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0" r:id="rId3"/>
    <p:sldId id="283" r:id="rId4"/>
    <p:sldId id="287" r:id="rId5"/>
    <p:sldId id="288" r:id="rId6"/>
    <p:sldId id="289" r:id="rId7"/>
    <p:sldId id="290" r:id="rId8"/>
    <p:sldId id="291" r:id="rId9"/>
    <p:sldId id="264" r:id="rId10"/>
    <p:sldId id="292" r:id="rId11"/>
    <p:sldId id="293" r:id="rId12"/>
    <p:sldId id="295" r:id="rId13"/>
    <p:sldId id="296" r:id="rId14"/>
    <p:sldId id="297" r:id="rId15"/>
    <p:sldId id="294" r:id="rId16"/>
    <p:sldId id="299" r:id="rId17"/>
    <p:sldId id="298" r:id="rId18"/>
    <p:sldId id="265" r:id="rId19"/>
    <p:sldId id="266" r:id="rId20"/>
    <p:sldId id="268" r:id="rId21"/>
    <p:sldId id="302" r:id="rId22"/>
    <p:sldId id="286" r:id="rId23"/>
    <p:sldId id="272"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C3DC"/>
    <a:srgbClr val="B4C9E6"/>
    <a:srgbClr val="919AC5"/>
    <a:srgbClr val="4F6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DEF64-3390-4B65-94C8-9BDD4ABB5164}" v="90" dt="2024-09-12T01:21:39.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61" autoAdjust="0"/>
  </p:normalViewPr>
  <p:slideViewPr>
    <p:cSldViewPr snapToGrid="0">
      <p:cViewPr varScale="1">
        <p:scale>
          <a:sx n="51" d="100"/>
          <a:sy n="51" d="100"/>
        </p:scale>
        <p:origin x="12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iel Burnett" userId="1c10ea75-0a2c-4d69-807f-804429a95626" providerId="ADAL" clId="{A76DEF64-3390-4B65-94C8-9BDD4ABB5164}"/>
    <pc:docChg chg="undo custSel addSld delSld modSld">
      <pc:chgData name="Meriel Burnett" userId="1c10ea75-0a2c-4d69-807f-804429a95626" providerId="ADAL" clId="{A76DEF64-3390-4B65-94C8-9BDD4ABB5164}" dt="2024-09-13T08:38:34.318" v="5606" actId="20577"/>
      <pc:docMkLst>
        <pc:docMk/>
      </pc:docMkLst>
      <pc:sldChg chg="modNotesTx">
        <pc:chgData name="Meriel Burnett" userId="1c10ea75-0a2c-4d69-807f-804429a95626" providerId="ADAL" clId="{A76DEF64-3390-4B65-94C8-9BDD4ABB5164}" dt="2024-09-12T15:23:02.743" v="4483" actId="20577"/>
        <pc:sldMkLst>
          <pc:docMk/>
          <pc:sldMk cId="1880328443" sldId="256"/>
        </pc:sldMkLst>
      </pc:sldChg>
      <pc:sldChg chg="del">
        <pc:chgData name="Meriel Burnett" userId="1c10ea75-0a2c-4d69-807f-804429a95626" providerId="ADAL" clId="{A76DEF64-3390-4B65-94C8-9BDD4ABB5164}" dt="2024-09-11T01:36:55.893" v="2501" actId="47"/>
        <pc:sldMkLst>
          <pc:docMk/>
          <pc:sldMk cId="3127480418" sldId="262"/>
        </pc:sldMkLst>
      </pc:sldChg>
      <pc:sldChg chg="modNotesTx">
        <pc:chgData name="Meriel Burnett" userId="1c10ea75-0a2c-4d69-807f-804429a95626" providerId="ADAL" clId="{A76DEF64-3390-4B65-94C8-9BDD4ABB5164}" dt="2024-09-13T08:38:34.318" v="5606" actId="20577"/>
        <pc:sldMkLst>
          <pc:docMk/>
          <pc:sldMk cId="3023258047" sldId="264"/>
        </pc:sldMkLst>
      </pc:sldChg>
      <pc:sldChg chg="modNotesTx">
        <pc:chgData name="Meriel Burnett" userId="1c10ea75-0a2c-4d69-807f-804429a95626" providerId="ADAL" clId="{A76DEF64-3390-4B65-94C8-9BDD4ABB5164}" dt="2024-09-12T17:40:35.549" v="5599" actId="20577"/>
        <pc:sldMkLst>
          <pc:docMk/>
          <pc:sldMk cId="3765057019" sldId="265"/>
        </pc:sldMkLst>
      </pc:sldChg>
      <pc:sldChg chg="addSp delSp modSp mod modNotesTx">
        <pc:chgData name="Meriel Burnett" userId="1c10ea75-0a2c-4d69-807f-804429a95626" providerId="ADAL" clId="{A76DEF64-3390-4B65-94C8-9BDD4ABB5164}" dt="2024-09-12T17:24:02.769" v="4754" actId="20577"/>
        <pc:sldMkLst>
          <pc:docMk/>
          <pc:sldMk cId="4268216332" sldId="266"/>
        </pc:sldMkLst>
        <pc:spChg chg="add mod">
          <ac:chgData name="Meriel Burnett" userId="1c10ea75-0a2c-4d69-807f-804429a95626" providerId="ADAL" clId="{A76DEF64-3390-4B65-94C8-9BDD4ABB5164}" dt="2024-09-12T01:22:00.007" v="4086" actId="1076"/>
          <ac:spMkLst>
            <pc:docMk/>
            <pc:sldMk cId="4268216332" sldId="266"/>
            <ac:spMk id="10" creationId="{F9B1F2B0-3992-A603-31EC-A2CD3C3451A0}"/>
          </ac:spMkLst>
        </pc:spChg>
        <pc:picChg chg="add del mod">
          <ac:chgData name="Meriel Burnett" userId="1c10ea75-0a2c-4d69-807f-804429a95626" providerId="ADAL" clId="{A76DEF64-3390-4B65-94C8-9BDD4ABB5164}" dt="2024-09-12T01:12:05.308" v="4005" actId="478"/>
          <ac:picMkLst>
            <pc:docMk/>
            <pc:sldMk cId="4268216332" sldId="266"/>
            <ac:picMk id="3" creationId="{A58991A5-0F56-BBB3-F562-55145A937DA3}"/>
          </ac:picMkLst>
        </pc:picChg>
        <pc:picChg chg="del">
          <ac:chgData name="Meriel Burnett" userId="1c10ea75-0a2c-4d69-807f-804429a95626" providerId="ADAL" clId="{A76DEF64-3390-4B65-94C8-9BDD4ABB5164}" dt="2024-09-12T01:12:03.817" v="4004" actId="478"/>
          <ac:picMkLst>
            <pc:docMk/>
            <pc:sldMk cId="4268216332" sldId="266"/>
            <ac:picMk id="4" creationId="{8F1C44D0-ACBB-EFA7-0529-29777A76C8EB}"/>
          </ac:picMkLst>
        </pc:picChg>
        <pc:picChg chg="add mod ord">
          <ac:chgData name="Meriel Burnett" userId="1c10ea75-0a2c-4d69-807f-804429a95626" providerId="ADAL" clId="{A76DEF64-3390-4B65-94C8-9BDD4ABB5164}" dt="2024-09-12T01:12:34.400" v="4014" actId="166"/>
          <ac:picMkLst>
            <pc:docMk/>
            <pc:sldMk cId="4268216332" sldId="266"/>
            <ac:picMk id="5" creationId="{3AF7C840-44DB-418D-C19E-6FD93DC2B5E4}"/>
          </ac:picMkLst>
        </pc:picChg>
        <pc:picChg chg="add mod">
          <ac:chgData name="Meriel Burnett" userId="1c10ea75-0a2c-4d69-807f-804429a95626" providerId="ADAL" clId="{A76DEF64-3390-4B65-94C8-9BDD4ABB5164}" dt="2024-09-12T01:12:36.362" v="4015" actId="1076"/>
          <ac:picMkLst>
            <pc:docMk/>
            <pc:sldMk cId="4268216332" sldId="266"/>
            <ac:picMk id="6" creationId="{68872745-3899-097C-2911-26F6E23B9AEC}"/>
          </ac:picMkLst>
        </pc:picChg>
        <pc:cxnChg chg="add mod">
          <ac:chgData name="Meriel Burnett" userId="1c10ea75-0a2c-4d69-807f-804429a95626" providerId="ADAL" clId="{A76DEF64-3390-4B65-94C8-9BDD4ABB5164}" dt="2024-09-12T01:21:18.364" v="4028" actId="1076"/>
          <ac:cxnSpMkLst>
            <pc:docMk/>
            <pc:sldMk cId="4268216332" sldId="266"/>
            <ac:cxnSpMk id="7" creationId="{D2A7840A-E685-31F2-807D-8623ACDD6F7E}"/>
          </ac:cxnSpMkLst>
        </pc:cxnChg>
      </pc:sldChg>
      <pc:sldChg chg="modSp mod modNotesTx">
        <pc:chgData name="Meriel Burnett" userId="1c10ea75-0a2c-4d69-807f-804429a95626" providerId="ADAL" clId="{A76DEF64-3390-4B65-94C8-9BDD4ABB5164}" dt="2024-09-12T17:23:42.854" v="4748" actId="20577"/>
        <pc:sldMkLst>
          <pc:docMk/>
          <pc:sldMk cId="404736203" sldId="268"/>
        </pc:sldMkLst>
        <pc:spChg chg="mod">
          <ac:chgData name="Meriel Burnett" userId="1c10ea75-0a2c-4d69-807f-804429a95626" providerId="ADAL" clId="{A76DEF64-3390-4B65-94C8-9BDD4ABB5164}" dt="2024-09-12T01:23:39.636" v="4241" actId="20577"/>
          <ac:spMkLst>
            <pc:docMk/>
            <pc:sldMk cId="404736203" sldId="268"/>
            <ac:spMk id="6" creationId="{99D2490F-C590-4820-4DBA-C1304CFA4339}"/>
          </ac:spMkLst>
        </pc:spChg>
        <pc:spChg chg="mod">
          <ac:chgData name="Meriel Burnett" userId="1c10ea75-0a2c-4d69-807f-804429a95626" providerId="ADAL" clId="{A76DEF64-3390-4B65-94C8-9BDD4ABB5164}" dt="2024-09-12T01:23:16.076" v="4214" actId="255"/>
          <ac:spMkLst>
            <pc:docMk/>
            <pc:sldMk cId="404736203" sldId="268"/>
            <ac:spMk id="13" creationId="{5FCA05D9-7147-94EF-655F-5B5B6CDAA2B4}"/>
          </ac:spMkLst>
        </pc:spChg>
        <pc:spChg chg="mod">
          <ac:chgData name="Meriel Burnett" userId="1c10ea75-0a2c-4d69-807f-804429a95626" providerId="ADAL" clId="{A76DEF64-3390-4B65-94C8-9BDD4ABB5164}" dt="2024-09-12T01:23:52.246" v="4243" actId="1076"/>
          <ac:spMkLst>
            <pc:docMk/>
            <pc:sldMk cId="404736203" sldId="268"/>
            <ac:spMk id="19" creationId="{7DEEF305-BD20-1202-21E1-E7F84E700CD7}"/>
          </ac:spMkLst>
        </pc:spChg>
      </pc:sldChg>
      <pc:sldChg chg="del">
        <pc:chgData name="Meriel Burnett" userId="1c10ea75-0a2c-4d69-807f-804429a95626" providerId="ADAL" clId="{A76DEF64-3390-4B65-94C8-9BDD4ABB5164}" dt="2024-09-11T01:37:04.615" v="2503" actId="47"/>
        <pc:sldMkLst>
          <pc:docMk/>
          <pc:sldMk cId="49492163" sldId="276"/>
        </pc:sldMkLst>
      </pc:sldChg>
      <pc:sldChg chg="del">
        <pc:chgData name="Meriel Burnett" userId="1c10ea75-0a2c-4d69-807f-804429a95626" providerId="ADAL" clId="{A76DEF64-3390-4B65-94C8-9BDD4ABB5164}" dt="2024-09-11T01:37:05.833" v="2504" actId="47"/>
        <pc:sldMkLst>
          <pc:docMk/>
          <pc:sldMk cId="1830089781" sldId="278"/>
        </pc:sldMkLst>
      </pc:sldChg>
      <pc:sldChg chg="addSp modSp mod modNotesTx">
        <pc:chgData name="Meriel Burnett" userId="1c10ea75-0a2c-4d69-807f-804429a95626" providerId="ADAL" clId="{A76DEF64-3390-4B65-94C8-9BDD4ABB5164}" dt="2024-09-12T00:20:22.571" v="4000" actId="20577"/>
        <pc:sldMkLst>
          <pc:docMk/>
          <pc:sldMk cId="972747745" sldId="280"/>
        </pc:sldMkLst>
        <pc:spChg chg="add mod">
          <ac:chgData name="Meriel Burnett" userId="1c10ea75-0a2c-4d69-807f-804429a95626" providerId="ADAL" clId="{A76DEF64-3390-4B65-94C8-9BDD4ABB5164}" dt="2024-09-12T00:19:59.552" v="3999" actId="1076"/>
          <ac:spMkLst>
            <pc:docMk/>
            <pc:sldMk cId="972747745" sldId="280"/>
            <ac:spMk id="4" creationId="{E80872EA-A616-EF24-36EC-35971C45C781}"/>
          </ac:spMkLst>
        </pc:spChg>
      </pc:sldChg>
      <pc:sldChg chg="modSp mod modNotesTx">
        <pc:chgData name="Meriel Burnett" userId="1c10ea75-0a2c-4d69-807f-804429a95626" providerId="ADAL" clId="{A76DEF64-3390-4B65-94C8-9BDD4ABB5164}" dt="2024-09-10T18:00:58.603" v="1735" actId="20577"/>
        <pc:sldMkLst>
          <pc:docMk/>
          <pc:sldMk cId="2095582007" sldId="283"/>
        </pc:sldMkLst>
        <pc:spChg chg="mod">
          <ac:chgData name="Meriel Burnett" userId="1c10ea75-0a2c-4d69-807f-804429a95626" providerId="ADAL" clId="{A76DEF64-3390-4B65-94C8-9BDD4ABB5164}" dt="2024-09-10T17:58:09.454" v="1391" actId="313"/>
          <ac:spMkLst>
            <pc:docMk/>
            <pc:sldMk cId="2095582007" sldId="283"/>
            <ac:spMk id="5" creationId="{79C50D30-708B-FCC8-105C-AD3CC1BB3836}"/>
          </ac:spMkLst>
        </pc:spChg>
        <pc:spChg chg="mod">
          <ac:chgData name="Meriel Burnett" userId="1c10ea75-0a2c-4d69-807f-804429a95626" providerId="ADAL" clId="{A76DEF64-3390-4B65-94C8-9BDD4ABB5164}" dt="2024-09-10T17:58:01.834" v="1390" actId="20577"/>
          <ac:spMkLst>
            <pc:docMk/>
            <pc:sldMk cId="2095582007" sldId="283"/>
            <ac:spMk id="7" creationId="{E117E24B-8FD7-B595-5688-BCA2BC9C9014}"/>
          </ac:spMkLst>
        </pc:spChg>
      </pc:sldChg>
      <pc:sldChg chg="delSp modSp add del mod">
        <pc:chgData name="Meriel Burnett" userId="1c10ea75-0a2c-4d69-807f-804429a95626" providerId="ADAL" clId="{A76DEF64-3390-4B65-94C8-9BDD4ABB5164}" dt="2024-09-11T01:37:36.509" v="2520" actId="20577"/>
        <pc:sldMkLst>
          <pc:docMk/>
          <pc:sldMk cId="3695289366" sldId="286"/>
        </pc:sldMkLst>
        <pc:spChg chg="mod">
          <ac:chgData name="Meriel Burnett" userId="1c10ea75-0a2c-4d69-807f-804429a95626" providerId="ADAL" clId="{A76DEF64-3390-4B65-94C8-9BDD4ABB5164}" dt="2024-09-11T01:37:36.509" v="2520" actId="20577"/>
          <ac:spMkLst>
            <pc:docMk/>
            <pc:sldMk cId="3695289366" sldId="286"/>
            <ac:spMk id="2" creationId="{860400E0-9555-D71D-1CFB-E31FE259386B}"/>
          </ac:spMkLst>
        </pc:spChg>
        <pc:spChg chg="del">
          <ac:chgData name="Meriel Burnett" userId="1c10ea75-0a2c-4d69-807f-804429a95626" providerId="ADAL" clId="{A76DEF64-3390-4B65-94C8-9BDD4ABB5164}" dt="2024-09-11T01:37:14.612" v="2505" actId="478"/>
          <ac:spMkLst>
            <pc:docMk/>
            <pc:sldMk cId="3695289366" sldId="286"/>
            <ac:spMk id="10" creationId="{BF3F81DC-F65C-E178-0C9B-F350B6C8093B}"/>
          </ac:spMkLst>
        </pc:spChg>
        <pc:graphicFrameChg chg="mod modGraphic">
          <ac:chgData name="Meriel Burnett" userId="1c10ea75-0a2c-4d69-807f-804429a95626" providerId="ADAL" clId="{A76DEF64-3390-4B65-94C8-9BDD4ABB5164}" dt="2024-09-11T01:37:30.848" v="2508" actId="255"/>
          <ac:graphicFrameMkLst>
            <pc:docMk/>
            <pc:sldMk cId="3695289366" sldId="286"/>
            <ac:graphicFrameMk id="3" creationId="{62E36F2D-82C7-E5B8-E292-64C8220DB9DB}"/>
          </ac:graphicFrameMkLst>
        </pc:graphicFrameChg>
      </pc:sldChg>
      <pc:sldChg chg="addSp modSp mod modNotesTx">
        <pc:chgData name="Meriel Burnett" userId="1c10ea75-0a2c-4d69-807f-804429a95626" providerId="ADAL" clId="{A76DEF64-3390-4B65-94C8-9BDD4ABB5164}" dt="2024-09-11T01:39:06.615" v="2526" actId="14100"/>
        <pc:sldMkLst>
          <pc:docMk/>
          <pc:sldMk cId="3351753490" sldId="290"/>
        </pc:sldMkLst>
        <pc:spChg chg="mod">
          <ac:chgData name="Meriel Burnett" userId="1c10ea75-0a2c-4d69-807f-804429a95626" providerId="ADAL" clId="{A76DEF64-3390-4B65-94C8-9BDD4ABB5164}" dt="2024-09-11T01:38:56.083" v="2524" actId="115"/>
          <ac:spMkLst>
            <pc:docMk/>
            <pc:sldMk cId="3351753490" sldId="290"/>
            <ac:spMk id="2" creationId="{5E9C4027-CD36-6668-0FE6-CB84B16D12F6}"/>
          </ac:spMkLst>
        </pc:spChg>
        <pc:cxnChg chg="add mod">
          <ac:chgData name="Meriel Burnett" userId="1c10ea75-0a2c-4d69-807f-804429a95626" providerId="ADAL" clId="{A76DEF64-3390-4B65-94C8-9BDD4ABB5164}" dt="2024-09-11T01:39:06.615" v="2526" actId="14100"/>
          <ac:cxnSpMkLst>
            <pc:docMk/>
            <pc:sldMk cId="3351753490" sldId="290"/>
            <ac:cxnSpMk id="3" creationId="{283CB31B-6D9D-E5BD-82C2-EC426638F331}"/>
          </ac:cxnSpMkLst>
        </pc:cxnChg>
      </pc:sldChg>
      <pc:sldChg chg="modSp mod modNotesTx">
        <pc:chgData name="Meriel Burnett" userId="1c10ea75-0a2c-4d69-807f-804429a95626" providerId="ADAL" clId="{A76DEF64-3390-4B65-94C8-9BDD4ABB5164}" dt="2024-09-12T15:25:00.707" v="4487" actId="20577"/>
        <pc:sldMkLst>
          <pc:docMk/>
          <pc:sldMk cId="1354357953" sldId="291"/>
        </pc:sldMkLst>
        <pc:spChg chg="mod">
          <ac:chgData name="Meriel Burnett" userId="1c10ea75-0a2c-4d69-807f-804429a95626" providerId="ADAL" clId="{A76DEF64-3390-4B65-94C8-9BDD4ABB5164}" dt="2024-09-11T01:39:29.963" v="2542" actId="20577"/>
          <ac:spMkLst>
            <pc:docMk/>
            <pc:sldMk cId="1354357953" sldId="291"/>
            <ac:spMk id="3" creationId="{B7F998C5-D89C-397D-7F16-FDD6A6986593}"/>
          </ac:spMkLst>
        </pc:spChg>
      </pc:sldChg>
      <pc:sldChg chg="modSp mod modNotesTx">
        <pc:chgData name="Meriel Burnett" userId="1c10ea75-0a2c-4d69-807f-804429a95626" providerId="ADAL" clId="{A76DEF64-3390-4B65-94C8-9BDD4ABB5164}" dt="2024-09-11T17:41:38.483" v="3992" actId="14100"/>
        <pc:sldMkLst>
          <pc:docMk/>
          <pc:sldMk cId="3574786123" sldId="292"/>
        </pc:sldMkLst>
        <pc:spChg chg="mod">
          <ac:chgData name="Meriel Burnett" userId="1c10ea75-0a2c-4d69-807f-804429a95626" providerId="ADAL" clId="{A76DEF64-3390-4B65-94C8-9BDD4ABB5164}" dt="2024-09-11T01:40:02.205" v="2553" actId="20577"/>
          <ac:spMkLst>
            <pc:docMk/>
            <pc:sldMk cId="3574786123" sldId="292"/>
            <ac:spMk id="13" creationId="{5FCA05D9-7147-94EF-655F-5B5B6CDAA2B4}"/>
          </ac:spMkLst>
        </pc:spChg>
        <pc:cxnChg chg="mod">
          <ac:chgData name="Meriel Burnett" userId="1c10ea75-0a2c-4d69-807f-804429a95626" providerId="ADAL" clId="{A76DEF64-3390-4B65-94C8-9BDD4ABB5164}" dt="2024-09-11T17:41:38.483" v="3992" actId="14100"/>
          <ac:cxnSpMkLst>
            <pc:docMk/>
            <pc:sldMk cId="3574786123" sldId="292"/>
            <ac:cxnSpMk id="5" creationId="{22217432-E8F1-9110-F41A-ED093A5DC14F}"/>
          </ac:cxnSpMkLst>
        </pc:cxnChg>
      </pc:sldChg>
      <pc:sldChg chg="modSp mod modNotesTx">
        <pc:chgData name="Meriel Burnett" userId="1c10ea75-0a2c-4d69-807f-804429a95626" providerId="ADAL" clId="{A76DEF64-3390-4B65-94C8-9BDD4ABB5164}" dt="2024-09-12T15:26:15.926" v="4631" actId="20577"/>
        <pc:sldMkLst>
          <pc:docMk/>
          <pc:sldMk cId="2412014312" sldId="293"/>
        </pc:sldMkLst>
        <pc:spChg chg="mod">
          <ac:chgData name="Meriel Burnett" userId="1c10ea75-0a2c-4d69-807f-804429a95626" providerId="ADAL" clId="{A76DEF64-3390-4B65-94C8-9BDD4ABB5164}" dt="2024-09-10T17:46:37.674" v="349" actId="20577"/>
          <ac:spMkLst>
            <pc:docMk/>
            <pc:sldMk cId="2412014312" sldId="293"/>
            <ac:spMk id="11" creationId="{3386D9C9-8A5D-9D59-5050-0165E2336B3F}"/>
          </ac:spMkLst>
        </pc:spChg>
        <pc:spChg chg="mod">
          <ac:chgData name="Meriel Burnett" userId="1c10ea75-0a2c-4d69-807f-804429a95626" providerId="ADAL" clId="{A76DEF64-3390-4B65-94C8-9BDD4ABB5164}" dt="2024-09-11T01:40:48.329" v="2574" actId="20577"/>
          <ac:spMkLst>
            <pc:docMk/>
            <pc:sldMk cId="2412014312" sldId="293"/>
            <ac:spMk id="13" creationId="{5FCA05D9-7147-94EF-655F-5B5B6CDAA2B4}"/>
          </ac:spMkLst>
        </pc:spChg>
        <pc:cxnChg chg="mod">
          <ac:chgData name="Meriel Burnett" userId="1c10ea75-0a2c-4d69-807f-804429a95626" providerId="ADAL" clId="{A76DEF64-3390-4B65-94C8-9BDD4ABB5164}" dt="2024-09-11T01:40:52.710" v="2575" actId="14100"/>
          <ac:cxnSpMkLst>
            <pc:docMk/>
            <pc:sldMk cId="2412014312" sldId="293"/>
            <ac:cxnSpMk id="12" creationId="{B05CC728-B7A3-5650-E661-9B5E0A8BD694}"/>
          </ac:cxnSpMkLst>
        </pc:cxnChg>
      </pc:sldChg>
      <pc:sldChg chg="addSp modSp">
        <pc:chgData name="Meriel Burnett" userId="1c10ea75-0a2c-4d69-807f-804429a95626" providerId="ADAL" clId="{A76DEF64-3390-4B65-94C8-9BDD4ABB5164}" dt="2024-09-10T18:07:22.294" v="2378"/>
        <pc:sldMkLst>
          <pc:docMk/>
          <pc:sldMk cId="2510448741" sldId="294"/>
        </pc:sldMkLst>
        <pc:spChg chg="add mod">
          <ac:chgData name="Meriel Burnett" userId="1c10ea75-0a2c-4d69-807f-804429a95626" providerId="ADAL" clId="{A76DEF64-3390-4B65-94C8-9BDD4ABB5164}" dt="2024-09-10T18:07:22.294" v="2378"/>
          <ac:spMkLst>
            <pc:docMk/>
            <pc:sldMk cId="2510448741" sldId="294"/>
            <ac:spMk id="2" creationId="{CB9B1B85-1A63-57A3-D96C-F32FC26175F0}"/>
          </ac:spMkLst>
        </pc:spChg>
      </pc:sldChg>
      <pc:sldChg chg="addSp modSp mod">
        <pc:chgData name="Meriel Burnett" userId="1c10ea75-0a2c-4d69-807f-804429a95626" providerId="ADAL" clId="{A76DEF64-3390-4B65-94C8-9BDD4ABB5164}" dt="2024-09-10T18:07:15.258" v="2375" actId="1076"/>
        <pc:sldMkLst>
          <pc:docMk/>
          <pc:sldMk cId="3440896807" sldId="295"/>
        </pc:sldMkLst>
        <pc:spChg chg="add mod">
          <ac:chgData name="Meriel Burnett" userId="1c10ea75-0a2c-4d69-807f-804429a95626" providerId="ADAL" clId="{A76DEF64-3390-4B65-94C8-9BDD4ABB5164}" dt="2024-09-10T18:07:15.258" v="2375" actId="1076"/>
          <ac:spMkLst>
            <pc:docMk/>
            <pc:sldMk cId="3440896807" sldId="295"/>
            <ac:spMk id="2" creationId="{3216075D-F440-3194-18F2-020113FB20C6}"/>
          </ac:spMkLst>
        </pc:spChg>
      </pc:sldChg>
      <pc:sldChg chg="addSp modSp">
        <pc:chgData name="Meriel Burnett" userId="1c10ea75-0a2c-4d69-807f-804429a95626" providerId="ADAL" clId="{A76DEF64-3390-4B65-94C8-9BDD4ABB5164}" dt="2024-09-10T18:07:18.731" v="2376"/>
        <pc:sldMkLst>
          <pc:docMk/>
          <pc:sldMk cId="2249631323" sldId="296"/>
        </pc:sldMkLst>
        <pc:spChg chg="add mod">
          <ac:chgData name="Meriel Burnett" userId="1c10ea75-0a2c-4d69-807f-804429a95626" providerId="ADAL" clId="{A76DEF64-3390-4B65-94C8-9BDD4ABB5164}" dt="2024-09-10T18:07:18.731" v="2376"/>
          <ac:spMkLst>
            <pc:docMk/>
            <pc:sldMk cId="2249631323" sldId="296"/>
            <ac:spMk id="2" creationId="{9F1458C4-7E4B-C997-87F6-B2A2A6ADE8C1}"/>
          </ac:spMkLst>
        </pc:spChg>
      </pc:sldChg>
      <pc:sldChg chg="addSp modSp">
        <pc:chgData name="Meriel Burnett" userId="1c10ea75-0a2c-4d69-807f-804429a95626" providerId="ADAL" clId="{A76DEF64-3390-4B65-94C8-9BDD4ABB5164}" dt="2024-09-10T18:07:20.602" v="2377"/>
        <pc:sldMkLst>
          <pc:docMk/>
          <pc:sldMk cId="2776922674" sldId="297"/>
        </pc:sldMkLst>
        <pc:spChg chg="add mod">
          <ac:chgData name="Meriel Burnett" userId="1c10ea75-0a2c-4d69-807f-804429a95626" providerId="ADAL" clId="{A76DEF64-3390-4B65-94C8-9BDD4ABB5164}" dt="2024-09-10T18:07:20.602" v="2377"/>
          <ac:spMkLst>
            <pc:docMk/>
            <pc:sldMk cId="2776922674" sldId="297"/>
            <ac:spMk id="2" creationId="{943CECE4-7FDF-6409-4356-E34953C40DC7}"/>
          </ac:spMkLst>
        </pc:spChg>
      </pc:sldChg>
      <pc:sldChg chg="addSp modSp mod modNotesTx">
        <pc:chgData name="Meriel Burnett" userId="1c10ea75-0a2c-4d69-807f-804429a95626" providerId="ADAL" clId="{A76DEF64-3390-4B65-94C8-9BDD4ABB5164}" dt="2024-09-11T17:36:26.661" v="3991" actId="20577"/>
        <pc:sldMkLst>
          <pc:docMk/>
          <pc:sldMk cId="2569197948" sldId="298"/>
        </pc:sldMkLst>
        <pc:spChg chg="add mod">
          <ac:chgData name="Meriel Burnett" userId="1c10ea75-0a2c-4d69-807f-804429a95626" providerId="ADAL" clId="{A76DEF64-3390-4B65-94C8-9BDD4ABB5164}" dt="2024-09-10T18:07:26.868" v="2380"/>
          <ac:spMkLst>
            <pc:docMk/>
            <pc:sldMk cId="2569197948" sldId="298"/>
            <ac:spMk id="2" creationId="{3E60F990-3656-6BB4-D54D-3D7A22CB0E33}"/>
          </ac:spMkLst>
        </pc:spChg>
        <pc:spChg chg="mod">
          <ac:chgData name="Meriel Burnett" userId="1c10ea75-0a2c-4d69-807f-804429a95626" providerId="ADAL" clId="{A76DEF64-3390-4B65-94C8-9BDD4ABB5164}" dt="2024-09-10T18:09:44.179" v="2495" actId="20577"/>
          <ac:spMkLst>
            <pc:docMk/>
            <pc:sldMk cId="2569197948" sldId="298"/>
            <ac:spMk id="13" creationId="{5FCA05D9-7147-94EF-655F-5B5B6CDAA2B4}"/>
          </ac:spMkLst>
        </pc:spChg>
      </pc:sldChg>
      <pc:sldChg chg="addSp modSp mod">
        <pc:chgData name="Meriel Burnett" userId="1c10ea75-0a2c-4d69-807f-804429a95626" providerId="ADAL" clId="{A76DEF64-3390-4B65-94C8-9BDD4ABB5164}" dt="2024-09-10T18:08:27.203" v="2384" actId="20577"/>
        <pc:sldMkLst>
          <pc:docMk/>
          <pc:sldMk cId="2162676701" sldId="299"/>
        </pc:sldMkLst>
        <pc:spChg chg="add mod">
          <ac:chgData name="Meriel Burnett" userId="1c10ea75-0a2c-4d69-807f-804429a95626" providerId="ADAL" clId="{A76DEF64-3390-4B65-94C8-9BDD4ABB5164}" dt="2024-09-10T18:07:24.371" v="2379"/>
          <ac:spMkLst>
            <pc:docMk/>
            <pc:sldMk cId="2162676701" sldId="299"/>
            <ac:spMk id="2" creationId="{78A3BC32-C27B-F647-2677-26F2C41E9B67}"/>
          </ac:spMkLst>
        </pc:spChg>
        <pc:spChg chg="mod">
          <ac:chgData name="Meriel Burnett" userId="1c10ea75-0a2c-4d69-807f-804429a95626" providerId="ADAL" clId="{A76DEF64-3390-4B65-94C8-9BDD4ABB5164}" dt="2024-09-10T18:08:27.203" v="2384" actId="20577"/>
          <ac:spMkLst>
            <pc:docMk/>
            <pc:sldMk cId="2162676701" sldId="299"/>
            <ac:spMk id="13" creationId="{5FCA05D9-7147-94EF-655F-5B5B6CDAA2B4}"/>
          </ac:spMkLst>
        </pc:spChg>
      </pc:sldChg>
      <pc:sldChg chg="add del modNotesTx">
        <pc:chgData name="Meriel Burnett" userId="1c10ea75-0a2c-4d69-807f-804429a95626" providerId="ADAL" clId="{A76DEF64-3390-4B65-94C8-9BDD4ABB5164}" dt="2024-09-12T01:12:50.535" v="4019" actId="47"/>
        <pc:sldMkLst>
          <pc:docMk/>
          <pc:sldMk cId="197972240" sldId="300"/>
        </pc:sldMkLst>
      </pc:sldChg>
      <pc:sldChg chg="del">
        <pc:chgData name="Meriel Burnett" userId="1c10ea75-0a2c-4d69-807f-804429a95626" providerId="ADAL" clId="{A76DEF64-3390-4B65-94C8-9BDD4ABB5164}" dt="2024-09-11T01:37:02.432" v="2502" actId="47"/>
        <pc:sldMkLst>
          <pc:docMk/>
          <pc:sldMk cId="1468820737" sldId="301"/>
        </pc:sldMkLst>
      </pc:sldChg>
      <pc:sldChg chg="del">
        <pc:chgData name="Meriel Burnett" userId="1c10ea75-0a2c-4d69-807f-804429a95626" providerId="ADAL" clId="{A76DEF64-3390-4B65-94C8-9BDD4ABB5164}" dt="2024-09-10T18:17:12.041" v="2498" actId="47"/>
        <pc:sldMkLst>
          <pc:docMk/>
          <pc:sldMk cId="4226210865" sldId="303"/>
        </pc:sldMkLst>
      </pc:sldChg>
    </pc:docChg>
  </pc:docChgLst>
  <pc:docChgLst>
    <pc:chgData name="Paul Silvia" userId="975c6975-97a7-4874-aa6d-b2ddeec87927" providerId="ADAL" clId="{5F08D4FE-D2CE-4690-B399-D1BA5EAEF7E4}"/>
    <pc:docChg chg="undo custSel modSld">
      <pc:chgData name="Paul Silvia" userId="975c6975-97a7-4874-aa6d-b2ddeec87927" providerId="ADAL" clId="{5F08D4FE-D2CE-4690-B399-D1BA5EAEF7E4}" dt="2024-09-09T14:15:14.902" v="68" actId="207"/>
      <pc:docMkLst>
        <pc:docMk/>
      </pc:docMkLst>
      <pc:sldChg chg="modSp mod">
        <pc:chgData name="Paul Silvia" userId="975c6975-97a7-4874-aa6d-b2ddeec87927" providerId="ADAL" clId="{5F08D4FE-D2CE-4690-B399-D1BA5EAEF7E4}" dt="2024-09-09T14:11:34.198" v="48" actId="20577"/>
        <pc:sldMkLst>
          <pc:docMk/>
          <pc:sldMk cId="2095582007" sldId="283"/>
        </pc:sldMkLst>
        <pc:spChg chg="mod">
          <ac:chgData name="Paul Silvia" userId="975c6975-97a7-4874-aa6d-b2ddeec87927" providerId="ADAL" clId="{5F08D4FE-D2CE-4690-B399-D1BA5EAEF7E4}" dt="2024-09-09T14:11:34.198" v="48" actId="20577"/>
          <ac:spMkLst>
            <pc:docMk/>
            <pc:sldMk cId="2095582007" sldId="283"/>
            <ac:spMk id="5" creationId="{79C50D30-708B-FCC8-105C-AD3CC1BB3836}"/>
          </ac:spMkLst>
        </pc:spChg>
      </pc:sldChg>
      <pc:sldChg chg="modSp mod">
        <pc:chgData name="Paul Silvia" userId="975c6975-97a7-4874-aa6d-b2ddeec87927" providerId="ADAL" clId="{5F08D4FE-D2CE-4690-B399-D1BA5EAEF7E4}" dt="2024-09-09T14:12:02.836" v="53" actId="1076"/>
        <pc:sldMkLst>
          <pc:docMk/>
          <pc:sldMk cId="1997994913" sldId="287"/>
        </pc:sldMkLst>
        <pc:spChg chg="mod">
          <ac:chgData name="Paul Silvia" userId="975c6975-97a7-4874-aa6d-b2ddeec87927" providerId="ADAL" clId="{5F08D4FE-D2CE-4690-B399-D1BA5EAEF7E4}" dt="2024-09-09T14:12:02.836" v="53" actId="1076"/>
          <ac:spMkLst>
            <pc:docMk/>
            <pc:sldMk cId="1997994913" sldId="287"/>
            <ac:spMk id="21" creationId="{98808DD0-4F7E-7CC2-480B-4599F4F3DB4E}"/>
          </ac:spMkLst>
        </pc:spChg>
      </pc:sldChg>
      <pc:sldChg chg="modSp mod">
        <pc:chgData name="Paul Silvia" userId="975c6975-97a7-4874-aa6d-b2ddeec87927" providerId="ADAL" clId="{5F08D4FE-D2CE-4690-B399-D1BA5EAEF7E4}" dt="2024-09-09T14:13:27.710" v="66" actId="20577"/>
        <pc:sldMkLst>
          <pc:docMk/>
          <pc:sldMk cId="1354357953" sldId="291"/>
        </pc:sldMkLst>
        <pc:spChg chg="mod">
          <ac:chgData name="Paul Silvia" userId="975c6975-97a7-4874-aa6d-b2ddeec87927" providerId="ADAL" clId="{5F08D4FE-D2CE-4690-B399-D1BA5EAEF7E4}" dt="2024-09-09T14:13:27.710" v="66" actId="20577"/>
          <ac:spMkLst>
            <pc:docMk/>
            <pc:sldMk cId="1354357953" sldId="291"/>
            <ac:spMk id="3" creationId="{B7F998C5-D89C-397D-7F16-FDD6A6986593}"/>
          </ac:spMkLst>
        </pc:spChg>
      </pc:sldChg>
      <pc:sldChg chg="modSp mod">
        <pc:chgData name="Paul Silvia" userId="975c6975-97a7-4874-aa6d-b2ddeec87927" providerId="ADAL" clId="{5F08D4FE-D2CE-4690-B399-D1BA5EAEF7E4}" dt="2024-09-09T14:15:14.902" v="68" actId="207"/>
        <pc:sldMkLst>
          <pc:docMk/>
          <pc:sldMk cId="726915907" sldId="302"/>
        </pc:sldMkLst>
        <pc:spChg chg="mod">
          <ac:chgData name="Paul Silvia" userId="975c6975-97a7-4874-aa6d-b2ddeec87927" providerId="ADAL" clId="{5F08D4FE-D2CE-4690-B399-D1BA5EAEF7E4}" dt="2024-09-09T14:15:14.902" v="68" actId="207"/>
          <ac:spMkLst>
            <pc:docMk/>
            <pc:sldMk cId="726915907" sldId="302"/>
            <ac:spMk id="6" creationId="{3D7840D1-6435-1313-5345-BA6CA8276B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2D48F-2184-4F70-AB79-7C2B37C9F7A2}"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52515-1343-4A7C-9729-1092AB6A3A48}" type="slidenum">
              <a:rPr lang="en-US" smtClean="0"/>
              <a:t>‹#›</a:t>
            </a:fld>
            <a:endParaRPr lang="en-US"/>
          </a:p>
        </p:txBody>
      </p:sp>
    </p:spTree>
    <p:extLst>
      <p:ext uri="{BB962C8B-B14F-4D97-AF65-F5344CB8AC3E}">
        <p14:creationId xmlns:p14="http://schemas.microsoft.com/office/powerpoint/2010/main" val="292794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yourself this: do you tend to swear when you’re joking around? I know that when I’m trying to be funny, I tend to use swear words. Why is that? Is that I’m young? Is it that I’m less agreeable? Or more extraverted? There’s a huge range of variables which might factor in, and what I’m interested in doing is finding out which variables are important to predicting swearing in your jokes. What I’ve done is trained a machine learning model – called a random forest- that autonomously evaluates the factors associated with swearing when making jokes. </a:t>
            </a:r>
          </a:p>
        </p:txBody>
      </p:sp>
      <p:sp>
        <p:nvSpPr>
          <p:cNvPr id="4" name="Slide Number Placeholder 3"/>
          <p:cNvSpPr>
            <a:spLocks noGrp="1"/>
          </p:cNvSpPr>
          <p:nvPr>
            <p:ph type="sldNum" sz="quarter" idx="5"/>
          </p:nvPr>
        </p:nvSpPr>
        <p:spPr/>
        <p:txBody>
          <a:bodyPr/>
          <a:lstStyle/>
          <a:p>
            <a:fld id="{DB252515-1343-4A7C-9729-1092AB6A3A48}" type="slidenum">
              <a:rPr lang="en-US" smtClean="0"/>
              <a:t>1</a:t>
            </a:fld>
            <a:endParaRPr lang="en-US"/>
          </a:p>
        </p:txBody>
      </p:sp>
    </p:spTree>
    <p:extLst>
      <p:ext uri="{BB962C8B-B14F-4D97-AF65-F5344CB8AC3E}">
        <p14:creationId xmlns:p14="http://schemas.microsoft.com/office/powerpoint/2010/main" val="3147256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 and here’s why. </a:t>
            </a:r>
          </a:p>
          <a:p>
            <a:r>
              <a:rPr lang="en-US" dirty="0"/>
              <a:t>Let’s start with how to resolve collinearity. We make it so that at each split – that is, each point at which the model divides participants into bins – only has access to a small fraction of the total number of predictors. For example here, the model has ‘gender’ as the top predictor, however the algorithm didn’t have access to all 12 of our predictors, it only had access to 25% of them. This is the same for each split, we provide a different random sample of 25% predictors available to the algorithm. </a:t>
            </a:r>
            <a:r>
              <a:rPr lang="en-US" b="1" dirty="0"/>
              <a:t>In this way, we introduce predictor level randomness </a:t>
            </a:r>
            <a:r>
              <a:rPr lang="en-US" dirty="0"/>
              <a:t>to the model.</a:t>
            </a:r>
          </a:p>
          <a:p>
            <a:endParaRPr lang="en-US" dirty="0"/>
          </a:p>
          <a:p>
            <a:r>
              <a:rPr lang="en-US" dirty="0"/>
              <a:t>This way, across 10,000 trees, each predictor will have a chance to shine in the presence and absence of other predictors. If gender masks the effect of age, that’s okay because at some point, the model will have access to age but not gender, thereby allowing age to effect the outcome. </a:t>
            </a:r>
          </a:p>
        </p:txBody>
      </p:sp>
      <p:sp>
        <p:nvSpPr>
          <p:cNvPr id="4" name="Slide Number Placeholder 3"/>
          <p:cNvSpPr>
            <a:spLocks noGrp="1"/>
          </p:cNvSpPr>
          <p:nvPr>
            <p:ph type="sldNum" sz="quarter" idx="5"/>
          </p:nvPr>
        </p:nvSpPr>
        <p:spPr/>
        <p:txBody>
          <a:bodyPr/>
          <a:lstStyle/>
          <a:p>
            <a:fld id="{DB252515-1343-4A7C-9729-1092AB6A3A48}" type="slidenum">
              <a:rPr lang="en-US" smtClean="0"/>
              <a:t>10</a:t>
            </a:fld>
            <a:endParaRPr lang="en-US"/>
          </a:p>
        </p:txBody>
      </p:sp>
    </p:spTree>
    <p:extLst>
      <p:ext uri="{BB962C8B-B14F-4D97-AF65-F5344CB8AC3E}">
        <p14:creationId xmlns:p14="http://schemas.microsoft.com/office/powerpoint/2010/main" val="106513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overfitting, how do we resolve this issue? Trees are also random on the participant-level. That is, the trees that make up a random forest are built on a random 60% of the total number of participants, and the remaining 40% of participants are used to validate them. Once the forest has been built – grown if you will – we see how good the model is at predicting profanity use for the participants it has not yet seen. </a:t>
            </a:r>
          </a:p>
          <a:p>
            <a:r>
              <a:rPr lang="en-US" dirty="0"/>
              <a:t>Here’s Gary. You may recognize him as the little guy from Google Earth. He wasn’t used to train tree 1387 which we will use as an example of how a random forest validates its predictions. </a:t>
            </a:r>
          </a:p>
        </p:txBody>
      </p:sp>
      <p:sp>
        <p:nvSpPr>
          <p:cNvPr id="4" name="Slide Number Placeholder 3"/>
          <p:cNvSpPr>
            <a:spLocks noGrp="1"/>
          </p:cNvSpPr>
          <p:nvPr>
            <p:ph type="sldNum" sz="quarter" idx="5"/>
          </p:nvPr>
        </p:nvSpPr>
        <p:spPr/>
        <p:txBody>
          <a:bodyPr/>
          <a:lstStyle/>
          <a:p>
            <a:fld id="{DB252515-1343-4A7C-9729-1092AB6A3A48}" type="slidenum">
              <a:rPr lang="en-US" smtClean="0"/>
              <a:t>11</a:t>
            </a:fld>
            <a:endParaRPr lang="en-US"/>
          </a:p>
        </p:txBody>
      </p:sp>
    </p:spTree>
    <p:extLst>
      <p:ext uri="{BB962C8B-B14F-4D97-AF65-F5344CB8AC3E}">
        <p14:creationId xmlns:p14="http://schemas.microsoft.com/office/powerpoint/2010/main" val="1757432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going to follow Gary as he is sorted into a terminal bin based on factors about himself, like his demographic information and personality traits</a:t>
            </a:r>
          </a:p>
        </p:txBody>
      </p:sp>
      <p:sp>
        <p:nvSpPr>
          <p:cNvPr id="4" name="Slide Number Placeholder 3"/>
          <p:cNvSpPr>
            <a:spLocks noGrp="1"/>
          </p:cNvSpPr>
          <p:nvPr>
            <p:ph type="sldNum" sz="quarter" idx="5"/>
          </p:nvPr>
        </p:nvSpPr>
        <p:spPr/>
        <p:txBody>
          <a:bodyPr/>
          <a:lstStyle/>
          <a:p>
            <a:fld id="{DB252515-1343-4A7C-9729-1092AB6A3A48}" type="slidenum">
              <a:rPr lang="en-US" smtClean="0"/>
              <a:t>12</a:t>
            </a:fld>
            <a:endParaRPr lang="en-US"/>
          </a:p>
        </p:txBody>
      </p:sp>
    </p:spTree>
    <p:extLst>
      <p:ext uri="{BB962C8B-B14F-4D97-AF65-F5344CB8AC3E}">
        <p14:creationId xmlns:p14="http://schemas.microsoft.com/office/powerpoint/2010/main" val="418647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Gary is male</a:t>
            </a:r>
          </a:p>
        </p:txBody>
      </p:sp>
      <p:sp>
        <p:nvSpPr>
          <p:cNvPr id="4" name="Slide Number Placeholder 3"/>
          <p:cNvSpPr>
            <a:spLocks noGrp="1"/>
          </p:cNvSpPr>
          <p:nvPr>
            <p:ph type="sldNum" sz="quarter" idx="5"/>
          </p:nvPr>
        </p:nvSpPr>
        <p:spPr/>
        <p:txBody>
          <a:bodyPr/>
          <a:lstStyle/>
          <a:p>
            <a:fld id="{DB252515-1343-4A7C-9729-1092AB6A3A48}" type="slidenum">
              <a:rPr lang="en-US" smtClean="0"/>
              <a:t>13</a:t>
            </a:fld>
            <a:endParaRPr lang="en-US"/>
          </a:p>
        </p:txBody>
      </p:sp>
    </p:spTree>
    <p:extLst>
      <p:ext uri="{BB962C8B-B14F-4D97-AF65-F5344CB8AC3E}">
        <p14:creationId xmlns:p14="http://schemas.microsoft.com/office/powerpoint/2010/main" val="207932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Gary is higher in neuroticism – he’s a bit neurotic</a:t>
            </a:r>
          </a:p>
        </p:txBody>
      </p:sp>
      <p:sp>
        <p:nvSpPr>
          <p:cNvPr id="4" name="Slide Number Placeholder 3"/>
          <p:cNvSpPr>
            <a:spLocks noGrp="1"/>
          </p:cNvSpPr>
          <p:nvPr>
            <p:ph type="sldNum" sz="quarter" idx="5"/>
          </p:nvPr>
        </p:nvSpPr>
        <p:spPr/>
        <p:txBody>
          <a:bodyPr/>
          <a:lstStyle/>
          <a:p>
            <a:fld id="{DB252515-1343-4A7C-9729-1092AB6A3A48}" type="slidenum">
              <a:rPr lang="en-US" smtClean="0"/>
              <a:t>14</a:t>
            </a:fld>
            <a:endParaRPr lang="en-US"/>
          </a:p>
        </p:txBody>
      </p:sp>
    </p:spTree>
    <p:extLst>
      <p:ext uri="{BB962C8B-B14F-4D97-AF65-F5344CB8AC3E}">
        <p14:creationId xmlns:p14="http://schemas.microsoft.com/office/powerpoint/2010/main" val="1661229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Gary is lower in age – he’s young</a:t>
            </a:r>
          </a:p>
        </p:txBody>
      </p:sp>
      <p:sp>
        <p:nvSpPr>
          <p:cNvPr id="4" name="Slide Number Placeholder 3"/>
          <p:cNvSpPr>
            <a:spLocks noGrp="1"/>
          </p:cNvSpPr>
          <p:nvPr>
            <p:ph type="sldNum" sz="quarter" idx="5"/>
          </p:nvPr>
        </p:nvSpPr>
        <p:spPr/>
        <p:txBody>
          <a:bodyPr/>
          <a:lstStyle/>
          <a:p>
            <a:fld id="{DB252515-1343-4A7C-9729-1092AB6A3A48}" type="slidenum">
              <a:rPr lang="en-US" smtClean="0"/>
              <a:t>15</a:t>
            </a:fld>
            <a:endParaRPr lang="en-US"/>
          </a:p>
        </p:txBody>
      </p:sp>
    </p:spTree>
    <p:extLst>
      <p:ext uri="{BB962C8B-B14F-4D97-AF65-F5344CB8AC3E}">
        <p14:creationId xmlns:p14="http://schemas.microsoft.com/office/powerpoint/2010/main" val="1837731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Gary is lower in humor identity – he doesn’t consider humor a big part of his identity</a:t>
            </a:r>
          </a:p>
        </p:txBody>
      </p:sp>
      <p:sp>
        <p:nvSpPr>
          <p:cNvPr id="4" name="Slide Number Placeholder 3"/>
          <p:cNvSpPr>
            <a:spLocks noGrp="1"/>
          </p:cNvSpPr>
          <p:nvPr>
            <p:ph type="sldNum" sz="quarter" idx="5"/>
          </p:nvPr>
        </p:nvSpPr>
        <p:spPr/>
        <p:txBody>
          <a:bodyPr/>
          <a:lstStyle/>
          <a:p>
            <a:fld id="{DB252515-1343-4A7C-9729-1092AB6A3A48}" type="slidenum">
              <a:rPr lang="en-US" smtClean="0"/>
              <a:t>16</a:t>
            </a:fld>
            <a:endParaRPr lang="en-US"/>
          </a:p>
        </p:txBody>
      </p:sp>
    </p:spTree>
    <p:extLst>
      <p:ext uri="{BB962C8B-B14F-4D97-AF65-F5344CB8AC3E}">
        <p14:creationId xmlns:p14="http://schemas.microsoft.com/office/powerpoint/2010/main" val="4270187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what the model knows about Gary, it thinks he will be a profanity user. That’s because for the people used to train this tree, the majority that were male, higher in neuroticism, lower in age, and lower in humor identity were profanity users. </a:t>
            </a:r>
          </a:p>
          <a:p>
            <a:endParaRPr lang="en-US" dirty="0"/>
          </a:p>
          <a:p>
            <a:r>
              <a:rPr lang="en-US" dirty="0"/>
              <a:t>So how does this resolve overfitting? Well, if the tree is overtrained, it will only be accurate when making predictions about the people it was trained on, in which case Gary, who wasn’t used to train the model, will rarely be sorted into the correct category. He will be considered a profanity user when he really isn’t, or vice versa. </a:t>
            </a:r>
          </a:p>
          <a:p>
            <a:r>
              <a:rPr lang="en-US" dirty="0"/>
              <a:t>Given that we have used new people to test each tree, the results you’re about to see reflect the effects that were important given a whole new sample. That is, my results reflect variables that we can be fairly confident are actually important to predicting profanity use in humor, and not just a fluke of my data. </a:t>
            </a:r>
          </a:p>
        </p:txBody>
      </p:sp>
      <p:sp>
        <p:nvSpPr>
          <p:cNvPr id="4" name="Slide Number Placeholder 3"/>
          <p:cNvSpPr>
            <a:spLocks noGrp="1"/>
          </p:cNvSpPr>
          <p:nvPr>
            <p:ph type="sldNum" sz="quarter" idx="5"/>
          </p:nvPr>
        </p:nvSpPr>
        <p:spPr/>
        <p:txBody>
          <a:bodyPr/>
          <a:lstStyle/>
          <a:p>
            <a:fld id="{DB252515-1343-4A7C-9729-1092AB6A3A48}" type="slidenum">
              <a:rPr lang="en-US" smtClean="0"/>
              <a:t>17</a:t>
            </a:fld>
            <a:endParaRPr lang="en-US"/>
          </a:p>
        </p:txBody>
      </p:sp>
    </p:spTree>
    <p:extLst>
      <p:ext uri="{BB962C8B-B14F-4D97-AF65-F5344CB8AC3E}">
        <p14:creationId xmlns:p14="http://schemas.microsoft.com/office/powerpoint/2010/main" val="383743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hard enough looking at one of those trees, now it’s time to interpret the predictions of 10,000 of them. The output of a random forest is remarkably simple and easy to understand.</a:t>
            </a:r>
          </a:p>
          <a:p>
            <a:r>
              <a:rPr lang="en-US" dirty="0"/>
              <a:t>Results time: If you switched off during that descent into madness, you can switch back on now and you will still be able to understand what I’m about to say.</a:t>
            </a:r>
          </a:p>
          <a:p>
            <a:r>
              <a:rPr lang="en-US" dirty="0"/>
              <a:t>One output we get from a random forest is something called permutation importance. It shows us what predictors were important. What you need to know is that this plot ranks variables by their importance. This dashed line represents the chance level – anything beyond this line is important. </a:t>
            </a:r>
          </a:p>
          <a:p>
            <a:r>
              <a:rPr lang="en-US" dirty="0"/>
              <a:t>It determines whether something is important by seeing whether the model fit worsens when you randomly permute the values of that variable. E.g., how much more often does Gary get miscategorized, when we randomly reshuffle the values of age? </a:t>
            </a:r>
          </a:p>
          <a:p>
            <a:endParaRPr lang="en-US" dirty="0"/>
          </a:p>
          <a:p>
            <a:r>
              <a:rPr lang="en-US" dirty="0"/>
              <a:t>Based on this metric, we can see that self-rated funniness, age, and gender are the </a:t>
            </a:r>
            <a:r>
              <a:rPr lang="en-US"/>
              <a:t>only important predictors </a:t>
            </a:r>
            <a:r>
              <a:rPr lang="en-US" dirty="0"/>
              <a:t>of using profanity in your jokes. </a:t>
            </a:r>
          </a:p>
        </p:txBody>
      </p:sp>
      <p:sp>
        <p:nvSpPr>
          <p:cNvPr id="4" name="Slide Number Placeholder 3"/>
          <p:cNvSpPr>
            <a:spLocks noGrp="1"/>
          </p:cNvSpPr>
          <p:nvPr>
            <p:ph type="sldNum" sz="quarter" idx="5"/>
          </p:nvPr>
        </p:nvSpPr>
        <p:spPr/>
        <p:txBody>
          <a:bodyPr/>
          <a:lstStyle/>
          <a:p>
            <a:fld id="{DB252515-1343-4A7C-9729-1092AB6A3A48}" type="slidenum">
              <a:rPr lang="en-US" smtClean="0"/>
              <a:t>18</a:t>
            </a:fld>
            <a:endParaRPr lang="en-US"/>
          </a:p>
        </p:txBody>
      </p:sp>
    </p:spTree>
    <p:extLst>
      <p:ext uri="{BB962C8B-B14F-4D97-AF65-F5344CB8AC3E}">
        <p14:creationId xmlns:p14="http://schemas.microsoft.com/office/powerpoint/2010/main" val="2054956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they relate to profanity use? The plots you see here are called accumulated local effects. You can interpret them in much the same way you interpret a regression or correlation plot. The predictors are standardized, meaning they have a mean of zero and a standard deviation of 1. The cool thing about accumulated local effects is that they show the non-linear relationship between your predictors and the outcome. </a:t>
            </a:r>
          </a:p>
          <a:p>
            <a:endParaRPr lang="en-US" dirty="0"/>
          </a:p>
          <a:p>
            <a:r>
              <a:rPr lang="en-US" dirty="0"/>
              <a:t>Those with higher than mean-level self-rated joke funniness tended to be the ones using profanity. </a:t>
            </a:r>
          </a:p>
          <a:p>
            <a:endParaRPr lang="en-US" dirty="0"/>
          </a:p>
          <a:p>
            <a:r>
              <a:rPr lang="en-US" dirty="0"/>
              <a:t>With age, it was young people – particularly those who were 1 to 2 standard deviations below the mean in age – who were predicted to use profanity. After a certain age, about 35ish, people just weren’t using swear words in their jokes.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not forget about gender. I don’t need to tell anyone how to interpret this plot. Unsurprisingly, men were more likely to use profanity than women</a:t>
            </a:r>
          </a:p>
          <a:p>
            <a:endParaRPr lang="en-US" dirty="0"/>
          </a:p>
        </p:txBody>
      </p:sp>
      <p:sp>
        <p:nvSpPr>
          <p:cNvPr id="4" name="Slide Number Placeholder 3"/>
          <p:cNvSpPr>
            <a:spLocks noGrp="1"/>
          </p:cNvSpPr>
          <p:nvPr>
            <p:ph type="sldNum" sz="quarter" idx="5"/>
          </p:nvPr>
        </p:nvSpPr>
        <p:spPr/>
        <p:txBody>
          <a:bodyPr/>
          <a:lstStyle/>
          <a:p>
            <a:fld id="{DB252515-1343-4A7C-9729-1092AB6A3A48}" type="slidenum">
              <a:rPr lang="en-US" smtClean="0"/>
              <a:t>19</a:t>
            </a:fld>
            <a:endParaRPr lang="en-US"/>
          </a:p>
        </p:txBody>
      </p:sp>
    </p:spTree>
    <p:extLst>
      <p:ext uri="{BB962C8B-B14F-4D97-AF65-F5344CB8AC3E}">
        <p14:creationId xmlns:p14="http://schemas.microsoft.com/office/powerpoint/2010/main" val="405549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study jokes, we first have to obtain them from people. We do this with a series of joke stem tasks, which are essentially funny interpersonal scenarios which prompt participants to generate jokes. It’s basically a fill-in-the-blanks response, where each joke stem ends with a set-up, and participants supply the punchline. </a:t>
            </a:r>
          </a:p>
        </p:txBody>
      </p:sp>
      <p:sp>
        <p:nvSpPr>
          <p:cNvPr id="4" name="Slide Number Placeholder 3"/>
          <p:cNvSpPr>
            <a:spLocks noGrp="1"/>
          </p:cNvSpPr>
          <p:nvPr>
            <p:ph type="sldNum" sz="quarter" idx="5"/>
          </p:nvPr>
        </p:nvSpPr>
        <p:spPr/>
        <p:txBody>
          <a:bodyPr/>
          <a:lstStyle/>
          <a:p>
            <a:fld id="{DB252515-1343-4A7C-9729-1092AB6A3A48}" type="slidenum">
              <a:rPr lang="en-US" smtClean="0"/>
              <a:t>2</a:t>
            </a:fld>
            <a:endParaRPr lang="en-US"/>
          </a:p>
        </p:txBody>
      </p:sp>
    </p:spTree>
    <p:extLst>
      <p:ext uri="{BB962C8B-B14F-4D97-AF65-F5344CB8AC3E}">
        <p14:creationId xmlns:p14="http://schemas.microsoft.com/office/powerpoint/2010/main" val="2056946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re-iterate our main results. It turns out that the primary factors related to using profanity in your jokes are </a:t>
            </a:r>
          </a:p>
          <a:p>
            <a:pPr marL="228600" indent="-228600">
              <a:buAutoNum type="arabicPeriod"/>
            </a:pPr>
            <a:r>
              <a:rPr lang="en-US" dirty="0"/>
              <a:t>Thinking you’re funny</a:t>
            </a:r>
          </a:p>
          <a:p>
            <a:pPr marL="228600" indent="-228600">
              <a:buAutoNum type="arabicPeriod"/>
            </a:pPr>
            <a:r>
              <a:rPr lang="en-US" dirty="0"/>
              <a:t>Being male</a:t>
            </a:r>
          </a:p>
          <a:p>
            <a:pPr marL="228600" indent="-228600">
              <a:buAutoNum type="arabicPeriod"/>
            </a:pPr>
            <a:r>
              <a:rPr lang="en-US" dirty="0"/>
              <a:t>And being young</a:t>
            </a:r>
          </a:p>
          <a:p>
            <a:pPr marL="0" indent="0">
              <a:buNone/>
            </a:pPr>
            <a:r>
              <a:rPr lang="en-US" dirty="0"/>
              <a:t>No personality vars were important. We might be looking in the wrong place for predictors. One clue is that many of the profane jokes weren’t just profane, they were really hostile – sexist, racist, and aggressive. This indicates that maybe we should be looking at predictors like sadism or psychopathy from the Dark Tetrad, or really low Honesty-humility from the HEXACO model. </a:t>
            </a:r>
          </a:p>
          <a:p>
            <a:pPr marL="0" indent="0">
              <a:buNone/>
            </a:pPr>
            <a:r>
              <a:rPr lang="en-US" dirty="0"/>
              <a:t>That’ll be my MA thesis. </a:t>
            </a:r>
          </a:p>
        </p:txBody>
      </p:sp>
      <p:sp>
        <p:nvSpPr>
          <p:cNvPr id="4" name="Slide Number Placeholder 3"/>
          <p:cNvSpPr>
            <a:spLocks noGrp="1"/>
          </p:cNvSpPr>
          <p:nvPr>
            <p:ph type="sldNum" sz="quarter" idx="5"/>
          </p:nvPr>
        </p:nvSpPr>
        <p:spPr/>
        <p:txBody>
          <a:bodyPr/>
          <a:lstStyle/>
          <a:p>
            <a:fld id="{DB252515-1343-4A7C-9729-1092AB6A3A48}" type="slidenum">
              <a:rPr lang="en-US" smtClean="0"/>
              <a:t>20</a:t>
            </a:fld>
            <a:endParaRPr lang="en-US"/>
          </a:p>
        </p:txBody>
      </p:sp>
    </p:spTree>
    <p:extLst>
      <p:ext uri="{BB962C8B-B14F-4D97-AF65-F5344CB8AC3E}">
        <p14:creationId xmlns:p14="http://schemas.microsoft.com/office/powerpoint/2010/main" val="420176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to study jokes, we first have to obtain them from people. We do this with a series of joke stem tasks, which are essentially funny interpersonal scenarios which participants can use to generate humor. It’s a fill-in-the-blanks type response, where each joke stem ends with a set-up, to which participants supply the punchline. </a:t>
            </a:r>
          </a:p>
        </p:txBody>
      </p:sp>
      <p:sp>
        <p:nvSpPr>
          <p:cNvPr id="4" name="Slide Number Placeholder 3"/>
          <p:cNvSpPr>
            <a:spLocks noGrp="1"/>
          </p:cNvSpPr>
          <p:nvPr>
            <p:ph type="sldNum" sz="quarter" idx="5"/>
          </p:nvPr>
        </p:nvSpPr>
        <p:spPr/>
        <p:txBody>
          <a:bodyPr/>
          <a:lstStyle/>
          <a:p>
            <a:fld id="{DB252515-1343-4A7C-9729-1092AB6A3A48}" type="slidenum">
              <a:rPr lang="en-US" smtClean="0"/>
              <a:t>22</a:t>
            </a:fld>
            <a:endParaRPr lang="en-US"/>
          </a:p>
        </p:txBody>
      </p:sp>
    </p:spTree>
    <p:extLst>
      <p:ext uri="{BB962C8B-B14F-4D97-AF65-F5344CB8AC3E}">
        <p14:creationId xmlns:p14="http://schemas.microsoft.com/office/powerpoint/2010/main" val="289568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gathered 600 people and gave them 4 joke stems each, for a total of 2400 jokes. We then coded these jokes for profanity. That is, we cross-referenced the text in people’s jokes with very large and shocking profanity dictionary. Matches between words in the profanity dictionary and words in people’s jokes were flagged as ‘profane’. The result was a binary variable – did the participant, or did they not use profanity in any of their jokes?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measured things that we think might help predict profanity use in humor – personality traits like openness, </a:t>
            </a:r>
            <a:r>
              <a:rPr lang="en-US" dirty="0" err="1"/>
              <a:t>conscie</a:t>
            </a:r>
            <a:r>
              <a:rPr lang="en-US" dirty="0"/>
              <a:t>, neuro, agreeableness, and extraversion, demographics like age and gender, traits related to their sense of humor, and how long each joke was. We don’t have any hypotheses, because this research is exploratory. As such, we are using an exploratory method. </a:t>
            </a:r>
          </a:p>
        </p:txBody>
      </p:sp>
      <p:sp>
        <p:nvSpPr>
          <p:cNvPr id="4" name="Slide Number Placeholder 3"/>
          <p:cNvSpPr>
            <a:spLocks noGrp="1"/>
          </p:cNvSpPr>
          <p:nvPr>
            <p:ph type="sldNum" sz="quarter" idx="5"/>
          </p:nvPr>
        </p:nvSpPr>
        <p:spPr/>
        <p:txBody>
          <a:bodyPr/>
          <a:lstStyle/>
          <a:p>
            <a:fld id="{DB252515-1343-4A7C-9729-1092AB6A3A48}" type="slidenum">
              <a:rPr lang="en-US" smtClean="0"/>
              <a:t>3</a:t>
            </a:fld>
            <a:endParaRPr lang="en-US"/>
          </a:p>
        </p:txBody>
      </p:sp>
    </p:spTree>
    <p:extLst>
      <p:ext uri="{BB962C8B-B14F-4D97-AF65-F5344CB8AC3E}">
        <p14:creationId xmlns:p14="http://schemas.microsoft.com/office/powerpoint/2010/main" val="102389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approach we used relies on something called a conditional inference tree. The machine builds this tree using a few simple steps.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First, it searches for a significant predictor, and picks the predictor with the largest effect on the outcome.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In this case, self-rated funniness. </a:t>
            </a:r>
          </a:p>
          <a:p>
            <a:endParaRPr lang="en-US"/>
          </a:p>
        </p:txBody>
      </p:sp>
      <p:sp>
        <p:nvSpPr>
          <p:cNvPr id="4" name="Slide Number Placeholder 3"/>
          <p:cNvSpPr>
            <a:spLocks noGrp="1"/>
          </p:cNvSpPr>
          <p:nvPr>
            <p:ph type="sldNum" sz="quarter" idx="5"/>
          </p:nvPr>
        </p:nvSpPr>
        <p:spPr/>
        <p:txBody>
          <a:bodyPr/>
          <a:lstStyle/>
          <a:p>
            <a:fld id="{DB252515-1343-4A7C-9729-1092AB6A3A48}" type="slidenum">
              <a:rPr lang="en-US" smtClean="0"/>
              <a:t>4</a:t>
            </a:fld>
            <a:endParaRPr lang="en-US"/>
          </a:p>
        </p:txBody>
      </p:sp>
    </p:spTree>
    <p:extLst>
      <p:ext uri="{BB962C8B-B14F-4D97-AF65-F5344CB8AC3E}">
        <p14:creationId xmlns:p14="http://schemas.microsoft.com/office/powerpoint/2010/main" val="39529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then divides participants into those with lower versus higher scores on that predictor. So, in this case, that’s people with lower versus higher self-rated joke funniness. </a:t>
            </a:r>
          </a:p>
        </p:txBody>
      </p:sp>
      <p:sp>
        <p:nvSpPr>
          <p:cNvPr id="4" name="Slide Number Placeholder 3"/>
          <p:cNvSpPr>
            <a:spLocks noGrp="1"/>
          </p:cNvSpPr>
          <p:nvPr>
            <p:ph type="sldNum" sz="quarter" idx="5"/>
          </p:nvPr>
        </p:nvSpPr>
        <p:spPr/>
        <p:txBody>
          <a:bodyPr/>
          <a:lstStyle/>
          <a:p>
            <a:fld id="{DB252515-1343-4A7C-9729-1092AB6A3A48}" type="slidenum">
              <a:rPr lang="en-US" smtClean="0"/>
              <a:t>5</a:t>
            </a:fld>
            <a:endParaRPr lang="en-US"/>
          </a:p>
        </p:txBody>
      </p:sp>
    </p:spTree>
    <p:extLst>
      <p:ext uri="{BB962C8B-B14F-4D97-AF65-F5344CB8AC3E}">
        <p14:creationId xmlns:p14="http://schemas.microsoft.com/office/powerpoint/2010/main" val="367224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then asks again – are there significant predictors? If so, what’s the most important to predicting the outcome? </a:t>
            </a:r>
          </a:p>
          <a:p>
            <a:r>
              <a:rPr lang="en-US"/>
              <a:t>In this case, that’s gender for those lower in self-rated funniness, and extraversion for those higher in self-rated funniness. </a:t>
            </a:r>
          </a:p>
        </p:txBody>
      </p:sp>
      <p:sp>
        <p:nvSpPr>
          <p:cNvPr id="4" name="Slide Number Placeholder 3"/>
          <p:cNvSpPr>
            <a:spLocks noGrp="1"/>
          </p:cNvSpPr>
          <p:nvPr>
            <p:ph type="sldNum" sz="quarter" idx="5"/>
          </p:nvPr>
        </p:nvSpPr>
        <p:spPr/>
        <p:txBody>
          <a:bodyPr/>
          <a:lstStyle/>
          <a:p>
            <a:fld id="{DB252515-1343-4A7C-9729-1092AB6A3A48}" type="slidenum">
              <a:rPr lang="en-US" smtClean="0"/>
              <a:t>6</a:t>
            </a:fld>
            <a:endParaRPr lang="en-US"/>
          </a:p>
        </p:txBody>
      </p:sp>
    </p:spTree>
    <p:extLst>
      <p:ext uri="{BB962C8B-B14F-4D97-AF65-F5344CB8AC3E}">
        <p14:creationId xmlns:p14="http://schemas.microsoft.com/office/powerpoint/2010/main" val="1397799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 will keep making splits, dividing participants into smaller and smaller clusters, and thus obtaining more and more accurate predictions of whether or not participants within those clusters will use profanity in their jokes. </a:t>
            </a:r>
          </a:p>
          <a:p>
            <a:r>
              <a:rPr lang="en-US" dirty="0"/>
              <a:t>When there are no more significant predictors, it simply creates a ‘terminal bin’ or “leaf”, which shows the predicted outcome category of participants in that bin. For instance, people who didn’t think they were that funny, were female, and were older, were using very little profanity. Whereas, people who did think they were funny and who were extraverted, were using quite a bit of it. </a:t>
            </a:r>
          </a:p>
        </p:txBody>
      </p:sp>
      <p:sp>
        <p:nvSpPr>
          <p:cNvPr id="4" name="Slide Number Placeholder 3"/>
          <p:cNvSpPr>
            <a:spLocks noGrp="1"/>
          </p:cNvSpPr>
          <p:nvPr>
            <p:ph type="sldNum" sz="quarter" idx="5"/>
          </p:nvPr>
        </p:nvSpPr>
        <p:spPr/>
        <p:txBody>
          <a:bodyPr/>
          <a:lstStyle/>
          <a:p>
            <a:fld id="{DB252515-1343-4A7C-9729-1092AB6A3A48}" type="slidenum">
              <a:rPr lang="en-US" smtClean="0"/>
              <a:t>7</a:t>
            </a:fld>
            <a:endParaRPr lang="en-US"/>
          </a:p>
        </p:txBody>
      </p:sp>
    </p:spTree>
    <p:extLst>
      <p:ext uri="{BB962C8B-B14F-4D97-AF65-F5344CB8AC3E}">
        <p14:creationId xmlns:p14="http://schemas.microsoft.com/office/powerpoint/2010/main" val="253693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trees are really cool and easy to interpret once you get the hang of it. But we aren’t going to be interpreting a tree model, because tree models have a few major flaws that affect their reliability.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a:t>
            </a:r>
            <a:r>
              <a:rPr lang="en-US" b="1" dirty="0"/>
              <a:t>collinearity</a:t>
            </a:r>
            <a:r>
              <a:rPr lang="en-US" dirty="0"/>
              <a:t>: when variables are highly correlated with each other, they can mask each other’s effect. For example, if self-rated funniness is collinear with another variable, then the fact that it appears at the top of this tree will essentially ‘block’ or ‘mask’ the effect of other variables which explain overlapping variance in the outcome. </a:t>
            </a:r>
          </a:p>
          <a:p>
            <a:r>
              <a:rPr lang="en-US" dirty="0"/>
              <a:t>Second, </a:t>
            </a:r>
            <a:r>
              <a:rPr lang="en-US" b="1" dirty="0"/>
              <a:t>overfitting: which </a:t>
            </a:r>
            <a:r>
              <a:rPr lang="en-US" dirty="0"/>
              <a:t>occurs when a model learns not only the underlying patterns in the data but also the error, the noise, the random fluctuations. This makes the model perform very well on the training data but poorly on new, and unseen data.</a:t>
            </a:r>
          </a:p>
        </p:txBody>
      </p:sp>
      <p:sp>
        <p:nvSpPr>
          <p:cNvPr id="4" name="Slide Number Placeholder 3"/>
          <p:cNvSpPr>
            <a:spLocks noGrp="1"/>
          </p:cNvSpPr>
          <p:nvPr>
            <p:ph type="sldNum" sz="quarter" idx="5"/>
          </p:nvPr>
        </p:nvSpPr>
        <p:spPr/>
        <p:txBody>
          <a:bodyPr/>
          <a:lstStyle/>
          <a:p>
            <a:fld id="{DB252515-1343-4A7C-9729-1092AB6A3A48}" type="slidenum">
              <a:rPr lang="en-US" smtClean="0"/>
              <a:t>8</a:t>
            </a:fld>
            <a:endParaRPr lang="en-US"/>
          </a:p>
        </p:txBody>
      </p:sp>
    </p:spTree>
    <p:extLst>
      <p:ext uri="{BB962C8B-B14F-4D97-AF65-F5344CB8AC3E}">
        <p14:creationId xmlns:p14="http://schemas.microsoft.com/office/powerpoint/2010/main" val="65910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really cool solution to these problems. Instead of generating one flawed tree, we generate 10,000 individually flawed but uncorrelated trees. Because they’re all flawed in different, non-systematic ways, the overall predictions are very reliable. To ensure the trees are uncorrelated, we inject randomness into each. This </a:t>
            </a:r>
            <a:r>
              <a:rPr lang="en-US"/>
              <a:t>results in</a:t>
            </a:r>
            <a:r>
              <a:rPr lang="en-US" dirty="0"/>
              <a:t> with</a:t>
            </a:r>
            <a:r>
              <a:rPr lang="en-US"/>
              <a:t> monstrous</a:t>
            </a:r>
            <a:r>
              <a:rPr lang="en-US" dirty="0"/>
              <a:t>, random, Frankenstein trees. Looking at this, you might say, “wait a minute, how does this resolve collinearity, and isn’t overfitting </a:t>
            </a:r>
            <a:r>
              <a:rPr lang="en-US" dirty="0" err="1"/>
              <a:t>gonna</a:t>
            </a:r>
            <a:r>
              <a:rPr lang="en-US" dirty="0"/>
              <a:t> be an even bigger problem now?” </a:t>
            </a:r>
          </a:p>
        </p:txBody>
      </p:sp>
      <p:sp>
        <p:nvSpPr>
          <p:cNvPr id="4" name="Slide Number Placeholder 3"/>
          <p:cNvSpPr>
            <a:spLocks noGrp="1"/>
          </p:cNvSpPr>
          <p:nvPr>
            <p:ph type="sldNum" sz="quarter" idx="5"/>
          </p:nvPr>
        </p:nvSpPr>
        <p:spPr/>
        <p:txBody>
          <a:bodyPr/>
          <a:lstStyle/>
          <a:p>
            <a:fld id="{DB252515-1343-4A7C-9729-1092AB6A3A48}" type="slidenum">
              <a:rPr lang="en-US" smtClean="0"/>
              <a:t>9</a:t>
            </a:fld>
            <a:endParaRPr lang="en-US"/>
          </a:p>
        </p:txBody>
      </p:sp>
    </p:spTree>
    <p:extLst>
      <p:ext uri="{BB962C8B-B14F-4D97-AF65-F5344CB8AC3E}">
        <p14:creationId xmlns:p14="http://schemas.microsoft.com/office/powerpoint/2010/main" val="356825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A94A-7FAD-0FFB-1857-6065821851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BFABFB-E506-7814-2BDD-2F7CDEAEB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CE740-F7B7-1785-9122-4C1C834E3152}"/>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5" name="Footer Placeholder 4">
            <a:extLst>
              <a:ext uri="{FF2B5EF4-FFF2-40B4-BE49-F238E27FC236}">
                <a16:creationId xmlns:a16="http://schemas.microsoft.com/office/drawing/2014/main" id="{70FA767A-E0B2-9D35-3E2F-335687EA1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ACF94-B3B0-A2BF-6821-E3BC0D030255}"/>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406022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EE10-D915-03B7-1F40-B6298FB217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8B38C-51F1-D399-7CC3-521842D5B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BAE8B-5BED-0000-8A49-17A2FACC0199}"/>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5" name="Footer Placeholder 4">
            <a:extLst>
              <a:ext uri="{FF2B5EF4-FFF2-40B4-BE49-F238E27FC236}">
                <a16:creationId xmlns:a16="http://schemas.microsoft.com/office/drawing/2014/main" id="{D27F6CFA-3BED-8331-D10A-E457401B4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1F419-D696-1CD7-8211-BEA8B99BFA4B}"/>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400746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5666-F2C2-3430-BE21-6EF4630D78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F0F57D-6456-AA28-1EED-C8B81F376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246A1-B7F5-D9B3-24AD-1C4FA5E310AC}"/>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5" name="Footer Placeholder 4">
            <a:extLst>
              <a:ext uri="{FF2B5EF4-FFF2-40B4-BE49-F238E27FC236}">
                <a16:creationId xmlns:a16="http://schemas.microsoft.com/office/drawing/2014/main" id="{48E3C32D-F1E3-7A71-117F-62CB9CAA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C1FB5-9D15-D057-7FD6-A603A707B345}"/>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73123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D6AC-79C5-F25A-AA27-7618647848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F3E761-6292-45D8-CCD4-B880AB00A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F50A1-9538-9A57-7714-D88856D7EBE3}"/>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5" name="Footer Placeholder 4">
            <a:extLst>
              <a:ext uri="{FF2B5EF4-FFF2-40B4-BE49-F238E27FC236}">
                <a16:creationId xmlns:a16="http://schemas.microsoft.com/office/drawing/2014/main" id="{3366997C-6831-495E-87FE-4358B6A8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E432E-ADB7-4650-8AAE-C0972B8A88B4}"/>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43985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C176-9FFC-7721-8BB4-5F7881186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F4DED-4F07-03A5-062F-82A18F3FCB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63CEC-7231-CEE7-E176-F2B9FAFE1163}"/>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5" name="Footer Placeholder 4">
            <a:extLst>
              <a:ext uri="{FF2B5EF4-FFF2-40B4-BE49-F238E27FC236}">
                <a16:creationId xmlns:a16="http://schemas.microsoft.com/office/drawing/2014/main" id="{6DAFC01E-A338-42FA-52C7-CE0354078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1FC86-0CD2-B9DE-06A8-94224DA3AB48}"/>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319641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8021-FD63-6A42-8252-17760BE3F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89830-7DF6-C5D0-AAA6-BAA32F132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DD0964-D3C6-7D87-4B81-D11EE34E7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E7938-53B0-9B99-3F04-55A6F4153F43}"/>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6" name="Footer Placeholder 5">
            <a:extLst>
              <a:ext uri="{FF2B5EF4-FFF2-40B4-BE49-F238E27FC236}">
                <a16:creationId xmlns:a16="http://schemas.microsoft.com/office/drawing/2014/main" id="{183FAE27-96AC-FF2E-374A-DD7BAF2CD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18835-08AC-12AF-0AE0-AA43C55A66FD}"/>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132484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1AA5-47E2-18D5-DBF2-CF2EA0C14B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4CBCD-5BB0-9A86-2240-E8D258AC5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C08B0-BD68-08C0-E1E3-5AC25624A4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AE318-2507-D112-CF9D-51AE1B6EF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8C2FC-2A17-3602-21A5-B0BDAA1D1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A54B17-BD20-9CBF-C8C1-DD969FB3684E}"/>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8" name="Footer Placeholder 7">
            <a:extLst>
              <a:ext uri="{FF2B5EF4-FFF2-40B4-BE49-F238E27FC236}">
                <a16:creationId xmlns:a16="http://schemas.microsoft.com/office/drawing/2014/main" id="{613C0245-D7F5-7208-E84E-A44AEB1CA3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ADF9BA-429E-3DDB-9373-E9932CAE552F}"/>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27626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85FC-4A6A-D5C7-63B6-C10B8320A7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EFC59-0B38-B8C9-D004-8F9C5A676117}"/>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4" name="Footer Placeholder 3">
            <a:extLst>
              <a:ext uri="{FF2B5EF4-FFF2-40B4-BE49-F238E27FC236}">
                <a16:creationId xmlns:a16="http://schemas.microsoft.com/office/drawing/2014/main" id="{37D6C19E-B4D8-9AD2-1527-243BAECDA8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7D347C-1110-16B0-5184-D436F2CF469A}"/>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362049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326F0-27AF-948B-2FC8-8F1DB7185C3D}"/>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3" name="Footer Placeholder 2">
            <a:extLst>
              <a:ext uri="{FF2B5EF4-FFF2-40B4-BE49-F238E27FC236}">
                <a16:creationId xmlns:a16="http://schemas.microsoft.com/office/drawing/2014/main" id="{35872474-EFC4-296A-DF53-275C134AA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4ED40-A373-60BB-22D2-92277FEC6EF8}"/>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243362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5857-C6C7-09FD-72A9-26C80D334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7F5871-9935-7828-1863-2A449705D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AE9CF-30CB-BA7D-1901-6A575E5A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CEABD-3879-F0C7-BB7B-697DADA058FD}"/>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6" name="Footer Placeholder 5">
            <a:extLst>
              <a:ext uri="{FF2B5EF4-FFF2-40B4-BE49-F238E27FC236}">
                <a16:creationId xmlns:a16="http://schemas.microsoft.com/office/drawing/2014/main" id="{EC1220FA-A35A-83D2-45C0-4314DD2DB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E03A2-F0E2-F289-ACF7-5FA63D6EC608}"/>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4922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3B2-DB36-1070-3889-467E43EAB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38E66-F140-15B7-9081-AE8FE7A0A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83E2F0-E171-4DE8-53A2-4E5F0A19A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EF2AB-22E8-059F-5051-B9A88AA70DB6}"/>
              </a:ext>
            </a:extLst>
          </p:cNvPr>
          <p:cNvSpPr>
            <a:spLocks noGrp="1"/>
          </p:cNvSpPr>
          <p:nvPr>
            <p:ph type="dt" sz="half" idx="10"/>
          </p:nvPr>
        </p:nvSpPr>
        <p:spPr/>
        <p:txBody>
          <a:bodyPr/>
          <a:lstStyle/>
          <a:p>
            <a:fld id="{C06DDD1F-13FB-4537-BDEF-0A7C4D3D710F}" type="datetimeFigureOut">
              <a:rPr lang="en-US" smtClean="0"/>
              <a:t>9/18/2024</a:t>
            </a:fld>
            <a:endParaRPr lang="en-US"/>
          </a:p>
        </p:txBody>
      </p:sp>
      <p:sp>
        <p:nvSpPr>
          <p:cNvPr id="6" name="Footer Placeholder 5">
            <a:extLst>
              <a:ext uri="{FF2B5EF4-FFF2-40B4-BE49-F238E27FC236}">
                <a16:creationId xmlns:a16="http://schemas.microsoft.com/office/drawing/2014/main" id="{9AD55768-42DE-DE63-AC80-A3D309CBB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E330E-6067-98AE-CFE0-F205EE11715F}"/>
              </a:ext>
            </a:extLst>
          </p:cNvPr>
          <p:cNvSpPr>
            <a:spLocks noGrp="1"/>
          </p:cNvSpPr>
          <p:nvPr>
            <p:ph type="sldNum" sz="quarter" idx="12"/>
          </p:nvPr>
        </p:nvSpPr>
        <p:spPr/>
        <p:txBody>
          <a:bodyPr/>
          <a:lstStyle/>
          <a:p>
            <a:fld id="{08F77BE4-AD91-4208-A523-AB8A2BC2918D}" type="slidenum">
              <a:rPr lang="en-US" smtClean="0"/>
              <a:t>‹#›</a:t>
            </a:fld>
            <a:endParaRPr lang="en-US"/>
          </a:p>
        </p:txBody>
      </p:sp>
    </p:spTree>
    <p:extLst>
      <p:ext uri="{BB962C8B-B14F-4D97-AF65-F5344CB8AC3E}">
        <p14:creationId xmlns:p14="http://schemas.microsoft.com/office/powerpoint/2010/main" val="129059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96730-7478-5978-32A6-558A23462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B877A1-DF50-8B1E-70C5-A399A5EE2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7477-83D8-C573-0618-A0EF92BA9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6DDD1F-13FB-4537-BDEF-0A7C4D3D710F}" type="datetimeFigureOut">
              <a:rPr lang="en-US" smtClean="0"/>
              <a:t>9/18/2024</a:t>
            </a:fld>
            <a:endParaRPr lang="en-US"/>
          </a:p>
        </p:txBody>
      </p:sp>
      <p:sp>
        <p:nvSpPr>
          <p:cNvPr id="5" name="Footer Placeholder 4">
            <a:extLst>
              <a:ext uri="{FF2B5EF4-FFF2-40B4-BE49-F238E27FC236}">
                <a16:creationId xmlns:a16="http://schemas.microsoft.com/office/drawing/2014/main" id="{112A8BB1-FC1E-1FFC-F99E-A30FF8B01E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6F7FB3-9D1B-D163-4B50-C0FD2F3F5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F77BE4-AD91-4208-A523-AB8A2BC2918D}" type="slidenum">
              <a:rPr lang="en-US" smtClean="0"/>
              <a:t>‹#›</a:t>
            </a:fld>
            <a:endParaRPr lang="en-US"/>
          </a:p>
        </p:txBody>
      </p:sp>
    </p:spTree>
    <p:extLst>
      <p:ext uri="{BB962C8B-B14F-4D97-AF65-F5344CB8AC3E}">
        <p14:creationId xmlns:p14="http://schemas.microsoft.com/office/powerpoint/2010/main" val="208421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next to two animals in a hot air balloon&#10;&#10;Description automatically generated">
            <a:extLst>
              <a:ext uri="{FF2B5EF4-FFF2-40B4-BE49-F238E27FC236}">
                <a16:creationId xmlns:a16="http://schemas.microsoft.com/office/drawing/2014/main" id="{61843F97-37AC-8BED-EB0E-F03762612933}"/>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t="27202" r="-1" b="16534"/>
          <a:stretch/>
        </p:blipFill>
        <p:spPr>
          <a:xfrm>
            <a:off x="20" y="10"/>
            <a:ext cx="12188930" cy="6857990"/>
          </a:xfrm>
          <a:prstGeom prst="rect">
            <a:avLst/>
          </a:prstGeom>
        </p:spPr>
      </p:pic>
      <p:sp>
        <p:nvSpPr>
          <p:cNvPr id="2" name="Title 1">
            <a:extLst>
              <a:ext uri="{FF2B5EF4-FFF2-40B4-BE49-F238E27FC236}">
                <a16:creationId xmlns:a16="http://schemas.microsoft.com/office/drawing/2014/main" id="{89D7C226-5028-DFF7-5F55-C8B350CEE8B9}"/>
              </a:ext>
            </a:extLst>
          </p:cNvPr>
          <p:cNvSpPr>
            <a:spLocks noGrp="1"/>
          </p:cNvSpPr>
          <p:nvPr>
            <p:ph type="ctrTitle"/>
          </p:nvPr>
        </p:nvSpPr>
        <p:spPr>
          <a:xfrm>
            <a:off x="1524000" y="1122363"/>
            <a:ext cx="9144000" cy="3063240"/>
          </a:xfrm>
        </p:spPr>
        <p:txBody>
          <a:bodyPr>
            <a:normAutofit/>
          </a:bodyPr>
          <a:lstStyle/>
          <a:p>
            <a:r>
              <a:rPr lang="en-US" sz="6600" b="0" i="0">
                <a:solidFill>
                  <a:schemeClr val="bg1"/>
                </a:solidFill>
                <a:effectLst/>
                <a:latin typeface="Georgia" panose="02040502050405020303" pitchFamily="18" charset="0"/>
              </a:rPr>
              <a:t>Predicting Profanity in Humor with Random Forest Models</a:t>
            </a:r>
            <a:endParaRPr lang="en-US" sz="6600">
              <a:solidFill>
                <a:schemeClr val="bg1"/>
              </a:solidFill>
              <a:latin typeface="Georgia" panose="02040502050405020303" pitchFamily="18" charset="0"/>
            </a:endParaRPr>
          </a:p>
        </p:txBody>
      </p:sp>
      <p:sp>
        <p:nvSpPr>
          <p:cNvPr id="3" name="Subtitle 2">
            <a:extLst>
              <a:ext uri="{FF2B5EF4-FFF2-40B4-BE49-F238E27FC236}">
                <a16:creationId xmlns:a16="http://schemas.microsoft.com/office/drawing/2014/main" id="{41977BDD-6EE9-A2DC-AA8A-C81C62BD7AA9}"/>
              </a:ext>
            </a:extLst>
          </p:cNvPr>
          <p:cNvSpPr>
            <a:spLocks noGrp="1"/>
          </p:cNvSpPr>
          <p:nvPr>
            <p:ph type="subTitle" idx="1"/>
          </p:nvPr>
        </p:nvSpPr>
        <p:spPr>
          <a:xfrm>
            <a:off x="1527048" y="4599432"/>
            <a:ext cx="9144000" cy="1536192"/>
          </a:xfrm>
        </p:spPr>
        <p:txBody>
          <a:bodyPr>
            <a:normAutofit/>
          </a:bodyPr>
          <a:lstStyle/>
          <a:p>
            <a:r>
              <a:rPr lang="en-US">
                <a:solidFill>
                  <a:schemeClr val="bg1"/>
                </a:solidFill>
                <a:latin typeface="Georgia" panose="02040502050405020303" pitchFamily="18" charset="0"/>
              </a:rPr>
              <a:t>Meriel I. Burnett</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663963" y="245496"/>
            <a:ext cx="10515600" cy="1325563"/>
          </a:xfrm>
        </p:spPr>
        <p:txBody>
          <a:bodyPr>
            <a:normAutofit/>
          </a:bodyPr>
          <a:lstStyle/>
          <a:p>
            <a:pPr algn="ctr"/>
            <a:r>
              <a:rPr lang="en-US" sz="4000">
                <a:latin typeface="Georgia" panose="02040502050405020303" pitchFamily="18" charset="0"/>
              </a:rPr>
              <a:t>Random forests – combos of trees</a:t>
            </a:r>
            <a:br>
              <a:rPr lang="en-US" sz="4000" b="1">
                <a:latin typeface="Georgia" panose="02040502050405020303" pitchFamily="18" charset="0"/>
              </a:rPr>
            </a:br>
            <a:endParaRPr lang="en-US" sz="4000">
              <a:latin typeface="Georgia" panose="02040502050405020303" pitchFamily="18" charset="0"/>
            </a:endParaRPr>
          </a:p>
        </p:txBody>
      </p:sp>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012941" cy="5201424"/>
          </a:xfrm>
          <a:prstGeom prst="rect">
            <a:avLst/>
          </a:prstGeom>
          <a:noFill/>
        </p:spPr>
        <p:txBody>
          <a:bodyPr wrap="square">
            <a:spAutoFit/>
          </a:bodyPr>
          <a:lstStyle/>
          <a:p>
            <a:r>
              <a:rPr lang="en-US" sz="2600" b="1" dirty="0">
                <a:latin typeface="Georgia" panose="02040502050405020303" pitchFamily="18" charset="0"/>
              </a:rPr>
              <a:t>Random forest: </a:t>
            </a:r>
            <a:r>
              <a:rPr lang="en-US" sz="2600" dirty="0">
                <a:latin typeface="Georgia" panose="02040502050405020303" pitchFamily="18" charset="0"/>
              </a:rPr>
              <a:t>10,000 trees</a:t>
            </a:r>
          </a:p>
          <a:p>
            <a:endParaRPr lang="en-US" sz="2600" dirty="0">
              <a:latin typeface="Georgia" panose="02040502050405020303" pitchFamily="18" charset="0"/>
            </a:endParaRPr>
          </a:p>
          <a:p>
            <a:r>
              <a:rPr lang="en-US" sz="2600" dirty="0">
                <a:latin typeface="Georgia" panose="02040502050405020303" pitchFamily="18" charset="0"/>
              </a:rPr>
              <a:t>Each division only has access to a random 25% of predictors </a:t>
            </a:r>
          </a:p>
          <a:p>
            <a:endParaRPr lang="en-US" sz="2600" b="1" dirty="0">
              <a:latin typeface="Georgia" panose="02040502050405020303" pitchFamily="18" charset="0"/>
            </a:endParaRPr>
          </a:p>
          <a:p>
            <a:endParaRPr lang="en-US" sz="2600" dirty="0">
              <a:latin typeface="Georgia" panose="02040502050405020303" pitchFamily="18" charset="0"/>
            </a:endParaRPr>
          </a:p>
          <a:p>
            <a:r>
              <a:rPr lang="en-US" sz="2600" b="1" dirty="0">
                <a:latin typeface="Georgia" panose="02040502050405020303" pitchFamily="18" charset="0"/>
              </a:rPr>
              <a:t>Problem 1: </a:t>
            </a:r>
            <a:r>
              <a:rPr lang="en-US" sz="2600" dirty="0">
                <a:latin typeface="Georgia" panose="02040502050405020303" pitchFamily="18" charset="0"/>
              </a:rPr>
              <a:t>Vulnerable to collinearity</a:t>
            </a:r>
          </a:p>
          <a:p>
            <a:pPr marL="342900" indent="-342900">
              <a:buFontTx/>
              <a:buChar char="-"/>
            </a:pPr>
            <a:r>
              <a:rPr lang="en-US" sz="2600" b="1" dirty="0">
                <a:solidFill>
                  <a:schemeClr val="accent1"/>
                </a:solidFill>
                <a:latin typeface="Georgia" panose="02040502050405020303" pitchFamily="18" charset="0"/>
              </a:rPr>
              <a:t>Solution:</a:t>
            </a:r>
            <a:r>
              <a:rPr lang="en-US" sz="2600" dirty="0">
                <a:latin typeface="Georgia" panose="02040502050405020303" pitchFamily="18" charset="0"/>
              </a:rPr>
              <a:t> Each split randomly samples from </a:t>
            </a:r>
            <a:r>
              <a:rPr lang="en-US" sz="2600" u="sng" dirty="0">
                <a:latin typeface="Georgia" panose="02040502050405020303" pitchFamily="18" charset="0"/>
              </a:rPr>
              <a:t>a subset (25%) of the total number of predictors</a:t>
            </a:r>
            <a:endParaRPr lang="en-US" sz="2000"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sp>
        <p:nvSpPr>
          <p:cNvPr id="3" name="Rectangle 2">
            <a:extLst>
              <a:ext uri="{FF2B5EF4-FFF2-40B4-BE49-F238E27FC236}">
                <a16:creationId xmlns:a16="http://schemas.microsoft.com/office/drawing/2014/main" id="{0A992489-440E-32CB-BBA9-2BA54C630699}"/>
              </a:ext>
            </a:extLst>
          </p:cNvPr>
          <p:cNvSpPr/>
          <p:nvPr/>
        </p:nvSpPr>
        <p:spPr>
          <a:xfrm>
            <a:off x="5237184" y="1943100"/>
            <a:ext cx="6954816" cy="49815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22217432-E8F1-9110-F41A-ED093A5DC14F}"/>
              </a:ext>
            </a:extLst>
          </p:cNvPr>
          <p:cNvCxnSpPr>
            <a:cxnSpLocks/>
          </p:cNvCxnSpPr>
          <p:nvPr/>
        </p:nvCxnSpPr>
        <p:spPr>
          <a:xfrm flipV="1">
            <a:off x="4619134" y="1772239"/>
            <a:ext cx="3063711" cy="3698507"/>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7478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663963" y="245496"/>
            <a:ext cx="10515600" cy="1325563"/>
          </a:xfrm>
        </p:spPr>
        <p:txBody>
          <a:bodyPr>
            <a:normAutofit/>
          </a:bodyPr>
          <a:lstStyle/>
          <a:p>
            <a:pPr algn="ctr"/>
            <a:r>
              <a:rPr lang="en-US" sz="4000">
                <a:latin typeface="Georgia" panose="02040502050405020303" pitchFamily="18" charset="0"/>
              </a:rPr>
              <a:t>Random forests – combos of trees</a:t>
            </a:r>
            <a:br>
              <a:rPr lang="en-US" sz="4000" b="1">
                <a:latin typeface="Georgia" panose="02040502050405020303" pitchFamily="18" charset="0"/>
              </a:rPr>
            </a:br>
            <a:endParaRPr lang="en-US" sz="4000">
              <a:latin typeface="Georgia" panose="02040502050405020303" pitchFamily="18" charset="0"/>
            </a:endParaRPr>
          </a:p>
        </p:txBody>
      </p:sp>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012941" cy="5601533"/>
          </a:xfrm>
          <a:prstGeom prst="rect">
            <a:avLst/>
          </a:prstGeom>
          <a:noFill/>
        </p:spPr>
        <p:txBody>
          <a:bodyPr wrap="square">
            <a:spAutoFit/>
          </a:bodyPr>
          <a:lstStyle/>
          <a:p>
            <a:r>
              <a:rPr lang="en-US" sz="2600" b="1" dirty="0">
                <a:latin typeface="Georgia" panose="02040502050405020303" pitchFamily="18" charset="0"/>
              </a:rPr>
              <a:t>Random forest: </a:t>
            </a:r>
            <a:r>
              <a:rPr lang="en-US" sz="2600" dirty="0">
                <a:latin typeface="Georgia" panose="02040502050405020303" pitchFamily="18" charset="0"/>
              </a:rPr>
              <a:t>10,000 trees</a:t>
            </a:r>
          </a:p>
          <a:p>
            <a:endParaRPr lang="en-US" sz="2600" dirty="0">
              <a:latin typeface="Georgia" panose="02040502050405020303" pitchFamily="18" charset="0"/>
            </a:endParaRPr>
          </a:p>
          <a:p>
            <a:r>
              <a:rPr lang="en-US" sz="2600" dirty="0">
                <a:latin typeface="Georgia" panose="02040502050405020303" pitchFamily="18" charset="0"/>
              </a:rPr>
              <a:t>Each tree is built on a random 60% of people, and tested on the other 40%</a:t>
            </a:r>
            <a:endParaRPr lang="en-US" sz="2600" b="1" dirty="0">
              <a:latin typeface="Georgia" panose="02040502050405020303" pitchFamily="18" charset="0"/>
            </a:endParaRPr>
          </a:p>
          <a:p>
            <a:endParaRPr lang="en-US" sz="2600" dirty="0">
              <a:latin typeface="Georgia" panose="02040502050405020303" pitchFamily="18" charset="0"/>
            </a:endParaRPr>
          </a:p>
          <a:p>
            <a:pPr marL="342900" indent="-342900">
              <a:buFontTx/>
              <a:buChar char="-"/>
            </a:pPr>
            <a:endParaRPr lang="en-US" sz="2600" dirty="0">
              <a:latin typeface="Georgia" panose="02040502050405020303" pitchFamily="18" charset="0"/>
            </a:endParaRPr>
          </a:p>
          <a:p>
            <a:r>
              <a:rPr lang="en-US" sz="2600" b="1" dirty="0">
                <a:latin typeface="Georgia" panose="02040502050405020303" pitchFamily="18" charset="0"/>
              </a:rPr>
              <a:t>Problem 2: </a:t>
            </a:r>
            <a:r>
              <a:rPr lang="en-US" sz="2600" dirty="0">
                <a:latin typeface="Georgia" panose="02040502050405020303" pitchFamily="18" charset="0"/>
              </a:rPr>
              <a:t>Prone to overfitting</a:t>
            </a:r>
          </a:p>
          <a:p>
            <a:pPr marL="342900" indent="-342900">
              <a:buFontTx/>
              <a:buChar char="-"/>
            </a:pPr>
            <a:r>
              <a:rPr lang="en-US" sz="2600" b="1" dirty="0">
                <a:solidFill>
                  <a:schemeClr val="accent1"/>
                </a:solidFill>
                <a:latin typeface="Georgia" panose="02040502050405020303" pitchFamily="18" charset="0"/>
              </a:rPr>
              <a:t>Solution:</a:t>
            </a:r>
            <a:r>
              <a:rPr lang="en-US" sz="2600" dirty="0">
                <a:latin typeface="Georgia" panose="02040502050405020303" pitchFamily="18" charset="0"/>
              </a:rPr>
              <a:t> Model fit estimates are based on the average of each tree’s predictive performance on </a:t>
            </a:r>
            <a:r>
              <a:rPr lang="en-US" sz="2600" u="sng" dirty="0">
                <a:latin typeface="Georgia" panose="02040502050405020303" pitchFamily="18" charset="0"/>
              </a:rPr>
              <a:t>participants it wasn’t trained on</a:t>
            </a:r>
          </a:p>
          <a:p>
            <a:pPr marL="457200" indent="-457200">
              <a:buAutoNum type="arabicParenR"/>
            </a:pPr>
            <a:endParaRPr lang="en-US" sz="2000" b="1" dirty="0">
              <a:latin typeface="Georgia" panose="02040502050405020303" pitchFamily="18" charset="0"/>
            </a:endParaRPr>
          </a:p>
        </p:txBody>
      </p:sp>
      <p:sp>
        <p:nvSpPr>
          <p:cNvPr id="11" name="TextBox 10">
            <a:extLst>
              <a:ext uri="{FF2B5EF4-FFF2-40B4-BE49-F238E27FC236}">
                <a16:creationId xmlns:a16="http://schemas.microsoft.com/office/drawing/2014/main" id="{3386D9C9-8A5D-9D59-5050-0165E2336B3F}"/>
              </a:ext>
            </a:extLst>
          </p:cNvPr>
          <p:cNvSpPr txBox="1"/>
          <p:nvPr/>
        </p:nvSpPr>
        <p:spPr>
          <a:xfrm>
            <a:off x="6166622" y="1626718"/>
            <a:ext cx="5012941" cy="1600438"/>
          </a:xfrm>
          <a:prstGeom prst="rect">
            <a:avLst/>
          </a:prstGeom>
          <a:noFill/>
        </p:spPr>
        <p:txBody>
          <a:bodyPr wrap="square">
            <a:spAutoFit/>
          </a:bodyPr>
          <a:lstStyle/>
          <a:p>
            <a:r>
              <a:rPr lang="en-US" sz="2600" b="1" dirty="0">
                <a:latin typeface="Georgia" panose="02040502050405020303" pitchFamily="18" charset="0"/>
              </a:rPr>
              <a:t>Meet Gary – </a:t>
            </a:r>
            <a:r>
              <a:rPr lang="en-US" sz="2600" dirty="0">
                <a:latin typeface="Georgia" panose="02040502050405020303" pitchFamily="18" charset="0"/>
              </a:rPr>
              <a:t>he </a:t>
            </a:r>
            <a:r>
              <a:rPr lang="en-US" sz="2600" u="sng" dirty="0">
                <a:latin typeface="Georgia" panose="02040502050405020303" pitchFamily="18" charset="0"/>
              </a:rPr>
              <a:t>wasn’t</a:t>
            </a:r>
            <a:r>
              <a:rPr lang="en-US" sz="2600" dirty="0">
                <a:latin typeface="Georgia" panose="02040502050405020303" pitchFamily="18" charset="0"/>
              </a:rPr>
              <a:t> one of the 60% of participants used to train tree number 1387</a:t>
            </a:r>
          </a:p>
          <a:p>
            <a:pPr marL="457200" indent="-457200">
              <a:buAutoNum type="arabicParenR"/>
            </a:pPr>
            <a:endParaRPr lang="en-US" sz="2000" b="1" dirty="0">
              <a:latin typeface="Georgia" panose="02040502050405020303" pitchFamily="18" charset="0"/>
            </a:endParaRPr>
          </a:p>
        </p:txBody>
      </p:sp>
      <p:cxnSp>
        <p:nvCxnSpPr>
          <p:cNvPr id="12" name="Straight Arrow Connector 11">
            <a:extLst>
              <a:ext uri="{FF2B5EF4-FFF2-40B4-BE49-F238E27FC236}">
                <a16:creationId xmlns:a16="http://schemas.microsoft.com/office/drawing/2014/main" id="{B05CC728-B7A3-5650-E661-9B5E0A8BD694}"/>
              </a:ext>
            </a:extLst>
          </p:cNvPr>
          <p:cNvCxnSpPr>
            <a:cxnSpLocks/>
          </p:cNvCxnSpPr>
          <p:nvPr/>
        </p:nvCxnSpPr>
        <p:spPr>
          <a:xfrm flipV="1">
            <a:off x="5401559" y="3895725"/>
            <a:ext cx="3180466" cy="190176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pic>
        <p:nvPicPr>
          <p:cNvPr id="18" name="Picture 17" descr="A yellow person with orange necktie&#10;&#10;Description automatically generated with medium confidence">
            <a:extLst>
              <a:ext uri="{FF2B5EF4-FFF2-40B4-BE49-F238E27FC236}">
                <a16:creationId xmlns:a16="http://schemas.microsoft.com/office/drawing/2014/main" id="{579B5BF0-6093-3751-37BE-83F86983F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2992" y="3186107"/>
            <a:ext cx="866781" cy="1419235"/>
          </a:xfrm>
          <a:prstGeom prst="rect">
            <a:avLst/>
          </a:prstGeom>
        </p:spPr>
      </p:pic>
    </p:spTree>
    <p:extLst>
      <p:ext uri="{BB962C8B-B14F-4D97-AF65-F5344CB8AC3E}">
        <p14:creationId xmlns:p14="http://schemas.microsoft.com/office/powerpoint/2010/main" val="241201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012941" cy="800219"/>
          </a:xfrm>
          <a:prstGeom prst="rect">
            <a:avLst/>
          </a:prstGeom>
          <a:noFill/>
        </p:spPr>
        <p:txBody>
          <a:bodyPr wrap="square">
            <a:spAutoFit/>
          </a:bodyPr>
          <a:lstStyle/>
          <a:p>
            <a:r>
              <a:rPr lang="en-US" sz="2600" b="1">
                <a:latin typeface="Georgia" panose="02040502050405020303" pitchFamily="18" charset="0"/>
              </a:rPr>
              <a:t>What gender  is Gary?</a:t>
            </a:r>
            <a:endParaRPr lang="en-US" sz="2600">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pic>
        <p:nvPicPr>
          <p:cNvPr id="6" name="Picture 5" descr="A yellow person with orange necktie&#10;&#10;Description automatically generated with medium confidence">
            <a:extLst>
              <a:ext uri="{FF2B5EF4-FFF2-40B4-BE49-F238E27FC236}">
                <a16:creationId xmlns:a16="http://schemas.microsoft.com/office/drawing/2014/main" id="{0503D394-1520-4EC8-3276-0B996981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5401" y="203634"/>
            <a:ext cx="804324" cy="1316970"/>
          </a:xfrm>
          <a:prstGeom prst="rect">
            <a:avLst/>
          </a:prstGeom>
        </p:spPr>
      </p:pic>
      <p:cxnSp>
        <p:nvCxnSpPr>
          <p:cNvPr id="9" name="Straight Arrow Connector 8">
            <a:extLst>
              <a:ext uri="{FF2B5EF4-FFF2-40B4-BE49-F238E27FC236}">
                <a16:creationId xmlns:a16="http://schemas.microsoft.com/office/drawing/2014/main" id="{29885F91-08CF-E949-C4C7-55081292F238}"/>
              </a:ext>
            </a:extLst>
          </p:cNvPr>
          <p:cNvCxnSpPr>
            <a:cxnSpLocks/>
          </p:cNvCxnSpPr>
          <p:nvPr/>
        </p:nvCxnSpPr>
        <p:spPr>
          <a:xfrm flipV="1">
            <a:off x="4451986" y="942975"/>
            <a:ext cx="3653789" cy="679929"/>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3216075D-F440-3194-18F2-020113FB20C6}"/>
              </a:ext>
            </a:extLst>
          </p:cNvPr>
          <p:cNvSpPr txBox="1"/>
          <p:nvPr/>
        </p:nvSpPr>
        <p:spPr>
          <a:xfrm>
            <a:off x="10258227" y="1387254"/>
            <a:ext cx="1933773" cy="800219"/>
          </a:xfrm>
          <a:prstGeom prst="rect">
            <a:avLst/>
          </a:prstGeom>
          <a:noFill/>
        </p:spPr>
        <p:txBody>
          <a:bodyPr wrap="square">
            <a:spAutoFit/>
          </a:bodyPr>
          <a:lstStyle/>
          <a:p>
            <a:r>
              <a:rPr lang="en-US" sz="2600" dirty="0">
                <a:latin typeface="Georgia" panose="02040502050405020303" pitchFamily="18" charset="0"/>
              </a:rPr>
              <a:t>Tree 1387</a:t>
            </a: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344089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012941" cy="1200329"/>
          </a:xfrm>
          <a:prstGeom prst="rect">
            <a:avLst/>
          </a:prstGeom>
          <a:noFill/>
        </p:spPr>
        <p:txBody>
          <a:bodyPr wrap="square">
            <a:spAutoFit/>
          </a:bodyPr>
          <a:lstStyle/>
          <a:p>
            <a:r>
              <a:rPr lang="en-US" sz="2600" b="1">
                <a:latin typeface="Georgia" panose="02040502050405020303" pitchFamily="18" charset="0"/>
              </a:rPr>
              <a:t>Gary is male, so he goes into this bin </a:t>
            </a:r>
            <a:endParaRPr lang="en-US" sz="2600">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pic>
        <p:nvPicPr>
          <p:cNvPr id="6" name="Picture 5" descr="A yellow person with orange necktie&#10;&#10;Description automatically generated with medium confidence">
            <a:extLst>
              <a:ext uri="{FF2B5EF4-FFF2-40B4-BE49-F238E27FC236}">
                <a16:creationId xmlns:a16="http://schemas.microsoft.com/office/drawing/2014/main" id="{0503D394-1520-4EC8-3276-0B996981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882" y="1425682"/>
            <a:ext cx="804324" cy="1316970"/>
          </a:xfrm>
          <a:prstGeom prst="rect">
            <a:avLst/>
          </a:prstGeom>
        </p:spPr>
      </p:pic>
      <p:cxnSp>
        <p:nvCxnSpPr>
          <p:cNvPr id="9" name="Straight Arrow Connector 8">
            <a:extLst>
              <a:ext uri="{FF2B5EF4-FFF2-40B4-BE49-F238E27FC236}">
                <a16:creationId xmlns:a16="http://schemas.microsoft.com/office/drawing/2014/main" id="{29885F91-08CF-E949-C4C7-55081292F238}"/>
              </a:ext>
            </a:extLst>
          </p:cNvPr>
          <p:cNvCxnSpPr>
            <a:cxnSpLocks/>
          </p:cNvCxnSpPr>
          <p:nvPr/>
        </p:nvCxnSpPr>
        <p:spPr>
          <a:xfrm>
            <a:off x="3798572" y="2084167"/>
            <a:ext cx="5297803" cy="173258"/>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9F1458C4-7E4B-C997-87F6-B2A2A6ADE8C1}"/>
              </a:ext>
            </a:extLst>
          </p:cNvPr>
          <p:cNvSpPr txBox="1"/>
          <p:nvPr/>
        </p:nvSpPr>
        <p:spPr>
          <a:xfrm>
            <a:off x="10258227" y="1387254"/>
            <a:ext cx="1933773" cy="800219"/>
          </a:xfrm>
          <a:prstGeom prst="rect">
            <a:avLst/>
          </a:prstGeom>
          <a:noFill/>
        </p:spPr>
        <p:txBody>
          <a:bodyPr wrap="square">
            <a:spAutoFit/>
          </a:bodyPr>
          <a:lstStyle/>
          <a:p>
            <a:r>
              <a:rPr lang="en-US" sz="2600" dirty="0">
                <a:latin typeface="Georgia" panose="02040502050405020303" pitchFamily="18" charset="0"/>
              </a:rPr>
              <a:t>Tree 1387</a:t>
            </a: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224963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012941" cy="1600438"/>
          </a:xfrm>
          <a:prstGeom prst="rect">
            <a:avLst/>
          </a:prstGeom>
          <a:noFill/>
        </p:spPr>
        <p:txBody>
          <a:bodyPr wrap="square">
            <a:spAutoFit/>
          </a:bodyPr>
          <a:lstStyle/>
          <a:p>
            <a:r>
              <a:rPr lang="en-US" sz="2600" b="1">
                <a:latin typeface="Georgia" panose="02040502050405020303" pitchFamily="18" charset="0"/>
              </a:rPr>
              <a:t>Gary is higher in Neuroticism, so he goes into this bin</a:t>
            </a:r>
            <a:endParaRPr lang="en-US" sz="2600">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pic>
        <p:nvPicPr>
          <p:cNvPr id="6" name="Picture 5" descr="A yellow person with orange necktie&#10;&#10;Description automatically generated with medium confidence">
            <a:extLst>
              <a:ext uri="{FF2B5EF4-FFF2-40B4-BE49-F238E27FC236}">
                <a16:creationId xmlns:a16="http://schemas.microsoft.com/office/drawing/2014/main" id="{0503D394-1520-4EC8-3276-0B996981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2" y="1920982"/>
            <a:ext cx="804324" cy="1316970"/>
          </a:xfrm>
          <a:prstGeom prst="rect">
            <a:avLst/>
          </a:prstGeom>
        </p:spPr>
      </p:pic>
      <p:cxnSp>
        <p:nvCxnSpPr>
          <p:cNvPr id="9" name="Straight Arrow Connector 8">
            <a:extLst>
              <a:ext uri="{FF2B5EF4-FFF2-40B4-BE49-F238E27FC236}">
                <a16:creationId xmlns:a16="http://schemas.microsoft.com/office/drawing/2014/main" id="{29885F91-08CF-E949-C4C7-55081292F238}"/>
              </a:ext>
            </a:extLst>
          </p:cNvPr>
          <p:cNvCxnSpPr>
            <a:cxnSpLocks/>
          </p:cNvCxnSpPr>
          <p:nvPr/>
        </p:nvCxnSpPr>
        <p:spPr>
          <a:xfrm>
            <a:off x="5446590" y="2123601"/>
            <a:ext cx="4522107" cy="800219"/>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943CECE4-7FDF-6409-4356-E34953C40DC7}"/>
              </a:ext>
            </a:extLst>
          </p:cNvPr>
          <p:cNvSpPr txBox="1"/>
          <p:nvPr/>
        </p:nvSpPr>
        <p:spPr>
          <a:xfrm>
            <a:off x="10258227" y="1387254"/>
            <a:ext cx="1933773" cy="800219"/>
          </a:xfrm>
          <a:prstGeom prst="rect">
            <a:avLst/>
          </a:prstGeom>
          <a:noFill/>
        </p:spPr>
        <p:txBody>
          <a:bodyPr wrap="square">
            <a:spAutoFit/>
          </a:bodyPr>
          <a:lstStyle/>
          <a:p>
            <a:r>
              <a:rPr lang="en-US" sz="2600" dirty="0">
                <a:latin typeface="Georgia" panose="02040502050405020303" pitchFamily="18" charset="0"/>
              </a:rPr>
              <a:t>Tree 1387</a:t>
            </a: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277692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297803" cy="2800767"/>
          </a:xfrm>
          <a:prstGeom prst="rect">
            <a:avLst/>
          </a:prstGeom>
          <a:noFill/>
        </p:spPr>
        <p:txBody>
          <a:bodyPr wrap="square">
            <a:spAutoFit/>
          </a:bodyPr>
          <a:lstStyle/>
          <a:p>
            <a:endParaRPr lang="en-US" sz="2600" b="1">
              <a:latin typeface="Georgia" panose="02040502050405020303" pitchFamily="18" charset="0"/>
            </a:endParaRPr>
          </a:p>
          <a:p>
            <a:endParaRPr lang="en-US" sz="2600" b="1">
              <a:latin typeface="Georgia" panose="02040502050405020303" pitchFamily="18" charset="0"/>
            </a:endParaRPr>
          </a:p>
          <a:p>
            <a:r>
              <a:rPr lang="en-US" sz="2600" b="1">
                <a:latin typeface="Georgia" panose="02040502050405020303" pitchFamily="18" charset="0"/>
              </a:rPr>
              <a:t>Gary is lower in age, so he goes into this bin</a:t>
            </a:r>
          </a:p>
          <a:p>
            <a:endParaRPr lang="en-US" sz="2600" b="1">
              <a:latin typeface="Georgia" panose="02040502050405020303" pitchFamily="18" charset="0"/>
            </a:endParaRPr>
          </a:p>
          <a:p>
            <a:endParaRPr lang="en-US" sz="2600">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pic>
        <p:nvPicPr>
          <p:cNvPr id="6" name="Picture 5" descr="A yellow person with orange necktie&#10;&#10;Description automatically generated with medium confidence">
            <a:extLst>
              <a:ext uri="{FF2B5EF4-FFF2-40B4-BE49-F238E27FC236}">
                <a16:creationId xmlns:a16="http://schemas.microsoft.com/office/drawing/2014/main" id="{0503D394-1520-4EC8-3276-0B996981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359" y="2543175"/>
            <a:ext cx="804324" cy="1316970"/>
          </a:xfrm>
          <a:prstGeom prst="rect">
            <a:avLst/>
          </a:prstGeom>
        </p:spPr>
      </p:pic>
      <p:cxnSp>
        <p:nvCxnSpPr>
          <p:cNvPr id="9" name="Straight Arrow Connector 8">
            <a:extLst>
              <a:ext uri="{FF2B5EF4-FFF2-40B4-BE49-F238E27FC236}">
                <a16:creationId xmlns:a16="http://schemas.microsoft.com/office/drawing/2014/main" id="{29885F91-08CF-E949-C4C7-55081292F238}"/>
              </a:ext>
            </a:extLst>
          </p:cNvPr>
          <p:cNvCxnSpPr>
            <a:cxnSpLocks/>
          </p:cNvCxnSpPr>
          <p:nvPr/>
        </p:nvCxnSpPr>
        <p:spPr>
          <a:xfrm>
            <a:off x="4676775" y="2647950"/>
            <a:ext cx="4487160" cy="78105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CB9B1B85-1A63-57A3-D96C-F32FC26175F0}"/>
              </a:ext>
            </a:extLst>
          </p:cNvPr>
          <p:cNvSpPr txBox="1"/>
          <p:nvPr/>
        </p:nvSpPr>
        <p:spPr>
          <a:xfrm>
            <a:off x="10258227" y="1387254"/>
            <a:ext cx="1933773" cy="800219"/>
          </a:xfrm>
          <a:prstGeom prst="rect">
            <a:avLst/>
          </a:prstGeom>
          <a:noFill/>
        </p:spPr>
        <p:txBody>
          <a:bodyPr wrap="square">
            <a:spAutoFit/>
          </a:bodyPr>
          <a:lstStyle/>
          <a:p>
            <a:r>
              <a:rPr lang="en-US" sz="2600" dirty="0">
                <a:latin typeface="Georgia" panose="02040502050405020303" pitchFamily="18" charset="0"/>
              </a:rPr>
              <a:t>Tree 1387</a:t>
            </a: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251044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297803" cy="3200876"/>
          </a:xfrm>
          <a:prstGeom prst="rect">
            <a:avLst/>
          </a:prstGeom>
          <a:noFill/>
        </p:spPr>
        <p:txBody>
          <a:bodyPr wrap="square">
            <a:spAutoFit/>
          </a:bodyPr>
          <a:lstStyle/>
          <a:p>
            <a:endParaRPr lang="en-US" sz="2600" b="1" dirty="0">
              <a:latin typeface="Georgia" panose="02040502050405020303" pitchFamily="18" charset="0"/>
            </a:endParaRPr>
          </a:p>
          <a:p>
            <a:endParaRPr lang="en-US" sz="2600" b="1" dirty="0">
              <a:latin typeface="Georgia" panose="02040502050405020303" pitchFamily="18" charset="0"/>
            </a:endParaRPr>
          </a:p>
          <a:p>
            <a:r>
              <a:rPr lang="en-US" sz="2600" b="1" dirty="0">
                <a:latin typeface="Georgia" panose="02040502050405020303" pitchFamily="18" charset="0"/>
              </a:rPr>
              <a:t>Gary is lower in humor identity, so he goes in this bin</a:t>
            </a:r>
          </a:p>
          <a:p>
            <a:r>
              <a:rPr lang="en-US" sz="2600" b="1" dirty="0">
                <a:latin typeface="Georgia" panose="02040502050405020303" pitchFamily="18" charset="0"/>
              </a:rPr>
              <a:t>- A terminal leaf</a:t>
            </a:r>
          </a:p>
          <a:p>
            <a:endParaRPr lang="en-US" sz="2600" b="1" dirty="0">
              <a:latin typeface="Georgia" panose="02040502050405020303" pitchFamily="18" charset="0"/>
            </a:endParaRPr>
          </a:p>
          <a:p>
            <a:endParaRPr lang="en-US" sz="2600"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pic>
        <p:nvPicPr>
          <p:cNvPr id="6" name="Picture 5" descr="A yellow person with orange necktie&#10;&#10;Description automatically generated with medium confidence">
            <a:extLst>
              <a:ext uri="{FF2B5EF4-FFF2-40B4-BE49-F238E27FC236}">
                <a16:creationId xmlns:a16="http://schemas.microsoft.com/office/drawing/2014/main" id="{0503D394-1520-4EC8-3276-0B996981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4509" y="5352874"/>
            <a:ext cx="804324" cy="1316970"/>
          </a:xfrm>
          <a:prstGeom prst="rect">
            <a:avLst/>
          </a:prstGeom>
        </p:spPr>
      </p:pic>
      <p:cxnSp>
        <p:nvCxnSpPr>
          <p:cNvPr id="9" name="Straight Arrow Connector 8">
            <a:extLst>
              <a:ext uri="{FF2B5EF4-FFF2-40B4-BE49-F238E27FC236}">
                <a16:creationId xmlns:a16="http://schemas.microsoft.com/office/drawing/2014/main" id="{29885F91-08CF-E949-C4C7-55081292F238}"/>
              </a:ext>
            </a:extLst>
          </p:cNvPr>
          <p:cNvCxnSpPr>
            <a:cxnSpLocks/>
          </p:cNvCxnSpPr>
          <p:nvPr/>
        </p:nvCxnSpPr>
        <p:spPr>
          <a:xfrm>
            <a:off x="5695950" y="2867025"/>
            <a:ext cx="3638550" cy="2847975"/>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78A3BC32-C27B-F647-2677-26F2C41E9B67}"/>
              </a:ext>
            </a:extLst>
          </p:cNvPr>
          <p:cNvSpPr txBox="1"/>
          <p:nvPr/>
        </p:nvSpPr>
        <p:spPr>
          <a:xfrm>
            <a:off x="10258227" y="1387254"/>
            <a:ext cx="1933773" cy="800219"/>
          </a:xfrm>
          <a:prstGeom prst="rect">
            <a:avLst/>
          </a:prstGeom>
          <a:noFill/>
        </p:spPr>
        <p:txBody>
          <a:bodyPr wrap="square">
            <a:spAutoFit/>
          </a:bodyPr>
          <a:lstStyle/>
          <a:p>
            <a:r>
              <a:rPr lang="en-US" sz="2600" dirty="0">
                <a:latin typeface="Georgia" panose="02040502050405020303" pitchFamily="18" charset="0"/>
              </a:rPr>
              <a:t>Tree 1387</a:t>
            </a: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216267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FCA05D9-7147-94EF-655F-5B5B6CDAA2B4}"/>
              </a:ext>
            </a:extLst>
          </p:cNvPr>
          <p:cNvSpPr txBox="1"/>
          <p:nvPr/>
        </p:nvSpPr>
        <p:spPr>
          <a:xfrm>
            <a:off x="84839" y="1262554"/>
            <a:ext cx="5297803" cy="6001643"/>
          </a:xfrm>
          <a:prstGeom prst="rect">
            <a:avLst/>
          </a:prstGeom>
          <a:noFill/>
        </p:spPr>
        <p:txBody>
          <a:bodyPr wrap="square">
            <a:spAutoFit/>
          </a:bodyPr>
          <a:lstStyle/>
          <a:p>
            <a:endParaRPr lang="en-US" sz="2600" b="1" dirty="0">
              <a:latin typeface="Georgia" panose="02040502050405020303" pitchFamily="18" charset="0"/>
            </a:endParaRPr>
          </a:p>
          <a:p>
            <a:endParaRPr lang="en-US" sz="2600" b="1" dirty="0">
              <a:latin typeface="Georgia" panose="02040502050405020303" pitchFamily="18" charset="0"/>
            </a:endParaRPr>
          </a:p>
          <a:p>
            <a:r>
              <a:rPr lang="en-US" sz="2600" b="1" dirty="0">
                <a:latin typeface="Georgia" panose="02040502050405020303" pitchFamily="18" charset="0"/>
              </a:rPr>
              <a:t>Given that he is…</a:t>
            </a:r>
          </a:p>
          <a:p>
            <a:r>
              <a:rPr lang="en-US" sz="2600" b="1" dirty="0">
                <a:latin typeface="Georgia" panose="02040502050405020303" pitchFamily="18" charset="0"/>
              </a:rPr>
              <a:t>	Male</a:t>
            </a:r>
          </a:p>
          <a:p>
            <a:r>
              <a:rPr lang="en-US" sz="2600" b="1" dirty="0">
                <a:latin typeface="Georgia" panose="02040502050405020303" pitchFamily="18" charset="0"/>
              </a:rPr>
              <a:t>	Higher in neuroticism</a:t>
            </a:r>
          </a:p>
          <a:p>
            <a:r>
              <a:rPr lang="en-US" sz="2600" b="1" dirty="0">
                <a:latin typeface="Georgia" panose="02040502050405020303" pitchFamily="18" charset="0"/>
              </a:rPr>
              <a:t>	Lower in age</a:t>
            </a:r>
          </a:p>
          <a:p>
            <a:r>
              <a:rPr lang="en-US" sz="2600" b="1" dirty="0">
                <a:latin typeface="Georgia" panose="02040502050405020303" pitchFamily="18" charset="0"/>
              </a:rPr>
              <a:t>	Lower in humor identity</a:t>
            </a:r>
          </a:p>
          <a:p>
            <a:endParaRPr lang="en-US" sz="2600" b="1" dirty="0">
              <a:latin typeface="Georgia" panose="02040502050405020303" pitchFamily="18" charset="0"/>
            </a:endParaRPr>
          </a:p>
          <a:p>
            <a:r>
              <a:rPr lang="en-US" sz="2600" b="1" dirty="0">
                <a:latin typeface="Georgia" panose="02040502050405020303" pitchFamily="18" charset="0"/>
              </a:rPr>
              <a:t>The tree predicts that he will use profanity. </a:t>
            </a:r>
          </a:p>
          <a:p>
            <a:endParaRPr lang="en-US" sz="2600" b="1" dirty="0">
              <a:latin typeface="Georgia" panose="02040502050405020303" pitchFamily="18" charset="0"/>
            </a:endParaRPr>
          </a:p>
          <a:p>
            <a:endParaRPr lang="en-US" sz="2600" b="1" dirty="0">
              <a:latin typeface="Georgia" panose="02040502050405020303" pitchFamily="18" charset="0"/>
            </a:endParaRPr>
          </a:p>
          <a:p>
            <a:endParaRPr lang="en-US" sz="2600" b="1" dirty="0">
              <a:latin typeface="Georgia" panose="02040502050405020303" pitchFamily="18" charset="0"/>
            </a:endParaRPr>
          </a:p>
          <a:p>
            <a:endParaRPr lang="en-US" sz="2600"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215" y="1387254"/>
            <a:ext cx="6033822" cy="5752244"/>
          </a:xfrm>
          <a:prstGeom prst="rect">
            <a:avLst/>
          </a:prstGeom>
        </p:spPr>
      </p:pic>
      <p:pic>
        <p:nvPicPr>
          <p:cNvPr id="6" name="Picture 5" descr="A yellow person with orange necktie&#10;&#10;Description automatically generated with medium confidence">
            <a:extLst>
              <a:ext uri="{FF2B5EF4-FFF2-40B4-BE49-F238E27FC236}">
                <a16:creationId xmlns:a16="http://schemas.microsoft.com/office/drawing/2014/main" id="{0503D394-1520-4EC8-3276-0B996981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26" y="5270545"/>
            <a:ext cx="804324" cy="1316970"/>
          </a:xfrm>
          <a:prstGeom prst="rect">
            <a:avLst/>
          </a:prstGeom>
        </p:spPr>
      </p:pic>
      <p:sp>
        <p:nvSpPr>
          <p:cNvPr id="2" name="TextBox 1">
            <a:extLst>
              <a:ext uri="{FF2B5EF4-FFF2-40B4-BE49-F238E27FC236}">
                <a16:creationId xmlns:a16="http://schemas.microsoft.com/office/drawing/2014/main" id="{3E60F990-3656-6BB4-D54D-3D7A22CB0E33}"/>
              </a:ext>
            </a:extLst>
          </p:cNvPr>
          <p:cNvSpPr txBox="1"/>
          <p:nvPr/>
        </p:nvSpPr>
        <p:spPr>
          <a:xfrm>
            <a:off x="10258227" y="1387254"/>
            <a:ext cx="1933773" cy="800219"/>
          </a:xfrm>
          <a:prstGeom prst="rect">
            <a:avLst/>
          </a:prstGeom>
          <a:noFill/>
        </p:spPr>
        <p:txBody>
          <a:bodyPr wrap="square">
            <a:spAutoFit/>
          </a:bodyPr>
          <a:lstStyle/>
          <a:p>
            <a:r>
              <a:rPr lang="en-US" sz="2600" dirty="0">
                <a:latin typeface="Georgia" panose="02040502050405020303" pitchFamily="18" charset="0"/>
              </a:rPr>
              <a:t>Tree 1387</a:t>
            </a: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256919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709830" y="191904"/>
            <a:ext cx="10515600" cy="1325563"/>
          </a:xfrm>
        </p:spPr>
        <p:txBody>
          <a:bodyPr>
            <a:normAutofit/>
          </a:bodyPr>
          <a:lstStyle/>
          <a:p>
            <a:pPr algn="ctr"/>
            <a:r>
              <a:rPr lang="en-US" sz="4000">
                <a:latin typeface="Georgia" panose="02040502050405020303" pitchFamily="18" charset="0"/>
              </a:rPr>
              <a:t>What predicted profanity use?</a:t>
            </a:r>
          </a:p>
        </p:txBody>
      </p:sp>
      <p:pic>
        <p:nvPicPr>
          <p:cNvPr id="3" name="Picture 2">
            <a:extLst>
              <a:ext uri="{FF2B5EF4-FFF2-40B4-BE49-F238E27FC236}">
                <a16:creationId xmlns:a16="http://schemas.microsoft.com/office/drawing/2014/main" id="{91F85B81-5737-D8ED-2256-58D2985FCB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4053" y="1237674"/>
            <a:ext cx="5485572" cy="5485572"/>
          </a:xfrm>
          <a:prstGeom prst="rect">
            <a:avLst/>
          </a:prstGeom>
          <a:noFill/>
          <a:ln>
            <a:noFill/>
          </a:ln>
        </p:spPr>
      </p:pic>
    </p:spTree>
    <p:extLst>
      <p:ext uri="{BB962C8B-B14F-4D97-AF65-F5344CB8AC3E}">
        <p14:creationId xmlns:p14="http://schemas.microsoft.com/office/powerpoint/2010/main" val="376505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709830" y="191904"/>
            <a:ext cx="10515600" cy="1325563"/>
          </a:xfrm>
        </p:spPr>
        <p:txBody>
          <a:bodyPr>
            <a:normAutofit/>
          </a:bodyPr>
          <a:lstStyle/>
          <a:p>
            <a:pPr algn="ctr"/>
            <a:r>
              <a:rPr lang="en-US" sz="4000" dirty="0">
                <a:latin typeface="Georgia" panose="02040502050405020303" pitchFamily="18" charset="0"/>
              </a:rPr>
              <a:t>How did important predictors relate to profanity use?</a:t>
            </a:r>
          </a:p>
        </p:txBody>
      </p:sp>
      <p:pic>
        <p:nvPicPr>
          <p:cNvPr id="6" name="Picture 5" descr="A graph with a line&#10;&#10;Description automatically generated">
            <a:extLst>
              <a:ext uri="{FF2B5EF4-FFF2-40B4-BE49-F238E27FC236}">
                <a16:creationId xmlns:a16="http://schemas.microsoft.com/office/drawing/2014/main" id="{68872745-3899-097C-2911-26F6E23B9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8" y="2566338"/>
            <a:ext cx="4380653" cy="2628391"/>
          </a:xfrm>
          <a:prstGeom prst="rect">
            <a:avLst/>
          </a:prstGeom>
        </p:spPr>
      </p:pic>
      <p:pic>
        <p:nvPicPr>
          <p:cNvPr id="5" name="Picture 4" descr="A graph with dotted lines&#10;&#10;Description automatically generated">
            <a:extLst>
              <a:ext uri="{FF2B5EF4-FFF2-40B4-BE49-F238E27FC236}">
                <a16:creationId xmlns:a16="http://schemas.microsoft.com/office/drawing/2014/main" id="{3AF7C840-44DB-418D-C19E-6FD93DC2B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855" y="2356701"/>
            <a:ext cx="7767968" cy="3329128"/>
          </a:xfrm>
          <a:prstGeom prst="rect">
            <a:avLst/>
          </a:prstGeom>
        </p:spPr>
      </p:pic>
      <p:cxnSp>
        <p:nvCxnSpPr>
          <p:cNvPr id="7" name="Straight Arrow Connector 6">
            <a:extLst>
              <a:ext uri="{FF2B5EF4-FFF2-40B4-BE49-F238E27FC236}">
                <a16:creationId xmlns:a16="http://schemas.microsoft.com/office/drawing/2014/main" id="{D2A7840A-E685-31F2-807D-8623ACDD6F7E}"/>
              </a:ext>
            </a:extLst>
          </p:cNvPr>
          <p:cNvCxnSpPr>
            <a:cxnSpLocks/>
          </p:cNvCxnSpPr>
          <p:nvPr/>
        </p:nvCxnSpPr>
        <p:spPr>
          <a:xfrm flipV="1">
            <a:off x="5279045" y="5444482"/>
            <a:ext cx="688585" cy="482693"/>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9B1F2B0-3992-A603-31EC-A2CD3C3451A0}"/>
              </a:ext>
            </a:extLst>
          </p:cNvPr>
          <p:cNvSpPr txBox="1"/>
          <p:nvPr/>
        </p:nvSpPr>
        <p:spPr>
          <a:xfrm>
            <a:off x="3220325" y="5685828"/>
            <a:ext cx="2247221" cy="1015663"/>
          </a:xfrm>
          <a:prstGeom prst="rect">
            <a:avLst/>
          </a:prstGeom>
          <a:noFill/>
        </p:spPr>
        <p:txBody>
          <a:bodyPr wrap="square">
            <a:spAutoFit/>
          </a:bodyPr>
          <a:lstStyle/>
          <a:p>
            <a:r>
              <a:rPr lang="en-US" sz="2000" b="1" dirty="0">
                <a:latin typeface="Georgia" panose="02040502050405020303" pitchFamily="18" charset="0"/>
              </a:rPr>
              <a:t>Mean age = 35</a:t>
            </a:r>
          </a:p>
          <a:p>
            <a:endParaRPr lang="en-US" sz="2000" b="1"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426821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723900" y="0"/>
            <a:ext cx="10515600" cy="782091"/>
          </a:xfrm>
        </p:spPr>
        <p:txBody>
          <a:bodyPr>
            <a:normAutofit fontScale="90000"/>
          </a:bodyPr>
          <a:lstStyle/>
          <a:p>
            <a:pPr algn="ctr"/>
            <a:br>
              <a:rPr lang="en-US" sz="4000">
                <a:latin typeface="Georgia" panose="02040502050405020303" pitchFamily="18" charset="0"/>
              </a:rPr>
            </a:br>
            <a:r>
              <a:rPr lang="en-US" sz="4000">
                <a:latin typeface="Georgia" panose="02040502050405020303" pitchFamily="18" charset="0"/>
              </a:rPr>
              <a:t>Set up – punch line</a:t>
            </a:r>
          </a:p>
        </p:txBody>
      </p:sp>
      <p:sp>
        <p:nvSpPr>
          <p:cNvPr id="10" name="TextBox 9">
            <a:extLst>
              <a:ext uri="{FF2B5EF4-FFF2-40B4-BE49-F238E27FC236}">
                <a16:creationId xmlns:a16="http://schemas.microsoft.com/office/drawing/2014/main" id="{BF3F81DC-F65C-E178-0C9B-F350B6C8093B}"/>
              </a:ext>
            </a:extLst>
          </p:cNvPr>
          <p:cNvSpPr txBox="1"/>
          <p:nvPr/>
        </p:nvSpPr>
        <p:spPr>
          <a:xfrm>
            <a:off x="542936" y="3429000"/>
            <a:ext cx="8679646" cy="2308324"/>
          </a:xfrm>
          <a:prstGeom prst="rect">
            <a:avLst/>
          </a:prstGeom>
          <a:noFill/>
        </p:spPr>
        <p:txBody>
          <a:bodyPr wrap="square" rtlCol="0">
            <a:spAutoFit/>
          </a:bodyPr>
          <a:lstStyle/>
          <a:p>
            <a:r>
              <a:rPr lang="en-US" sz="2400" b="1" dirty="0"/>
              <a:t>Step 1. Prompt</a:t>
            </a:r>
          </a:p>
          <a:p>
            <a:r>
              <a:rPr lang="en-US" sz="2400" b="1" dirty="0"/>
              <a:t>Step 2. Set-up, e.g., </a:t>
            </a:r>
          </a:p>
          <a:p>
            <a:r>
              <a:rPr lang="en-US" sz="2400" dirty="0"/>
              <a:t>	“The TV show was so boring that” ________</a:t>
            </a:r>
          </a:p>
          <a:p>
            <a:r>
              <a:rPr lang="en-US" sz="2400" dirty="0"/>
              <a:t>	</a:t>
            </a:r>
            <a:r>
              <a:rPr lang="en-US" sz="2400" b="1" dirty="0"/>
              <a:t>Step 3. Participant Response, e.g.,</a:t>
            </a:r>
          </a:p>
          <a:p>
            <a:r>
              <a:rPr lang="en-US" sz="2400" b="1" dirty="0"/>
              <a:t>	</a:t>
            </a:r>
            <a:r>
              <a:rPr lang="en-US" sz="2400" dirty="0"/>
              <a:t>“…it’s a cure for insomnia”</a:t>
            </a:r>
          </a:p>
          <a:p>
            <a:r>
              <a:rPr lang="en-US" sz="2400" dirty="0"/>
              <a:t>	“…the most exciting part was the credits”</a:t>
            </a:r>
          </a:p>
        </p:txBody>
      </p:sp>
      <p:graphicFrame>
        <p:nvGraphicFramePr>
          <p:cNvPr id="3" name="Table 2">
            <a:extLst>
              <a:ext uri="{FF2B5EF4-FFF2-40B4-BE49-F238E27FC236}">
                <a16:creationId xmlns:a16="http://schemas.microsoft.com/office/drawing/2014/main" id="{62E36F2D-82C7-E5B8-E292-64C8220DB9DB}"/>
              </a:ext>
            </a:extLst>
          </p:cNvPr>
          <p:cNvGraphicFramePr>
            <a:graphicFrameLocks noGrp="1"/>
          </p:cNvGraphicFramePr>
          <p:nvPr>
            <p:extLst>
              <p:ext uri="{D42A27DB-BD31-4B8C-83A1-F6EECF244321}">
                <p14:modId xmlns:p14="http://schemas.microsoft.com/office/powerpoint/2010/main" val="472897102"/>
              </p:ext>
            </p:extLst>
          </p:nvPr>
        </p:nvGraphicFramePr>
        <p:xfrm>
          <a:off x="542936" y="1437357"/>
          <a:ext cx="11106127" cy="1745996"/>
        </p:xfrm>
        <a:graphic>
          <a:graphicData uri="http://schemas.openxmlformats.org/drawingml/2006/table">
            <a:tbl>
              <a:tblPr firstRow="1" firstCol="1" bandRow="1">
                <a:tableStyleId>{5C22544A-7EE6-4342-B048-85BDC9FD1C3A}</a:tableStyleId>
              </a:tblPr>
              <a:tblGrid>
                <a:gridCol w="1918331">
                  <a:extLst>
                    <a:ext uri="{9D8B030D-6E8A-4147-A177-3AD203B41FA5}">
                      <a16:colId xmlns:a16="http://schemas.microsoft.com/office/drawing/2014/main" val="2573065236"/>
                    </a:ext>
                  </a:extLst>
                </a:gridCol>
                <a:gridCol w="9187796">
                  <a:extLst>
                    <a:ext uri="{9D8B030D-6E8A-4147-A177-3AD203B41FA5}">
                      <a16:colId xmlns:a16="http://schemas.microsoft.com/office/drawing/2014/main" val="1038477539"/>
                    </a:ext>
                  </a:extLst>
                </a:gridCol>
              </a:tblGrid>
              <a:tr h="642537">
                <a:tc>
                  <a:txBody>
                    <a:bodyPr/>
                    <a:lstStyle/>
                    <a:p>
                      <a:pPr marL="0" marR="0">
                        <a:lnSpc>
                          <a:spcPct val="200000"/>
                        </a:lnSpc>
                        <a:spcBef>
                          <a:spcPts val="0"/>
                        </a:spcBef>
                        <a:spcAft>
                          <a:spcPts val="0"/>
                        </a:spcAft>
                      </a:pPr>
                      <a:r>
                        <a:rPr lang="en-US" sz="2000" kern="0">
                          <a:effectLst/>
                        </a:rPr>
                        <a:t>‘Boring TV’ prompt</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tc>
                  <a:txBody>
                    <a:bodyPr/>
                    <a:lstStyle/>
                    <a:p>
                      <a:pPr marL="0" marR="0">
                        <a:lnSpc>
                          <a:spcPct val="200000"/>
                        </a:lnSpc>
                        <a:spcBef>
                          <a:spcPts val="0"/>
                        </a:spcBef>
                        <a:spcAft>
                          <a:spcPts val="0"/>
                        </a:spcAft>
                      </a:pPr>
                      <a:r>
                        <a:rPr lang="en-US" sz="2000" kern="0">
                          <a:solidFill>
                            <a:schemeClr val="tx1"/>
                          </a:solidFill>
                          <a:effectLst/>
                        </a:rPr>
                        <a:t>Your friend is raving about a new TV show and says you need to watch it. Later that week you start streaming it, but you can’t even make it through the first episode—</a:t>
                      </a:r>
                      <a:r>
                        <a:rPr lang="en-US" sz="2000" b="1" kern="0">
                          <a:solidFill>
                            <a:schemeClr val="tx1"/>
                          </a:solidFill>
                          <a:effectLst/>
                        </a:rPr>
                        <a:t>the show is just too confusing and tedious</a:t>
                      </a:r>
                      <a:r>
                        <a:rPr lang="en-US" sz="2000" kern="0">
                          <a:solidFill>
                            <a:schemeClr val="tx1"/>
                          </a:solidFill>
                          <a:effectLst/>
                        </a:rPr>
                        <a:t>. </a:t>
                      </a:r>
                      <a:endParaRPr lang="en-US" sz="20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solidFill>
                      <a:schemeClr val="bg1">
                        <a:lumMod val="85000"/>
                      </a:schemeClr>
                    </a:solidFill>
                  </a:tcPr>
                </a:tc>
                <a:extLst>
                  <a:ext uri="{0D108BD9-81ED-4DB2-BD59-A6C34878D82A}">
                    <a16:rowId xmlns:a16="http://schemas.microsoft.com/office/drawing/2014/main" val="3907778948"/>
                  </a:ext>
                </a:extLst>
              </a:tr>
            </a:tbl>
          </a:graphicData>
        </a:graphic>
      </p:graphicFrame>
      <p:sp>
        <p:nvSpPr>
          <p:cNvPr id="4" name="Arrow: Bent 3">
            <a:extLst>
              <a:ext uri="{FF2B5EF4-FFF2-40B4-BE49-F238E27FC236}">
                <a16:creationId xmlns:a16="http://schemas.microsoft.com/office/drawing/2014/main" id="{E80872EA-A616-EF24-36EC-35971C45C781}"/>
              </a:ext>
            </a:extLst>
          </p:cNvPr>
          <p:cNvSpPr/>
          <p:nvPr/>
        </p:nvSpPr>
        <p:spPr>
          <a:xfrm rot="10800000">
            <a:off x="2846491" y="3285029"/>
            <a:ext cx="2496065" cy="487602"/>
          </a:xfrm>
          <a:prstGeom prst="bentArrow">
            <a:avLst/>
          </a:prstGeom>
          <a:solidFill>
            <a:srgbClr val="4F67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7274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662938" y="83571"/>
            <a:ext cx="10515600" cy="1325563"/>
          </a:xfrm>
        </p:spPr>
        <p:txBody>
          <a:bodyPr>
            <a:normAutofit/>
          </a:bodyPr>
          <a:lstStyle/>
          <a:p>
            <a:pPr algn="ctr"/>
            <a:r>
              <a:rPr lang="en-US" sz="4000">
                <a:latin typeface="Georgia" panose="02040502050405020303" pitchFamily="18" charset="0"/>
              </a:rPr>
              <a:t>Discussion</a:t>
            </a:r>
          </a:p>
        </p:txBody>
      </p:sp>
      <p:sp>
        <p:nvSpPr>
          <p:cNvPr id="13" name="TextBox 12">
            <a:extLst>
              <a:ext uri="{FF2B5EF4-FFF2-40B4-BE49-F238E27FC236}">
                <a16:creationId xmlns:a16="http://schemas.microsoft.com/office/drawing/2014/main" id="{5FCA05D9-7147-94EF-655F-5B5B6CDAA2B4}"/>
              </a:ext>
            </a:extLst>
          </p:cNvPr>
          <p:cNvSpPr txBox="1"/>
          <p:nvPr/>
        </p:nvSpPr>
        <p:spPr>
          <a:xfrm>
            <a:off x="653269" y="1174857"/>
            <a:ext cx="5012941" cy="4678204"/>
          </a:xfrm>
          <a:prstGeom prst="rect">
            <a:avLst/>
          </a:prstGeom>
          <a:noFill/>
        </p:spPr>
        <p:txBody>
          <a:bodyPr wrap="square">
            <a:spAutoFit/>
          </a:bodyPr>
          <a:lstStyle/>
          <a:p>
            <a:pPr algn="ctr"/>
            <a:r>
              <a:rPr lang="en-US" sz="2000" b="1" dirty="0">
                <a:latin typeface="Georgia" panose="02040502050405020303" pitchFamily="18" charset="0"/>
              </a:rPr>
              <a:t>Main findings</a:t>
            </a:r>
          </a:p>
          <a:p>
            <a:pPr algn="ctr"/>
            <a:endParaRPr lang="en-US" sz="2000" b="1" dirty="0">
              <a:latin typeface="Georgia" panose="02040502050405020303" pitchFamily="18" charset="0"/>
            </a:endParaRPr>
          </a:p>
          <a:p>
            <a:r>
              <a:rPr lang="en-US" sz="2000" b="1" dirty="0">
                <a:latin typeface="Georgia" panose="02040502050405020303" pitchFamily="18" charset="0"/>
              </a:rPr>
              <a:t>Swearing in jokes is related to…</a:t>
            </a:r>
          </a:p>
          <a:p>
            <a:pPr marL="342900" indent="-342900">
              <a:buFont typeface="Arial" panose="020B0604020202020204" pitchFamily="34" charset="0"/>
              <a:buChar char="•"/>
            </a:pPr>
            <a:r>
              <a:rPr lang="en-US" sz="2000" dirty="0">
                <a:latin typeface="Georgia" panose="02040502050405020303" pitchFamily="18" charset="0"/>
              </a:rPr>
              <a:t>Thinking your jokes are funny</a:t>
            </a:r>
          </a:p>
          <a:p>
            <a:pPr marL="342900" indent="-342900">
              <a:buFont typeface="Arial" panose="020B0604020202020204" pitchFamily="34" charset="0"/>
              <a:buChar char="•"/>
            </a:pPr>
            <a:endParaRPr lang="en-US" sz="2000"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Being male</a:t>
            </a:r>
          </a:p>
          <a:p>
            <a:pPr marL="342900" indent="-342900">
              <a:buFont typeface="Arial" panose="020B0604020202020204" pitchFamily="34" charset="0"/>
              <a:buChar char="•"/>
            </a:pPr>
            <a:endParaRPr lang="en-US" sz="2000"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Being young</a:t>
            </a:r>
          </a:p>
          <a:p>
            <a:pPr marL="342900" indent="-342900">
              <a:buFont typeface="Arial" panose="020B0604020202020204" pitchFamily="34" charset="0"/>
              <a:buChar char="•"/>
            </a:pPr>
            <a:endParaRPr lang="en-US" sz="2000" dirty="0">
              <a:latin typeface="Georgia" panose="02040502050405020303" pitchFamily="18" charset="0"/>
            </a:endParaRPr>
          </a:p>
          <a:p>
            <a:pPr marL="342900" indent="-342900">
              <a:buFont typeface="Arial" panose="020B0604020202020204" pitchFamily="34" charset="0"/>
              <a:buChar char="•"/>
            </a:pPr>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pPr marL="342900" indent="-342900">
              <a:buFont typeface="Arial" panose="020B0604020202020204" pitchFamily="34" charset="0"/>
              <a:buChar char="•"/>
            </a:pPr>
            <a:endParaRPr lang="en-US" sz="2000" dirty="0">
              <a:latin typeface="Georgia" panose="02040502050405020303" pitchFamily="18" charset="0"/>
            </a:endParaRPr>
          </a:p>
          <a:p>
            <a:pPr marL="342900" indent="-342900">
              <a:buFont typeface="Arial" panose="020B0604020202020204" pitchFamily="34" charset="0"/>
              <a:buChar char="•"/>
            </a:pPr>
            <a:endParaRPr lang="en-US" sz="2000" dirty="0">
              <a:latin typeface="Georgia" panose="02040502050405020303" pitchFamily="18" charset="0"/>
            </a:endParaRPr>
          </a:p>
          <a:p>
            <a:pPr marL="342900" indent="-342900">
              <a:buFont typeface="Arial" panose="020B0604020202020204" pitchFamily="34" charset="0"/>
              <a:buChar char="•"/>
            </a:pPr>
            <a:endParaRPr lang="en-US" sz="2000" dirty="0">
              <a:latin typeface="Georgia" panose="02040502050405020303" pitchFamily="18" charset="0"/>
            </a:endParaRPr>
          </a:p>
        </p:txBody>
      </p:sp>
      <p:sp>
        <p:nvSpPr>
          <p:cNvPr id="6" name="TextBox 5">
            <a:extLst>
              <a:ext uri="{FF2B5EF4-FFF2-40B4-BE49-F238E27FC236}">
                <a16:creationId xmlns:a16="http://schemas.microsoft.com/office/drawing/2014/main" id="{99D2490F-C590-4820-4DBA-C1304CFA4339}"/>
              </a:ext>
            </a:extLst>
          </p:cNvPr>
          <p:cNvSpPr txBox="1"/>
          <p:nvPr/>
        </p:nvSpPr>
        <p:spPr>
          <a:xfrm>
            <a:off x="584630" y="4103369"/>
            <a:ext cx="5110065" cy="1908215"/>
          </a:xfrm>
          <a:prstGeom prst="rect">
            <a:avLst/>
          </a:prstGeom>
          <a:noFill/>
        </p:spPr>
        <p:txBody>
          <a:bodyPr wrap="square">
            <a:spAutoFit/>
          </a:bodyPr>
          <a:lstStyle/>
          <a:p>
            <a:r>
              <a:rPr lang="en-US" sz="2000" b="1" dirty="0">
                <a:solidFill>
                  <a:schemeClr val="accent1"/>
                </a:solidFill>
                <a:latin typeface="Georgia" panose="02040502050405020303" pitchFamily="18" charset="0"/>
              </a:rPr>
              <a:t>However…</a:t>
            </a:r>
          </a:p>
          <a:p>
            <a:pPr marL="285750" indent="-285750">
              <a:buFont typeface="Arial" panose="020B0604020202020204" pitchFamily="34" charset="0"/>
              <a:buChar char="•"/>
            </a:pPr>
            <a:r>
              <a:rPr lang="en-US" sz="2000" dirty="0">
                <a:latin typeface="Georgia" panose="02040502050405020303" pitchFamily="18" charset="0"/>
              </a:rPr>
              <a:t>No </a:t>
            </a:r>
            <a:r>
              <a:rPr lang="en-US" sz="2000" u="sng" dirty="0">
                <a:latin typeface="Georgia" panose="02040502050405020303" pitchFamily="18" charset="0"/>
              </a:rPr>
              <a:t>personality variables </a:t>
            </a:r>
            <a:r>
              <a:rPr lang="en-US" sz="2000" dirty="0">
                <a:latin typeface="Georgia" panose="02040502050405020303" pitchFamily="18" charset="0"/>
              </a:rPr>
              <a:t>were important</a:t>
            </a:r>
          </a:p>
          <a:p>
            <a:pPr marL="285750" indent="-285750">
              <a:buFont typeface="Arial" panose="020B0604020202020204" pitchFamily="34" charset="0"/>
              <a:buChar char="•"/>
            </a:pPr>
            <a:endParaRPr lang="en-US" sz="2000" dirty="0">
              <a:latin typeface="Georgia" panose="02040502050405020303" pitchFamily="18" charset="0"/>
            </a:endParaRPr>
          </a:p>
          <a:p>
            <a:pPr marL="285750" indent="-285750">
              <a:buFont typeface="Arial" panose="020B0604020202020204" pitchFamily="34" charset="0"/>
              <a:buChar char="•"/>
            </a:pPr>
            <a:r>
              <a:rPr lang="en-US" sz="2000" dirty="0">
                <a:latin typeface="Georgia" panose="02040502050405020303" pitchFamily="18" charset="0"/>
              </a:rPr>
              <a:t>Therefore, we may be looking in the wrong place for predictors</a:t>
            </a:r>
          </a:p>
          <a:p>
            <a:pPr marL="285750" indent="-285750">
              <a:buFont typeface="Arial" panose="020B0604020202020204" pitchFamily="34" charset="0"/>
              <a:buChar char="•"/>
            </a:pPr>
            <a:endParaRPr lang="en-US" dirty="0">
              <a:latin typeface="Georgia" panose="02040502050405020303" pitchFamily="18" charset="0"/>
            </a:endParaRPr>
          </a:p>
        </p:txBody>
      </p:sp>
      <p:sp>
        <p:nvSpPr>
          <p:cNvPr id="19" name="TextBox 18">
            <a:extLst>
              <a:ext uri="{FF2B5EF4-FFF2-40B4-BE49-F238E27FC236}">
                <a16:creationId xmlns:a16="http://schemas.microsoft.com/office/drawing/2014/main" id="{7DEEF305-BD20-1202-21E1-E7F84E700CD7}"/>
              </a:ext>
            </a:extLst>
          </p:cNvPr>
          <p:cNvSpPr txBox="1"/>
          <p:nvPr/>
        </p:nvSpPr>
        <p:spPr>
          <a:xfrm>
            <a:off x="6035157" y="1766313"/>
            <a:ext cx="5503574" cy="2862322"/>
          </a:xfrm>
          <a:prstGeom prst="rect">
            <a:avLst/>
          </a:prstGeom>
          <a:noFill/>
        </p:spPr>
        <p:txBody>
          <a:bodyPr wrap="square">
            <a:spAutoFit/>
          </a:bodyPr>
          <a:lstStyle/>
          <a:p>
            <a:pPr algn="ctr"/>
            <a:r>
              <a:rPr lang="en-US" sz="2000" b="1" dirty="0">
                <a:latin typeface="Georgia" panose="02040502050405020303" pitchFamily="18" charset="0"/>
              </a:rPr>
              <a:t>MA Project</a:t>
            </a:r>
          </a:p>
          <a:p>
            <a:pPr algn="ctr"/>
            <a:endParaRPr lang="en-US" sz="2000" b="1" dirty="0">
              <a:latin typeface="Georgia" panose="02040502050405020303" pitchFamily="18" charset="0"/>
            </a:endParaRPr>
          </a:p>
          <a:p>
            <a:r>
              <a:rPr lang="en-US" sz="2000" b="1" dirty="0">
                <a:latin typeface="Georgia" panose="02040502050405020303" pitchFamily="18" charset="0"/>
              </a:rPr>
              <a:t>‘Dark side of personality’</a:t>
            </a:r>
          </a:p>
          <a:p>
            <a:pPr marL="285750" indent="-285750">
              <a:buFont typeface="Arial" panose="020B0604020202020204" pitchFamily="34" charset="0"/>
              <a:buChar char="•"/>
            </a:pPr>
            <a:r>
              <a:rPr lang="en-US" sz="2000" dirty="0">
                <a:latin typeface="Georgia" panose="02040502050405020303" pitchFamily="18" charset="0"/>
              </a:rPr>
              <a:t>Lots of profane jokes weren’t just profane, they were mean!</a:t>
            </a:r>
            <a:r>
              <a:rPr lang="en-US" sz="2000" b="1" dirty="0">
                <a:solidFill>
                  <a:schemeClr val="accent1"/>
                </a:solidFill>
                <a:latin typeface="Georgia" panose="02040502050405020303" pitchFamily="18" charset="0"/>
              </a:rPr>
              <a:t> </a:t>
            </a:r>
          </a:p>
          <a:p>
            <a:pPr marL="285750" indent="-285750">
              <a:buFont typeface="Arial" panose="020B0604020202020204" pitchFamily="34" charset="0"/>
              <a:buChar char="•"/>
            </a:pPr>
            <a:endParaRPr lang="en-US" sz="2000" b="1" dirty="0">
              <a:solidFill>
                <a:schemeClr val="accent1"/>
              </a:solidFill>
              <a:latin typeface="Georgia" panose="02040502050405020303" pitchFamily="18" charset="0"/>
            </a:endParaRPr>
          </a:p>
          <a:p>
            <a:pPr marL="285750" indent="-285750">
              <a:buFont typeface="Arial" panose="020B0604020202020204" pitchFamily="34" charset="0"/>
              <a:buChar char="•"/>
            </a:pPr>
            <a:r>
              <a:rPr lang="en-US" sz="2000" dirty="0">
                <a:latin typeface="Georgia" panose="02040502050405020303" pitchFamily="18" charset="0"/>
              </a:rPr>
              <a:t>So let’s look at predictors related to meanness, e.g., sadism, psychopathy, and very low honesty-humility</a:t>
            </a:r>
          </a:p>
        </p:txBody>
      </p:sp>
      <p:sp>
        <p:nvSpPr>
          <p:cNvPr id="22" name="Arrow: Bent 21">
            <a:extLst>
              <a:ext uri="{FF2B5EF4-FFF2-40B4-BE49-F238E27FC236}">
                <a16:creationId xmlns:a16="http://schemas.microsoft.com/office/drawing/2014/main" id="{F9412FB4-29FC-4BAD-0F3C-567D2044C29F}"/>
              </a:ext>
            </a:extLst>
          </p:cNvPr>
          <p:cNvSpPr/>
          <p:nvPr/>
        </p:nvSpPr>
        <p:spPr>
          <a:xfrm>
            <a:off x="2676809" y="3773844"/>
            <a:ext cx="2496065" cy="487602"/>
          </a:xfrm>
          <a:prstGeom prst="bentArrow">
            <a:avLst/>
          </a:prstGeom>
          <a:solidFill>
            <a:srgbClr val="4F67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473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red panda and a red panda in a hot air balloon&#10;&#10;Description automatically generated">
            <a:extLst>
              <a:ext uri="{FF2B5EF4-FFF2-40B4-BE49-F238E27FC236}">
                <a16:creationId xmlns:a16="http://schemas.microsoft.com/office/drawing/2014/main" id="{9098E7F8-496A-7797-A3D8-1D2122E579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2529" b="21232"/>
          <a:stretch/>
        </p:blipFill>
        <p:spPr>
          <a:xfrm>
            <a:off x="20" y="1282"/>
            <a:ext cx="12191980" cy="6856718"/>
          </a:xfrm>
          <a:prstGeom prst="rect">
            <a:avLst/>
          </a:prstGeom>
        </p:spPr>
      </p:pic>
      <p:sp>
        <p:nvSpPr>
          <p:cNvPr id="6" name="Title 1">
            <a:extLst>
              <a:ext uri="{FF2B5EF4-FFF2-40B4-BE49-F238E27FC236}">
                <a16:creationId xmlns:a16="http://schemas.microsoft.com/office/drawing/2014/main" id="{3D7840D1-6435-1313-5345-BA6CA8276BFE}"/>
              </a:ext>
            </a:extLst>
          </p:cNvPr>
          <p:cNvSpPr>
            <a:spLocks noGrp="1"/>
          </p:cNvSpPr>
          <p:nvPr>
            <p:ph type="title"/>
          </p:nvPr>
        </p:nvSpPr>
        <p:spPr>
          <a:xfrm>
            <a:off x="1743075" y="528482"/>
            <a:ext cx="9144000" cy="2900518"/>
          </a:xfrm>
        </p:spPr>
        <p:txBody>
          <a:bodyPr vert="horz" lIns="91440" tIns="45720" rIns="91440" bIns="45720" rtlCol="0" anchor="b">
            <a:normAutofit/>
          </a:bodyPr>
          <a:lstStyle/>
          <a:p>
            <a:pPr algn="ctr"/>
            <a:r>
              <a:rPr lang="en-US" sz="6000">
                <a:solidFill>
                  <a:schemeClr val="bg2">
                    <a:lumMod val="10000"/>
                  </a:schemeClr>
                </a:solidFill>
                <a:latin typeface="Georgia" panose="02040502050405020303" pitchFamily="18" charset="0"/>
              </a:rPr>
              <a:t>THE END</a:t>
            </a:r>
          </a:p>
        </p:txBody>
      </p:sp>
    </p:spTree>
    <p:extLst>
      <p:ext uri="{BB962C8B-B14F-4D97-AF65-F5344CB8AC3E}">
        <p14:creationId xmlns:p14="http://schemas.microsoft.com/office/powerpoint/2010/main" val="726915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723900" y="0"/>
            <a:ext cx="10515600" cy="782091"/>
          </a:xfrm>
        </p:spPr>
        <p:txBody>
          <a:bodyPr>
            <a:normAutofit fontScale="90000"/>
          </a:bodyPr>
          <a:lstStyle/>
          <a:p>
            <a:pPr algn="ctr"/>
            <a:br>
              <a:rPr lang="en-US" sz="4000" dirty="0">
                <a:latin typeface="Georgia" panose="02040502050405020303" pitchFamily="18" charset="0"/>
              </a:rPr>
            </a:br>
            <a:r>
              <a:rPr lang="en-US" sz="4000" dirty="0">
                <a:latin typeface="Georgia" panose="02040502050405020303" pitchFamily="18" charset="0"/>
              </a:rPr>
              <a:t>Joke prompts</a:t>
            </a:r>
          </a:p>
        </p:txBody>
      </p:sp>
      <p:graphicFrame>
        <p:nvGraphicFramePr>
          <p:cNvPr id="3" name="Table 2">
            <a:extLst>
              <a:ext uri="{FF2B5EF4-FFF2-40B4-BE49-F238E27FC236}">
                <a16:creationId xmlns:a16="http://schemas.microsoft.com/office/drawing/2014/main" id="{62E36F2D-82C7-E5B8-E292-64C8220DB9DB}"/>
              </a:ext>
            </a:extLst>
          </p:cNvPr>
          <p:cNvGraphicFramePr>
            <a:graphicFrameLocks noGrp="1"/>
          </p:cNvGraphicFramePr>
          <p:nvPr>
            <p:extLst>
              <p:ext uri="{D42A27DB-BD31-4B8C-83A1-F6EECF244321}">
                <p14:modId xmlns:p14="http://schemas.microsoft.com/office/powerpoint/2010/main" val="3264682458"/>
              </p:ext>
            </p:extLst>
          </p:nvPr>
        </p:nvGraphicFramePr>
        <p:xfrm>
          <a:off x="235670" y="1041258"/>
          <a:ext cx="11413393" cy="5836391"/>
        </p:xfrm>
        <a:graphic>
          <a:graphicData uri="http://schemas.openxmlformats.org/drawingml/2006/table">
            <a:tbl>
              <a:tblPr firstRow="1" firstCol="1" bandRow="1">
                <a:tableStyleId>{5C22544A-7EE6-4342-B048-85BDC9FD1C3A}</a:tableStyleId>
              </a:tblPr>
              <a:tblGrid>
                <a:gridCol w="1971404">
                  <a:extLst>
                    <a:ext uri="{9D8B030D-6E8A-4147-A177-3AD203B41FA5}">
                      <a16:colId xmlns:a16="http://schemas.microsoft.com/office/drawing/2014/main" val="2573065236"/>
                    </a:ext>
                  </a:extLst>
                </a:gridCol>
                <a:gridCol w="9441989">
                  <a:extLst>
                    <a:ext uri="{9D8B030D-6E8A-4147-A177-3AD203B41FA5}">
                      <a16:colId xmlns:a16="http://schemas.microsoft.com/office/drawing/2014/main" val="1038477539"/>
                    </a:ext>
                  </a:extLst>
                </a:gridCol>
              </a:tblGrid>
              <a:tr h="742560">
                <a:tc>
                  <a:txBody>
                    <a:bodyPr/>
                    <a:lstStyle/>
                    <a:p>
                      <a:pPr marL="0" marR="0">
                        <a:lnSpc>
                          <a:spcPct val="200000"/>
                        </a:lnSpc>
                        <a:spcBef>
                          <a:spcPts val="0"/>
                        </a:spcBef>
                        <a:spcAft>
                          <a:spcPts val="0"/>
                        </a:spcAft>
                      </a:pPr>
                      <a:r>
                        <a:rPr lang="en-US" sz="1800" kern="0">
                          <a:effectLst/>
                        </a:rPr>
                        <a:t>Gross Food</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tc>
                  <a:txBody>
                    <a:bodyPr/>
                    <a:lstStyle/>
                    <a:p>
                      <a:pPr marL="0" marR="0">
                        <a:lnSpc>
                          <a:spcPct val="200000"/>
                        </a:lnSpc>
                        <a:spcBef>
                          <a:spcPts val="0"/>
                        </a:spcBef>
                        <a:spcAft>
                          <a:spcPts val="0"/>
                        </a:spcAft>
                      </a:pPr>
                      <a:r>
                        <a:rPr lang="en-US" sz="2000" b="0" kern="0">
                          <a:solidFill>
                            <a:schemeClr val="tx1"/>
                          </a:solidFill>
                          <a:effectLst/>
                        </a:rPr>
                        <a:t>Your friend invites you over and cooks dinner—and </a:t>
                      </a:r>
                      <a:r>
                        <a:rPr lang="en-US" sz="2000" b="1" kern="0">
                          <a:solidFill>
                            <a:schemeClr val="tx1"/>
                          </a:solidFill>
                          <a:effectLst/>
                        </a:rPr>
                        <a:t>the food is totally disgusting</a:t>
                      </a:r>
                      <a:r>
                        <a:rPr lang="en-US" sz="2000" kern="0">
                          <a:effectLst/>
                        </a:rPr>
                        <a:t>.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solidFill>
                      <a:srgbClr val="BEC3DC"/>
                    </a:solidFill>
                  </a:tcPr>
                </a:tc>
                <a:extLst>
                  <a:ext uri="{0D108BD9-81ED-4DB2-BD59-A6C34878D82A}">
                    <a16:rowId xmlns:a16="http://schemas.microsoft.com/office/drawing/2014/main" val="1831276691"/>
                  </a:ext>
                </a:extLst>
              </a:tr>
              <a:tr h="1601839">
                <a:tc>
                  <a:txBody>
                    <a:bodyPr/>
                    <a:lstStyle/>
                    <a:p>
                      <a:pPr marL="0" marR="0">
                        <a:lnSpc>
                          <a:spcPct val="200000"/>
                        </a:lnSpc>
                        <a:spcBef>
                          <a:spcPts val="0"/>
                        </a:spcBef>
                        <a:spcAft>
                          <a:spcPts val="0"/>
                        </a:spcAft>
                      </a:pPr>
                      <a:r>
                        <a:rPr lang="en-US" sz="1800" kern="0">
                          <a:effectLst/>
                        </a:rPr>
                        <a:t>Bad Singing</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tc>
                  <a:txBody>
                    <a:bodyPr/>
                    <a:lstStyle/>
                    <a:p>
                      <a:pPr marL="0" marR="0">
                        <a:lnSpc>
                          <a:spcPct val="200000"/>
                        </a:lnSpc>
                        <a:spcBef>
                          <a:spcPts val="0"/>
                        </a:spcBef>
                        <a:spcAft>
                          <a:spcPts val="0"/>
                        </a:spcAft>
                      </a:pPr>
                      <a:r>
                        <a:rPr lang="en-US" sz="2000" kern="0">
                          <a:effectLst/>
                        </a:rPr>
                        <a:t>One of your friends wants your opinion on how well she sings. She sings a minute or two, and you cringe—she might be the </a:t>
                      </a:r>
                      <a:r>
                        <a:rPr lang="en-US" sz="2000" b="1" kern="0">
                          <a:effectLst/>
                        </a:rPr>
                        <a:t>worst singer you’ve ever heard</a:t>
                      </a:r>
                      <a:r>
                        <a:rPr lang="en-US" sz="2000" kern="0">
                          <a:effectLst/>
                        </a:rPr>
                        <a:t>.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extLst>
                  <a:ext uri="{0D108BD9-81ED-4DB2-BD59-A6C34878D82A}">
                    <a16:rowId xmlns:a16="http://schemas.microsoft.com/office/drawing/2014/main" val="3428506450"/>
                  </a:ext>
                </a:extLst>
              </a:tr>
              <a:tr h="1601839">
                <a:tc>
                  <a:txBody>
                    <a:bodyPr/>
                    <a:lstStyle/>
                    <a:p>
                      <a:pPr marL="0" marR="0">
                        <a:lnSpc>
                          <a:spcPct val="200000"/>
                        </a:lnSpc>
                        <a:spcBef>
                          <a:spcPts val="0"/>
                        </a:spcBef>
                        <a:spcAft>
                          <a:spcPts val="0"/>
                        </a:spcAft>
                      </a:pPr>
                      <a:r>
                        <a:rPr lang="en-US" sz="1800" kern="0" dirty="0">
                          <a:effectLst/>
                        </a:rPr>
                        <a:t>Boring TV Show</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tc>
                  <a:txBody>
                    <a:bodyPr/>
                    <a:lstStyle/>
                    <a:p>
                      <a:pPr marL="0" marR="0">
                        <a:lnSpc>
                          <a:spcPct val="200000"/>
                        </a:lnSpc>
                        <a:spcBef>
                          <a:spcPts val="0"/>
                        </a:spcBef>
                        <a:spcAft>
                          <a:spcPts val="0"/>
                        </a:spcAft>
                      </a:pPr>
                      <a:r>
                        <a:rPr lang="en-US" sz="2000" kern="0">
                          <a:effectLst/>
                        </a:rPr>
                        <a:t>Your friend is raving about a new TV show and says you need to watch it. Later that week you start streaming it, but you can’t even make it through the first episode—</a:t>
                      </a:r>
                      <a:r>
                        <a:rPr lang="en-US" sz="2000" b="1" kern="0">
                          <a:effectLst/>
                        </a:rPr>
                        <a:t>the show is just too confusing and tedious</a:t>
                      </a:r>
                      <a:r>
                        <a:rPr lang="en-US" sz="2000" kern="0">
                          <a:effectLst/>
                        </a:rPr>
                        <a:t>. </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extLst>
                  <a:ext uri="{0D108BD9-81ED-4DB2-BD59-A6C34878D82A}">
                    <a16:rowId xmlns:a16="http://schemas.microsoft.com/office/drawing/2014/main" val="3907778948"/>
                  </a:ext>
                </a:extLst>
              </a:tr>
              <a:tr h="1601839">
                <a:tc>
                  <a:txBody>
                    <a:bodyPr/>
                    <a:lstStyle/>
                    <a:p>
                      <a:pPr marL="0" marR="0">
                        <a:lnSpc>
                          <a:spcPct val="200000"/>
                        </a:lnSpc>
                        <a:spcBef>
                          <a:spcPts val="0"/>
                        </a:spcBef>
                        <a:spcAft>
                          <a:spcPts val="0"/>
                        </a:spcAft>
                      </a:pPr>
                      <a:r>
                        <a:rPr lang="en-US" sz="1800" kern="0" dirty="0">
                          <a:effectLst/>
                        </a:rPr>
                        <a:t>Dirty Car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tc>
                  <a:txBody>
                    <a:bodyPr/>
                    <a:lstStyle/>
                    <a:p>
                      <a:pPr marL="0" marR="0">
                        <a:lnSpc>
                          <a:spcPct val="200000"/>
                        </a:lnSpc>
                        <a:spcBef>
                          <a:spcPts val="0"/>
                        </a:spcBef>
                        <a:spcAft>
                          <a:spcPts val="0"/>
                        </a:spcAft>
                      </a:pPr>
                      <a:r>
                        <a:rPr lang="en-US" sz="2000" kern="0" dirty="0">
                          <a:effectLst/>
                        </a:rPr>
                        <a:t>A new friend is picking you up so you can go shopping. You haven’t seen their car before, so when it drives up you’re shocked—it might be </a:t>
                      </a:r>
                      <a:r>
                        <a:rPr lang="en-US" sz="2000" b="1" kern="0" dirty="0">
                          <a:effectLst/>
                        </a:rPr>
                        <a:t>the dirtiest, messiest car you’ve ever seen</a:t>
                      </a:r>
                      <a:r>
                        <a:rPr lang="en-US" sz="2000" kern="0" dirty="0">
                          <a:effectLst/>
                        </a:rPr>
                        <a:t>.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txBody>
                  <a:tcPr marL="51489" marR="51489" marT="0" marB="0"/>
                </a:tc>
                <a:extLst>
                  <a:ext uri="{0D108BD9-81ED-4DB2-BD59-A6C34878D82A}">
                    <a16:rowId xmlns:a16="http://schemas.microsoft.com/office/drawing/2014/main" val="1523485630"/>
                  </a:ext>
                </a:extLst>
              </a:tr>
            </a:tbl>
          </a:graphicData>
        </a:graphic>
      </p:graphicFrame>
    </p:spTree>
    <p:extLst>
      <p:ext uri="{BB962C8B-B14F-4D97-AF65-F5344CB8AC3E}">
        <p14:creationId xmlns:p14="http://schemas.microsoft.com/office/powerpoint/2010/main" val="3695289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838200" y="79046"/>
            <a:ext cx="10515600" cy="1325563"/>
          </a:xfrm>
        </p:spPr>
        <p:txBody>
          <a:bodyPr>
            <a:normAutofit/>
          </a:bodyPr>
          <a:lstStyle/>
          <a:p>
            <a:pPr algn="ctr"/>
            <a:r>
              <a:rPr lang="en-US" sz="4000">
                <a:latin typeface="Georgia" panose="02040502050405020303" pitchFamily="18" charset="0"/>
              </a:rPr>
              <a:t>Findings: Frequency and Severity of Profanity</a:t>
            </a:r>
          </a:p>
        </p:txBody>
      </p:sp>
      <p:sp>
        <p:nvSpPr>
          <p:cNvPr id="7" name="TextBox 6">
            <a:extLst>
              <a:ext uri="{FF2B5EF4-FFF2-40B4-BE49-F238E27FC236}">
                <a16:creationId xmlns:a16="http://schemas.microsoft.com/office/drawing/2014/main" id="{E117E24B-8FD7-B595-5688-BCA2BC9C9014}"/>
              </a:ext>
            </a:extLst>
          </p:cNvPr>
          <p:cNvSpPr txBox="1"/>
          <p:nvPr/>
        </p:nvSpPr>
        <p:spPr>
          <a:xfrm>
            <a:off x="272903" y="3824299"/>
            <a:ext cx="4375698" cy="400110"/>
          </a:xfrm>
          <a:prstGeom prst="rect">
            <a:avLst/>
          </a:prstGeom>
          <a:noFill/>
        </p:spPr>
        <p:txBody>
          <a:bodyPr wrap="square">
            <a:spAutoFit/>
          </a:bodyPr>
          <a:lstStyle/>
          <a:p>
            <a:r>
              <a:rPr lang="en-US" sz="2000" b="1">
                <a:solidFill>
                  <a:srgbClr val="000000"/>
                </a:solidFill>
                <a:latin typeface="Georgia" panose="02040502050405020303" pitchFamily="18" charset="0"/>
              </a:rPr>
              <a:t>How severe was the profanity?</a:t>
            </a:r>
          </a:p>
        </p:txBody>
      </p:sp>
      <p:sp>
        <p:nvSpPr>
          <p:cNvPr id="9" name="TextBox 8">
            <a:extLst>
              <a:ext uri="{FF2B5EF4-FFF2-40B4-BE49-F238E27FC236}">
                <a16:creationId xmlns:a16="http://schemas.microsoft.com/office/drawing/2014/main" id="{4ABE492D-5116-3234-A23C-C6AE56D0B111}"/>
              </a:ext>
            </a:extLst>
          </p:cNvPr>
          <p:cNvSpPr txBox="1"/>
          <p:nvPr/>
        </p:nvSpPr>
        <p:spPr>
          <a:xfrm>
            <a:off x="272903" y="1185769"/>
            <a:ext cx="4814700" cy="2554545"/>
          </a:xfrm>
          <a:prstGeom prst="rect">
            <a:avLst/>
          </a:prstGeom>
          <a:noFill/>
        </p:spPr>
        <p:txBody>
          <a:bodyPr wrap="square">
            <a:spAutoFit/>
          </a:bodyPr>
          <a:lstStyle/>
          <a:p>
            <a:pPr marL="0" indent="0">
              <a:buNone/>
            </a:pPr>
            <a:r>
              <a:rPr lang="en-US" sz="2000" b="1">
                <a:latin typeface="Georgia" panose="02040502050405020303" pitchFamily="18" charset="0"/>
              </a:rPr>
              <a:t>How common was profanity?</a:t>
            </a:r>
          </a:p>
          <a:p>
            <a:pPr marL="342900" indent="-342900">
              <a:buFont typeface="Arial" panose="020B0604020202020204" pitchFamily="34" charset="0"/>
              <a:buChar char="•"/>
            </a:pPr>
            <a:r>
              <a:rPr lang="en-US" sz="2000">
                <a:latin typeface="Georgia" panose="02040502050405020303" pitchFamily="18" charset="0"/>
              </a:rPr>
              <a:t>21.7% of the sample used profanity at least once</a:t>
            </a:r>
          </a:p>
          <a:p>
            <a:pPr marL="0" indent="0">
              <a:buNone/>
            </a:pPr>
            <a:endParaRPr lang="en-US" sz="2000">
              <a:latin typeface="Georgia" panose="02040502050405020303" pitchFamily="18" charset="0"/>
            </a:endParaRPr>
          </a:p>
          <a:p>
            <a:pPr marL="0" indent="0">
              <a:buNone/>
            </a:pPr>
            <a:r>
              <a:rPr lang="en-US" sz="2000" b="1">
                <a:latin typeface="Georgia" panose="02040502050405020303" pitchFamily="18" charset="0"/>
              </a:rPr>
              <a:t>Of the 134 participants who used profanity…</a:t>
            </a:r>
          </a:p>
          <a:p>
            <a:pPr marL="285750" indent="-285750">
              <a:buFont typeface="Arial" panose="020B0604020202020204" pitchFamily="34" charset="0"/>
              <a:buChar char="•"/>
            </a:pPr>
            <a:r>
              <a:rPr lang="en-US" sz="2000">
                <a:effectLst/>
                <a:latin typeface="Georgia" panose="02040502050405020303" pitchFamily="18" charset="0"/>
                <a:ea typeface="Calibri" panose="020F0502020204030204" pitchFamily="34" charset="0"/>
                <a:cs typeface="Times New Roman" panose="02020603050405020304" pitchFamily="18" charset="0"/>
              </a:rPr>
              <a:t>71.6% </a:t>
            </a:r>
            <a:r>
              <a:rPr lang="en-US" sz="2000">
                <a:latin typeface="Georgia" panose="02040502050405020303" pitchFamily="18" charset="0"/>
                <a:ea typeface="Calibri" panose="020F0502020204030204" pitchFamily="34" charset="0"/>
                <a:cs typeface="Times New Roman" panose="02020603050405020304" pitchFamily="18" charset="0"/>
              </a:rPr>
              <a:t>u</a:t>
            </a:r>
            <a:r>
              <a:rPr lang="en-US" sz="2000">
                <a:effectLst/>
                <a:latin typeface="Georgia" panose="02040502050405020303" pitchFamily="18" charset="0"/>
                <a:ea typeface="Calibri" panose="020F0502020204030204" pitchFamily="34" charset="0"/>
                <a:cs typeface="Times New Roman" panose="02020603050405020304" pitchFamily="18" charset="0"/>
              </a:rPr>
              <a:t>sed it just once </a:t>
            </a:r>
            <a:endParaRPr lang="en-US" sz="2000">
              <a:latin typeface="Georgia" panose="02040502050405020303" pitchFamily="18" charset="0"/>
            </a:endParaRPr>
          </a:p>
          <a:p>
            <a:pPr marL="285750" indent="-285750">
              <a:buFont typeface="Arial" panose="020B0604020202020204" pitchFamily="34" charset="0"/>
              <a:buChar char="•"/>
            </a:pPr>
            <a:r>
              <a:rPr lang="en-US" sz="2000">
                <a:effectLst/>
                <a:latin typeface="Georgia" panose="02040502050405020303" pitchFamily="18" charset="0"/>
                <a:ea typeface="Calibri" panose="020F0502020204030204" pitchFamily="34" charset="0"/>
                <a:cs typeface="Times New Roman" panose="02020603050405020304" pitchFamily="18" charset="0"/>
              </a:rPr>
              <a:t>28.4% used it more than once</a:t>
            </a:r>
            <a:endParaRPr lang="en-US" sz="2000">
              <a:latin typeface="Georgia" panose="02040502050405020303" pitchFamily="18" charset="0"/>
            </a:endParaRPr>
          </a:p>
        </p:txBody>
      </p:sp>
      <p:pic>
        <p:nvPicPr>
          <p:cNvPr id="6" name="Picture 5">
            <a:extLst>
              <a:ext uri="{FF2B5EF4-FFF2-40B4-BE49-F238E27FC236}">
                <a16:creationId xmlns:a16="http://schemas.microsoft.com/office/drawing/2014/main" id="{04DC0A1A-42B4-DB85-1277-3059C876F0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553" y="4224409"/>
            <a:ext cx="2554545" cy="2554545"/>
          </a:xfrm>
          <a:prstGeom prst="rect">
            <a:avLst/>
          </a:prstGeom>
          <a:noFill/>
          <a:ln>
            <a:noFill/>
          </a:ln>
        </p:spPr>
      </p:pic>
      <p:sp>
        <p:nvSpPr>
          <p:cNvPr id="3" name="TextBox 2">
            <a:extLst>
              <a:ext uri="{FF2B5EF4-FFF2-40B4-BE49-F238E27FC236}">
                <a16:creationId xmlns:a16="http://schemas.microsoft.com/office/drawing/2014/main" id="{4EBBFDAF-D414-C561-2C8E-1DC926872ED1}"/>
              </a:ext>
            </a:extLst>
          </p:cNvPr>
          <p:cNvSpPr txBox="1"/>
          <p:nvPr/>
        </p:nvSpPr>
        <p:spPr>
          <a:xfrm>
            <a:off x="5771064" y="1180094"/>
            <a:ext cx="5487536" cy="400110"/>
          </a:xfrm>
          <a:prstGeom prst="rect">
            <a:avLst/>
          </a:prstGeom>
          <a:noFill/>
        </p:spPr>
        <p:txBody>
          <a:bodyPr wrap="square">
            <a:spAutoFit/>
          </a:bodyPr>
          <a:lstStyle/>
          <a:p>
            <a:pPr marL="0" indent="0">
              <a:buNone/>
            </a:pPr>
            <a:r>
              <a:rPr lang="en-US" sz="2000" b="1">
                <a:latin typeface="Georgia" panose="02040502050405020303" pitchFamily="18" charset="0"/>
              </a:rPr>
              <a:t>What kind of profanity did people use?</a:t>
            </a:r>
            <a:endParaRPr lang="en-US" sz="2000">
              <a:latin typeface="Georgia" panose="02040502050405020303" pitchFamily="18" charset="0"/>
            </a:endParaRPr>
          </a:p>
        </p:txBody>
      </p:sp>
      <p:pic>
        <p:nvPicPr>
          <p:cNvPr id="4" name="Picture 3">
            <a:extLst>
              <a:ext uri="{FF2B5EF4-FFF2-40B4-BE49-F238E27FC236}">
                <a16:creationId xmlns:a16="http://schemas.microsoft.com/office/drawing/2014/main" id="{818BDB38-2974-8DCE-454E-AC23AB3C90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2253" y="1832740"/>
            <a:ext cx="6377784" cy="4783338"/>
          </a:xfrm>
          <a:prstGeom prst="rect">
            <a:avLst/>
          </a:prstGeom>
          <a:noFill/>
          <a:ln>
            <a:noFill/>
          </a:ln>
        </p:spPr>
      </p:pic>
    </p:spTree>
    <p:extLst>
      <p:ext uri="{BB962C8B-B14F-4D97-AF65-F5344CB8AC3E}">
        <p14:creationId xmlns:p14="http://schemas.microsoft.com/office/powerpoint/2010/main" val="87257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564675" y="201652"/>
            <a:ext cx="11062649" cy="1325563"/>
          </a:xfrm>
        </p:spPr>
        <p:txBody>
          <a:bodyPr>
            <a:normAutofit/>
          </a:bodyPr>
          <a:lstStyle/>
          <a:p>
            <a:pPr algn="ctr"/>
            <a:r>
              <a:rPr lang="en-US" sz="4000">
                <a:latin typeface="Georgia" panose="02040502050405020303" pitchFamily="18" charset="0"/>
              </a:rPr>
              <a:t>Findings: Types of Profanity by Task</a:t>
            </a:r>
          </a:p>
        </p:txBody>
      </p:sp>
      <p:pic>
        <p:nvPicPr>
          <p:cNvPr id="5" name="Picture 4" descr="A graph of different colored bars&#10;&#10;Description automatically generated">
            <a:extLst>
              <a:ext uri="{FF2B5EF4-FFF2-40B4-BE49-F238E27FC236}">
                <a16:creationId xmlns:a16="http://schemas.microsoft.com/office/drawing/2014/main" id="{895D3082-94D4-D15D-158C-935E3811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006" y="1596602"/>
            <a:ext cx="7214035" cy="4809356"/>
          </a:xfrm>
          <a:prstGeom prst="rect">
            <a:avLst/>
          </a:prstGeom>
        </p:spPr>
      </p:pic>
    </p:spTree>
    <p:extLst>
      <p:ext uri="{BB962C8B-B14F-4D97-AF65-F5344CB8AC3E}">
        <p14:creationId xmlns:p14="http://schemas.microsoft.com/office/powerpoint/2010/main" val="420410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837064" y="223601"/>
            <a:ext cx="10515600" cy="1325563"/>
          </a:xfrm>
        </p:spPr>
        <p:txBody>
          <a:bodyPr>
            <a:normAutofit/>
          </a:bodyPr>
          <a:lstStyle/>
          <a:p>
            <a:pPr algn="ctr"/>
            <a:r>
              <a:rPr lang="en-US" sz="4000">
                <a:latin typeface="Georgia" panose="02040502050405020303" pitchFamily="18" charset="0"/>
              </a:rPr>
              <a:t>What factors are associated with profanity use in humor?</a:t>
            </a:r>
          </a:p>
        </p:txBody>
      </p:sp>
      <p:sp>
        <p:nvSpPr>
          <p:cNvPr id="5" name="TextBox 4">
            <a:extLst>
              <a:ext uri="{FF2B5EF4-FFF2-40B4-BE49-F238E27FC236}">
                <a16:creationId xmlns:a16="http://schemas.microsoft.com/office/drawing/2014/main" id="{79C50D30-708B-FCC8-105C-AD3CC1BB3836}"/>
              </a:ext>
            </a:extLst>
          </p:cNvPr>
          <p:cNvSpPr txBox="1"/>
          <p:nvPr/>
        </p:nvSpPr>
        <p:spPr>
          <a:xfrm>
            <a:off x="6360200" y="1513967"/>
            <a:ext cx="5717727" cy="5324535"/>
          </a:xfrm>
          <a:prstGeom prst="rect">
            <a:avLst/>
          </a:prstGeom>
          <a:noFill/>
        </p:spPr>
        <p:txBody>
          <a:bodyPr wrap="square">
            <a:spAutoFit/>
          </a:bodyPr>
          <a:lstStyle/>
          <a:p>
            <a:r>
              <a:rPr lang="en-US" sz="2000" b="1" dirty="0">
                <a:solidFill>
                  <a:schemeClr val="accent1"/>
                </a:solidFill>
                <a:latin typeface="Georgia" panose="02040502050405020303" pitchFamily="18" charset="0"/>
              </a:rPr>
              <a:t>Predictors</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Openness</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Conscientiousness</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Extraversion</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Agreeableness</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Neuroticism</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Humor efficacy</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Humor identity</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Humor background</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Age</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Gender</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Ratings of how funny they thought their jokes were</a:t>
            </a:r>
          </a:p>
          <a:p>
            <a:pPr marL="285750" indent="-285750">
              <a:buFont typeface="Arial" panose="020B0604020202020204" pitchFamily="34" charset="0"/>
              <a:buChar char="•"/>
            </a:pPr>
            <a:r>
              <a:rPr lang="en-US" sz="2000" dirty="0">
                <a:solidFill>
                  <a:srgbClr val="000000"/>
                </a:solidFill>
                <a:latin typeface="Georgia" panose="02040502050405020303" pitchFamily="18" charset="0"/>
              </a:rPr>
              <a:t>Word length of each joke (on avg)</a:t>
            </a:r>
          </a:p>
          <a:p>
            <a:pPr marL="285750" indent="-285750">
              <a:buFont typeface="Arial" panose="020B0604020202020204" pitchFamily="34" charset="0"/>
              <a:buChar char="•"/>
            </a:pPr>
            <a:endParaRPr lang="en-US" sz="2000" dirty="0">
              <a:solidFill>
                <a:srgbClr val="000000"/>
              </a:solidFill>
              <a:latin typeface="Georgia" panose="02040502050405020303" pitchFamily="18" charset="0"/>
            </a:endParaRPr>
          </a:p>
          <a:p>
            <a:pPr marL="285750" indent="-285750">
              <a:buFont typeface="Arial" panose="020B0604020202020204" pitchFamily="34" charset="0"/>
              <a:buChar char="•"/>
            </a:pPr>
            <a:endParaRPr lang="en-US" sz="2000" dirty="0">
              <a:solidFill>
                <a:srgbClr val="000000"/>
              </a:solidFill>
              <a:latin typeface="Georgia" panose="02040502050405020303" pitchFamily="18" charset="0"/>
            </a:endParaRPr>
          </a:p>
          <a:p>
            <a:pPr marL="285750" indent="-285750">
              <a:buFont typeface="Arial" panose="020B0604020202020204" pitchFamily="34" charset="0"/>
              <a:buChar char="•"/>
            </a:pPr>
            <a:endParaRPr lang="en-US" sz="2000" dirty="0">
              <a:latin typeface="Georgia" panose="02040502050405020303" pitchFamily="18" charset="0"/>
            </a:endParaRPr>
          </a:p>
        </p:txBody>
      </p:sp>
      <p:sp>
        <p:nvSpPr>
          <p:cNvPr id="7" name="TextBox 6">
            <a:extLst>
              <a:ext uri="{FF2B5EF4-FFF2-40B4-BE49-F238E27FC236}">
                <a16:creationId xmlns:a16="http://schemas.microsoft.com/office/drawing/2014/main" id="{E117E24B-8FD7-B595-5688-BCA2BC9C9014}"/>
              </a:ext>
            </a:extLst>
          </p:cNvPr>
          <p:cNvSpPr txBox="1"/>
          <p:nvPr/>
        </p:nvSpPr>
        <p:spPr>
          <a:xfrm>
            <a:off x="367901" y="2815112"/>
            <a:ext cx="6097136" cy="1938992"/>
          </a:xfrm>
          <a:prstGeom prst="rect">
            <a:avLst/>
          </a:prstGeom>
          <a:noFill/>
        </p:spPr>
        <p:txBody>
          <a:bodyPr wrap="square">
            <a:spAutoFit/>
          </a:bodyPr>
          <a:lstStyle/>
          <a:p>
            <a:r>
              <a:rPr lang="en-US" sz="2000" b="1" i="0" u="none" strike="noStrike" baseline="0" dirty="0">
                <a:solidFill>
                  <a:schemeClr val="accent1"/>
                </a:solidFill>
                <a:latin typeface="Georgia" panose="02040502050405020303" pitchFamily="18" charset="0"/>
              </a:rPr>
              <a:t>Outcome</a:t>
            </a:r>
          </a:p>
          <a:p>
            <a:pPr marL="285750" indent="-285750">
              <a:buFont typeface="Arial" panose="020B0604020202020204" pitchFamily="34" charset="0"/>
              <a:buChar char="•"/>
            </a:pPr>
            <a:r>
              <a:rPr lang="en-US" sz="2000" u="sng" dirty="0">
                <a:solidFill>
                  <a:srgbClr val="000000"/>
                </a:solidFill>
                <a:latin typeface="Georgia" panose="02040502050405020303" pitchFamily="18" charset="0"/>
              </a:rPr>
              <a:t>Whether the person used </a:t>
            </a:r>
            <a:r>
              <a:rPr lang="en-US" sz="2000" b="1" u="sng" dirty="0">
                <a:solidFill>
                  <a:srgbClr val="C00000"/>
                </a:solidFill>
                <a:latin typeface="Georgia" panose="02040502050405020303" pitchFamily="18" charset="0"/>
              </a:rPr>
              <a:t>profanity </a:t>
            </a:r>
          </a:p>
          <a:p>
            <a:r>
              <a:rPr lang="en-US" sz="2000" b="1" dirty="0">
                <a:latin typeface="Georgia" panose="02040502050405020303" pitchFamily="18" charset="0"/>
              </a:rPr>
              <a:t> </a:t>
            </a:r>
            <a:r>
              <a:rPr lang="en-US" sz="2000" dirty="0">
                <a:solidFill>
                  <a:srgbClr val="000000"/>
                </a:solidFill>
                <a:latin typeface="Georgia" panose="02040502050405020303" pitchFamily="18" charset="0"/>
              </a:rPr>
              <a:t>- by cross-referencing a ~1600 word profanity database</a:t>
            </a:r>
          </a:p>
          <a:p>
            <a:r>
              <a:rPr lang="en-US" sz="2000" dirty="0">
                <a:solidFill>
                  <a:srgbClr val="000000"/>
                </a:solidFill>
                <a:latin typeface="Georgia" panose="02040502050405020303" pitchFamily="18" charset="0"/>
              </a:rPr>
              <a:t>-a binary outcome</a:t>
            </a:r>
          </a:p>
          <a:p>
            <a:pPr marL="285750" indent="-285750">
              <a:buFont typeface="Arial" panose="020B0604020202020204" pitchFamily="34" charset="0"/>
              <a:buChar char="•"/>
            </a:pPr>
            <a:endParaRPr lang="en-US" sz="2000" dirty="0">
              <a:solidFill>
                <a:srgbClr val="000000"/>
              </a:solidFill>
              <a:latin typeface="Georgia" panose="02040502050405020303" pitchFamily="18" charset="0"/>
            </a:endParaRPr>
          </a:p>
        </p:txBody>
      </p:sp>
      <p:sp>
        <p:nvSpPr>
          <p:cNvPr id="9" name="TextBox 8">
            <a:extLst>
              <a:ext uri="{FF2B5EF4-FFF2-40B4-BE49-F238E27FC236}">
                <a16:creationId xmlns:a16="http://schemas.microsoft.com/office/drawing/2014/main" id="{4ABE492D-5116-3234-A23C-C6AE56D0B111}"/>
              </a:ext>
            </a:extLst>
          </p:cNvPr>
          <p:cNvSpPr txBox="1"/>
          <p:nvPr/>
        </p:nvSpPr>
        <p:spPr>
          <a:xfrm>
            <a:off x="367901" y="1513967"/>
            <a:ext cx="7019222" cy="1323439"/>
          </a:xfrm>
          <a:prstGeom prst="rect">
            <a:avLst/>
          </a:prstGeom>
          <a:noFill/>
        </p:spPr>
        <p:txBody>
          <a:bodyPr wrap="square">
            <a:spAutoFit/>
          </a:bodyPr>
          <a:lstStyle/>
          <a:p>
            <a:pPr marL="0" indent="0">
              <a:buNone/>
            </a:pPr>
            <a:r>
              <a:rPr lang="en-US" sz="2000" b="1">
                <a:latin typeface="Georgia" panose="02040502050405020303" pitchFamily="18" charset="0"/>
              </a:rPr>
              <a:t>Procedure</a:t>
            </a:r>
          </a:p>
          <a:p>
            <a:pPr marL="0" indent="0">
              <a:buNone/>
            </a:pPr>
            <a:r>
              <a:rPr lang="en-US" sz="2000" i="1">
                <a:latin typeface="Georgia" panose="02040502050405020303" pitchFamily="18" charset="0"/>
              </a:rPr>
              <a:t>n</a:t>
            </a:r>
            <a:r>
              <a:rPr lang="en-US" sz="2000">
                <a:latin typeface="Georgia" panose="02040502050405020303" pitchFamily="18" charset="0"/>
              </a:rPr>
              <a:t> = 600 people from Prolific</a:t>
            </a:r>
          </a:p>
          <a:p>
            <a:r>
              <a:rPr lang="en-US" sz="2000">
                <a:solidFill>
                  <a:srgbClr val="000000"/>
                </a:solidFill>
                <a:latin typeface="Georgia" panose="02040502050405020303" pitchFamily="18" charset="0"/>
              </a:rPr>
              <a:t>2400 jokes (4 joke stems each)</a:t>
            </a:r>
          </a:p>
          <a:p>
            <a:pPr marL="0" indent="0">
              <a:buNone/>
            </a:pPr>
            <a:endParaRPr lang="en-US" sz="2000">
              <a:latin typeface="Georgia" panose="02040502050405020303" pitchFamily="18" charset="0"/>
            </a:endParaRPr>
          </a:p>
        </p:txBody>
      </p:sp>
    </p:spTree>
    <p:extLst>
      <p:ext uri="{BB962C8B-B14F-4D97-AF65-F5344CB8AC3E}">
        <p14:creationId xmlns:p14="http://schemas.microsoft.com/office/powerpoint/2010/main" val="209558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numbers and a number of people&#10;&#10;Description automatically generated with medium confidence">
            <a:extLst>
              <a:ext uri="{FF2B5EF4-FFF2-40B4-BE49-F238E27FC236}">
                <a16:creationId xmlns:a16="http://schemas.microsoft.com/office/drawing/2014/main" id="{9F67B1D3-82FF-D1A7-36E4-0E100262D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690" y="343784"/>
            <a:ext cx="7314246" cy="6401790"/>
          </a:xfrm>
          <a:prstGeom prst="rect">
            <a:avLst/>
          </a:prstGeom>
        </p:spPr>
      </p:pic>
      <p:sp>
        <p:nvSpPr>
          <p:cNvPr id="6" name="TextBox 5">
            <a:extLst>
              <a:ext uri="{FF2B5EF4-FFF2-40B4-BE49-F238E27FC236}">
                <a16:creationId xmlns:a16="http://schemas.microsoft.com/office/drawing/2014/main" id="{3DAD33D2-F7B4-0BF7-031E-00D277536697}"/>
              </a:ext>
            </a:extLst>
          </p:cNvPr>
          <p:cNvSpPr txBox="1"/>
          <p:nvPr/>
        </p:nvSpPr>
        <p:spPr>
          <a:xfrm>
            <a:off x="7173505" y="1110218"/>
            <a:ext cx="802095" cy="369332"/>
          </a:xfrm>
          <a:prstGeom prst="rect">
            <a:avLst/>
          </a:prstGeom>
          <a:noFill/>
          <a:ln>
            <a:solidFill>
              <a:schemeClr val="tx1"/>
            </a:solidFill>
          </a:ln>
        </p:spPr>
        <p:txBody>
          <a:bodyPr wrap="square" rtlCol="0">
            <a:spAutoFit/>
          </a:bodyPr>
          <a:lstStyle/>
          <a:p>
            <a:r>
              <a:rPr lang="en-US"/>
              <a:t>Lower </a:t>
            </a:r>
          </a:p>
        </p:txBody>
      </p:sp>
      <p:sp>
        <p:nvSpPr>
          <p:cNvPr id="7" name="TextBox 6">
            <a:extLst>
              <a:ext uri="{FF2B5EF4-FFF2-40B4-BE49-F238E27FC236}">
                <a16:creationId xmlns:a16="http://schemas.microsoft.com/office/drawing/2014/main" id="{5D5D853D-7049-5FD2-9C02-4BE12614D3DD}"/>
              </a:ext>
            </a:extLst>
          </p:cNvPr>
          <p:cNvSpPr txBox="1"/>
          <p:nvPr/>
        </p:nvSpPr>
        <p:spPr>
          <a:xfrm>
            <a:off x="8748305" y="1110218"/>
            <a:ext cx="1021170" cy="369332"/>
          </a:xfrm>
          <a:prstGeom prst="rect">
            <a:avLst/>
          </a:prstGeom>
          <a:noFill/>
          <a:ln>
            <a:solidFill>
              <a:schemeClr val="tx1"/>
            </a:solidFill>
          </a:ln>
        </p:spPr>
        <p:txBody>
          <a:bodyPr wrap="square" rtlCol="0">
            <a:spAutoFit/>
          </a:bodyPr>
          <a:lstStyle/>
          <a:p>
            <a:r>
              <a:rPr lang="en-US"/>
              <a:t>Higher </a:t>
            </a:r>
          </a:p>
        </p:txBody>
      </p:sp>
      <p:sp>
        <p:nvSpPr>
          <p:cNvPr id="11" name="TextBox 10">
            <a:extLst>
              <a:ext uri="{FF2B5EF4-FFF2-40B4-BE49-F238E27FC236}">
                <a16:creationId xmlns:a16="http://schemas.microsoft.com/office/drawing/2014/main" id="{0D2152B7-3AC8-FA69-C179-6A3C2A8B1A0D}"/>
              </a:ext>
            </a:extLst>
          </p:cNvPr>
          <p:cNvSpPr txBox="1"/>
          <p:nvPr/>
        </p:nvSpPr>
        <p:spPr>
          <a:xfrm>
            <a:off x="6248401" y="2348468"/>
            <a:ext cx="685800" cy="369332"/>
          </a:xfrm>
          <a:prstGeom prst="rect">
            <a:avLst/>
          </a:prstGeom>
          <a:noFill/>
          <a:ln>
            <a:solidFill>
              <a:schemeClr val="tx1"/>
            </a:solidFill>
          </a:ln>
        </p:spPr>
        <p:txBody>
          <a:bodyPr wrap="square" rtlCol="0">
            <a:spAutoFit/>
          </a:bodyPr>
          <a:lstStyle/>
          <a:p>
            <a:r>
              <a:rPr lang="en-US"/>
              <a:t>Men </a:t>
            </a:r>
          </a:p>
        </p:txBody>
      </p:sp>
      <p:sp>
        <p:nvSpPr>
          <p:cNvPr id="12" name="TextBox 11">
            <a:extLst>
              <a:ext uri="{FF2B5EF4-FFF2-40B4-BE49-F238E27FC236}">
                <a16:creationId xmlns:a16="http://schemas.microsoft.com/office/drawing/2014/main" id="{F18B824D-FEF5-C327-7CC3-004CC4680D03}"/>
              </a:ext>
            </a:extLst>
          </p:cNvPr>
          <p:cNvSpPr txBox="1"/>
          <p:nvPr/>
        </p:nvSpPr>
        <p:spPr>
          <a:xfrm>
            <a:off x="7366000" y="2348468"/>
            <a:ext cx="996950" cy="369332"/>
          </a:xfrm>
          <a:prstGeom prst="rect">
            <a:avLst/>
          </a:prstGeom>
          <a:noFill/>
          <a:ln>
            <a:solidFill>
              <a:schemeClr val="tx1"/>
            </a:solidFill>
          </a:ln>
        </p:spPr>
        <p:txBody>
          <a:bodyPr wrap="square" rtlCol="0">
            <a:spAutoFit/>
          </a:bodyPr>
          <a:lstStyle/>
          <a:p>
            <a:r>
              <a:rPr lang="en-US"/>
              <a:t>Women </a:t>
            </a:r>
          </a:p>
        </p:txBody>
      </p:sp>
      <p:sp>
        <p:nvSpPr>
          <p:cNvPr id="13" name="TextBox 12">
            <a:extLst>
              <a:ext uri="{FF2B5EF4-FFF2-40B4-BE49-F238E27FC236}">
                <a16:creationId xmlns:a16="http://schemas.microsoft.com/office/drawing/2014/main" id="{8FFDB3A0-0CCE-B1BC-97A5-ED43C5C6CBFC}"/>
              </a:ext>
            </a:extLst>
          </p:cNvPr>
          <p:cNvSpPr txBox="1"/>
          <p:nvPr/>
        </p:nvSpPr>
        <p:spPr>
          <a:xfrm>
            <a:off x="5130800" y="3656568"/>
            <a:ext cx="802095" cy="369332"/>
          </a:xfrm>
          <a:prstGeom prst="rect">
            <a:avLst/>
          </a:prstGeom>
          <a:noFill/>
          <a:ln>
            <a:solidFill>
              <a:schemeClr val="tx1"/>
            </a:solidFill>
          </a:ln>
        </p:spPr>
        <p:txBody>
          <a:bodyPr wrap="square" rtlCol="0">
            <a:spAutoFit/>
          </a:bodyPr>
          <a:lstStyle/>
          <a:p>
            <a:r>
              <a:rPr lang="en-US"/>
              <a:t>Lower </a:t>
            </a:r>
          </a:p>
        </p:txBody>
      </p:sp>
      <p:sp>
        <p:nvSpPr>
          <p:cNvPr id="14" name="TextBox 13">
            <a:extLst>
              <a:ext uri="{FF2B5EF4-FFF2-40B4-BE49-F238E27FC236}">
                <a16:creationId xmlns:a16="http://schemas.microsoft.com/office/drawing/2014/main" id="{093912BE-E9F8-01A6-2D55-49F0B6AF81B5}"/>
              </a:ext>
            </a:extLst>
          </p:cNvPr>
          <p:cNvSpPr txBox="1"/>
          <p:nvPr/>
        </p:nvSpPr>
        <p:spPr>
          <a:xfrm>
            <a:off x="6165850" y="3656568"/>
            <a:ext cx="884645" cy="369332"/>
          </a:xfrm>
          <a:prstGeom prst="rect">
            <a:avLst/>
          </a:prstGeom>
          <a:noFill/>
          <a:ln>
            <a:solidFill>
              <a:schemeClr val="tx1"/>
            </a:solidFill>
          </a:ln>
        </p:spPr>
        <p:txBody>
          <a:bodyPr wrap="square" rtlCol="0">
            <a:spAutoFit/>
          </a:bodyPr>
          <a:lstStyle/>
          <a:p>
            <a:r>
              <a:rPr lang="en-US"/>
              <a:t>Higher </a:t>
            </a:r>
          </a:p>
        </p:txBody>
      </p:sp>
      <p:sp>
        <p:nvSpPr>
          <p:cNvPr id="15" name="TextBox 14">
            <a:extLst>
              <a:ext uri="{FF2B5EF4-FFF2-40B4-BE49-F238E27FC236}">
                <a16:creationId xmlns:a16="http://schemas.microsoft.com/office/drawing/2014/main" id="{9005FD39-7E2F-55FD-705A-C8A12F071AE0}"/>
              </a:ext>
            </a:extLst>
          </p:cNvPr>
          <p:cNvSpPr txBox="1"/>
          <p:nvPr/>
        </p:nvSpPr>
        <p:spPr>
          <a:xfrm>
            <a:off x="7416618" y="3656568"/>
            <a:ext cx="996950" cy="369332"/>
          </a:xfrm>
          <a:prstGeom prst="rect">
            <a:avLst/>
          </a:prstGeom>
          <a:noFill/>
          <a:ln>
            <a:solidFill>
              <a:schemeClr val="tx1"/>
            </a:solidFill>
          </a:ln>
        </p:spPr>
        <p:txBody>
          <a:bodyPr wrap="square" rtlCol="0">
            <a:spAutoFit/>
          </a:bodyPr>
          <a:lstStyle/>
          <a:p>
            <a:r>
              <a:rPr lang="en-US"/>
              <a:t> Lower</a:t>
            </a:r>
          </a:p>
        </p:txBody>
      </p:sp>
      <p:sp>
        <p:nvSpPr>
          <p:cNvPr id="16" name="TextBox 15">
            <a:extLst>
              <a:ext uri="{FF2B5EF4-FFF2-40B4-BE49-F238E27FC236}">
                <a16:creationId xmlns:a16="http://schemas.microsoft.com/office/drawing/2014/main" id="{BF4C0308-A128-D124-FD3E-55613DB9B6BA}"/>
              </a:ext>
            </a:extLst>
          </p:cNvPr>
          <p:cNvSpPr txBox="1"/>
          <p:nvPr/>
        </p:nvSpPr>
        <p:spPr>
          <a:xfrm>
            <a:off x="8430384" y="3656568"/>
            <a:ext cx="1100966" cy="369332"/>
          </a:xfrm>
          <a:prstGeom prst="rect">
            <a:avLst/>
          </a:prstGeom>
          <a:noFill/>
          <a:ln>
            <a:solidFill>
              <a:schemeClr val="tx1"/>
            </a:solidFill>
          </a:ln>
        </p:spPr>
        <p:txBody>
          <a:bodyPr wrap="square" rtlCol="0">
            <a:spAutoFit/>
          </a:bodyPr>
          <a:lstStyle/>
          <a:p>
            <a:r>
              <a:rPr lang="en-US"/>
              <a:t>Higher </a:t>
            </a:r>
          </a:p>
        </p:txBody>
      </p:sp>
      <p:sp>
        <p:nvSpPr>
          <p:cNvPr id="17" name="TextBox 16">
            <a:extLst>
              <a:ext uri="{FF2B5EF4-FFF2-40B4-BE49-F238E27FC236}">
                <a16:creationId xmlns:a16="http://schemas.microsoft.com/office/drawing/2014/main" id="{058C0AD2-E958-1C50-794B-EF3D1E98D3ED}"/>
              </a:ext>
            </a:extLst>
          </p:cNvPr>
          <p:cNvSpPr txBox="1"/>
          <p:nvPr/>
        </p:nvSpPr>
        <p:spPr>
          <a:xfrm>
            <a:off x="9429750" y="2913618"/>
            <a:ext cx="802095" cy="369332"/>
          </a:xfrm>
          <a:prstGeom prst="rect">
            <a:avLst/>
          </a:prstGeom>
          <a:noFill/>
          <a:ln>
            <a:solidFill>
              <a:schemeClr val="tx1"/>
            </a:solidFill>
          </a:ln>
        </p:spPr>
        <p:txBody>
          <a:bodyPr wrap="square" rtlCol="0">
            <a:spAutoFit/>
          </a:bodyPr>
          <a:lstStyle/>
          <a:p>
            <a:r>
              <a:rPr lang="en-US"/>
              <a:t>Lower </a:t>
            </a:r>
          </a:p>
        </p:txBody>
      </p:sp>
      <p:sp>
        <p:nvSpPr>
          <p:cNvPr id="18" name="TextBox 17">
            <a:extLst>
              <a:ext uri="{FF2B5EF4-FFF2-40B4-BE49-F238E27FC236}">
                <a16:creationId xmlns:a16="http://schemas.microsoft.com/office/drawing/2014/main" id="{CF6EF307-7BC3-04F8-50D0-2FA4C87723A4}"/>
              </a:ext>
            </a:extLst>
          </p:cNvPr>
          <p:cNvSpPr txBox="1"/>
          <p:nvPr/>
        </p:nvSpPr>
        <p:spPr>
          <a:xfrm>
            <a:off x="10509250" y="2913618"/>
            <a:ext cx="946150" cy="369332"/>
          </a:xfrm>
          <a:prstGeom prst="rect">
            <a:avLst/>
          </a:prstGeom>
          <a:noFill/>
          <a:ln>
            <a:solidFill>
              <a:schemeClr val="tx1"/>
            </a:solidFill>
          </a:ln>
        </p:spPr>
        <p:txBody>
          <a:bodyPr wrap="square" rtlCol="0">
            <a:spAutoFit/>
          </a:bodyPr>
          <a:lstStyle/>
          <a:p>
            <a:r>
              <a:rPr lang="en-US"/>
              <a:t>Higher </a:t>
            </a:r>
          </a:p>
        </p:txBody>
      </p:sp>
      <p:sp>
        <p:nvSpPr>
          <p:cNvPr id="19" name="TextBox 18">
            <a:extLst>
              <a:ext uri="{FF2B5EF4-FFF2-40B4-BE49-F238E27FC236}">
                <a16:creationId xmlns:a16="http://schemas.microsoft.com/office/drawing/2014/main" id="{817DD55F-1268-3023-9BBE-D0AF4ACE59E9}"/>
              </a:ext>
            </a:extLst>
          </p:cNvPr>
          <p:cNvSpPr txBox="1"/>
          <p:nvPr/>
        </p:nvSpPr>
        <p:spPr>
          <a:xfrm>
            <a:off x="184894" y="1294884"/>
            <a:ext cx="4544822" cy="2246769"/>
          </a:xfrm>
          <a:prstGeom prst="rect">
            <a:avLst/>
          </a:prstGeom>
          <a:noFill/>
        </p:spPr>
        <p:txBody>
          <a:bodyPr wrap="square">
            <a:spAutoFit/>
          </a:bodyPr>
          <a:lstStyle/>
          <a:p>
            <a:r>
              <a:rPr lang="en-US" sz="2000" b="1">
                <a:latin typeface="Georgia" panose="02040502050405020303" pitchFamily="18" charset="0"/>
              </a:rPr>
              <a:t>What do trees do?</a:t>
            </a:r>
          </a:p>
          <a:p>
            <a:r>
              <a:rPr lang="en-US" sz="2000">
                <a:latin typeface="Georgia" panose="02040502050405020303" pitchFamily="18" charset="0"/>
              </a:rPr>
              <a:t>Divide participants into different outcome categories using a series of if-then rules based on predictor values.</a:t>
            </a:r>
          </a:p>
          <a:p>
            <a:endParaRPr lang="en-US" sz="2000" b="1">
              <a:latin typeface="Georgia" panose="02040502050405020303" pitchFamily="18" charset="0"/>
            </a:endParaRPr>
          </a:p>
          <a:p>
            <a:endParaRPr lang="en-US" sz="2000" b="1">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sp>
        <p:nvSpPr>
          <p:cNvPr id="20" name="Title 1">
            <a:extLst>
              <a:ext uri="{FF2B5EF4-FFF2-40B4-BE49-F238E27FC236}">
                <a16:creationId xmlns:a16="http://schemas.microsoft.com/office/drawing/2014/main" id="{3200B02E-AA41-1587-BFA4-CE473E2C71F2}"/>
              </a:ext>
            </a:extLst>
          </p:cNvPr>
          <p:cNvSpPr>
            <a:spLocks noGrp="1"/>
          </p:cNvSpPr>
          <p:nvPr>
            <p:ph type="title"/>
          </p:nvPr>
        </p:nvSpPr>
        <p:spPr>
          <a:xfrm>
            <a:off x="-380045" y="112426"/>
            <a:ext cx="7314246" cy="1325563"/>
          </a:xfrm>
        </p:spPr>
        <p:txBody>
          <a:bodyPr>
            <a:normAutofit/>
          </a:bodyPr>
          <a:lstStyle/>
          <a:p>
            <a:pPr algn="ctr"/>
            <a:r>
              <a:rPr lang="en-US" sz="4000">
                <a:latin typeface="Georgia" panose="02040502050405020303" pitchFamily="18" charset="0"/>
              </a:rPr>
              <a:t>Conditional inference trees</a:t>
            </a:r>
          </a:p>
        </p:txBody>
      </p:sp>
      <p:sp>
        <p:nvSpPr>
          <p:cNvPr id="21" name="Rectangle 20">
            <a:extLst>
              <a:ext uri="{FF2B5EF4-FFF2-40B4-BE49-F238E27FC236}">
                <a16:creationId xmlns:a16="http://schemas.microsoft.com/office/drawing/2014/main" id="{98808DD0-4F7E-7CC2-480B-4599F4F3DB4E}"/>
              </a:ext>
            </a:extLst>
          </p:cNvPr>
          <p:cNvSpPr/>
          <p:nvPr/>
        </p:nvSpPr>
        <p:spPr>
          <a:xfrm>
            <a:off x="4631808" y="1078200"/>
            <a:ext cx="7462284" cy="56673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450F1CD-7AB4-B9C4-9AE3-1D9E767EEC71}"/>
              </a:ext>
            </a:extLst>
          </p:cNvPr>
          <p:cNvSpPr txBox="1"/>
          <p:nvPr/>
        </p:nvSpPr>
        <p:spPr>
          <a:xfrm>
            <a:off x="208935" y="2717514"/>
            <a:ext cx="4952580" cy="2569934"/>
          </a:xfrm>
          <a:prstGeom prst="rect">
            <a:avLst/>
          </a:prstGeom>
          <a:noFill/>
        </p:spPr>
        <p:txBody>
          <a:bodyPr wrap="square">
            <a:spAutoFit/>
          </a:bodyPr>
          <a:lstStyle/>
          <a:p>
            <a:r>
              <a:rPr lang="en-US" sz="2000" b="1" dirty="0">
                <a:latin typeface="Georgia" panose="02040502050405020303" pitchFamily="18" charset="0"/>
              </a:rPr>
              <a:t>How?</a:t>
            </a:r>
          </a:p>
          <a:p>
            <a:endParaRPr lang="en-US" sz="2000" b="1" dirty="0">
              <a:latin typeface="Georgia" panose="02040502050405020303" pitchFamily="18" charset="0"/>
            </a:endParaRPr>
          </a:p>
          <a:p>
            <a:r>
              <a:rPr lang="en-US" sz="2700" b="1" dirty="0">
                <a:latin typeface="Georgia" panose="02040502050405020303" pitchFamily="18" charset="0"/>
              </a:rPr>
              <a:t>Step 1. </a:t>
            </a:r>
            <a:r>
              <a:rPr lang="en-US" sz="2700" dirty="0">
                <a:latin typeface="Georgia" panose="02040502050405020303" pitchFamily="18" charset="0"/>
              </a:rPr>
              <a:t>See if any variables are significant, and if so, </a:t>
            </a:r>
            <a:r>
              <a:rPr lang="en-US" sz="2700" u="sng" dirty="0">
                <a:latin typeface="Georgia" panose="02040502050405020303" pitchFamily="18" charset="0"/>
              </a:rPr>
              <a:t>pick the most important predictor</a:t>
            </a:r>
            <a:endParaRPr lang="en-US" sz="2700" b="1" u="sng" dirty="0">
              <a:latin typeface="Georgia" panose="02040502050405020303" pitchFamily="18" charset="0"/>
            </a:endParaRPr>
          </a:p>
          <a:p>
            <a:endParaRPr lang="en-US" sz="2000" b="1"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cxnSp>
        <p:nvCxnSpPr>
          <p:cNvPr id="24" name="Straight Arrow Connector 23">
            <a:extLst>
              <a:ext uri="{FF2B5EF4-FFF2-40B4-BE49-F238E27FC236}">
                <a16:creationId xmlns:a16="http://schemas.microsoft.com/office/drawing/2014/main" id="{1FF9E934-2EBC-B232-F5B1-EF65BC8FC462}"/>
              </a:ext>
            </a:extLst>
          </p:cNvPr>
          <p:cNvCxnSpPr>
            <a:cxnSpLocks/>
          </p:cNvCxnSpPr>
          <p:nvPr/>
        </p:nvCxnSpPr>
        <p:spPr>
          <a:xfrm flipV="1">
            <a:off x="5130800" y="1110218"/>
            <a:ext cx="1622425" cy="2172732"/>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9799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numbers and a number of people&#10;&#10;Description automatically generated with medium confidence">
            <a:extLst>
              <a:ext uri="{FF2B5EF4-FFF2-40B4-BE49-F238E27FC236}">
                <a16:creationId xmlns:a16="http://schemas.microsoft.com/office/drawing/2014/main" id="{9F67B1D3-82FF-D1A7-36E4-0E100262D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690" y="343784"/>
            <a:ext cx="7314246" cy="6401790"/>
          </a:xfrm>
          <a:prstGeom prst="rect">
            <a:avLst/>
          </a:prstGeom>
        </p:spPr>
      </p:pic>
      <p:sp>
        <p:nvSpPr>
          <p:cNvPr id="6" name="TextBox 5">
            <a:extLst>
              <a:ext uri="{FF2B5EF4-FFF2-40B4-BE49-F238E27FC236}">
                <a16:creationId xmlns:a16="http://schemas.microsoft.com/office/drawing/2014/main" id="{3DAD33D2-F7B4-0BF7-031E-00D277536697}"/>
              </a:ext>
            </a:extLst>
          </p:cNvPr>
          <p:cNvSpPr txBox="1"/>
          <p:nvPr/>
        </p:nvSpPr>
        <p:spPr>
          <a:xfrm>
            <a:off x="7173505" y="1110218"/>
            <a:ext cx="802095" cy="369332"/>
          </a:xfrm>
          <a:prstGeom prst="rect">
            <a:avLst/>
          </a:prstGeom>
          <a:noFill/>
          <a:ln>
            <a:solidFill>
              <a:schemeClr val="tx1"/>
            </a:solidFill>
          </a:ln>
        </p:spPr>
        <p:txBody>
          <a:bodyPr wrap="square" rtlCol="0">
            <a:spAutoFit/>
          </a:bodyPr>
          <a:lstStyle/>
          <a:p>
            <a:r>
              <a:rPr lang="en-US"/>
              <a:t>Lower </a:t>
            </a:r>
          </a:p>
        </p:txBody>
      </p:sp>
      <p:sp>
        <p:nvSpPr>
          <p:cNvPr id="7" name="TextBox 6">
            <a:extLst>
              <a:ext uri="{FF2B5EF4-FFF2-40B4-BE49-F238E27FC236}">
                <a16:creationId xmlns:a16="http://schemas.microsoft.com/office/drawing/2014/main" id="{5D5D853D-7049-5FD2-9C02-4BE12614D3DD}"/>
              </a:ext>
            </a:extLst>
          </p:cNvPr>
          <p:cNvSpPr txBox="1"/>
          <p:nvPr/>
        </p:nvSpPr>
        <p:spPr>
          <a:xfrm>
            <a:off x="8748305" y="1110218"/>
            <a:ext cx="1021170" cy="369332"/>
          </a:xfrm>
          <a:prstGeom prst="rect">
            <a:avLst/>
          </a:prstGeom>
          <a:noFill/>
          <a:ln>
            <a:solidFill>
              <a:schemeClr val="tx1"/>
            </a:solidFill>
          </a:ln>
        </p:spPr>
        <p:txBody>
          <a:bodyPr wrap="square" rtlCol="0">
            <a:spAutoFit/>
          </a:bodyPr>
          <a:lstStyle/>
          <a:p>
            <a:r>
              <a:rPr lang="en-US"/>
              <a:t>Higher </a:t>
            </a:r>
          </a:p>
        </p:txBody>
      </p:sp>
      <p:sp>
        <p:nvSpPr>
          <p:cNvPr id="11" name="TextBox 10">
            <a:extLst>
              <a:ext uri="{FF2B5EF4-FFF2-40B4-BE49-F238E27FC236}">
                <a16:creationId xmlns:a16="http://schemas.microsoft.com/office/drawing/2014/main" id="{0D2152B7-3AC8-FA69-C179-6A3C2A8B1A0D}"/>
              </a:ext>
            </a:extLst>
          </p:cNvPr>
          <p:cNvSpPr txBox="1"/>
          <p:nvPr/>
        </p:nvSpPr>
        <p:spPr>
          <a:xfrm>
            <a:off x="6248401" y="2348468"/>
            <a:ext cx="685800" cy="369332"/>
          </a:xfrm>
          <a:prstGeom prst="rect">
            <a:avLst/>
          </a:prstGeom>
          <a:noFill/>
          <a:ln>
            <a:solidFill>
              <a:schemeClr val="tx1"/>
            </a:solidFill>
          </a:ln>
        </p:spPr>
        <p:txBody>
          <a:bodyPr wrap="square" rtlCol="0">
            <a:spAutoFit/>
          </a:bodyPr>
          <a:lstStyle/>
          <a:p>
            <a:r>
              <a:rPr lang="en-US"/>
              <a:t>Men </a:t>
            </a:r>
          </a:p>
        </p:txBody>
      </p:sp>
      <p:sp>
        <p:nvSpPr>
          <p:cNvPr id="12" name="TextBox 11">
            <a:extLst>
              <a:ext uri="{FF2B5EF4-FFF2-40B4-BE49-F238E27FC236}">
                <a16:creationId xmlns:a16="http://schemas.microsoft.com/office/drawing/2014/main" id="{F18B824D-FEF5-C327-7CC3-004CC4680D03}"/>
              </a:ext>
            </a:extLst>
          </p:cNvPr>
          <p:cNvSpPr txBox="1"/>
          <p:nvPr/>
        </p:nvSpPr>
        <p:spPr>
          <a:xfrm>
            <a:off x="7366000" y="2348468"/>
            <a:ext cx="996950" cy="369332"/>
          </a:xfrm>
          <a:prstGeom prst="rect">
            <a:avLst/>
          </a:prstGeom>
          <a:noFill/>
          <a:ln>
            <a:solidFill>
              <a:schemeClr val="tx1"/>
            </a:solidFill>
          </a:ln>
        </p:spPr>
        <p:txBody>
          <a:bodyPr wrap="square" rtlCol="0">
            <a:spAutoFit/>
          </a:bodyPr>
          <a:lstStyle/>
          <a:p>
            <a:r>
              <a:rPr lang="en-US"/>
              <a:t>Women </a:t>
            </a:r>
          </a:p>
        </p:txBody>
      </p:sp>
      <p:sp>
        <p:nvSpPr>
          <p:cNvPr id="13" name="TextBox 12">
            <a:extLst>
              <a:ext uri="{FF2B5EF4-FFF2-40B4-BE49-F238E27FC236}">
                <a16:creationId xmlns:a16="http://schemas.microsoft.com/office/drawing/2014/main" id="{8FFDB3A0-0CCE-B1BC-97A5-ED43C5C6CBFC}"/>
              </a:ext>
            </a:extLst>
          </p:cNvPr>
          <p:cNvSpPr txBox="1"/>
          <p:nvPr/>
        </p:nvSpPr>
        <p:spPr>
          <a:xfrm>
            <a:off x="5130800" y="3656568"/>
            <a:ext cx="802095" cy="369332"/>
          </a:xfrm>
          <a:prstGeom prst="rect">
            <a:avLst/>
          </a:prstGeom>
          <a:noFill/>
          <a:ln>
            <a:solidFill>
              <a:schemeClr val="tx1"/>
            </a:solidFill>
          </a:ln>
        </p:spPr>
        <p:txBody>
          <a:bodyPr wrap="square" rtlCol="0">
            <a:spAutoFit/>
          </a:bodyPr>
          <a:lstStyle/>
          <a:p>
            <a:r>
              <a:rPr lang="en-US"/>
              <a:t>Lower </a:t>
            </a:r>
          </a:p>
        </p:txBody>
      </p:sp>
      <p:sp>
        <p:nvSpPr>
          <p:cNvPr id="14" name="TextBox 13">
            <a:extLst>
              <a:ext uri="{FF2B5EF4-FFF2-40B4-BE49-F238E27FC236}">
                <a16:creationId xmlns:a16="http://schemas.microsoft.com/office/drawing/2014/main" id="{093912BE-E9F8-01A6-2D55-49F0B6AF81B5}"/>
              </a:ext>
            </a:extLst>
          </p:cNvPr>
          <p:cNvSpPr txBox="1"/>
          <p:nvPr/>
        </p:nvSpPr>
        <p:spPr>
          <a:xfrm>
            <a:off x="6165850" y="3656568"/>
            <a:ext cx="884645" cy="369332"/>
          </a:xfrm>
          <a:prstGeom prst="rect">
            <a:avLst/>
          </a:prstGeom>
          <a:noFill/>
          <a:ln>
            <a:solidFill>
              <a:schemeClr val="tx1"/>
            </a:solidFill>
          </a:ln>
        </p:spPr>
        <p:txBody>
          <a:bodyPr wrap="square" rtlCol="0">
            <a:spAutoFit/>
          </a:bodyPr>
          <a:lstStyle/>
          <a:p>
            <a:r>
              <a:rPr lang="en-US"/>
              <a:t>Higher </a:t>
            </a:r>
          </a:p>
        </p:txBody>
      </p:sp>
      <p:sp>
        <p:nvSpPr>
          <p:cNvPr id="15" name="TextBox 14">
            <a:extLst>
              <a:ext uri="{FF2B5EF4-FFF2-40B4-BE49-F238E27FC236}">
                <a16:creationId xmlns:a16="http://schemas.microsoft.com/office/drawing/2014/main" id="{9005FD39-7E2F-55FD-705A-C8A12F071AE0}"/>
              </a:ext>
            </a:extLst>
          </p:cNvPr>
          <p:cNvSpPr txBox="1"/>
          <p:nvPr/>
        </p:nvSpPr>
        <p:spPr>
          <a:xfrm>
            <a:off x="7416618" y="3656568"/>
            <a:ext cx="996950" cy="369332"/>
          </a:xfrm>
          <a:prstGeom prst="rect">
            <a:avLst/>
          </a:prstGeom>
          <a:noFill/>
          <a:ln>
            <a:solidFill>
              <a:schemeClr val="tx1"/>
            </a:solidFill>
          </a:ln>
        </p:spPr>
        <p:txBody>
          <a:bodyPr wrap="square" rtlCol="0">
            <a:spAutoFit/>
          </a:bodyPr>
          <a:lstStyle/>
          <a:p>
            <a:r>
              <a:rPr lang="en-US"/>
              <a:t> Lower</a:t>
            </a:r>
          </a:p>
        </p:txBody>
      </p:sp>
      <p:sp>
        <p:nvSpPr>
          <p:cNvPr id="16" name="TextBox 15">
            <a:extLst>
              <a:ext uri="{FF2B5EF4-FFF2-40B4-BE49-F238E27FC236}">
                <a16:creationId xmlns:a16="http://schemas.microsoft.com/office/drawing/2014/main" id="{BF4C0308-A128-D124-FD3E-55613DB9B6BA}"/>
              </a:ext>
            </a:extLst>
          </p:cNvPr>
          <p:cNvSpPr txBox="1"/>
          <p:nvPr/>
        </p:nvSpPr>
        <p:spPr>
          <a:xfrm>
            <a:off x="8430384" y="3656568"/>
            <a:ext cx="1100966" cy="369332"/>
          </a:xfrm>
          <a:prstGeom prst="rect">
            <a:avLst/>
          </a:prstGeom>
          <a:noFill/>
          <a:ln>
            <a:solidFill>
              <a:schemeClr val="tx1"/>
            </a:solidFill>
          </a:ln>
        </p:spPr>
        <p:txBody>
          <a:bodyPr wrap="square" rtlCol="0">
            <a:spAutoFit/>
          </a:bodyPr>
          <a:lstStyle/>
          <a:p>
            <a:r>
              <a:rPr lang="en-US"/>
              <a:t>Higher </a:t>
            </a:r>
          </a:p>
        </p:txBody>
      </p:sp>
      <p:sp>
        <p:nvSpPr>
          <p:cNvPr id="17" name="TextBox 16">
            <a:extLst>
              <a:ext uri="{FF2B5EF4-FFF2-40B4-BE49-F238E27FC236}">
                <a16:creationId xmlns:a16="http://schemas.microsoft.com/office/drawing/2014/main" id="{058C0AD2-E958-1C50-794B-EF3D1E98D3ED}"/>
              </a:ext>
            </a:extLst>
          </p:cNvPr>
          <p:cNvSpPr txBox="1"/>
          <p:nvPr/>
        </p:nvSpPr>
        <p:spPr>
          <a:xfrm>
            <a:off x="9429750" y="2913618"/>
            <a:ext cx="802095" cy="369332"/>
          </a:xfrm>
          <a:prstGeom prst="rect">
            <a:avLst/>
          </a:prstGeom>
          <a:noFill/>
          <a:ln>
            <a:solidFill>
              <a:schemeClr val="tx1"/>
            </a:solidFill>
          </a:ln>
        </p:spPr>
        <p:txBody>
          <a:bodyPr wrap="square" rtlCol="0">
            <a:spAutoFit/>
          </a:bodyPr>
          <a:lstStyle/>
          <a:p>
            <a:r>
              <a:rPr lang="en-US"/>
              <a:t>Lower </a:t>
            </a:r>
          </a:p>
        </p:txBody>
      </p:sp>
      <p:sp>
        <p:nvSpPr>
          <p:cNvPr id="18" name="TextBox 17">
            <a:extLst>
              <a:ext uri="{FF2B5EF4-FFF2-40B4-BE49-F238E27FC236}">
                <a16:creationId xmlns:a16="http://schemas.microsoft.com/office/drawing/2014/main" id="{CF6EF307-7BC3-04F8-50D0-2FA4C87723A4}"/>
              </a:ext>
            </a:extLst>
          </p:cNvPr>
          <p:cNvSpPr txBox="1"/>
          <p:nvPr/>
        </p:nvSpPr>
        <p:spPr>
          <a:xfrm>
            <a:off x="10509250" y="2913618"/>
            <a:ext cx="946150" cy="369332"/>
          </a:xfrm>
          <a:prstGeom prst="rect">
            <a:avLst/>
          </a:prstGeom>
          <a:noFill/>
          <a:ln>
            <a:solidFill>
              <a:schemeClr val="tx1"/>
            </a:solidFill>
          </a:ln>
        </p:spPr>
        <p:txBody>
          <a:bodyPr wrap="square" rtlCol="0">
            <a:spAutoFit/>
          </a:bodyPr>
          <a:lstStyle/>
          <a:p>
            <a:r>
              <a:rPr lang="en-US"/>
              <a:t>Higher </a:t>
            </a:r>
          </a:p>
        </p:txBody>
      </p:sp>
      <p:sp>
        <p:nvSpPr>
          <p:cNvPr id="19" name="TextBox 18">
            <a:extLst>
              <a:ext uri="{FF2B5EF4-FFF2-40B4-BE49-F238E27FC236}">
                <a16:creationId xmlns:a16="http://schemas.microsoft.com/office/drawing/2014/main" id="{817DD55F-1268-3023-9BBE-D0AF4ACE59E9}"/>
              </a:ext>
            </a:extLst>
          </p:cNvPr>
          <p:cNvSpPr txBox="1"/>
          <p:nvPr/>
        </p:nvSpPr>
        <p:spPr>
          <a:xfrm>
            <a:off x="184894" y="1297910"/>
            <a:ext cx="4544822" cy="2246769"/>
          </a:xfrm>
          <a:prstGeom prst="rect">
            <a:avLst/>
          </a:prstGeom>
          <a:noFill/>
        </p:spPr>
        <p:txBody>
          <a:bodyPr wrap="square">
            <a:spAutoFit/>
          </a:bodyPr>
          <a:lstStyle/>
          <a:p>
            <a:r>
              <a:rPr lang="en-US" sz="2000" b="1" dirty="0">
                <a:latin typeface="Georgia" panose="02040502050405020303" pitchFamily="18" charset="0"/>
              </a:rPr>
              <a:t>What do trees do?</a:t>
            </a:r>
          </a:p>
          <a:p>
            <a:r>
              <a:rPr lang="en-US" sz="2000" dirty="0">
                <a:latin typeface="Georgia" panose="02040502050405020303" pitchFamily="18" charset="0"/>
              </a:rPr>
              <a:t>Divide participants into different outcome categories using a series of if-then rules based on predictor values.</a:t>
            </a:r>
          </a:p>
          <a:p>
            <a:endParaRPr lang="en-US" sz="2000" b="1" dirty="0">
              <a:latin typeface="Georgia" panose="02040502050405020303" pitchFamily="18" charset="0"/>
            </a:endParaRPr>
          </a:p>
          <a:p>
            <a:endParaRPr lang="en-US" sz="2000" b="1"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sp>
        <p:nvSpPr>
          <p:cNvPr id="20" name="Title 1">
            <a:extLst>
              <a:ext uri="{FF2B5EF4-FFF2-40B4-BE49-F238E27FC236}">
                <a16:creationId xmlns:a16="http://schemas.microsoft.com/office/drawing/2014/main" id="{3200B02E-AA41-1587-BFA4-CE473E2C71F2}"/>
              </a:ext>
            </a:extLst>
          </p:cNvPr>
          <p:cNvSpPr>
            <a:spLocks noGrp="1"/>
          </p:cNvSpPr>
          <p:nvPr>
            <p:ph type="title"/>
          </p:nvPr>
        </p:nvSpPr>
        <p:spPr>
          <a:xfrm>
            <a:off x="-380045" y="112426"/>
            <a:ext cx="7314246" cy="1325563"/>
          </a:xfrm>
        </p:spPr>
        <p:txBody>
          <a:bodyPr>
            <a:normAutofit/>
          </a:bodyPr>
          <a:lstStyle/>
          <a:p>
            <a:pPr algn="ctr"/>
            <a:r>
              <a:rPr lang="en-US" sz="4000" dirty="0">
                <a:latin typeface="Georgia" panose="02040502050405020303" pitchFamily="18" charset="0"/>
              </a:rPr>
              <a:t>Conditional inference trees</a:t>
            </a:r>
          </a:p>
        </p:txBody>
      </p:sp>
      <p:sp>
        <p:nvSpPr>
          <p:cNvPr id="21" name="Rectangle 20">
            <a:extLst>
              <a:ext uri="{FF2B5EF4-FFF2-40B4-BE49-F238E27FC236}">
                <a16:creationId xmlns:a16="http://schemas.microsoft.com/office/drawing/2014/main" id="{98808DD0-4F7E-7CC2-480B-4599F4F3DB4E}"/>
              </a:ext>
            </a:extLst>
          </p:cNvPr>
          <p:cNvSpPr/>
          <p:nvPr/>
        </p:nvSpPr>
        <p:spPr>
          <a:xfrm>
            <a:off x="4729716" y="1669347"/>
            <a:ext cx="7462284" cy="5188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E28CBC-3AC4-9B69-FB76-6D301F34A8D9}"/>
              </a:ext>
            </a:extLst>
          </p:cNvPr>
          <p:cNvSpPr txBox="1"/>
          <p:nvPr/>
        </p:nvSpPr>
        <p:spPr>
          <a:xfrm>
            <a:off x="208934" y="2717514"/>
            <a:ext cx="5498379" cy="2569934"/>
          </a:xfrm>
          <a:prstGeom prst="rect">
            <a:avLst/>
          </a:prstGeom>
          <a:noFill/>
        </p:spPr>
        <p:txBody>
          <a:bodyPr wrap="square">
            <a:spAutoFit/>
          </a:bodyPr>
          <a:lstStyle/>
          <a:p>
            <a:r>
              <a:rPr lang="en-US" sz="2000" b="1">
                <a:latin typeface="Georgia" panose="02040502050405020303" pitchFamily="18" charset="0"/>
              </a:rPr>
              <a:t>How?</a:t>
            </a:r>
          </a:p>
          <a:p>
            <a:endParaRPr lang="en-US" sz="2000" b="1">
              <a:latin typeface="Georgia" panose="02040502050405020303" pitchFamily="18" charset="0"/>
            </a:endParaRPr>
          </a:p>
          <a:p>
            <a:r>
              <a:rPr lang="en-US" sz="2700" b="1">
                <a:latin typeface="Georgia" panose="02040502050405020303" pitchFamily="18" charset="0"/>
              </a:rPr>
              <a:t>Step 2. </a:t>
            </a:r>
            <a:r>
              <a:rPr lang="en-US" sz="2700">
                <a:latin typeface="Georgia" panose="02040502050405020303" pitchFamily="18" charset="0"/>
              </a:rPr>
              <a:t>Divide participants into bins of people with lower versus higher scores on that predictor</a:t>
            </a:r>
            <a:endParaRPr lang="en-US" sz="2700" b="1" u="sng">
              <a:latin typeface="Georgia" panose="02040502050405020303" pitchFamily="18" charset="0"/>
            </a:endParaRPr>
          </a:p>
          <a:p>
            <a:endParaRPr lang="en-US" sz="2000" b="1">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cxnSp>
        <p:nvCxnSpPr>
          <p:cNvPr id="3" name="Straight Arrow Connector 2">
            <a:extLst>
              <a:ext uri="{FF2B5EF4-FFF2-40B4-BE49-F238E27FC236}">
                <a16:creationId xmlns:a16="http://schemas.microsoft.com/office/drawing/2014/main" id="{705960C3-9497-2922-F870-556111C3737C}"/>
              </a:ext>
            </a:extLst>
          </p:cNvPr>
          <p:cNvCxnSpPr>
            <a:cxnSpLocks/>
          </p:cNvCxnSpPr>
          <p:nvPr/>
        </p:nvCxnSpPr>
        <p:spPr>
          <a:xfrm flipV="1">
            <a:off x="5362575" y="1819275"/>
            <a:ext cx="1810930" cy="1609725"/>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7584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numbers and a number of people&#10;&#10;Description automatically generated with medium confidence">
            <a:extLst>
              <a:ext uri="{FF2B5EF4-FFF2-40B4-BE49-F238E27FC236}">
                <a16:creationId xmlns:a16="http://schemas.microsoft.com/office/drawing/2014/main" id="{9F67B1D3-82FF-D1A7-36E4-0E100262D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690" y="343784"/>
            <a:ext cx="7314246" cy="6401790"/>
          </a:xfrm>
          <a:prstGeom prst="rect">
            <a:avLst/>
          </a:prstGeom>
        </p:spPr>
      </p:pic>
      <p:sp>
        <p:nvSpPr>
          <p:cNvPr id="6" name="TextBox 5">
            <a:extLst>
              <a:ext uri="{FF2B5EF4-FFF2-40B4-BE49-F238E27FC236}">
                <a16:creationId xmlns:a16="http://schemas.microsoft.com/office/drawing/2014/main" id="{3DAD33D2-F7B4-0BF7-031E-00D277536697}"/>
              </a:ext>
            </a:extLst>
          </p:cNvPr>
          <p:cNvSpPr txBox="1"/>
          <p:nvPr/>
        </p:nvSpPr>
        <p:spPr>
          <a:xfrm>
            <a:off x="7173505" y="1110218"/>
            <a:ext cx="802095" cy="369332"/>
          </a:xfrm>
          <a:prstGeom prst="rect">
            <a:avLst/>
          </a:prstGeom>
          <a:noFill/>
          <a:ln>
            <a:solidFill>
              <a:schemeClr val="tx1"/>
            </a:solidFill>
          </a:ln>
        </p:spPr>
        <p:txBody>
          <a:bodyPr wrap="square" rtlCol="0">
            <a:spAutoFit/>
          </a:bodyPr>
          <a:lstStyle/>
          <a:p>
            <a:r>
              <a:rPr lang="en-US"/>
              <a:t>Lower </a:t>
            </a:r>
          </a:p>
        </p:txBody>
      </p:sp>
      <p:sp>
        <p:nvSpPr>
          <p:cNvPr id="7" name="TextBox 6">
            <a:extLst>
              <a:ext uri="{FF2B5EF4-FFF2-40B4-BE49-F238E27FC236}">
                <a16:creationId xmlns:a16="http://schemas.microsoft.com/office/drawing/2014/main" id="{5D5D853D-7049-5FD2-9C02-4BE12614D3DD}"/>
              </a:ext>
            </a:extLst>
          </p:cNvPr>
          <p:cNvSpPr txBox="1"/>
          <p:nvPr/>
        </p:nvSpPr>
        <p:spPr>
          <a:xfrm>
            <a:off x="8748305" y="1110218"/>
            <a:ext cx="1021170" cy="369332"/>
          </a:xfrm>
          <a:prstGeom prst="rect">
            <a:avLst/>
          </a:prstGeom>
          <a:noFill/>
          <a:ln>
            <a:solidFill>
              <a:schemeClr val="tx1"/>
            </a:solidFill>
          </a:ln>
        </p:spPr>
        <p:txBody>
          <a:bodyPr wrap="square" rtlCol="0">
            <a:spAutoFit/>
          </a:bodyPr>
          <a:lstStyle/>
          <a:p>
            <a:r>
              <a:rPr lang="en-US"/>
              <a:t>Higher </a:t>
            </a:r>
          </a:p>
        </p:txBody>
      </p:sp>
      <p:sp>
        <p:nvSpPr>
          <p:cNvPr id="11" name="TextBox 10">
            <a:extLst>
              <a:ext uri="{FF2B5EF4-FFF2-40B4-BE49-F238E27FC236}">
                <a16:creationId xmlns:a16="http://schemas.microsoft.com/office/drawing/2014/main" id="{0D2152B7-3AC8-FA69-C179-6A3C2A8B1A0D}"/>
              </a:ext>
            </a:extLst>
          </p:cNvPr>
          <p:cNvSpPr txBox="1"/>
          <p:nvPr/>
        </p:nvSpPr>
        <p:spPr>
          <a:xfrm>
            <a:off x="6248401" y="2348468"/>
            <a:ext cx="685800" cy="369332"/>
          </a:xfrm>
          <a:prstGeom prst="rect">
            <a:avLst/>
          </a:prstGeom>
          <a:noFill/>
          <a:ln>
            <a:solidFill>
              <a:schemeClr val="tx1"/>
            </a:solidFill>
          </a:ln>
        </p:spPr>
        <p:txBody>
          <a:bodyPr wrap="square" rtlCol="0">
            <a:spAutoFit/>
          </a:bodyPr>
          <a:lstStyle/>
          <a:p>
            <a:r>
              <a:rPr lang="en-US"/>
              <a:t>Men </a:t>
            </a:r>
          </a:p>
        </p:txBody>
      </p:sp>
      <p:sp>
        <p:nvSpPr>
          <p:cNvPr id="12" name="TextBox 11">
            <a:extLst>
              <a:ext uri="{FF2B5EF4-FFF2-40B4-BE49-F238E27FC236}">
                <a16:creationId xmlns:a16="http://schemas.microsoft.com/office/drawing/2014/main" id="{F18B824D-FEF5-C327-7CC3-004CC4680D03}"/>
              </a:ext>
            </a:extLst>
          </p:cNvPr>
          <p:cNvSpPr txBox="1"/>
          <p:nvPr/>
        </p:nvSpPr>
        <p:spPr>
          <a:xfrm>
            <a:off x="7366000" y="2348468"/>
            <a:ext cx="996950" cy="369332"/>
          </a:xfrm>
          <a:prstGeom prst="rect">
            <a:avLst/>
          </a:prstGeom>
          <a:noFill/>
          <a:ln>
            <a:solidFill>
              <a:schemeClr val="tx1"/>
            </a:solidFill>
          </a:ln>
        </p:spPr>
        <p:txBody>
          <a:bodyPr wrap="square" rtlCol="0">
            <a:spAutoFit/>
          </a:bodyPr>
          <a:lstStyle/>
          <a:p>
            <a:r>
              <a:rPr lang="en-US"/>
              <a:t>Women </a:t>
            </a:r>
          </a:p>
        </p:txBody>
      </p:sp>
      <p:sp>
        <p:nvSpPr>
          <p:cNvPr id="13" name="TextBox 12">
            <a:extLst>
              <a:ext uri="{FF2B5EF4-FFF2-40B4-BE49-F238E27FC236}">
                <a16:creationId xmlns:a16="http://schemas.microsoft.com/office/drawing/2014/main" id="{8FFDB3A0-0CCE-B1BC-97A5-ED43C5C6CBFC}"/>
              </a:ext>
            </a:extLst>
          </p:cNvPr>
          <p:cNvSpPr txBox="1"/>
          <p:nvPr/>
        </p:nvSpPr>
        <p:spPr>
          <a:xfrm>
            <a:off x="5130800" y="3656568"/>
            <a:ext cx="802095" cy="369332"/>
          </a:xfrm>
          <a:prstGeom prst="rect">
            <a:avLst/>
          </a:prstGeom>
          <a:noFill/>
          <a:ln>
            <a:solidFill>
              <a:schemeClr val="tx1"/>
            </a:solidFill>
          </a:ln>
        </p:spPr>
        <p:txBody>
          <a:bodyPr wrap="square" rtlCol="0">
            <a:spAutoFit/>
          </a:bodyPr>
          <a:lstStyle/>
          <a:p>
            <a:r>
              <a:rPr lang="en-US"/>
              <a:t>Lower </a:t>
            </a:r>
          </a:p>
        </p:txBody>
      </p:sp>
      <p:sp>
        <p:nvSpPr>
          <p:cNvPr id="14" name="TextBox 13">
            <a:extLst>
              <a:ext uri="{FF2B5EF4-FFF2-40B4-BE49-F238E27FC236}">
                <a16:creationId xmlns:a16="http://schemas.microsoft.com/office/drawing/2014/main" id="{093912BE-E9F8-01A6-2D55-49F0B6AF81B5}"/>
              </a:ext>
            </a:extLst>
          </p:cNvPr>
          <p:cNvSpPr txBox="1"/>
          <p:nvPr/>
        </p:nvSpPr>
        <p:spPr>
          <a:xfrm>
            <a:off x="6165850" y="3656568"/>
            <a:ext cx="884645" cy="369332"/>
          </a:xfrm>
          <a:prstGeom prst="rect">
            <a:avLst/>
          </a:prstGeom>
          <a:noFill/>
          <a:ln>
            <a:solidFill>
              <a:schemeClr val="tx1"/>
            </a:solidFill>
          </a:ln>
        </p:spPr>
        <p:txBody>
          <a:bodyPr wrap="square" rtlCol="0">
            <a:spAutoFit/>
          </a:bodyPr>
          <a:lstStyle/>
          <a:p>
            <a:r>
              <a:rPr lang="en-US"/>
              <a:t>Higher </a:t>
            </a:r>
          </a:p>
        </p:txBody>
      </p:sp>
      <p:sp>
        <p:nvSpPr>
          <p:cNvPr id="15" name="TextBox 14">
            <a:extLst>
              <a:ext uri="{FF2B5EF4-FFF2-40B4-BE49-F238E27FC236}">
                <a16:creationId xmlns:a16="http://schemas.microsoft.com/office/drawing/2014/main" id="{9005FD39-7E2F-55FD-705A-C8A12F071AE0}"/>
              </a:ext>
            </a:extLst>
          </p:cNvPr>
          <p:cNvSpPr txBox="1"/>
          <p:nvPr/>
        </p:nvSpPr>
        <p:spPr>
          <a:xfrm>
            <a:off x="7416618" y="3656568"/>
            <a:ext cx="996950" cy="369332"/>
          </a:xfrm>
          <a:prstGeom prst="rect">
            <a:avLst/>
          </a:prstGeom>
          <a:noFill/>
          <a:ln>
            <a:solidFill>
              <a:schemeClr val="tx1"/>
            </a:solidFill>
          </a:ln>
        </p:spPr>
        <p:txBody>
          <a:bodyPr wrap="square" rtlCol="0">
            <a:spAutoFit/>
          </a:bodyPr>
          <a:lstStyle/>
          <a:p>
            <a:r>
              <a:rPr lang="en-US"/>
              <a:t> Lower</a:t>
            </a:r>
          </a:p>
        </p:txBody>
      </p:sp>
      <p:sp>
        <p:nvSpPr>
          <p:cNvPr id="16" name="TextBox 15">
            <a:extLst>
              <a:ext uri="{FF2B5EF4-FFF2-40B4-BE49-F238E27FC236}">
                <a16:creationId xmlns:a16="http://schemas.microsoft.com/office/drawing/2014/main" id="{BF4C0308-A128-D124-FD3E-55613DB9B6BA}"/>
              </a:ext>
            </a:extLst>
          </p:cNvPr>
          <p:cNvSpPr txBox="1"/>
          <p:nvPr/>
        </p:nvSpPr>
        <p:spPr>
          <a:xfrm>
            <a:off x="8430384" y="3656568"/>
            <a:ext cx="1100966" cy="369332"/>
          </a:xfrm>
          <a:prstGeom prst="rect">
            <a:avLst/>
          </a:prstGeom>
          <a:noFill/>
          <a:ln>
            <a:solidFill>
              <a:schemeClr val="tx1"/>
            </a:solidFill>
          </a:ln>
        </p:spPr>
        <p:txBody>
          <a:bodyPr wrap="square" rtlCol="0">
            <a:spAutoFit/>
          </a:bodyPr>
          <a:lstStyle/>
          <a:p>
            <a:r>
              <a:rPr lang="en-US"/>
              <a:t>Higher </a:t>
            </a:r>
          </a:p>
        </p:txBody>
      </p:sp>
      <p:sp>
        <p:nvSpPr>
          <p:cNvPr id="17" name="TextBox 16">
            <a:extLst>
              <a:ext uri="{FF2B5EF4-FFF2-40B4-BE49-F238E27FC236}">
                <a16:creationId xmlns:a16="http://schemas.microsoft.com/office/drawing/2014/main" id="{058C0AD2-E958-1C50-794B-EF3D1E98D3ED}"/>
              </a:ext>
            </a:extLst>
          </p:cNvPr>
          <p:cNvSpPr txBox="1"/>
          <p:nvPr/>
        </p:nvSpPr>
        <p:spPr>
          <a:xfrm>
            <a:off x="9429750" y="2913618"/>
            <a:ext cx="802095" cy="369332"/>
          </a:xfrm>
          <a:prstGeom prst="rect">
            <a:avLst/>
          </a:prstGeom>
          <a:noFill/>
          <a:ln>
            <a:solidFill>
              <a:schemeClr val="tx1"/>
            </a:solidFill>
          </a:ln>
        </p:spPr>
        <p:txBody>
          <a:bodyPr wrap="square" rtlCol="0">
            <a:spAutoFit/>
          </a:bodyPr>
          <a:lstStyle/>
          <a:p>
            <a:r>
              <a:rPr lang="en-US"/>
              <a:t>Lower </a:t>
            </a:r>
          </a:p>
        </p:txBody>
      </p:sp>
      <p:sp>
        <p:nvSpPr>
          <p:cNvPr id="18" name="TextBox 17">
            <a:extLst>
              <a:ext uri="{FF2B5EF4-FFF2-40B4-BE49-F238E27FC236}">
                <a16:creationId xmlns:a16="http://schemas.microsoft.com/office/drawing/2014/main" id="{CF6EF307-7BC3-04F8-50D0-2FA4C87723A4}"/>
              </a:ext>
            </a:extLst>
          </p:cNvPr>
          <p:cNvSpPr txBox="1"/>
          <p:nvPr/>
        </p:nvSpPr>
        <p:spPr>
          <a:xfrm>
            <a:off x="10509250" y="2913618"/>
            <a:ext cx="946150" cy="369332"/>
          </a:xfrm>
          <a:prstGeom prst="rect">
            <a:avLst/>
          </a:prstGeom>
          <a:noFill/>
          <a:ln>
            <a:solidFill>
              <a:schemeClr val="tx1"/>
            </a:solidFill>
          </a:ln>
        </p:spPr>
        <p:txBody>
          <a:bodyPr wrap="square" rtlCol="0">
            <a:spAutoFit/>
          </a:bodyPr>
          <a:lstStyle/>
          <a:p>
            <a:r>
              <a:rPr lang="en-US"/>
              <a:t>Higher </a:t>
            </a:r>
          </a:p>
        </p:txBody>
      </p:sp>
      <p:sp>
        <p:nvSpPr>
          <p:cNvPr id="19" name="TextBox 18">
            <a:extLst>
              <a:ext uri="{FF2B5EF4-FFF2-40B4-BE49-F238E27FC236}">
                <a16:creationId xmlns:a16="http://schemas.microsoft.com/office/drawing/2014/main" id="{817DD55F-1268-3023-9BBE-D0AF4ACE59E9}"/>
              </a:ext>
            </a:extLst>
          </p:cNvPr>
          <p:cNvSpPr txBox="1"/>
          <p:nvPr/>
        </p:nvSpPr>
        <p:spPr>
          <a:xfrm>
            <a:off x="197487" y="1294884"/>
            <a:ext cx="4544822" cy="2246769"/>
          </a:xfrm>
          <a:prstGeom prst="rect">
            <a:avLst/>
          </a:prstGeom>
          <a:noFill/>
        </p:spPr>
        <p:txBody>
          <a:bodyPr wrap="square">
            <a:spAutoFit/>
          </a:bodyPr>
          <a:lstStyle/>
          <a:p>
            <a:r>
              <a:rPr lang="en-US" sz="2000" b="1">
                <a:latin typeface="Georgia" panose="02040502050405020303" pitchFamily="18" charset="0"/>
              </a:rPr>
              <a:t>What do trees do?</a:t>
            </a:r>
          </a:p>
          <a:p>
            <a:r>
              <a:rPr lang="en-US" sz="2000">
                <a:latin typeface="Georgia" panose="02040502050405020303" pitchFamily="18" charset="0"/>
              </a:rPr>
              <a:t>Divide participants into different outcome categories using a series of if-then rules based on predictor values.</a:t>
            </a:r>
          </a:p>
          <a:p>
            <a:endParaRPr lang="en-US" sz="2000" b="1">
              <a:latin typeface="Georgia" panose="02040502050405020303" pitchFamily="18" charset="0"/>
            </a:endParaRPr>
          </a:p>
          <a:p>
            <a:endParaRPr lang="en-US" sz="2000" b="1">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sp>
        <p:nvSpPr>
          <p:cNvPr id="20" name="Title 1">
            <a:extLst>
              <a:ext uri="{FF2B5EF4-FFF2-40B4-BE49-F238E27FC236}">
                <a16:creationId xmlns:a16="http://schemas.microsoft.com/office/drawing/2014/main" id="{3200B02E-AA41-1587-BFA4-CE473E2C71F2}"/>
              </a:ext>
            </a:extLst>
          </p:cNvPr>
          <p:cNvSpPr>
            <a:spLocks noGrp="1"/>
          </p:cNvSpPr>
          <p:nvPr>
            <p:ph type="title"/>
          </p:nvPr>
        </p:nvSpPr>
        <p:spPr>
          <a:xfrm>
            <a:off x="-380045" y="112426"/>
            <a:ext cx="7314246" cy="1325563"/>
          </a:xfrm>
        </p:spPr>
        <p:txBody>
          <a:bodyPr>
            <a:normAutofit/>
          </a:bodyPr>
          <a:lstStyle/>
          <a:p>
            <a:pPr algn="ctr"/>
            <a:r>
              <a:rPr lang="en-US" sz="4000">
                <a:latin typeface="Georgia" panose="02040502050405020303" pitchFamily="18" charset="0"/>
              </a:rPr>
              <a:t>Conditional inference trees</a:t>
            </a:r>
          </a:p>
        </p:txBody>
      </p:sp>
      <p:sp>
        <p:nvSpPr>
          <p:cNvPr id="21" name="Rectangle 20">
            <a:extLst>
              <a:ext uri="{FF2B5EF4-FFF2-40B4-BE49-F238E27FC236}">
                <a16:creationId xmlns:a16="http://schemas.microsoft.com/office/drawing/2014/main" id="{98808DD0-4F7E-7CC2-480B-4599F4F3DB4E}"/>
              </a:ext>
            </a:extLst>
          </p:cNvPr>
          <p:cNvSpPr/>
          <p:nvPr/>
        </p:nvSpPr>
        <p:spPr>
          <a:xfrm>
            <a:off x="4729716" y="2389089"/>
            <a:ext cx="7462284" cy="44689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D717E2-5FB2-60A5-C503-BCFD2F1ABF1B}"/>
              </a:ext>
            </a:extLst>
          </p:cNvPr>
          <p:cNvSpPr txBox="1"/>
          <p:nvPr/>
        </p:nvSpPr>
        <p:spPr>
          <a:xfrm>
            <a:off x="208934" y="2717514"/>
            <a:ext cx="5498379" cy="3400931"/>
          </a:xfrm>
          <a:prstGeom prst="rect">
            <a:avLst/>
          </a:prstGeom>
          <a:noFill/>
        </p:spPr>
        <p:txBody>
          <a:bodyPr wrap="square">
            <a:spAutoFit/>
          </a:bodyPr>
          <a:lstStyle/>
          <a:p>
            <a:r>
              <a:rPr lang="en-US" sz="2000" b="1">
                <a:latin typeface="Georgia" panose="02040502050405020303" pitchFamily="18" charset="0"/>
              </a:rPr>
              <a:t>How?</a:t>
            </a:r>
          </a:p>
          <a:p>
            <a:endParaRPr lang="en-US" sz="2000" b="1">
              <a:latin typeface="Georgia" panose="02040502050405020303" pitchFamily="18" charset="0"/>
            </a:endParaRPr>
          </a:p>
          <a:p>
            <a:r>
              <a:rPr lang="en-US" sz="2700" b="1">
                <a:latin typeface="Georgia" panose="02040502050405020303" pitchFamily="18" charset="0"/>
              </a:rPr>
              <a:t>Step 3. </a:t>
            </a:r>
            <a:r>
              <a:rPr lang="en-US" sz="2700">
                <a:latin typeface="Georgia" panose="02040502050405020303" pitchFamily="18" charset="0"/>
              </a:rPr>
              <a:t>For people within those bins (low vs high self-rated funniness), see if any variables are significant and </a:t>
            </a:r>
            <a:r>
              <a:rPr lang="en-US" sz="2700" u="sng">
                <a:latin typeface="Georgia" panose="02040502050405020303" pitchFamily="18" charset="0"/>
              </a:rPr>
              <a:t>pick the most important predictor</a:t>
            </a:r>
            <a:endParaRPr lang="en-US" sz="2700" b="1" u="sng">
              <a:latin typeface="Georgia" panose="02040502050405020303" pitchFamily="18" charset="0"/>
            </a:endParaRPr>
          </a:p>
          <a:p>
            <a:endParaRPr lang="en-US" sz="2000" b="1">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cxnSp>
        <p:nvCxnSpPr>
          <p:cNvPr id="3" name="Straight Arrow Connector 2">
            <a:extLst>
              <a:ext uri="{FF2B5EF4-FFF2-40B4-BE49-F238E27FC236}">
                <a16:creationId xmlns:a16="http://schemas.microsoft.com/office/drawing/2014/main" id="{2864161C-2167-9437-7B30-F95F4BD284A8}"/>
              </a:ext>
            </a:extLst>
          </p:cNvPr>
          <p:cNvCxnSpPr>
            <a:cxnSpLocks/>
          </p:cNvCxnSpPr>
          <p:nvPr/>
        </p:nvCxnSpPr>
        <p:spPr>
          <a:xfrm flipV="1">
            <a:off x="5362575" y="2495550"/>
            <a:ext cx="1495425" cy="93345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4D8C8B3-A850-3AB2-8684-449029B9C790}"/>
              </a:ext>
            </a:extLst>
          </p:cNvPr>
          <p:cNvCxnSpPr>
            <a:cxnSpLocks/>
          </p:cNvCxnSpPr>
          <p:nvPr/>
        </p:nvCxnSpPr>
        <p:spPr>
          <a:xfrm flipV="1">
            <a:off x="5531847" y="2610307"/>
            <a:ext cx="4371975" cy="1192311"/>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148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numbers and a number of people&#10;&#10;Description automatically generated with medium confidence">
            <a:extLst>
              <a:ext uri="{FF2B5EF4-FFF2-40B4-BE49-F238E27FC236}">
                <a16:creationId xmlns:a16="http://schemas.microsoft.com/office/drawing/2014/main" id="{9F67B1D3-82FF-D1A7-36E4-0E100262D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690" y="343784"/>
            <a:ext cx="7314246" cy="6401790"/>
          </a:xfrm>
          <a:prstGeom prst="rect">
            <a:avLst/>
          </a:prstGeom>
        </p:spPr>
      </p:pic>
      <p:sp>
        <p:nvSpPr>
          <p:cNvPr id="6" name="TextBox 5">
            <a:extLst>
              <a:ext uri="{FF2B5EF4-FFF2-40B4-BE49-F238E27FC236}">
                <a16:creationId xmlns:a16="http://schemas.microsoft.com/office/drawing/2014/main" id="{3DAD33D2-F7B4-0BF7-031E-00D277536697}"/>
              </a:ext>
            </a:extLst>
          </p:cNvPr>
          <p:cNvSpPr txBox="1"/>
          <p:nvPr/>
        </p:nvSpPr>
        <p:spPr>
          <a:xfrm>
            <a:off x="7173505" y="1110218"/>
            <a:ext cx="802095" cy="369332"/>
          </a:xfrm>
          <a:prstGeom prst="rect">
            <a:avLst/>
          </a:prstGeom>
          <a:noFill/>
          <a:ln>
            <a:solidFill>
              <a:schemeClr val="tx1"/>
            </a:solidFill>
          </a:ln>
        </p:spPr>
        <p:txBody>
          <a:bodyPr wrap="square" rtlCol="0">
            <a:spAutoFit/>
          </a:bodyPr>
          <a:lstStyle/>
          <a:p>
            <a:r>
              <a:rPr lang="en-US"/>
              <a:t>Lower </a:t>
            </a:r>
          </a:p>
        </p:txBody>
      </p:sp>
      <p:sp>
        <p:nvSpPr>
          <p:cNvPr id="7" name="TextBox 6">
            <a:extLst>
              <a:ext uri="{FF2B5EF4-FFF2-40B4-BE49-F238E27FC236}">
                <a16:creationId xmlns:a16="http://schemas.microsoft.com/office/drawing/2014/main" id="{5D5D853D-7049-5FD2-9C02-4BE12614D3DD}"/>
              </a:ext>
            </a:extLst>
          </p:cNvPr>
          <p:cNvSpPr txBox="1"/>
          <p:nvPr/>
        </p:nvSpPr>
        <p:spPr>
          <a:xfrm>
            <a:off x="8748305" y="1110218"/>
            <a:ext cx="1021170" cy="369332"/>
          </a:xfrm>
          <a:prstGeom prst="rect">
            <a:avLst/>
          </a:prstGeom>
          <a:noFill/>
          <a:ln>
            <a:solidFill>
              <a:schemeClr val="tx1"/>
            </a:solidFill>
          </a:ln>
        </p:spPr>
        <p:txBody>
          <a:bodyPr wrap="square" rtlCol="0">
            <a:spAutoFit/>
          </a:bodyPr>
          <a:lstStyle/>
          <a:p>
            <a:r>
              <a:rPr lang="en-US"/>
              <a:t>Higher </a:t>
            </a:r>
          </a:p>
        </p:txBody>
      </p:sp>
      <p:sp>
        <p:nvSpPr>
          <p:cNvPr id="11" name="TextBox 10">
            <a:extLst>
              <a:ext uri="{FF2B5EF4-FFF2-40B4-BE49-F238E27FC236}">
                <a16:creationId xmlns:a16="http://schemas.microsoft.com/office/drawing/2014/main" id="{0D2152B7-3AC8-FA69-C179-6A3C2A8B1A0D}"/>
              </a:ext>
            </a:extLst>
          </p:cNvPr>
          <p:cNvSpPr txBox="1"/>
          <p:nvPr/>
        </p:nvSpPr>
        <p:spPr>
          <a:xfrm>
            <a:off x="6248401" y="2348468"/>
            <a:ext cx="685800" cy="369332"/>
          </a:xfrm>
          <a:prstGeom prst="rect">
            <a:avLst/>
          </a:prstGeom>
          <a:noFill/>
          <a:ln>
            <a:solidFill>
              <a:schemeClr val="tx1"/>
            </a:solidFill>
          </a:ln>
        </p:spPr>
        <p:txBody>
          <a:bodyPr wrap="square" rtlCol="0">
            <a:spAutoFit/>
          </a:bodyPr>
          <a:lstStyle/>
          <a:p>
            <a:r>
              <a:rPr lang="en-US"/>
              <a:t>Men </a:t>
            </a:r>
          </a:p>
        </p:txBody>
      </p:sp>
      <p:sp>
        <p:nvSpPr>
          <p:cNvPr id="12" name="TextBox 11">
            <a:extLst>
              <a:ext uri="{FF2B5EF4-FFF2-40B4-BE49-F238E27FC236}">
                <a16:creationId xmlns:a16="http://schemas.microsoft.com/office/drawing/2014/main" id="{F18B824D-FEF5-C327-7CC3-004CC4680D03}"/>
              </a:ext>
            </a:extLst>
          </p:cNvPr>
          <p:cNvSpPr txBox="1"/>
          <p:nvPr/>
        </p:nvSpPr>
        <p:spPr>
          <a:xfrm>
            <a:off x="7366000" y="2348468"/>
            <a:ext cx="996950" cy="369332"/>
          </a:xfrm>
          <a:prstGeom prst="rect">
            <a:avLst/>
          </a:prstGeom>
          <a:noFill/>
          <a:ln>
            <a:solidFill>
              <a:schemeClr val="tx1"/>
            </a:solidFill>
          </a:ln>
        </p:spPr>
        <p:txBody>
          <a:bodyPr wrap="square" rtlCol="0">
            <a:spAutoFit/>
          </a:bodyPr>
          <a:lstStyle/>
          <a:p>
            <a:r>
              <a:rPr lang="en-US"/>
              <a:t>Women </a:t>
            </a:r>
          </a:p>
        </p:txBody>
      </p:sp>
      <p:sp>
        <p:nvSpPr>
          <p:cNvPr id="13" name="TextBox 12">
            <a:extLst>
              <a:ext uri="{FF2B5EF4-FFF2-40B4-BE49-F238E27FC236}">
                <a16:creationId xmlns:a16="http://schemas.microsoft.com/office/drawing/2014/main" id="{8FFDB3A0-0CCE-B1BC-97A5-ED43C5C6CBFC}"/>
              </a:ext>
            </a:extLst>
          </p:cNvPr>
          <p:cNvSpPr txBox="1"/>
          <p:nvPr/>
        </p:nvSpPr>
        <p:spPr>
          <a:xfrm>
            <a:off x="5130800" y="3656568"/>
            <a:ext cx="802095" cy="369332"/>
          </a:xfrm>
          <a:prstGeom prst="rect">
            <a:avLst/>
          </a:prstGeom>
          <a:noFill/>
          <a:ln>
            <a:solidFill>
              <a:schemeClr val="tx1"/>
            </a:solidFill>
          </a:ln>
        </p:spPr>
        <p:txBody>
          <a:bodyPr wrap="square" rtlCol="0">
            <a:spAutoFit/>
          </a:bodyPr>
          <a:lstStyle/>
          <a:p>
            <a:r>
              <a:rPr lang="en-US"/>
              <a:t>Lower </a:t>
            </a:r>
          </a:p>
        </p:txBody>
      </p:sp>
      <p:sp>
        <p:nvSpPr>
          <p:cNvPr id="14" name="TextBox 13">
            <a:extLst>
              <a:ext uri="{FF2B5EF4-FFF2-40B4-BE49-F238E27FC236}">
                <a16:creationId xmlns:a16="http://schemas.microsoft.com/office/drawing/2014/main" id="{093912BE-E9F8-01A6-2D55-49F0B6AF81B5}"/>
              </a:ext>
            </a:extLst>
          </p:cNvPr>
          <p:cNvSpPr txBox="1"/>
          <p:nvPr/>
        </p:nvSpPr>
        <p:spPr>
          <a:xfrm>
            <a:off x="6165850" y="3656568"/>
            <a:ext cx="884645" cy="369332"/>
          </a:xfrm>
          <a:prstGeom prst="rect">
            <a:avLst/>
          </a:prstGeom>
          <a:noFill/>
          <a:ln>
            <a:solidFill>
              <a:schemeClr val="tx1"/>
            </a:solidFill>
          </a:ln>
        </p:spPr>
        <p:txBody>
          <a:bodyPr wrap="square" rtlCol="0">
            <a:spAutoFit/>
          </a:bodyPr>
          <a:lstStyle/>
          <a:p>
            <a:r>
              <a:rPr lang="en-US"/>
              <a:t>Higher </a:t>
            </a:r>
          </a:p>
        </p:txBody>
      </p:sp>
      <p:sp>
        <p:nvSpPr>
          <p:cNvPr id="15" name="TextBox 14">
            <a:extLst>
              <a:ext uri="{FF2B5EF4-FFF2-40B4-BE49-F238E27FC236}">
                <a16:creationId xmlns:a16="http://schemas.microsoft.com/office/drawing/2014/main" id="{9005FD39-7E2F-55FD-705A-C8A12F071AE0}"/>
              </a:ext>
            </a:extLst>
          </p:cNvPr>
          <p:cNvSpPr txBox="1"/>
          <p:nvPr/>
        </p:nvSpPr>
        <p:spPr>
          <a:xfrm>
            <a:off x="7416618" y="3656568"/>
            <a:ext cx="996950" cy="369332"/>
          </a:xfrm>
          <a:prstGeom prst="rect">
            <a:avLst/>
          </a:prstGeom>
          <a:noFill/>
          <a:ln>
            <a:solidFill>
              <a:schemeClr val="tx1"/>
            </a:solidFill>
          </a:ln>
        </p:spPr>
        <p:txBody>
          <a:bodyPr wrap="square" rtlCol="0">
            <a:spAutoFit/>
          </a:bodyPr>
          <a:lstStyle/>
          <a:p>
            <a:r>
              <a:rPr lang="en-US"/>
              <a:t> Lower</a:t>
            </a:r>
          </a:p>
        </p:txBody>
      </p:sp>
      <p:sp>
        <p:nvSpPr>
          <p:cNvPr id="16" name="TextBox 15">
            <a:extLst>
              <a:ext uri="{FF2B5EF4-FFF2-40B4-BE49-F238E27FC236}">
                <a16:creationId xmlns:a16="http://schemas.microsoft.com/office/drawing/2014/main" id="{BF4C0308-A128-D124-FD3E-55613DB9B6BA}"/>
              </a:ext>
            </a:extLst>
          </p:cNvPr>
          <p:cNvSpPr txBox="1"/>
          <p:nvPr/>
        </p:nvSpPr>
        <p:spPr>
          <a:xfrm>
            <a:off x="8430384" y="3656568"/>
            <a:ext cx="1100966" cy="369332"/>
          </a:xfrm>
          <a:prstGeom prst="rect">
            <a:avLst/>
          </a:prstGeom>
          <a:noFill/>
          <a:ln>
            <a:solidFill>
              <a:schemeClr val="tx1"/>
            </a:solidFill>
          </a:ln>
        </p:spPr>
        <p:txBody>
          <a:bodyPr wrap="square" rtlCol="0">
            <a:spAutoFit/>
          </a:bodyPr>
          <a:lstStyle/>
          <a:p>
            <a:r>
              <a:rPr lang="en-US"/>
              <a:t>Higher </a:t>
            </a:r>
          </a:p>
        </p:txBody>
      </p:sp>
      <p:sp>
        <p:nvSpPr>
          <p:cNvPr id="17" name="TextBox 16">
            <a:extLst>
              <a:ext uri="{FF2B5EF4-FFF2-40B4-BE49-F238E27FC236}">
                <a16:creationId xmlns:a16="http://schemas.microsoft.com/office/drawing/2014/main" id="{058C0AD2-E958-1C50-794B-EF3D1E98D3ED}"/>
              </a:ext>
            </a:extLst>
          </p:cNvPr>
          <p:cNvSpPr txBox="1"/>
          <p:nvPr/>
        </p:nvSpPr>
        <p:spPr>
          <a:xfrm>
            <a:off x="9429750" y="2913618"/>
            <a:ext cx="802095" cy="369332"/>
          </a:xfrm>
          <a:prstGeom prst="rect">
            <a:avLst/>
          </a:prstGeom>
          <a:noFill/>
          <a:ln>
            <a:solidFill>
              <a:schemeClr val="tx1"/>
            </a:solidFill>
          </a:ln>
        </p:spPr>
        <p:txBody>
          <a:bodyPr wrap="square" rtlCol="0">
            <a:spAutoFit/>
          </a:bodyPr>
          <a:lstStyle/>
          <a:p>
            <a:r>
              <a:rPr lang="en-US"/>
              <a:t>Lower </a:t>
            </a:r>
          </a:p>
        </p:txBody>
      </p:sp>
      <p:sp>
        <p:nvSpPr>
          <p:cNvPr id="18" name="TextBox 17">
            <a:extLst>
              <a:ext uri="{FF2B5EF4-FFF2-40B4-BE49-F238E27FC236}">
                <a16:creationId xmlns:a16="http://schemas.microsoft.com/office/drawing/2014/main" id="{CF6EF307-7BC3-04F8-50D0-2FA4C87723A4}"/>
              </a:ext>
            </a:extLst>
          </p:cNvPr>
          <p:cNvSpPr txBox="1"/>
          <p:nvPr/>
        </p:nvSpPr>
        <p:spPr>
          <a:xfrm>
            <a:off x="10509250" y="2913618"/>
            <a:ext cx="946150" cy="369332"/>
          </a:xfrm>
          <a:prstGeom prst="rect">
            <a:avLst/>
          </a:prstGeom>
          <a:noFill/>
          <a:ln>
            <a:solidFill>
              <a:schemeClr val="tx1"/>
            </a:solidFill>
          </a:ln>
        </p:spPr>
        <p:txBody>
          <a:bodyPr wrap="square" rtlCol="0">
            <a:spAutoFit/>
          </a:bodyPr>
          <a:lstStyle/>
          <a:p>
            <a:r>
              <a:rPr lang="en-US"/>
              <a:t>Higher </a:t>
            </a:r>
          </a:p>
        </p:txBody>
      </p:sp>
      <p:sp>
        <p:nvSpPr>
          <p:cNvPr id="20" name="Title 1">
            <a:extLst>
              <a:ext uri="{FF2B5EF4-FFF2-40B4-BE49-F238E27FC236}">
                <a16:creationId xmlns:a16="http://schemas.microsoft.com/office/drawing/2014/main" id="{3200B02E-AA41-1587-BFA4-CE473E2C71F2}"/>
              </a:ext>
            </a:extLst>
          </p:cNvPr>
          <p:cNvSpPr>
            <a:spLocks noGrp="1"/>
          </p:cNvSpPr>
          <p:nvPr>
            <p:ph type="title"/>
          </p:nvPr>
        </p:nvSpPr>
        <p:spPr>
          <a:xfrm>
            <a:off x="-380045" y="112426"/>
            <a:ext cx="7314246" cy="1325563"/>
          </a:xfrm>
        </p:spPr>
        <p:txBody>
          <a:bodyPr>
            <a:normAutofit/>
          </a:bodyPr>
          <a:lstStyle/>
          <a:p>
            <a:pPr algn="ctr"/>
            <a:r>
              <a:rPr lang="en-US" sz="4000">
                <a:latin typeface="Georgia" panose="02040502050405020303" pitchFamily="18" charset="0"/>
              </a:rPr>
              <a:t>Conditional inference trees</a:t>
            </a:r>
          </a:p>
        </p:txBody>
      </p:sp>
      <p:sp>
        <p:nvSpPr>
          <p:cNvPr id="2" name="TextBox 1">
            <a:extLst>
              <a:ext uri="{FF2B5EF4-FFF2-40B4-BE49-F238E27FC236}">
                <a16:creationId xmlns:a16="http://schemas.microsoft.com/office/drawing/2014/main" id="{5E9C4027-CD36-6668-0FE6-CB84B16D12F6}"/>
              </a:ext>
            </a:extLst>
          </p:cNvPr>
          <p:cNvSpPr txBox="1"/>
          <p:nvPr/>
        </p:nvSpPr>
        <p:spPr>
          <a:xfrm>
            <a:off x="208934" y="1714207"/>
            <a:ext cx="4617067" cy="5170646"/>
          </a:xfrm>
          <a:prstGeom prst="rect">
            <a:avLst/>
          </a:prstGeom>
          <a:noFill/>
        </p:spPr>
        <p:txBody>
          <a:bodyPr wrap="square">
            <a:spAutoFit/>
          </a:bodyPr>
          <a:lstStyle/>
          <a:p>
            <a:endParaRPr lang="en-US" sz="2000" b="1" dirty="0">
              <a:latin typeface="Georgia" panose="02040502050405020303" pitchFamily="18" charset="0"/>
            </a:endParaRPr>
          </a:p>
          <a:p>
            <a:r>
              <a:rPr lang="en-US" sz="2700" b="1" dirty="0">
                <a:latin typeface="Georgia" panose="02040502050405020303" pitchFamily="18" charset="0"/>
              </a:rPr>
              <a:t>Step 4. </a:t>
            </a:r>
            <a:r>
              <a:rPr lang="en-US" sz="2700" dirty="0">
                <a:latin typeface="Georgia" panose="02040502050405020303" pitchFamily="18" charset="0"/>
              </a:rPr>
              <a:t>Continue dividing participants into smaller and smaller bins until no more predictors are significant. </a:t>
            </a:r>
          </a:p>
          <a:p>
            <a:endParaRPr lang="en-US" sz="2700" dirty="0">
              <a:latin typeface="Georgia" panose="02040502050405020303" pitchFamily="18" charset="0"/>
            </a:endParaRPr>
          </a:p>
          <a:p>
            <a:r>
              <a:rPr lang="en-US" sz="2700" b="1" dirty="0">
                <a:latin typeface="Georgia" panose="02040502050405020303" pitchFamily="18" charset="0"/>
              </a:rPr>
              <a:t>Step 5. </a:t>
            </a:r>
            <a:r>
              <a:rPr lang="en-US" sz="2700" dirty="0">
                <a:latin typeface="Georgia" panose="02040502050405020303" pitchFamily="18" charset="0"/>
              </a:rPr>
              <a:t>Show proportion of profanity use for the participants in each terminal bin- “</a:t>
            </a:r>
            <a:r>
              <a:rPr lang="en-US" sz="2700" u="sng" dirty="0">
                <a:latin typeface="Georgia" panose="02040502050405020303" pitchFamily="18" charset="0"/>
              </a:rPr>
              <a:t>leaf</a:t>
            </a:r>
            <a:r>
              <a:rPr lang="en-US" sz="2700" dirty="0">
                <a:latin typeface="Georgia" panose="02040502050405020303" pitchFamily="18" charset="0"/>
              </a:rPr>
              <a:t>”.</a:t>
            </a:r>
          </a:p>
          <a:p>
            <a:endParaRPr lang="en-US" sz="2700" dirty="0">
              <a:latin typeface="Georgia" panose="02040502050405020303" pitchFamily="18" charset="0"/>
            </a:endParaRPr>
          </a:p>
          <a:p>
            <a:endParaRPr lang="en-US" sz="2000" b="1"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cxnSp>
        <p:nvCxnSpPr>
          <p:cNvPr id="3" name="Straight Arrow Connector 2">
            <a:extLst>
              <a:ext uri="{FF2B5EF4-FFF2-40B4-BE49-F238E27FC236}">
                <a16:creationId xmlns:a16="http://schemas.microsoft.com/office/drawing/2014/main" id="{283CB31B-6D9D-E5BD-82C2-EC426638F331}"/>
              </a:ext>
            </a:extLst>
          </p:cNvPr>
          <p:cNvCxnSpPr>
            <a:cxnSpLocks/>
          </p:cNvCxnSpPr>
          <p:nvPr/>
        </p:nvCxnSpPr>
        <p:spPr>
          <a:xfrm>
            <a:off x="2069838" y="5644298"/>
            <a:ext cx="2457873" cy="388857"/>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175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numbers and a number of people&#10;&#10;Description automatically generated with medium confidence">
            <a:extLst>
              <a:ext uri="{FF2B5EF4-FFF2-40B4-BE49-F238E27FC236}">
                <a16:creationId xmlns:a16="http://schemas.microsoft.com/office/drawing/2014/main" id="{9F67B1D3-82FF-D1A7-36E4-0E100262D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690" y="343784"/>
            <a:ext cx="7314246" cy="6401790"/>
          </a:xfrm>
          <a:prstGeom prst="rect">
            <a:avLst/>
          </a:prstGeom>
        </p:spPr>
      </p:pic>
      <p:sp>
        <p:nvSpPr>
          <p:cNvPr id="6" name="TextBox 5">
            <a:extLst>
              <a:ext uri="{FF2B5EF4-FFF2-40B4-BE49-F238E27FC236}">
                <a16:creationId xmlns:a16="http://schemas.microsoft.com/office/drawing/2014/main" id="{3DAD33D2-F7B4-0BF7-031E-00D277536697}"/>
              </a:ext>
            </a:extLst>
          </p:cNvPr>
          <p:cNvSpPr txBox="1"/>
          <p:nvPr/>
        </p:nvSpPr>
        <p:spPr>
          <a:xfrm>
            <a:off x="7173505" y="1110218"/>
            <a:ext cx="802095" cy="369332"/>
          </a:xfrm>
          <a:prstGeom prst="rect">
            <a:avLst/>
          </a:prstGeom>
          <a:noFill/>
          <a:ln>
            <a:solidFill>
              <a:schemeClr val="tx1"/>
            </a:solidFill>
          </a:ln>
        </p:spPr>
        <p:txBody>
          <a:bodyPr wrap="square" rtlCol="0">
            <a:spAutoFit/>
          </a:bodyPr>
          <a:lstStyle/>
          <a:p>
            <a:r>
              <a:rPr lang="en-US"/>
              <a:t>Lower </a:t>
            </a:r>
          </a:p>
        </p:txBody>
      </p:sp>
      <p:sp>
        <p:nvSpPr>
          <p:cNvPr id="7" name="TextBox 6">
            <a:extLst>
              <a:ext uri="{FF2B5EF4-FFF2-40B4-BE49-F238E27FC236}">
                <a16:creationId xmlns:a16="http://schemas.microsoft.com/office/drawing/2014/main" id="{5D5D853D-7049-5FD2-9C02-4BE12614D3DD}"/>
              </a:ext>
            </a:extLst>
          </p:cNvPr>
          <p:cNvSpPr txBox="1"/>
          <p:nvPr/>
        </p:nvSpPr>
        <p:spPr>
          <a:xfrm>
            <a:off x="8748305" y="1110218"/>
            <a:ext cx="1021170" cy="369332"/>
          </a:xfrm>
          <a:prstGeom prst="rect">
            <a:avLst/>
          </a:prstGeom>
          <a:noFill/>
          <a:ln>
            <a:solidFill>
              <a:schemeClr val="tx1"/>
            </a:solidFill>
          </a:ln>
        </p:spPr>
        <p:txBody>
          <a:bodyPr wrap="square" rtlCol="0">
            <a:spAutoFit/>
          </a:bodyPr>
          <a:lstStyle/>
          <a:p>
            <a:r>
              <a:rPr lang="en-US"/>
              <a:t>Higher </a:t>
            </a:r>
          </a:p>
        </p:txBody>
      </p:sp>
      <p:sp>
        <p:nvSpPr>
          <p:cNvPr id="11" name="TextBox 10">
            <a:extLst>
              <a:ext uri="{FF2B5EF4-FFF2-40B4-BE49-F238E27FC236}">
                <a16:creationId xmlns:a16="http://schemas.microsoft.com/office/drawing/2014/main" id="{0D2152B7-3AC8-FA69-C179-6A3C2A8B1A0D}"/>
              </a:ext>
            </a:extLst>
          </p:cNvPr>
          <p:cNvSpPr txBox="1"/>
          <p:nvPr/>
        </p:nvSpPr>
        <p:spPr>
          <a:xfrm>
            <a:off x="6248401" y="2348468"/>
            <a:ext cx="685800" cy="369332"/>
          </a:xfrm>
          <a:prstGeom prst="rect">
            <a:avLst/>
          </a:prstGeom>
          <a:noFill/>
          <a:ln>
            <a:solidFill>
              <a:schemeClr val="tx1"/>
            </a:solidFill>
          </a:ln>
        </p:spPr>
        <p:txBody>
          <a:bodyPr wrap="square" rtlCol="0">
            <a:spAutoFit/>
          </a:bodyPr>
          <a:lstStyle/>
          <a:p>
            <a:r>
              <a:rPr lang="en-US"/>
              <a:t>Men </a:t>
            </a:r>
          </a:p>
        </p:txBody>
      </p:sp>
      <p:sp>
        <p:nvSpPr>
          <p:cNvPr id="12" name="TextBox 11">
            <a:extLst>
              <a:ext uri="{FF2B5EF4-FFF2-40B4-BE49-F238E27FC236}">
                <a16:creationId xmlns:a16="http://schemas.microsoft.com/office/drawing/2014/main" id="{F18B824D-FEF5-C327-7CC3-004CC4680D03}"/>
              </a:ext>
            </a:extLst>
          </p:cNvPr>
          <p:cNvSpPr txBox="1"/>
          <p:nvPr/>
        </p:nvSpPr>
        <p:spPr>
          <a:xfrm>
            <a:off x="7366000" y="2348468"/>
            <a:ext cx="996950" cy="369332"/>
          </a:xfrm>
          <a:prstGeom prst="rect">
            <a:avLst/>
          </a:prstGeom>
          <a:noFill/>
          <a:ln>
            <a:solidFill>
              <a:schemeClr val="tx1"/>
            </a:solidFill>
          </a:ln>
        </p:spPr>
        <p:txBody>
          <a:bodyPr wrap="square" rtlCol="0">
            <a:spAutoFit/>
          </a:bodyPr>
          <a:lstStyle/>
          <a:p>
            <a:r>
              <a:rPr lang="en-US"/>
              <a:t>Women </a:t>
            </a:r>
          </a:p>
        </p:txBody>
      </p:sp>
      <p:sp>
        <p:nvSpPr>
          <p:cNvPr id="13" name="TextBox 12">
            <a:extLst>
              <a:ext uri="{FF2B5EF4-FFF2-40B4-BE49-F238E27FC236}">
                <a16:creationId xmlns:a16="http://schemas.microsoft.com/office/drawing/2014/main" id="{8FFDB3A0-0CCE-B1BC-97A5-ED43C5C6CBFC}"/>
              </a:ext>
            </a:extLst>
          </p:cNvPr>
          <p:cNvSpPr txBox="1"/>
          <p:nvPr/>
        </p:nvSpPr>
        <p:spPr>
          <a:xfrm>
            <a:off x="5130800" y="3656568"/>
            <a:ext cx="802095" cy="369332"/>
          </a:xfrm>
          <a:prstGeom prst="rect">
            <a:avLst/>
          </a:prstGeom>
          <a:noFill/>
          <a:ln>
            <a:solidFill>
              <a:schemeClr val="tx1"/>
            </a:solidFill>
          </a:ln>
        </p:spPr>
        <p:txBody>
          <a:bodyPr wrap="square" rtlCol="0">
            <a:spAutoFit/>
          </a:bodyPr>
          <a:lstStyle/>
          <a:p>
            <a:r>
              <a:rPr lang="en-US"/>
              <a:t>Lower </a:t>
            </a:r>
          </a:p>
        </p:txBody>
      </p:sp>
      <p:sp>
        <p:nvSpPr>
          <p:cNvPr id="14" name="TextBox 13">
            <a:extLst>
              <a:ext uri="{FF2B5EF4-FFF2-40B4-BE49-F238E27FC236}">
                <a16:creationId xmlns:a16="http://schemas.microsoft.com/office/drawing/2014/main" id="{093912BE-E9F8-01A6-2D55-49F0B6AF81B5}"/>
              </a:ext>
            </a:extLst>
          </p:cNvPr>
          <p:cNvSpPr txBox="1"/>
          <p:nvPr/>
        </p:nvSpPr>
        <p:spPr>
          <a:xfrm>
            <a:off x="6165850" y="3656568"/>
            <a:ext cx="884645" cy="369332"/>
          </a:xfrm>
          <a:prstGeom prst="rect">
            <a:avLst/>
          </a:prstGeom>
          <a:noFill/>
          <a:ln>
            <a:solidFill>
              <a:schemeClr val="tx1"/>
            </a:solidFill>
          </a:ln>
        </p:spPr>
        <p:txBody>
          <a:bodyPr wrap="square" rtlCol="0">
            <a:spAutoFit/>
          </a:bodyPr>
          <a:lstStyle/>
          <a:p>
            <a:r>
              <a:rPr lang="en-US"/>
              <a:t>Higher </a:t>
            </a:r>
          </a:p>
        </p:txBody>
      </p:sp>
      <p:sp>
        <p:nvSpPr>
          <p:cNvPr id="15" name="TextBox 14">
            <a:extLst>
              <a:ext uri="{FF2B5EF4-FFF2-40B4-BE49-F238E27FC236}">
                <a16:creationId xmlns:a16="http://schemas.microsoft.com/office/drawing/2014/main" id="{9005FD39-7E2F-55FD-705A-C8A12F071AE0}"/>
              </a:ext>
            </a:extLst>
          </p:cNvPr>
          <p:cNvSpPr txBox="1"/>
          <p:nvPr/>
        </p:nvSpPr>
        <p:spPr>
          <a:xfrm>
            <a:off x="7416618" y="3656568"/>
            <a:ext cx="996950" cy="369332"/>
          </a:xfrm>
          <a:prstGeom prst="rect">
            <a:avLst/>
          </a:prstGeom>
          <a:noFill/>
          <a:ln>
            <a:solidFill>
              <a:schemeClr val="tx1"/>
            </a:solidFill>
          </a:ln>
        </p:spPr>
        <p:txBody>
          <a:bodyPr wrap="square" rtlCol="0">
            <a:spAutoFit/>
          </a:bodyPr>
          <a:lstStyle/>
          <a:p>
            <a:r>
              <a:rPr lang="en-US"/>
              <a:t> Lower</a:t>
            </a:r>
          </a:p>
        </p:txBody>
      </p:sp>
      <p:sp>
        <p:nvSpPr>
          <p:cNvPr id="16" name="TextBox 15">
            <a:extLst>
              <a:ext uri="{FF2B5EF4-FFF2-40B4-BE49-F238E27FC236}">
                <a16:creationId xmlns:a16="http://schemas.microsoft.com/office/drawing/2014/main" id="{BF4C0308-A128-D124-FD3E-55613DB9B6BA}"/>
              </a:ext>
            </a:extLst>
          </p:cNvPr>
          <p:cNvSpPr txBox="1"/>
          <p:nvPr/>
        </p:nvSpPr>
        <p:spPr>
          <a:xfrm>
            <a:off x="8430384" y="3656568"/>
            <a:ext cx="1100966" cy="369332"/>
          </a:xfrm>
          <a:prstGeom prst="rect">
            <a:avLst/>
          </a:prstGeom>
          <a:noFill/>
          <a:ln>
            <a:solidFill>
              <a:schemeClr val="tx1"/>
            </a:solidFill>
          </a:ln>
        </p:spPr>
        <p:txBody>
          <a:bodyPr wrap="square" rtlCol="0">
            <a:spAutoFit/>
          </a:bodyPr>
          <a:lstStyle/>
          <a:p>
            <a:r>
              <a:rPr lang="en-US"/>
              <a:t>Higher </a:t>
            </a:r>
          </a:p>
        </p:txBody>
      </p:sp>
      <p:sp>
        <p:nvSpPr>
          <p:cNvPr id="17" name="TextBox 16">
            <a:extLst>
              <a:ext uri="{FF2B5EF4-FFF2-40B4-BE49-F238E27FC236}">
                <a16:creationId xmlns:a16="http://schemas.microsoft.com/office/drawing/2014/main" id="{058C0AD2-E958-1C50-794B-EF3D1E98D3ED}"/>
              </a:ext>
            </a:extLst>
          </p:cNvPr>
          <p:cNvSpPr txBox="1"/>
          <p:nvPr/>
        </p:nvSpPr>
        <p:spPr>
          <a:xfrm>
            <a:off x="9429750" y="2913618"/>
            <a:ext cx="802095" cy="369332"/>
          </a:xfrm>
          <a:prstGeom prst="rect">
            <a:avLst/>
          </a:prstGeom>
          <a:noFill/>
          <a:ln>
            <a:solidFill>
              <a:schemeClr val="tx1"/>
            </a:solidFill>
          </a:ln>
        </p:spPr>
        <p:txBody>
          <a:bodyPr wrap="square" rtlCol="0">
            <a:spAutoFit/>
          </a:bodyPr>
          <a:lstStyle/>
          <a:p>
            <a:r>
              <a:rPr lang="en-US"/>
              <a:t>Lower </a:t>
            </a:r>
          </a:p>
        </p:txBody>
      </p:sp>
      <p:sp>
        <p:nvSpPr>
          <p:cNvPr id="18" name="TextBox 17">
            <a:extLst>
              <a:ext uri="{FF2B5EF4-FFF2-40B4-BE49-F238E27FC236}">
                <a16:creationId xmlns:a16="http://schemas.microsoft.com/office/drawing/2014/main" id="{CF6EF307-7BC3-04F8-50D0-2FA4C87723A4}"/>
              </a:ext>
            </a:extLst>
          </p:cNvPr>
          <p:cNvSpPr txBox="1"/>
          <p:nvPr/>
        </p:nvSpPr>
        <p:spPr>
          <a:xfrm>
            <a:off x="10509250" y="2913618"/>
            <a:ext cx="946150" cy="369332"/>
          </a:xfrm>
          <a:prstGeom prst="rect">
            <a:avLst/>
          </a:prstGeom>
          <a:noFill/>
          <a:ln>
            <a:solidFill>
              <a:schemeClr val="tx1"/>
            </a:solidFill>
          </a:ln>
        </p:spPr>
        <p:txBody>
          <a:bodyPr wrap="square" rtlCol="0">
            <a:spAutoFit/>
          </a:bodyPr>
          <a:lstStyle/>
          <a:p>
            <a:r>
              <a:rPr lang="en-US"/>
              <a:t>Higher </a:t>
            </a:r>
          </a:p>
        </p:txBody>
      </p:sp>
      <p:sp>
        <p:nvSpPr>
          <p:cNvPr id="20" name="Title 1">
            <a:extLst>
              <a:ext uri="{FF2B5EF4-FFF2-40B4-BE49-F238E27FC236}">
                <a16:creationId xmlns:a16="http://schemas.microsoft.com/office/drawing/2014/main" id="{3200B02E-AA41-1587-BFA4-CE473E2C71F2}"/>
              </a:ext>
            </a:extLst>
          </p:cNvPr>
          <p:cNvSpPr>
            <a:spLocks noGrp="1"/>
          </p:cNvSpPr>
          <p:nvPr>
            <p:ph type="title"/>
          </p:nvPr>
        </p:nvSpPr>
        <p:spPr>
          <a:xfrm>
            <a:off x="-380045" y="112426"/>
            <a:ext cx="7314246" cy="1325563"/>
          </a:xfrm>
        </p:spPr>
        <p:txBody>
          <a:bodyPr>
            <a:normAutofit/>
          </a:bodyPr>
          <a:lstStyle/>
          <a:p>
            <a:pPr algn="ctr"/>
            <a:r>
              <a:rPr lang="en-US" sz="4000">
                <a:latin typeface="Georgia" panose="02040502050405020303" pitchFamily="18" charset="0"/>
              </a:rPr>
              <a:t>Tree problems</a:t>
            </a:r>
          </a:p>
        </p:txBody>
      </p:sp>
      <p:sp>
        <p:nvSpPr>
          <p:cNvPr id="3" name="TextBox 2">
            <a:extLst>
              <a:ext uri="{FF2B5EF4-FFF2-40B4-BE49-F238E27FC236}">
                <a16:creationId xmlns:a16="http://schemas.microsoft.com/office/drawing/2014/main" id="{B7F998C5-D89C-397D-7F16-FDD6A6986593}"/>
              </a:ext>
            </a:extLst>
          </p:cNvPr>
          <p:cNvSpPr txBox="1"/>
          <p:nvPr/>
        </p:nvSpPr>
        <p:spPr>
          <a:xfrm>
            <a:off x="354931" y="1698019"/>
            <a:ext cx="4227705" cy="3693319"/>
          </a:xfrm>
          <a:prstGeom prst="rect">
            <a:avLst/>
          </a:prstGeom>
          <a:noFill/>
        </p:spPr>
        <p:txBody>
          <a:bodyPr wrap="square">
            <a:spAutoFit/>
          </a:bodyPr>
          <a:lstStyle/>
          <a:p>
            <a:endParaRPr lang="en-US" sz="2000" b="1" dirty="0">
              <a:latin typeface="Georgia" panose="02040502050405020303" pitchFamily="18" charset="0"/>
            </a:endParaRPr>
          </a:p>
          <a:p>
            <a:endParaRPr lang="en-US" dirty="0">
              <a:latin typeface="Georgia" panose="02040502050405020303" pitchFamily="18" charset="0"/>
            </a:endParaRPr>
          </a:p>
          <a:p>
            <a:r>
              <a:rPr lang="en-US" sz="2600" b="1" dirty="0">
                <a:latin typeface="Georgia" panose="02040502050405020303" pitchFamily="18" charset="0"/>
              </a:rPr>
              <a:t>Problem 1: </a:t>
            </a:r>
            <a:r>
              <a:rPr lang="en-US" sz="2600" dirty="0">
                <a:latin typeface="Georgia" panose="02040502050405020303" pitchFamily="18" charset="0"/>
              </a:rPr>
              <a:t>Vulnerable to collinearity</a:t>
            </a:r>
          </a:p>
          <a:p>
            <a:endParaRPr lang="en-US" sz="2600" dirty="0">
              <a:latin typeface="Georgia" panose="02040502050405020303" pitchFamily="18" charset="0"/>
            </a:endParaRPr>
          </a:p>
          <a:p>
            <a:r>
              <a:rPr lang="en-US" sz="2600" b="1" dirty="0">
                <a:latin typeface="Georgia" panose="02040502050405020303" pitchFamily="18" charset="0"/>
              </a:rPr>
              <a:t>Problem 2: </a:t>
            </a:r>
            <a:r>
              <a:rPr lang="en-US" sz="2600" dirty="0">
                <a:latin typeface="Georgia" panose="02040502050405020303" pitchFamily="18" charset="0"/>
              </a:rPr>
              <a:t>Prone to overfitting, predictions generalize poorly</a:t>
            </a:r>
          </a:p>
          <a:p>
            <a:endParaRPr lang="en-US" sz="2000" dirty="0">
              <a:latin typeface="Georgia" panose="02040502050405020303" pitchFamily="18" charset="0"/>
            </a:endParaRPr>
          </a:p>
          <a:p>
            <a:pPr marL="457200" indent="-457200">
              <a:buAutoNum type="arabicParenR"/>
            </a:pPr>
            <a:endParaRPr lang="en-US" sz="2000" b="1" dirty="0">
              <a:latin typeface="Georgia" panose="02040502050405020303" pitchFamily="18" charset="0"/>
            </a:endParaRPr>
          </a:p>
        </p:txBody>
      </p:sp>
    </p:spTree>
    <p:extLst>
      <p:ext uri="{BB962C8B-B14F-4D97-AF65-F5344CB8AC3E}">
        <p14:creationId xmlns:p14="http://schemas.microsoft.com/office/powerpoint/2010/main" val="135435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0E0-9555-D71D-1CFB-E31FE259386B}"/>
              </a:ext>
            </a:extLst>
          </p:cNvPr>
          <p:cNvSpPr>
            <a:spLocks noGrp="1"/>
          </p:cNvSpPr>
          <p:nvPr>
            <p:ph type="title"/>
          </p:nvPr>
        </p:nvSpPr>
        <p:spPr>
          <a:xfrm>
            <a:off x="663963" y="245496"/>
            <a:ext cx="10515600" cy="1325563"/>
          </a:xfrm>
        </p:spPr>
        <p:txBody>
          <a:bodyPr>
            <a:normAutofit/>
          </a:bodyPr>
          <a:lstStyle/>
          <a:p>
            <a:pPr algn="ctr"/>
            <a:r>
              <a:rPr lang="en-US" sz="4000">
                <a:latin typeface="Georgia" panose="02040502050405020303" pitchFamily="18" charset="0"/>
              </a:rPr>
              <a:t>Random forests – combos of trees</a:t>
            </a:r>
            <a:br>
              <a:rPr lang="en-US" sz="4000" b="1">
                <a:latin typeface="Georgia" panose="02040502050405020303" pitchFamily="18" charset="0"/>
              </a:rPr>
            </a:br>
            <a:endParaRPr lang="en-US" sz="4000">
              <a:latin typeface="Georgia" panose="02040502050405020303" pitchFamily="18" charset="0"/>
            </a:endParaRPr>
          </a:p>
        </p:txBody>
      </p:sp>
      <p:sp>
        <p:nvSpPr>
          <p:cNvPr id="13" name="TextBox 12">
            <a:extLst>
              <a:ext uri="{FF2B5EF4-FFF2-40B4-BE49-F238E27FC236}">
                <a16:creationId xmlns:a16="http://schemas.microsoft.com/office/drawing/2014/main" id="{5FCA05D9-7147-94EF-655F-5B5B6CDAA2B4}"/>
              </a:ext>
            </a:extLst>
          </p:cNvPr>
          <p:cNvSpPr txBox="1"/>
          <p:nvPr/>
        </p:nvSpPr>
        <p:spPr>
          <a:xfrm>
            <a:off x="313439" y="1323382"/>
            <a:ext cx="5012941" cy="1384995"/>
          </a:xfrm>
          <a:prstGeom prst="rect">
            <a:avLst/>
          </a:prstGeom>
          <a:noFill/>
        </p:spPr>
        <p:txBody>
          <a:bodyPr wrap="square">
            <a:spAutoFit/>
          </a:bodyPr>
          <a:lstStyle/>
          <a:p>
            <a:r>
              <a:rPr lang="en-US" sz="2600" b="1">
                <a:latin typeface="Georgia" panose="02040502050405020303" pitchFamily="18" charset="0"/>
              </a:rPr>
              <a:t>Random forest: </a:t>
            </a:r>
            <a:r>
              <a:rPr lang="en-US" sz="2600">
                <a:latin typeface="Georgia" panose="02040502050405020303" pitchFamily="18" charset="0"/>
              </a:rPr>
              <a:t>10,000 trees</a:t>
            </a:r>
          </a:p>
          <a:p>
            <a:endParaRPr lang="en-US" sz="2000" b="1">
              <a:latin typeface="Georgia" panose="02040502050405020303" pitchFamily="18" charset="0"/>
            </a:endParaRPr>
          </a:p>
          <a:p>
            <a:endParaRPr lang="en-US">
              <a:latin typeface="Georgia" panose="02040502050405020303" pitchFamily="18" charset="0"/>
            </a:endParaRPr>
          </a:p>
          <a:p>
            <a:pPr marL="457200" indent="-457200">
              <a:buAutoNum type="arabicParenR"/>
            </a:pPr>
            <a:endParaRPr lang="en-US" sz="2000" b="1">
              <a:latin typeface="Georgia" panose="02040502050405020303" pitchFamily="18" charset="0"/>
            </a:endParaRPr>
          </a:p>
        </p:txBody>
      </p:sp>
      <p:pic>
        <p:nvPicPr>
          <p:cNvPr id="4" name="Picture 3" descr="A diagram of a graph&#10;&#10;Description automatically generated">
            <a:extLst>
              <a:ext uri="{FF2B5EF4-FFF2-40B4-BE49-F238E27FC236}">
                <a16:creationId xmlns:a16="http://schemas.microsoft.com/office/drawing/2014/main" id="{10545D31-9A64-4BDE-5144-7D9C1C7E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127" y="1009650"/>
            <a:ext cx="6429910" cy="6129848"/>
          </a:xfrm>
          <a:prstGeom prst="rect">
            <a:avLst/>
          </a:prstGeom>
        </p:spPr>
      </p:pic>
    </p:spTree>
    <p:extLst>
      <p:ext uri="{BB962C8B-B14F-4D97-AF65-F5344CB8AC3E}">
        <p14:creationId xmlns:p14="http://schemas.microsoft.com/office/powerpoint/2010/main" val="302325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2761ec8-7198-4440-bea0-e9dd2af28b51}" enabled="1" method="Standard" siteId="{73e15cf5-5dbb-46af-a862-753916269d73}" removed="0"/>
</clbl:labelList>
</file>

<file path=docProps/app.xml><?xml version="1.0" encoding="utf-8"?>
<Properties xmlns="http://schemas.openxmlformats.org/officeDocument/2006/extended-properties" xmlns:vt="http://schemas.openxmlformats.org/officeDocument/2006/docPropsVTypes">
  <TotalTime>305</TotalTime>
  <Words>2934</Words>
  <Application>Microsoft Office PowerPoint</Application>
  <PresentationFormat>Widescreen</PresentationFormat>
  <Paragraphs>285</Paragraphs>
  <Slides>24</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Calibri</vt:lpstr>
      <vt:lpstr>Georgia</vt:lpstr>
      <vt:lpstr>Office Theme</vt:lpstr>
      <vt:lpstr>Predicting Profanity in Humor with Random Forest Models</vt:lpstr>
      <vt:lpstr> Set up – punch line</vt:lpstr>
      <vt:lpstr>What factors are associated with profanity use in humor?</vt:lpstr>
      <vt:lpstr>Conditional inference trees</vt:lpstr>
      <vt:lpstr>Conditional inference trees</vt:lpstr>
      <vt:lpstr>Conditional inference trees</vt:lpstr>
      <vt:lpstr>Conditional inference trees</vt:lpstr>
      <vt:lpstr>Tree problems</vt:lpstr>
      <vt:lpstr>Random forests – combos of trees </vt:lpstr>
      <vt:lpstr>Random forests – combos of trees </vt:lpstr>
      <vt:lpstr>Random forests – combos of trees </vt:lpstr>
      <vt:lpstr>PowerPoint Presentation</vt:lpstr>
      <vt:lpstr>PowerPoint Presentation</vt:lpstr>
      <vt:lpstr>PowerPoint Presentation</vt:lpstr>
      <vt:lpstr>PowerPoint Presentation</vt:lpstr>
      <vt:lpstr>PowerPoint Presentation</vt:lpstr>
      <vt:lpstr>PowerPoint Presentation</vt:lpstr>
      <vt:lpstr>What predicted profanity use?</vt:lpstr>
      <vt:lpstr>How did important predictors relate to profanity use?</vt:lpstr>
      <vt:lpstr>Discussion</vt:lpstr>
      <vt:lpstr>THE END</vt:lpstr>
      <vt:lpstr> Joke prompts</vt:lpstr>
      <vt:lpstr>Findings: Frequency and Severity of Profanity</vt:lpstr>
      <vt:lpstr>Findings: Types of Profanity by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Profanity in Humor with Random Forest Models</dc:title>
  <dc:creator>Meriel Burnett</dc:creator>
  <cp:lastModifiedBy>Meriel Burnett</cp:lastModifiedBy>
  <cp:revision>1</cp:revision>
  <dcterms:created xsi:type="dcterms:W3CDTF">2024-08-31T17:16:53Z</dcterms:created>
  <dcterms:modified xsi:type="dcterms:W3CDTF">2024-09-18T15:10:29Z</dcterms:modified>
</cp:coreProperties>
</file>