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notesMasterIdLst>
    <p:notesMasterId r:id="rId21"/>
  </p:notesMasterIdLst>
  <p:sldIdLst>
    <p:sldId id="256" r:id="rId5"/>
    <p:sldId id="258" r:id="rId6"/>
    <p:sldId id="257" r:id="rId7"/>
    <p:sldId id="272" r:id="rId8"/>
    <p:sldId id="260" r:id="rId9"/>
    <p:sldId id="273" r:id="rId10"/>
    <p:sldId id="274" r:id="rId11"/>
    <p:sldId id="275" r:id="rId12"/>
    <p:sldId id="276" r:id="rId13"/>
    <p:sldId id="264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2C39A-8EB3-4677-9341-8BD0EEA771B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A252FE-44C6-45BD-ADC7-F4C64581F5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1) The system is not learning from related concepts. The data is huge, but the model is not able to learn some patterns.</a:t>
          </a:r>
        </a:p>
      </dgm:t>
    </dgm:pt>
    <dgm:pt modelId="{327E70BB-A0D7-426E-B952-1CEE1CA05019}" type="parTrans" cxnId="{DAE4653E-51D1-4D77-8FDD-A477DE6993D9}">
      <dgm:prSet/>
      <dgm:spPr/>
      <dgm:t>
        <a:bodyPr/>
        <a:lstStyle/>
        <a:p>
          <a:endParaRPr lang="en-US"/>
        </a:p>
      </dgm:t>
    </dgm:pt>
    <dgm:pt modelId="{89E9D6D5-0610-400F-B386-CA5DFF1BB02E}" type="sibTrans" cxnId="{DAE4653E-51D1-4D77-8FDD-A477DE6993D9}">
      <dgm:prSet/>
      <dgm:spPr/>
      <dgm:t>
        <a:bodyPr/>
        <a:lstStyle/>
        <a:p>
          <a:endParaRPr lang="en-US"/>
        </a:p>
      </dgm:t>
    </dgm:pt>
    <dgm:pt modelId="{91B46BDB-8EAB-47A1-BB6E-86BC774DB9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 data expansion by duplicating the couples of concepts but not in the same combinations. (different sequences are obtained as entry for the models.</a:t>
          </a:r>
        </a:p>
      </dgm:t>
    </dgm:pt>
    <dgm:pt modelId="{70828136-A164-40B7-BE3D-51917398D1C7}" type="parTrans" cxnId="{9541302E-90B0-4097-B3FC-2008B1FF3D80}">
      <dgm:prSet/>
      <dgm:spPr/>
      <dgm:t>
        <a:bodyPr/>
        <a:lstStyle/>
        <a:p>
          <a:endParaRPr lang="en-US"/>
        </a:p>
      </dgm:t>
    </dgm:pt>
    <dgm:pt modelId="{ACCBE2B8-EC50-47A2-9A08-8E09387CB4A0}" type="sibTrans" cxnId="{9541302E-90B0-4097-B3FC-2008B1FF3D80}">
      <dgm:prSet/>
      <dgm:spPr/>
      <dgm:t>
        <a:bodyPr/>
        <a:lstStyle/>
        <a:p>
          <a:endParaRPr lang="en-US"/>
        </a:p>
      </dgm:t>
    </dgm:pt>
    <dgm:pt modelId="{47154806-BA30-49E3-8D01-EEBAC0941DA0}" type="pres">
      <dgm:prSet presAssocID="{91E2C39A-8EB3-4677-9341-8BD0EEA771BE}" presName="root" presStyleCnt="0">
        <dgm:presLayoutVars>
          <dgm:dir/>
          <dgm:resizeHandles val="exact"/>
        </dgm:presLayoutVars>
      </dgm:prSet>
      <dgm:spPr/>
    </dgm:pt>
    <dgm:pt modelId="{00D76BF0-0262-41D1-8C84-9F6A73176990}" type="pres">
      <dgm:prSet presAssocID="{FBA252FE-44C6-45BD-ADC7-F4C64581F5B4}" presName="compNode" presStyleCnt="0"/>
      <dgm:spPr/>
    </dgm:pt>
    <dgm:pt modelId="{C644B72E-F8AE-4BB2-8991-3DE2D441592B}" type="pres">
      <dgm:prSet presAssocID="{FBA252FE-44C6-45BD-ADC7-F4C64581F5B4}" presName="bgRect" presStyleLbl="bgShp" presStyleIdx="0" presStyleCnt="2"/>
      <dgm:spPr/>
    </dgm:pt>
    <dgm:pt modelId="{FFB19865-1AF8-466B-9F23-4769B3F91A25}" type="pres">
      <dgm:prSet presAssocID="{FBA252FE-44C6-45BD-ADC7-F4C64581F5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2406E19F-14F0-4EAD-85A9-D7F6B14A38E8}" type="pres">
      <dgm:prSet presAssocID="{FBA252FE-44C6-45BD-ADC7-F4C64581F5B4}" presName="spaceRect" presStyleCnt="0"/>
      <dgm:spPr/>
    </dgm:pt>
    <dgm:pt modelId="{D573887D-C42D-4F25-8EB6-9A0B8835E801}" type="pres">
      <dgm:prSet presAssocID="{FBA252FE-44C6-45BD-ADC7-F4C64581F5B4}" presName="parTx" presStyleLbl="revTx" presStyleIdx="0" presStyleCnt="2">
        <dgm:presLayoutVars>
          <dgm:chMax val="0"/>
          <dgm:chPref val="0"/>
        </dgm:presLayoutVars>
      </dgm:prSet>
      <dgm:spPr/>
    </dgm:pt>
    <dgm:pt modelId="{64DEB485-0FD2-46C8-9C4F-F31295E58B11}" type="pres">
      <dgm:prSet presAssocID="{89E9D6D5-0610-400F-B386-CA5DFF1BB02E}" presName="sibTrans" presStyleCnt="0"/>
      <dgm:spPr/>
    </dgm:pt>
    <dgm:pt modelId="{2091D822-3661-4B1F-BB43-BB1D1E48392C}" type="pres">
      <dgm:prSet presAssocID="{91B46BDB-8EAB-47A1-BB6E-86BC774DB9B3}" presName="compNode" presStyleCnt="0"/>
      <dgm:spPr/>
    </dgm:pt>
    <dgm:pt modelId="{B8079C80-DB4E-41ED-ACF5-886D3BCE229E}" type="pres">
      <dgm:prSet presAssocID="{91B46BDB-8EAB-47A1-BB6E-86BC774DB9B3}" presName="bgRect" presStyleLbl="bgShp" presStyleIdx="1" presStyleCnt="2"/>
      <dgm:spPr/>
    </dgm:pt>
    <dgm:pt modelId="{7F62942E-542F-4834-AB86-BC8D5650D4B0}" type="pres">
      <dgm:prSet presAssocID="{91B46BDB-8EAB-47A1-BB6E-86BC774DB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BC50A5EC-547A-452F-B1B4-F4B69BECF1D8}" type="pres">
      <dgm:prSet presAssocID="{91B46BDB-8EAB-47A1-BB6E-86BC774DB9B3}" presName="spaceRect" presStyleCnt="0"/>
      <dgm:spPr/>
    </dgm:pt>
    <dgm:pt modelId="{3A7E983C-B9CF-4A2B-8EA5-88DA19FAEA12}" type="pres">
      <dgm:prSet presAssocID="{91B46BDB-8EAB-47A1-BB6E-86BC774DB9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41302E-90B0-4097-B3FC-2008B1FF3D80}" srcId="{91E2C39A-8EB3-4677-9341-8BD0EEA771BE}" destId="{91B46BDB-8EAB-47A1-BB6E-86BC774DB9B3}" srcOrd="1" destOrd="0" parTransId="{70828136-A164-40B7-BE3D-51917398D1C7}" sibTransId="{ACCBE2B8-EC50-47A2-9A08-8E09387CB4A0}"/>
    <dgm:cxn modelId="{DAE4653E-51D1-4D77-8FDD-A477DE6993D9}" srcId="{91E2C39A-8EB3-4677-9341-8BD0EEA771BE}" destId="{FBA252FE-44C6-45BD-ADC7-F4C64581F5B4}" srcOrd="0" destOrd="0" parTransId="{327E70BB-A0D7-426E-B952-1CEE1CA05019}" sibTransId="{89E9D6D5-0610-400F-B386-CA5DFF1BB02E}"/>
    <dgm:cxn modelId="{64F65D75-AF45-42B6-B469-C1E91869CB9E}" type="presOf" srcId="{91B46BDB-8EAB-47A1-BB6E-86BC774DB9B3}" destId="{3A7E983C-B9CF-4A2B-8EA5-88DA19FAEA12}" srcOrd="0" destOrd="0" presId="urn:microsoft.com/office/officeart/2018/2/layout/IconVerticalSolidList"/>
    <dgm:cxn modelId="{D03E3CB4-E65C-4C92-B01D-9BACB683F71E}" type="presOf" srcId="{91E2C39A-8EB3-4677-9341-8BD0EEA771BE}" destId="{47154806-BA30-49E3-8D01-EEBAC0941DA0}" srcOrd="0" destOrd="0" presId="urn:microsoft.com/office/officeart/2018/2/layout/IconVerticalSolidList"/>
    <dgm:cxn modelId="{B2D304EB-CA7B-4875-B964-3E4E4708D264}" type="presOf" srcId="{FBA252FE-44C6-45BD-ADC7-F4C64581F5B4}" destId="{D573887D-C42D-4F25-8EB6-9A0B8835E801}" srcOrd="0" destOrd="0" presId="urn:microsoft.com/office/officeart/2018/2/layout/IconVerticalSolidList"/>
    <dgm:cxn modelId="{9372D326-B977-48C1-8653-6F634912CF4F}" type="presParOf" srcId="{47154806-BA30-49E3-8D01-EEBAC0941DA0}" destId="{00D76BF0-0262-41D1-8C84-9F6A73176990}" srcOrd="0" destOrd="0" presId="urn:microsoft.com/office/officeart/2018/2/layout/IconVerticalSolidList"/>
    <dgm:cxn modelId="{9D8E4BD6-F34F-417B-AD45-97B557450F3E}" type="presParOf" srcId="{00D76BF0-0262-41D1-8C84-9F6A73176990}" destId="{C644B72E-F8AE-4BB2-8991-3DE2D441592B}" srcOrd="0" destOrd="0" presId="urn:microsoft.com/office/officeart/2018/2/layout/IconVerticalSolidList"/>
    <dgm:cxn modelId="{921F13E0-EC7F-40A9-AF22-8ED767DF2C36}" type="presParOf" srcId="{00D76BF0-0262-41D1-8C84-9F6A73176990}" destId="{FFB19865-1AF8-466B-9F23-4769B3F91A25}" srcOrd="1" destOrd="0" presId="urn:microsoft.com/office/officeart/2018/2/layout/IconVerticalSolidList"/>
    <dgm:cxn modelId="{008FE867-F2AA-4CF2-9980-8938F68A7CE6}" type="presParOf" srcId="{00D76BF0-0262-41D1-8C84-9F6A73176990}" destId="{2406E19F-14F0-4EAD-85A9-D7F6B14A38E8}" srcOrd="2" destOrd="0" presId="urn:microsoft.com/office/officeart/2018/2/layout/IconVerticalSolidList"/>
    <dgm:cxn modelId="{8B0BF01D-9A72-4C7C-A6AF-FCCB1CD4E454}" type="presParOf" srcId="{00D76BF0-0262-41D1-8C84-9F6A73176990}" destId="{D573887D-C42D-4F25-8EB6-9A0B8835E801}" srcOrd="3" destOrd="0" presId="urn:microsoft.com/office/officeart/2018/2/layout/IconVerticalSolidList"/>
    <dgm:cxn modelId="{B39FC4A5-7A19-41E1-9E19-08D030240774}" type="presParOf" srcId="{47154806-BA30-49E3-8D01-EEBAC0941DA0}" destId="{64DEB485-0FD2-46C8-9C4F-F31295E58B11}" srcOrd="1" destOrd="0" presId="urn:microsoft.com/office/officeart/2018/2/layout/IconVerticalSolidList"/>
    <dgm:cxn modelId="{FE78892F-1048-4BD7-B094-E6E9B8C69594}" type="presParOf" srcId="{47154806-BA30-49E3-8D01-EEBAC0941DA0}" destId="{2091D822-3661-4B1F-BB43-BB1D1E48392C}" srcOrd="2" destOrd="0" presId="urn:microsoft.com/office/officeart/2018/2/layout/IconVerticalSolidList"/>
    <dgm:cxn modelId="{7928A55E-503E-4652-9186-24C8E8828FA3}" type="presParOf" srcId="{2091D822-3661-4B1F-BB43-BB1D1E48392C}" destId="{B8079C80-DB4E-41ED-ACF5-886D3BCE229E}" srcOrd="0" destOrd="0" presId="urn:microsoft.com/office/officeart/2018/2/layout/IconVerticalSolidList"/>
    <dgm:cxn modelId="{4A8BD576-7F8D-40DB-9977-F06574E0697D}" type="presParOf" srcId="{2091D822-3661-4B1F-BB43-BB1D1E48392C}" destId="{7F62942E-542F-4834-AB86-BC8D5650D4B0}" srcOrd="1" destOrd="0" presId="urn:microsoft.com/office/officeart/2018/2/layout/IconVerticalSolidList"/>
    <dgm:cxn modelId="{2779037A-C073-412A-A2B5-4132184E93B8}" type="presParOf" srcId="{2091D822-3661-4B1F-BB43-BB1D1E48392C}" destId="{BC50A5EC-547A-452F-B1B4-F4B69BECF1D8}" srcOrd="2" destOrd="0" presId="urn:microsoft.com/office/officeart/2018/2/layout/IconVerticalSolidList"/>
    <dgm:cxn modelId="{4DC7EFE7-F87A-423E-BCE5-D1AF0865F31B}" type="presParOf" srcId="{2091D822-3661-4B1F-BB43-BB1D1E48392C}" destId="{3A7E983C-B9CF-4A2B-8EA5-88DA19FAE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2C39A-8EB3-4677-9341-8BD0EEA771B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A252FE-44C6-45BD-ADC7-F4C64581F5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2) the data extracted from code lines present too much  noise. (concepts related to code)</a:t>
          </a:r>
        </a:p>
      </dgm:t>
    </dgm:pt>
    <dgm:pt modelId="{327E70BB-A0D7-426E-B952-1CEE1CA05019}" type="parTrans" cxnId="{DAE4653E-51D1-4D77-8FDD-A477DE6993D9}">
      <dgm:prSet/>
      <dgm:spPr/>
      <dgm:t>
        <a:bodyPr/>
        <a:lstStyle/>
        <a:p>
          <a:endParaRPr lang="en-US"/>
        </a:p>
      </dgm:t>
    </dgm:pt>
    <dgm:pt modelId="{89E9D6D5-0610-400F-B386-CA5DFF1BB02E}" type="sibTrans" cxnId="{DAE4653E-51D1-4D77-8FDD-A477DE6993D9}">
      <dgm:prSet/>
      <dgm:spPr/>
      <dgm:t>
        <a:bodyPr/>
        <a:lstStyle/>
        <a:p>
          <a:endParaRPr lang="en-US"/>
        </a:p>
      </dgm:t>
    </dgm:pt>
    <dgm:pt modelId="{91B46BDB-8EAB-47A1-BB6E-86BC774DB9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use a pretrained model on English language</a:t>
          </a:r>
        </a:p>
      </dgm:t>
    </dgm:pt>
    <dgm:pt modelId="{70828136-A164-40B7-BE3D-51917398D1C7}" type="parTrans" cxnId="{9541302E-90B0-4097-B3FC-2008B1FF3D80}">
      <dgm:prSet/>
      <dgm:spPr/>
      <dgm:t>
        <a:bodyPr/>
        <a:lstStyle/>
        <a:p>
          <a:endParaRPr lang="en-US"/>
        </a:p>
      </dgm:t>
    </dgm:pt>
    <dgm:pt modelId="{ACCBE2B8-EC50-47A2-9A08-8E09387CB4A0}" type="sibTrans" cxnId="{9541302E-90B0-4097-B3FC-2008B1FF3D80}">
      <dgm:prSet/>
      <dgm:spPr/>
      <dgm:t>
        <a:bodyPr/>
        <a:lstStyle/>
        <a:p>
          <a:endParaRPr lang="en-US"/>
        </a:p>
      </dgm:t>
    </dgm:pt>
    <dgm:pt modelId="{47154806-BA30-49E3-8D01-EEBAC0941DA0}" type="pres">
      <dgm:prSet presAssocID="{91E2C39A-8EB3-4677-9341-8BD0EEA771BE}" presName="root" presStyleCnt="0">
        <dgm:presLayoutVars>
          <dgm:dir/>
          <dgm:resizeHandles val="exact"/>
        </dgm:presLayoutVars>
      </dgm:prSet>
      <dgm:spPr/>
    </dgm:pt>
    <dgm:pt modelId="{00D76BF0-0262-41D1-8C84-9F6A73176990}" type="pres">
      <dgm:prSet presAssocID="{FBA252FE-44C6-45BD-ADC7-F4C64581F5B4}" presName="compNode" presStyleCnt="0"/>
      <dgm:spPr/>
    </dgm:pt>
    <dgm:pt modelId="{C644B72E-F8AE-4BB2-8991-3DE2D441592B}" type="pres">
      <dgm:prSet presAssocID="{FBA252FE-44C6-45BD-ADC7-F4C64581F5B4}" presName="bgRect" presStyleLbl="bgShp" presStyleIdx="0" presStyleCnt="2"/>
      <dgm:spPr/>
    </dgm:pt>
    <dgm:pt modelId="{FFB19865-1AF8-466B-9F23-4769B3F91A25}" type="pres">
      <dgm:prSet presAssocID="{FBA252FE-44C6-45BD-ADC7-F4C64581F5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2406E19F-14F0-4EAD-85A9-D7F6B14A38E8}" type="pres">
      <dgm:prSet presAssocID="{FBA252FE-44C6-45BD-ADC7-F4C64581F5B4}" presName="spaceRect" presStyleCnt="0"/>
      <dgm:spPr/>
    </dgm:pt>
    <dgm:pt modelId="{D573887D-C42D-4F25-8EB6-9A0B8835E801}" type="pres">
      <dgm:prSet presAssocID="{FBA252FE-44C6-45BD-ADC7-F4C64581F5B4}" presName="parTx" presStyleLbl="revTx" presStyleIdx="0" presStyleCnt="2">
        <dgm:presLayoutVars>
          <dgm:chMax val="0"/>
          <dgm:chPref val="0"/>
        </dgm:presLayoutVars>
      </dgm:prSet>
      <dgm:spPr/>
    </dgm:pt>
    <dgm:pt modelId="{64DEB485-0FD2-46C8-9C4F-F31295E58B11}" type="pres">
      <dgm:prSet presAssocID="{89E9D6D5-0610-400F-B386-CA5DFF1BB02E}" presName="sibTrans" presStyleCnt="0"/>
      <dgm:spPr/>
    </dgm:pt>
    <dgm:pt modelId="{2091D822-3661-4B1F-BB43-BB1D1E48392C}" type="pres">
      <dgm:prSet presAssocID="{91B46BDB-8EAB-47A1-BB6E-86BC774DB9B3}" presName="compNode" presStyleCnt="0"/>
      <dgm:spPr/>
    </dgm:pt>
    <dgm:pt modelId="{B8079C80-DB4E-41ED-ACF5-886D3BCE229E}" type="pres">
      <dgm:prSet presAssocID="{91B46BDB-8EAB-47A1-BB6E-86BC774DB9B3}" presName="bgRect" presStyleLbl="bgShp" presStyleIdx="1" presStyleCnt="2"/>
      <dgm:spPr/>
    </dgm:pt>
    <dgm:pt modelId="{7F62942E-542F-4834-AB86-BC8D5650D4B0}" type="pres">
      <dgm:prSet presAssocID="{91B46BDB-8EAB-47A1-BB6E-86BC774DB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BC50A5EC-547A-452F-B1B4-F4B69BECF1D8}" type="pres">
      <dgm:prSet presAssocID="{91B46BDB-8EAB-47A1-BB6E-86BC774DB9B3}" presName="spaceRect" presStyleCnt="0"/>
      <dgm:spPr/>
    </dgm:pt>
    <dgm:pt modelId="{3A7E983C-B9CF-4A2B-8EA5-88DA19FAEA12}" type="pres">
      <dgm:prSet presAssocID="{91B46BDB-8EAB-47A1-BB6E-86BC774DB9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41302E-90B0-4097-B3FC-2008B1FF3D80}" srcId="{91E2C39A-8EB3-4677-9341-8BD0EEA771BE}" destId="{91B46BDB-8EAB-47A1-BB6E-86BC774DB9B3}" srcOrd="1" destOrd="0" parTransId="{70828136-A164-40B7-BE3D-51917398D1C7}" sibTransId="{ACCBE2B8-EC50-47A2-9A08-8E09387CB4A0}"/>
    <dgm:cxn modelId="{DAE4653E-51D1-4D77-8FDD-A477DE6993D9}" srcId="{91E2C39A-8EB3-4677-9341-8BD0EEA771BE}" destId="{FBA252FE-44C6-45BD-ADC7-F4C64581F5B4}" srcOrd="0" destOrd="0" parTransId="{327E70BB-A0D7-426E-B952-1CEE1CA05019}" sibTransId="{89E9D6D5-0610-400F-B386-CA5DFF1BB02E}"/>
    <dgm:cxn modelId="{64F65D75-AF45-42B6-B469-C1E91869CB9E}" type="presOf" srcId="{91B46BDB-8EAB-47A1-BB6E-86BC774DB9B3}" destId="{3A7E983C-B9CF-4A2B-8EA5-88DA19FAEA12}" srcOrd="0" destOrd="0" presId="urn:microsoft.com/office/officeart/2018/2/layout/IconVerticalSolidList"/>
    <dgm:cxn modelId="{D03E3CB4-E65C-4C92-B01D-9BACB683F71E}" type="presOf" srcId="{91E2C39A-8EB3-4677-9341-8BD0EEA771BE}" destId="{47154806-BA30-49E3-8D01-EEBAC0941DA0}" srcOrd="0" destOrd="0" presId="urn:microsoft.com/office/officeart/2018/2/layout/IconVerticalSolidList"/>
    <dgm:cxn modelId="{B2D304EB-CA7B-4875-B964-3E4E4708D264}" type="presOf" srcId="{FBA252FE-44C6-45BD-ADC7-F4C64581F5B4}" destId="{D573887D-C42D-4F25-8EB6-9A0B8835E801}" srcOrd="0" destOrd="0" presId="urn:microsoft.com/office/officeart/2018/2/layout/IconVerticalSolidList"/>
    <dgm:cxn modelId="{9372D326-B977-48C1-8653-6F634912CF4F}" type="presParOf" srcId="{47154806-BA30-49E3-8D01-EEBAC0941DA0}" destId="{00D76BF0-0262-41D1-8C84-9F6A73176990}" srcOrd="0" destOrd="0" presId="urn:microsoft.com/office/officeart/2018/2/layout/IconVerticalSolidList"/>
    <dgm:cxn modelId="{9D8E4BD6-F34F-417B-AD45-97B557450F3E}" type="presParOf" srcId="{00D76BF0-0262-41D1-8C84-9F6A73176990}" destId="{C644B72E-F8AE-4BB2-8991-3DE2D441592B}" srcOrd="0" destOrd="0" presId="urn:microsoft.com/office/officeart/2018/2/layout/IconVerticalSolidList"/>
    <dgm:cxn modelId="{921F13E0-EC7F-40A9-AF22-8ED767DF2C36}" type="presParOf" srcId="{00D76BF0-0262-41D1-8C84-9F6A73176990}" destId="{FFB19865-1AF8-466B-9F23-4769B3F91A25}" srcOrd="1" destOrd="0" presId="urn:microsoft.com/office/officeart/2018/2/layout/IconVerticalSolidList"/>
    <dgm:cxn modelId="{008FE867-F2AA-4CF2-9980-8938F68A7CE6}" type="presParOf" srcId="{00D76BF0-0262-41D1-8C84-9F6A73176990}" destId="{2406E19F-14F0-4EAD-85A9-D7F6B14A38E8}" srcOrd="2" destOrd="0" presId="urn:microsoft.com/office/officeart/2018/2/layout/IconVerticalSolidList"/>
    <dgm:cxn modelId="{8B0BF01D-9A72-4C7C-A6AF-FCCB1CD4E454}" type="presParOf" srcId="{00D76BF0-0262-41D1-8C84-9F6A73176990}" destId="{D573887D-C42D-4F25-8EB6-9A0B8835E801}" srcOrd="3" destOrd="0" presId="urn:microsoft.com/office/officeart/2018/2/layout/IconVerticalSolidList"/>
    <dgm:cxn modelId="{B39FC4A5-7A19-41E1-9E19-08D030240774}" type="presParOf" srcId="{47154806-BA30-49E3-8D01-EEBAC0941DA0}" destId="{64DEB485-0FD2-46C8-9C4F-F31295E58B11}" srcOrd="1" destOrd="0" presId="urn:microsoft.com/office/officeart/2018/2/layout/IconVerticalSolidList"/>
    <dgm:cxn modelId="{FE78892F-1048-4BD7-B094-E6E9B8C69594}" type="presParOf" srcId="{47154806-BA30-49E3-8D01-EEBAC0941DA0}" destId="{2091D822-3661-4B1F-BB43-BB1D1E48392C}" srcOrd="2" destOrd="0" presId="urn:microsoft.com/office/officeart/2018/2/layout/IconVerticalSolidList"/>
    <dgm:cxn modelId="{7928A55E-503E-4652-9186-24C8E8828FA3}" type="presParOf" srcId="{2091D822-3661-4B1F-BB43-BB1D1E48392C}" destId="{B8079C80-DB4E-41ED-ACF5-886D3BCE229E}" srcOrd="0" destOrd="0" presId="urn:microsoft.com/office/officeart/2018/2/layout/IconVerticalSolidList"/>
    <dgm:cxn modelId="{4A8BD576-7F8D-40DB-9977-F06574E0697D}" type="presParOf" srcId="{2091D822-3661-4B1F-BB43-BB1D1E48392C}" destId="{7F62942E-542F-4834-AB86-BC8D5650D4B0}" srcOrd="1" destOrd="0" presId="urn:microsoft.com/office/officeart/2018/2/layout/IconVerticalSolidList"/>
    <dgm:cxn modelId="{2779037A-C073-412A-A2B5-4132184E93B8}" type="presParOf" srcId="{2091D822-3661-4B1F-BB43-BB1D1E48392C}" destId="{BC50A5EC-547A-452F-B1B4-F4B69BECF1D8}" srcOrd="2" destOrd="0" presId="urn:microsoft.com/office/officeart/2018/2/layout/IconVerticalSolidList"/>
    <dgm:cxn modelId="{4DC7EFE7-F87A-423E-BCE5-D1AF0865F31B}" type="presParOf" srcId="{2091D822-3661-4B1F-BB43-BB1D1E48392C}" destId="{3A7E983C-B9CF-4A2B-8EA5-88DA19FAE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E2C39A-8EB3-4677-9341-8BD0EEA771B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A252FE-44C6-45BD-ADC7-F4C64581F5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3) the learned format is not exactly what we are looking for </a:t>
          </a:r>
          <a:r>
            <a:rPr lang="en-US" sz="2800" strike="sngStrike" dirty="0"/>
            <a:t>(className1, association, className2)</a:t>
          </a:r>
        </a:p>
      </dgm:t>
    </dgm:pt>
    <dgm:pt modelId="{327E70BB-A0D7-426E-B952-1CEE1CA05019}" type="parTrans" cxnId="{DAE4653E-51D1-4D77-8FDD-A477DE6993D9}">
      <dgm:prSet/>
      <dgm:spPr/>
      <dgm:t>
        <a:bodyPr/>
        <a:lstStyle/>
        <a:p>
          <a:endParaRPr lang="en-US"/>
        </a:p>
      </dgm:t>
    </dgm:pt>
    <dgm:pt modelId="{89E9D6D5-0610-400F-B386-CA5DFF1BB02E}" type="sibTrans" cxnId="{DAE4653E-51D1-4D77-8FDD-A477DE6993D9}">
      <dgm:prSet/>
      <dgm:spPr/>
      <dgm:t>
        <a:bodyPr/>
        <a:lstStyle/>
        <a:p>
          <a:endParaRPr lang="en-US"/>
        </a:p>
      </dgm:t>
    </dgm:pt>
    <dgm:pt modelId="{91B46BDB-8EAB-47A1-BB6E-86BC774DB9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Perform a Constrained decoding</a:t>
          </a:r>
        </a:p>
      </dgm:t>
    </dgm:pt>
    <dgm:pt modelId="{70828136-A164-40B7-BE3D-51917398D1C7}" type="parTrans" cxnId="{9541302E-90B0-4097-B3FC-2008B1FF3D80}">
      <dgm:prSet/>
      <dgm:spPr/>
      <dgm:t>
        <a:bodyPr/>
        <a:lstStyle/>
        <a:p>
          <a:endParaRPr lang="en-US"/>
        </a:p>
      </dgm:t>
    </dgm:pt>
    <dgm:pt modelId="{ACCBE2B8-EC50-47A2-9A08-8E09387CB4A0}" type="sibTrans" cxnId="{9541302E-90B0-4097-B3FC-2008B1FF3D80}">
      <dgm:prSet/>
      <dgm:spPr/>
      <dgm:t>
        <a:bodyPr/>
        <a:lstStyle/>
        <a:p>
          <a:endParaRPr lang="en-US"/>
        </a:p>
      </dgm:t>
    </dgm:pt>
    <dgm:pt modelId="{47154806-BA30-49E3-8D01-EEBAC0941DA0}" type="pres">
      <dgm:prSet presAssocID="{91E2C39A-8EB3-4677-9341-8BD0EEA771BE}" presName="root" presStyleCnt="0">
        <dgm:presLayoutVars>
          <dgm:dir/>
          <dgm:resizeHandles val="exact"/>
        </dgm:presLayoutVars>
      </dgm:prSet>
      <dgm:spPr/>
    </dgm:pt>
    <dgm:pt modelId="{00D76BF0-0262-41D1-8C84-9F6A73176990}" type="pres">
      <dgm:prSet presAssocID="{FBA252FE-44C6-45BD-ADC7-F4C64581F5B4}" presName="compNode" presStyleCnt="0"/>
      <dgm:spPr/>
    </dgm:pt>
    <dgm:pt modelId="{C644B72E-F8AE-4BB2-8991-3DE2D441592B}" type="pres">
      <dgm:prSet presAssocID="{FBA252FE-44C6-45BD-ADC7-F4C64581F5B4}" presName="bgRect" presStyleLbl="bgShp" presStyleIdx="0" presStyleCnt="2"/>
      <dgm:spPr/>
    </dgm:pt>
    <dgm:pt modelId="{FFB19865-1AF8-466B-9F23-4769B3F91A25}" type="pres">
      <dgm:prSet presAssocID="{FBA252FE-44C6-45BD-ADC7-F4C64581F5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2406E19F-14F0-4EAD-85A9-D7F6B14A38E8}" type="pres">
      <dgm:prSet presAssocID="{FBA252FE-44C6-45BD-ADC7-F4C64581F5B4}" presName="spaceRect" presStyleCnt="0"/>
      <dgm:spPr/>
    </dgm:pt>
    <dgm:pt modelId="{D573887D-C42D-4F25-8EB6-9A0B8835E801}" type="pres">
      <dgm:prSet presAssocID="{FBA252FE-44C6-45BD-ADC7-F4C64581F5B4}" presName="parTx" presStyleLbl="revTx" presStyleIdx="0" presStyleCnt="2">
        <dgm:presLayoutVars>
          <dgm:chMax val="0"/>
          <dgm:chPref val="0"/>
        </dgm:presLayoutVars>
      </dgm:prSet>
      <dgm:spPr/>
    </dgm:pt>
    <dgm:pt modelId="{64DEB485-0FD2-46C8-9C4F-F31295E58B11}" type="pres">
      <dgm:prSet presAssocID="{89E9D6D5-0610-400F-B386-CA5DFF1BB02E}" presName="sibTrans" presStyleCnt="0"/>
      <dgm:spPr/>
    </dgm:pt>
    <dgm:pt modelId="{2091D822-3661-4B1F-BB43-BB1D1E48392C}" type="pres">
      <dgm:prSet presAssocID="{91B46BDB-8EAB-47A1-BB6E-86BC774DB9B3}" presName="compNode" presStyleCnt="0"/>
      <dgm:spPr/>
    </dgm:pt>
    <dgm:pt modelId="{B8079C80-DB4E-41ED-ACF5-886D3BCE229E}" type="pres">
      <dgm:prSet presAssocID="{91B46BDB-8EAB-47A1-BB6E-86BC774DB9B3}" presName="bgRect" presStyleLbl="bgShp" presStyleIdx="1" presStyleCnt="2"/>
      <dgm:spPr/>
    </dgm:pt>
    <dgm:pt modelId="{7F62942E-542F-4834-AB86-BC8D5650D4B0}" type="pres">
      <dgm:prSet presAssocID="{91B46BDB-8EAB-47A1-BB6E-86BC774DB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BC50A5EC-547A-452F-B1B4-F4B69BECF1D8}" type="pres">
      <dgm:prSet presAssocID="{91B46BDB-8EAB-47A1-BB6E-86BC774DB9B3}" presName="spaceRect" presStyleCnt="0"/>
      <dgm:spPr/>
    </dgm:pt>
    <dgm:pt modelId="{3A7E983C-B9CF-4A2B-8EA5-88DA19FAEA12}" type="pres">
      <dgm:prSet presAssocID="{91B46BDB-8EAB-47A1-BB6E-86BC774DB9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41302E-90B0-4097-B3FC-2008B1FF3D80}" srcId="{91E2C39A-8EB3-4677-9341-8BD0EEA771BE}" destId="{91B46BDB-8EAB-47A1-BB6E-86BC774DB9B3}" srcOrd="1" destOrd="0" parTransId="{70828136-A164-40B7-BE3D-51917398D1C7}" sibTransId="{ACCBE2B8-EC50-47A2-9A08-8E09387CB4A0}"/>
    <dgm:cxn modelId="{DAE4653E-51D1-4D77-8FDD-A477DE6993D9}" srcId="{91E2C39A-8EB3-4677-9341-8BD0EEA771BE}" destId="{FBA252FE-44C6-45BD-ADC7-F4C64581F5B4}" srcOrd="0" destOrd="0" parTransId="{327E70BB-A0D7-426E-B952-1CEE1CA05019}" sibTransId="{89E9D6D5-0610-400F-B386-CA5DFF1BB02E}"/>
    <dgm:cxn modelId="{64F65D75-AF45-42B6-B469-C1E91869CB9E}" type="presOf" srcId="{91B46BDB-8EAB-47A1-BB6E-86BC774DB9B3}" destId="{3A7E983C-B9CF-4A2B-8EA5-88DA19FAEA12}" srcOrd="0" destOrd="0" presId="urn:microsoft.com/office/officeart/2018/2/layout/IconVerticalSolidList"/>
    <dgm:cxn modelId="{D03E3CB4-E65C-4C92-B01D-9BACB683F71E}" type="presOf" srcId="{91E2C39A-8EB3-4677-9341-8BD0EEA771BE}" destId="{47154806-BA30-49E3-8D01-EEBAC0941DA0}" srcOrd="0" destOrd="0" presId="urn:microsoft.com/office/officeart/2018/2/layout/IconVerticalSolidList"/>
    <dgm:cxn modelId="{B2D304EB-CA7B-4875-B964-3E4E4708D264}" type="presOf" srcId="{FBA252FE-44C6-45BD-ADC7-F4C64581F5B4}" destId="{D573887D-C42D-4F25-8EB6-9A0B8835E801}" srcOrd="0" destOrd="0" presId="urn:microsoft.com/office/officeart/2018/2/layout/IconVerticalSolidList"/>
    <dgm:cxn modelId="{9372D326-B977-48C1-8653-6F634912CF4F}" type="presParOf" srcId="{47154806-BA30-49E3-8D01-EEBAC0941DA0}" destId="{00D76BF0-0262-41D1-8C84-9F6A73176990}" srcOrd="0" destOrd="0" presId="urn:microsoft.com/office/officeart/2018/2/layout/IconVerticalSolidList"/>
    <dgm:cxn modelId="{9D8E4BD6-F34F-417B-AD45-97B557450F3E}" type="presParOf" srcId="{00D76BF0-0262-41D1-8C84-9F6A73176990}" destId="{C644B72E-F8AE-4BB2-8991-3DE2D441592B}" srcOrd="0" destOrd="0" presId="urn:microsoft.com/office/officeart/2018/2/layout/IconVerticalSolidList"/>
    <dgm:cxn modelId="{921F13E0-EC7F-40A9-AF22-8ED767DF2C36}" type="presParOf" srcId="{00D76BF0-0262-41D1-8C84-9F6A73176990}" destId="{FFB19865-1AF8-466B-9F23-4769B3F91A25}" srcOrd="1" destOrd="0" presId="urn:microsoft.com/office/officeart/2018/2/layout/IconVerticalSolidList"/>
    <dgm:cxn modelId="{008FE867-F2AA-4CF2-9980-8938F68A7CE6}" type="presParOf" srcId="{00D76BF0-0262-41D1-8C84-9F6A73176990}" destId="{2406E19F-14F0-4EAD-85A9-D7F6B14A38E8}" srcOrd="2" destOrd="0" presId="urn:microsoft.com/office/officeart/2018/2/layout/IconVerticalSolidList"/>
    <dgm:cxn modelId="{8B0BF01D-9A72-4C7C-A6AF-FCCB1CD4E454}" type="presParOf" srcId="{00D76BF0-0262-41D1-8C84-9F6A73176990}" destId="{D573887D-C42D-4F25-8EB6-9A0B8835E801}" srcOrd="3" destOrd="0" presId="urn:microsoft.com/office/officeart/2018/2/layout/IconVerticalSolidList"/>
    <dgm:cxn modelId="{B39FC4A5-7A19-41E1-9E19-08D030240774}" type="presParOf" srcId="{47154806-BA30-49E3-8D01-EEBAC0941DA0}" destId="{64DEB485-0FD2-46C8-9C4F-F31295E58B11}" srcOrd="1" destOrd="0" presId="urn:microsoft.com/office/officeart/2018/2/layout/IconVerticalSolidList"/>
    <dgm:cxn modelId="{FE78892F-1048-4BD7-B094-E6E9B8C69594}" type="presParOf" srcId="{47154806-BA30-49E3-8D01-EEBAC0941DA0}" destId="{2091D822-3661-4B1F-BB43-BB1D1E48392C}" srcOrd="2" destOrd="0" presId="urn:microsoft.com/office/officeart/2018/2/layout/IconVerticalSolidList"/>
    <dgm:cxn modelId="{7928A55E-503E-4652-9186-24C8E8828FA3}" type="presParOf" srcId="{2091D822-3661-4B1F-BB43-BB1D1E48392C}" destId="{B8079C80-DB4E-41ED-ACF5-886D3BCE229E}" srcOrd="0" destOrd="0" presId="urn:microsoft.com/office/officeart/2018/2/layout/IconVerticalSolidList"/>
    <dgm:cxn modelId="{4A8BD576-7F8D-40DB-9977-F06574E0697D}" type="presParOf" srcId="{2091D822-3661-4B1F-BB43-BB1D1E48392C}" destId="{7F62942E-542F-4834-AB86-BC8D5650D4B0}" srcOrd="1" destOrd="0" presId="urn:microsoft.com/office/officeart/2018/2/layout/IconVerticalSolidList"/>
    <dgm:cxn modelId="{2779037A-C073-412A-A2B5-4132184E93B8}" type="presParOf" srcId="{2091D822-3661-4B1F-BB43-BB1D1E48392C}" destId="{BC50A5EC-547A-452F-B1B4-F4B69BECF1D8}" srcOrd="2" destOrd="0" presId="urn:microsoft.com/office/officeart/2018/2/layout/IconVerticalSolidList"/>
    <dgm:cxn modelId="{4DC7EFE7-F87A-423E-BCE5-D1AF0865F31B}" type="presParOf" srcId="{2091D822-3661-4B1F-BB43-BB1D1E48392C}" destId="{3A7E983C-B9CF-4A2B-8EA5-88DA19FAE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E2C39A-8EB3-4677-9341-8BD0EEA771B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A252FE-44C6-45BD-ADC7-F4C64581F5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4) Good user experience</a:t>
          </a:r>
          <a:endParaRPr lang="en-US" sz="2800" strike="sngStrike" dirty="0"/>
        </a:p>
      </dgm:t>
    </dgm:pt>
    <dgm:pt modelId="{327E70BB-A0D7-426E-B952-1CEE1CA05019}" type="parTrans" cxnId="{DAE4653E-51D1-4D77-8FDD-A477DE6993D9}">
      <dgm:prSet/>
      <dgm:spPr/>
      <dgm:t>
        <a:bodyPr/>
        <a:lstStyle/>
        <a:p>
          <a:endParaRPr lang="en-US"/>
        </a:p>
      </dgm:t>
    </dgm:pt>
    <dgm:pt modelId="{89E9D6D5-0610-400F-B386-CA5DFF1BB02E}" type="sibTrans" cxnId="{DAE4653E-51D1-4D77-8FDD-A477DE6993D9}">
      <dgm:prSet/>
      <dgm:spPr/>
      <dgm:t>
        <a:bodyPr/>
        <a:lstStyle/>
        <a:p>
          <a:endParaRPr lang="en-US"/>
        </a:p>
      </dgm:t>
    </dgm:pt>
    <dgm:pt modelId="{91B46BDB-8EAB-47A1-BB6E-86BC774DB9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Python and flask to implement the features discussed previously.</a:t>
          </a:r>
        </a:p>
      </dgm:t>
    </dgm:pt>
    <dgm:pt modelId="{70828136-A164-40B7-BE3D-51917398D1C7}" type="parTrans" cxnId="{9541302E-90B0-4097-B3FC-2008B1FF3D80}">
      <dgm:prSet/>
      <dgm:spPr/>
      <dgm:t>
        <a:bodyPr/>
        <a:lstStyle/>
        <a:p>
          <a:endParaRPr lang="en-US"/>
        </a:p>
      </dgm:t>
    </dgm:pt>
    <dgm:pt modelId="{ACCBE2B8-EC50-47A2-9A08-8E09387CB4A0}" type="sibTrans" cxnId="{9541302E-90B0-4097-B3FC-2008B1FF3D80}">
      <dgm:prSet/>
      <dgm:spPr/>
      <dgm:t>
        <a:bodyPr/>
        <a:lstStyle/>
        <a:p>
          <a:endParaRPr lang="en-US"/>
        </a:p>
      </dgm:t>
    </dgm:pt>
    <dgm:pt modelId="{47154806-BA30-49E3-8D01-EEBAC0941DA0}" type="pres">
      <dgm:prSet presAssocID="{91E2C39A-8EB3-4677-9341-8BD0EEA771BE}" presName="root" presStyleCnt="0">
        <dgm:presLayoutVars>
          <dgm:dir/>
          <dgm:resizeHandles val="exact"/>
        </dgm:presLayoutVars>
      </dgm:prSet>
      <dgm:spPr/>
    </dgm:pt>
    <dgm:pt modelId="{00D76BF0-0262-41D1-8C84-9F6A73176990}" type="pres">
      <dgm:prSet presAssocID="{FBA252FE-44C6-45BD-ADC7-F4C64581F5B4}" presName="compNode" presStyleCnt="0"/>
      <dgm:spPr/>
    </dgm:pt>
    <dgm:pt modelId="{C644B72E-F8AE-4BB2-8991-3DE2D441592B}" type="pres">
      <dgm:prSet presAssocID="{FBA252FE-44C6-45BD-ADC7-F4C64581F5B4}" presName="bgRect" presStyleLbl="bgShp" presStyleIdx="0" presStyleCnt="2"/>
      <dgm:spPr/>
    </dgm:pt>
    <dgm:pt modelId="{FFB19865-1AF8-466B-9F23-4769B3F91A25}" type="pres">
      <dgm:prSet presAssocID="{FBA252FE-44C6-45BD-ADC7-F4C64581F5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2406E19F-14F0-4EAD-85A9-D7F6B14A38E8}" type="pres">
      <dgm:prSet presAssocID="{FBA252FE-44C6-45BD-ADC7-F4C64581F5B4}" presName="spaceRect" presStyleCnt="0"/>
      <dgm:spPr/>
    </dgm:pt>
    <dgm:pt modelId="{D573887D-C42D-4F25-8EB6-9A0B8835E801}" type="pres">
      <dgm:prSet presAssocID="{FBA252FE-44C6-45BD-ADC7-F4C64581F5B4}" presName="parTx" presStyleLbl="revTx" presStyleIdx="0" presStyleCnt="2">
        <dgm:presLayoutVars>
          <dgm:chMax val="0"/>
          <dgm:chPref val="0"/>
        </dgm:presLayoutVars>
      </dgm:prSet>
      <dgm:spPr/>
    </dgm:pt>
    <dgm:pt modelId="{64DEB485-0FD2-46C8-9C4F-F31295E58B11}" type="pres">
      <dgm:prSet presAssocID="{89E9D6D5-0610-400F-B386-CA5DFF1BB02E}" presName="sibTrans" presStyleCnt="0"/>
      <dgm:spPr/>
    </dgm:pt>
    <dgm:pt modelId="{2091D822-3661-4B1F-BB43-BB1D1E48392C}" type="pres">
      <dgm:prSet presAssocID="{91B46BDB-8EAB-47A1-BB6E-86BC774DB9B3}" presName="compNode" presStyleCnt="0"/>
      <dgm:spPr/>
    </dgm:pt>
    <dgm:pt modelId="{B8079C80-DB4E-41ED-ACF5-886D3BCE229E}" type="pres">
      <dgm:prSet presAssocID="{91B46BDB-8EAB-47A1-BB6E-86BC774DB9B3}" presName="bgRect" presStyleLbl="bgShp" presStyleIdx="1" presStyleCnt="2"/>
      <dgm:spPr/>
    </dgm:pt>
    <dgm:pt modelId="{7F62942E-542F-4834-AB86-BC8D5650D4B0}" type="pres">
      <dgm:prSet presAssocID="{91B46BDB-8EAB-47A1-BB6E-86BC774DB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BC50A5EC-547A-452F-B1B4-F4B69BECF1D8}" type="pres">
      <dgm:prSet presAssocID="{91B46BDB-8EAB-47A1-BB6E-86BC774DB9B3}" presName="spaceRect" presStyleCnt="0"/>
      <dgm:spPr/>
    </dgm:pt>
    <dgm:pt modelId="{3A7E983C-B9CF-4A2B-8EA5-88DA19FAEA12}" type="pres">
      <dgm:prSet presAssocID="{91B46BDB-8EAB-47A1-BB6E-86BC774DB9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41302E-90B0-4097-B3FC-2008B1FF3D80}" srcId="{91E2C39A-8EB3-4677-9341-8BD0EEA771BE}" destId="{91B46BDB-8EAB-47A1-BB6E-86BC774DB9B3}" srcOrd="1" destOrd="0" parTransId="{70828136-A164-40B7-BE3D-51917398D1C7}" sibTransId="{ACCBE2B8-EC50-47A2-9A08-8E09387CB4A0}"/>
    <dgm:cxn modelId="{DAE4653E-51D1-4D77-8FDD-A477DE6993D9}" srcId="{91E2C39A-8EB3-4677-9341-8BD0EEA771BE}" destId="{FBA252FE-44C6-45BD-ADC7-F4C64581F5B4}" srcOrd="0" destOrd="0" parTransId="{327E70BB-A0D7-426E-B952-1CEE1CA05019}" sibTransId="{89E9D6D5-0610-400F-B386-CA5DFF1BB02E}"/>
    <dgm:cxn modelId="{64F65D75-AF45-42B6-B469-C1E91869CB9E}" type="presOf" srcId="{91B46BDB-8EAB-47A1-BB6E-86BC774DB9B3}" destId="{3A7E983C-B9CF-4A2B-8EA5-88DA19FAEA12}" srcOrd="0" destOrd="0" presId="urn:microsoft.com/office/officeart/2018/2/layout/IconVerticalSolidList"/>
    <dgm:cxn modelId="{D03E3CB4-E65C-4C92-B01D-9BACB683F71E}" type="presOf" srcId="{91E2C39A-8EB3-4677-9341-8BD0EEA771BE}" destId="{47154806-BA30-49E3-8D01-EEBAC0941DA0}" srcOrd="0" destOrd="0" presId="urn:microsoft.com/office/officeart/2018/2/layout/IconVerticalSolidList"/>
    <dgm:cxn modelId="{B2D304EB-CA7B-4875-B964-3E4E4708D264}" type="presOf" srcId="{FBA252FE-44C6-45BD-ADC7-F4C64581F5B4}" destId="{D573887D-C42D-4F25-8EB6-9A0B8835E801}" srcOrd="0" destOrd="0" presId="urn:microsoft.com/office/officeart/2018/2/layout/IconVerticalSolidList"/>
    <dgm:cxn modelId="{9372D326-B977-48C1-8653-6F634912CF4F}" type="presParOf" srcId="{47154806-BA30-49E3-8D01-EEBAC0941DA0}" destId="{00D76BF0-0262-41D1-8C84-9F6A73176990}" srcOrd="0" destOrd="0" presId="urn:microsoft.com/office/officeart/2018/2/layout/IconVerticalSolidList"/>
    <dgm:cxn modelId="{9D8E4BD6-F34F-417B-AD45-97B557450F3E}" type="presParOf" srcId="{00D76BF0-0262-41D1-8C84-9F6A73176990}" destId="{C644B72E-F8AE-4BB2-8991-3DE2D441592B}" srcOrd="0" destOrd="0" presId="urn:microsoft.com/office/officeart/2018/2/layout/IconVerticalSolidList"/>
    <dgm:cxn modelId="{921F13E0-EC7F-40A9-AF22-8ED767DF2C36}" type="presParOf" srcId="{00D76BF0-0262-41D1-8C84-9F6A73176990}" destId="{FFB19865-1AF8-466B-9F23-4769B3F91A25}" srcOrd="1" destOrd="0" presId="urn:microsoft.com/office/officeart/2018/2/layout/IconVerticalSolidList"/>
    <dgm:cxn modelId="{008FE867-F2AA-4CF2-9980-8938F68A7CE6}" type="presParOf" srcId="{00D76BF0-0262-41D1-8C84-9F6A73176990}" destId="{2406E19F-14F0-4EAD-85A9-D7F6B14A38E8}" srcOrd="2" destOrd="0" presId="urn:microsoft.com/office/officeart/2018/2/layout/IconVerticalSolidList"/>
    <dgm:cxn modelId="{8B0BF01D-9A72-4C7C-A6AF-FCCB1CD4E454}" type="presParOf" srcId="{00D76BF0-0262-41D1-8C84-9F6A73176990}" destId="{D573887D-C42D-4F25-8EB6-9A0B8835E801}" srcOrd="3" destOrd="0" presId="urn:microsoft.com/office/officeart/2018/2/layout/IconVerticalSolidList"/>
    <dgm:cxn modelId="{B39FC4A5-7A19-41E1-9E19-08D030240774}" type="presParOf" srcId="{47154806-BA30-49E3-8D01-EEBAC0941DA0}" destId="{64DEB485-0FD2-46C8-9C4F-F31295E58B11}" srcOrd="1" destOrd="0" presId="urn:microsoft.com/office/officeart/2018/2/layout/IconVerticalSolidList"/>
    <dgm:cxn modelId="{FE78892F-1048-4BD7-B094-E6E9B8C69594}" type="presParOf" srcId="{47154806-BA30-49E3-8D01-EEBAC0941DA0}" destId="{2091D822-3661-4B1F-BB43-BB1D1E48392C}" srcOrd="2" destOrd="0" presId="urn:microsoft.com/office/officeart/2018/2/layout/IconVerticalSolidList"/>
    <dgm:cxn modelId="{7928A55E-503E-4652-9186-24C8E8828FA3}" type="presParOf" srcId="{2091D822-3661-4B1F-BB43-BB1D1E48392C}" destId="{B8079C80-DB4E-41ED-ACF5-886D3BCE229E}" srcOrd="0" destOrd="0" presId="urn:microsoft.com/office/officeart/2018/2/layout/IconVerticalSolidList"/>
    <dgm:cxn modelId="{4A8BD576-7F8D-40DB-9977-F06574E0697D}" type="presParOf" srcId="{2091D822-3661-4B1F-BB43-BB1D1E48392C}" destId="{7F62942E-542F-4834-AB86-BC8D5650D4B0}" srcOrd="1" destOrd="0" presId="urn:microsoft.com/office/officeart/2018/2/layout/IconVerticalSolidList"/>
    <dgm:cxn modelId="{2779037A-C073-412A-A2B5-4132184E93B8}" type="presParOf" srcId="{2091D822-3661-4B1F-BB43-BB1D1E48392C}" destId="{BC50A5EC-547A-452F-B1B4-F4B69BECF1D8}" srcOrd="2" destOrd="0" presId="urn:microsoft.com/office/officeart/2018/2/layout/IconVerticalSolidList"/>
    <dgm:cxn modelId="{4DC7EFE7-F87A-423E-BCE5-D1AF0865F31B}" type="presParOf" srcId="{2091D822-3661-4B1F-BB43-BB1D1E48392C}" destId="{3A7E983C-B9CF-4A2B-8EA5-88DA19FAE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B72E-F8AE-4BB2-8991-3DE2D441592B}">
      <dsp:nvSpPr>
        <dsp:cNvPr id="0" name=""/>
        <dsp:cNvSpPr/>
      </dsp:nvSpPr>
      <dsp:spPr>
        <a:xfrm>
          <a:off x="0" y="112367"/>
          <a:ext cx="8699500" cy="15506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19865-1AF8-466B-9F23-4769B3F91A25}">
      <dsp:nvSpPr>
        <dsp:cNvPr id="0" name=""/>
        <dsp:cNvSpPr/>
      </dsp:nvSpPr>
      <dsp:spPr>
        <a:xfrm>
          <a:off x="469078" y="461268"/>
          <a:ext cx="852869" cy="852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887D-C42D-4F25-8EB6-9A0B8835E801}">
      <dsp:nvSpPr>
        <dsp:cNvPr id="0" name=""/>
        <dsp:cNvSpPr/>
      </dsp:nvSpPr>
      <dsp:spPr>
        <a:xfrm>
          <a:off x="1791025" y="112367"/>
          <a:ext cx="6908474" cy="155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13" tIns="164113" rIns="164113" bIns="16411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1) The system is not learning from related concepts. The data is huge, but the model is not able to learn some patterns.</a:t>
          </a:r>
        </a:p>
      </dsp:txBody>
      <dsp:txXfrm>
        <a:off x="1791025" y="112367"/>
        <a:ext cx="6908474" cy="1550671"/>
      </dsp:txXfrm>
    </dsp:sp>
    <dsp:sp modelId="{B8079C80-DB4E-41ED-ACF5-886D3BCE229E}">
      <dsp:nvSpPr>
        <dsp:cNvPr id="0" name=""/>
        <dsp:cNvSpPr/>
      </dsp:nvSpPr>
      <dsp:spPr>
        <a:xfrm>
          <a:off x="0" y="1932721"/>
          <a:ext cx="8699500" cy="15506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2942E-542F-4834-AB86-BC8D5650D4B0}">
      <dsp:nvSpPr>
        <dsp:cNvPr id="0" name=""/>
        <dsp:cNvSpPr/>
      </dsp:nvSpPr>
      <dsp:spPr>
        <a:xfrm>
          <a:off x="469078" y="2281622"/>
          <a:ext cx="852869" cy="852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983C-B9CF-4A2B-8EA5-88DA19FAEA12}">
      <dsp:nvSpPr>
        <dsp:cNvPr id="0" name=""/>
        <dsp:cNvSpPr/>
      </dsp:nvSpPr>
      <dsp:spPr>
        <a:xfrm>
          <a:off x="1791025" y="1932721"/>
          <a:ext cx="6908474" cy="155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13" tIns="164113" rIns="164113" bIns="16411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data expansion by duplicating the couples of concepts but not in the same combinations. (different sequences are obtained as entry for the models.</a:t>
          </a:r>
        </a:p>
      </dsp:txBody>
      <dsp:txXfrm>
        <a:off x="1791025" y="1932721"/>
        <a:ext cx="6908474" cy="1550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B72E-F8AE-4BB2-8991-3DE2D441592B}">
      <dsp:nvSpPr>
        <dsp:cNvPr id="0" name=""/>
        <dsp:cNvSpPr/>
      </dsp:nvSpPr>
      <dsp:spPr>
        <a:xfrm>
          <a:off x="0" y="584310"/>
          <a:ext cx="8699500" cy="1078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19865-1AF8-466B-9F23-4769B3F91A25}">
      <dsp:nvSpPr>
        <dsp:cNvPr id="0" name=""/>
        <dsp:cNvSpPr/>
      </dsp:nvSpPr>
      <dsp:spPr>
        <a:xfrm>
          <a:off x="326315" y="827024"/>
          <a:ext cx="593300" cy="593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887D-C42D-4F25-8EB6-9A0B8835E801}">
      <dsp:nvSpPr>
        <dsp:cNvPr id="0" name=""/>
        <dsp:cNvSpPr/>
      </dsp:nvSpPr>
      <dsp:spPr>
        <a:xfrm>
          <a:off x="1245930" y="584310"/>
          <a:ext cx="7453569" cy="107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65" tIns="114165" rIns="114165" bIns="1141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2) the data extracted from code lines present too much  noise. (concepts related to code)</a:t>
          </a:r>
        </a:p>
      </dsp:txBody>
      <dsp:txXfrm>
        <a:off x="1245930" y="584310"/>
        <a:ext cx="7453569" cy="1078728"/>
      </dsp:txXfrm>
    </dsp:sp>
    <dsp:sp modelId="{B8079C80-DB4E-41ED-ACF5-886D3BCE229E}">
      <dsp:nvSpPr>
        <dsp:cNvPr id="0" name=""/>
        <dsp:cNvSpPr/>
      </dsp:nvSpPr>
      <dsp:spPr>
        <a:xfrm>
          <a:off x="0" y="1932721"/>
          <a:ext cx="8699500" cy="1078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2942E-542F-4834-AB86-BC8D5650D4B0}">
      <dsp:nvSpPr>
        <dsp:cNvPr id="0" name=""/>
        <dsp:cNvSpPr/>
      </dsp:nvSpPr>
      <dsp:spPr>
        <a:xfrm>
          <a:off x="326315" y="2175434"/>
          <a:ext cx="593300" cy="593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983C-B9CF-4A2B-8EA5-88DA19FAEA12}">
      <dsp:nvSpPr>
        <dsp:cNvPr id="0" name=""/>
        <dsp:cNvSpPr/>
      </dsp:nvSpPr>
      <dsp:spPr>
        <a:xfrm>
          <a:off x="1245930" y="1932721"/>
          <a:ext cx="7453569" cy="107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65" tIns="114165" rIns="114165" bIns="1141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a pretrained model on English language</a:t>
          </a:r>
        </a:p>
      </dsp:txBody>
      <dsp:txXfrm>
        <a:off x="1245930" y="1932721"/>
        <a:ext cx="7453569" cy="107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B72E-F8AE-4BB2-8991-3DE2D441592B}">
      <dsp:nvSpPr>
        <dsp:cNvPr id="0" name=""/>
        <dsp:cNvSpPr/>
      </dsp:nvSpPr>
      <dsp:spPr>
        <a:xfrm>
          <a:off x="0" y="584310"/>
          <a:ext cx="8699500" cy="1078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19865-1AF8-466B-9F23-4769B3F91A25}">
      <dsp:nvSpPr>
        <dsp:cNvPr id="0" name=""/>
        <dsp:cNvSpPr/>
      </dsp:nvSpPr>
      <dsp:spPr>
        <a:xfrm>
          <a:off x="326315" y="827024"/>
          <a:ext cx="593300" cy="593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887D-C42D-4F25-8EB6-9A0B8835E801}">
      <dsp:nvSpPr>
        <dsp:cNvPr id="0" name=""/>
        <dsp:cNvSpPr/>
      </dsp:nvSpPr>
      <dsp:spPr>
        <a:xfrm>
          <a:off x="1245930" y="584310"/>
          <a:ext cx="7453569" cy="107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65" tIns="114165" rIns="114165" bIns="1141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3) the learned format is not exactly what we are looking for </a:t>
          </a:r>
          <a:r>
            <a:rPr lang="en-US" sz="2800" strike="sngStrike" kern="1200" dirty="0"/>
            <a:t>(className1, association, className2)</a:t>
          </a:r>
        </a:p>
      </dsp:txBody>
      <dsp:txXfrm>
        <a:off x="1245930" y="584310"/>
        <a:ext cx="7453569" cy="1078728"/>
      </dsp:txXfrm>
    </dsp:sp>
    <dsp:sp modelId="{B8079C80-DB4E-41ED-ACF5-886D3BCE229E}">
      <dsp:nvSpPr>
        <dsp:cNvPr id="0" name=""/>
        <dsp:cNvSpPr/>
      </dsp:nvSpPr>
      <dsp:spPr>
        <a:xfrm>
          <a:off x="0" y="1932721"/>
          <a:ext cx="8699500" cy="1078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2942E-542F-4834-AB86-BC8D5650D4B0}">
      <dsp:nvSpPr>
        <dsp:cNvPr id="0" name=""/>
        <dsp:cNvSpPr/>
      </dsp:nvSpPr>
      <dsp:spPr>
        <a:xfrm>
          <a:off x="326315" y="2175434"/>
          <a:ext cx="593300" cy="593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983C-B9CF-4A2B-8EA5-88DA19FAEA12}">
      <dsp:nvSpPr>
        <dsp:cNvPr id="0" name=""/>
        <dsp:cNvSpPr/>
      </dsp:nvSpPr>
      <dsp:spPr>
        <a:xfrm>
          <a:off x="1245930" y="1932721"/>
          <a:ext cx="7453569" cy="107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65" tIns="114165" rIns="114165" bIns="1141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 a Constrained decoding</a:t>
          </a:r>
        </a:p>
      </dsp:txBody>
      <dsp:txXfrm>
        <a:off x="1245930" y="1932721"/>
        <a:ext cx="7453569" cy="1078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4B72E-F8AE-4BB2-8991-3DE2D441592B}">
      <dsp:nvSpPr>
        <dsp:cNvPr id="0" name=""/>
        <dsp:cNvSpPr/>
      </dsp:nvSpPr>
      <dsp:spPr>
        <a:xfrm>
          <a:off x="0" y="584310"/>
          <a:ext cx="8699500" cy="1078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19865-1AF8-466B-9F23-4769B3F91A25}">
      <dsp:nvSpPr>
        <dsp:cNvPr id="0" name=""/>
        <dsp:cNvSpPr/>
      </dsp:nvSpPr>
      <dsp:spPr>
        <a:xfrm>
          <a:off x="326315" y="827024"/>
          <a:ext cx="593300" cy="593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887D-C42D-4F25-8EB6-9A0B8835E801}">
      <dsp:nvSpPr>
        <dsp:cNvPr id="0" name=""/>
        <dsp:cNvSpPr/>
      </dsp:nvSpPr>
      <dsp:spPr>
        <a:xfrm>
          <a:off x="1245930" y="584310"/>
          <a:ext cx="7453569" cy="107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65" tIns="114165" rIns="114165" bIns="1141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4) Good user experience</a:t>
          </a:r>
          <a:endParaRPr lang="en-US" sz="2800" strike="sngStrike" kern="1200" dirty="0"/>
        </a:p>
      </dsp:txBody>
      <dsp:txXfrm>
        <a:off x="1245930" y="584310"/>
        <a:ext cx="7453569" cy="1078728"/>
      </dsp:txXfrm>
    </dsp:sp>
    <dsp:sp modelId="{B8079C80-DB4E-41ED-ACF5-886D3BCE229E}">
      <dsp:nvSpPr>
        <dsp:cNvPr id="0" name=""/>
        <dsp:cNvSpPr/>
      </dsp:nvSpPr>
      <dsp:spPr>
        <a:xfrm>
          <a:off x="0" y="1932721"/>
          <a:ext cx="8699500" cy="1078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2942E-542F-4834-AB86-BC8D5650D4B0}">
      <dsp:nvSpPr>
        <dsp:cNvPr id="0" name=""/>
        <dsp:cNvSpPr/>
      </dsp:nvSpPr>
      <dsp:spPr>
        <a:xfrm>
          <a:off x="326315" y="2175434"/>
          <a:ext cx="593300" cy="593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983C-B9CF-4A2B-8EA5-88DA19FAEA12}">
      <dsp:nvSpPr>
        <dsp:cNvPr id="0" name=""/>
        <dsp:cNvSpPr/>
      </dsp:nvSpPr>
      <dsp:spPr>
        <a:xfrm>
          <a:off x="1245930" y="1932721"/>
          <a:ext cx="7453569" cy="107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65" tIns="114165" rIns="114165" bIns="1141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and flask to implement the features discussed previously.</a:t>
          </a:r>
        </a:p>
      </dsp:txBody>
      <dsp:txXfrm>
        <a:off x="1245930" y="1932721"/>
        <a:ext cx="7453569" cy="107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0830-120A-45C1-BE46-5C95BF27EEA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08D7-1B50-4E61-A61C-7EC94568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2CBC-1981-49BB-8674-33B01B84BE4A}" type="datetime4">
              <a:rPr lang="en-US" smtClean="0"/>
              <a:t>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041C-59F7-4E02-89DD-FE13709B9674}" type="datetime4">
              <a:rPr lang="en-US" smtClean="0"/>
              <a:t>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79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A40D-B098-4101-BD27-ADBECD047119}" type="datetime4">
              <a:rPr lang="en-US" smtClean="0"/>
              <a:t>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043F7389-AA76-41F1-962A-075847CB038D}" type="datetime4">
              <a:rPr lang="en-US" smtClean="0"/>
              <a:t>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8C5C-57BE-4784-839C-2272B58052B9}" type="datetime4">
              <a:rPr lang="en-US" smtClean="0"/>
              <a:t>April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0C0A-10D4-4A7B-8886-43548B6AF62C}" type="datetime4">
              <a:rPr lang="en-US" smtClean="0"/>
              <a:t>April 22,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3857-3FBC-44D9-A964-0525FC88BA49}" type="datetime4">
              <a:rPr lang="en-US" smtClean="0"/>
              <a:t>April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65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295-F22C-4A95-8586-CDE4FEAD6907}" type="datetime4">
              <a:rPr lang="en-US" smtClean="0"/>
              <a:t>April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53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390-B282-4373-85D2-E3BA6CCA32CA}" type="datetime4">
              <a:rPr lang="en-US" smtClean="0"/>
              <a:t>April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A435-41B4-4DAA-BAFF-C2C795BFD361}" type="datetime4">
              <a:rPr lang="en-US" smtClean="0"/>
              <a:t>April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94E-02E0-4149-AF19-E07B3FDE18F4}" type="datetime4">
              <a:rPr lang="en-US" smtClean="0"/>
              <a:t>April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38B4679-C4FB-43FA-AEF0-DFB4E45F28FE}" type="datetime4">
              <a:rPr lang="en-US" smtClean="0"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8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roups.inf.ed.ac.uk/cup/javaGith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Diagram&#10;&#10;Description automatically generated">
            <a:extLst>
              <a:ext uri="{FF2B5EF4-FFF2-40B4-BE49-F238E27FC236}">
                <a16:creationId xmlns:a16="http://schemas.microsoft.com/office/drawing/2014/main" id="{B280BE7B-FFF2-9C59-AE37-8D94407CD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8" b="12851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1570C9-E981-4F51-99D3-3A7E826E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fr-FR" sz="2400" dirty="0"/>
              <a:t>A proof of concept for Model </a:t>
            </a:r>
            <a:r>
              <a:rPr lang="fr-FR" sz="2400" dirty="0" err="1"/>
              <a:t>completion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on Source code.</a:t>
            </a:r>
            <a:endParaRPr lang="en-US" sz="24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4E0EB5B-7C19-4C6E-9DFF-5540EFEBDB89}"/>
              </a:ext>
            </a:extLst>
          </p:cNvPr>
          <p:cNvSpPr txBox="1">
            <a:spLocks/>
          </p:cNvSpPr>
          <p:nvPr/>
        </p:nvSpPr>
        <p:spPr>
          <a:xfrm>
            <a:off x="545318" y="1256307"/>
            <a:ext cx="5553331" cy="572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Software </a:t>
            </a:r>
            <a:r>
              <a:rPr lang="fr-FR" sz="1800" dirty="0" err="1"/>
              <a:t>Requirements</a:t>
            </a:r>
            <a:r>
              <a:rPr lang="fr-FR" sz="1800" dirty="0"/>
              <a:t> </a:t>
            </a:r>
            <a:r>
              <a:rPr lang="fr-FR" sz="1800" dirty="0" err="1"/>
              <a:t>analysis</a:t>
            </a:r>
            <a:r>
              <a:rPr lang="fr-FR" sz="1800" dirty="0"/>
              <a:t> and CD </a:t>
            </a:r>
            <a:r>
              <a:rPr lang="fr-FR" sz="1800" dirty="0" err="1"/>
              <a:t>validity</a:t>
            </a:r>
            <a:r>
              <a:rPr lang="fr-FR" sz="1800" dirty="0"/>
              <a:t> checking.</a:t>
            </a:r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9BB6B-4BC7-444C-BD1A-058039B6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B8336-4998-432C-B9BC-3B94158E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/>
              <a:t>Improvements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0182C-FCB4-2DCE-6585-788EF60D0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335037"/>
              </p:ext>
            </p:extLst>
          </p:nvPr>
        </p:nvGraphicFramePr>
        <p:xfrm>
          <a:off x="1606550" y="2242308"/>
          <a:ext cx="8699500" cy="359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18B80A-4AFF-4557-BCCE-57D43B61911A}"/>
              </a:ext>
            </a:extLst>
          </p:cNvPr>
          <p:cNvSpPr txBox="1"/>
          <p:nvPr/>
        </p:nvSpPr>
        <p:spPr>
          <a:xfrm>
            <a:off x="2974020" y="5903558"/>
            <a:ext cx="7226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Duplication is done randomly (not all combinations are considered)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19866-CF88-4822-B6A9-B7DA1AD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336-4998-432C-B9BC-3B94158E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/>
              <a:t>Improvements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0182C-FCB4-2DCE-6585-788EF60D0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453111"/>
              </p:ext>
            </p:extLst>
          </p:nvPr>
        </p:nvGraphicFramePr>
        <p:xfrm>
          <a:off x="1606550" y="1398925"/>
          <a:ext cx="8699500" cy="359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1D94BB-6A95-4ADE-929F-17CAB272469C}"/>
              </a:ext>
            </a:extLst>
          </p:cNvPr>
          <p:cNvSpPr/>
          <p:nvPr/>
        </p:nvSpPr>
        <p:spPr>
          <a:xfrm>
            <a:off x="1606550" y="4638533"/>
            <a:ext cx="8699500" cy="107872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 descr="Arrow circle with solid fill">
            <a:extLst>
              <a:ext uri="{FF2B5EF4-FFF2-40B4-BE49-F238E27FC236}">
                <a16:creationId xmlns:a16="http://schemas.microsoft.com/office/drawing/2014/main" id="{F2AF10BF-C39C-497D-BA2D-E9C7BAEFA213}"/>
              </a:ext>
            </a:extLst>
          </p:cNvPr>
          <p:cNvSpPr/>
          <p:nvPr/>
        </p:nvSpPr>
        <p:spPr>
          <a:xfrm>
            <a:off x="1981346" y="4920460"/>
            <a:ext cx="593300" cy="5933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9F94EE-6673-4711-9797-FF3B08327205}"/>
              </a:ext>
            </a:extLst>
          </p:cNvPr>
          <p:cNvGrpSpPr/>
          <p:nvPr/>
        </p:nvGrpSpPr>
        <p:grpSpPr>
          <a:xfrm>
            <a:off x="2369215" y="2046253"/>
            <a:ext cx="7936835" cy="3609554"/>
            <a:chOff x="1245930" y="2160882"/>
            <a:chExt cx="7936835" cy="3609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AAB4D9-F9B1-4464-B879-47AAE7AC9836}"/>
                </a:ext>
              </a:extLst>
            </p:cNvPr>
            <p:cNvSpPr/>
            <p:nvPr/>
          </p:nvSpPr>
          <p:spPr>
            <a:xfrm>
              <a:off x="1245930" y="2160882"/>
              <a:ext cx="7453569" cy="10787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940BDD-E276-4913-AA8A-90779D723E3C}"/>
                </a:ext>
              </a:extLst>
            </p:cNvPr>
            <p:cNvSpPr txBox="1"/>
            <p:nvPr/>
          </p:nvSpPr>
          <p:spPr>
            <a:xfrm>
              <a:off x="1729196" y="4691708"/>
              <a:ext cx="7453569" cy="1078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165" tIns="114165" rIns="114165" bIns="114165" numCol="1" spcCol="1270" anchor="ctr" anchorCtr="0">
              <a:noAutofit/>
            </a:bodyPr>
            <a:lstStyle/>
            <a:p>
              <a:r>
                <a:rPr lang="en-US" sz="2000" dirty="0"/>
                <a:t>Define a list of words that we judge are code related and remove the entries that contain these words.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803AB8D-62DE-47AE-A9D8-1C901AB12964}"/>
              </a:ext>
            </a:extLst>
          </p:cNvPr>
          <p:cNvSpPr txBox="1"/>
          <p:nvPr/>
        </p:nvSpPr>
        <p:spPr>
          <a:xfrm>
            <a:off x="2974020" y="5903558"/>
            <a:ext cx="7226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Deleting the entries is done randomly.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F484A-11E6-4715-B1CD-0D1AB2C5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336-4998-432C-B9BC-3B94158E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/>
              <a:t>Improvements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0182C-FCB4-2DCE-6585-788EF60D0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09041"/>
              </p:ext>
            </p:extLst>
          </p:nvPr>
        </p:nvGraphicFramePr>
        <p:xfrm>
          <a:off x="1606550" y="2242308"/>
          <a:ext cx="8699500" cy="359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7D60-C01D-44C0-82CF-08C3DF2C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3A28-B377-44BF-AE89-ECAB8C3F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72"/>
            <a:ext cx="10515600" cy="12024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Constrained</a:t>
            </a:r>
            <a:r>
              <a:rPr lang="fr-FR" sz="2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fr-FR" sz="2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decoding</a:t>
            </a:r>
            <a:r>
              <a:rPr lang="fr-FR" sz="2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 </a:t>
            </a:r>
            <a:br>
              <a:rPr lang="fr-FR" sz="2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22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Conditional Transformer Language Model</a:t>
            </a:r>
            <a:r>
              <a:rPr lang="fr-FR" sz="2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endParaRPr lang="en-US" b="1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A395-D20C-404F-BD6E-31BAF263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i="1" u="sng" dirty="0">
                <a:solidFill>
                  <a:srgbClr val="292929"/>
                </a:solidFill>
              </a:rPr>
              <a:t>Code: Use generate method in Model and play with the arguments.  </a:t>
            </a:r>
            <a:endParaRPr lang="en-US" sz="2400" b="0" i="1" u="sng" dirty="0">
              <a:solidFill>
                <a:srgbClr val="1F2937"/>
              </a:solidFill>
              <a:effectLst/>
            </a:endParaRPr>
          </a:p>
          <a:p>
            <a:r>
              <a:rPr lang="en-US" sz="2000" b="0" i="0" dirty="0" err="1">
                <a:solidFill>
                  <a:srgbClr val="1F2937"/>
                </a:solidFill>
                <a:effectLst/>
                <a:latin typeface="IBM Plex Mono" panose="020B0604020202020204" pitchFamily="49" charset="0"/>
              </a:rPr>
              <a:t>min_length</a:t>
            </a:r>
            <a:r>
              <a:rPr lang="en-US" sz="2000" b="0" i="0" dirty="0">
                <a:solidFill>
                  <a:srgbClr val="1F2937"/>
                </a:solidFill>
                <a:effectLst/>
                <a:latin typeface="IBM Plex Mono" panose="020B0604020202020204" pitchFamily="49" charset="0"/>
              </a:rPr>
              <a:t>: </a:t>
            </a:r>
            <a:r>
              <a:rPr lang="en-US" sz="2000" b="0" i="0" dirty="0">
                <a:solidFill>
                  <a:srgbClr val="1F2937"/>
                </a:solidFill>
                <a:effectLst/>
                <a:latin typeface="Charter"/>
              </a:rPr>
              <a:t>the number of generated tokens can help stick to the pattern.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make sure the model never outputs the class as target and source.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2929"/>
                </a:solidFill>
                <a:latin typeface="charter"/>
              </a:rPr>
              <a:t>	</a:t>
            </a:r>
            <a:r>
              <a:rPr lang="en-US" sz="1800" dirty="0">
                <a:solidFill>
                  <a:srgbClr val="292929"/>
                </a:solidFill>
                <a:latin typeface="charter"/>
              </a:rPr>
              <a:t>=&gt; Validation part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harter"/>
              </a:rPr>
              <a:t>	=&gt;Code: 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</a:rPr>
              <a:t>no_repeat_ngram_size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</a:rPr>
              <a:t>= 5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</a:rPr>
              <a:t>Should we add randomness ?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creativity/sensibility tradeoff of the model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</a:rPr>
              <a:t> </a:t>
            </a:r>
          </a:p>
          <a:p>
            <a:pPr lvl="2"/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</a:rPr>
              <a:t>temperature=0.7</a:t>
            </a:r>
          </a:p>
          <a:p>
            <a:pPr lvl="2"/>
            <a:endParaRPr lang="en-US" sz="10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000" dirty="0">
                <a:solidFill>
                  <a:srgbClr val="292929"/>
                </a:solidFill>
                <a:latin typeface="charter"/>
              </a:rPr>
              <a:t>The use of </a:t>
            </a:r>
            <a:r>
              <a:rPr lang="en-US" sz="2000" b="1" i="0" dirty="0">
                <a:solidFill>
                  <a:srgbClr val="111827"/>
                </a:solidFill>
                <a:effectLst/>
                <a:latin typeface="Charter"/>
              </a:rPr>
              <a:t>Beam search : </a:t>
            </a:r>
          </a:p>
          <a:p>
            <a:r>
              <a:rPr lang="en-US" sz="1800" dirty="0">
                <a:solidFill>
                  <a:srgbClr val="111827"/>
                </a:solidFill>
                <a:latin typeface="Charter"/>
              </a:rPr>
              <a:t>=&gt; not interesting in my case.</a:t>
            </a:r>
            <a:endParaRPr lang="en-US" sz="18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85179-70E0-4CBE-8C9D-33C6A82B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38" y="4191028"/>
            <a:ext cx="3219636" cy="24646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B03D-6146-451C-9BE6-ABB0F4F2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336-4998-432C-B9BC-3B94158E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dirty="0" err="1"/>
              <a:t>Improvements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0182C-FCB4-2DCE-6585-788EF60D0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38825"/>
              </p:ext>
            </p:extLst>
          </p:nvPr>
        </p:nvGraphicFramePr>
        <p:xfrm>
          <a:off x="1606550" y="2242308"/>
          <a:ext cx="8699500" cy="359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8074D-9EDE-430C-8F71-B318AF7F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BED7-A920-4672-A07A-B2642C4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fr-FR" b="1" dirty="0" err="1"/>
              <a:t>Demo</a:t>
            </a:r>
            <a:endParaRPr lang="en-US" b="1" dirty="0"/>
          </a:p>
        </p:txBody>
      </p:sp>
      <p:pic>
        <p:nvPicPr>
          <p:cNvPr id="4" name="DC">
            <a:hlinkClick r:id="" action="ppaction://media"/>
            <a:extLst>
              <a:ext uri="{FF2B5EF4-FFF2-40B4-BE49-F238E27FC236}">
                <a16:creationId xmlns:a16="http://schemas.microsoft.com/office/drawing/2014/main" id="{DFD44FA4-7ADB-4E59-BC25-CC82A5E3E21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82066" y="1743944"/>
            <a:ext cx="7732450" cy="4350785"/>
          </a:xfrm>
        </p:spPr>
      </p:pic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C9A69F69-DA03-3AF5-9A23-D7C4FCA2C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7804" y="90962"/>
            <a:ext cx="1796248" cy="179624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FFBD-5A42-4D61-8ED7-2F49C077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3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CE90-A070-4285-B0EA-6A85CDA9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To do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8673-9C34-4422-8402-31085875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Retrain</a:t>
            </a:r>
            <a:r>
              <a:rPr lang="fr-FR" dirty="0"/>
              <a:t> the </a:t>
            </a:r>
            <a:r>
              <a:rPr lang="fr-FR" dirty="0" err="1"/>
              <a:t>models</a:t>
            </a:r>
            <a:r>
              <a:rPr lang="fr-FR" dirty="0"/>
              <a:t> on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epochs</a:t>
            </a:r>
            <a:r>
              <a:rPr lang="fr-FR" dirty="0"/>
              <a:t> to </a:t>
            </a:r>
            <a:r>
              <a:rPr lang="fr-FR" dirty="0" err="1"/>
              <a:t>enhance</a:t>
            </a:r>
            <a:r>
              <a:rPr lang="fr-FR" dirty="0"/>
              <a:t> the </a:t>
            </a:r>
            <a:r>
              <a:rPr lang="fr-FR" dirty="0" err="1"/>
              <a:t>accuracy</a:t>
            </a:r>
            <a:r>
              <a:rPr lang="fr-FR" dirty="0"/>
              <a:t> of the </a:t>
            </a:r>
            <a:r>
              <a:rPr lang="fr-FR" dirty="0" err="1"/>
              <a:t>work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and </a:t>
            </a:r>
            <a:r>
              <a:rPr lang="fr-FR" dirty="0" err="1"/>
              <a:t>multipplicity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 err="1"/>
              <a:t>Improove</a:t>
            </a:r>
            <a:r>
              <a:rPr lang="fr-FR" dirty="0"/>
              <a:t> the user </a:t>
            </a:r>
            <a:r>
              <a:rPr lang="fr-FR" dirty="0" err="1"/>
              <a:t>experience</a:t>
            </a:r>
            <a:r>
              <a:rPr lang="fr-FR" dirty="0"/>
              <a:t> (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diagrams</a:t>
            </a:r>
            <a:r>
              <a:rPr lang="fr-FR" dirty="0"/>
              <a:t> )</a:t>
            </a:r>
          </a:p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87E2-B487-4724-8ED6-7842B152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5C09-B003-4AA4-A96A-956A5B15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objectif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3036-EBA9-497F-A19B-37FF4E12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An approach based on </a:t>
            </a:r>
            <a:r>
              <a:rPr lang="en-US" b="1" i="0" dirty="0">
                <a:effectLst/>
              </a:rPr>
              <a:t>Model driven engineering principles </a:t>
            </a:r>
            <a:r>
              <a:rPr lang="en-US" b="0" i="0" dirty="0">
                <a:effectLst/>
              </a:rPr>
              <a:t>to mine code repositories and extract knowledge in order to provide ready to use data that will serve as input for ML algorithms.</a:t>
            </a:r>
          </a:p>
          <a:p>
            <a:endParaRPr lang="en-US" dirty="0"/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The user starts his diagram partially and enters class names.</a:t>
            </a:r>
          </a:p>
          <a:p>
            <a:endParaRPr lang="en-US" sz="2000" b="0" i="0" dirty="0">
              <a:solidFill>
                <a:srgbClr val="202124"/>
              </a:solidFill>
              <a:effectLst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The system returns a proposition</a:t>
            </a:r>
          </a:p>
          <a:p>
            <a:pPr marL="1259586" lvl="3" indent="-3429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</a:rPr>
              <a:t>	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ompare it to existing design </a:t>
            </a:r>
          </a:p>
          <a:p>
            <a:pPr marL="1259586" lvl="3" indent="-3429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</a:rPr>
              <a:t>	User choose convenient concepts </a:t>
            </a:r>
          </a:p>
          <a:p>
            <a:pPr marL="1259586" lvl="3" indent="-342900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</a:rPr>
              <a:t>          Incremental process</a:t>
            </a:r>
          </a:p>
          <a:p>
            <a:pPr marL="916686" lvl="3"/>
            <a:endParaRPr lang="en-US" b="0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C1D8-CC69-4293-AE36-84BED119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80FA-98D7-4430-994E-D3F26B7E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Research Question </a:t>
            </a:r>
            <a:endParaRPr lang="en-US" strike="sngStri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35C8-E7C5-414B-A89F-9A52CAE78882}"/>
              </a:ext>
            </a:extLst>
          </p:cNvPr>
          <p:cNvSpPr txBox="1"/>
          <p:nvPr/>
        </p:nvSpPr>
        <p:spPr>
          <a:xfrm>
            <a:off x="823844" y="2849003"/>
            <a:ext cx="7578771" cy="272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28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Is the source code sufficient ?</a:t>
            </a:r>
          </a:p>
          <a:p>
            <a:pPr>
              <a:spcAft>
                <a:spcPts val="600"/>
              </a:spcAft>
            </a:pPr>
            <a:endParaRPr lang="en-US" sz="28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B</a:t>
            </a:r>
            <a:r>
              <a:rPr lang="en-US" b="0" i="0" spc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Batang" panose="02030600000101010101" pitchFamily="18" charset="-127"/>
              </a:rPr>
              <a:t>y only using the code  are we able to learn?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spc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Batang" panose="02030600000101010101" pitchFamily="18" charset="-127"/>
              </a:rPr>
              <a:t>The improvement is in the data source and not the algorithm used.</a:t>
            </a:r>
          </a:p>
          <a:p>
            <a:pPr>
              <a:spcAft>
                <a:spcPts val="600"/>
              </a:spcAft>
            </a:pPr>
            <a:endParaRPr lang="en-US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80845EEA-E4AE-53F2-D6DE-F39FE5DD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073" y="1904172"/>
            <a:ext cx="3846011" cy="3846011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E3699-3FD2-4931-884D-0D8375D2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EC02-AE78-4CC1-AA5A-68083E86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Approach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03272-EDA2-402D-8914-6BD860855F43}"/>
              </a:ext>
            </a:extLst>
          </p:cNvPr>
          <p:cNvSpPr/>
          <p:nvPr/>
        </p:nvSpPr>
        <p:spPr>
          <a:xfrm>
            <a:off x="4344794" y="1722086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</a:rPr>
              <a:t>Model to Text transformation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008FA-AC1D-43EF-BABA-F735E3302F11}"/>
              </a:ext>
            </a:extLst>
          </p:cNvPr>
          <p:cNvSpPr/>
          <p:nvPr/>
        </p:nvSpPr>
        <p:spPr>
          <a:xfrm>
            <a:off x="1679531" y="1722086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Reverse Engineering:</a:t>
            </a:r>
          </a:p>
          <a:p>
            <a:pPr algn="ctr"/>
            <a:r>
              <a:rPr lang="fr-FR" b="1" dirty="0"/>
              <a:t>Eclipse plugin</a:t>
            </a:r>
            <a:endParaRPr lang="en-US" dirty="0"/>
          </a:p>
        </p:txBody>
      </p:sp>
      <p:pic>
        <p:nvPicPr>
          <p:cNvPr id="1026" name="Picture 2" descr="Code repository, github, repository, resource icon - Free download">
            <a:extLst>
              <a:ext uri="{FF2B5EF4-FFF2-40B4-BE49-F238E27FC236}">
                <a16:creationId xmlns:a16="http://schemas.microsoft.com/office/drawing/2014/main" id="{2050F0A2-B620-4D13-AEFB-CA374717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7041" y="2814040"/>
            <a:ext cx="971056" cy="9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C31D0D-7D91-4C16-93A0-FC86C56A5B54}"/>
              </a:ext>
            </a:extLst>
          </p:cNvPr>
          <p:cNvSpPr/>
          <p:nvPr/>
        </p:nvSpPr>
        <p:spPr>
          <a:xfrm>
            <a:off x="7103445" y="3024927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</a:rPr>
              <a:t>Learning phase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B148E-C2DA-4226-9482-ADB21A5FA357}"/>
              </a:ext>
            </a:extLst>
          </p:cNvPr>
          <p:cNvSpPr/>
          <p:nvPr/>
        </p:nvSpPr>
        <p:spPr>
          <a:xfrm>
            <a:off x="7103446" y="1722086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202124"/>
                </a:solidFill>
              </a:rPr>
              <a:t>p</a:t>
            </a:r>
            <a:r>
              <a:rPr lang="en-US" b="1" dirty="0">
                <a:solidFill>
                  <a:srgbClr val="202124"/>
                </a:solidFill>
              </a:rPr>
              <a:t>reprocessing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4B7F2-0D0F-4848-BF11-1F5CD606B8D9}"/>
              </a:ext>
            </a:extLst>
          </p:cNvPr>
          <p:cNvSpPr/>
          <p:nvPr/>
        </p:nvSpPr>
        <p:spPr>
          <a:xfrm>
            <a:off x="5837468" y="4397260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</a:rPr>
              <a:t>Text generation model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2DA65-15D1-4155-B5AE-8778E9BF143D}"/>
              </a:ext>
            </a:extLst>
          </p:cNvPr>
          <p:cNvSpPr/>
          <p:nvPr/>
        </p:nvSpPr>
        <p:spPr>
          <a:xfrm>
            <a:off x="8859065" y="4397260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</a:rPr>
              <a:t>Association Type prediction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FDBFDC-58A3-4F55-85ED-9FEB8F28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1" y="5287962"/>
            <a:ext cx="1384236" cy="138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A360F7-3ED8-4B19-B1AC-C0C4746148D0}"/>
              </a:ext>
            </a:extLst>
          </p:cNvPr>
          <p:cNvSpPr/>
          <p:nvPr/>
        </p:nvSpPr>
        <p:spPr>
          <a:xfrm>
            <a:off x="3012162" y="5434103"/>
            <a:ext cx="2272683" cy="1091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dirty="0" err="1"/>
              <a:t>Implementing</a:t>
            </a:r>
            <a:r>
              <a:rPr lang="fr-FR" sz="1800" b="1" dirty="0"/>
              <a:t> the </a:t>
            </a:r>
            <a:r>
              <a:rPr lang="fr-FR" sz="1800" b="1" dirty="0" err="1"/>
              <a:t>Incremental</a:t>
            </a:r>
            <a:r>
              <a:rPr lang="fr-FR" sz="1800" b="1" dirty="0"/>
              <a:t> process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A9D62-CFBD-4015-A0F3-66D890AB4C53}"/>
              </a:ext>
            </a:extLst>
          </p:cNvPr>
          <p:cNvCxnSpPr>
            <a:stCxn id="1026" idx="0"/>
            <a:endCxn id="5" idx="1"/>
          </p:cNvCxnSpPr>
          <p:nvPr/>
        </p:nvCxnSpPr>
        <p:spPr>
          <a:xfrm flipV="1">
            <a:off x="872569" y="2268063"/>
            <a:ext cx="806962" cy="54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2796A-071C-489D-9E75-FCBA55D5A3F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952214" y="2268063"/>
            <a:ext cx="39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8A7F2-4E07-4B32-9DED-28B353726B0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6617477" y="2268063"/>
            <a:ext cx="485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708661-29B9-4262-BF25-B4FEE2B76BD3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8239787" y="2814040"/>
            <a:ext cx="1" cy="21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9BC91-7A79-4825-AE69-AF4002EBADF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239787" y="4116881"/>
            <a:ext cx="1755620" cy="28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D5497-A3C9-4A04-B2B4-6B7D53DBD57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6973810" y="4116881"/>
            <a:ext cx="1265977" cy="28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FBEB00-D045-42A8-9093-42B681262966}"/>
              </a:ext>
            </a:extLst>
          </p:cNvPr>
          <p:cNvCxnSpPr>
            <a:stCxn id="11" idx="2"/>
            <a:endCxn id="14" idx="3"/>
          </p:cNvCxnSpPr>
          <p:nvPr/>
        </p:nvCxnSpPr>
        <p:spPr>
          <a:xfrm flipH="1">
            <a:off x="5284845" y="5489214"/>
            <a:ext cx="1688965" cy="4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0CFF89-A6E3-4ABB-9F90-321B33173143}"/>
              </a:ext>
            </a:extLst>
          </p:cNvPr>
          <p:cNvCxnSpPr>
            <a:stCxn id="12" idx="2"/>
            <a:endCxn id="14" idx="3"/>
          </p:cNvCxnSpPr>
          <p:nvPr/>
        </p:nvCxnSpPr>
        <p:spPr>
          <a:xfrm flipH="1">
            <a:off x="5284845" y="5489214"/>
            <a:ext cx="4710562" cy="49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FBE519-0F3E-4183-BE3A-C68E75A545A7}"/>
              </a:ext>
            </a:extLst>
          </p:cNvPr>
          <p:cNvCxnSpPr>
            <a:stCxn id="14" idx="1"/>
            <a:endCxn id="1028" idx="3"/>
          </p:cNvCxnSpPr>
          <p:nvPr/>
        </p:nvCxnSpPr>
        <p:spPr>
          <a:xfrm flipH="1">
            <a:off x="1564687" y="5980080"/>
            <a:ext cx="14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6BE75FB-A9E5-4A14-8079-5EDB89A3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FF6-3A5A-44D3-874B-6A3C85A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" y="262504"/>
            <a:ext cx="9810604" cy="1216024"/>
          </a:xfrm>
        </p:spPr>
        <p:txBody>
          <a:bodyPr/>
          <a:lstStyle/>
          <a:p>
            <a:r>
              <a:rPr lang="fr-FR" b="1" dirty="0" err="1"/>
              <a:t>Implementation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FB8DC5-4DE4-456B-9BDF-9D507CE88EF8}"/>
              </a:ext>
            </a:extLst>
          </p:cNvPr>
          <p:cNvSpPr txBox="1">
            <a:spLocks/>
          </p:cNvSpPr>
          <p:nvPr/>
        </p:nvSpPr>
        <p:spPr>
          <a:xfrm>
            <a:off x="354155" y="1647203"/>
            <a:ext cx="11288382" cy="481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FR" sz="2600" b="1" dirty="0" err="1"/>
              <a:t>Starting</a:t>
            </a:r>
            <a:r>
              <a:rPr lang="fr-FR" sz="2600" b="1" dirty="0"/>
              <a:t>  point </a:t>
            </a:r>
            <a:r>
              <a:rPr lang="fr-FR" sz="2600" dirty="0"/>
              <a:t>: Java code repository.</a:t>
            </a:r>
          </a:p>
          <a:p>
            <a:pPr lvl="1"/>
            <a:r>
              <a:rPr lang="fr-FR" sz="2600" b="1" dirty="0"/>
              <a:t>Data</a:t>
            </a:r>
            <a:r>
              <a:rPr lang="fr-FR" sz="26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fr-FR" sz="2600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https://groups.inf.ed.ac.uk/cup/javaGithub/</a:t>
            </a:r>
            <a:r>
              <a:rPr lang="fr-FR" sz="2600" u="sng" dirty="0"/>
              <a:t>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5E5B4-A213-4AA1-8276-E0B19C8B3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82" y="3165221"/>
            <a:ext cx="4583338" cy="26240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AF7CB-A7F6-4E2D-8FD8-30BC8C42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FF6-3A5A-44D3-874B-6A3C85A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" y="262504"/>
            <a:ext cx="9810604" cy="1216024"/>
          </a:xfrm>
        </p:spPr>
        <p:txBody>
          <a:bodyPr/>
          <a:lstStyle/>
          <a:p>
            <a:r>
              <a:rPr lang="fr-FR" b="1" dirty="0" err="1"/>
              <a:t>Implementation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FB8DC5-4DE4-456B-9BDF-9D507CE88EF8}"/>
              </a:ext>
            </a:extLst>
          </p:cNvPr>
          <p:cNvSpPr txBox="1">
            <a:spLocks/>
          </p:cNvSpPr>
          <p:nvPr/>
        </p:nvSpPr>
        <p:spPr>
          <a:xfrm>
            <a:off x="354155" y="1647203"/>
            <a:ext cx="11288382" cy="481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fr-FR" sz="2600" b="1" dirty="0"/>
              <a:t>Reverse Engineering: </a:t>
            </a:r>
            <a:r>
              <a:rPr lang="fr-FR" sz="2600" dirty="0" err="1"/>
              <a:t>extracting</a:t>
            </a:r>
            <a:r>
              <a:rPr lang="fr-FR" sz="2600" dirty="0"/>
              <a:t> </a:t>
            </a:r>
            <a:r>
              <a:rPr lang="fr-FR" sz="2600" dirty="0" err="1"/>
              <a:t>ecore</a:t>
            </a:r>
            <a:r>
              <a:rPr lang="fr-FR" sz="2600" dirty="0"/>
              <a:t> files.</a:t>
            </a:r>
            <a:br>
              <a:rPr lang="fr-FR" sz="2600" dirty="0"/>
            </a:br>
            <a:r>
              <a:rPr lang="fr-FR" sz="2600" dirty="0" err="1"/>
              <a:t>Using</a:t>
            </a:r>
            <a:r>
              <a:rPr lang="fr-FR" sz="2600" dirty="0"/>
              <a:t> </a:t>
            </a:r>
            <a:r>
              <a:rPr lang="fr-FR" sz="2600" dirty="0" err="1"/>
              <a:t>eclipse</a:t>
            </a:r>
            <a:r>
              <a:rPr lang="fr-FR" sz="2600" dirty="0"/>
              <a:t> (a plugin) 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fr-FR" sz="2400" b="1" i="1" u="sng" dirty="0"/>
              <a:t> Challenge</a:t>
            </a:r>
            <a:r>
              <a:rPr lang="fr-FR" sz="2400" u="sng" dirty="0"/>
              <a:t>: </a:t>
            </a:r>
          </a:p>
          <a:p>
            <a:pPr marL="617220" lvl="1" indent="-342900" algn="ctr">
              <a:buFont typeface="Arial" panose="020B0604020202020204" pitchFamily="34" charset="0"/>
              <a:buChar char="•"/>
            </a:pPr>
            <a:r>
              <a:rPr lang="fr-FR" sz="2400" dirty="0" err="1"/>
              <a:t>Doing</a:t>
            </a:r>
            <a:r>
              <a:rPr lang="fr-FR" sz="2400" dirty="0"/>
              <a:t> the reverse engineering of a </a:t>
            </a:r>
            <a:r>
              <a:rPr lang="fr-FR" sz="2400" dirty="0" err="1"/>
              <a:t>number</a:t>
            </a:r>
            <a:r>
              <a:rPr lang="fr-FR" sz="2400" dirty="0"/>
              <a:t> of   </a:t>
            </a:r>
            <a:r>
              <a:rPr lang="fr-FR" sz="2400" dirty="0" err="1"/>
              <a:t>projects</a:t>
            </a:r>
            <a:r>
              <a:rPr lang="fr-FR" sz="2400" dirty="0"/>
              <a:t> in one click.</a:t>
            </a:r>
          </a:p>
          <a:p>
            <a:pPr marL="617220" lvl="1" indent="-342900" algn="ctr">
              <a:buFont typeface="Arial" panose="020B0604020202020204" pitchFamily="34" charset="0"/>
              <a:buChar char="•"/>
            </a:pPr>
            <a:r>
              <a:rPr lang="fr-FR" sz="2400" dirty="0"/>
              <a:t>Manage the </a:t>
            </a:r>
            <a:r>
              <a:rPr lang="fr-FR" sz="2400" dirty="0" err="1"/>
              <a:t>huge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these</a:t>
            </a:r>
            <a:r>
              <a:rPr lang="fr-FR" sz="2400" dirty="0"/>
              <a:t> </a:t>
            </a:r>
            <a:r>
              <a:rPr lang="fr-FR" sz="2400" dirty="0" err="1"/>
              <a:t>projects</a:t>
            </a:r>
            <a:r>
              <a:rPr lang="fr-FR" sz="2400" dirty="0"/>
              <a:t> </a:t>
            </a:r>
            <a:r>
              <a:rPr lang="fr-FR" sz="2400" dirty="0" err="1"/>
              <a:t>across</a:t>
            </a:r>
            <a:r>
              <a:rPr lang="fr-FR" sz="2400" dirty="0"/>
              <a:t> the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resources</a:t>
            </a:r>
            <a:r>
              <a:rPr lang="fr-FR" sz="2400" dirty="0"/>
              <a:t>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  <p:pic>
        <p:nvPicPr>
          <p:cNvPr id="2050" name="Picture 2" descr="Create An Extension | Developer Portal : ThingWorx">
            <a:extLst>
              <a:ext uri="{FF2B5EF4-FFF2-40B4-BE49-F238E27FC236}">
                <a16:creationId xmlns:a16="http://schemas.microsoft.com/office/drawing/2014/main" id="{BA88FB5F-07AC-49C7-91CB-01117F84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304925"/>
            <a:ext cx="2247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8DB3F-5B30-4BBF-8505-F743239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FF6-3A5A-44D3-874B-6A3C85A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" y="262504"/>
            <a:ext cx="9810604" cy="1216024"/>
          </a:xfrm>
        </p:spPr>
        <p:txBody>
          <a:bodyPr/>
          <a:lstStyle/>
          <a:p>
            <a:r>
              <a:rPr lang="fr-FR" b="1" dirty="0" err="1"/>
              <a:t>Implementation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FB8DC5-4DE4-456B-9BDF-9D507CE88EF8}"/>
              </a:ext>
            </a:extLst>
          </p:cNvPr>
          <p:cNvSpPr txBox="1">
            <a:spLocks/>
          </p:cNvSpPr>
          <p:nvPr/>
        </p:nvSpPr>
        <p:spPr>
          <a:xfrm>
            <a:off x="354155" y="1647203"/>
            <a:ext cx="11288382" cy="4815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endParaRPr lang="fr-FR" sz="2600" dirty="0"/>
          </a:p>
          <a:p>
            <a:pPr marL="514350" indent="-514350">
              <a:buFont typeface="+mj-lt"/>
              <a:buAutoNum type="arabicPeriod" startAt="3"/>
            </a:pPr>
            <a:r>
              <a:rPr lang="fr-FR" sz="2600" b="1" dirty="0" err="1"/>
              <a:t>Preprocessing</a:t>
            </a:r>
            <a:r>
              <a:rPr lang="fr-FR" sz="2600" dirty="0"/>
              <a:t>  :</a:t>
            </a:r>
          </a:p>
          <a:p>
            <a:pPr lvl="1"/>
            <a:endParaRPr lang="fr-FR" sz="2600" dirty="0"/>
          </a:p>
          <a:p>
            <a:pPr marL="788670" lvl="1" indent="-514350">
              <a:buFont typeface="+mj-lt"/>
              <a:buAutoNum type="alphaLcPeriod"/>
            </a:pPr>
            <a:r>
              <a:rPr lang="fr-FR" sz="2600" dirty="0" err="1"/>
              <a:t>Gather</a:t>
            </a:r>
            <a:r>
              <a:rPr lang="fr-FR" sz="2600" dirty="0"/>
              <a:t> </a:t>
            </a:r>
            <a:r>
              <a:rPr lang="fr-FR" sz="2600" dirty="0" err="1"/>
              <a:t>obtained</a:t>
            </a:r>
            <a:r>
              <a:rPr lang="fr-FR" sz="2600" dirty="0"/>
              <a:t> data </a:t>
            </a:r>
            <a:r>
              <a:rPr lang="fr-FR" sz="2600" dirty="0" err="1"/>
              <a:t>into</a:t>
            </a:r>
            <a:r>
              <a:rPr lang="fr-FR" sz="2600" dirty="0"/>
              <a:t> a csv file. </a:t>
            </a:r>
          </a:p>
          <a:p>
            <a:pPr marL="788670" lvl="1" indent="-514350">
              <a:buFont typeface="+mj-lt"/>
              <a:buAutoNum type="alphaLcPeriod"/>
            </a:pPr>
            <a:r>
              <a:rPr lang="fr-FR" sz="2600" dirty="0"/>
              <a:t>For </a:t>
            </a:r>
            <a:r>
              <a:rPr lang="fr-FR" sz="2600" dirty="0" err="1"/>
              <a:t>each</a:t>
            </a:r>
            <a:r>
              <a:rPr lang="fr-FR" sz="2600" dirty="0"/>
              <a:t> </a:t>
            </a:r>
            <a:r>
              <a:rPr lang="fr-FR" sz="2600" dirty="0" err="1"/>
              <a:t>project</a:t>
            </a:r>
            <a:r>
              <a:rPr lang="fr-FR" sz="2600" dirty="0"/>
              <a:t>, </a:t>
            </a:r>
            <a:r>
              <a:rPr lang="fr-FR" sz="2600" dirty="0" err="1"/>
              <a:t>consider</a:t>
            </a:r>
            <a:r>
              <a:rPr lang="fr-FR" sz="2600" dirty="0"/>
              <a:t> </a:t>
            </a:r>
            <a:r>
              <a:rPr lang="fr-FR" sz="2600" dirty="0" err="1"/>
              <a:t>each</a:t>
            </a:r>
            <a:r>
              <a:rPr lang="fr-FR" sz="2600" dirty="0"/>
              <a:t> package </a:t>
            </a:r>
            <a:r>
              <a:rPr lang="fr-FR" sz="2600" dirty="0" err="1"/>
              <a:t>seperately</a:t>
            </a:r>
            <a:r>
              <a:rPr lang="fr-FR" sz="2600" dirty="0"/>
              <a:t> :</a:t>
            </a:r>
          </a:p>
          <a:p>
            <a:pPr marL="1177290" lvl="2" indent="-571500">
              <a:buFont typeface="+mj-lt"/>
              <a:buAutoNum type="romanLcPeriod"/>
            </a:pPr>
            <a:r>
              <a:rPr lang="fr-FR" sz="2600" dirty="0"/>
              <a:t>A package corresponds to a new class </a:t>
            </a:r>
            <a:r>
              <a:rPr lang="fr-FR" sz="2600" dirty="0" err="1"/>
              <a:t>diagram</a:t>
            </a:r>
            <a:r>
              <a:rPr lang="fr-FR" sz="2600" dirty="0"/>
              <a:t>.</a:t>
            </a:r>
          </a:p>
          <a:p>
            <a:pPr marL="788670" lvl="1" indent="-514350">
              <a:buFont typeface="+mj-lt"/>
              <a:buAutoNum type="alphaLcPeriod"/>
            </a:pPr>
            <a:endParaRPr lang="fr-FR" sz="2600" dirty="0"/>
          </a:p>
          <a:p>
            <a:pPr marL="788670" lvl="1" indent="-514350">
              <a:buFont typeface="+mj-lt"/>
              <a:buAutoNum type="alphaLcPeriod"/>
            </a:pPr>
            <a:r>
              <a:rPr lang="fr-FR" sz="2600" dirty="0"/>
              <a:t>Data </a:t>
            </a:r>
            <a:r>
              <a:rPr lang="fr-FR" sz="2600" dirty="0" err="1"/>
              <a:t>cleaning</a:t>
            </a:r>
            <a:r>
              <a:rPr lang="fr-FR" sz="2600" dirty="0"/>
              <a:t>: </a:t>
            </a:r>
          </a:p>
          <a:p>
            <a:pPr marL="1120140" lvl="2" indent="-514350">
              <a:buFont typeface="+mj-lt"/>
              <a:buAutoNum type="alphaLcPeriod"/>
            </a:pP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package </a:t>
            </a:r>
            <a:r>
              <a:rPr lang="fr-FR" sz="2400" dirty="0" err="1"/>
              <a:t>that</a:t>
            </a:r>
            <a:r>
              <a:rPr lang="fr-FR" sz="2400" dirty="0"/>
              <a:t> are not </a:t>
            </a:r>
            <a:r>
              <a:rPr lang="fr-FR" sz="2400" dirty="0" err="1"/>
              <a:t>related</a:t>
            </a:r>
            <a:r>
              <a:rPr lang="fr-FR" sz="2400" dirty="0"/>
              <a:t> to java code</a:t>
            </a:r>
          </a:p>
          <a:p>
            <a:pPr marL="1120140" lvl="2" indent="-514350">
              <a:buFont typeface="+mj-lt"/>
              <a:buAutoNum type="alphaLcPeriod"/>
            </a:pPr>
            <a:r>
              <a:rPr lang="fr-FR" sz="2400" dirty="0" err="1"/>
              <a:t>Remove</a:t>
            </a:r>
            <a:r>
              <a:rPr lang="fr-FR" sz="2400" dirty="0"/>
              <a:t> entries </a:t>
            </a:r>
            <a:r>
              <a:rPr lang="fr-FR" sz="2400" dirty="0" err="1"/>
              <a:t>with</a:t>
            </a:r>
            <a:r>
              <a:rPr lang="fr-FR" sz="2400" dirty="0"/>
              <a:t> code </a:t>
            </a:r>
            <a:r>
              <a:rPr lang="fr-FR" sz="2400" dirty="0" err="1"/>
              <a:t>related</a:t>
            </a:r>
            <a:r>
              <a:rPr lang="fr-FR" sz="2400" dirty="0"/>
              <a:t> concepts/ Digits ….</a:t>
            </a:r>
          </a:p>
          <a:p>
            <a:pPr marL="1120140" lvl="2" indent="-514350">
              <a:buFont typeface="+mj-lt"/>
              <a:buAutoNum type="alphaLcPeriod"/>
            </a:pPr>
            <a:r>
              <a:rPr lang="fr-FR" sz="2400" dirty="0" err="1"/>
              <a:t>Prepare</a:t>
            </a:r>
            <a:r>
              <a:rPr lang="fr-FR" sz="2400" dirty="0"/>
              <a:t> entries </a:t>
            </a:r>
            <a:r>
              <a:rPr lang="fr-FR" sz="2400" dirty="0" err="1"/>
              <a:t>into</a:t>
            </a:r>
            <a:r>
              <a:rPr lang="fr-FR" sz="2400" dirty="0"/>
              <a:t> the </a:t>
            </a:r>
            <a:r>
              <a:rPr lang="fr-FR" sz="2400" dirty="0" err="1"/>
              <a:t>appropriate</a:t>
            </a:r>
            <a:r>
              <a:rPr lang="fr-FR" sz="2400" dirty="0"/>
              <a:t> input :  </a:t>
            </a:r>
            <a:r>
              <a:rPr lang="en-US" sz="2400" dirty="0"/>
              <a:t>(className1, className2)…</a:t>
            </a:r>
          </a:p>
          <a:p>
            <a:pPr marL="1120140" lvl="2" indent="-514350">
              <a:buFont typeface="+mj-lt"/>
              <a:buAutoNum type="alphaLcPeriod"/>
            </a:pPr>
            <a:endParaRPr lang="fr-FR" sz="2400" dirty="0"/>
          </a:p>
          <a:p>
            <a:pPr marL="1120140" lvl="2" indent="-514350">
              <a:buFont typeface="+mj-lt"/>
              <a:buAutoNum type="alphaLcPeriod"/>
            </a:pPr>
            <a:endParaRPr lang="fr-FR" sz="2400" dirty="0"/>
          </a:p>
          <a:p>
            <a:pPr lvl="4" indent="0">
              <a:buNone/>
            </a:pPr>
            <a:endParaRPr lang="fr-FR" sz="2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50F1F-CFEA-45DC-9638-539DE324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FF6-3A5A-44D3-874B-6A3C85A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" y="262504"/>
            <a:ext cx="9810604" cy="1216024"/>
          </a:xfrm>
        </p:spPr>
        <p:txBody>
          <a:bodyPr/>
          <a:lstStyle/>
          <a:p>
            <a:r>
              <a:rPr lang="fr-FR" b="1" dirty="0" err="1"/>
              <a:t>Implementation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FB8DC5-4DE4-456B-9BDF-9D507CE88EF8}"/>
              </a:ext>
            </a:extLst>
          </p:cNvPr>
          <p:cNvSpPr txBox="1">
            <a:spLocks/>
          </p:cNvSpPr>
          <p:nvPr/>
        </p:nvSpPr>
        <p:spPr>
          <a:xfrm>
            <a:off x="354155" y="1647203"/>
            <a:ext cx="11288382" cy="481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endParaRPr lang="fr-FR" sz="2600" dirty="0"/>
          </a:p>
          <a:p>
            <a:pPr marL="457200" indent="-457200">
              <a:buFont typeface="+mj-lt"/>
              <a:buAutoNum type="arabicPeriod" startAt="2"/>
            </a:pPr>
            <a:r>
              <a:rPr lang="fr-FR" sz="2600" b="1" dirty="0"/>
              <a:t>Learning phase</a:t>
            </a:r>
            <a:r>
              <a:rPr lang="fr-FR" sz="2600" dirty="0"/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fr-FR" sz="2800" b="1" dirty="0"/>
              <a:t>Concepts </a:t>
            </a:r>
            <a:r>
              <a:rPr lang="fr-FR" sz="2800" b="1" dirty="0" err="1"/>
              <a:t>generation</a:t>
            </a:r>
            <a:r>
              <a:rPr lang="fr-FR" sz="2800" b="1" dirty="0"/>
              <a:t> </a:t>
            </a:r>
            <a:r>
              <a:rPr lang="fr-FR" sz="2600" u="sng" dirty="0"/>
              <a:t>:</a:t>
            </a:r>
          </a:p>
          <a:p>
            <a:pPr marL="788670" lvl="2" indent="0">
              <a:buNone/>
            </a:pPr>
            <a:r>
              <a:rPr lang="fr-FR" sz="2400" dirty="0"/>
              <a:t>GPT2. =&gt; </a:t>
            </a:r>
            <a:r>
              <a:rPr lang="fr-FR" sz="2400" dirty="0" err="1"/>
              <a:t>pretrained</a:t>
            </a:r>
            <a:r>
              <a:rPr lang="fr-FR" sz="2400" dirty="0"/>
              <a:t> on </a:t>
            </a:r>
            <a:r>
              <a:rPr lang="fr-FR" sz="2400" dirty="0" err="1"/>
              <a:t>english</a:t>
            </a:r>
            <a:r>
              <a:rPr lang="fr-FR" sz="2400" dirty="0"/>
              <a:t> </a:t>
            </a:r>
            <a:r>
              <a:rPr lang="fr-FR" sz="2400" dirty="0" err="1"/>
              <a:t>dictionary</a:t>
            </a:r>
            <a:r>
              <a:rPr lang="fr-FR" sz="2400" dirty="0"/>
              <a:t>. </a:t>
            </a:r>
            <a:endParaRPr lang="fr-FR" sz="2400" u="sng" dirty="0"/>
          </a:p>
          <a:p>
            <a:pPr marL="971550" lvl="1" indent="-514350">
              <a:buFont typeface="+mj-lt"/>
              <a:buAutoNum type="romanLcPeriod"/>
            </a:pPr>
            <a:endParaRPr lang="fr-FR" sz="2600" dirty="0"/>
          </a:p>
          <a:p>
            <a:pPr marL="971550" lvl="1" indent="-514350">
              <a:buFont typeface="+mj-lt"/>
              <a:buAutoNum type="romanLcPeriod"/>
            </a:pPr>
            <a:r>
              <a:rPr lang="fr-FR" sz="2600" b="1" dirty="0"/>
              <a:t>Concepts relation </a:t>
            </a:r>
            <a:r>
              <a:rPr lang="fr-FR" sz="2600" b="1" dirty="0" err="1"/>
              <a:t>prediction</a:t>
            </a:r>
            <a:r>
              <a:rPr lang="fr-FR" sz="2600" dirty="0"/>
              <a:t>: </a:t>
            </a:r>
          </a:p>
          <a:p>
            <a:pPr marL="788670" lvl="2" indent="0">
              <a:buNone/>
            </a:pPr>
            <a:r>
              <a:rPr lang="fr-FR" sz="2400" dirty="0"/>
              <a:t>Word2vec </a:t>
            </a:r>
            <a:r>
              <a:rPr lang="fr-FR" sz="2400" dirty="0" err="1"/>
              <a:t>Embedding</a:t>
            </a:r>
            <a:r>
              <a:rPr lang="fr-FR" sz="2400" dirty="0"/>
              <a:t> =&gt; </a:t>
            </a:r>
            <a:r>
              <a:rPr lang="fr-FR" sz="2400" dirty="0" err="1"/>
              <a:t>pretarined</a:t>
            </a:r>
            <a:r>
              <a:rPr lang="fr-FR" sz="2400" dirty="0"/>
              <a:t> on </a:t>
            </a:r>
            <a:r>
              <a:rPr lang="fr-FR" sz="2400" i="1" dirty="0" err="1"/>
              <a:t>wikipedia</a:t>
            </a:r>
            <a:r>
              <a:rPr lang="fr-FR" sz="2400" dirty="0"/>
              <a:t> pages.</a:t>
            </a:r>
            <a:endParaRPr lang="fr-FR" sz="2600" u="sng" dirty="0"/>
          </a:p>
          <a:p>
            <a:pPr marL="0" indent="0">
              <a:buNone/>
            </a:pPr>
            <a:r>
              <a:rPr lang="fr-FR" sz="2600" dirty="0"/>
              <a:t>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sz="2600" b="1" dirty="0" err="1"/>
              <a:t>Validity</a:t>
            </a:r>
            <a:r>
              <a:rPr lang="fr-FR" sz="2600" b="1" dirty="0"/>
              <a:t> checking </a:t>
            </a:r>
          </a:p>
          <a:p>
            <a:pPr marL="457200" indent="-457200">
              <a:buFont typeface="+mj-lt"/>
              <a:buAutoNum type="arabicPeriod" startAt="3"/>
            </a:pPr>
            <a:endParaRPr lang="fr-FR" sz="2600" dirty="0"/>
          </a:p>
          <a:p>
            <a:pPr marL="971550" lvl="1" indent="-514350">
              <a:buFont typeface="+mj-lt"/>
              <a:buAutoNum type="romanLcPeriod"/>
            </a:pPr>
            <a:endParaRPr lang="fr-FR" sz="2600" dirty="0"/>
          </a:p>
          <a:p>
            <a:pPr marL="457200" lvl="1"/>
            <a:endParaRPr lang="fr-FR" sz="2600" dirty="0"/>
          </a:p>
          <a:p>
            <a:pPr marL="457200" lvl="1"/>
            <a:endParaRPr lang="fr-FR" sz="2600" dirty="0"/>
          </a:p>
          <a:p>
            <a:pPr lvl="1"/>
            <a:endParaRPr lang="fr-FR" sz="2600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  <p:sp>
        <p:nvSpPr>
          <p:cNvPr id="6" name="Rectangle 5" descr="Arrow circle with solid fill">
            <a:extLst>
              <a:ext uri="{FF2B5EF4-FFF2-40B4-BE49-F238E27FC236}">
                <a16:creationId xmlns:a16="http://schemas.microsoft.com/office/drawing/2014/main" id="{CE8BA90B-E41F-406C-8BA2-BB5D8544E8F4}"/>
              </a:ext>
            </a:extLst>
          </p:cNvPr>
          <p:cNvSpPr/>
          <p:nvPr/>
        </p:nvSpPr>
        <p:spPr>
          <a:xfrm>
            <a:off x="3625353" y="5361499"/>
            <a:ext cx="852869" cy="8528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5B429-FE63-4BE8-A1B0-2B7A614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BFF6-3A5A-44D3-874B-6A3C85A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" y="262504"/>
            <a:ext cx="9810604" cy="1216024"/>
          </a:xfrm>
        </p:spPr>
        <p:txBody>
          <a:bodyPr/>
          <a:lstStyle/>
          <a:p>
            <a:r>
              <a:rPr lang="fr-FR" b="1" dirty="0" err="1"/>
              <a:t>Implementation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FB8DC5-4DE4-456B-9BDF-9D507CE88EF8}"/>
              </a:ext>
            </a:extLst>
          </p:cNvPr>
          <p:cNvSpPr txBox="1">
            <a:spLocks/>
          </p:cNvSpPr>
          <p:nvPr/>
        </p:nvSpPr>
        <p:spPr>
          <a:xfrm>
            <a:off x="354155" y="3831110"/>
            <a:ext cx="2912828" cy="138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fr-FR" sz="2600" b="1" dirty="0" err="1"/>
              <a:t>Implementing</a:t>
            </a:r>
            <a:r>
              <a:rPr lang="fr-FR" sz="2600" b="1" dirty="0"/>
              <a:t> the </a:t>
            </a:r>
            <a:r>
              <a:rPr lang="fr-FR" sz="2600" b="1" dirty="0" err="1"/>
              <a:t>incremental</a:t>
            </a:r>
            <a:r>
              <a:rPr lang="fr-FR" sz="2600" b="1" dirty="0"/>
              <a:t> process. </a:t>
            </a:r>
          </a:p>
          <a:p>
            <a:pPr marL="0" indent="0">
              <a:buNone/>
            </a:pPr>
            <a:endParaRPr lang="fr-FR" sz="2600" b="1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819103-0C57-4185-9C4E-F3812611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82" y="1296140"/>
            <a:ext cx="6373838" cy="54321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D50FA-0E60-4AC3-B120-05A0743C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918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7E588D5E38C34CB264399C38DECEE6" ma:contentTypeVersion="5" ma:contentTypeDescription="Crée un document." ma:contentTypeScope="" ma:versionID="566d4d0eced22f9ab8dd50dfcc11e0c9">
  <xsd:schema xmlns:xsd="http://www.w3.org/2001/XMLSchema" xmlns:xs="http://www.w3.org/2001/XMLSchema" xmlns:p="http://schemas.microsoft.com/office/2006/metadata/properties" xmlns:ns3="74d13aeb-7d2b-4055-9a87-e2006a5684bd" xmlns:ns4="bcd8b55c-2357-48dc-bbbd-02c5b9d94803" targetNamespace="http://schemas.microsoft.com/office/2006/metadata/properties" ma:root="true" ma:fieldsID="b82f8c970849f070a011ca33747e11b7" ns3:_="" ns4:_="">
    <xsd:import namespace="74d13aeb-7d2b-4055-9a87-e2006a5684bd"/>
    <xsd:import namespace="bcd8b55c-2357-48dc-bbbd-02c5b9d948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13aeb-7d2b-4055-9a87-e2006a568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8b55c-2357-48dc-bbbd-02c5b9d948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328C2A-071A-407F-8903-522D32BDD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13aeb-7d2b-4055-9a87-e2006a5684bd"/>
    <ds:schemaRef ds:uri="bcd8b55c-2357-48dc-bbbd-02c5b9d94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6419CA-0458-46B0-9546-51B9C86FD1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5F9E3-84C2-4170-AF3B-2916911B3FDD}">
  <ds:schemaRefs>
    <ds:schemaRef ds:uri="http://schemas.microsoft.com/office/infopath/2007/PartnerControls"/>
    <ds:schemaRef ds:uri="http://purl.org/dc/terms/"/>
    <ds:schemaRef ds:uri="http://purl.org/dc/elements/1.1/"/>
    <ds:schemaRef ds:uri="bcd8b55c-2357-48dc-bbbd-02c5b9d94803"/>
    <ds:schemaRef ds:uri="http://schemas.openxmlformats.org/package/2006/metadata/core-properties"/>
    <ds:schemaRef ds:uri="http://schemas.microsoft.com/office/2006/documentManagement/types"/>
    <ds:schemaRef ds:uri="74d13aeb-7d2b-4055-9a87-e2006a5684bd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621</Words>
  <Application>Microsoft Office PowerPoint</Application>
  <PresentationFormat>Widescreen</PresentationFormat>
  <Paragraphs>127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Bembo</vt:lpstr>
      <vt:lpstr>Calibri</vt:lpstr>
      <vt:lpstr>charter</vt:lpstr>
      <vt:lpstr>charter</vt:lpstr>
      <vt:lpstr>Courier New</vt:lpstr>
      <vt:lpstr>Helvetica</vt:lpstr>
      <vt:lpstr>IBM Plex Mono</vt:lpstr>
      <vt:lpstr>Symbol</vt:lpstr>
      <vt:lpstr>ArchiveVTI</vt:lpstr>
      <vt:lpstr>A proof of concept for Model completion based on Source code.</vt:lpstr>
      <vt:lpstr>objectif</vt:lpstr>
      <vt:lpstr>Research Question </vt:lpstr>
      <vt:lpstr>Approach</vt:lpstr>
      <vt:lpstr>Implementation</vt:lpstr>
      <vt:lpstr>Implementation</vt:lpstr>
      <vt:lpstr>Implementation</vt:lpstr>
      <vt:lpstr>Implementation</vt:lpstr>
      <vt:lpstr>Implementation</vt:lpstr>
      <vt:lpstr>Improvements done after analysis</vt:lpstr>
      <vt:lpstr>Improvements done after analysis</vt:lpstr>
      <vt:lpstr>Improvements done after analysis</vt:lpstr>
      <vt:lpstr>Constrained decoding:  Conditional Transformer Language Model </vt:lpstr>
      <vt:lpstr>Improvements done after analysis</vt:lpstr>
      <vt:lpstr>Demo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proof of concept for Model completion</dc:title>
  <dc:creator>Meriem Ben Chaaben</dc:creator>
  <cp:lastModifiedBy>Meriem Ben Chaaben</cp:lastModifiedBy>
  <cp:revision>8</cp:revision>
  <dcterms:created xsi:type="dcterms:W3CDTF">2022-04-18T19:52:27Z</dcterms:created>
  <dcterms:modified xsi:type="dcterms:W3CDTF">2022-04-22T17:39:42Z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0x010100537E588D5E38C34CB264399C38DECEE6</vt:lpwstr>
  </property>
</Properties>
</file>