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9" r:id="rId4"/>
    <p:sldId id="258" r:id="rId5"/>
    <p:sldId id="270" r:id="rId6"/>
    <p:sldId id="267" r:id="rId7"/>
    <p:sldId id="271" r:id="rId8"/>
    <p:sldId id="259" r:id="rId9"/>
    <p:sldId id="272" r:id="rId10"/>
    <p:sldId id="265" r:id="rId11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3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766C-33CB-4FEF-B3D4-D8A54DFFCA59}" type="datetimeFigureOut">
              <a:rPr lang="fr-FR" smtClean="0"/>
              <a:pPr/>
              <a:t>26/04/2018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2AE-0343-43B3-B606-223D4360B4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50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766C-33CB-4FEF-B3D4-D8A54DFFCA59}" type="datetimeFigureOut">
              <a:rPr lang="fr-FR" smtClean="0"/>
              <a:pPr/>
              <a:t>26/04/2018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2AE-0343-43B3-B606-223D4360B4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96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766C-33CB-4FEF-B3D4-D8A54DFFCA59}" type="datetimeFigureOut">
              <a:rPr lang="fr-FR" smtClean="0"/>
              <a:pPr/>
              <a:t>26/04/2018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2AE-0343-43B3-B606-223D4360B4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003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26600" y="3457453"/>
            <a:ext cx="4404633" cy="1991912"/>
          </a:xfrm>
        </p:spPr>
        <p:txBody>
          <a:bodyPr anchor="b">
            <a:noAutofit/>
          </a:bodyPr>
          <a:lstStyle>
            <a:lvl1pPr algn="ctr">
              <a:defRPr lang="fr-FR" sz="6000" kern="1200" cap="all" spc="300" baseline="12500" dirty="0">
                <a:solidFill>
                  <a:srgbClr val="36526E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26601" y="5541440"/>
            <a:ext cx="4142872" cy="1655762"/>
          </a:xfrm>
        </p:spPr>
        <p:txBody>
          <a:bodyPr>
            <a:noAutofit/>
          </a:bodyPr>
          <a:lstStyle>
            <a:lvl1pPr marL="0" indent="0" algn="ctr">
              <a:buNone/>
              <a:defRPr lang="fr-FR" sz="3200" kern="1200" cap="all" spc="300" baseline="125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Montserrat-Bold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-208756" y="-1695450"/>
            <a:ext cx="10744994" cy="10279063"/>
            <a:chOff x="-208756" y="-1695450"/>
            <a:chExt cx="10744994" cy="10279063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76F8C13-5837-47B2-9D81-D18E66253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485" y="3100578"/>
              <a:ext cx="3081013" cy="2233519"/>
            </a:xfrm>
            <a:custGeom>
              <a:avLst/>
              <a:gdLst>
                <a:gd name="T0" fmla="+- 0 10906 366"/>
                <a:gd name="T1" fmla="*/ T0 w 21081"/>
                <a:gd name="T2" fmla="*/ 10547 h 21095"/>
                <a:gd name="T3" fmla="+- 0 10906 366"/>
                <a:gd name="T4" fmla="*/ T3 w 21081"/>
                <a:gd name="T5" fmla="*/ 10547 h 21095"/>
                <a:gd name="T6" fmla="+- 0 10906 366"/>
                <a:gd name="T7" fmla="*/ T6 w 21081"/>
                <a:gd name="T8" fmla="*/ 10547 h 21095"/>
                <a:gd name="T9" fmla="+- 0 10906 366"/>
                <a:gd name="T10" fmla="*/ T9 w 21081"/>
                <a:gd name="T11" fmla="*/ 10547 h 210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81" h="21095">
                  <a:moveTo>
                    <a:pt x="3463" y="0"/>
                  </a:moveTo>
                  <a:cubicBezTo>
                    <a:pt x="3113" y="0"/>
                    <a:pt x="2762" y="184"/>
                    <a:pt x="2495" y="553"/>
                  </a:cubicBezTo>
                  <a:cubicBezTo>
                    <a:pt x="2136" y="1048"/>
                    <a:pt x="2024" y="1749"/>
                    <a:pt x="2148" y="2380"/>
                  </a:cubicBezTo>
                  <a:cubicBezTo>
                    <a:pt x="1768" y="2627"/>
                    <a:pt x="1411" y="2963"/>
                    <a:pt x="1097" y="3396"/>
                  </a:cubicBezTo>
                  <a:cubicBezTo>
                    <a:pt x="-366" y="5415"/>
                    <a:pt x="-366" y="8688"/>
                    <a:pt x="1097" y="10707"/>
                  </a:cubicBezTo>
                  <a:cubicBezTo>
                    <a:pt x="1933" y="11862"/>
                    <a:pt x="3067" y="12354"/>
                    <a:pt x="4158" y="12187"/>
                  </a:cubicBezTo>
                  <a:cubicBezTo>
                    <a:pt x="4200" y="12649"/>
                    <a:pt x="4342" y="13096"/>
                    <a:pt x="4598" y="13451"/>
                  </a:cubicBezTo>
                  <a:cubicBezTo>
                    <a:pt x="4954" y="13942"/>
                    <a:pt x="5438" y="14138"/>
                    <a:pt x="5902" y="14058"/>
                  </a:cubicBezTo>
                  <a:cubicBezTo>
                    <a:pt x="5766" y="15006"/>
                    <a:pt x="5963" y="16027"/>
                    <a:pt x="6495" y="16762"/>
                  </a:cubicBezTo>
                  <a:cubicBezTo>
                    <a:pt x="7292" y="17862"/>
                    <a:pt x="8554" y="17929"/>
                    <a:pt x="9407" y="16963"/>
                  </a:cubicBezTo>
                  <a:cubicBezTo>
                    <a:pt x="9512" y="17357"/>
                    <a:pt x="9672" y="17729"/>
                    <a:pt x="9902" y="18046"/>
                  </a:cubicBezTo>
                  <a:cubicBezTo>
                    <a:pt x="10583" y="18986"/>
                    <a:pt x="11601" y="19158"/>
                    <a:pt x="12416" y="18588"/>
                  </a:cubicBezTo>
                  <a:cubicBezTo>
                    <a:pt x="12570" y="18940"/>
                    <a:pt x="12754" y="19277"/>
                    <a:pt x="12974" y="19581"/>
                  </a:cubicBezTo>
                  <a:cubicBezTo>
                    <a:pt x="14437" y="21600"/>
                    <a:pt x="16808" y="21600"/>
                    <a:pt x="18271" y="19581"/>
                  </a:cubicBezTo>
                  <a:cubicBezTo>
                    <a:pt x="19037" y="18524"/>
                    <a:pt x="19397" y="17122"/>
                    <a:pt x="19361" y="15737"/>
                  </a:cubicBezTo>
                  <a:cubicBezTo>
                    <a:pt x="19811" y="15798"/>
                    <a:pt x="20277" y="15601"/>
                    <a:pt x="20622" y="15124"/>
                  </a:cubicBezTo>
                  <a:cubicBezTo>
                    <a:pt x="21234" y="14280"/>
                    <a:pt x="21234" y="12910"/>
                    <a:pt x="20622" y="12066"/>
                  </a:cubicBezTo>
                  <a:cubicBezTo>
                    <a:pt x="20010" y="11221"/>
                    <a:pt x="19018" y="11221"/>
                    <a:pt x="18406" y="12066"/>
                  </a:cubicBezTo>
                  <a:cubicBezTo>
                    <a:pt x="18358" y="12133"/>
                    <a:pt x="18320" y="12208"/>
                    <a:pt x="18279" y="12281"/>
                  </a:cubicBezTo>
                  <a:cubicBezTo>
                    <a:pt x="18276" y="12277"/>
                    <a:pt x="18273" y="12274"/>
                    <a:pt x="18271" y="12270"/>
                  </a:cubicBezTo>
                  <a:cubicBezTo>
                    <a:pt x="16808" y="10251"/>
                    <a:pt x="14437" y="10251"/>
                    <a:pt x="12974" y="12270"/>
                  </a:cubicBezTo>
                  <a:cubicBezTo>
                    <a:pt x="12754" y="12574"/>
                    <a:pt x="12570" y="12909"/>
                    <a:pt x="12416" y="13261"/>
                  </a:cubicBezTo>
                  <a:cubicBezTo>
                    <a:pt x="11902" y="12902"/>
                    <a:pt x="11310" y="12843"/>
                    <a:pt x="10769" y="13085"/>
                  </a:cubicBezTo>
                  <a:cubicBezTo>
                    <a:pt x="10799" y="12701"/>
                    <a:pt x="10835" y="12319"/>
                    <a:pt x="10890" y="11940"/>
                  </a:cubicBezTo>
                  <a:cubicBezTo>
                    <a:pt x="11299" y="9092"/>
                    <a:pt x="12385" y="6515"/>
                    <a:pt x="13976" y="4616"/>
                  </a:cubicBezTo>
                  <a:lnTo>
                    <a:pt x="12579" y="3508"/>
                  </a:lnTo>
                  <a:cubicBezTo>
                    <a:pt x="12290" y="6435"/>
                    <a:pt x="11189" y="9094"/>
                    <a:pt x="9511" y="10926"/>
                  </a:cubicBezTo>
                  <a:cubicBezTo>
                    <a:pt x="9227" y="11236"/>
                    <a:pt x="8926" y="11514"/>
                    <a:pt x="8616" y="11768"/>
                  </a:cubicBezTo>
                  <a:cubicBezTo>
                    <a:pt x="8172" y="11597"/>
                    <a:pt x="7701" y="11616"/>
                    <a:pt x="7268" y="11841"/>
                  </a:cubicBezTo>
                  <a:cubicBezTo>
                    <a:pt x="7253" y="11315"/>
                    <a:pt x="7105" y="10794"/>
                    <a:pt x="6814" y="10392"/>
                  </a:cubicBezTo>
                  <a:cubicBezTo>
                    <a:pt x="6774" y="10337"/>
                    <a:pt x="6729" y="10295"/>
                    <a:pt x="6686" y="10248"/>
                  </a:cubicBezTo>
                  <a:cubicBezTo>
                    <a:pt x="7846" y="8219"/>
                    <a:pt x="7751" y="5269"/>
                    <a:pt x="6395" y="3396"/>
                  </a:cubicBezTo>
                  <a:cubicBezTo>
                    <a:pt x="5939" y="2767"/>
                    <a:pt x="5394" y="2332"/>
                    <a:pt x="4817" y="2095"/>
                  </a:cubicBezTo>
                  <a:cubicBezTo>
                    <a:pt x="4861" y="1545"/>
                    <a:pt x="4735" y="974"/>
                    <a:pt x="4430" y="553"/>
                  </a:cubicBezTo>
                  <a:cubicBezTo>
                    <a:pt x="4163" y="184"/>
                    <a:pt x="3813" y="0"/>
                    <a:pt x="3463" y="0"/>
                  </a:cubicBezTo>
                  <a:close/>
                </a:path>
              </a:pathLst>
            </a:custGeom>
            <a:solidFill>
              <a:srgbClr val="EAED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34BF779C-F3F4-4268-A4FD-DBC60819E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821" y="3171219"/>
              <a:ext cx="2865290" cy="2092561"/>
            </a:xfrm>
            <a:custGeom>
              <a:avLst/>
              <a:gdLst>
                <a:gd name="T0" fmla="+- 0 10799 150"/>
                <a:gd name="T1" fmla="*/ T0 w 21299"/>
                <a:gd name="T2" fmla="*/ 10642 h 21285"/>
                <a:gd name="T3" fmla="+- 0 10799 150"/>
                <a:gd name="T4" fmla="*/ T3 w 21299"/>
                <a:gd name="T5" fmla="*/ 10642 h 21285"/>
                <a:gd name="T6" fmla="+- 0 10799 150"/>
                <a:gd name="T7" fmla="*/ T6 w 21299"/>
                <a:gd name="T8" fmla="*/ 10642 h 21285"/>
                <a:gd name="T9" fmla="+- 0 10799 150"/>
                <a:gd name="T10" fmla="*/ T9 w 21299"/>
                <a:gd name="T11" fmla="*/ 10642 h 2128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99" h="21285">
                  <a:moveTo>
                    <a:pt x="1540" y="0"/>
                  </a:moveTo>
                  <a:cubicBezTo>
                    <a:pt x="1146" y="0"/>
                    <a:pt x="752" y="204"/>
                    <a:pt x="452" y="616"/>
                  </a:cubicBezTo>
                  <a:cubicBezTo>
                    <a:pt x="-150" y="1439"/>
                    <a:pt x="-150" y="2775"/>
                    <a:pt x="452" y="3599"/>
                  </a:cubicBezTo>
                  <a:cubicBezTo>
                    <a:pt x="549" y="3731"/>
                    <a:pt x="657" y="3834"/>
                    <a:pt x="770" y="3924"/>
                  </a:cubicBezTo>
                  <a:cubicBezTo>
                    <a:pt x="-136" y="5186"/>
                    <a:pt x="-131" y="7213"/>
                    <a:pt x="785" y="8467"/>
                  </a:cubicBezTo>
                  <a:cubicBezTo>
                    <a:pt x="1707" y="9728"/>
                    <a:pt x="3201" y="9728"/>
                    <a:pt x="4123" y="8467"/>
                  </a:cubicBezTo>
                  <a:cubicBezTo>
                    <a:pt x="5045" y="7206"/>
                    <a:pt x="5045" y="5163"/>
                    <a:pt x="4123" y="3901"/>
                  </a:cubicBezTo>
                  <a:cubicBezTo>
                    <a:pt x="3782" y="3435"/>
                    <a:pt x="3362" y="3143"/>
                    <a:pt x="2922" y="3021"/>
                  </a:cubicBezTo>
                  <a:cubicBezTo>
                    <a:pt x="3199" y="2236"/>
                    <a:pt x="3106" y="1267"/>
                    <a:pt x="2630" y="616"/>
                  </a:cubicBezTo>
                  <a:cubicBezTo>
                    <a:pt x="2329" y="204"/>
                    <a:pt x="1935" y="0"/>
                    <a:pt x="1540" y="0"/>
                  </a:cubicBezTo>
                  <a:close/>
                  <a:moveTo>
                    <a:pt x="14116" y="12181"/>
                  </a:moveTo>
                  <a:cubicBezTo>
                    <a:pt x="13512" y="12181"/>
                    <a:pt x="12907" y="12497"/>
                    <a:pt x="12447" y="13127"/>
                  </a:cubicBezTo>
                  <a:cubicBezTo>
                    <a:pt x="11991" y="13750"/>
                    <a:pt x="11763" y="14563"/>
                    <a:pt x="11758" y="15380"/>
                  </a:cubicBezTo>
                  <a:cubicBezTo>
                    <a:pt x="10840" y="14529"/>
                    <a:pt x="9581" y="14659"/>
                    <a:pt x="8768" y="15771"/>
                  </a:cubicBezTo>
                  <a:cubicBezTo>
                    <a:pt x="7846" y="17032"/>
                    <a:pt x="7846" y="19078"/>
                    <a:pt x="8768" y="20339"/>
                  </a:cubicBezTo>
                  <a:cubicBezTo>
                    <a:pt x="9690" y="21600"/>
                    <a:pt x="11184" y="21600"/>
                    <a:pt x="12106" y="20339"/>
                  </a:cubicBezTo>
                  <a:cubicBezTo>
                    <a:pt x="12561" y="19717"/>
                    <a:pt x="12789" y="18902"/>
                    <a:pt x="12795" y="18086"/>
                  </a:cubicBezTo>
                  <a:cubicBezTo>
                    <a:pt x="13713" y="18937"/>
                    <a:pt x="14971" y="18805"/>
                    <a:pt x="15785" y="17693"/>
                  </a:cubicBezTo>
                  <a:cubicBezTo>
                    <a:pt x="16706" y="16432"/>
                    <a:pt x="16706" y="14388"/>
                    <a:pt x="15785" y="13127"/>
                  </a:cubicBezTo>
                  <a:cubicBezTo>
                    <a:pt x="15324" y="12497"/>
                    <a:pt x="14720" y="12181"/>
                    <a:pt x="14116" y="12181"/>
                  </a:cubicBezTo>
                  <a:close/>
                  <a:moveTo>
                    <a:pt x="19760" y="12181"/>
                  </a:moveTo>
                  <a:cubicBezTo>
                    <a:pt x="19365" y="12181"/>
                    <a:pt x="18971" y="12387"/>
                    <a:pt x="18670" y="12798"/>
                  </a:cubicBezTo>
                  <a:cubicBezTo>
                    <a:pt x="18068" y="13622"/>
                    <a:pt x="18068" y="14956"/>
                    <a:pt x="18670" y="15779"/>
                  </a:cubicBezTo>
                  <a:cubicBezTo>
                    <a:pt x="19271" y="16603"/>
                    <a:pt x="20247" y="16603"/>
                    <a:pt x="20848" y="15779"/>
                  </a:cubicBezTo>
                  <a:cubicBezTo>
                    <a:pt x="21450" y="14956"/>
                    <a:pt x="21450" y="13622"/>
                    <a:pt x="20848" y="12798"/>
                  </a:cubicBezTo>
                  <a:cubicBezTo>
                    <a:pt x="20548" y="12387"/>
                    <a:pt x="20154" y="12181"/>
                    <a:pt x="19760" y="12181"/>
                  </a:cubicBezTo>
                  <a:close/>
                </a:path>
              </a:pathLst>
            </a:custGeom>
            <a:solidFill>
              <a:srgbClr val="FFFFFF">
                <a:alpha val="4131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38E872C0-353D-465D-8794-AE31B9F9D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8756" y="-1695450"/>
              <a:ext cx="10744994" cy="10279063"/>
              <a:chOff x="0" y="0"/>
              <a:chExt cx="21490864" cy="20558989"/>
            </a:xfrm>
          </p:grpSpPr>
          <p:sp>
            <p:nvSpPr>
              <p:cNvPr id="29" name="AutoShape 5">
                <a:extLst>
                  <a:ext uri="{FF2B5EF4-FFF2-40B4-BE49-F238E27FC236}">
                    <a16:creationId xmlns:a16="http://schemas.microsoft.com/office/drawing/2014/main" id="{6BC84871-57C1-4D44-BBCE-2584F818E017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1355">
                <a:off x="13766539" y="3811969"/>
                <a:ext cx="6712216" cy="67122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0" name="AutoShape 6">
                <a:extLst>
                  <a:ext uri="{FF2B5EF4-FFF2-40B4-BE49-F238E27FC236}">
                    <a16:creationId xmlns:a16="http://schemas.microsoft.com/office/drawing/2014/main" id="{71495581-FCAA-4925-ABBC-8BDE32419C69}"/>
                  </a:ext>
                </a:extLst>
              </p:cNvPr>
              <p:cNvSpPr>
                <a:spLocks/>
              </p:cNvSpPr>
              <p:nvPr/>
            </p:nvSpPr>
            <p:spPr bwMode="auto">
              <a:xfrm rot="20753571">
                <a:off x="2828366" y="14510751"/>
                <a:ext cx="5464673" cy="546467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295D0D68-AA88-4CAD-A8CD-5B41BF2E286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640417" y="10999158"/>
                <a:ext cx="4386357" cy="43863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2" name="AutoShape 8">
                <a:extLst>
                  <a:ext uri="{FF2B5EF4-FFF2-40B4-BE49-F238E27FC236}">
                    <a16:creationId xmlns:a16="http://schemas.microsoft.com/office/drawing/2014/main" id="{BAA797B2-309F-411D-8845-A1FAC49792B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11687479" y="640417"/>
                <a:ext cx="4386357" cy="43863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grpSp>
            <p:nvGrpSpPr>
              <p:cNvPr id="33" name="Group 9">
                <a:extLst>
                  <a:ext uri="{FF2B5EF4-FFF2-40B4-BE49-F238E27FC236}">
                    <a16:creationId xmlns:a16="http://schemas.microsoft.com/office/drawing/2014/main" id="{25392287-8CB7-4928-8AF1-56604F2B88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5256" y="4485471"/>
                <a:ext cx="11528426" cy="11528426"/>
                <a:chOff x="0" y="0"/>
                <a:chExt cx="11528425" cy="11528425"/>
              </a:xfrm>
            </p:grpSpPr>
            <p:sp>
              <p:nvSpPr>
                <p:cNvPr id="34" name="AutoShape 10">
                  <a:extLst>
                    <a:ext uri="{FF2B5EF4-FFF2-40B4-BE49-F238E27FC236}">
                      <a16:creationId xmlns:a16="http://schemas.microsoft.com/office/drawing/2014/main" id="{95D3722D-7FC2-4904-B629-98E37ABBD8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11528425" cy="115284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9763" y="0"/>
                        <a:pt x="8922" y="842"/>
                        <a:pt x="8922" y="1879"/>
                      </a:cubicBezTo>
                      <a:lnTo>
                        <a:pt x="8922" y="2999"/>
                      </a:lnTo>
                      <a:cubicBezTo>
                        <a:pt x="8117" y="3192"/>
                        <a:pt x="7338" y="3511"/>
                        <a:pt x="6613" y="3956"/>
                      </a:cubicBezTo>
                      <a:lnTo>
                        <a:pt x="5820" y="3163"/>
                      </a:lnTo>
                      <a:cubicBezTo>
                        <a:pt x="5453" y="2796"/>
                        <a:pt x="4973" y="2613"/>
                        <a:pt x="4492" y="2613"/>
                      </a:cubicBezTo>
                      <a:cubicBezTo>
                        <a:pt x="4011" y="2613"/>
                        <a:pt x="3530" y="2796"/>
                        <a:pt x="3163" y="3163"/>
                      </a:cubicBezTo>
                      <a:cubicBezTo>
                        <a:pt x="2430" y="3897"/>
                        <a:pt x="2430" y="5087"/>
                        <a:pt x="3163" y="5820"/>
                      </a:cubicBezTo>
                      <a:lnTo>
                        <a:pt x="3956" y="6613"/>
                      </a:lnTo>
                      <a:cubicBezTo>
                        <a:pt x="3512" y="7338"/>
                        <a:pt x="3192" y="8117"/>
                        <a:pt x="2999" y="8922"/>
                      </a:cubicBezTo>
                      <a:lnTo>
                        <a:pt x="1879" y="8922"/>
                      </a:lnTo>
                      <a:cubicBezTo>
                        <a:pt x="842" y="8922"/>
                        <a:pt x="0" y="9763"/>
                        <a:pt x="0" y="10800"/>
                      </a:cubicBezTo>
                      <a:cubicBezTo>
                        <a:pt x="0" y="11837"/>
                        <a:pt x="842" y="12678"/>
                        <a:pt x="1879" y="12678"/>
                      </a:cubicBezTo>
                      <a:lnTo>
                        <a:pt x="2999" y="12678"/>
                      </a:lnTo>
                      <a:cubicBezTo>
                        <a:pt x="3192" y="13483"/>
                        <a:pt x="3512" y="14262"/>
                        <a:pt x="3956" y="14987"/>
                      </a:cubicBezTo>
                      <a:lnTo>
                        <a:pt x="3163" y="15780"/>
                      </a:lnTo>
                      <a:cubicBezTo>
                        <a:pt x="2430" y="16513"/>
                        <a:pt x="2430" y="17703"/>
                        <a:pt x="3163" y="18437"/>
                      </a:cubicBezTo>
                      <a:cubicBezTo>
                        <a:pt x="3897" y="19170"/>
                        <a:pt x="5087" y="19170"/>
                        <a:pt x="5820" y="18437"/>
                      </a:cubicBezTo>
                      <a:lnTo>
                        <a:pt x="6613" y="17644"/>
                      </a:lnTo>
                      <a:cubicBezTo>
                        <a:pt x="7338" y="18088"/>
                        <a:pt x="8117" y="18408"/>
                        <a:pt x="8922" y="18601"/>
                      </a:cubicBezTo>
                      <a:lnTo>
                        <a:pt x="8922" y="19721"/>
                      </a:lnTo>
                      <a:cubicBezTo>
                        <a:pt x="8922" y="20758"/>
                        <a:pt x="9763" y="21600"/>
                        <a:pt x="10800" y="21600"/>
                      </a:cubicBezTo>
                      <a:cubicBezTo>
                        <a:pt x="11837" y="21600"/>
                        <a:pt x="12678" y="20758"/>
                        <a:pt x="12678" y="19721"/>
                      </a:cubicBezTo>
                      <a:lnTo>
                        <a:pt x="12678" y="18601"/>
                      </a:lnTo>
                      <a:cubicBezTo>
                        <a:pt x="13483" y="18408"/>
                        <a:pt x="14262" y="18088"/>
                        <a:pt x="14987" y="17644"/>
                      </a:cubicBezTo>
                      <a:lnTo>
                        <a:pt x="15780" y="18437"/>
                      </a:lnTo>
                      <a:cubicBezTo>
                        <a:pt x="16513" y="19170"/>
                        <a:pt x="17703" y="19170"/>
                        <a:pt x="18437" y="18437"/>
                      </a:cubicBezTo>
                      <a:cubicBezTo>
                        <a:pt x="19170" y="17703"/>
                        <a:pt x="19170" y="16513"/>
                        <a:pt x="18437" y="15780"/>
                      </a:cubicBezTo>
                      <a:lnTo>
                        <a:pt x="17644" y="14987"/>
                      </a:lnTo>
                      <a:cubicBezTo>
                        <a:pt x="18088" y="14262"/>
                        <a:pt x="18408" y="13483"/>
                        <a:pt x="18601" y="12678"/>
                      </a:cubicBezTo>
                      <a:lnTo>
                        <a:pt x="19721" y="12678"/>
                      </a:lnTo>
                      <a:cubicBezTo>
                        <a:pt x="20758" y="12678"/>
                        <a:pt x="21600" y="11837"/>
                        <a:pt x="21600" y="10800"/>
                      </a:cubicBezTo>
                      <a:cubicBezTo>
                        <a:pt x="21600" y="9763"/>
                        <a:pt x="20758" y="8922"/>
                        <a:pt x="19721" y="8922"/>
                      </a:cubicBezTo>
                      <a:lnTo>
                        <a:pt x="18601" y="8922"/>
                      </a:lnTo>
                      <a:cubicBezTo>
                        <a:pt x="18408" y="8117"/>
                        <a:pt x="18088" y="7338"/>
                        <a:pt x="17644" y="6613"/>
                      </a:cubicBezTo>
                      <a:lnTo>
                        <a:pt x="18437" y="5820"/>
                      </a:lnTo>
                      <a:cubicBezTo>
                        <a:pt x="19170" y="5087"/>
                        <a:pt x="19170" y="3897"/>
                        <a:pt x="18437" y="3163"/>
                      </a:cubicBezTo>
                      <a:cubicBezTo>
                        <a:pt x="18070" y="2796"/>
                        <a:pt x="17590" y="2613"/>
                        <a:pt x="17109" y="2613"/>
                      </a:cubicBezTo>
                      <a:cubicBezTo>
                        <a:pt x="16628" y="2613"/>
                        <a:pt x="16147" y="2796"/>
                        <a:pt x="15780" y="3163"/>
                      </a:cubicBezTo>
                      <a:lnTo>
                        <a:pt x="14987" y="3956"/>
                      </a:lnTo>
                      <a:cubicBezTo>
                        <a:pt x="14262" y="3511"/>
                        <a:pt x="13483" y="3192"/>
                        <a:pt x="12678" y="2999"/>
                      </a:cubicBezTo>
                      <a:lnTo>
                        <a:pt x="12678" y="1879"/>
                      </a:lnTo>
                      <a:cubicBezTo>
                        <a:pt x="12678" y="842"/>
                        <a:pt x="11837" y="0"/>
                        <a:pt x="10800" y="0"/>
                      </a:cubicBezTo>
                      <a:close/>
                      <a:moveTo>
                        <a:pt x="10800" y="5398"/>
                      </a:moveTo>
                      <a:cubicBezTo>
                        <a:pt x="12183" y="5398"/>
                        <a:pt x="13565" y="5925"/>
                        <a:pt x="14620" y="6980"/>
                      </a:cubicBezTo>
                      <a:cubicBezTo>
                        <a:pt x="16729" y="9090"/>
                        <a:pt x="16729" y="12510"/>
                        <a:pt x="14620" y="14620"/>
                      </a:cubicBezTo>
                      <a:cubicBezTo>
                        <a:pt x="12510" y="16729"/>
                        <a:pt x="9090" y="16729"/>
                        <a:pt x="6980" y="14620"/>
                      </a:cubicBezTo>
                      <a:cubicBezTo>
                        <a:pt x="4871" y="12510"/>
                        <a:pt x="4871" y="9090"/>
                        <a:pt x="6980" y="6980"/>
                      </a:cubicBezTo>
                      <a:cubicBezTo>
                        <a:pt x="8035" y="5925"/>
                        <a:pt x="9417" y="5398"/>
                        <a:pt x="10800" y="5398"/>
                      </a:cubicBezTo>
                      <a:close/>
                    </a:path>
                  </a:pathLst>
                </a:cu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5" name="Oval 11">
                  <a:extLst>
                    <a:ext uri="{FF2B5EF4-FFF2-40B4-BE49-F238E27FC236}">
                      <a16:creationId xmlns:a16="http://schemas.microsoft.com/office/drawing/2014/main" id="{4702FD9B-6896-4B59-9960-61C449DDDF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34955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6" name="Oval 12">
                  <a:extLst>
                    <a:ext uri="{FF2B5EF4-FFF2-40B4-BE49-F238E27FC236}">
                      <a16:creationId xmlns:a16="http://schemas.microsoft.com/office/drawing/2014/main" id="{5961742D-FD47-4B3D-AE05-0FF405E1A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986324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7" name="Oval 13">
                  <a:extLst>
                    <a:ext uri="{FF2B5EF4-FFF2-40B4-BE49-F238E27FC236}">
                      <a16:creationId xmlns:a16="http://schemas.microsoft.com/office/drawing/2014/main" id="{3FED7DAE-2E10-4B01-B4E9-04D27D7BA0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9847995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8" name="Oval 14">
                  <a:extLst>
                    <a:ext uri="{FF2B5EF4-FFF2-40B4-BE49-F238E27FC236}">
                      <a16:creationId xmlns:a16="http://schemas.microsoft.com/office/drawing/2014/main" id="{661794BE-E077-43E1-A66C-5923C38F0E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34306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9" name="Oval 15">
                  <a:extLst>
                    <a:ext uri="{FF2B5EF4-FFF2-40B4-BE49-F238E27FC236}">
                      <a16:creationId xmlns:a16="http://schemas.microsoft.com/office/drawing/2014/main" id="{DBC95FD6-3C17-4FF9-9A71-10D3D07C0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8456981" y="1740573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0" name="Oval 16">
                  <a:extLst>
                    <a:ext uri="{FF2B5EF4-FFF2-40B4-BE49-F238E27FC236}">
                      <a16:creationId xmlns:a16="http://schemas.microsoft.com/office/drawing/2014/main" id="{803D1856-DAE4-4D14-BB97-D04FF047F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1729787" y="8467767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1" name="Oval 17">
                  <a:extLst>
                    <a:ext uri="{FF2B5EF4-FFF2-40B4-BE49-F238E27FC236}">
                      <a16:creationId xmlns:a16="http://schemas.microsoft.com/office/drawing/2014/main" id="{4201EBFE-9A2E-4434-8471-46FEE1AA38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456983" y="8456982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2" name="Oval 18">
                  <a:extLst>
                    <a:ext uri="{FF2B5EF4-FFF2-40B4-BE49-F238E27FC236}">
                      <a16:creationId xmlns:a16="http://schemas.microsoft.com/office/drawing/2014/main" id="{3BDC6AD1-25BE-4BEA-AF41-A697BE002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729788" y="1729787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3" name="Oval 19">
                  <a:extLst>
                    <a:ext uri="{FF2B5EF4-FFF2-40B4-BE49-F238E27FC236}">
                      <a16:creationId xmlns:a16="http://schemas.microsoft.com/office/drawing/2014/main" id="{33569D57-0D50-4840-8351-6CD529BAE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192036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4" name="Oval 20">
                  <a:extLst>
                    <a:ext uri="{FF2B5EF4-FFF2-40B4-BE49-F238E27FC236}">
                      <a16:creationId xmlns:a16="http://schemas.microsoft.com/office/drawing/2014/main" id="{A4C5870A-E3B9-487D-AA2D-E16B351F59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540132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5" name="Oval 21">
                  <a:extLst>
                    <a:ext uri="{FF2B5EF4-FFF2-40B4-BE49-F238E27FC236}">
                      <a16:creationId xmlns:a16="http://schemas.microsoft.com/office/drawing/2014/main" id="{ECD2DDA2-BDBB-4280-8E00-C4B3E1680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1931146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6" name="Oval 22">
                  <a:extLst>
                    <a:ext uri="{FF2B5EF4-FFF2-40B4-BE49-F238E27FC236}">
                      <a16:creationId xmlns:a16="http://schemas.microsoft.com/office/drawing/2014/main" id="{9A2C7AB1-C0DA-4315-89DE-7859AB826A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0038569" y="5289351"/>
                  <a:ext cx="949723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7" name="Oval 23">
                  <a:extLst>
                    <a:ext uri="{FF2B5EF4-FFF2-40B4-BE49-F238E27FC236}">
                      <a16:creationId xmlns:a16="http://schemas.microsoft.com/office/drawing/2014/main" id="{761AF088-431B-4906-A96F-FDD3D758F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8658341"/>
                  <a:ext cx="949724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8" name="Oval 24">
                  <a:extLst>
                    <a:ext uri="{FF2B5EF4-FFF2-40B4-BE49-F238E27FC236}">
                      <a16:creationId xmlns:a16="http://schemas.microsoft.com/office/drawing/2014/main" id="{0F2C3B86-E9E1-45C9-AFE6-1E46AC402E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4879" y="5289351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9" name="Oval 25">
                  <a:extLst>
                    <a:ext uri="{FF2B5EF4-FFF2-40B4-BE49-F238E27FC236}">
                      <a16:creationId xmlns:a16="http://schemas.microsoft.com/office/drawing/2014/main" id="{0B135808-1A25-47A5-B1C9-B8B3D132BC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865834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0" name="Oval 26">
                  <a:extLst>
                    <a:ext uri="{FF2B5EF4-FFF2-40B4-BE49-F238E27FC236}">
                      <a16:creationId xmlns:a16="http://schemas.microsoft.com/office/drawing/2014/main" id="{47896582-87B3-4ED5-B8F1-44835C9A6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10053823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</p:grpSp>
        </p:grpSp>
        <p:sp>
          <p:nvSpPr>
            <p:cNvPr id="11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2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3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4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5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6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7" name="AutoShape 33">
              <a:extLst>
                <a:ext uri="{FF2B5EF4-FFF2-40B4-BE49-F238E27FC236}">
                  <a16:creationId xmlns:a16="http://schemas.microsoft.com/office/drawing/2014/main" id="{82AFC2DA-5797-4F1B-A57A-FCFC997D9FE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029421" y="3243269"/>
              <a:ext cx="686653" cy="1089776"/>
            </a:xfrm>
            <a:custGeom>
              <a:avLst/>
              <a:gdLst>
                <a:gd name="T0" fmla="+- 0 10795 577"/>
                <a:gd name="T1" fmla="*/ T0 w 20436"/>
                <a:gd name="T2" fmla="*/ 10800 h 21600"/>
                <a:gd name="T3" fmla="+- 0 10795 577"/>
                <a:gd name="T4" fmla="*/ T3 w 20436"/>
                <a:gd name="T5" fmla="*/ 10800 h 21600"/>
                <a:gd name="T6" fmla="+- 0 10795 577"/>
                <a:gd name="T7" fmla="*/ T6 w 20436"/>
                <a:gd name="T8" fmla="*/ 10800 h 21600"/>
                <a:gd name="T9" fmla="+- 0 10795 57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2564" y="0"/>
                  </a:moveTo>
                  <a:cubicBezTo>
                    <a:pt x="161" y="3391"/>
                    <a:pt x="-577" y="7200"/>
                    <a:pt x="453" y="10887"/>
                  </a:cubicBezTo>
                  <a:cubicBezTo>
                    <a:pt x="1634" y="15111"/>
                    <a:pt x="5047" y="18912"/>
                    <a:pt x="10080" y="21600"/>
                  </a:cubicBezTo>
                  <a:cubicBezTo>
                    <a:pt x="15233" y="18954"/>
                    <a:pt x="18750" y="15143"/>
                    <a:pt x="19968" y="10887"/>
                  </a:cubicBezTo>
                  <a:cubicBezTo>
                    <a:pt x="21023" y="7201"/>
                    <a:pt x="20284" y="3387"/>
                    <a:pt x="17858" y="0"/>
                  </a:cubicBezTo>
                  <a:lnTo>
                    <a:pt x="2564" y="0"/>
                  </a:lnTo>
                  <a:close/>
                </a:path>
              </a:pathLst>
            </a:custGeom>
            <a:solidFill>
              <a:srgbClr val="DB60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8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9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0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1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2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3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4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5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6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7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087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51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5333819" cy="1460182"/>
          </a:xfrm>
        </p:spPr>
        <p:txBody>
          <a:bodyPr anchor="b">
            <a:normAutofit/>
          </a:bodyPr>
          <a:lstStyle>
            <a:lvl1pPr>
              <a:defRPr lang="fr-FR" sz="6000" kern="0" cap="all" baseline="12500" dirty="0">
                <a:solidFill>
                  <a:srgbClr val="36526E"/>
                </a:solidFill>
                <a:latin typeface="Montserrat-Bold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3306894"/>
            <a:ext cx="53338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8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3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4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5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4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8" name="Chart" r:id="rId3" imgW="2530059" imgH="2530059" progId="">
                      <p:embed/>
                    </p:oleObj>
                  </mc:Choice>
                  <mc:Fallback>
                    <p:oleObj name="Chart" r:id="rId3" imgW="2530059" imgH="2530059" progId="">
                      <p:embed/>
                      <p:pic>
                        <p:nvPicPr>
                          <p:cNvPr id="0" name="Picture 6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2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9" name="Chart" r:id="rId5" imgW="1804572" imgH="1804572" progId="">
                      <p:embed/>
                    </p:oleObj>
                  </mc:Choice>
                  <mc:Fallback>
                    <p:oleObj name="Chart" r:id="rId5" imgW="1804572" imgH="1804572" progId="">
                      <p:embed/>
                      <p:pic>
                        <p:nvPicPr>
                          <p:cNvPr id="0" name="Picture 6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20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0" name="Chart" r:id="rId7" imgW="1341236" imgH="1335140" progId="">
                      <p:embed/>
                    </p:oleObj>
                  </mc:Choice>
                  <mc:Fallback>
                    <p:oleObj name="Chart" r:id="rId7" imgW="1341236" imgH="1335140" progId="">
                      <p:embed/>
                      <p:pic>
                        <p:nvPicPr>
                          <p:cNvPr id="0" name="Picture 6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" name="Shape 378">
              <a:extLst>
                <a:ext uri="{FF2B5EF4-FFF2-40B4-BE49-F238E27FC236}">
                  <a16:creationId xmlns:a16="http://schemas.microsoft.com/office/drawing/2014/main" id="{5CE357DC-086B-48EC-8068-E6836B8F9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6905" y="4423578"/>
              <a:ext cx="248901" cy="22859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950" y="21600"/>
                  </a:lnTo>
                  <a:lnTo>
                    <a:pt x="3950" y="8656"/>
                  </a:lnTo>
                  <a:lnTo>
                    <a:pt x="0" y="8656"/>
                  </a:lnTo>
                  <a:lnTo>
                    <a:pt x="0" y="21600"/>
                  </a:lnTo>
                  <a:close/>
                  <a:moveTo>
                    <a:pt x="21600" y="9649"/>
                  </a:moveTo>
                  <a:cubicBezTo>
                    <a:pt x="21600" y="8418"/>
                    <a:pt x="20658" y="7624"/>
                    <a:pt x="19534" y="7624"/>
                  </a:cubicBezTo>
                  <a:lnTo>
                    <a:pt x="13337" y="7624"/>
                  </a:lnTo>
                  <a:lnTo>
                    <a:pt x="14460" y="2462"/>
                  </a:lnTo>
                  <a:lnTo>
                    <a:pt x="14460" y="2263"/>
                  </a:lnTo>
                  <a:cubicBezTo>
                    <a:pt x="14460" y="1826"/>
                    <a:pt x="14279" y="1429"/>
                    <a:pt x="14098" y="1032"/>
                  </a:cubicBezTo>
                  <a:lnTo>
                    <a:pt x="12974" y="0"/>
                  </a:lnTo>
                  <a:lnTo>
                    <a:pt x="6379" y="6988"/>
                  </a:lnTo>
                  <a:cubicBezTo>
                    <a:pt x="6016" y="7385"/>
                    <a:pt x="5835" y="8021"/>
                    <a:pt x="5835" y="8656"/>
                  </a:cubicBezTo>
                  <a:lnTo>
                    <a:pt x="5835" y="19337"/>
                  </a:lnTo>
                  <a:cubicBezTo>
                    <a:pt x="5835" y="20568"/>
                    <a:pt x="6777" y="21600"/>
                    <a:pt x="7901" y="21600"/>
                  </a:cubicBezTo>
                  <a:lnTo>
                    <a:pt x="16707" y="21600"/>
                  </a:lnTo>
                  <a:cubicBezTo>
                    <a:pt x="17468" y="21600"/>
                    <a:pt x="18230" y="21004"/>
                    <a:pt x="18411" y="20171"/>
                  </a:cubicBezTo>
                  <a:lnTo>
                    <a:pt x="21419" y="12547"/>
                  </a:lnTo>
                  <a:cubicBezTo>
                    <a:pt x="21419" y="12349"/>
                    <a:pt x="21419" y="12150"/>
                    <a:pt x="21419" y="11713"/>
                  </a:cubicBezTo>
                  <a:lnTo>
                    <a:pt x="21419" y="9649"/>
                  </a:lnTo>
                  <a:lnTo>
                    <a:pt x="21600" y="9649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9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712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682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370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620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654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21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766C-33CB-4FEF-B3D4-D8A54DFFCA59}" type="datetimeFigureOut">
              <a:rPr lang="fr-FR" smtClean="0"/>
              <a:pPr/>
              <a:t>26/04/2018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2AE-0343-43B3-B606-223D4360B4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178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11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143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2A178F-E19B-4A9E-86BF-C76660BA15E8}" type="datetime1">
              <a:rPr lang="fr-FR" smtClean="0"/>
              <a:pPr/>
              <a:t>26/04/2018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67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766C-33CB-4FEF-B3D4-D8A54DFFCA59}" type="datetimeFigureOut">
              <a:rPr lang="fr-FR" smtClean="0"/>
              <a:pPr/>
              <a:t>26/04/2018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2AE-0343-43B3-B606-223D4360B4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4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766C-33CB-4FEF-B3D4-D8A54DFFCA59}" type="datetimeFigureOut">
              <a:rPr lang="fr-FR" smtClean="0"/>
              <a:pPr/>
              <a:t>26/04/2018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2AE-0343-43B3-B606-223D4360B4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40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766C-33CB-4FEF-B3D4-D8A54DFFCA59}" type="datetimeFigureOut">
              <a:rPr lang="fr-FR" smtClean="0"/>
              <a:pPr/>
              <a:t>26/04/2018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2AE-0343-43B3-B606-223D4360B4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46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766C-33CB-4FEF-B3D4-D8A54DFFCA59}" type="datetimeFigureOut">
              <a:rPr lang="fr-FR" smtClean="0"/>
              <a:pPr/>
              <a:t>26/04/2018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2AE-0343-43B3-B606-223D4360B4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45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766C-33CB-4FEF-B3D4-D8A54DFFCA59}" type="datetimeFigureOut">
              <a:rPr lang="fr-FR" smtClean="0"/>
              <a:pPr/>
              <a:t>26/04/2018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2AE-0343-43B3-B606-223D4360B4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86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766C-33CB-4FEF-B3D4-D8A54DFFCA59}" type="datetimeFigureOut">
              <a:rPr lang="fr-FR" smtClean="0"/>
              <a:pPr/>
              <a:t>26/04/2018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2AE-0343-43B3-B606-223D4360B4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13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766C-33CB-4FEF-B3D4-D8A54DFFCA59}" type="datetimeFigureOut">
              <a:rPr lang="fr-FR" smtClean="0"/>
              <a:pPr/>
              <a:t>26/04/2018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2AE-0343-43B3-B606-223D4360B4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73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4766C-33CB-4FEF-B3D4-D8A54DFFCA59}" type="datetimeFigureOut">
              <a:rPr lang="fr-FR" smtClean="0"/>
              <a:pPr/>
              <a:t>26/04/2018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CD2AE-0343-43B3-B606-223D4360B4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2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1" t="6410" r="70211" b="28820"/>
          <a:stretch/>
        </p:blipFill>
        <p:spPr>
          <a:xfrm rot="10800000">
            <a:off x="9535886" y="4218408"/>
            <a:ext cx="3096792" cy="309679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72440" y="199663"/>
            <a:ext cx="10515600" cy="566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671041" y="6448425"/>
            <a:ext cx="520959" cy="409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36526E"/>
                </a:solidFill>
              </a:defRPr>
            </a:lvl1pPr>
          </a:lstStyle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1038" descr="logo s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0436" y="6550090"/>
            <a:ext cx="1404559" cy="171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281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lang="fr-FR" sz="6000" kern="1200" cap="all" baseline="12500" dirty="0">
          <a:solidFill>
            <a:srgbClr val="17222C"/>
          </a:solidFill>
          <a:latin typeface="+mn-lt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fr-FR" sz="2000" kern="1200" spc="300" dirty="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9750" indent="-2857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tabLst>
          <a:tab pos="539750" algn="l"/>
        </a:tabLst>
        <a:defRPr lang="fr-FR" sz="1800" kern="1200" dirty="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809625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›"/>
        <a:defRPr lang="fr-FR" sz="1050" kern="1200" dirty="0">
          <a:solidFill>
            <a:srgbClr val="95A5A6"/>
          </a:solidFill>
          <a:latin typeface="Montserrat Ligh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08166" y="3457453"/>
            <a:ext cx="4823067" cy="1991912"/>
          </a:xfrm>
        </p:spPr>
        <p:txBody>
          <a:bodyPr/>
          <a:lstStyle/>
          <a:p>
            <a:r>
              <a:rPr lang="fr-FR" dirty="0" smtClean="0"/>
              <a:t>Cycle de vie d’une us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317383" y="5541440"/>
            <a:ext cx="4404632" cy="1655762"/>
          </a:xfrm>
        </p:spPr>
        <p:txBody>
          <a:bodyPr/>
          <a:lstStyle/>
          <a:p>
            <a:r>
              <a:rPr lang="fr-FR" dirty="0" smtClean="0"/>
              <a:t>Processus de développement et de recette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079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meline"/>
          <p:cNvSpPr txBox="1"/>
          <p:nvPr/>
        </p:nvSpPr>
        <p:spPr>
          <a:xfrm>
            <a:off x="421200" y="284400"/>
            <a:ext cx="1095692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6000" dirty="0"/>
              <a:t>Roadmap de maturité</a:t>
            </a:r>
            <a:endParaRPr sz="6000" dirty="0"/>
          </a:p>
        </p:txBody>
      </p:sp>
      <p:grpSp>
        <p:nvGrpSpPr>
          <p:cNvPr id="2" name="Groupe 1"/>
          <p:cNvGrpSpPr/>
          <p:nvPr/>
        </p:nvGrpSpPr>
        <p:grpSpPr>
          <a:xfrm>
            <a:off x="54634" y="1679525"/>
            <a:ext cx="11851482" cy="4992895"/>
            <a:chOff x="-25400" y="1070769"/>
            <a:chExt cx="11851482" cy="4992895"/>
          </a:xfrm>
        </p:grpSpPr>
        <p:grpSp>
          <p:nvGrpSpPr>
            <p:cNvPr id="15361" name="Group 1">
              <a:extLst>
                <a:ext uri="{FF2B5EF4-FFF2-40B4-BE49-F238E27FC236}">
                  <a16:creationId xmlns:a16="http://schemas.microsoft.com/office/drawing/2014/main" id="{A073E802-A07B-4AE3-9D7B-D68B689DDE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5400" y="1070769"/>
              <a:ext cx="11851482" cy="4992895"/>
              <a:chOff x="-50800" y="2141538"/>
              <a:chExt cx="23702963" cy="9985789"/>
            </a:xfrm>
          </p:grpSpPr>
          <p:sp>
            <p:nvSpPr>
              <p:cNvPr id="4111" name="AutoShape 15">
                <a:extLst>
                  <a:ext uri="{FF2B5EF4-FFF2-40B4-BE49-F238E27FC236}">
                    <a16:creationId xmlns:a16="http://schemas.microsoft.com/office/drawing/2014/main" id="{38D3121D-3215-4E5E-B8EE-131936FEF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0800" y="2636838"/>
                <a:ext cx="23450550" cy="8067675"/>
              </a:xfrm>
              <a:custGeom>
                <a:avLst/>
                <a:gdLst>
                  <a:gd name="T0" fmla="*/ 11725275 w 21600"/>
                  <a:gd name="T1" fmla="*/ 4033838 h 21600"/>
                  <a:gd name="T2" fmla="*/ 11725275 w 21600"/>
                  <a:gd name="T3" fmla="*/ 4033838 h 21600"/>
                  <a:gd name="T4" fmla="*/ 11725275 w 21600"/>
                  <a:gd name="T5" fmla="*/ 4033838 h 21600"/>
                  <a:gd name="T6" fmla="*/ 11725275 w 21600"/>
                  <a:gd name="T7" fmla="*/ 4033838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42" y="21600"/>
                    </a:lnTo>
                    <a:lnTo>
                      <a:pt x="19505" y="0"/>
                    </a:lnTo>
                    <a:lnTo>
                      <a:pt x="21600" y="0"/>
                    </a:lnTo>
                  </a:path>
                </a:pathLst>
              </a:custGeom>
              <a:noFill/>
              <a:ln w="114300" cap="flat" cmpd="sng">
                <a:solidFill>
                  <a:srgbClr val="E6E7EB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 dirty="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4112" name="AutoShape 16">
                <a:extLst>
                  <a:ext uri="{FF2B5EF4-FFF2-40B4-BE49-F238E27FC236}">
                    <a16:creationId xmlns:a16="http://schemas.microsoft.com/office/drawing/2014/main" id="{571470C4-9662-4759-A034-8ACA0116D55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3075107" y="2356643"/>
                <a:ext cx="577850" cy="576263"/>
              </a:xfrm>
              <a:custGeom>
                <a:avLst/>
                <a:gdLst>
                  <a:gd name="T0" fmla="*/ 288925 w 21600"/>
                  <a:gd name="T1" fmla="*/ 288132 h 21600"/>
                  <a:gd name="T2" fmla="*/ 288925 w 21600"/>
                  <a:gd name="T3" fmla="*/ 288132 h 21600"/>
                  <a:gd name="T4" fmla="*/ 288925 w 21600"/>
                  <a:gd name="T5" fmla="*/ 288132 h 21600"/>
                  <a:gd name="T6" fmla="*/ 288925 w 21600"/>
                  <a:gd name="T7" fmla="*/ 28813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E6E7E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 dirty="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grpSp>
            <p:nvGrpSpPr>
              <p:cNvPr id="15364" name="Group 17">
                <a:extLst>
                  <a:ext uri="{FF2B5EF4-FFF2-40B4-BE49-F238E27FC236}">
                    <a16:creationId xmlns:a16="http://schemas.microsoft.com/office/drawing/2014/main" id="{111B5E6C-881B-400C-94A9-2BA718972D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310982">
                <a:off x="4830763" y="8447088"/>
                <a:ext cx="1536700" cy="1538287"/>
                <a:chOff x="0" y="0"/>
                <a:chExt cx="1537872" cy="1537872"/>
              </a:xfrm>
            </p:grpSpPr>
            <p:sp>
              <p:nvSpPr>
                <p:cNvPr id="4114" name="Oval 18">
                  <a:extLst>
                    <a:ext uri="{FF2B5EF4-FFF2-40B4-BE49-F238E27FC236}">
                      <a16:creationId xmlns:a16="http://schemas.microsoft.com/office/drawing/2014/main" id="{9E2E0B3A-FEBD-4C8A-9931-F7920FEF35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1537872" cy="1537872"/>
                </a:xfrm>
                <a:prstGeom prst="ellipse">
                  <a:avLst/>
                </a:prstGeom>
                <a:solidFill>
                  <a:srgbClr val="FFFFFF"/>
                </a:solidFill>
                <a:ln w="114300" cap="flat" cmpd="sng">
                  <a:solidFill>
                    <a:srgbClr val="E6E7EB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600" dirty="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15" name="Oval 19">
                  <a:extLst>
                    <a:ext uri="{FF2B5EF4-FFF2-40B4-BE49-F238E27FC236}">
                      <a16:creationId xmlns:a16="http://schemas.microsoft.com/office/drawing/2014/main" id="{E329197E-8477-4851-8C08-D22F48B01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290" y="184100"/>
                  <a:ext cx="1169291" cy="1169671"/>
                </a:xfrm>
                <a:prstGeom prst="ellipse">
                  <a:avLst/>
                </a:prstGeom>
                <a:solidFill>
                  <a:srgbClr val="45688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600" dirty="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116" name="Line 20">
                <a:extLst>
                  <a:ext uri="{FF2B5EF4-FFF2-40B4-BE49-F238E27FC236}">
                    <a16:creationId xmlns:a16="http://schemas.microsoft.com/office/drawing/2014/main" id="{B40FF5B1-6D95-4D8F-B332-423C19EA6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1814" y="6362700"/>
                <a:ext cx="871538" cy="2076450"/>
              </a:xfrm>
              <a:prstGeom prst="line">
                <a:avLst/>
              </a:prstGeom>
              <a:noFill/>
              <a:ln w="25400" cap="flat" cmpd="sng">
                <a:solidFill>
                  <a:srgbClr val="A6AAA9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 dirty="0">
                  <a:solidFill>
                    <a:srgbClr val="00000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17" name="Line 21">
                <a:extLst>
                  <a:ext uri="{FF2B5EF4-FFF2-40B4-BE49-F238E27FC236}">
                    <a16:creationId xmlns:a16="http://schemas.microsoft.com/office/drawing/2014/main" id="{1801D428-8E8D-4D75-8A39-1DB51C9F9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1176" y="5595938"/>
                <a:ext cx="0" cy="696912"/>
              </a:xfrm>
              <a:prstGeom prst="line">
                <a:avLst/>
              </a:prstGeom>
              <a:noFill/>
              <a:ln w="63500" cap="flat" cmpd="sng">
                <a:solidFill>
                  <a:srgbClr val="45688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 dirty="0">
                  <a:solidFill>
                    <a:srgbClr val="00000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18" name="Rectangle 22">
                <a:extLst>
                  <a:ext uri="{FF2B5EF4-FFF2-40B4-BE49-F238E27FC236}">
                    <a16:creationId xmlns:a16="http://schemas.microsoft.com/office/drawing/2014/main" id="{36475392-CDCE-488D-A7EB-BE6E8B268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314" y="5637660"/>
                <a:ext cx="2128788" cy="564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500" b="1" dirty="0">
                    <a:solidFill>
                      <a:srgbClr val="45688B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Installation</a:t>
                </a:r>
              </a:p>
            </p:txBody>
          </p:sp>
          <p:sp>
            <p:nvSpPr>
              <p:cNvPr id="4119" name="Rectangle 23">
                <a:extLst>
                  <a:ext uri="{FF2B5EF4-FFF2-40B4-BE49-F238E27FC236}">
                    <a16:creationId xmlns:a16="http://schemas.microsoft.com/office/drawing/2014/main" id="{B4AD614C-09BF-4752-B911-0B4C03437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348" y="6215342"/>
                <a:ext cx="3884122" cy="2523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/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fr-FR" altLang="en-US" sz="900" dirty="0">
                    <a:solidFill>
                      <a:srgbClr val="404040"/>
                    </a:solidFill>
                    <a:sym typeface="Helvetica Light" charset="0"/>
                  </a:rPr>
                  <a:t>Etablir le setup de la </a:t>
                </a:r>
                <a:r>
                  <a:rPr lang="fr-FR" altLang="en-US" sz="900" dirty="0" err="1">
                    <a:solidFill>
                      <a:srgbClr val="404040"/>
                    </a:solidFill>
                    <a:sym typeface="Helvetica Light" charset="0"/>
                  </a:rPr>
                  <a:t>factory</a:t>
                </a:r>
                <a:endParaRPr lang="fr-FR" altLang="en-US" sz="900" dirty="0">
                  <a:solidFill>
                    <a:srgbClr val="404040"/>
                  </a:solidFill>
                  <a:sym typeface="Helvetica Light" charset="0"/>
                </a:endParaRP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fr-FR" altLang="en-US" sz="900" dirty="0">
                    <a:solidFill>
                      <a:srgbClr val="404040"/>
                    </a:solidFill>
                    <a:sym typeface="Helvetica Light" charset="0"/>
                  </a:rPr>
                  <a:t>Rationaliser le modèle actuel</a:t>
                </a: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fr-FR" altLang="en-US" sz="900" dirty="0">
                    <a:solidFill>
                      <a:srgbClr val="404040"/>
                    </a:solidFill>
                    <a:sym typeface="Helvetica Light" charset="0"/>
                  </a:rPr>
                  <a:t>Définir l’architecture de la couche digitale</a:t>
                </a: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fr-FR" altLang="en-US" sz="900" dirty="0">
                    <a:solidFill>
                      <a:srgbClr val="404040"/>
                    </a:solidFill>
                    <a:sym typeface="Helvetica Light" charset="0"/>
                  </a:rPr>
                  <a:t>Définir la technologie et les outils pour API et </a:t>
                </a:r>
                <a:r>
                  <a:rPr lang="fr-FR" altLang="en-US" sz="900" dirty="0" err="1">
                    <a:solidFill>
                      <a:srgbClr val="404040"/>
                    </a:solidFill>
                    <a:sym typeface="Helvetica Light" charset="0"/>
                  </a:rPr>
                  <a:t>DevOps</a:t>
                </a:r>
                <a:endParaRPr lang="fr-FR" altLang="en-US" sz="900" dirty="0">
                  <a:solidFill>
                    <a:srgbClr val="404040"/>
                  </a:solidFill>
                  <a:sym typeface="Helvetica Light" charset="0"/>
                </a:endParaRP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fr-FR" altLang="en-US" sz="900" dirty="0">
                    <a:solidFill>
                      <a:srgbClr val="404040"/>
                    </a:solidFill>
                    <a:sym typeface="Helvetica Light" charset="0"/>
                  </a:rPr>
                  <a:t>Mettre en place l’environnement de développement (UDD)</a:t>
                </a:r>
              </a:p>
            </p:txBody>
          </p:sp>
          <p:sp>
            <p:nvSpPr>
              <p:cNvPr id="4120" name="Oval 24">
                <a:extLst>
                  <a:ext uri="{FF2B5EF4-FFF2-40B4-BE49-F238E27FC236}">
                    <a16:creationId xmlns:a16="http://schemas.microsoft.com/office/drawing/2014/main" id="{8BCBD88A-8BE6-492C-B5DC-1A7CEE8552FD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9018">
                <a:off x="8907463" y="6731000"/>
                <a:ext cx="1536700" cy="1538288"/>
              </a:xfrm>
              <a:prstGeom prst="ellipse">
                <a:avLst/>
              </a:prstGeom>
              <a:solidFill>
                <a:srgbClr val="FFFFFF"/>
              </a:solidFill>
              <a:ln w="114300" cap="flat" cmpd="sng">
                <a:solidFill>
                  <a:srgbClr val="E6E7EB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6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21" name="Oval 25">
                <a:extLst>
                  <a:ext uri="{FF2B5EF4-FFF2-40B4-BE49-F238E27FC236}">
                    <a16:creationId xmlns:a16="http://schemas.microsoft.com/office/drawing/2014/main" id="{CC36BE55-105C-4A36-9EDC-91A0CC41A0C8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9018">
                <a:off x="9090025" y="6915150"/>
                <a:ext cx="1169988" cy="1169988"/>
              </a:xfrm>
              <a:prstGeom prst="ellipse">
                <a:avLst/>
              </a:prstGeom>
              <a:solidFill>
                <a:srgbClr val="61D1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6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22" name="Line 26">
                <a:extLst>
                  <a:ext uri="{FF2B5EF4-FFF2-40B4-BE49-F238E27FC236}">
                    <a16:creationId xmlns:a16="http://schemas.microsoft.com/office/drawing/2014/main" id="{B5F8C555-2A71-41A9-9003-CFC1084AA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53638" y="8243889"/>
                <a:ext cx="835898" cy="1220940"/>
              </a:xfrm>
              <a:prstGeom prst="line">
                <a:avLst/>
              </a:prstGeom>
              <a:noFill/>
              <a:ln w="25400" cap="flat" cmpd="sng">
                <a:solidFill>
                  <a:srgbClr val="A6AAA9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>
                  <a:solidFill>
                    <a:srgbClr val="00000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23" name="Line 27">
                <a:extLst>
                  <a:ext uri="{FF2B5EF4-FFF2-40B4-BE49-F238E27FC236}">
                    <a16:creationId xmlns:a16="http://schemas.microsoft.com/office/drawing/2014/main" id="{B56CE4F6-3893-419D-9495-C30821466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28350" y="9111167"/>
                <a:ext cx="0" cy="696912"/>
              </a:xfrm>
              <a:prstGeom prst="line">
                <a:avLst/>
              </a:prstGeom>
              <a:noFill/>
              <a:ln w="63500" cap="flat" cmpd="sng">
                <a:solidFill>
                  <a:srgbClr val="61D1C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>
                  <a:solidFill>
                    <a:srgbClr val="00000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24" name="Rectangle 28">
                <a:extLst>
                  <a:ext uri="{FF2B5EF4-FFF2-40B4-BE49-F238E27FC236}">
                    <a16:creationId xmlns:a16="http://schemas.microsoft.com/office/drawing/2014/main" id="{831F077D-9E09-4F98-A385-65D806147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2664" y="9152887"/>
                <a:ext cx="1596592" cy="564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500" b="1" dirty="0">
                    <a:solidFill>
                      <a:srgbClr val="61D1CE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Pilotage</a:t>
                </a:r>
              </a:p>
            </p:txBody>
          </p:sp>
          <p:sp>
            <p:nvSpPr>
              <p:cNvPr id="4125" name="Rectangle 29">
                <a:extLst>
                  <a:ext uri="{FF2B5EF4-FFF2-40B4-BE49-F238E27FC236}">
                    <a16:creationId xmlns:a16="http://schemas.microsoft.com/office/drawing/2014/main" id="{131A45A4-2F3F-4174-AD00-81247A8283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91210" y="9880559"/>
                <a:ext cx="6017782" cy="2246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/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fr-FR" altLang="en-US" sz="900" dirty="0">
                    <a:solidFill>
                      <a:srgbClr val="404040"/>
                    </a:solidFill>
                    <a:sym typeface="Helvetica Light" charset="0"/>
                  </a:rPr>
                  <a:t>Livraison des premières applications dans le nouveau modèle (sous forme de MVP)</a:t>
                </a: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fr-FR" altLang="en-US" sz="900" dirty="0">
                    <a:solidFill>
                      <a:srgbClr val="404040"/>
                    </a:solidFill>
                    <a:sym typeface="Helvetica Light" charset="0"/>
                  </a:rPr>
                  <a:t>Définir les SLA, KPI et indicateurs pour le nouveau modèle</a:t>
                </a: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fr-FR" altLang="en-US" sz="900" dirty="0">
                    <a:solidFill>
                      <a:srgbClr val="404040"/>
                    </a:solidFill>
                    <a:sym typeface="Helvetica Light" charset="0"/>
                  </a:rPr>
                  <a:t>Appliquer le nouveau modèle aux futures applications</a:t>
                </a: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fr-FR" altLang="en-US" sz="900" dirty="0">
                    <a:solidFill>
                      <a:srgbClr val="404040"/>
                    </a:solidFill>
                    <a:sym typeface="Helvetica Light" charset="0"/>
                  </a:rPr>
                  <a:t>Identifier les zones d’amélioration et optimiser</a:t>
                </a: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fr-FR" altLang="en-US" sz="900" dirty="0">
                    <a:solidFill>
                      <a:srgbClr val="404040"/>
                    </a:solidFill>
                    <a:sym typeface="Helvetica Light" charset="0"/>
                  </a:rPr>
                  <a:t>Standardiser les processus et la technologie</a:t>
                </a:r>
              </a:p>
            </p:txBody>
          </p:sp>
          <p:sp>
            <p:nvSpPr>
              <p:cNvPr id="4126" name="Oval 30">
                <a:extLst>
                  <a:ext uri="{FF2B5EF4-FFF2-40B4-BE49-F238E27FC236}">
                    <a16:creationId xmlns:a16="http://schemas.microsoft.com/office/drawing/2014/main" id="{515E3A0D-ECDE-4FEE-916A-35BBAE503DB1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9018">
                <a:off x="12954000" y="4992688"/>
                <a:ext cx="1536700" cy="1538287"/>
              </a:xfrm>
              <a:prstGeom prst="ellipse">
                <a:avLst/>
              </a:prstGeom>
              <a:solidFill>
                <a:srgbClr val="FFFFFF"/>
              </a:solidFill>
              <a:ln w="114300" cap="flat" cmpd="sng">
                <a:solidFill>
                  <a:srgbClr val="E6E7EB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6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27" name="Oval 31">
                <a:extLst>
                  <a:ext uri="{FF2B5EF4-FFF2-40B4-BE49-F238E27FC236}">
                    <a16:creationId xmlns:a16="http://schemas.microsoft.com/office/drawing/2014/main" id="{6386A367-2693-4A0F-B0E9-38561D8E81C0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9018">
                <a:off x="13136563" y="5176838"/>
                <a:ext cx="1171575" cy="1169987"/>
              </a:xfrm>
              <a:prstGeom prst="ellipse">
                <a:avLst/>
              </a:prstGeom>
              <a:solidFill>
                <a:srgbClr val="E1626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6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28" name="Line 32">
                <a:extLst>
                  <a:ext uri="{FF2B5EF4-FFF2-40B4-BE49-F238E27FC236}">
                    <a16:creationId xmlns:a16="http://schemas.microsoft.com/office/drawing/2014/main" id="{0271D1AD-441B-4ECF-88AA-3070EA8506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66638" y="2908300"/>
                <a:ext cx="869950" cy="2074863"/>
              </a:xfrm>
              <a:prstGeom prst="line">
                <a:avLst/>
              </a:prstGeom>
              <a:noFill/>
              <a:ln w="25400" cap="flat" cmpd="sng">
                <a:solidFill>
                  <a:srgbClr val="A6AAA9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>
                  <a:solidFill>
                    <a:srgbClr val="00000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29" name="Line 33">
                <a:extLst>
                  <a:ext uri="{FF2B5EF4-FFF2-40B4-BE49-F238E27FC236}">
                    <a16:creationId xmlns:a16="http://schemas.microsoft.com/office/drawing/2014/main" id="{03466029-84A9-4BC8-AD1D-43E9A8832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44413" y="2141538"/>
                <a:ext cx="0" cy="696912"/>
              </a:xfrm>
              <a:prstGeom prst="line">
                <a:avLst/>
              </a:prstGeom>
              <a:noFill/>
              <a:ln w="63500" cap="flat" cmpd="sng">
                <a:solidFill>
                  <a:srgbClr val="E1626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>
                  <a:solidFill>
                    <a:srgbClr val="00000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30" name="Rectangle 34">
                <a:extLst>
                  <a:ext uri="{FF2B5EF4-FFF2-40B4-BE49-F238E27FC236}">
                    <a16:creationId xmlns:a16="http://schemas.microsoft.com/office/drawing/2014/main" id="{A167D86D-30F0-47D4-AEC5-9AA72BC0D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3904" y="2183260"/>
                <a:ext cx="2901436" cy="564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500" b="1" dirty="0" err="1">
                    <a:solidFill>
                      <a:srgbClr val="E16268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Mise</a:t>
                </a:r>
                <a:r>
                  <a:rPr lang="en-US" altLang="en-US" sz="1500" b="1" dirty="0">
                    <a:solidFill>
                      <a:srgbClr val="E16268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 à </a:t>
                </a:r>
                <a:r>
                  <a:rPr lang="en-US" altLang="en-US" sz="1500" b="1" dirty="0" err="1">
                    <a:solidFill>
                      <a:srgbClr val="E16268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l’échelle</a:t>
                </a:r>
                <a:endParaRPr lang="en-US" altLang="en-US" sz="1500" b="1" dirty="0">
                  <a:solidFill>
                    <a:srgbClr val="E16268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4131" name="Rectangle 35">
                <a:extLst>
                  <a:ext uri="{FF2B5EF4-FFF2-40B4-BE49-F238E27FC236}">
                    <a16:creationId xmlns:a16="http://schemas.microsoft.com/office/drawing/2014/main" id="{B4F867D1-A15B-4B2B-8B68-2B844B9D9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5900" y="2777646"/>
                <a:ext cx="3930738" cy="19184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/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Mettre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en place un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modèle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de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gouvernance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Standardiser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le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développement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des process de la Digital Factory</a:t>
                </a: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Standardiser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la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technologie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Rationaliser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32" name="Oval 36">
                <a:extLst>
                  <a:ext uri="{FF2B5EF4-FFF2-40B4-BE49-F238E27FC236}">
                    <a16:creationId xmlns:a16="http://schemas.microsoft.com/office/drawing/2014/main" id="{534397F2-CC10-44B4-8B67-8FD7652F62C9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9018">
                <a:off x="17000538" y="3249613"/>
                <a:ext cx="1536700" cy="1538287"/>
              </a:xfrm>
              <a:prstGeom prst="ellipse">
                <a:avLst/>
              </a:prstGeom>
              <a:solidFill>
                <a:srgbClr val="FFFFFF"/>
              </a:solidFill>
              <a:ln w="114300" cap="flat" cmpd="sng">
                <a:solidFill>
                  <a:srgbClr val="E6E7EB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6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33" name="Oval 37">
                <a:extLst>
                  <a:ext uri="{FF2B5EF4-FFF2-40B4-BE49-F238E27FC236}">
                    <a16:creationId xmlns:a16="http://schemas.microsoft.com/office/drawing/2014/main" id="{7093FD34-5B61-46A1-B2EF-34DD380D5BCD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9018">
                <a:off x="17184688" y="3433763"/>
                <a:ext cx="1169987" cy="1169987"/>
              </a:xfrm>
              <a:prstGeom prst="ellipse">
                <a:avLst/>
              </a:prstGeom>
              <a:solidFill>
                <a:srgbClr val="2EA7E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6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34" name="Line 38">
                <a:extLst>
                  <a:ext uri="{FF2B5EF4-FFF2-40B4-BE49-F238E27FC236}">
                    <a16:creationId xmlns:a16="http://schemas.microsoft.com/office/drawing/2014/main" id="{79A4E239-8C73-4912-ACBD-EB8BF4E34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87988" y="4792663"/>
                <a:ext cx="869950" cy="2074862"/>
              </a:xfrm>
              <a:prstGeom prst="line">
                <a:avLst/>
              </a:prstGeom>
              <a:noFill/>
              <a:ln w="25400" cap="flat" cmpd="sng">
                <a:solidFill>
                  <a:srgbClr val="A6AAA9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>
                  <a:solidFill>
                    <a:srgbClr val="00000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35" name="Line 39">
                <a:extLst>
                  <a:ext uri="{FF2B5EF4-FFF2-40B4-BE49-F238E27FC236}">
                    <a16:creationId xmlns:a16="http://schemas.microsoft.com/office/drawing/2014/main" id="{5D3EB3AD-E5D6-4552-B1B3-0CD78BBBCD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062700" y="6872288"/>
                <a:ext cx="0" cy="696912"/>
              </a:xfrm>
              <a:prstGeom prst="line">
                <a:avLst/>
              </a:prstGeom>
              <a:noFill/>
              <a:ln w="63500" cap="flat" cmpd="sng">
                <a:solidFill>
                  <a:srgbClr val="2EA7E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>
                  <a:solidFill>
                    <a:srgbClr val="00000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36" name="Rectangle 40">
                <a:extLst>
                  <a:ext uri="{FF2B5EF4-FFF2-40B4-BE49-F238E27FC236}">
                    <a16:creationId xmlns:a16="http://schemas.microsoft.com/office/drawing/2014/main" id="{E251386E-19E0-43DC-9838-51B08036E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35103" y="6914010"/>
                <a:ext cx="3840796" cy="564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500" b="1" dirty="0" err="1">
                    <a:solidFill>
                      <a:srgbClr val="2EA7E2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Optimiser</a:t>
                </a:r>
                <a:r>
                  <a:rPr lang="en-US" altLang="en-US" sz="1500" b="1" dirty="0">
                    <a:solidFill>
                      <a:srgbClr val="2EA7E2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 et </a:t>
                </a:r>
                <a:r>
                  <a:rPr lang="en-US" altLang="en-US" sz="1500" b="1" dirty="0" err="1">
                    <a:solidFill>
                      <a:srgbClr val="2EA7E2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innover</a:t>
                </a:r>
                <a:endParaRPr lang="en-US" altLang="en-US" sz="1500" b="1" dirty="0">
                  <a:solidFill>
                    <a:srgbClr val="2EA7E2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4137" name="Rectangle 41">
                <a:extLst>
                  <a:ext uri="{FF2B5EF4-FFF2-40B4-BE49-F238E27FC236}">
                    <a16:creationId xmlns:a16="http://schemas.microsoft.com/office/drawing/2014/main" id="{A6B74ED0-ACA9-48D7-9821-D19026CB4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3751" y="7535841"/>
                <a:ext cx="4375152" cy="24724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/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Faire des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PoCs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sur les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nouvelles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technologies</a:t>
                </a: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Construire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des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écosystèmes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API pour les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partenaires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, startups et clients</a:t>
                </a: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Optimiser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le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modèle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de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développement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Baser les actions sur  les SLA et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indicateurs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39" name="AutoShape 43">
                <a:extLst>
                  <a:ext uri="{FF2B5EF4-FFF2-40B4-BE49-F238E27FC236}">
                    <a16:creationId xmlns:a16="http://schemas.microsoft.com/office/drawing/2014/main" id="{09E93E3C-9B93-4608-8D1B-7466832D4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10138" y="3803650"/>
                <a:ext cx="385762" cy="436563"/>
              </a:xfrm>
              <a:custGeom>
                <a:avLst/>
                <a:gdLst>
                  <a:gd name="T0" fmla="*/ 192881 w 21600"/>
                  <a:gd name="T1" fmla="*/ 218282 h 21600"/>
                  <a:gd name="T2" fmla="*/ 192881 w 21600"/>
                  <a:gd name="T3" fmla="*/ 218282 h 21600"/>
                  <a:gd name="T4" fmla="*/ 192881 w 21600"/>
                  <a:gd name="T5" fmla="*/ 218282 h 21600"/>
                  <a:gd name="T6" fmla="*/ 192881 w 21600"/>
                  <a:gd name="T7" fmla="*/ 21828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380" y="2662"/>
                    </a:moveTo>
                    <a:lnTo>
                      <a:pt x="12869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3005" y="21600"/>
                    </a:lnTo>
                    <a:lnTo>
                      <a:pt x="3005" y="12659"/>
                    </a:lnTo>
                    <a:lnTo>
                      <a:pt x="10942" y="12659"/>
                    </a:lnTo>
                    <a:lnTo>
                      <a:pt x="11509" y="15321"/>
                    </a:lnTo>
                    <a:lnTo>
                      <a:pt x="21600" y="15321"/>
                    </a:lnTo>
                    <a:lnTo>
                      <a:pt x="21600" y="2662"/>
                    </a:lnTo>
                    <a:lnTo>
                      <a:pt x="13380" y="266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22860" rIns="2286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37" name="Rectangle 22">
                <a:extLst>
                  <a:ext uri="{FF2B5EF4-FFF2-40B4-BE49-F238E27FC236}">
                    <a16:creationId xmlns:a16="http://schemas.microsoft.com/office/drawing/2014/main" id="{36475392-CDCE-488D-A7EB-BE6E8B268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5896" y="9039069"/>
                <a:ext cx="1404230" cy="425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50" b="1" dirty="0">
                    <a:solidFill>
                      <a:srgbClr val="45688B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0 à 3 </a:t>
                </a:r>
                <a:r>
                  <a:rPr lang="en-US" altLang="en-US" sz="1050" b="1" dirty="0" err="1">
                    <a:solidFill>
                      <a:srgbClr val="45688B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mois</a:t>
                </a:r>
                <a:endParaRPr lang="en-US" altLang="en-US" sz="1050" b="1" dirty="0">
                  <a:solidFill>
                    <a:srgbClr val="45688B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39" name="Rectangle 22">
                <a:extLst>
                  <a:ext uri="{FF2B5EF4-FFF2-40B4-BE49-F238E27FC236}">
                    <a16:creationId xmlns:a16="http://schemas.microsoft.com/office/drawing/2014/main" id="{36475392-CDCE-488D-A7EB-BE6E8B268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3636" y="7626429"/>
                <a:ext cx="1404230" cy="425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50" b="1" dirty="0">
                    <a:solidFill>
                      <a:srgbClr val="61D1CE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3 à 6 </a:t>
                </a:r>
                <a:r>
                  <a:rPr lang="en-US" altLang="en-US" sz="1050" b="1" dirty="0" err="1">
                    <a:solidFill>
                      <a:srgbClr val="61D1CE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mois</a:t>
                </a:r>
                <a:endParaRPr lang="en-US" altLang="en-US" sz="1050" b="1" dirty="0">
                  <a:solidFill>
                    <a:srgbClr val="61D1CE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40" name="Rectangle 22">
                <a:extLst>
                  <a:ext uri="{FF2B5EF4-FFF2-40B4-BE49-F238E27FC236}">
                    <a16:creationId xmlns:a16="http://schemas.microsoft.com/office/drawing/2014/main" id="{36475392-CDCE-488D-A7EB-BE6E8B268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21759" y="5617214"/>
                <a:ext cx="1554914" cy="425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50" b="1" dirty="0">
                    <a:solidFill>
                      <a:srgbClr val="E16268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6 à 12 </a:t>
                </a:r>
                <a:r>
                  <a:rPr lang="en-US" altLang="en-US" sz="1050" b="1" dirty="0" err="1">
                    <a:solidFill>
                      <a:srgbClr val="E16268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mois</a:t>
                </a:r>
                <a:endParaRPr lang="en-US" altLang="en-US" sz="1050" b="1" dirty="0">
                  <a:solidFill>
                    <a:srgbClr val="E16268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41" name="Rectangle 22">
                <a:extLst>
                  <a:ext uri="{FF2B5EF4-FFF2-40B4-BE49-F238E27FC236}">
                    <a16:creationId xmlns:a16="http://schemas.microsoft.com/office/drawing/2014/main" id="{36475392-CDCE-488D-A7EB-BE6E8B268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68297" y="3837266"/>
                <a:ext cx="1253550" cy="425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50" b="1" dirty="0" err="1">
                    <a:solidFill>
                      <a:srgbClr val="2EA7E2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En</a:t>
                </a:r>
                <a:r>
                  <a:rPr lang="en-US" altLang="en-US" sz="1050" b="1" dirty="0">
                    <a:solidFill>
                      <a:srgbClr val="2EA7E2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 </a:t>
                </a:r>
                <a:r>
                  <a:rPr lang="en-US" altLang="en-US" sz="1050" b="1" dirty="0" err="1">
                    <a:solidFill>
                      <a:srgbClr val="2EA7E2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cours</a:t>
                </a:r>
                <a:endParaRPr lang="en-US" altLang="en-US" sz="1050" b="1" dirty="0">
                  <a:solidFill>
                    <a:srgbClr val="2EA7E2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0" name="Rectangle 22">
                <a:extLst>
                  <a:ext uri="{FF2B5EF4-FFF2-40B4-BE49-F238E27FC236}">
                    <a16:creationId xmlns:a16="http://schemas.microsoft.com/office/drawing/2014/main" id="{36475392-CDCE-488D-A7EB-BE6E8B268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488" y="10398483"/>
                <a:ext cx="1227902" cy="425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50" b="1" dirty="0" smtClean="0">
                    <a:solidFill>
                      <a:srgbClr val="45688B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Mai 2018</a:t>
                </a:r>
                <a:endParaRPr lang="en-US" altLang="en-US" sz="1050" b="1" dirty="0">
                  <a:solidFill>
                    <a:srgbClr val="45688B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1" name="Rectangle 22">
                <a:extLst>
                  <a:ext uri="{FF2B5EF4-FFF2-40B4-BE49-F238E27FC236}">
                    <a16:creationId xmlns:a16="http://schemas.microsoft.com/office/drawing/2014/main" id="{36475392-CDCE-488D-A7EB-BE6E8B268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4330" y="6079970"/>
                <a:ext cx="1391408" cy="425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50" b="1" dirty="0" err="1" smtClean="0">
                    <a:solidFill>
                      <a:srgbClr val="61D1CE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Août</a:t>
                </a:r>
                <a:r>
                  <a:rPr lang="en-US" altLang="en-US" sz="1050" b="1" dirty="0" smtClean="0">
                    <a:solidFill>
                      <a:srgbClr val="61D1CE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 2018</a:t>
                </a:r>
                <a:endParaRPr lang="en-US" altLang="en-US" sz="1050" b="1" dirty="0">
                  <a:solidFill>
                    <a:srgbClr val="61D1CE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2" name="Rectangle 22">
                <a:extLst>
                  <a:ext uri="{FF2B5EF4-FFF2-40B4-BE49-F238E27FC236}">
                    <a16:creationId xmlns:a16="http://schemas.microsoft.com/office/drawing/2014/main" id="{36475392-CDCE-488D-A7EB-BE6E8B268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3709" y="6802494"/>
                <a:ext cx="1679950" cy="425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50" b="1" dirty="0" err="1" smtClean="0">
                    <a:solidFill>
                      <a:srgbClr val="E16268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Février</a:t>
                </a:r>
                <a:r>
                  <a:rPr lang="en-US" altLang="en-US" sz="1050" b="1" dirty="0" smtClean="0">
                    <a:solidFill>
                      <a:srgbClr val="E16268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 2019</a:t>
                </a:r>
                <a:endParaRPr lang="en-US" altLang="en-US" sz="1050" b="1" dirty="0">
                  <a:solidFill>
                    <a:srgbClr val="E16268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sp>
          <p:nvSpPr>
            <p:cNvPr id="35" name="AutoShape 37">
              <a:extLst>
                <a:ext uri="{FF2B5EF4-FFF2-40B4-BE49-F238E27FC236}">
                  <a16:creationId xmlns:a16="http://schemas.microsoft.com/office/drawing/2014/main" id="{D2592196-5280-4970-A12B-9AA78F8C42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91309" y="4498722"/>
              <a:ext cx="216495" cy="218787"/>
            </a:xfrm>
            <a:custGeom>
              <a:avLst/>
              <a:gdLst>
                <a:gd name="T0" fmla="*/ 10774 w 21549"/>
                <a:gd name="T1" fmla="*/ 10800 h 21600"/>
                <a:gd name="T2" fmla="*/ 10774 w 21549"/>
                <a:gd name="T3" fmla="*/ 10800 h 21600"/>
                <a:gd name="T4" fmla="*/ 10774 w 21549"/>
                <a:gd name="T5" fmla="*/ 10800 h 21600"/>
                <a:gd name="T6" fmla="*/ 10774 w 2154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49" h="21600">
                  <a:moveTo>
                    <a:pt x="18684" y="11815"/>
                  </a:moveTo>
                  <a:cubicBezTo>
                    <a:pt x="18684" y="11612"/>
                    <a:pt x="18890" y="11206"/>
                    <a:pt x="18890" y="10800"/>
                  </a:cubicBezTo>
                  <a:cubicBezTo>
                    <a:pt x="18890" y="10394"/>
                    <a:pt x="18890" y="9947"/>
                    <a:pt x="18684" y="9744"/>
                  </a:cubicBezTo>
                  <a:lnTo>
                    <a:pt x="20984" y="7877"/>
                  </a:lnTo>
                  <a:cubicBezTo>
                    <a:pt x="21395" y="7674"/>
                    <a:pt x="21395" y="7471"/>
                    <a:pt x="21189" y="7268"/>
                  </a:cubicBezTo>
                  <a:lnTo>
                    <a:pt x="19095" y="3329"/>
                  </a:lnTo>
                  <a:cubicBezTo>
                    <a:pt x="18890" y="3329"/>
                    <a:pt x="18684" y="3126"/>
                    <a:pt x="18233" y="3329"/>
                  </a:cubicBezTo>
                  <a:lnTo>
                    <a:pt x="15522" y="4344"/>
                  </a:lnTo>
                  <a:cubicBezTo>
                    <a:pt x="15112" y="3938"/>
                    <a:pt x="14455" y="3735"/>
                    <a:pt x="13633" y="3329"/>
                  </a:cubicBezTo>
                  <a:lnTo>
                    <a:pt x="13223" y="406"/>
                  </a:lnTo>
                  <a:cubicBezTo>
                    <a:pt x="13428" y="203"/>
                    <a:pt x="13017" y="0"/>
                    <a:pt x="12771" y="0"/>
                  </a:cubicBezTo>
                  <a:lnTo>
                    <a:pt x="8377" y="0"/>
                  </a:lnTo>
                  <a:cubicBezTo>
                    <a:pt x="8172" y="0"/>
                    <a:pt x="7967" y="203"/>
                    <a:pt x="7967" y="406"/>
                  </a:cubicBezTo>
                  <a:lnTo>
                    <a:pt x="7556" y="3329"/>
                  </a:lnTo>
                  <a:cubicBezTo>
                    <a:pt x="6694" y="3532"/>
                    <a:pt x="6283" y="3938"/>
                    <a:pt x="5667" y="4344"/>
                  </a:cubicBezTo>
                  <a:lnTo>
                    <a:pt x="2916" y="3329"/>
                  </a:lnTo>
                  <a:cubicBezTo>
                    <a:pt x="2710" y="3126"/>
                    <a:pt x="2505" y="3329"/>
                    <a:pt x="2300" y="3532"/>
                  </a:cubicBezTo>
                  <a:lnTo>
                    <a:pt x="0" y="7268"/>
                  </a:lnTo>
                  <a:cubicBezTo>
                    <a:pt x="0" y="7471"/>
                    <a:pt x="0" y="7674"/>
                    <a:pt x="205" y="7877"/>
                  </a:cubicBezTo>
                  <a:lnTo>
                    <a:pt x="2505" y="9744"/>
                  </a:lnTo>
                  <a:cubicBezTo>
                    <a:pt x="2505" y="9947"/>
                    <a:pt x="2505" y="10394"/>
                    <a:pt x="2505" y="10800"/>
                  </a:cubicBezTo>
                  <a:cubicBezTo>
                    <a:pt x="2505" y="11206"/>
                    <a:pt x="2505" y="11612"/>
                    <a:pt x="2505" y="11815"/>
                  </a:cubicBezTo>
                  <a:lnTo>
                    <a:pt x="205" y="13683"/>
                  </a:lnTo>
                  <a:cubicBezTo>
                    <a:pt x="0" y="13926"/>
                    <a:pt x="0" y="14129"/>
                    <a:pt x="205" y="14332"/>
                  </a:cubicBezTo>
                  <a:lnTo>
                    <a:pt x="2300" y="18271"/>
                  </a:lnTo>
                  <a:cubicBezTo>
                    <a:pt x="2505" y="18271"/>
                    <a:pt x="2710" y="18474"/>
                    <a:pt x="2916" y="18271"/>
                  </a:cubicBezTo>
                  <a:lnTo>
                    <a:pt x="5667" y="17215"/>
                  </a:lnTo>
                  <a:cubicBezTo>
                    <a:pt x="6283" y="17621"/>
                    <a:pt x="6899" y="18068"/>
                    <a:pt x="7556" y="18271"/>
                  </a:cubicBezTo>
                  <a:lnTo>
                    <a:pt x="7967" y="21153"/>
                  </a:lnTo>
                  <a:cubicBezTo>
                    <a:pt x="7967" y="21356"/>
                    <a:pt x="8172" y="21600"/>
                    <a:pt x="8583" y="21600"/>
                  </a:cubicBezTo>
                  <a:lnTo>
                    <a:pt x="13017" y="21600"/>
                  </a:lnTo>
                  <a:cubicBezTo>
                    <a:pt x="13223" y="21600"/>
                    <a:pt x="13428" y="21356"/>
                    <a:pt x="13428" y="21153"/>
                  </a:cubicBezTo>
                  <a:lnTo>
                    <a:pt x="13839" y="18271"/>
                  </a:lnTo>
                  <a:cubicBezTo>
                    <a:pt x="14660" y="18068"/>
                    <a:pt x="15317" y="17621"/>
                    <a:pt x="15728" y="17215"/>
                  </a:cubicBezTo>
                  <a:lnTo>
                    <a:pt x="18438" y="18271"/>
                  </a:lnTo>
                  <a:cubicBezTo>
                    <a:pt x="18684" y="18474"/>
                    <a:pt x="19095" y="18271"/>
                    <a:pt x="19300" y="18068"/>
                  </a:cubicBezTo>
                  <a:lnTo>
                    <a:pt x="21395" y="14332"/>
                  </a:lnTo>
                  <a:cubicBezTo>
                    <a:pt x="21600" y="14129"/>
                    <a:pt x="21600" y="13683"/>
                    <a:pt x="21395" y="13683"/>
                  </a:cubicBezTo>
                  <a:lnTo>
                    <a:pt x="18684" y="11815"/>
                  </a:lnTo>
                  <a:close/>
                  <a:moveTo>
                    <a:pt x="10677" y="14535"/>
                  </a:moveTo>
                  <a:cubicBezTo>
                    <a:pt x="8583" y="14535"/>
                    <a:pt x="6694" y="12871"/>
                    <a:pt x="6694" y="10800"/>
                  </a:cubicBezTo>
                  <a:cubicBezTo>
                    <a:pt x="6694" y="8729"/>
                    <a:pt x="8583" y="7065"/>
                    <a:pt x="10677" y="7065"/>
                  </a:cubicBezTo>
                  <a:cubicBezTo>
                    <a:pt x="12771" y="7065"/>
                    <a:pt x="14455" y="8729"/>
                    <a:pt x="14455" y="10800"/>
                  </a:cubicBezTo>
                  <a:cubicBezTo>
                    <a:pt x="14455" y="12871"/>
                    <a:pt x="12771" y="14535"/>
                    <a:pt x="10677" y="145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2860" rIns="22860" anchor="ctr"/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4572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9144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13716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18288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4572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900" b="0">
                <a:latin typeface="Roboto Regular" charset="0"/>
                <a:ea typeface="Roboto Regular" charset="0"/>
                <a:cs typeface="Roboto Regular" charset="0"/>
                <a:sym typeface="Roboto Regular" charset="0"/>
              </a:endParaRPr>
            </a:p>
          </p:txBody>
        </p:sp>
        <p:sp>
          <p:nvSpPr>
            <p:cNvPr id="36" name="AutoShape 12">
              <a:extLst>
                <a:ext uri="{FF2B5EF4-FFF2-40B4-BE49-F238E27FC236}">
                  <a16:creationId xmlns:a16="http://schemas.microsoft.com/office/drawing/2014/main" id="{318C161E-F546-4DFA-A665-2FAFBDA64E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738827" y="2764086"/>
              <a:ext cx="244696" cy="23365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8262" y="4327"/>
                  </a:moveTo>
                  <a:cubicBezTo>
                    <a:pt x="8262" y="1850"/>
                    <a:pt x="6401" y="0"/>
                    <a:pt x="4131" y="0"/>
                  </a:cubicBezTo>
                  <a:cubicBezTo>
                    <a:pt x="1860" y="0"/>
                    <a:pt x="0" y="1949"/>
                    <a:pt x="0" y="4327"/>
                  </a:cubicBezTo>
                  <a:cubicBezTo>
                    <a:pt x="0" y="6672"/>
                    <a:pt x="1766" y="8620"/>
                    <a:pt x="4131" y="8620"/>
                  </a:cubicBezTo>
                  <a:cubicBezTo>
                    <a:pt x="4730" y="8620"/>
                    <a:pt x="5298" y="8422"/>
                    <a:pt x="5707" y="8224"/>
                  </a:cubicBezTo>
                  <a:lnTo>
                    <a:pt x="8262" y="10701"/>
                  </a:lnTo>
                  <a:lnTo>
                    <a:pt x="5707" y="13376"/>
                  </a:lnTo>
                  <a:cubicBezTo>
                    <a:pt x="5298" y="12947"/>
                    <a:pt x="4730" y="12947"/>
                    <a:pt x="4131" y="12947"/>
                  </a:cubicBezTo>
                  <a:cubicBezTo>
                    <a:pt x="1766" y="12947"/>
                    <a:pt x="0" y="14895"/>
                    <a:pt x="0" y="17273"/>
                  </a:cubicBezTo>
                  <a:cubicBezTo>
                    <a:pt x="0" y="19618"/>
                    <a:pt x="1860" y="21600"/>
                    <a:pt x="4131" y="21600"/>
                  </a:cubicBezTo>
                  <a:cubicBezTo>
                    <a:pt x="6401" y="21600"/>
                    <a:pt x="8262" y="19519"/>
                    <a:pt x="8262" y="17273"/>
                  </a:cubicBezTo>
                  <a:cubicBezTo>
                    <a:pt x="8262" y="16646"/>
                    <a:pt x="8072" y="16018"/>
                    <a:pt x="7852" y="15424"/>
                  </a:cubicBezTo>
                  <a:lnTo>
                    <a:pt x="10217" y="12947"/>
                  </a:lnTo>
                  <a:lnTo>
                    <a:pt x="17469" y="20345"/>
                  </a:lnTo>
                  <a:lnTo>
                    <a:pt x="21600" y="20345"/>
                  </a:lnTo>
                  <a:lnTo>
                    <a:pt x="7852" y="5945"/>
                  </a:lnTo>
                  <a:cubicBezTo>
                    <a:pt x="8072" y="5549"/>
                    <a:pt x="8262" y="4921"/>
                    <a:pt x="8262" y="4327"/>
                  </a:cubicBezTo>
                  <a:close/>
                  <a:moveTo>
                    <a:pt x="4131" y="6374"/>
                  </a:moveTo>
                  <a:cubicBezTo>
                    <a:pt x="2964" y="6374"/>
                    <a:pt x="2176" y="5549"/>
                    <a:pt x="2176" y="4327"/>
                  </a:cubicBezTo>
                  <a:cubicBezTo>
                    <a:pt x="2176" y="3072"/>
                    <a:pt x="2964" y="2048"/>
                    <a:pt x="4131" y="2048"/>
                  </a:cubicBezTo>
                  <a:cubicBezTo>
                    <a:pt x="5298" y="2048"/>
                    <a:pt x="6086" y="3072"/>
                    <a:pt x="6086" y="4327"/>
                  </a:cubicBezTo>
                  <a:cubicBezTo>
                    <a:pt x="6086" y="5549"/>
                    <a:pt x="5298" y="6374"/>
                    <a:pt x="4131" y="6374"/>
                  </a:cubicBezTo>
                  <a:close/>
                  <a:moveTo>
                    <a:pt x="4131" y="19321"/>
                  </a:moveTo>
                  <a:cubicBezTo>
                    <a:pt x="2964" y="19321"/>
                    <a:pt x="2176" y="18396"/>
                    <a:pt x="2176" y="17273"/>
                  </a:cubicBezTo>
                  <a:cubicBezTo>
                    <a:pt x="2176" y="16150"/>
                    <a:pt x="2964" y="14994"/>
                    <a:pt x="4131" y="14994"/>
                  </a:cubicBezTo>
                  <a:cubicBezTo>
                    <a:pt x="5298" y="14994"/>
                    <a:pt x="6086" y="16150"/>
                    <a:pt x="6086" y="17273"/>
                  </a:cubicBezTo>
                  <a:cubicBezTo>
                    <a:pt x="6086" y="18396"/>
                    <a:pt x="5298" y="19321"/>
                    <a:pt x="4131" y="19321"/>
                  </a:cubicBezTo>
                  <a:close/>
                  <a:moveTo>
                    <a:pt x="10217" y="10272"/>
                  </a:moveTo>
                  <a:cubicBezTo>
                    <a:pt x="10627" y="10272"/>
                    <a:pt x="10816" y="10371"/>
                    <a:pt x="10816" y="10701"/>
                  </a:cubicBezTo>
                  <a:cubicBezTo>
                    <a:pt x="10816" y="10998"/>
                    <a:pt x="10500" y="11295"/>
                    <a:pt x="10217" y="11295"/>
                  </a:cubicBezTo>
                  <a:cubicBezTo>
                    <a:pt x="9933" y="11295"/>
                    <a:pt x="9838" y="10998"/>
                    <a:pt x="9838" y="10701"/>
                  </a:cubicBezTo>
                  <a:cubicBezTo>
                    <a:pt x="9838" y="10371"/>
                    <a:pt x="10027" y="10272"/>
                    <a:pt x="10217" y="10272"/>
                  </a:cubicBezTo>
                  <a:close/>
                  <a:moveTo>
                    <a:pt x="21600" y="1024"/>
                  </a:moveTo>
                  <a:lnTo>
                    <a:pt x="17469" y="1024"/>
                  </a:lnTo>
                  <a:lnTo>
                    <a:pt x="11383" y="7596"/>
                  </a:lnTo>
                  <a:lnTo>
                    <a:pt x="13370" y="9644"/>
                  </a:lnTo>
                  <a:lnTo>
                    <a:pt x="21600" y="10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2860" rIns="22860" anchor="ctr"/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4572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9144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13716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18288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4572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900" b="0">
                <a:latin typeface="Roboto Regular" charset="0"/>
                <a:ea typeface="Roboto Regular" charset="0"/>
                <a:cs typeface="Roboto Regular" charset="0"/>
                <a:sym typeface="Roboto Regular" charset="0"/>
              </a:endParaRPr>
            </a:p>
          </p:txBody>
        </p:sp>
        <p:sp>
          <p:nvSpPr>
            <p:cNvPr id="38" name="AutoShape 27">
              <a:extLst>
                <a:ext uri="{FF2B5EF4-FFF2-40B4-BE49-F238E27FC236}">
                  <a16:creationId xmlns:a16="http://schemas.microsoft.com/office/drawing/2014/main" id="{668B3135-B2B6-4A6C-BC72-8A9984DF1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191" y="3646112"/>
              <a:ext cx="220637" cy="2079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1" y="17459"/>
                  </a:moveTo>
                  <a:lnTo>
                    <a:pt x="17497" y="21600"/>
                  </a:lnTo>
                  <a:lnTo>
                    <a:pt x="15848" y="13532"/>
                  </a:lnTo>
                  <a:lnTo>
                    <a:pt x="21600" y="8281"/>
                  </a:lnTo>
                  <a:lnTo>
                    <a:pt x="13797" y="7428"/>
                  </a:lnTo>
                  <a:lnTo>
                    <a:pt x="10901" y="0"/>
                  </a:lnTo>
                  <a:lnTo>
                    <a:pt x="7844" y="7428"/>
                  </a:lnTo>
                  <a:lnTo>
                    <a:pt x="0" y="8281"/>
                  </a:lnTo>
                  <a:lnTo>
                    <a:pt x="5993" y="13532"/>
                  </a:lnTo>
                  <a:lnTo>
                    <a:pt x="4143" y="21600"/>
                  </a:lnTo>
                  <a:lnTo>
                    <a:pt x="10901" y="1745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2860" rIns="22860" anchor="ctr"/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4572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9144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13716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18288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4572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900" b="0">
                <a:latin typeface="Roboto Regular" charset="0"/>
                <a:ea typeface="Roboto Regular" charset="0"/>
                <a:cs typeface="Roboto Regular" charset="0"/>
                <a:sym typeface="Roboto Regular" charset="0"/>
              </a:endParaRPr>
            </a:p>
          </p:txBody>
        </p:sp>
      </p:grpSp>
      <p:sp>
        <p:nvSpPr>
          <p:cNvPr id="42" name="ZoneTexte 41"/>
          <p:cNvSpPr txBox="1"/>
          <p:nvPr/>
        </p:nvSpPr>
        <p:spPr>
          <a:xfrm>
            <a:off x="6020333" y="755444"/>
            <a:ext cx="1469398" cy="400110"/>
          </a:xfrm>
          <a:prstGeom prst="rect">
            <a:avLst/>
          </a:prstGeom>
          <a:solidFill>
            <a:srgbClr val="45688B"/>
          </a:solidFill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Environnement de production automatisé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6020333" y="1228640"/>
            <a:ext cx="1469398" cy="400110"/>
          </a:xfrm>
          <a:prstGeom prst="rect">
            <a:avLst/>
          </a:prstGeom>
          <a:solidFill>
            <a:srgbClr val="45688B"/>
          </a:solidFill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Amélioration de la productivité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7570572" y="1228640"/>
            <a:ext cx="1469398" cy="400110"/>
          </a:xfrm>
          <a:prstGeom prst="rect">
            <a:avLst/>
          </a:prstGeom>
          <a:solidFill>
            <a:srgbClr val="61D1CE"/>
          </a:solidFill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Repositionnement du capital réutilisable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7570572" y="755444"/>
            <a:ext cx="1469398" cy="400110"/>
          </a:xfrm>
          <a:prstGeom prst="rect">
            <a:avLst/>
          </a:prstGeom>
          <a:solidFill>
            <a:srgbClr val="61D1CE"/>
          </a:solidFill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du projet en temps réel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10657785" y="757936"/>
            <a:ext cx="1469398" cy="400110"/>
          </a:xfrm>
          <a:prstGeom prst="rect">
            <a:avLst/>
          </a:prstGeom>
          <a:solidFill>
            <a:srgbClr val="2EA7E2"/>
          </a:solidFill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to </a:t>
            </a:r>
            <a:r>
              <a:rPr lang="fr-F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plus rapide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10657785" y="1231132"/>
            <a:ext cx="1469398" cy="400110"/>
          </a:xfrm>
          <a:prstGeom prst="rect">
            <a:avLst/>
          </a:prstGeom>
          <a:solidFill>
            <a:srgbClr val="2EA7E2"/>
          </a:solidFill>
          <a:ln w="6350">
            <a:noFill/>
            <a:prstDash val="dash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 de </a:t>
            </a:r>
            <a:r>
              <a:rPr lang="fr-F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pricing</a:t>
            </a:r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innovants pour les projets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9107546" y="1231132"/>
            <a:ext cx="1469398" cy="400110"/>
          </a:xfrm>
          <a:prstGeom prst="rect">
            <a:avLst/>
          </a:prstGeom>
          <a:solidFill>
            <a:srgbClr val="E16268"/>
          </a:solidFill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Affectation dynamique des job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9107546" y="757936"/>
            <a:ext cx="1469398" cy="400110"/>
          </a:xfrm>
          <a:prstGeom prst="rect">
            <a:avLst/>
          </a:prstGeom>
          <a:solidFill>
            <a:srgbClr val="E16268"/>
          </a:solidFill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Standardisation des composants du projet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Picture 5"/>
          <p:cNvPicPr>
            <a:picLocks noChangeAspect="1" noChangeArrowheads="1"/>
          </p:cNvPicPr>
          <p:nvPr/>
        </p:nvPicPr>
        <p:blipFill rotWithShape="1">
          <a:blip r:embed="rId2"/>
          <a:srcRect l="9536" r="13654"/>
          <a:stretch/>
        </p:blipFill>
        <p:spPr bwMode="auto">
          <a:xfrm>
            <a:off x="405386" y="3135402"/>
            <a:ext cx="577971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Image associée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52" y="5029827"/>
            <a:ext cx="477560" cy="47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8234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B19A0B-8C50-4048-A665-D286D4212708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srgbClr val="36526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srgbClr val="36526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421200" y="284400"/>
            <a:ext cx="11736000" cy="6052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all" spc="0" normalizeH="0" baseline="12500" noProof="0" dirty="0" smtClean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Montserrat-Bold"/>
              </a:rPr>
              <a:t>Processus de développement et de recette</a:t>
            </a:r>
            <a:endParaRPr kumimoji="0" sz="5400" b="0" i="0" u="none" strike="noStrike" kern="1200" cap="all" spc="0" normalizeH="0" baseline="12500" noProof="0" dirty="0">
              <a:ln>
                <a:noFill/>
              </a:ln>
              <a:solidFill>
                <a:srgbClr val="17222C"/>
              </a:solidFill>
              <a:effectLst/>
              <a:uLnTx/>
              <a:uFillTx/>
              <a:latin typeface="Arial"/>
              <a:ea typeface="+mn-ea"/>
              <a:cs typeface="+mn-cs"/>
              <a:sym typeface="Montserrat-Bold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8078" y="4138913"/>
            <a:ext cx="11863729" cy="22256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68078" y="1042027"/>
            <a:ext cx="11863729" cy="3038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-1168954" y="2443405"/>
            <a:ext cx="2628387" cy="245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Développement</a:t>
            </a:r>
          </a:p>
        </p:txBody>
      </p:sp>
      <p:sp>
        <p:nvSpPr>
          <p:cNvPr id="52" name="Rectangle 51"/>
          <p:cNvSpPr/>
          <p:nvPr/>
        </p:nvSpPr>
        <p:spPr>
          <a:xfrm rot="16200000">
            <a:off x="-1168953" y="5113623"/>
            <a:ext cx="2628387" cy="245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61D1C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Recette fonctionnel (</a:t>
            </a:r>
            <a:r>
              <a:rPr kumimoji="0" lang="fr-FR" sz="1100" b="1" i="0" u="none" strike="noStrike" kern="1200" cap="none" spc="100" normalizeH="0" baseline="0" noProof="0" dirty="0" err="1" smtClean="0">
                <a:ln>
                  <a:noFill/>
                </a:ln>
                <a:solidFill>
                  <a:srgbClr val="61D1C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sandbox</a:t>
            </a:r>
            <a:r>
              <a:rPr kumimoji="0" lang="fr-FR" sz="11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61D1C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)</a:t>
            </a:r>
          </a:p>
        </p:txBody>
      </p:sp>
      <p:cxnSp>
        <p:nvCxnSpPr>
          <p:cNvPr id="54" name="Connecteur droit 53"/>
          <p:cNvCxnSpPr/>
          <p:nvPr/>
        </p:nvCxnSpPr>
        <p:spPr>
          <a:xfrm>
            <a:off x="6000854" y="1061049"/>
            <a:ext cx="0" cy="546914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881442" y="913029"/>
            <a:ext cx="1470087" cy="28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Développeur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487270" y="913029"/>
            <a:ext cx="1470087" cy="28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Testeur</a:t>
            </a:r>
            <a:endParaRPr kumimoji="0" lang="fr-FR" sz="1050" b="0" i="0" u="none" strike="noStrike" kern="1200" cap="none" spc="1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726291" y="1531463"/>
            <a:ext cx="817095" cy="313214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Update KANBAN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dirty="0" smtClean="0">
                <a:solidFill>
                  <a:prstClr val="white"/>
                </a:solidFill>
                <a:latin typeface="Montserrat Light"/>
              </a:rPr>
              <a:t>Dev </a:t>
            </a:r>
            <a:r>
              <a:rPr lang="fr-FR" sz="800" dirty="0" err="1" smtClean="0">
                <a:solidFill>
                  <a:prstClr val="white"/>
                </a:solidFill>
                <a:latin typeface="Montserrat Light"/>
              </a:rPr>
              <a:t>Doing</a:t>
            </a:r>
            <a:endParaRPr kumimoji="0" lang="fr-FR" sz="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726291" y="2126132"/>
            <a:ext cx="817095" cy="276533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Git Pull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548555" y="2187476"/>
            <a:ext cx="1383415" cy="293172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Préparation</a:t>
            </a:r>
            <a:r>
              <a:rPr kumimoji="0" lang="fr-FR" sz="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des prérequis pour les tests 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542218" y="1693399"/>
            <a:ext cx="1396089" cy="313214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Préparation</a:t>
            </a:r>
            <a:r>
              <a:rPr kumimoji="0" lang="fr-FR" sz="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du plan de test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78" name="Losange 77"/>
          <p:cNvSpPr/>
          <p:nvPr/>
        </p:nvSpPr>
        <p:spPr>
          <a:xfrm>
            <a:off x="4557466" y="2950541"/>
            <a:ext cx="615028" cy="375085"/>
          </a:xfrm>
          <a:prstGeom prst="diamond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700" dirty="0" smtClean="0">
                <a:solidFill>
                  <a:prstClr val="white"/>
                </a:solidFill>
                <a:latin typeface="Montserrat Light"/>
              </a:rPr>
              <a:t>Validé?</a:t>
            </a:r>
            <a:endParaRPr lang="fr-FR" sz="700" dirty="0">
              <a:solidFill>
                <a:prstClr val="white"/>
              </a:solidFill>
              <a:latin typeface="Montserrat Light"/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5122231" y="2939680"/>
            <a:ext cx="357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KO</a:t>
            </a:r>
            <a:endParaRPr kumimoji="0" lang="fr-FR" sz="9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2" name="Connecteur droit 41"/>
          <p:cNvCxnSpPr/>
          <p:nvPr/>
        </p:nvCxnSpPr>
        <p:spPr>
          <a:xfrm>
            <a:off x="1480612" y="1061049"/>
            <a:ext cx="0" cy="546914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44567" y="1330400"/>
            <a:ext cx="1074460" cy="714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Backlog</a:t>
            </a:r>
            <a:endParaRPr kumimoji="0" lang="fr-FR" sz="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  <a:p>
            <a:pPr marL="85725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dirty="0" smtClean="0">
                <a:solidFill>
                  <a:schemeClr val="accent1"/>
                </a:solidFill>
                <a:latin typeface="Montserrat Light"/>
              </a:rPr>
              <a:t>- US 1</a:t>
            </a:r>
          </a:p>
          <a:p>
            <a:pPr marL="85725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- US 2</a:t>
            </a:r>
          </a:p>
          <a:p>
            <a:pPr marL="85725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dirty="0" smtClean="0">
                <a:solidFill>
                  <a:schemeClr val="accent1"/>
                </a:solidFill>
                <a:latin typeface="Montserrat Light"/>
              </a:rPr>
              <a:t>- US N</a:t>
            </a:r>
            <a:endParaRPr kumimoji="0" lang="fr-FR" sz="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</a:endParaRPr>
          </a:p>
        </p:txBody>
      </p:sp>
      <p:cxnSp>
        <p:nvCxnSpPr>
          <p:cNvPr id="9" name="Connecteur en angle 8"/>
          <p:cNvCxnSpPr>
            <a:stCxn id="43" idx="3"/>
            <a:endCxn id="66" idx="1"/>
          </p:cNvCxnSpPr>
          <p:nvPr/>
        </p:nvCxnSpPr>
        <p:spPr>
          <a:xfrm>
            <a:off x="1419027" y="1687430"/>
            <a:ext cx="307264" cy="6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725908" y="2540824"/>
            <a:ext cx="817095" cy="245783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Commit</a:t>
            </a:r>
          </a:p>
        </p:txBody>
      </p:sp>
      <p:cxnSp>
        <p:nvCxnSpPr>
          <p:cNvPr id="16" name="Connecteur droit avec flèche 15"/>
          <p:cNvCxnSpPr>
            <a:stCxn id="67" idx="2"/>
            <a:endCxn id="53" idx="0"/>
          </p:cNvCxnSpPr>
          <p:nvPr/>
        </p:nvCxnSpPr>
        <p:spPr>
          <a:xfrm flipH="1">
            <a:off x="2134456" y="2402665"/>
            <a:ext cx="383" cy="13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725908" y="3199317"/>
            <a:ext cx="817095" cy="313214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Push</a:t>
            </a:r>
          </a:p>
        </p:txBody>
      </p:sp>
      <p:cxnSp>
        <p:nvCxnSpPr>
          <p:cNvPr id="56" name="Connecteur droit avec flèche 55"/>
          <p:cNvCxnSpPr>
            <a:endCxn id="55" idx="0"/>
          </p:cNvCxnSpPr>
          <p:nvPr/>
        </p:nvCxnSpPr>
        <p:spPr>
          <a:xfrm>
            <a:off x="2134456" y="2950541"/>
            <a:ext cx="0" cy="24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57012" y="3199317"/>
            <a:ext cx="817095" cy="313214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Merge</a:t>
            </a: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r>
              <a:rPr kumimoji="0" lang="fr-FR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request</a:t>
            </a:r>
            <a:endParaRPr kumimoji="0" lang="fr-FR" sz="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58" name="Connecteur droit avec flèche 57"/>
          <p:cNvCxnSpPr>
            <a:stCxn id="55" idx="3"/>
            <a:endCxn id="57" idx="1"/>
          </p:cNvCxnSpPr>
          <p:nvPr/>
        </p:nvCxnSpPr>
        <p:spPr>
          <a:xfrm>
            <a:off x="2543003" y="3355924"/>
            <a:ext cx="214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21203" y="2006614"/>
            <a:ext cx="1087555" cy="235155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Validation du push</a:t>
            </a:r>
          </a:p>
        </p:txBody>
      </p:sp>
      <p:cxnSp>
        <p:nvCxnSpPr>
          <p:cNvPr id="80" name="Connecteur droit 79"/>
          <p:cNvCxnSpPr/>
          <p:nvPr/>
        </p:nvCxnSpPr>
        <p:spPr>
          <a:xfrm>
            <a:off x="3740733" y="1061049"/>
            <a:ext cx="0" cy="546914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129938" y="913029"/>
            <a:ext cx="1470087" cy="28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Architecte / </a:t>
            </a:r>
            <a:r>
              <a:rPr kumimoji="0" lang="fr-FR" sz="1050" b="0" i="0" u="none" strike="noStrike" kern="1200" cap="none" spc="100" normalizeH="0" baseline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Techlead</a:t>
            </a:r>
            <a:endParaRPr kumimoji="0" lang="fr-FR" sz="1050" b="0" i="0" u="none" strike="noStrike" kern="1200" cap="none" spc="10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378434" y="913029"/>
            <a:ext cx="1470087" cy="28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PO</a:t>
            </a:r>
          </a:p>
        </p:txBody>
      </p:sp>
      <p:cxnSp>
        <p:nvCxnSpPr>
          <p:cNvPr id="93" name="Connecteur en angle 92"/>
          <p:cNvCxnSpPr>
            <a:stCxn id="57" idx="3"/>
            <a:endCxn id="64" idx="1"/>
          </p:cNvCxnSpPr>
          <p:nvPr/>
        </p:nvCxnSpPr>
        <p:spPr>
          <a:xfrm flipV="1">
            <a:off x="3574107" y="2124192"/>
            <a:ext cx="747096" cy="12317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8226469" y="1061049"/>
            <a:ext cx="0" cy="546914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270" idx="2"/>
            <a:endCxn id="78" idx="0"/>
          </p:cNvCxnSpPr>
          <p:nvPr/>
        </p:nvCxnSpPr>
        <p:spPr>
          <a:xfrm flipH="1">
            <a:off x="4864980" y="2601357"/>
            <a:ext cx="1" cy="34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7682691" y="3724827"/>
            <a:ext cx="1087555" cy="313214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Démo</a:t>
            </a:r>
          </a:p>
        </p:txBody>
      </p:sp>
      <p:sp>
        <p:nvSpPr>
          <p:cNvPr id="125" name="ZoneTexte 124"/>
          <p:cNvSpPr txBox="1"/>
          <p:nvPr/>
        </p:nvSpPr>
        <p:spPr>
          <a:xfrm>
            <a:off x="4506811" y="3271229"/>
            <a:ext cx="3846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OK</a:t>
            </a:r>
            <a:endParaRPr kumimoji="0" lang="fr-FR" sz="9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1" name="Ellipse 140"/>
          <p:cNvSpPr/>
          <p:nvPr/>
        </p:nvSpPr>
        <p:spPr>
          <a:xfrm>
            <a:off x="5472788" y="3013466"/>
            <a:ext cx="257306" cy="2492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ZoneTexte 141"/>
          <p:cNvSpPr txBox="1"/>
          <p:nvPr/>
        </p:nvSpPr>
        <p:spPr>
          <a:xfrm>
            <a:off x="5344442" y="3206074"/>
            <a:ext cx="527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Reject</a:t>
            </a:r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7" name="Connecteur droit avec flèche 136"/>
          <p:cNvCxnSpPr>
            <a:stCxn id="78" idx="3"/>
            <a:endCxn id="141" idx="2"/>
          </p:cNvCxnSpPr>
          <p:nvPr/>
        </p:nvCxnSpPr>
        <p:spPr>
          <a:xfrm>
            <a:off x="5172494" y="3138084"/>
            <a:ext cx="300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en angle 143"/>
          <p:cNvCxnSpPr>
            <a:stCxn id="141" idx="0"/>
            <a:endCxn id="67" idx="0"/>
          </p:cNvCxnSpPr>
          <p:nvPr/>
        </p:nvCxnSpPr>
        <p:spPr>
          <a:xfrm rot="16200000" flipV="1">
            <a:off x="3424473" y="836498"/>
            <a:ext cx="887334" cy="3466602"/>
          </a:xfrm>
          <a:prstGeom prst="bentConnector3">
            <a:avLst>
              <a:gd name="adj1" fmla="val 119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ZoneTexte 150"/>
          <p:cNvSpPr txBox="1"/>
          <p:nvPr/>
        </p:nvSpPr>
        <p:spPr>
          <a:xfrm>
            <a:off x="3052733" y="2032393"/>
            <a:ext cx="663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Correct</a:t>
            </a:r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757012" y="3628630"/>
            <a:ext cx="817095" cy="313214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Update Kanban Dev </a:t>
            </a:r>
            <a:r>
              <a:rPr kumimoji="0" lang="fr-FR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Done</a:t>
            </a:r>
            <a:endParaRPr kumimoji="0" lang="fr-FR" sz="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166" name="Connecteur en angle 165"/>
          <p:cNvCxnSpPr>
            <a:endCxn id="74" idx="0"/>
          </p:cNvCxnSpPr>
          <p:nvPr/>
        </p:nvCxnSpPr>
        <p:spPr>
          <a:xfrm>
            <a:off x="1419027" y="1447567"/>
            <a:ext cx="8821236" cy="245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avec flèche 169"/>
          <p:cNvCxnSpPr>
            <a:stCxn id="74" idx="2"/>
            <a:endCxn id="68" idx="0"/>
          </p:cNvCxnSpPr>
          <p:nvPr/>
        </p:nvCxnSpPr>
        <p:spPr>
          <a:xfrm>
            <a:off x="10240263" y="2006613"/>
            <a:ext cx="0" cy="18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ésultat de recherche d'images pour &quot;cycle icone&quot;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280811" y="1850027"/>
            <a:ext cx="206986" cy="2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 descr="Résultat de recherche d'images pour &quot;cycle icone&quot;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469331" y="2140220"/>
            <a:ext cx="206986" cy="2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ZoneTexte 176"/>
          <p:cNvSpPr txBox="1"/>
          <p:nvPr/>
        </p:nvSpPr>
        <p:spPr>
          <a:xfrm>
            <a:off x="2538120" y="2121530"/>
            <a:ext cx="663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Update</a:t>
            </a:r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79" name="Picture 2" descr="Résultat de recherche d'images pour &quot;cycle icone&quot;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469331" y="2579620"/>
            <a:ext cx="206986" cy="2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" name="ZoneTexte 179"/>
          <p:cNvSpPr txBox="1"/>
          <p:nvPr/>
        </p:nvSpPr>
        <p:spPr>
          <a:xfrm>
            <a:off x="2507963" y="2513929"/>
            <a:ext cx="98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b="1" dirty="0" smtClean="0">
                <a:solidFill>
                  <a:schemeClr val="accent1"/>
                </a:solidFill>
                <a:latin typeface="Arial"/>
              </a:rPr>
              <a:t>À chaque version stable de l’US</a:t>
            </a:r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8447068" y="4377957"/>
            <a:ext cx="819603" cy="3063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Scénarios de test</a:t>
            </a:r>
          </a:p>
        </p:txBody>
      </p:sp>
      <p:cxnSp>
        <p:nvCxnSpPr>
          <p:cNvPr id="195" name="Connecteur en angle 194"/>
          <p:cNvCxnSpPr>
            <a:stCxn id="153" idx="2"/>
            <a:endCxn id="227" idx="1"/>
          </p:cNvCxnSpPr>
          <p:nvPr/>
        </p:nvCxnSpPr>
        <p:spPr>
          <a:xfrm rot="16200000" flipH="1">
            <a:off x="5511679" y="1595725"/>
            <a:ext cx="589271" cy="5281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9767777" y="4377957"/>
            <a:ext cx="984146" cy="3063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Développement des scénarios</a:t>
            </a:r>
          </a:p>
        </p:txBody>
      </p:sp>
      <p:cxnSp>
        <p:nvCxnSpPr>
          <p:cNvPr id="199" name="Connecteur droit avec flèche 198"/>
          <p:cNvCxnSpPr>
            <a:stCxn id="227" idx="3"/>
            <a:endCxn id="232" idx="1"/>
          </p:cNvCxnSpPr>
          <p:nvPr/>
        </p:nvCxnSpPr>
        <p:spPr>
          <a:xfrm>
            <a:off x="9266671" y="4531115"/>
            <a:ext cx="501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4" name="Losange 243"/>
          <p:cNvSpPr/>
          <p:nvPr/>
        </p:nvSpPr>
        <p:spPr>
          <a:xfrm>
            <a:off x="9952336" y="4986566"/>
            <a:ext cx="615028" cy="37508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700" dirty="0">
                <a:solidFill>
                  <a:prstClr val="white"/>
                </a:solidFill>
                <a:latin typeface="Montserrat Light"/>
              </a:rPr>
              <a:t>Validé?</a:t>
            </a:r>
          </a:p>
        </p:txBody>
      </p:sp>
      <p:cxnSp>
        <p:nvCxnSpPr>
          <p:cNvPr id="209" name="Connecteur droit avec flèche 208"/>
          <p:cNvCxnSpPr>
            <a:stCxn id="232" idx="2"/>
            <a:endCxn id="244" idx="0"/>
          </p:cNvCxnSpPr>
          <p:nvPr/>
        </p:nvCxnSpPr>
        <p:spPr>
          <a:xfrm>
            <a:off x="10259850" y="4684273"/>
            <a:ext cx="0" cy="3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9" name="Connecteur droit avec flèche 248"/>
          <p:cNvCxnSpPr>
            <a:stCxn id="244" idx="2"/>
            <a:endCxn id="254" idx="0"/>
          </p:cNvCxnSpPr>
          <p:nvPr/>
        </p:nvCxnSpPr>
        <p:spPr>
          <a:xfrm>
            <a:off x="10259850" y="5361651"/>
            <a:ext cx="0" cy="28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1" name="ZoneTexte 250"/>
          <p:cNvSpPr txBox="1"/>
          <p:nvPr/>
        </p:nvSpPr>
        <p:spPr>
          <a:xfrm>
            <a:off x="10315945" y="5348839"/>
            <a:ext cx="197387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OK</a:t>
            </a:r>
            <a:endParaRPr kumimoji="0" lang="fr-FR" sz="9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9767777" y="5648440"/>
            <a:ext cx="984146" cy="3063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Recette</a:t>
            </a:r>
          </a:p>
        </p:txBody>
      </p:sp>
      <p:sp>
        <p:nvSpPr>
          <p:cNvPr id="257" name="Rectangle 256"/>
          <p:cNvSpPr/>
          <p:nvPr/>
        </p:nvSpPr>
        <p:spPr>
          <a:xfrm>
            <a:off x="10999656" y="5020950"/>
            <a:ext cx="984146" cy="3063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Création de ticket</a:t>
            </a:r>
          </a:p>
        </p:txBody>
      </p:sp>
      <p:cxnSp>
        <p:nvCxnSpPr>
          <p:cNvPr id="219" name="Connecteur droit avec flèche 218"/>
          <p:cNvCxnSpPr>
            <a:stCxn id="244" idx="3"/>
            <a:endCxn id="257" idx="1"/>
          </p:cNvCxnSpPr>
          <p:nvPr/>
        </p:nvCxnSpPr>
        <p:spPr>
          <a:xfrm flipV="1">
            <a:off x="10567364" y="5174108"/>
            <a:ext cx="432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4321203" y="2239700"/>
            <a:ext cx="1087555" cy="361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  <a:latin typeface="Montserrat Light"/>
              </a:rPr>
              <a:t>(Code review + Sonar </a:t>
            </a:r>
          </a:p>
          <a:p>
            <a:pPr algn="ctr"/>
            <a:r>
              <a:rPr lang="en-US" sz="800" dirty="0" smtClean="0">
                <a:solidFill>
                  <a:schemeClr val="accent1"/>
                </a:solidFill>
                <a:latin typeface="Montserrat Light"/>
              </a:rPr>
              <a:t>+ </a:t>
            </a:r>
            <a:r>
              <a:rPr lang="en-US" sz="800" dirty="0" err="1" smtClean="0">
                <a:solidFill>
                  <a:schemeClr val="accent1"/>
                </a:solidFill>
                <a:latin typeface="Montserrat Light"/>
              </a:rPr>
              <a:t>Quickbuild</a:t>
            </a:r>
            <a:r>
              <a:rPr lang="en-US" sz="800" dirty="0" smtClean="0">
                <a:solidFill>
                  <a:schemeClr val="accent1"/>
                </a:solidFill>
                <a:latin typeface="Montserrat Light"/>
              </a:rPr>
              <a:t> OK)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1713078" y="2782760"/>
            <a:ext cx="812212" cy="295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  <a:latin typeface="Montserrat Light"/>
              </a:rPr>
              <a:t>Si  US </a:t>
            </a:r>
            <a:r>
              <a:rPr lang="en-US" sz="800" dirty="0" err="1" smtClean="0">
                <a:solidFill>
                  <a:schemeClr val="accent1"/>
                </a:solidFill>
                <a:latin typeface="Montserrat Light"/>
              </a:rPr>
              <a:t>terminée</a:t>
            </a:r>
            <a:r>
              <a:rPr lang="en-US" sz="800" dirty="0">
                <a:solidFill>
                  <a:schemeClr val="accent1"/>
                </a:solidFill>
                <a:latin typeface="Montserrat Light"/>
              </a:rPr>
              <a:t> </a:t>
            </a:r>
            <a:endParaRPr lang="en-US" sz="800" dirty="0" smtClean="0">
              <a:solidFill>
                <a:schemeClr val="accent1"/>
              </a:solidFill>
              <a:latin typeface="Montserrat Light"/>
            </a:endParaRPr>
          </a:p>
          <a:p>
            <a:pPr algn="ctr"/>
            <a:r>
              <a:rPr lang="en-US" sz="800" dirty="0" smtClean="0">
                <a:solidFill>
                  <a:schemeClr val="accent1"/>
                </a:solidFill>
                <a:latin typeface="Montserrat Light"/>
              </a:rPr>
              <a:t>+ TI et TU OK</a:t>
            </a:r>
          </a:p>
        </p:txBody>
      </p:sp>
      <p:cxnSp>
        <p:nvCxnSpPr>
          <p:cNvPr id="267" name="Connecteur droit avec flèche 266"/>
          <p:cNvCxnSpPr>
            <a:stCxn id="66" idx="2"/>
            <a:endCxn id="67" idx="0"/>
          </p:cNvCxnSpPr>
          <p:nvPr/>
        </p:nvCxnSpPr>
        <p:spPr>
          <a:xfrm>
            <a:off x="2134839" y="1844677"/>
            <a:ext cx="0" cy="28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/>
          <p:cNvSpPr/>
          <p:nvPr/>
        </p:nvSpPr>
        <p:spPr>
          <a:xfrm>
            <a:off x="1725908" y="3628630"/>
            <a:ext cx="817095" cy="313214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Déploiement </a:t>
            </a:r>
            <a:r>
              <a:rPr kumimoji="0" lang="fr-FR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Sandbox</a:t>
            </a:r>
            <a:endParaRPr kumimoji="0" lang="fr-FR" sz="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274" name="Connecteur droit avec flèche 273"/>
          <p:cNvCxnSpPr>
            <a:stCxn id="153" idx="1"/>
            <a:endCxn id="305" idx="3"/>
          </p:cNvCxnSpPr>
          <p:nvPr/>
        </p:nvCxnSpPr>
        <p:spPr>
          <a:xfrm flipH="1">
            <a:off x="2543003" y="3785237"/>
            <a:ext cx="214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en angle 275"/>
          <p:cNvCxnSpPr>
            <a:stCxn id="78" idx="2"/>
            <a:endCxn id="153" idx="3"/>
          </p:cNvCxnSpPr>
          <p:nvPr/>
        </p:nvCxnSpPr>
        <p:spPr>
          <a:xfrm rot="5400000">
            <a:off x="3989739" y="2909995"/>
            <a:ext cx="459611" cy="1290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avec flèche 291"/>
          <p:cNvCxnSpPr>
            <a:endCxn id="122" idx="1"/>
          </p:cNvCxnSpPr>
          <p:nvPr/>
        </p:nvCxnSpPr>
        <p:spPr>
          <a:xfrm>
            <a:off x="3574107" y="3880437"/>
            <a:ext cx="4108584" cy="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4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29183" y="235064"/>
            <a:ext cx="10595991" cy="4308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0" b="0" i="0" u="none" strike="noStrike" kern="1200" cap="all" spc="0" normalizeH="0" baseline="12500" noProof="0" dirty="0" smtClean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Interactions Equipes – Sprint </a:t>
            </a:r>
            <a:endParaRPr kumimoji="0" lang="fr-FR" sz="6000" b="0" i="0" u="none" strike="noStrike" kern="1200" cap="all" spc="0" normalizeH="0" baseline="12500" noProof="0" dirty="0">
              <a:ln>
                <a:noFill/>
              </a:ln>
              <a:solidFill>
                <a:srgbClr val="17222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2828" y="1537686"/>
            <a:ext cx="11863729" cy="4228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7576563" y="1556708"/>
            <a:ext cx="0" cy="42120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83747" y="1408688"/>
            <a:ext cx="1104498" cy="28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100" normalizeH="0" baseline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Backlog</a:t>
            </a:r>
            <a:endParaRPr kumimoji="0" lang="fr-FR" sz="1050" b="0" i="0" u="none" strike="noStrike" kern="1200" cap="none" spc="10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45435" y="1408688"/>
            <a:ext cx="1104498" cy="28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Auto </a:t>
            </a:r>
            <a:r>
              <a:rPr kumimoji="0" lang="fr-FR" sz="1050" b="0" i="0" u="none" strike="noStrike" kern="1200" cap="none" spc="100" normalizeH="0" baseline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testing</a:t>
            </a:r>
            <a:endParaRPr kumimoji="0" lang="fr-FR" sz="1050" b="0" i="0" u="none" strike="noStrike" kern="1200" cap="none" spc="1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1653575" y="1556708"/>
            <a:ext cx="0" cy="42120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615069" y="1556708"/>
            <a:ext cx="0" cy="42120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44744" y="1408688"/>
            <a:ext cx="1104498" cy="28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US prête pour l’estimation</a:t>
            </a:r>
            <a:endParaRPr kumimoji="0" lang="fr-FR" sz="1050" b="0" i="0" u="none" strike="noStrike" kern="1200" cap="none" spc="10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83941" y="1408688"/>
            <a:ext cx="1104498" cy="28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PO </a:t>
            </a:r>
            <a:r>
              <a:rPr kumimoji="0" lang="fr-FR" sz="1050" b="0" i="0" u="none" strike="noStrike" kern="1200" cap="none" spc="100" normalizeH="0" baseline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Review</a:t>
            </a:r>
            <a:endParaRPr kumimoji="0" lang="fr-FR" sz="1050" b="0" i="0" u="none" strike="noStrike" kern="1200" cap="none" spc="10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10538057" y="1556708"/>
            <a:ext cx="0" cy="42120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9057310" y="1556708"/>
            <a:ext cx="0" cy="42120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134322" y="1556708"/>
            <a:ext cx="0" cy="42120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6095816" y="1556708"/>
            <a:ext cx="0" cy="42120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26651" y="1408688"/>
            <a:ext cx="1104498" cy="28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US prête pour Dev</a:t>
            </a:r>
            <a:endParaRPr kumimoji="0" lang="fr-FR" sz="1050" b="0" i="0" u="none" strike="noStrike" kern="1200" cap="none" spc="10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8990" y="1408688"/>
            <a:ext cx="1104498" cy="28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Dev </a:t>
            </a:r>
            <a:r>
              <a:rPr kumimoji="0" lang="fr-FR" sz="1050" b="0" i="0" u="none" strike="noStrike" kern="1200" cap="none" spc="100" normalizeH="0" baseline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Done</a:t>
            </a:r>
            <a:endParaRPr kumimoji="0" lang="fr-FR" sz="1050" b="0" i="0" u="none" strike="noStrike" kern="1200" cap="none" spc="10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4688" y="1408688"/>
            <a:ext cx="1104498" cy="28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100" normalizeH="0" baseline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Testing</a:t>
            </a:r>
            <a:endParaRPr kumimoji="0" lang="fr-FR" sz="1050" b="0" i="0" u="none" strike="noStrike" kern="1200" cap="none" spc="10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726182" y="1408688"/>
            <a:ext cx="1104498" cy="28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50" spc="100" dirty="0" err="1" smtClean="0">
                <a:solidFill>
                  <a:srgbClr val="404040"/>
                </a:solidFill>
                <a:latin typeface="Montserrat Light"/>
              </a:rPr>
              <a:t>Testing</a:t>
            </a:r>
            <a:r>
              <a:rPr lang="fr-FR" sz="1050" spc="100" dirty="0" smtClean="0">
                <a:solidFill>
                  <a:srgbClr val="404040"/>
                </a:solidFill>
                <a:latin typeface="Montserrat Light"/>
              </a:rPr>
              <a:t> global</a:t>
            </a:r>
            <a:endParaRPr kumimoji="0" lang="fr-FR" sz="1050" b="0" i="0" u="none" strike="noStrike" kern="1200" cap="none" spc="1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4654" y="2162535"/>
            <a:ext cx="817095" cy="313214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PO</a:t>
            </a:r>
            <a:endParaRPr kumimoji="0" lang="fr-FR" sz="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3400" y="5056375"/>
            <a:ext cx="819603" cy="3063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800" dirty="0"/>
              <a:t>UX/UI</a:t>
            </a:r>
            <a:endParaRPr kumimoji="0" lang="fr-FR" sz="800" b="0" i="0" u="none" strike="noStrike" kern="1200" cap="none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4654" y="4652377"/>
            <a:ext cx="817095" cy="313214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>
              <a:defRPr/>
            </a:pPr>
            <a:r>
              <a:rPr lang="fr-FR" sz="800" dirty="0" err="1">
                <a:solidFill>
                  <a:prstClr val="white"/>
                </a:solidFill>
                <a:latin typeface="Montserrat Light"/>
              </a:rPr>
              <a:t>Scrum</a:t>
            </a:r>
            <a:r>
              <a:rPr lang="fr-FR" sz="800" dirty="0">
                <a:solidFill>
                  <a:prstClr val="white"/>
                </a:solidFill>
                <a:latin typeface="Montserrat Light"/>
              </a:rPr>
              <a:t>  </a:t>
            </a:r>
            <a:r>
              <a:rPr lang="fr-FR" sz="800" dirty="0" smtClean="0">
                <a:solidFill>
                  <a:prstClr val="white"/>
                </a:solidFill>
                <a:latin typeface="Montserrat Light"/>
              </a:rPr>
              <a:t>Master / Lead test</a:t>
            </a:r>
            <a:endParaRPr lang="fr-FR" sz="800" dirty="0">
              <a:solidFill>
                <a:prstClr val="white"/>
              </a:solidFill>
              <a:latin typeface="Montserrat Light"/>
            </a:endParaRPr>
          </a:p>
        </p:txBody>
      </p:sp>
      <p:cxnSp>
        <p:nvCxnSpPr>
          <p:cNvPr id="25" name="Straight Arrow Connector 14"/>
          <p:cNvCxnSpPr/>
          <p:nvPr/>
        </p:nvCxnSpPr>
        <p:spPr>
          <a:xfrm>
            <a:off x="679487" y="2504850"/>
            <a:ext cx="0" cy="211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15"/>
          <p:cNvSpPr txBox="1"/>
          <p:nvPr/>
        </p:nvSpPr>
        <p:spPr>
          <a:xfrm rot="16200000">
            <a:off x="77118" y="3432476"/>
            <a:ext cx="10153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fr-FR" sz="1100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Présentation</a:t>
            </a:r>
          </a:p>
        </p:txBody>
      </p:sp>
      <p:cxnSp>
        <p:nvCxnSpPr>
          <p:cNvPr id="27" name="Straight Arrow Connector 16"/>
          <p:cNvCxnSpPr/>
          <p:nvPr/>
        </p:nvCxnSpPr>
        <p:spPr>
          <a:xfrm flipH="1" flipV="1">
            <a:off x="1097053" y="2504850"/>
            <a:ext cx="19162" cy="211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17"/>
          <p:cNvSpPr txBox="1"/>
          <p:nvPr/>
        </p:nvSpPr>
        <p:spPr>
          <a:xfrm rot="16200000">
            <a:off x="394283" y="3434840"/>
            <a:ext cx="1230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fr-FR" sz="1100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Estimation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894218" y="2162535"/>
            <a:ext cx="817200" cy="313200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</a:defRPr>
            </a:lvl1pPr>
          </a:lstStyle>
          <a:p>
            <a:r>
              <a:rPr lang="fr-FR" dirty="0" smtClean="0"/>
              <a:t>PO / SA </a:t>
            </a:r>
            <a:r>
              <a:rPr lang="fr-FR" dirty="0"/>
              <a:t>/ Lead </a:t>
            </a:r>
            <a:r>
              <a:rPr lang="fr-FR" dirty="0" err="1"/>
              <a:t>Scrum</a:t>
            </a:r>
            <a:r>
              <a:rPr lang="fr-FR" dirty="0"/>
              <a:t> </a:t>
            </a:r>
            <a:r>
              <a:rPr lang="fr-FR" dirty="0" smtClean="0"/>
              <a:t>/ Lead </a:t>
            </a:r>
            <a:r>
              <a:rPr lang="fr-FR" dirty="0"/>
              <a:t>test</a:t>
            </a:r>
            <a:endParaRPr lang="fr-FR" dirty="0"/>
          </a:p>
        </p:txBody>
      </p:sp>
      <p:sp>
        <p:nvSpPr>
          <p:cNvPr id="31" name="TextBox 36"/>
          <p:cNvSpPr txBox="1"/>
          <p:nvPr/>
        </p:nvSpPr>
        <p:spPr>
          <a:xfrm>
            <a:off x="1888328" y="4652391"/>
            <a:ext cx="817200" cy="31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lvl="0" algn="ctr">
              <a:defRPr sz="800"/>
            </a:lvl1pPr>
          </a:lstStyle>
          <a:p>
            <a:r>
              <a:rPr lang="fr-FR" dirty="0"/>
              <a:t>Team</a:t>
            </a:r>
            <a:endParaRPr lang="fr-FR" dirty="0"/>
          </a:p>
        </p:txBody>
      </p:sp>
      <p:cxnSp>
        <p:nvCxnSpPr>
          <p:cNvPr id="32" name="Straight Arrow Connector 76"/>
          <p:cNvCxnSpPr/>
          <p:nvPr/>
        </p:nvCxnSpPr>
        <p:spPr>
          <a:xfrm>
            <a:off x="1946081" y="2504881"/>
            <a:ext cx="0" cy="211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77"/>
          <p:cNvSpPr txBox="1"/>
          <p:nvPr/>
        </p:nvSpPr>
        <p:spPr>
          <a:xfrm rot="16200000">
            <a:off x="877581" y="3432475"/>
            <a:ext cx="1956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fr-FR" sz="1100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Présentation </a:t>
            </a:r>
            <a:r>
              <a:rPr lang="fr-FR" sz="1100" dirty="0" err="1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Users</a:t>
            </a:r>
            <a:r>
              <a:rPr lang="fr-FR" sz="1100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 stories</a:t>
            </a:r>
          </a:p>
        </p:txBody>
      </p:sp>
      <p:cxnSp>
        <p:nvCxnSpPr>
          <p:cNvPr id="34" name="Straight Arrow Connector 78"/>
          <p:cNvCxnSpPr/>
          <p:nvPr/>
        </p:nvCxnSpPr>
        <p:spPr>
          <a:xfrm flipH="1" flipV="1">
            <a:off x="2283167" y="2504881"/>
            <a:ext cx="9694" cy="211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79"/>
          <p:cNvSpPr txBox="1"/>
          <p:nvPr/>
        </p:nvSpPr>
        <p:spPr>
          <a:xfrm rot="16200000">
            <a:off x="1533380" y="3432477"/>
            <a:ext cx="1361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fr-FR" sz="1100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Estimations sprint</a:t>
            </a:r>
          </a:p>
        </p:txBody>
      </p:sp>
      <p:cxnSp>
        <p:nvCxnSpPr>
          <p:cNvPr id="36" name="Straight Arrow Connector 88"/>
          <p:cNvCxnSpPr/>
          <p:nvPr/>
        </p:nvCxnSpPr>
        <p:spPr>
          <a:xfrm flipH="1" flipV="1">
            <a:off x="2629947" y="2504881"/>
            <a:ext cx="9694" cy="21168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89"/>
          <p:cNvSpPr txBox="1"/>
          <p:nvPr/>
        </p:nvSpPr>
        <p:spPr>
          <a:xfrm rot="16200000">
            <a:off x="1984324" y="3432477"/>
            <a:ext cx="1131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fr-FR" sz="1100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Priorisation</a:t>
            </a:r>
          </a:p>
        </p:txBody>
      </p:sp>
      <p:sp>
        <p:nvSpPr>
          <p:cNvPr id="38" name="TextBox 47"/>
          <p:cNvSpPr txBox="1"/>
          <p:nvPr/>
        </p:nvSpPr>
        <p:spPr>
          <a:xfrm>
            <a:off x="3465059" y="3417365"/>
            <a:ext cx="817200" cy="31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lvl="0" algn="ctr">
              <a:defRPr sz="800"/>
            </a:lvl1pPr>
          </a:lstStyle>
          <a:p>
            <a:r>
              <a:rPr lang="fr-FR" dirty="0"/>
              <a:t>Team</a:t>
            </a:r>
            <a:endParaRPr lang="fr-FR" dirty="0"/>
          </a:p>
        </p:txBody>
      </p:sp>
      <p:sp>
        <p:nvSpPr>
          <p:cNvPr id="39" name="TextBox 47"/>
          <p:cNvSpPr txBox="1"/>
          <p:nvPr/>
        </p:nvSpPr>
        <p:spPr>
          <a:xfrm>
            <a:off x="4850161" y="4652391"/>
            <a:ext cx="817200" cy="31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lvl="0" algn="ctr">
              <a:defRPr sz="800"/>
            </a:lvl1pPr>
          </a:lstStyle>
          <a:p>
            <a:r>
              <a:rPr lang="fr-FR" dirty="0"/>
              <a:t>Team</a:t>
            </a:r>
            <a:endParaRPr lang="fr-FR" dirty="0"/>
          </a:p>
        </p:txBody>
      </p:sp>
      <p:sp>
        <p:nvSpPr>
          <p:cNvPr id="40" name="TextBox 48"/>
          <p:cNvSpPr txBox="1"/>
          <p:nvPr/>
        </p:nvSpPr>
        <p:spPr>
          <a:xfrm>
            <a:off x="4893634" y="2162535"/>
            <a:ext cx="817200" cy="313200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</a:defRPr>
            </a:lvl1pPr>
          </a:lstStyle>
          <a:p>
            <a:r>
              <a:rPr lang="fr-FR" dirty="0"/>
              <a:t>PO / Architecte / Tech </a:t>
            </a:r>
            <a:r>
              <a:rPr lang="fr-FR" dirty="0" err="1"/>
              <a:t>lead</a:t>
            </a:r>
            <a:endParaRPr lang="fr-FR" dirty="0"/>
          </a:p>
        </p:txBody>
      </p:sp>
      <p:cxnSp>
        <p:nvCxnSpPr>
          <p:cNvPr id="41" name="Straight Arrow Connector 49"/>
          <p:cNvCxnSpPr/>
          <p:nvPr/>
        </p:nvCxnSpPr>
        <p:spPr>
          <a:xfrm flipH="1" flipV="1">
            <a:off x="5057461" y="2504881"/>
            <a:ext cx="9694" cy="211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50"/>
          <p:cNvSpPr txBox="1"/>
          <p:nvPr/>
        </p:nvSpPr>
        <p:spPr>
          <a:xfrm rot="16200000">
            <a:off x="4166588" y="3432476"/>
            <a:ext cx="1584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fr-FR" sz="1100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Demande d’info</a:t>
            </a:r>
          </a:p>
        </p:txBody>
      </p:sp>
      <p:cxnSp>
        <p:nvCxnSpPr>
          <p:cNvPr id="43" name="Straight Arrow Connector 83"/>
          <p:cNvCxnSpPr/>
          <p:nvPr/>
        </p:nvCxnSpPr>
        <p:spPr>
          <a:xfrm>
            <a:off x="5492345" y="2504881"/>
            <a:ext cx="12956" cy="211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84"/>
          <p:cNvSpPr txBox="1"/>
          <p:nvPr/>
        </p:nvSpPr>
        <p:spPr>
          <a:xfrm rot="16200000">
            <a:off x="4541958" y="3433257"/>
            <a:ext cx="17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fr-FR" sz="1100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Information/précisions</a:t>
            </a:r>
          </a:p>
        </p:txBody>
      </p:sp>
      <p:sp>
        <p:nvSpPr>
          <p:cNvPr id="45" name="TextBox 64"/>
          <p:cNvSpPr txBox="1"/>
          <p:nvPr/>
        </p:nvSpPr>
        <p:spPr>
          <a:xfrm>
            <a:off x="6375740" y="4652391"/>
            <a:ext cx="817200" cy="31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lvl="0" algn="ctr">
              <a:defRPr sz="800"/>
            </a:lvl1pPr>
          </a:lstStyle>
          <a:p>
            <a:r>
              <a:rPr lang="fr-FR" dirty="0"/>
              <a:t>Team</a:t>
            </a:r>
            <a:endParaRPr lang="fr-FR" dirty="0"/>
          </a:p>
        </p:txBody>
      </p:sp>
      <p:sp>
        <p:nvSpPr>
          <p:cNvPr id="46" name="TextBox 65"/>
          <p:cNvSpPr txBox="1"/>
          <p:nvPr/>
        </p:nvSpPr>
        <p:spPr>
          <a:xfrm>
            <a:off x="6408843" y="2162535"/>
            <a:ext cx="817200" cy="313200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</a:defRPr>
            </a:lvl1pPr>
          </a:lstStyle>
          <a:p>
            <a:r>
              <a:rPr lang="fr-FR" dirty="0"/>
              <a:t>PO</a:t>
            </a:r>
            <a:endParaRPr lang="fr-FR" dirty="0"/>
          </a:p>
        </p:txBody>
      </p:sp>
      <p:cxnSp>
        <p:nvCxnSpPr>
          <p:cNvPr id="47" name="Straight Arrow Connector 70"/>
          <p:cNvCxnSpPr/>
          <p:nvPr/>
        </p:nvCxnSpPr>
        <p:spPr>
          <a:xfrm flipH="1" flipV="1">
            <a:off x="6575708" y="2504881"/>
            <a:ext cx="9694" cy="211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71"/>
          <p:cNvSpPr txBox="1"/>
          <p:nvPr/>
        </p:nvSpPr>
        <p:spPr>
          <a:xfrm rot="16200000">
            <a:off x="5864336" y="3432476"/>
            <a:ext cx="1230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fr-FR" sz="1100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Livraison</a:t>
            </a:r>
          </a:p>
        </p:txBody>
      </p:sp>
      <p:cxnSp>
        <p:nvCxnSpPr>
          <p:cNvPr id="49" name="Straight Arrow Connector 72"/>
          <p:cNvCxnSpPr/>
          <p:nvPr/>
        </p:nvCxnSpPr>
        <p:spPr>
          <a:xfrm>
            <a:off x="7029240" y="2504881"/>
            <a:ext cx="12956" cy="211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73"/>
          <p:cNvSpPr txBox="1"/>
          <p:nvPr/>
        </p:nvSpPr>
        <p:spPr>
          <a:xfrm rot="16200000">
            <a:off x="6114856" y="3432475"/>
            <a:ext cx="16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fr-FR" sz="1100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Résultat des Tests</a:t>
            </a:r>
          </a:p>
        </p:txBody>
      </p:sp>
      <p:sp>
        <p:nvSpPr>
          <p:cNvPr id="51" name="TextBox 56"/>
          <p:cNvSpPr txBox="1"/>
          <p:nvPr/>
        </p:nvSpPr>
        <p:spPr>
          <a:xfrm>
            <a:off x="7903050" y="4652391"/>
            <a:ext cx="817200" cy="31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lvl="0" algn="ctr">
              <a:defRPr sz="800"/>
            </a:lvl1pPr>
          </a:lstStyle>
          <a:p>
            <a:r>
              <a:rPr lang="fr-FR" dirty="0"/>
              <a:t>Team</a:t>
            </a:r>
            <a:endParaRPr lang="fr-FR" dirty="0"/>
          </a:p>
        </p:txBody>
      </p:sp>
      <p:sp>
        <p:nvSpPr>
          <p:cNvPr id="52" name="TextBox 57"/>
          <p:cNvSpPr txBox="1"/>
          <p:nvPr/>
        </p:nvSpPr>
        <p:spPr>
          <a:xfrm>
            <a:off x="7899631" y="2162535"/>
            <a:ext cx="817200" cy="313200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</a:defRPr>
            </a:lvl1pPr>
          </a:lstStyle>
          <a:p>
            <a:r>
              <a:rPr lang="fr-FR" dirty="0"/>
              <a:t>PO / Test Leader</a:t>
            </a:r>
            <a:endParaRPr lang="fr-FR" dirty="0"/>
          </a:p>
        </p:txBody>
      </p:sp>
      <p:cxnSp>
        <p:nvCxnSpPr>
          <p:cNvPr id="53" name="Straight Arrow Connector 58"/>
          <p:cNvCxnSpPr/>
          <p:nvPr/>
        </p:nvCxnSpPr>
        <p:spPr>
          <a:xfrm flipH="1" flipV="1">
            <a:off x="8527866" y="2504881"/>
            <a:ext cx="9694" cy="211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9"/>
          <p:cNvSpPr txBox="1"/>
          <p:nvPr/>
        </p:nvSpPr>
        <p:spPr>
          <a:xfrm rot="16200000">
            <a:off x="7806910" y="3432476"/>
            <a:ext cx="1230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fr-FR" sz="1100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Bug fixing</a:t>
            </a:r>
          </a:p>
        </p:txBody>
      </p:sp>
      <p:cxnSp>
        <p:nvCxnSpPr>
          <p:cNvPr id="55" name="Straight Arrow Connector 86"/>
          <p:cNvCxnSpPr/>
          <p:nvPr/>
        </p:nvCxnSpPr>
        <p:spPr>
          <a:xfrm>
            <a:off x="8085138" y="2504881"/>
            <a:ext cx="0" cy="2116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87"/>
          <p:cNvSpPr txBox="1"/>
          <p:nvPr/>
        </p:nvSpPr>
        <p:spPr>
          <a:xfrm rot="16200000">
            <a:off x="7455286" y="3432476"/>
            <a:ext cx="10153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fr-FR" sz="1100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Bugs</a:t>
            </a:r>
          </a:p>
        </p:txBody>
      </p:sp>
      <p:sp>
        <p:nvSpPr>
          <p:cNvPr id="57" name="TextBox 63"/>
          <p:cNvSpPr txBox="1"/>
          <p:nvPr/>
        </p:nvSpPr>
        <p:spPr>
          <a:xfrm>
            <a:off x="9379096" y="4652391"/>
            <a:ext cx="817200" cy="31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lvl="0" algn="ctr">
              <a:defRPr sz="800"/>
            </a:lvl1pPr>
          </a:lstStyle>
          <a:p>
            <a:r>
              <a:rPr lang="fr-FR" dirty="0"/>
              <a:t>Team</a:t>
            </a:r>
            <a:endParaRPr lang="fr-FR" dirty="0"/>
          </a:p>
        </p:txBody>
      </p:sp>
      <p:cxnSp>
        <p:nvCxnSpPr>
          <p:cNvPr id="58" name="Straight Arrow Connector 66"/>
          <p:cNvCxnSpPr/>
          <p:nvPr/>
        </p:nvCxnSpPr>
        <p:spPr>
          <a:xfrm flipH="1" flipV="1">
            <a:off x="9786953" y="2504881"/>
            <a:ext cx="9694" cy="211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67"/>
          <p:cNvSpPr txBox="1"/>
          <p:nvPr/>
        </p:nvSpPr>
        <p:spPr>
          <a:xfrm rot="16200000">
            <a:off x="9015603" y="3428598"/>
            <a:ext cx="1353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fr-FR" sz="1100" dirty="0" err="1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Dev</a:t>
            </a:r>
            <a:r>
              <a:rPr lang="fr-FR" sz="1100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 auto </a:t>
            </a:r>
            <a:r>
              <a:rPr lang="fr-FR" sz="1100" dirty="0" err="1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Testing</a:t>
            </a:r>
            <a:endParaRPr lang="fr-FR" sz="1100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60" name="TextBox 69"/>
          <p:cNvSpPr txBox="1"/>
          <p:nvPr/>
        </p:nvSpPr>
        <p:spPr>
          <a:xfrm>
            <a:off x="9378353" y="2162535"/>
            <a:ext cx="817200" cy="313200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</a:defRPr>
            </a:lvl1pPr>
          </a:lstStyle>
          <a:p>
            <a:r>
              <a:rPr lang="fr-FR" dirty="0"/>
              <a:t>Test Leader/ PO</a:t>
            </a:r>
            <a:endParaRPr lang="fr-FR" dirty="0"/>
          </a:p>
        </p:txBody>
      </p:sp>
      <p:sp>
        <p:nvSpPr>
          <p:cNvPr id="61" name="TextBox 91"/>
          <p:cNvSpPr txBox="1"/>
          <p:nvPr/>
        </p:nvSpPr>
        <p:spPr>
          <a:xfrm>
            <a:off x="10853631" y="4652391"/>
            <a:ext cx="817200" cy="31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lvl="0" algn="ctr">
              <a:defRPr sz="800"/>
            </a:lvl1pPr>
          </a:lstStyle>
          <a:p>
            <a:r>
              <a:rPr lang="fr-FR" dirty="0"/>
              <a:t>Team</a:t>
            </a:r>
            <a:endParaRPr lang="fr-FR" dirty="0"/>
          </a:p>
        </p:txBody>
      </p:sp>
      <p:sp>
        <p:nvSpPr>
          <p:cNvPr id="62" name="TextBox 92"/>
          <p:cNvSpPr txBox="1"/>
          <p:nvPr/>
        </p:nvSpPr>
        <p:spPr>
          <a:xfrm>
            <a:off x="10850212" y="2162535"/>
            <a:ext cx="817200" cy="313200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</a:defRPr>
            </a:lvl1pPr>
          </a:lstStyle>
          <a:p>
            <a:r>
              <a:rPr lang="fr-FR" dirty="0"/>
              <a:t>PO</a:t>
            </a:r>
            <a:endParaRPr lang="fr-FR" dirty="0"/>
          </a:p>
        </p:txBody>
      </p:sp>
      <p:cxnSp>
        <p:nvCxnSpPr>
          <p:cNvPr id="63" name="Straight Arrow Connector 93"/>
          <p:cNvCxnSpPr/>
          <p:nvPr/>
        </p:nvCxnSpPr>
        <p:spPr>
          <a:xfrm flipH="1" flipV="1">
            <a:off x="11475700" y="2504881"/>
            <a:ext cx="9694" cy="211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94"/>
          <p:cNvSpPr txBox="1"/>
          <p:nvPr/>
        </p:nvSpPr>
        <p:spPr>
          <a:xfrm rot="16200000">
            <a:off x="10754268" y="3432476"/>
            <a:ext cx="1230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fr-FR" sz="1100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Bug fixing</a:t>
            </a:r>
          </a:p>
        </p:txBody>
      </p:sp>
      <p:sp>
        <p:nvSpPr>
          <p:cNvPr id="65" name="TextBox 98"/>
          <p:cNvSpPr txBox="1"/>
          <p:nvPr/>
        </p:nvSpPr>
        <p:spPr>
          <a:xfrm rot="16200000">
            <a:off x="10405867" y="3432476"/>
            <a:ext cx="10153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fr-FR" sz="1100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Bugs</a:t>
            </a:r>
          </a:p>
        </p:txBody>
      </p:sp>
      <p:cxnSp>
        <p:nvCxnSpPr>
          <p:cNvPr id="66" name="Straight Arrow Connector 99"/>
          <p:cNvCxnSpPr/>
          <p:nvPr/>
        </p:nvCxnSpPr>
        <p:spPr>
          <a:xfrm>
            <a:off x="11013839" y="2504881"/>
            <a:ext cx="4749" cy="211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60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377114" y="934055"/>
            <a:ext cx="3600000" cy="5040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rIns="0" rtlCol="0" anchor="ctr" anchorCtr="0">
            <a:no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chemeClr val="accent1"/>
                </a:solidFill>
              </a:rPr>
              <a:t>Développement front to back / US (fonctionnelle ou technique)</a:t>
            </a:r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377114" y="1581756"/>
            <a:ext cx="3600000" cy="5040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rIns="0" rtlCol="0" anchor="ctr" anchorCtr="0">
            <a:no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chemeClr val="accent1"/>
                </a:solidFill>
              </a:rPr>
              <a:t>Sprint 1 semaine</a:t>
            </a:r>
            <a:endParaRPr lang="fr-FR" sz="1400" dirty="0" smtClean="0">
              <a:solidFill>
                <a:schemeClr val="accent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377114" y="2229457"/>
            <a:ext cx="3600000" cy="5040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rIns="0" rtlCol="0" anchor="ctr" anchorCtr="0">
            <a:no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chemeClr val="accent1"/>
                </a:solidFill>
              </a:rPr>
              <a:t>Demande de </a:t>
            </a:r>
            <a:r>
              <a:rPr lang="fr-FR" sz="1400" b="1" dirty="0" err="1" smtClean="0">
                <a:solidFill>
                  <a:schemeClr val="accent1"/>
                </a:solidFill>
              </a:rPr>
              <a:t>Merge</a:t>
            </a:r>
            <a:r>
              <a:rPr lang="fr-FR" sz="1400" b="1" dirty="0" smtClean="0">
                <a:solidFill>
                  <a:schemeClr val="accent1"/>
                </a:solidFill>
              </a:rPr>
              <a:t> </a:t>
            </a:r>
            <a:r>
              <a:rPr lang="fr-FR" sz="1400" b="1" dirty="0" err="1" smtClean="0">
                <a:solidFill>
                  <a:schemeClr val="accent1"/>
                </a:solidFill>
              </a:rPr>
              <a:t>Request</a:t>
            </a:r>
            <a:endParaRPr lang="fr-FR" sz="1400" b="1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fr-FR" sz="1400" b="1" dirty="0" err="1" smtClean="0">
                <a:solidFill>
                  <a:schemeClr val="accent1"/>
                </a:solidFill>
              </a:rPr>
              <a:t>Dev</a:t>
            </a:r>
            <a:r>
              <a:rPr lang="fr-FR" sz="1400" b="1" dirty="0" smtClean="0">
                <a:solidFill>
                  <a:schemeClr val="accent1"/>
                </a:solidFill>
              </a:rPr>
              <a:t> -&gt; Tech </a:t>
            </a:r>
            <a:r>
              <a:rPr lang="fr-FR" sz="1400" b="1" dirty="0" err="1" smtClean="0">
                <a:solidFill>
                  <a:schemeClr val="accent1"/>
                </a:solidFill>
              </a:rPr>
              <a:t>Lead</a:t>
            </a:r>
            <a:endParaRPr lang="fr-FR" sz="1400" dirty="0" smtClean="0">
              <a:solidFill>
                <a:schemeClr val="accent1"/>
              </a:solidFill>
            </a:endParaRPr>
          </a:p>
        </p:txBody>
      </p:sp>
      <p:sp>
        <p:nvSpPr>
          <p:cNvPr id="6" name="FlowTriangle"/>
          <p:cNvSpPr>
            <a:spLocks noChangeArrowheads="1"/>
          </p:cNvSpPr>
          <p:nvPr/>
        </p:nvSpPr>
        <p:spPr bwMode="gray">
          <a:xfrm rot="5400000">
            <a:off x="3531058" y="3650861"/>
            <a:ext cx="5685613" cy="252000"/>
          </a:xfrm>
          <a:prstGeom prst="triangle">
            <a:avLst>
              <a:gd name="adj" fmla="val 50000"/>
            </a:avLst>
          </a:prstGeom>
          <a:solidFill>
            <a:srgbClr val="BBB6B5"/>
          </a:solidFill>
          <a:ln w="9525" algn="ctr">
            <a:solidFill>
              <a:srgbClr val="BBB6B5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 rot="16200000">
            <a:off x="-928311" y="3576805"/>
            <a:ext cx="568561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2000" b="1" dirty="0" smtClean="0">
                <a:solidFill>
                  <a:schemeClr val="bg1"/>
                </a:solidFill>
                <a:latin typeface="+mn-lt"/>
              </a:rPr>
              <a:t>Etape 1</a:t>
            </a:r>
            <a:endParaRPr lang="fr-FR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81225" y="934055"/>
            <a:ext cx="3600000" cy="5040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rIns="0" rtlCol="0" anchor="ctr" anchorCtr="0">
            <a:no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chemeClr val="accent2"/>
                </a:solidFill>
              </a:rPr>
              <a:t>Séparation Front et Back</a:t>
            </a:r>
            <a:endParaRPr lang="fr-FR" sz="1400" dirty="0" smtClean="0">
              <a:solidFill>
                <a:schemeClr val="accent2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181225" y="1581756"/>
            <a:ext cx="3600000" cy="5040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rIns="0" rtlCol="0" anchor="ctr" anchorCtr="0">
            <a:no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chemeClr val="accent2"/>
                </a:solidFill>
              </a:rPr>
              <a:t>Sprint 3 semaines </a:t>
            </a:r>
            <a:endParaRPr lang="fr-FR" sz="1400" dirty="0" smtClean="0">
              <a:solidFill>
                <a:schemeClr val="accent2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181225" y="2229457"/>
            <a:ext cx="3600000" cy="5040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rIns="0" rtlCol="0" anchor="ctr" anchorCtr="0">
            <a:noAutofit/>
          </a:bodyPr>
          <a:lstStyle/>
          <a:p>
            <a:pPr algn="ctr">
              <a:buNone/>
            </a:pPr>
            <a:r>
              <a:rPr lang="fr-FR" sz="1400" b="1" dirty="0" err="1" smtClean="0">
                <a:solidFill>
                  <a:schemeClr val="accent2"/>
                </a:solidFill>
              </a:rPr>
              <a:t>Merge</a:t>
            </a:r>
            <a:r>
              <a:rPr lang="fr-FR" sz="1400" b="1" dirty="0" smtClean="0">
                <a:solidFill>
                  <a:schemeClr val="accent2"/>
                </a:solidFill>
              </a:rPr>
              <a:t> par le développeur</a:t>
            </a:r>
            <a:endParaRPr lang="fr-FR" sz="1400" dirty="0" smtClean="0">
              <a:solidFill>
                <a:schemeClr val="accent2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 rot="16200000">
            <a:off x="4267579" y="3576805"/>
            <a:ext cx="568561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2000" b="1" dirty="0" smtClean="0">
                <a:solidFill>
                  <a:schemeClr val="bg1"/>
                </a:solidFill>
                <a:latin typeface="+mn-lt"/>
              </a:rPr>
              <a:t>Etape 2</a:t>
            </a:r>
            <a:endParaRPr lang="fr-FR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181225" y="2877158"/>
            <a:ext cx="3600000" cy="5040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rIns="0" rtlCol="0" anchor="ctr" anchorCtr="0">
            <a:no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chemeClr val="accent2"/>
                </a:solidFill>
              </a:rPr>
              <a:t>Analyse profonde </a:t>
            </a:r>
            <a:endParaRPr lang="fr-FR" sz="1400" dirty="0" smtClean="0">
              <a:solidFill>
                <a:schemeClr val="accent2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377114" y="2877158"/>
            <a:ext cx="3600000" cy="5040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rIns="0" rtlCol="0" anchor="ctr" anchorCtr="0">
            <a:no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chemeClr val="accent1"/>
                </a:solidFill>
              </a:rPr>
              <a:t>Escalade rapide au référent technique </a:t>
            </a:r>
            <a:endParaRPr lang="fr-FR" sz="1400" dirty="0" smtClean="0">
              <a:solidFill>
                <a:schemeClr val="accent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181225" y="3524859"/>
            <a:ext cx="3600000" cy="5040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rIns="0" rtlCol="0" anchor="ctr" anchorCtr="0">
            <a:no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chemeClr val="accent2"/>
                </a:solidFill>
              </a:rPr>
              <a:t>Création d’une version 3 semaines</a:t>
            </a:r>
            <a:endParaRPr lang="fr-FR" sz="1400" dirty="0" smtClean="0">
              <a:solidFill>
                <a:schemeClr val="accent2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377114" y="3524859"/>
            <a:ext cx="3600000" cy="5040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rIns="0" rtlCol="0" anchor="ctr" anchorCtr="0">
            <a:no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chemeClr val="accent1"/>
                </a:solidFill>
              </a:rPr>
              <a:t>Création d’une version chaque semaine</a:t>
            </a:r>
            <a:endParaRPr lang="fr-FR" sz="1400" dirty="0" smtClean="0">
              <a:solidFill>
                <a:schemeClr val="accent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181225" y="4172560"/>
            <a:ext cx="3600000" cy="5040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rIns="0" rtlCol="0" anchor="ctr" anchorCtr="0">
            <a:no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chemeClr val="accent2"/>
                </a:solidFill>
              </a:rPr>
              <a:t>Résolution des problèmes prend beaucoup de temps</a:t>
            </a:r>
            <a:endParaRPr lang="fr-FR" sz="1400" dirty="0" smtClean="0">
              <a:solidFill>
                <a:schemeClr val="accent2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7377114" y="4172560"/>
            <a:ext cx="3600000" cy="5040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rIns="0" rtlCol="0" anchor="ctr" anchorCtr="0">
            <a:no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chemeClr val="accent1"/>
                </a:solidFill>
              </a:rPr>
              <a:t>Tout le monde se mobilise quand un problème est bloquant</a:t>
            </a:r>
            <a:endParaRPr lang="fr-FR" sz="1400" dirty="0" smtClean="0">
              <a:solidFill>
                <a:schemeClr val="accent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181225" y="4820261"/>
            <a:ext cx="3600000" cy="5040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rIns="0" rtlCol="0" anchor="ctr" anchorCtr="0">
            <a:no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chemeClr val="accent2"/>
                </a:solidFill>
              </a:rPr>
              <a:t>Priorisation du style CSS</a:t>
            </a:r>
            <a:endParaRPr lang="fr-FR" sz="1400" dirty="0" smtClean="0">
              <a:solidFill>
                <a:schemeClr val="accent2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7377114" y="4820261"/>
            <a:ext cx="3600000" cy="5040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rIns="0" rtlCol="0" anchor="ctr" anchorCtr="0">
            <a:no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chemeClr val="accent1"/>
                </a:solidFill>
              </a:rPr>
              <a:t>Priorisation de la qualité du code et fonctionnement de l’application</a:t>
            </a:r>
            <a:endParaRPr lang="fr-FR" sz="1400" dirty="0" smtClean="0">
              <a:solidFill>
                <a:schemeClr val="accent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181225" y="5467962"/>
            <a:ext cx="3600000" cy="5040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rIns="0" rtlCol="0" anchor="ctr" anchorCtr="0">
            <a:no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chemeClr val="accent2"/>
                </a:solidFill>
              </a:rPr>
              <a:t>Focalisation sur la technologie</a:t>
            </a:r>
            <a:endParaRPr lang="fr-FR" sz="1400" dirty="0" smtClean="0">
              <a:solidFill>
                <a:schemeClr val="accent2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2181225" y="6115665"/>
            <a:ext cx="3600000" cy="5040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rIns="0" rtlCol="0" anchor="ctr" anchorCtr="0">
            <a:no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chemeClr val="accent2"/>
                </a:solidFill>
              </a:rPr>
              <a:t>Kanban </a:t>
            </a:r>
            <a:r>
              <a:rPr lang="fr-FR" sz="1400" b="1" dirty="0" smtClean="0">
                <a:solidFill>
                  <a:schemeClr val="accent2"/>
                </a:solidFill>
              </a:rPr>
              <a:t>post-it</a:t>
            </a:r>
            <a:endParaRPr lang="fr-FR" sz="1400" dirty="0" smtClean="0">
              <a:solidFill>
                <a:schemeClr val="accent2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7377114" y="5467962"/>
            <a:ext cx="3600000" cy="5040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rIns="0" rtlCol="0" anchor="ctr" anchorCtr="0">
            <a:no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chemeClr val="accent1"/>
                </a:solidFill>
              </a:rPr>
              <a:t>Focalisation sur la valeur ajoutée client </a:t>
            </a:r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377114" y="6115665"/>
            <a:ext cx="3600000" cy="5040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rIns="0" rtlCol="0" anchor="ctr" anchorCtr="0">
            <a:noAutofit/>
          </a:bodyPr>
          <a:lstStyle/>
          <a:p>
            <a:pPr algn="ctr">
              <a:buNone/>
            </a:pPr>
            <a:r>
              <a:rPr lang="fr-FR" sz="1400" b="1" dirty="0" err="1" smtClean="0">
                <a:solidFill>
                  <a:schemeClr val="accent1"/>
                </a:solidFill>
              </a:rPr>
              <a:t>Kanban</a:t>
            </a:r>
            <a:r>
              <a:rPr lang="fr-FR" sz="1400" b="1" dirty="0" smtClean="0">
                <a:solidFill>
                  <a:schemeClr val="accent1"/>
                </a:solidFill>
              </a:rPr>
              <a:t> </a:t>
            </a:r>
            <a:r>
              <a:rPr lang="fr-FR" sz="1400" b="1" dirty="0" err="1" smtClean="0">
                <a:solidFill>
                  <a:schemeClr val="accent1"/>
                </a:solidFill>
              </a:rPr>
              <a:t>Gitlab</a:t>
            </a:r>
            <a:endParaRPr lang="fr-FR" sz="1400" dirty="0" smtClean="0">
              <a:solidFill>
                <a:schemeClr val="accent1"/>
              </a:solidFill>
            </a:endParaRPr>
          </a:p>
        </p:txBody>
      </p:sp>
      <p:sp>
        <p:nvSpPr>
          <p:cNvPr id="42" name="Timeline"/>
          <p:cNvSpPr txBox="1"/>
          <p:nvPr/>
        </p:nvSpPr>
        <p:spPr>
          <a:xfrm>
            <a:off x="421200" y="284400"/>
            <a:ext cx="11113575" cy="6052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all" spc="0" normalizeH="0" baseline="12500" noProof="0" dirty="0" smtClean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Montserrat-Bold"/>
              </a:rPr>
              <a:t>Titre</a:t>
            </a:r>
            <a:endParaRPr kumimoji="0" sz="5400" b="0" i="0" u="none" strike="noStrike" kern="1200" cap="all" spc="0" normalizeH="0" baseline="12500" noProof="0" dirty="0">
              <a:ln>
                <a:noFill/>
              </a:ln>
              <a:solidFill>
                <a:srgbClr val="17222C"/>
              </a:solidFill>
              <a:effectLst/>
              <a:uLnTx/>
              <a:uFillTx/>
              <a:latin typeface="Arial"/>
              <a:ea typeface="+mn-ea"/>
              <a:cs typeface="+mn-cs"/>
              <a:sym typeface="Montserrat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14"/>
          <p:cNvCxnSpPr/>
          <p:nvPr/>
        </p:nvCxnSpPr>
        <p:spPr>
          <a:xfrm>
            <a:off x="1618948" y="1193035"/>
            <a:ext cx="0" cy="554400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96236" y="1193035"/>
            <a:ext cx="0" cy="554400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096436" y="1193035"/>
            <a:ext cx="0" cy="554400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210986" y="1193035"/>
            <a:ext cx="0" cy="554400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8316011" y="1193035"/>
            <a:ext cx="0" cy="554400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0373411" y="1193035"/>
            <a:ext cx="0" cy="554400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Timeline"/>
          <p:cNvSpPr txBox="1"/>
          <p:nvPr/>
        </p:nvSpPr>
        <p:spPr>
          <a:xfrm>
            <a:off x="421200" y="284400"/>
            <a:ext cx="11412000" cy="6052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all" spc="0" normalizeH="0" baseline="12500" noProof="0" dirty="0" smtClean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Montserrat-Bold"/>
              </a:rPr>
              <a:t>Cycle de vie </a:t>
            </a:r>
            <a:r>
              <a:rPr kumimoji="0" lang="fr-FR" sz="5400" b="0" i="0" u="none" strike="noStrike" kern="1200" cap="all" spc="0" normalizeH="0" baseline="12500" noProof="0" dirty="0" smtClean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Montserrat-Bold"/>
              </a:rPr>
              <a:t>du produit</a:t>
            </a:r>
            <a:endParaRPr kumimoji="0" sz="5400" b="0" i="0" u="none" strike="noStrike" kern="1200" cap="all" spc="0" normalizeH="0" baseline="12500" noProof="0" dirty="0">
              <a:ln>
                <a:noFill/>
              </a:ln>
              <a:solidFill>
                <a:srgbClr val="17222C"/>
              </a:solidFill>
              <a:effectLst/>
              <a:uLnTx/>
              <a:uFillTx/>
              <a:latin typeface="Arial"/>
              <a:ea typeface="+mn-ea"/>
              <a:cs typeface="+mn-cs"/>
              <a:sym typeface="Montserrat-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9411" y="851148"/>
            <a:ext cx="1104498" cy="28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100" normalizeH="0" baseline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Feature</a:t>
            </a:r>
            <a:r>
              <a:rPr kumimoji="0" lang="fr-FR" sz="105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Branches</a:t>
            </a:r>
            <a:endParaRPr kumimoji="0" lang="fr-FR" sz="1050" b="0" i="0" u="none" strike="noStrike" kern="1200" cap="none" spc="10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5870" y="851148"/>
            <a:ext cx="1104498" cy="28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100" normalizeH="0" baseline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Develop</a:t>
            </a:r>
            <a:endParaRPr kumimoji="0" lang="fr-FR" sz="1050" b="1" i="0" u="none" strike="noStrike" kern="1200" cap="none" spc="10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15246" y="851148"/>
            <a:ext cx="1104498" cy="28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Master</a:t>
            </a:r>
            <a:endParaRPr kumimoji="0" lang="fr-FR" sz="1050" b="1" i="0" u="none" strike="noStrike" kern="1200" cap="none" spc="10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62329" y="851148"/>
            <a:ext cx="1104498" cy="28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Release Branches</a:t>
            </a:r>
            <a:endParaRPr kumimoji="0" lang="fr-FR" sz="1050" b="0" i="0" u="none" strike="noStrike" kern="1200" cap="none" spc="10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38788" y="851148"/>
            <a:ext cx="1104498" cy="28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100" normalizeH="0" baseline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Hotfixes</a:t>
            </a:r>
            <a:endParaRPr kumimoji="0" lang="fr-FR" sz="1050" b="0" i="0" u="none" strike="noStrike" kern="1200" cap="none" spc="10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2" name="Flèche droite rayée 11"/>
          <p:cNvSpPr/>
          <p:nvPr/>
        </p:nvSpPr>
        <p:spPr>
          <a:xfrm rot="5400000">
            <a:off x="-2171000" y="3713342"/>
            <a:ext cx="5387436" cy="235135"/>
          </a:xfrm>
          <a:prstGeom prst="stripedRightArrow">
            <a:avLst>
              <a:gd name="adj1" fmla="val 100000"/>
              <a:gd name="adj2" fmla="val 1295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 rot="16200000">
            <a:off x="144309" y="3563832"/>
            <a:ext cx="756821" cy="28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Time</a:t>
            </a:r>
            <a:endParaRPr kumimoji="0" lang="fr-FR" sz="12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1509411" y="2683308"/>
            <a:ext cx="219075" cy="219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1509411" y="3153486"/>
            <a:ext cx="219075" cy="219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1509411" y="4659907"/>
            <a:ext cx="219075" cy="219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1509411" y="5828190"/>
            <a:ext cx="219075" cy="219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2394834" y="2880084"/>
            <a:ext cx="219075" cy="219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2394834" y="3297735"/>
            <a:ext cx="219075" cy="219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394834" y="3702981"/>
            <a:ext cx="219075" cy="219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2394834" y="4779063"/>
            <a:ext cx="219075" cy="219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2394834" y="5159910"/>
            <a:ext cx="219075" cy="219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2394834" y="5542218"/>
            <a:ext cx="219075" cy="219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3986898" y="1749643"/>
            <a:ext cx="219075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986898" y="2065854"/>
            <a:ext cx="219075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3986898" y="2382065"/>
            <a:ext cx="219075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3986898" y="3920399"/>
            <a:ext cx="219075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3986898" y="4655551"/>
            <a:ext cx="219075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3986898" y="5338120"/>
            <a:ext cx="219075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3986898" y="2698275"/>
            <a:ext cx="219075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3986898" y="3318410"/>
            <a:ext cx="219075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3986898" y="6008805"/>
            <a:ext cx="219075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3986898" y="6446127"/>
            <a:ext cx="219075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6101448" y="4728513"/>
            <a:ext cx="219075" cy="2190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>
            <a:off x="6101448" y="5063853"/>
            <a:ext cx="219075" cy="2190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6101448" y="6227880"/>
            <a:ext cx="219075" cy="2190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6101448" y="4057835"/>
            <a:ext cx="219075" cy="2190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6101448" y="4393174"/>
            <a:ext cx="219075" cy="2190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8206473" y="2934163"/>
            <a:ext cx="219075" cy="219075"/>
          </a:xfrm>
          <a:prstGeom prst="ellipse">
            <a:avLst/>
          </a:prstGeom>
          <a:solidFill>
            <a:srgbClr val="7F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10263873" y="1456442"/>
            <a:ext cx="219075" cy="2190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10263873" y="3033178"/>
            <a:ext cx="219075" cy="2190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10263873" y="5492487"/>
            <a:ext cx="219075" cy="2190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stCxn id="14" idx="4"/>
            <a:endCxn id="25" idx="0"/>
          </p:cNvCxnSpPr>
          <p:nvPr/>
        </p:nvCxnSpPr>
        <p:spPr>
          <a:xfrm>
            <a:off x="1618949" y="2902383"/>
            <a:ext cx="0" cy="25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endCxn id="27" idx="0"/>
          </p:cNvCxnSpPr>
          <p:nvPr/>
        </p:nvCxnSpPr>
        <p:spPr>
          <a:xfrm>
            <a:off x="1618948" y="3335932"/>
            <a:ext cx="1" cy="132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endCxn id="28" idx="0"/>
          </p:cNvCxnSpPr>
          <p:nvPr/>
        </p:nvCxnSpPr>
        <p:spPr>
          <a:xfrm>
            <a:off x="1618948" y="4707532"/>
            <a:ext cx="1" cy="112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29" idx="4"/>
            <a:endCxn id="30" idx="0"/>
          </p:cNvCxnSpPr>
          <p:nvPr/>
        </p:nvCxnSpPr>
        <p:spPr>
          <a:xfrm>
            <a:off x="2504372" y="3099159"/>
            <a:ext cx="0" cy="19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30" idx="4"/>
            <a:endCxn id="31" idx="0"/>
          </p:cNvCxnSpPr>
          <p:nvPr/>
        </p:nvCxnSpPr>
        <p:spPr>
          <a:xfrm>
            <a:off x="2504372" y="3516810"/>
            <a:ext cx="0" cy="18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32" idx="4"/>
            <a:endCxn id="33" idx="0"/>
          </p:cNvCxnSpPr>
          <p:nvPr/>
        </p:nvCxnSpPr>
        <p:spPr>
          <a:xfrm>
            <a:off x="2504372" y="4998138"/>
            <a:ext cx="0" cy="16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33" idx="4"/>
            <a:endCxn id="34" idx="0"/>
          </p:cNvCxnSpPr>
          <p:nvPr/>
        </p:nvCxnSpPr>
        <p:spPr>
          <a:xfrm>
            <a:off x="2504372" y="5378985"/>
            <a:ext cx="0" cy="16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35" idx="4"/>
            <a:endCxn id="36" idx="0"/>
          </p:cNvCxnSpPr>
          <p:nvPr/>
        </p:nvCxnSpPr>
        <p:spPr>
          <a:xfrm>
            <a:off x="4096436" y="1968718"/>
            <a:ext cx="0" cy="9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stCxn id="36" idx="4"/>
            <a:endCxn id="37" idx="0"/>
          </p:cNvCxnSpPr>
          <p:nvPr/>
        </p:nvCxnSpPr>
        <p:spPr>
          <a:xfrm>
            <a:off x="4096436" y="2284929"/>
            <a:ext cx="0" cy="9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37" idx="4"/>
            <a:endCxn id="41" idx="0"/>
          </p:cNvCxnSpPr>
          <p:nvPr/>
        </p:nvCxnSpPr>
        <p:spPr>
          <a:xfrm>
            <a:off x="4096436" y="2601140"/>
            <a:ext cx="0" cy="9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41" idx="4"/>
            <a:endCxn id="42" idx="0"/>
          </p:cNvCxnSpPr>
          <p:nvPr/>
        </p:nvCxnSpPr>
        <p:spPr>
          <a:xfrm>
            <a:off x="4096436" y="2917350"/>
            <a:ext cx="0" cy="40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42" idx="4"/>
            <a:endCxn id="38" idx="0"/>
          </p:cNvCxnSpPr>
          <p:nvPr/>
        </p:nvCxnSpPr>
        <p:spPr>
          <a:xfrm>
            <a:off x="4096436" y="3537485"/>
            <a:ext cx="0" cy="38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>
            <a:stCxn id="31" idx="6"/>
            <a:endCxn id="38" idx="2"/>
          </p:cNvCxnSpPr>
          <p:nvPr/>
        </p:nvCxnSpPr>
        <p:spPr>
          <a:xfrm>
            <a:off x="2613909" y="3812519"/>
            <a:ext cx="1372989" cy="21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38" idx="4"/>
            <a:endCxn id="39" idx="0"/>
          </p:cNvCxnSpPr>
          <p:nvPr/>
        </p:nvCxnSpPr>
        <p:spPr>
          <a:xfrm>
            <a:off x="4096436" y="4139474"/>
            <a:ext cx="0" cy="51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39" idx="4"/>
            <a:endCxn id="40" idx="0"/>
          </p:cNvCxnSpPr>
          <p:nvPr/>
        </p:nvCxnSpPr>
        <p:spPr>
          <a:xfrm>
            <a:off x="4096436" y="4874626"/>
            <a:ext cx="0" cy="46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40" idx="4"/>
            <a:endCxn id="43" idx="0"/>
          </p:cNvCxnSpPr>
          <p:nvPr/>
        </p:nvCxnSpPr>
        <p:spPr>
          <a:xfrm>
            <a:off x="4096436" y="5557195"/>
            <a:ext cx="0" cy="4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43" idx="4"/>
            <a:endCxn id="44" idx="0"/>
          </p:cNvCxnSpPr>
          <p:nvPr/>
        </p:nvCxnSpPr>
        <p:spPr>
          <a:xfrm>
            <a:off x="4096436" y="6227880"/>
            <a:ext cx="0" cy="21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39" idx="2"/>
            <a:endCxn id="32" idx="6"/>
          </p:cNvCxnSpPr>
          <p:nvPr/>
        </p:nvCxnSpPr>
        <p:spPr>
          <a:xfrm flipH="1">
            <a:off x="2613909" y="4765089"/>
            <a:ext cx="1372989" cy="12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>
            <a:stCxn id="28" idx="6"/>
            <a:endCxn id="43" idx="2"/>
          </p:cNvCxnSpPr>
          <p:nvPr/>
        </p:nvCxnSpPr>
        <p:spPr>
          <a:xfrm>
            <a:off x="1728486" y="5937728"/>
            <a:ext cx="2258412" cy="18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stCxn id="34" idx="6"/>
            <a:endCxn id="43" idx="1"/>
          </p:cNvCxnSpPr>
          <p:nvPr/>
        </p:nvCxnSpPr>
        <p:spPr>
          <a:xfrm>
            <a:off x="2613909" y="5651756"/>
            <a:ext cx="1405072" cy="38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43" idx="6"/>
            <a:endCxn id="47" idx="1"/>
          </p:cNvCxnSpPr>
          <p:nvPr/>
        </p:nvCxnSpPr>
        <p:spPr>
          <a:xfrm>
            <a:off x="4205973" y="6118343"/>
            <a:ext cx="1927558" cy="14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47" idx="2"/>
            <a:endCxn id="44" idx="6"/>
          </p:cNvCxnSpPr>
          <p:nvPr/>
        </p:nvCxnSpPr>
        <p:spPr>
          <a:xfrm flipH="1">
            <a:off x="4205973" y="6337418"/>
            <a:ext cx="1895475" cy="21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>
            <a:stCxn id="38" idx="6"/>
            <a:endCxn id="48" idx="2"/>
          </p:cNvCxnSpPr>
          <p:nvPr/>
        </p:nvCxnSpPr>
        <p:spPr>
          <a:xfrm>
            <a:off x="4205973" y="4029937"/>
            <a:ext cx="1895475" cy="13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>
            <a:stCxn id="48" idx="4"/>
            <a:endCxn id="49" idx="0"/>
          </p:cNvCxnSpPr>
          <p:nvPr/>
        </p:nvCxnSpPr>
        <p:spPr>
          <a:xfrm>
            <a:off x="6210986" y="4276910"/>
            <a:ext cx="0" cy="11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stCxn id="49" idx="4"/>
            <a:endCxn id="45" idx="0"/>
          </p:cNvCxnSpPr>
          <p:nvPr/>
        </p:nvCxnSpPr>
        <p:spPr>
          <a:xfrm>
            <a:off x="6210986" y="4612249"/>
            <a:ext cx="0" cy="11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45" idx="4"/>
            <a:endCxn id="46" idx="0"/>
          </p:cNvCxnSpPr>
          <p:nvPr/>
        </p:nvCxnSpPr>
        <p:spPr>
          <a:xfrm>
            <a:off x="6210986" y="4947588"/>
            <a:ext cx="0" cy="11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>
            <a:stCxn id="46" idx="2"/>
            <a:endCxn id="40" idx="6"/>
          </p:cNvCxnSpPr>
          <p:nvPr/>
        </p:nvCxnSpPr>
        <p:spPr>
          <a:xfrm flipH="1">
            <a:off x="4205973" y="5173391"/>
            <a:ext cx="1895475" cy="26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>
            <a:stCxn id="49" idx="2"/>
            <a:endCxn id="39" idx="6"/>
          </p:cNvCxnSpPr>
          <p:nvPr/>
        </p:nvCxnSpPr>
        <p:spPr>
          <a:xfrm flipH="1">
            <a:off x="4205973" y="4502712"/>
            <a:ext cx="1895475" cy="26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>
            <a:stCxn id="51" idx="2"/>
            <a:endCxn id="35" idx="6"/>
          </p:cNvCxnSpPr>
          <p:nvPr/>
        </p:nvCxnSpPr>
        <p:spPr>
          <a:xfrm flipH="1">
            <a:off x="4205973" y="1565980"/>
            <a:ext cx="6057900" cy="2932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>
            <a:stCxn id="51" idx="4"/>
            <a:endCxn id="52" idx="0"/>
          </p:cNvCxnSpPr>
          <p:nvPr/>
        </p:nvCxnSpPr>
        <p:spPr>
          <a:xfrm>
            <a:off x="10373411" y="1675517"/>
            <a:ext cx="0" cy="13576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>
            <a:stCxn id="52" idx="4"/>
            <a:endCxn id="53" idx="0"/>
          </p:cNvCxnSpPr>
          <p:nvPr/>
        </p:nvCxnSpPr>
        <p:spPr>
          <a:xfrm>
            <a:off x="10373411" y="3252253"/>
            <a:ext cx="0" cy="22402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Ellipse 144"/>
          <p:cNvSpPr/>
          <p:nvPr/>
        </p:nvSpPr>
        <p:spPr>
          <a:xfrm>
            <a:off x="10263873" y="6522163"/>
            <a:ext cx="219075" cy="2190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avec flèche 146"/>
          <p:cNvCxnSpPr>
            <a:stCxn id="53" idx="4"/>
            <a:endCxn id="145" idx="0"/>
          </p:cNvCxnSpPr>
          <p:nvPr/>
        </p:nvCxnSpPr>
        <p:spPr>
          <a:xfrm>
            <a:off x="10373411" y="5711562"/>
            <a:ext cx="0" cy="8106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avec flèche 148"/>
          <p:cNvCxnSpPr>
            <a:stCxn id="51" idx="2"/>
            <a:endCxn id="50" idx="7"/>
          </p:cNvCxnSpPr>
          <p:nvPr/>
        </p:nvCxnSpPr>
        <p:spPr>
          <a:xfrm flipH="1">
            <a:off x="8393465" y="1565980"/>
            <a:ext cx="1870408" cy="140026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>
            <a:stCxn id="50" idx="6"/>
            <a:endCxn id="52" idx="2"/>
          </p:cNvCxnSpPr>
          <p:nvPr/>
        </p:nvCxnSpPr>
        <p:spPr>
          <a:xfrm>
            <a:off x="8425548" y="3043701"/>
            <a:ext cx="1838325" cy="99015"/>
          </a:xfrm>
          <a:prstGeom prst="straightConnector1">
            <a:avLst/>
          </a:prstGeom>
          <a:ln>
            <a:solidFill>
              <a:srgbClr val="7FC3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avec flèche 157"/>
          <p:cNvCxnSpPr>
            <a:stCxn id="46" idx="6"/>
            <a:endCxn id="53" idx="2"/>
          </p:cNvCxnSpPr>
          <p:nvPr/>
        </p:nvCxnSpPr>
        <p:spPr>
          <a:xfrm>
            <a:off x="6320523" y="5173391"/>
            <a:ext cx="3943350" cy="42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" name="Connecteur droit avec flèche 159"/>
          <p:cNvCxnSpPr>
            <a:stCxn id="47" idx="6"/>
            <a:endCxn id="145" idx="2"/>
          </p:cNvCxnSpPr>
          <p:nvPr/>
        </p:nvCxnSpPr>
        <p:spPr>
          <a:xfrm>
            <a:off x="6320523" y="6337418"/>
            <a:ext cx="3943350" cy="2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>
            <a:stCxn id="50" idx="2"/>
            <a:endCxn id="42" idx="6"/>
          </p:cNvCxnSpPr>
          <p:nvPr/>
        </p:nvCxnSpPr>
        <p:spPr>
          <a:xfrm flipH="1">
            <a:off x="4205973" y="3043701"/>
            <a:ext cx="4000500" cy="384247"/>
          </a:xfrm>
          <a:prstGeom prst="straightConnector1">
            <a:avLst/>
          </a:prstGeom>
          <a:ln>
            <a:solidFill>
              <a:srgbClr val="7FC3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 flipH="1" flipV="1">
            <a:off x="4125010" y="4208936"/>
            <a:ext cx="2005013" cy="6062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/>
          <p:nvPr/>
        </p:nvCxnSpPr>
        <p:spPr>
          <a:xfrm flipH="1">
            <a:off x="4173890" y="4731115"/>
            <a:ext cx="1959641" cy="2628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avec flèche 174"/>
          <p:cNvCxnSpPr/>
          <p:nvPr/>
        </p:nvCxnSpPr>
        <p:spPr>
          <a:xfrm flipH="1">
            <a:off x="4173890" y="4950687"/>
            <a:ext cx="1959641" cy="2628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avec flèche 179"/>
          <p:cNvCxnSpPr>
            <a:stCxn id="37" idx="2"/>
            <a:endCxn id="14" idx="6"/>
          </p:cNvCxnSpPr>
          <p:nvPr/>
        </p:nvCxnSpPr>
        <p:spPr>
          <a:xfrm flipH="1">
            <a:off x="1728486" y="2491603"/>
            <a:ext cx="2258412" cy="30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Connecteur droit avec flèche 183"/>
          <p:cNvCxnSpPr>
            <a:stCxn id="37" idx="2"/>
            <a:endCxn id="29" idx="6"/>
          </p:cNvCxnSpPr>
          <p:nvPr/>
        </p:nvCxnSpPr>
        <p:spPr>
          <a:xfrm flipH="1">
            <a:off x="2613909" y="2491603"/>
            <a:ext cx="1372989" cy="49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Connecteur droit avec flèche 193"/>
          <p:cNvCxnSpPr>
            <a:endCxn id="51" idx="0"/>
          </p:cNvCxnSpPr>
          <p:nvPr/>
        </p:nvCxnSpPr>
        <p:spPr>
          <a:xfrm>
            <a:off x="10373411" y="1304925"/>
            <a:ext cx="0" cy="15151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Légende encadrée 1 222"/>
          <p:cNvSpPr/>
          <p:nvPr/>
        </p:nvSpPr>
        <p:spPr>
          <a:xfrm>
            <a:off x="816523" y="1693496"/>
            <a:ext cx="759495" cy="632422"/>
          </a:xfrm>
          <a:prstGeom prst="borderCallout1">
            <a:avLst>
              <a:gd name="adj1" fmla="val 113636"/>
              <a:gd name="adj2" fmla="val 54084"/>
              <a:gd name="adj3" fmla="val 151659"/>
              <a:gd name="adj4" fmla="val 100666"/>
            </a:avLst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000" dirty="0" err="1" smtClean="0">
                <a:solidFill>
                  <a:schemeClr val="accent1"/>
                </a:solidFill>
              </a:rPr>
              <a:t>Feature</a:t>
            </a:r>
            <a:r>
              <a:rPr lang="fr-FR" sz="1000" dirty="0" smtClean="0">
                <a:solidFill>
                  <a:schemeClr val="accent1"/>
                </a:solidFill>
              </a:rPr>
              <a:t> for future release</a:t>
            </a:r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224" name="Légende encadrée 1 223"/>
          <p:cNvSpPr/>
          <p:nvPr/>
        </p:nvSpPr>
        <p:spPr>
          <a:xfrm>
            <a:off x="2008647" y="1722071"/>
            <a:ext cx="759495" cy="632422"/>
          </a:xfrm>
          <a:prstGeom prst="borderCallout1">
            <a:avLst>
              <a:gd name="adj1" fmla="val 109117"/>
              <a:gd name="adj2" fmla="val 50949"/>
              <a:gd name="adj3" fmla="val 174251"/>
              <a:gd name="adj4" fmla="val 57901"/>
            </a:avLst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smtClean="0">
                <a:solidFill>
                  <a:schemeClr val="accent1"/>
                </a:solidFill>
              </a:rPr>
              <a:t>Major </a:t>
            </a:r>
            <a:r>
              <a:rPr lang="fr-FR" sz="1000" dirty="0" err="1" smtClean="0">
                <a:solidFill>
                  <a:schemeClr val="accent1"/>
                </a:solidFill>
              </a:rPr>
              <a:t>feature</a:t>
            </a:r>
            <a:r>
              <a:rPr lang="fr-FR" sz="1000" dirty="0" smtClean="0">
                <a:solidFill>
                  <a:schemeClr val="accent1"/>
                </a:solidFill>
              </a:rPr>
              <a:t> for </a:t>
            </a:r>
            <a:r>
              <a:rPr lang="fr-FR" sz="1000" dirty="0" err="1" smtClean="0">
                <a:solidFill>
                  <a:schemeClr val="accent1"/>
                </a:solidFill>
              </a:rPr>
              <a:t>next</a:t>
            </a:r>
            <a:r>
              <a:rPr lang="fr-FR" sz="1000" dirty="0" smtClean="0">
                <a:solidFill>
                  <a:schemeClr val="accent1"/>
                </a:solidFill>
              </a:rPr>
              <a:t> release</a:t>
            </a:r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225" name="Légende encadrée 1 224"/>
          <p:cNvSpPr/>
          <p:nvPr/>
        </p:nvSpPr>
        <p:spPr>
          <a:xfrm>
            <a:off x="11325816" y="1173817"/>
            <a:ext cx="690450" cy="455988"/>
          </a:xfrm>
          <a:prstGeom prst="borderCallout1">
            <a:avLst>
              <a:gd name="adj1" fmla="val 51885"/>
              <a:gd name="adj2" fmla="val -7242"/>
              <a:gd name="adj3" fmla="val 61292"/>
              <a:gd name="adj4" fmla="val -114541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1"/>
                </a:solidFill>
              </a:rPr>
              <a:t>Tag 0.1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sp>
        <p:nvSpPr>
          <p:cNvPr id="226" name="Légende encadrée 1 225"/>
          <p:cNvSpPr/>
          <p:nvPr/>
        </p:nvSpPr>
        <p:spPr>
          <a:xfrm>
            <a:off x="11325816" y="2720426"/>
            <a:ext cx="690450" cy="455988"/>
          </a:xfrm>
          <a:prstGeom prst="borderCallout1">
            <a:avLst>
              <a:gd name="adj1" fmla="val 51885"/>
              <a:gd name="adj2" fmla="val -7242"/>
              <a:gd name="adj3" fmla="val 78003"/>
              <a:gd name="adj4" fmla="val -109023"/>
            </a:avLst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200" b="1" dirty="0">
                <a:solidFill>
                  <a:srgbClr val="45688B"/>
                </a:solidFill>
              </a:rPr>
              <a:t>Tag </a:t>
            </a:r>
            <a:r>
              <a:rPr lang="fr-FR" sz="1200" b="1" dirty="0" smtClean="0">
                <a:solidFill>
                  <a:srgbClr val="45688B"/>
                </a:solidFill>
              </a:rPr>
              <a:t>0.2</a:t>
            </a:r>
            <a:endParaRPr lang="fr-FR" sz="1200" b="1" dirty="0">
              <a:solidFill>
                <a:srgbClr val="45688B"/>
              </a:solidFill>
            </a:endParaRPr>
          </a:p>
        </p:txBody>
      </p:sp>
      <p:sp>
        <p:nvSpPr>
          <p:cNvPr id="227" name="Légende encadrée 1 226"/>
          <p:cNvSpPr/>
          <p:nvPr/>
        </p:nvSpPr>
        <p:spPr>
          <a:xfrm>
            <a:off x="11325816" y="5195768"/>
            <a:ext cx="690450" cy="455988"/>
          </a:xfrm>
          <a:prstGeom prst="borderCallout1">
            <a:avLst>
              <a:gd name="adj1" fmla="val 51885"/>
              <a:gd name="adj2" fmla="val -7242"/>
              <a:gd name="adj3" fmla="val 80092"/>
              <a:gd name="adj4" fmla="val -107643"/>
            </a:avLst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200" b="1" dirty="0">
                <a:solidFill>
                  <a:srgbClr val="45688B"/>
                </a:solidFill>
              </a:rPr>
              <a:t>Tag </a:t>
            </a:r>
            <a:r>
              <a:rPr lang="fr-FR" sz="1200" b="1" dirty="0" smtClean="0">
                <a:solidFill>
                  <a:srgbClr val="45688B"/>
                </a:solidFill>
              </a:rPr>
              <a:t>1.0</a:t>
            </a:r>
            <a:endParaRPr lang="fr-FR" sz="1200" b="1" dirty="0">
              <a:solidFill>
                <a:srgbClr val="45688B"/>
              </a:solidFill>
            </a:endParaRPr>
          </a:p>
        </p:txBody>
      </p:sp>
      <p:sp>
        <p:nvSpPr>
          <p:cNvPr id="228" name="Légende encadrée 1 227"/>
          <p:cNvSpPr/>
          <p:nvPr/>
        </p:nvSpPr>
        <p:spPr>
          <a:xfrm>
            <a:off x="7658100" y="1722071"/>
            <a:ext cx="840183" cy="755239"/>
          </a:xfrm>
          <a:prstGeom prst="borderCallout1">
            <a:avLst>
              <a:gd name="adj1" fmla="val 107611"/>
              <a:gd name="adj2" fmla="val 39662"/>
              <a:gd name="adj3" fmla="val 174251"/>
              <a:gd name="adj4" fmla="val 57901"/>
            </a:avLst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 smtClean="0">
                <a:solidFill>
                  <a:schemeClr val="accent1"/>
                </a:solidFill>
              </a:rPr>
              <a:t>Severe</a:t>
            </a:r>
            <a:r>
              <a:rPr lang="fr-FR" sz="1000" dirty="0" smtClean="0">
                <a:solidFill>
                  <a:schemeClr val="accent1"/>
                </a:solidFill>
              </a:rPr>
              <a:t> bug </a:t>
            </a:r>
            <a:r>
              <a:rPr lang="fr-FR" sz="1000" dirty="0" err="1" smtClean="0">
                <a:solidFill>
                  <a:schemeClr val="accent1"/>
                </a:solidFill>
              </a:rPr>
              <a:t>fixed</a:t>
            </a:r>
            <a:r>
              <a:rPr lang="fr-FR" sz="1000" dirty="0" smtClean="0">
                <a:solidFill>
                  <a:schemeClr val="accent1"/>
                </a:solidFill>
              </a:rPr>
              <a:t> for production: </a:t>
            </a:r>
            <a:r>
              <a:rPr lang="fr-FR" sz="1000" dirty="0" err="1" smtClean="0">
                <a:solidFill>
                  <a:schemeClr val="accent1"/>
                </a:solidFill>
              </a:rPr>
              <a:t>hotfix</a:t>
            </a:r>
            <a:r>
              <a:rPr lang="fr-FR" sz="1000" dirty="0" smtClean="0">
                <a:solidFill>
                  <a:schemeClr val="accent1"/>
                </a:solidFill>
              </a:rPr>
              <a:t> </a:t>
            </a:r>
            <a:r>
              <a:rPr lang="fr-FR" sz="1000" b="1" dirty="0" smtClean="0">
                <a:solidFill>
                  <a:schemeClr val="accent1"/>
                </a:solidFill>
              </a:rPr>
              <a:t>0.2</a:t>
            </a:r>
            <a:endParaRPr lang="fr-FR" sz="1000" b="1" dirty="0">
              <a:solidFill>
                <a:schemeClr val="accent1"/>
              </a:solidFill>
            </a:endParaRPr>
          </a:p>
        </p:txBody>
      </p:sp>
      <p:sp>
        <p:nvSpPr>
          <p:cNvPr id="229" name="Légende encadrée 1 228"/>
          <p:cNvSpPr/>
          <p:nvPr/>
        </p:nvSpPr>
        <p:spPr>
          <a:xfrm>
            <a:off x="4838499" y="2314978"/>
            <a:ext cx="759495" cy="632422"/>
          </a:xfrm>
          <a:prstGeom prst="borderCallout1">
            <a:avLst>
              <a:gd name="adj1" fmla="val 110623"/>
              <a:gd name="adj2" fmla="val 43425"/>
              <a:gd name="adj3" fmla="val 160696"/>
              <a:gd name="adj4" fmla="val -75036"/>
            </a:avLst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 smtClean="0">
                <a:solidFill>
                  <a:schemeClr val="accent1"/>
                </a:solidFill>
              </a:rPr>
              <a:t>Incorporate</a:t>
            </a:r>
            <a:r>
              <a:rPr lang="fr-FR" sz="1000" dirty="0" smtClean="0">
                <a:solidFill>
                  <a:schemeClr val="accent1"/>
                </a:solidFill>
              </a:rPr>
              <a:t> </a:t>
            </a:r>
            <a:r>
              <a:rPr lang="fr-FR" sz="1000" dirty="0" err="1" smtClean="0">
                <a:solidFill>
                  <a:schemeClr val="accent1"/>
                </a:solidFill>
              </a:rPr>
              <a:t>bugfix</a:t>
            </a:r>
            <a:r>
              <a:rPr lang="fr-FR" sz="1000" dirty="0" smtClean="0">
                <a:solidFill>
                  <a:schemeClr val="accent1"/>
                </a:solidFill>
              </a:rPr>
              <a:t> in </a:t>
            </a:r>
            <a:r>
              <a:rPr lang="fr-FR" sz="1000" b="1" dirty="0" err="1" smtClean="0">
                <a:solidFill>
                  <a:schemeClr val="accent1"/>
                </a:solidFill>
              </a:rPr>
              <a:t>develop</a:t>
            </a:r>
            <a:endParaRPr lang="fr-FR" sz="1000" b="1" dirty="0">
              <a:solidFill>
                <a:schemeClr val="accent1"/>
              </a:solidFill>
            </a:endParaRPr>
          </a:p>
        </p:txBody>
      </p:sp>
      <p:sp>
        <p:nvSpPr>
          <p:cNvPr id="230" name="Légende encadrée 1 229"/>
          <p:cNvSpPr/>
          <p:nvPr/>
        </p:nvSpPr>
        <p:spPr>
          <a:xfrm>
            <a:off x="6729807" y="3427948"/>
            <a:ext cx="759495" cy="652158"/>
          </a:xfrm>
          <a:prstGeom prst="borderCallout1">
            <a:avLst>
              <a:gd name="adj1" fmla="val 48829"/>
              <a:gd name="adj2" fmla="val -470"/>
              <a:gd name="adj3" fmla="val 93910"/>
              <a:gd name="adj4" fmla="val -51207"/>
            </a:avLst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smtClean="0">
                <a:solidFill>
                  <a:schemeClr val="accent1"/>
                </a:solidFill>
              </a:rPr>
              <a:t>Start of release </a:t>
            </a:r>
            <a:r>
              <a:rPr lang="fr-FR" sz="1000" dirty="0" err="1" smtClean="0">
                <a:solidFill>
                  <a:schemeClr val="accent1"/>
                </a:solidFill>
              </a:rPr>
              <a:t>branch</a:t>
            </a:r>
            <a:r>
              <a:rPr lang="fr-FR" sz="1000" dirty="0" smtClean="0">
                <a:solidFill>
                  <a:schemeClr val="accent1"/>
                </a:solidFill>
              </a:rPr>
              <a:t> for </a:t>
            </a:r>
            <a:r>
              <a:rPr lang="fr-FR" sz="1000" b="1" dirty="0" smtClean="0">
                <a:solidFill>
                  <a:schemeClr val="accent1"/>
                </a:solidFill>
              </a:rPr>
              <a:t>1.0</a:t>
            </a:r>
            <a:endParaRPr lang="fr-FR" sz="1000" b="1" dirty="0">
              <a:solidFill>
                <a:schemeClr val="accent1"/>
              </a:solidFill>
            </a:endParaRPr>
          </a:p>
        </p:txBody>
      </p:sp>
      <p:sp>
        <p:nvSpPr>
          <p:cNvPr id="231" name="Légende encadrée 1 230"/>
          <p:cNvSpPr/>
          <p:nvPr/>
        </p:nvSpPr>
        <p:spPr>
          <a:xfrm>
            <a:off x="6729807" y="4335967"/>
            <a:ext cx="759495" cy="443096"/>
          </a:xfrm>
          <a:prstGeom prst="borderCallout1">
            <a:avLst>
              <a:gd name="adj1" fmla="val 51035"/>
              <a:gd name="adj2" fmla="val -6740"/>
              <a:gd name="adj3" fmla="val 93910"/>
              <a:gd name="adj4" fmla="val -51207"/>
            </a:avLst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 smtClean="0">
                <a:solidFill>
                  <a:schemeClr val="accent1"/>
                </a:solidFill>
              </a:rPr>
              <a:t>Only</a:t>
            </a:r>
            <a:r>
              <a:rPr lang="fr-FR" sz="1000" dirty="0" smtClean="0">
                <a:solidFill>
                  <a:schemeClr val="accent1"/>
                </a:solidFill>
              </a:rPr>
              <a:t> </a:t>
            </a:r>
            <a:r>
              <a:rPr lang="fr-FR" sz="1000" dirty="0" err="1" smtClean="0">
                <a:solidFill>
                  <a:schemeClr val="accent1"/>
                </a:solidFill>
              </a:rPr>
              <a:t>bugfixes</a:t>
            </a:r>
            <a:endParaRPr lang="fr-FR" sz="1000" b="1" dirty="0">
              <a:solidFill>
                <a:schemeClr val="accent1"/>
              </a:solidFill>
            </a:endParaRPr>
          </a:p>
        </p:txBody>
      </p:sp>
      <p:sp>
        <p:nvSpPr>
          <p:cNvPr id="232" name="Légende encadrée 1 231"/>
          <p:cNvSpPr/>
          <p:nvPr/>
        </p:nvSpPr>
        <p:spPr>
          <a:xfrm>
            <a:off x="2100949" y="3975753"/>
            <a:ext cx="1165826" cy="699888"/>
          </a:xfrm>
          <a:prstGeom prst="borderCallout1">
            <a:avLst>
              <a:gd name="adj1" fmla="val 49600"/>
              <a:gd name="adj2" fmla="val 105038"/>
              <a:gd name="adj3" fmla="val 33349"/>
              <a:gd name="adj4" fmla="val 174324"/>
            </a:avLst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 smtClean="0">
                <a:solidFill>
                  <a:schemeClr val="accent1"/>
                </a:solidFill>
              </a:rPr>
              <a:t>From</a:t>
            </a:r>
            <a:r>
              <a:rPr lang="fr-FR" sz="1000" dirty="0" smtClean="0">
                <a:solidFill>
                  <a:schemeClr val="accent1"/>
                </a:solidFill>
              </a:rPr>
              <a:t> </a:t>
            </a:r>
            <a:r>
              <a:rPr lang="fr-FR" sz="1000" dirty="0" err="1" smtClean="0">
                <a:solidFill>
                  <a:schemeClr val="accent1"/>
                </a:solidFill>
              </a:rPr>
              <a:t>this</a:t>
            </a:r>
            <a:r>
              <a:rPr lang="fr-FR" sz="1000" dirty="0" smtClean="0">
                <a:solidFill>
                  <a:schemeClr val="accent1"/>
                </a:solidFill>
              </a:rPr>
              <a:t> point on « new release » </a:t>
            </a:r>
            <a:r>
              <a:rPr lang="fr-FR" sz="1000" dirty="0" err="1" smtClean="0">
                <a:solidFill>
                  <a:schemeClr val="accent1"/>
                </a:solidFill>
              </a:rPr>
              <a:t>means</a:t>
            </a:r>
            <a:r>
              <a:rPr lang="fr-FR" sz="1000" dirty="0" smtClean="0">
                <a:solidFill>
                  <a:schemeClr val="accent1"/>
                </a:solidFill>
              </a:rPr>
              <a:t> the release </a:t>
            </a:r>
            <a:r>
              <a:rPr lang="fr-FR" sz="1000" dirty="0" err="1" smtClean="0">
                <a:solidFill>
                  <a:schemeClr val="accent1"/>
                </a:solidFill>
              </a:rPr>
              <a:t>after</a:t>
            </a:r>
            <a:r>
              <a:rPr lang="fr-FR" sz="1000" dirty="0" smtClean="0">
                <a:solidFill>
                  <a:schemeClr val="accent1"/>
                </a:solidFill>
              </a:rPr>
              <a:t> 1.0</a:t>
            </a:r>
            <a:endParaRPr lang="fr-FR" sz="1000" b="1" dirty="0">
              <a:solidFill>
                <a:schemeClr val="accent1"/>
              </a:solidFill>
            </a:endParaRPr>
          </a:p>
        </p:txBody>
      </p:sp>
      <p:sp>
        <p:nvSpPr>
          <p:cNvPr id="233" name="Légende encadrée 1 232"/>
          <p:cNvSpPr/>
          <p:nvPr/>
        </p:nvSpPr>
        <p:spPr>
          <a:xfrm>
            <a:off x="4861849" y="5436191"/>
            <a:ext cx="1317054" cy="642682"/>
          </a:xfrm>
          <a:prstGeom prst="borderCallout1">
            <a:avLst>
              <a:gd name="adj1" fmla="val -10281"/>
              <a:gd name="adj2" fmla="val 49481"/>
              <a:gd name="adj3" fmla="val -48307"/>
              <a:gd name="adj4" fmla="val 43601"/>
            </a:avLst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 smtClean="0">
                <a:solidFill>
                  <a:schemeClr val="accent1"/>
                </a:solidFill>
              </a:rPr>
              <a:t>Bugfixes</a:t>
            </a:r>
            <a:r>
              <a:rPr lang="fr-FR" sz="1000" dirty="0" smtClean="0">
                <a:solidFill>
                  <a:schemeClr val="accent1"/>
                </a:solidFill>
              </a:rPr>
              <a:t> </a:t>
            </a:r>
            <a:r>
              <a:rPr lang="fr-FR" sz="1000" dirty="0" err="1" smtClean="0">
                <a:solidFill>
                  <a:schemeClr val="accent1"/>
                </a:solidFill>
              </a:rPr>
              <a:t>from</a:t>
            </a:r>
            <a:r>
              <a:rPr lang="fr-FR" sz="1000" dirty="0" smtClean="0">
                <a:solidFill>
                  <a:schemeClr val="accent1"/>
                </a:solidFill>
              </a:rPr>
              <a:t> </a:t>
            </a:r>
            <a:r>
              <a:rPr lang="fr-FR" sz="1000" b="1" dirty="0" err="1" smtClean="0">
                <a:solidFill>
                  <a:schemeClr val="accent1"/>
                </a:solidFill>
              </a:rPr>
              <a:t>rel.branch</a:t>
            </a:r>
            <a:r>
              <a:rPr lang="fr-FR" sz="1000" b="1" dirty="0" smtClean="0">
                <a:solidFill>
                  <a:schemeClr val="accent1"/>
                </a:solidFill>
              </a:rPr>
              <a:t> </a:t>
            </a:r>
            <a:r>
              <a:rPr lang="fr-FR" sz="1000" dirty="0" err="1" smtClean="0">
                <a:solidFill>
                  <a:schemeClr val="accent1"/>
                </a:solidFill>
              </a:rPr>
              <a:t>may</a:t>
            </a:r>
            <a:r>
              <a:rPr lang="fr-FR" sz="1000" dirty="0" smtClean="0">
                <a:solidFill>
                  <a:schemeClr val="accent1"/>
                </a:solidFill>
              </a:rPr>
              <a:t> </a:t>
            </a:r>
            <a:r>
              <a:rPr lang="fr-FR" sz="1000" dirty="0" err="1" smtClean="0">
                <a:solidFill>
                  <a:schemeClr val="accent1"/>
                </a:solidFill>
              </a:rPr>
              <a:t>be</a:t>
            </a:r>
            <a:r>
              <a:rPr lang="fr-FR" sz="1000" dirty="0" smtClean="0">
                <a:solidFill>
                  <a:schemeClr val="accent1"/>
                </a:solidFill>
              </a:rPr>
              <a:t> </a:t>
            </a:r>
            <a:r>
              <a:rPr lang="fr-FR" sz="1000" dirty="0" err="1" smtClean="0">
                <a:solidFill>
                  <a:schemeClr val="accent1"/>
                </a:solidFill>
              </a:rPr>
              <a:t>continuously</a:t>
            </a:r>
            <a:r>
              <a:rPr lang="fr-FR" sz="1000" dirty="0" smtClean="0">
                <a:solidFill>
                  <a:schemeClr val="accent1"/>
                </a:solidFill>
              </a:rPr>
              <a:t> </a:t>
            </a:r>
            <a:r>
              <a:rPr lang="fr-FR" sz="1000" dirty="0" err="1" smtClean="0">
                <a:solidFill>
                  <a:schemeClr val="accent1"/>
                </a:solidFill>
              </a:rPr>
              <a:t>merged</a:t>
            </a:r>
            <a:r>
              <a:rPr lang="fr-FR" sz="1000" dirty="0" smtClean="0">
                <a:solidFill>
                  <a:schemeClr val="accent1"/>
                </a:solidFill>
              </a:rPr>
              <a:t> back </a:t>
            </a:r>
            <a:r>
              <a:rPr lang="fr-FR" sz="1000" dirty="0" err="1" smtClean="0">
                <a:solidFill>
                  <a:schemeClr val="accent1"/>
                </a:solidFill>
              </a:rPr>
              <a:t>into</a:t>
            </a:r>
            <a:r>
              <a:rPr lang="fr-FR" sz="1000" dirty="0" smtClean="0">
                <a:solidFill>
                  <a:schemeClr val="accent1"/>
                </a:solidFill>
              </a:rPr>
              <a:t> </a:t>
            </a:r>
            <a:r>
              <a:rPr lang="fr-FR" sz="1000" b="1" dirty="0" err="1" smtClean="0">
                <a:solidFill>
                  <a:schemeClr val="accent1"/>
                </a:solidFill>
              </a:rPr>
              <a:t>develop</a:t>
            </a:r>
            <a:endParaRPr lang="fr-FR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Timeline"/>
          <p:cNvSpPr txBox="1"/>
          <p:nvPr/>
        </p:nvSpPr>
        <p:spPr>
          <a:xfrm>
            <a:off x="421200" y="284400"/>
            <a:ext cx="11592000" cy="6052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all" spc="0" normalizeH="0" baseline="12500" noProof="0" dirty="0" smtClean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Montserrat-Bold"/>
              </a:rPr>
              <a:t>Cycle de vie </a:t>
            </a:r>
            <a:r>
              <a:rPr kumimoji="0" lang="fr-FR" sz="5400" b="0" i="0" u="none" strike="noStrike" kern="1200" cap="all" spc="0" normalizeH="0" baseline="12500" noProof="0" dirty="0" smtClean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Montserrat-Bold"/>
              </a:rPr>
              <a:t>du produit</a:t>
            </a:r>
            <a:endParaRPr kumimoji="0" sz="5400" b="0" i="0" u="none" strike="noStrike" kern="1200" cap="all" spc="0" normalizeH="0" baseline="12500" noProof="0" dirty="0">
              <a:ln>
                <a:noFill/>
              </a:ln>
              <a:solidFill>
                <a:srgbClr val="17222C"/>
              </a:solidFill>
              <a:effectLst/>
              <a:uLnTx/>
              <a:uFillTx/>
              <a:latin typeface="Arial"/>
              <a:ea typeface="+mn-ea"/>
              <a:cs typeface="+mn-cs"/>
              <a:sym typeface="Montserrat-Bold"/>
            </a:endParaRPr>
          </a:p>
        </p:txBody>
      </p:sp>
      <p:sp>
        <p:nvSpPr>
          <p:cNvPr id="5" name="Pentagone 4"/>
          <p:cNvSpPr/>
          <p:nvPr/>
        </p:nvSpPr>
        <p:spPr>
          <a:xfrm>
            <a:off x="421199" y="1322724"/>
            <a:ext cx="8587545" cy="576000"/>
          </a:xfrm>
          <a:prstGeom prst="homePlate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fr-FR" sz="1600" b="1" spc="100" dirty="0">
                <a:latin typeface="Montserrat Light"/>
              </a:rPr>
              <a:t>master</a:t>
            </a:r>
            <a:r>
              <a:rPr lang="fr-FR" sz="1600" spc="100" dirty="0">
                <a:latin typeface="Montserrat Light"/>
              </a:rPr>
              <a:t> représente ce qu’il y a en production</a:t>
            </a:r>
          </a:p>
        </p:txBody>
      </p:sp>
      <p:sp>
        <p:nvSpPr>
          <p:cNvPr id="6" name="Pentagone 5"/>
          <p:cNvSpPr/>
          <p:nvPr/>
        </p:nvSpPr>
        <p:spPr>
          <a:xfrm>
            <a:off x="1156529" y="2211184"/>
            <a:ext cx="8587545" cy="576000"/>
          </a:xfrm>
          <a:prstGeom prst="homePlate">
            <a:avLst/>
          </a:prstGeom>
          <a:solidFill>
            <a:srgbClr val="61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fr-FR" sz="1600" spc="100" dirty="0">
                <a:latin typeface="Montserrat Light"/>
              </a:rPr>
              <a:t>Le travail sur les fonctionnalités et les correctifs sont effectuées dans leur propre branche</a:t>
            </a:r>
          </a:p>
        </p:txBody>
      </p:sp>
      <p:sp>
        <p:nvSpPr>
          <p:cNvPr id="7" name="Pentagone 6"/>
          <p:cNvSpPr/>
          <p:nvPr/>
        </p:nvSpPr>
        <p:spPr>
          <a:xfrm>
            <a:off x="1891859" y="3099644"/>
            <a:ext cx="8587545" cy="946053"/>
          </a:xfrm>
          <a:prstGeom prst="homePlate">
            <a:avLst/>
          </a:prstGeom>
          <a:solidFill>
            <a:srgbClr val="E16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fr-FR" sz="1600" spc="100" dirty="0">
                <a:latin typeface="Montserrat Light"/>
              </a:rPr>
              <a:t>Les branches de fonctionnalité ou de correctif ne sont pas fusionnés directement dans </a:t>
            </a:r>
            <a:r>
              <a:rPr lang="fr-FR" sz="1600" b="1" spc="100" dirty="0">
                <a:latin typeface="Montserrat Light"/>
              </a:rPr>
              <a:t>master</a:t>
            </a:r>
            <a:r>
              <a:rPr lang="fr-FR" sz="1600" spc="100" dirty="0">
                <a:latin typeface="Montserrat Light"/>
              </a:rPr>
              <a:t> lorsque le travail est terminé ; elles sont fusionnés dans une branche nommée </a:t>
            </a:r>
            <a:r>
              <a:rPr lang="fr-FR" sz="1600" b="1" spc="100" dirty="0" err="1">
                <a:latin typeface="Montserrat Light"/>
              </a:rPr>
              <a:t>develop</a:t>
            </a:r>
            <a:endParaRPr lang="fr-FR" sz="1600" b="1" spc="100" dirty="0">
              <a:latin typeface="Montserrat Light"/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3362519" y="5616671"/>
            <a:ext cx="8587545" cy="576000"/>
          </a:xfrm>
          <a:prstGeom prst="homePlate">
            <a:avLst/>
          </a:prstGeom>
          <a:solidFill>
            <a:srgbClr val="80D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fr-FR" sz="1600" spc="100" dirty="0">
                <a:latin typeface="Montserrat Light"/>
              </a:rPr>
              <a:t>Les branches de release peuvent ainsi être testées et validées pendant tout le temps nécessaire en environnement de pré-production</a:t>
            </a:r>
          </a:p>
        </p:txBody>
      </p:sp>
      <p:sp>
        <p:nvSpPr>
          <p:cNvPr id="9" name="Pentagone 8"/>
          <p:cNvSpPr/>
          <p:nvPr/>
        </p:nvSpPr>
        <p:spPr>
          <a:xfrm>
            <a:off x="2627189" y="4358157"/>
            <a:ext cx="8587545" cy="946053"/>
          </a:xfrm>
          <a:prstGeom prst="homePlate">
            <a:avLst/>
          </a:prstGeom>
          <a:solidFill>
            <a:srgbClr val="527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fr-FR" sz="1600" b="1" spc="100" dirty="0" err="1">
                <a:latin typeface="Montserrat Light"/>
              </a:rPr>
              <a:t>develop</a:t>
            </a:r>
            <a:r>
              <a:rPr lang="fr-FR" sz="1600" spc="100" dirty="0">
                <a:latin typeface="Montserrat Light"/>
              </a:rPr>
              <a:t> est ainsi un tampon entre “développement terminé” et “en production” ; les branches de release sont crées à partir de </a:t>
            </a:r>
            <a:r>
              <a:rPr lang="fr-FR" sz="1600" b="1" spc="100" dirty="0" err="1">
                <a:latin typeface="Montserrat Light"/>
              </a:rPr>
              <a:t>develop</a:t>
            </a:r>
            <a:r>
              <a:rPr lang="fr-FR" sz="1600" spc="100" dirty="0">
                <a:latin typeface="Montserrat Light"/>
              </a:rPr>
              <a:t> puis fusionnées dans </a:t>
            </a:r>
            <a:r>
              <a:rPr lang="fr-FR" sz="1600" b="1" spc="100" dirty="0">
                <a:latin typeface="Montserrat Light"/>
              </a:rPr>
              <a:t>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6E399140-9E2D-4A66-BFE2-4BB87419EB43}"/>
              </a:ext>
            </a:extLst>
          </p:cNvPr>
          <p:cNvSpPr>
            <a:spLocks/>
          </p:cNvSpPr>
          <p:nvPr/>
        </p:nvSpPr>
        <p:spPr bwMode="auto">
          <a:xfrm>
            <a:off x="972343" y="1575545"/>
            <a:ext cx="2988000" cy="42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>
            <a:spAutoFit/>
          </a:bodyPr>
          <a:lstStyle/>
          <a:p>
            <a:r>
              <a:rPr lang="en-US" sz="1200" spc="100" dirty="0" err="1" smtClean="0"/>
              <a:t>Utiliser</a:t>
            </a:r>
            <a:r>
              <a:rPr lang="en-US" sz="1200" spc="100" dirty="0" smtClean="0"/>
              <a:t> les feature branches, pas de commit direct sur le master</a:t>
            </a:r>
            <a:endParaRPr lang="en-US" sz="1200" spc="100" dirty="0"/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E32DCE83-3DE4-44D5-A455-217CCA5AFE9F}"/>
              </a:ext>
            </a:extLst>
          </p:cNvPr>
          <p:cNvSpPr>
            <a:spLocks/>
          </p:cNvSpPr>
          <p:nvPr/>
        </p:nvSpPr>
        <p:spPr bwMode="auto">
          <a:xfrm>
            <a:off x="466725" y="1565276"/>
            <a:ext cx="388144" cy="38814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FFFFFF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67A0A17D-D668-477D-8B87-E6430F9DE9F9}"/>
              </a:ext>
            </a:extLst>
          </p:cNvPr>
          <p:cNvSpPr>
            <a:spLocks/>
          </p:cNvSpPr>
          <p:nvPr/>
        </p:nvSpPr>
        <p:spPr bwMode="auto">
          <a:xfrm>
            <a:off x="503237" y="1637520"/>
            <a:ext cx="31511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x-none" altLang="x-none" sz="1250" b="1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1</a:t>
            </a:r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E77E1371-C740-4A9B-883A-471BFA155F22}"/>
              </a:ext>
            </a:extLst>
          </p:cNvPr>
          <p:cNvSpPr>
            <a:spLocks/>
          </p:cNvSpPr>
          <p:nvPr/>
        </p:nvSpPr>
        <p:spPr bwMode="auto">
          <a:xfrm>
            <a:off x="972343" y="2866183"/>
            <a:ext cx="2988000" cy="42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pc="100" dirty="0" smtClean="0"/>
              <a:t>Tester </a:t>
            </a:r>
            <a:r>
              <a:rPr lang="en-US" sz="1200" spc="100" dirty="0" err="1" smtClean="0"/>
              <a:t>tous</a:t>
            </a:r>
            <a:r>
              <a:rPr lang="en-US" sz="1200" spc="100" dirty="0" smtClean="0"/>
              <a:t> les commits pas </a:t>
            </a:r>
            <a:r>
              <a:rPr lang="en-US" sz="1200" spc="100" dirty="0" err="1" smtClean="0"/>
              <a:t>seulement</a:t>
            </a:r>
            <a:r>
              <a:rPr lang="en-US" sz="1200" spc="100" dirty="0" smtClean="0"/>
              <a:t> </a:t>
            </a:r>
            <a:r>
              <a:rPr lang="en-US" sz="1200" spc="100" dirty="0" err="1" smtClean="0"/>
              <a:t>ceux</a:t>
            </a:r>
            <a:r>
              <a:rPr lang="en-US" sz="1200" spc="100" dirty="0" smtClean="0"/>
              <a:t> sur le master</a:t>
            </a:r>
            <a:endParaRPr lang="x-none" altLang="x-none" sz="1200" spc="100" dirty="0">
              <a:solidFill>
                <a:srgbClr val="344245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0" name="Oval 24">
            <a:extLst>
              <a:ext uri="{FF2B5EF4-FFF2-40B4-BE49-F238E27FC236}">
                <a16:creationId xmlns:a16="http://schemas.microsoft.com/office/drawing/2014/main" id="{514A7DFD-E548-444E-A97D-52AB8C36D4FE}"/>
              </a:ext>
            </a:extLst>
          </p:cNvPr>
          <p:cNvSpPr>
            <a:spLocks/>
          </p:cNvSpPr>
          <p:nvPr/>
        </p:nvSpPr>
        <p:spPr bwMode="auto">
          <a:xfrm>
            <a:off x="466725" y="2855120"/>
            <a:ext cx="388144" cy="3889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FFFFFF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5A6F2A3E-E138-4989-8563-F90ED41190B5}"/>
              </a:ext>
            </a:extLst>
          </p:cNvPr>
          <p:cNvSpPr>
            <a:spLocks/>
          </p:cNvSpPr>
          <p:nvPr/>
        </p:nvSpPr>
        <p:spPr bwMode="auto">
          <a:xfrm>
            <a:off x="503237" y="2927762"/>
            <a:ext cx="31511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x-none" altLang="x-none" sz="1250" b="1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2</a:t>
            </a:r>
          </a:p>
        </p:txBody>
      </p:sp>
      <p:sp>
        <p:nvSpPr>
          <p:cNvPr id="13" name="Rectangle 27">
            <a:extLst>
              <a:ext uri="{FF2B5EF4-FFF2-40B4-BE49-F238E27FC236}">
                <a16:creationId xmlns:a16="http://schemas.microsoft.com/office/drawing/2014/main" id="{93811915-9D35-4479-886C-689AC941DC78}"/>
              </a:ext>
            </a:extLst>
          </p:cNvPr>
          <p:cNvSpPr>
            <a:spLocks/>
          </p:cNvSpPr>
          <p:nvPr/>
        </p:nvSpPr>
        <p:spPr bwMode="auto">
          <a:xfrm>
            <a:off x="972343" y="4156027"/>
            <a:ext cx="2999911" cy="60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25400" tIns="25400" rIns="0" bIns="25400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pc="100" dirty="0" smtClean="0"/>
              <a:t>Lancer </a:t>
            </a:r>
            <a:r>
              <a:rPr lang="en-US" sz="1200" spc="100" dirty="0" err="1" smtClean="0"/>
              <a:t>tous</a:t>
            </a:r>
            <a:r>
              <a:rPr lang="en-US" sz="1200" spc="100" dirty="0" smtClean="0"/>
              <a:t> les tests sur </a:t>
            </a:r>
            <a:r>
              <a:rPr lang="en-US" sz="1200" spc="100" dirty="0" err="1" smtClean="0"/>
              <a:t>tous</a:t>
            </a:r>
            <a:r>
              <a:rPr lang="en-US" sz="1200" spc="100" dirty="0" smtClean="0"/>
              <a:t> les commits (</a:t>
            </a:r>
            <a:r>
              <a:rPr lang="en-US" sz="1200" spc="100" dirty="0" err="1" smtClean="0"/>
              <a:t>si</a:t>
            </a:r>
            <a:r>
              <a:rPr lang="en-US" sz="1200" spc="100" dirty="0" smtClean="0"/>
              <a:t> les tests </a:t>
            </a:r>
            <a:r>
              <a:rPr lang="en-US" sz="1200" spc="100" dirty="0" err="1" smtClean="0"/>
              <a:t>prennent</a:t>
            </a:r>
            <a:r>
              <a:rPr lang="en-US" sz="1200" spc="100" dirty="0" smtClean="0"/>
              <a:t> plus de 5 minutes, les lancer </a:t>
            </a:r>
            <a:r>
              <a:rPr lang="en-US" sz="1200" spc="100" dirty="0" err="1" smtClean="0"/>
              <a:t>en</a:t>
            </a:r>
            <a:r>
              <a:rPr lang="en-US" sz="1200" spc="100" dirty="0" smtClean="0"/>
              <a:t> </a:t>
            </a:r>
            <a:r>
              <a:rPr lang="en-US" sz="1200" spc="100" dirty="0" err="1" smtClean="0"/>
              <a:t>parallèle</a:t>
            </a:r>
            <a:r>
              <a:rPr lang="en-US" sz="1200" spc="100" dirty="0" smtClean="0"/>
              <a:t>)</a:t>
            </a:r>
            <a:endParaRPr lang="x-none" altLang="x-none" sz="1200" spc="100" dirty="0">
              <a:solidFill>
                <a:srgbClr val="344245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4" name="Oval 28">
            <a:extLst>
              <a:ext uri="{FF2B5EF4-FFF2-40B4-BE49-F238E27FC236}">
                <a16:creationId xmlns:a16="http://schemas.microsoft.com/office/drawing/2014/main" id="{5219EE08-3213-4B78-B5EA-15DA0D712F08}"/>
              </a:ext>
            </a:extLst>
          </p:cNvPr>
          <p:cNvSpPr>
            <a:spLocks/>
          </p:cNvSpPr>
          <p:nvPr/>
        </p:nvSpPr>
        <p:spPr bwMode="auto">
          <a:xfrm>
            <a:off x="466725" y="4145758"/>
            <a:ext cx="388144" cy="38814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FFFFFF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15" name="Rectangle 29">
            <a:extLst>
              <a:ext uri="{FF2B5EF4-FFF2-40B4-BE49-F238E27FC236}">
                <a16:creationId xmlns:a16="http://schemas.microsoft.com/office/drawing/2014/main" id="{D30A1316-ABA3-43AD-A781-D3AA80104DCE}"/>
              </a:ext>
            </a:extLst>
          </p:cNvPr>
          <p:cNvSpPr>
            <a:spLocks/>
          </p:cNvSpPr>
          <p:nvPr/>
        </p:nvSpPr>
        <p:spPr bwMode="auto">
          <a:xfrm>
            <a:off x="503237" y="4218002"/>
            <a:ext cx="31511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x-none" altLang="x-none" sz="1250" b="1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3</a:t>
            </a:r>
          </a:p>
        </p:txBody>
      </p:sp>
      <p:sp>
        <p:nvSpPr>
          <p:cNvPr id="18" name="Rectangle 32">
            <a:extLst>
              <a:ext uri="{FF2B5EF4-FFF2-40B4-BE49-F238E27FC236}">
                <a16:creationId xmlns:a16="http://schemas.microsoft.com/office/drawing/2014/main" id="{DCBB6AB2-D704-4774-9702-E5180BF4E175}"/>
              </a:ext>
            </a:extLst>
          </p:cNvPr>
          <p:cNvSpPr>
            <a:spLocks/>
          </p:cNvSpPr>
          <p:nvPr/>
        </p:nvSpPr>
        <p:spPr bwMode="auto">
          <a:xfrm>
            <a:off x="972343" y="5460060"/>
            <a:ext cx="2988000" cy="60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pc="100" dirty="0" smtClean="0"/>
              <a:t>Faire un code review </a:t>
            </a:r>
            <a:r>
              <a:rPr lang="en-US" sz="1200" spc="100" dirty="0" err="1" smtClean="0"/>
              <a:t>avant</a:t>
            </a:r>
            <a:r>
              <a:rPr lang="en-US" sz="1200" spc="100" dirty="0" smtClean="0"/>
              <a:t> de merge </a:t>
            </a:r>
            <a:r>
              <a:rPr lang="en-US" sz="1200" spc="100" dirty="0" err="1" smtClean="0"/>
              <a:t>dans</a:t>
            </a:r>
            <a:r>
              <a:rPr lang="en-US" sz="1200" spc="100" dirty="0" smtClean="0"/>
              <a:t> le master. </a:t>
            </a:r>
            <a:r>
              <a:rPr lang="en-US" sz="1200" spc="100" dirty="0" err="1" smtClean="0"/>
              <a:t>Jamais</a:t>
            </a:r>
            <a:r>
              <a:rPr lang="en-US" sz="1200" spc="100" dirty="0" smtClean="0"/>
              <a:t> après. </a:t>
            </a:r>
            <a:endParaRPr lang="x-none" altLang="x-none" sz="1200" spc="100" dirty="0">
              <a:solidFill>
                <a:srgbClr val="344245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9" name="Oval 33">
            <a:extLst>
              <a:ext uri="{FF2B5EF4-FFF2-40B4-BE49-F238E27FC236}">
                <a16:creationId xmlns:a16="http://schemas.microsoft.com/office/drawing/2014/main" id="{BC7785B7-DC1D-42BF-B3C1-1550D08A39A2}"/>
              </a:ext>
            </a:extLst>
          </p:cNvPr>
          <p:cNvSpPr>
            <a:spLocks/>
          </p:cNvSpPr>
          <p:nvPr/>
        </p:nvSpPr>
        <p:spPr bwMode="auto">
          <a:xfrm>
            <a:off x="465931" y="5449791"/>
            <a:ext cx="388144" cy="38814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FFFFFF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45402E9B-6D05-4E54-A120-D975D5029FEE}"/>
              </a:ext>
            </a:extLst>
          </p:cNvPr>
          <p:cNvSpPr>
            <a:spLocks/>
          </p:cNvSpPr>
          <p:nvPr/>
        </p:nvSpPr>
        <p:spPr bwMode="auto">
          <a:xfrm>
            <a:off x="502443" y="5522035"/>
            <a:ext cx="31511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x-none" altLang="x-none" sz="1250" b="1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4</a:t>
            </a:r>
          </a:p>
        </p:txBody>
      </p:sp>
      <p:sp>
        <p:nvSpPr>
          <p:cNvPr id="22" name="Rectangle 36">
            <a:extLst>
              <a:ext uri="{FF2B5EF4-FFF2-40B4-BE49-F238E27FC236}">
                <a16:creationId xmlns:a16="http://schemas.microsoft.com/office/drawing/2014/main" id="{517C8729-2B50-42D3-85AC-9EF4FA000D7F}"/>
              </a:ext>
            </a:extLst>
          </p:cNvPr>
          <p:cNvSpPr>
            <a:spLocks/>
          </p:cNvSpPr>
          <p:nvPr/>
        </p:nvSpPr>
        <p:spPr bwMode="auto">
          <a:xfrm>
            <a:off x="4777981" y="1575545"/>
            <a:ext cx="2988000" cy="60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pc="100" dirty="0" smtClean="0"/>
              <a:t>Les </a:t>
            </a:r>
            <a:r>
              <a:rPr lang="en-US" sz="1200" spc="100" dirty="0" err="1" smtClean="0"/>
              <a:t>déploiements</a:t>
            </a:r>
            <a:r>
              <a:rPr lang="en-US" sz="1200" spc="100" dirty="0" smtClean="0"/>
              <a:t> </a:t>
            </a:r>
            <a:r>
              <a:rPr lang="en-US" sz="1200" spc="100" dirty="0" err="1" smtClean="0"/>
              <a:t>sont</a:t>
            </a:r>
            <a:r>
              <a:rPr lang="en-US" sz="1200" spc="100" dirty="0" smtClean="0"/>
              <a:t> </a:t>
            </a:r>
            <a:r>
              <a:rPr lang="en-US" sz="1200" spc="100" dirty="0" err="1" smtClean="0"/>
              <a:t>automatiques</a:t>
            </a:r>
            <a:r>
              <a:rPr lang="en-US" sz="1200" spc="100" dirty="0" smtClean="0"/>
              <a:t>, sur la base des branches </a:t>
            </a:r>
            <a:r>
              <a:rPr lang="en-US" sz="1200" spc="100" dirty="0" err="1" smtClean="0"/>
              <a:t>ou</a:t>
            </a:r>
            <a:r>
              <a:rPr lang="en-US" sz="1200" spc="100" dirty="0" smtClean="0"/>
              <a:t> des tags</a:t>
            </a:r>
            <a:endParaRPr lang="x-none" altLang="x-none" sz="1200" spc="100" dirty="0">
              <a:solidFill>
                <a:srgbClr val="344245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23" name="Oval 37">
            <a:extLst>
              <a:ext uri="{FF2B5EF4-FFF2-40B4-BE49-F238E27FC236}">
                <a16:creationId xmlns:a16="http://schemas.microsoft.com/office/drawing/2014/main" id="{9D02861F-CBE7-4F98-91E9-7C3C02327875}"/>
              </a:ext>
            </a:extLst>
          </p:cNvPr>
          <p:cNvSpPr>
            <a:spLocks/>
          </p:cNvSpPr>
          <p:nvPr/>
        </p:nvSpPr>
        <p:spPr bwMode="auto">
          <a:xfrm>
            <a:off x="4271569" y="1564482"/>
            <a:ext cx="388144" cy="38893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FFFFFF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24" name="Rectangle 38">
            <a:extLst>
              <a:ext uri="{FF2B5EF4-FFF2-40B4-BE49-F238E27FC236}">
                <a16:creationId xmlns:a16="http://schemas.microsoft.com/office/drawing/2014/main" id="{910B41DE-EB50-4580-9D85-0E7FFE46B26A}"/>
              </a:ext>
            </a:extLst>
          </p:cNvPr>
          <p:cNvSpPr>
            <a:spLocks/>
          </p:cNvSpPr>
          <p:nvPr/>
        </p:nvSpPr>
        <p:spPr bwMode="auto">
          <a:xfrm>
            <a:off x="4308081" y="1637124"/>
            <a:ext cx="31511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x-none" altLang="x-none" sz="1250" b="1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5</a:t>
            </a:r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86E56893-3CCB-4820-9486-69F2411471E9}"/>
              </a:ext>
            </a:extLst>
          </p:cNvPr>
          <p:cNvSpPr>
            <a:spLocks/>
          </p:cNvSpPr>
          <p:nvPr/>
        </p:nvSpPr>
        <p:spPr bwMode="auto">
          <a:xfrm>
            <a:off x="4777981" y="2865389"/>
            <a:ext cx="2988000" cy="42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pc="100" dirty="0" smtClean="0"/>
              <a:t>Les tags </a:t>
            </a:r>
            <a:r>
              <a:rPr lang="en-US" sz="1200" spc="100" dirty="0" err="1" smtClean="0"/>
              <a:t>sont</a:t>
            </a:r>
            <a:r>
              <a:rPr lang="en-US" sz="1200" spc="100" dirty="0" smtClean="0"/>
              <a:t> </a:t>
            </a:r>
            <a:r>
              <a:rPr lang="en-US" sz="1200" spc="100" dirty="0" err="1" smtClean="0"/>
              <a:t>lancés</a:t>
            </a:r>
            <a:r>
              <a:rPr lang="en-US" sz="1200" spc="100" dirty="0" smtClean="0"/>
              <a:t> par </a:t>
            </a:r>
            <a:r>
              <a:rPr lang="en-US" sz="1200" spc="100" dirty="0" err="1" smtClean="0"/>
              <a:t>l’utilisateur</a:t>
            </a:r>
            <a:r>
              <a:rPr lang="en-US" sz="1200" spc="100" dirty="0" smtClean="0"/>
              <a:t>, pas par le CI</a:t>
            </a:r>
            <a:endParaRPr lang="x-none" altLang="x-none" sz="1200" spc="100" dirty="0">
              <a:solidFill>
                <a:srgbClr val="344245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27" name="Oval 41">
            <a:extLst>
              <a:ext uri="{FF2B5EF4-FFF2-40B4-BE49-F238E27FC236}">
                <a16:creationId xmlns:a16="http://schemas.microsoft.com/office/drawing/2014/main" id="{8B8CA9B5-27E3-4667-89E6-3E562A1C2C1C}"/>
              </a:ext>
            </a:extLst>
          </p:cNvPr>
          <p:cNvSpPr>
            <a:spLocks/>
          </p:cNvSpPr>
          <p:nvPr/>
        </p:nvSpPr>
        <p:spPr bwMode="auto">
          <a:xfrm>
            <a:off x="4271569" y="2855120"/>
            <a:ext cx="388144" cy="3881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FFFFFF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28" name="Rectangle 42">
            <a:extLst>
              <a:ext uri="{FF2B5EF4-FFF2-40B4-BE49-F238E27FC236}">
                <a16:creationId xmlns:a16="http://schemas.microsoft.com/office/drawing/2014/main" id="{AF3105E6-0D34-42A9-815A-CBB2E7AFB9F8}"/>
              </a:ext>
            </a:extLst>
          </p:cNvPr>
          <p:cNvSpPr>
            <a:spLocks/>
          </p:cNvSpPr>
          <p:nvPr/>
        </p:nvSpPr>
        <p:spPr bwMode="auto">
          <a:xfrm>
            <a:off x="4308081" y="2927364"/>
            <a:ext cx="31511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x-none" altLang="x-none" sz="1250" b="1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6</a:t>
            </a:r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93811915-9D35-4479-886C-689AC941DC78}"/>
              </a:ext>
            </a:extLst>
          </p:cNvPr>
          <p:cNvSpPr>
            <a:spLocks/>
          </p:cNvSpPr>
          <p:nvPr/>
        </p:nvSpPr>
        <p:spPr bwMode="auto">
          <a:xfrm>
            <a:off x="4777981" y="4156027"/>
            <a:ext cx="2988000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pc="100" dirty="0" smtClean="0"/>
              <a:t>Les releases </a:t>
            </a:r>
            <a:r>
              <a:rPr lang="en-US" sz="1200" spc="100" dirty="0" err="1" smtClean="0"/>
              <a:t>sont</a:t>
            </a:r>
            <a:r>
              <a:rPr lang="en-US" sz="1200" spc="100" dirty="0" smtClean="0"/>
              <a:t> </a:t>
            </a:r>
            <a:r>
              <a:rPr lang="en-US" sz="1200" spc="100" dirty="0" err="1" smtClean="0"/>
              <a:t>basés</a:t>
            </a:r>
            <a:r>
              <a:rPr lang="en-US" sz="1200" spc="100" dirty="0" smtClean="0"/>
              <a:t> sur les tags</a:t>
            </a:r>
            <a:endParaRPr lang="x-none" altLang="x-none" sz="1200" spc="100" dirty="0">
              <a:solidFill>
                <a:srgbClr val="344245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34" name="Oval 28">
            <a:extLst>
              <a:ext uri="{FF2B5EF4-FFF2-40B4-BE49-F238E27FC236}">
                <a16:creationId xmlns:a16="http://schemas.microsoft.com/office/drawing/2014/main" id="{5219EE08-3213-4B78-B5EA-15DA0D712F08}"/>
              </a:ext>
            </a:extLst>
          </p:cNvPr>
          <p:cNvSpPr>
            <a:spLocks/>
          </p:cNvSpPr>
          <p:nvPr/>
        </p:nvSpPr>
        <p:spPr bwMode="auto">
          <a:xfrm>
            <a:off x="4272363" y="4145758"/>
            <a:ext cx="388144" cy="38814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FFFFFF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30A1316-ABA3-43AD-A781-D3AA80104DCE}"/>
              </a:ext>
            </a:extLst>
          </p:cNvPr>
          <p:cNvSpPr>
            <a:spLocks/>
          </p:cNvSpPr>
          <p:nvPr/>
        </p:nvSpPr>
        <p:spPr bwMode="auto">
          <a:xfrm>
            <a:off x="4308875" y="4218002"/>
            <a:ext cx="31511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x-none" sz="1250" b="1" dirty="0" smtClean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7</a:t>
            </a:r>
            <a:endParaRPr lang="x-none" altLang="x-none" sz="1250" b="1" dirty="0">
              <a:solidFill>
                <a:srgbClr val="FFFFFF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DCBB6AB2-D704-4774-9702-E5180BF4E175}"/>
              </a:ext>
            </a:extLst>
          </p:cNvPr>
          <p:cNvSpPr>
            <a:spLocks/>
          </p:cNvSpPr>
          <p:nvPr/>
        </p:nvSpPr>
        <p:spPr bwMode="auto">
          <a:xfrm>
            <a:off x="4777981" y="5460060"/>
            <a:ext cx="2988000" cy="42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pc="100" dirty="0" smtClean="0"/>
              <a:t>Les Pushed </a:t>
            </a:r>
            <a:r>
              <a:rPr lang="en-US" sz="1200" spc="100" dirty="0"/>
              <a:t>commits </a:t>
            </a:r>
            <a:r>
              <a:rPr lang="en-US" sz="1200" spc="100" dirty="0" smtClean="0"/>
              <a:t>ne </a:t>
            </a:r>
            <a:r>
              <a:rPr lang="en-US" sz="1200" spc="100" dirty="0" err="1" smtClean="0"/>
              <a:t>sont</a:t>
            </a:r>
            <a:r>
              <a:rPr lang="en-US" sz="1200" spc="100" dirty="0" smtClean="0"/>
              <a:t> </a:t>
            </a:r>
            <a:r>
              <a:rPr lang="en-US" sz="1200" spc="100" dirty="0" err="1" smtClean="0"/>
              <a:t>jamais</a:t>
            </a:r>
            <a:r>
              <a:rPr lang="en-US" sz="1200" spc="100" dirty="0" smtClean="0"/>
              <a:t>  </a:t>
            </a:r>
            <a:r>
              <a:rPr lang="en-US" sz="1200" spc="100" dirty="0" err="1" smtClean="0"/>
              <a:t>rebasés</a:t>
            </a:r>
            <a:endParaRPr lang="x-none" altLang="x-none" sz="1200" spc="100" dirty="0">
              <a:solidFill>
                <a:srgbClr val="344245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37" name="Oval 33">
            <a:extLst>
              <a:ext uri="{FF2B5EF4-FFF2-40B4-BE49-F238E27FC236}">
                <a16:creationId xmlns:a16="http://schemas.microsoft.com/office/drawing/2014/main" id="{BC7785B7-DC1D-42BF-B3C1-1550D08A39A2}"/>
              </a:ext>
            </a:extLst>
          </p:cNvPr>
          <p:cNvSpPr>
            <a:spLocks/>
          </p:cNvSpPr>
          <p:nvPr/>
        </p:nvSpPr>
        <p:spPr bwMode="auto">
          <a:xfrm>
            <a:off x="4271569" y="5449791"/>
            <a:ext cx="388144" cy="38814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FFFFFF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45402E9B-6D05-4E54-A120-D975D5029FEE}"/>
              </a:ext>
            </a:extLst>
          </p:cNvPr>
          <p:cNvSpPr>
            <a:spLocks/>
          </p:cNvSpPr>
          <p:nvPr/>
        </p:nvSpPr>
        <p:spPr bwMode="auto">
          <a:xfrm>
            <a:off x="4308081" y="5522035"/>
            <a:ext cx="31511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x-none" sz="1250" b="1" dirty="0" smtClean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8</a:t>
            </a:r>
            <a:endParaRPr lang="x-none" altLang="x-none" sz="1250" b="1" dirty="0">
              <a:solidFill>
                <a:srgbClr val="FFFFFF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517C8729-2B50-42D3-85AC-9EF4FA000D7F}"/>
              </a:ext>
            </a:extLst>
          </p:cNvPr>
          <p:cNvSpPr>
            <a:spLocks/>
          </p:cNvSpPr>
          <p:nvPr/>
        </p:nvSpPr>
        <p:spPr bwMode="auto">
          <a:xfrm>
            <a:off x="8608220" y="1575545"/>
            <a:ext cx="2988000" cy="42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pc="100" dirty="0" smtClean="0"/>
              <a:t>Tout le monde </a:t>
            </a:r>
            <a:r>
              <a:rPr lang="en-US" sz="1200" spc="100" dirty="0" err="1" smtClean="0"/>
              <a:t>démarre</a:t>
            </a:r>
            <a:r>
              <a:rPr lang="en-US" sz="1200" spc="100" dirty="0" smtClean="0"/>
              <a:t> </a:t>
            </a:r>
            <a:r>
              <a:rPr lang="en-US" sz="1200" spc="100" dirty="0"/>
              <a:t> </a:t>
            </a:r>
            <a:r>
              <a:rPr lang="en-US" sz="1200" spc="100" dirty="0" smtClean="0"/>
              <a:t>du master et  </a:t>
            </a:r>
            <a:r>
              <a:rPr lang="en-US" sz="1200" spc="100" dirty="0" err="1" smtClean="0"/>
              <a:t>cible</a:t>
            </a:r>
            <a:r>
              <a:rPr lang="en-US" sz="1200" spc="100" dirty="0" smtClean="0"/>
              <a:t> le master</a:t>
            </a:r>
            <a:endParaRPr lang="x-none" altLang="x-none" sz="1200" spc="100" dirty="0">
              <a:solidFill>
                <a:srgbClr val="344245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" name="Oval 37">
            <a:extLst>
              <a:ext uri="{FF2B5EF4-FFF2-40B4-BE49-F238E27FC236}">
                <a16:creationId xmlns:a16="http://schemas.microsoft.com/office/drawing/2014/main" id="{9D02861F-CBE7-4F98-91E9-7C3C02327875}"/>
              </a:ext>
            </a:extLst>
          </p:cNvPr>
          <p:cNvSpPr>
            <a:spLocks/>
          </p:cNvSpPr>
          <p:nvPr/>
        </p:nvSpPr>
        <p:spPr bwMode="auto">
          <a:xfrm>
            <a:off x="8101808" y="1564482"/>
            <a:ext cx="388144" cy="38893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FFFFFF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41" name="Rectangle 38">
            <a:extLst>
              <a:ext uri="{FF2B5EF4-FFF2-40B4-BE49-F238E27FC236}">
                <a16:creationId xmlns:a16="http://schemas.microsoft.com/office/drawing/2014/main" id="{910B41DE-EB50-4580-9D85-0E7FFE46B26A}"/>
              </a:ext>
            </a:extLst>
          </p:cNvPr>
          <p:cNvSpPr>
            <a:spLocks/>
          </p:cNvSpPr>
          <p:nvPr/>
        </p:nvSpPr>
        <p:spPr bwMode="auto">
          <a:xfrm>
            <a:off x="8138320" y="1637124"/>
            <a:ext cx="31511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x-none" sz="1250" b="1" dirty="0" smtClean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9</a:t>
            </a:r>
            <a:endParaRPr lang="x-none" altLang="x-none" sz="1250" b="1" dirty="0">
              <a:solidFill>
                <a:srgbClr val="FFFFFF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86E56893-3CCB-4820-9486-69F2411471E9}"/>
              </a:ext>
            </a:extLst>
          </p:cNvPr>
          <p:cNvSpPr>
            <a:spLocks/>
          </p:cNvSpPr>
          <p:nvPr/>
        </p:nvSpPr>
        <p:spPr bwMode="auto">
          <a:xfrm>
            <a:off x="8608220" y="2865389"/>
            <a:ext cx="2988000" cy="42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pc="100" dirty="0" err="1" smtClean="0"/>
              <a:t>Réparer</a:t>
            </a:r>
            <a:r>
              <a:rPr lang="en-US" sz="1200" spc="100" dirty="0" smtClean="0"/>
              <a:t> les bugs </a:t>
            </a:r>
            <a:r>
              <a:rPr lang="en-US" sz="1200" spc="100" dirty="0" err="1" smtClean="0"/>
              <a:t>dans</a:t>
            </a:r>
            <a:r>
              <a:rPr lang="en-US" sz="1200" spc="100" dirty="0" smtClean="0"/>
              <a:t> le master </a:t>
            </a:r>
            <a:r>
              <a:rPr lang="en-US" sz="1200" spc="100" dirty="0" err="1" smtClean="0"/>
              <a:t>d’abord</a:t>
            </a:r>
            <a:r>
              <a:rPr lang="en-US" sz="1200" spc="100" dirty="0" smtClean="0"/>
              <a:t> </a:t>
            </a:r>
            <a:r>
              <a:rPr lang="en-US" sz="1200" spc="100" dirty="0" err="1" smtClean="0"/>
              <a:t>puis</a:t>
            </a:r>
            <a:r>
              <a:rPr lang="en-US" sz="1200" spc="100" dirty="0" smtClean="0"/>
              <a:t> release les branches</a:t>
            </a:r>
            <a:endParaRPr lang="x-none" altLang="x-none" sz="1200" spc="100" dirty="0">
              <a:solidFill>
                <a:srgbClr val="344245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3" name="Oval 41">
            <a:extLst>
              <a:ext uri="{FF2B5EF4-FFF2-40B4-BE49-F238E27FC236}">
                <a16:creationId xmlns:a16="http://schemas.microsoft.com/office/drawing/2014/main" id="{8B8CA9B5-27E3-4667-89E6-3E562A1C2C1C}"/>
              </a:ext>
            </a:extLst>
          </p:cNvPr>
          <p:cNvSpPr>
            <a:spLocks/>
          </p:cNvSpPr>
          <p:nvPr/>
        </p:nvSpPr>
        <p:spPr bwMode="auto">
          <a:xfrm>
            <a:off x="8101808" y="2855120"/>
            <a:ext cx="388144" cy="3881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FFFFFF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F3105E6-0D34-42A9-815A-CBB2E7AFB9F8}"/>
              </a:ext>
            </a:extLst>
          </p:cNvPr>
          <p:cNvSpPr>
            <a:spLocks/>
          </p:cNvSpPr>
          <p:nvPr/>
        </p:nvSpPr>
        <p:spPr bwMode="auto">
          <a:xfrm>
            <a:off x="8138320" y="2927364"/>
            <a:ext cx="31511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x-none" sz="1250" b="1" dirty="0" smtClean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10</a:t>
            </a:r>
            <a:endParaRPr lang="x-none" altLang="x-none" sz="1250" b="1" dirty="0">
              <a:solidFill>
                <a:srgbClr val="FFFFFF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93811915-9D35-4479-886C-689AC941DC78}"/>
              </a:ext>
            </a:extLst>
          </p:cNvPr>
          <p:cNvSpPr>
            <a:spLocks/>
          </p:cNvSpPr>
          <p:nvPr/>
        </p:nvSpPr>
        <p:spPr bwMode="auto">
          <a:xfrm>
            <a:off x="8608220" y="4156027"/>
            <a:ext cx="2988000" cy="42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200" spc="100" dirty="0" smtClean="0"/>
              <a:t>Les messages de commit reflètent l’intention</a:t>
            </a:r>
            <a:endParaRPr lang="x-none" altLang="x-none" sz="1200" spc="100" dirty="0">
              <a:solidFill>
                <a:srgbClr val="344245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6" name="Oval 28">
            <a:extLst>
              <a:ext uri="{FF2B5EF4-FFF2-40B4-BE49-F238E27FC236}">
                <a16:creationId xmlns:a16="http://schemas.microsoft.com/office/drawing/2014/main" id="{5219EE08-3213-4B78-B5EA-15DA0D712F08}"/>
              </a:ext>
            </a:extLst>
          </p:cNvPr>
          <p:cNvSpPr>
            <a:spLocks/>
          </p:cNvSpPr>
          <p:nvPr/>
        </p:nvSpPr>
        <p:spPr bwMode="auto">
          <a:xfrm>
            <a:off x="8102602" y="4145758"/>
            <a:ext cx="388144" cy="38814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FFFFFF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D30A1316-ABA3-43AD-A781-D3AA80104DCE}"/>
              </a:ext>
            </a:extLst>
          </p:cNvPr>
          <p:cNvSpPr>
            <a:spLocks/>
          </p:cNvSpPr>
          <p:nvPr/>
        </p:nvSpPr>
        <p:spPr bwMode="auto">
          <a:xfrm>
            <a:off x="8139114" y="4218002"/>
            <a:ext cx="31511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x-none" sz="1250" b="1" dirty="0" smtClean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11</a:t>
            </a:r>
            <a:endParaRPr lang="x-none" altLang="x-none" sz="1250" b="1" dirty="0">
              <a:solidFill>
                <a:srgbClr val="FFFFFF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1200" y="284400"/>
            <a:ext cx="6784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5400" cap="all" baseline="12500" dirty="0" smtClean="0">
                <a:solidFill>
                  <a:srgbClr val="17222C"/>
                </a:solidFill>
                <a:latin typeface="Arial"/>
                <a:sym typeface="Montserrat-Bold"/>
              </a:rPr>
              <a:t>Les 11 </a:t>
            </a:r>
            <a:r>
              <a:rPr lang="fr-FR" sz="5400" cap="all" baseline="12500" dirty="0" smtClean="0">
                <a:solidFill>
                  <a:srgbClr val="17222C"/>
                </a:solidFill>
                <a:latin typeface="Arial"/>
                <a:sym typeface="Montserrat-Bold"/>
              </a:rPr>
              <a:t>règles </a:t>
            </a:r>
            <a:r>
              <a:rPr lang="fr-FR" sz="5400" cap="all" baseline="12500" dirty="0" smtClean="0">
                <a:solidFill>
                  <a:srgbClr val="17222C"/>
                </a:solidFill>
                <a:latin typeface="Arial"/>
                <a:sym typeface="Montserrat-Bold"/>
              </a:rPr>
              <a:t>de Git flow</a:t>
            </a:r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93811915-9D35-4479-886C-689AC941DC78}"/>
              </a:ext>
            </a:extLst>
          </p:cNvPr>
          <p:cNvSpPr>
            <a:spLocks/>
          </p:cNvSpPr>
          <p:nvPr/>
        </p:nvSpPr>
        <p:spPr bwMode="auto">
          <a:xfrm>
            <a:off x="5593100" y="6535231"/>
            <a:ext cx="6338420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342900" indent="-342900"/>
            <a:r>
              <a:rPr lang="fr-FR" sz="1200" dirty="0"/>
              <a:t>Lien vers la référence :https://about.gitlab.com/2016/07/27/the-11-rules-of-gitlab-flow/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0575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/>
          <a:srcRect b="12866"/>
          <a:stretch/>
        </p:blipFill>
        <p:spPr bwMode="auto">
          <a:xfrm>
            <a:off x="654293" y="1307209"/>
            <a:ext cx="10892937" cy="514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meline"/>
          <p:cNvSpPr txBox="1"/>
          <p:nvPr/>
        </p:nvSpPr>
        <p:spPr>
          <a:xfrm>
            <a:off x="421200" y="284400"/>
            <a:ext cx="11725275" cy="6052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all" spc="0" normalizeH="0" baseline="12500" noProof="0" dirty="0" smtClean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Montserrat-Bold"/>
              </a:rPr>
              <a:t>Centralisation du </a:t>
            </a:r>
            <a:r>
              <a:rPr kumimoji="0" lang="fr-FR" sz="5400" b="0" i="0" u="none" strike="noStrike" kern="1200" cap="all" spc="0" normalizeH="0" baseline="12500" noProof="0" dirty="0" err="1" smtClean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Montserrat-Bold"/>
              </a:rPr>
              <a:t>backlog</a:t>
            </a:r>
            <a:r>
              <a:rPr kumimoji="0" lang="fr-FR" sz="5400" b="0" i="0" u="none" strike="noStrike" kern="1200" cap="all" spc="0" normalizeH="0" baseline="12500" noProof="0" dirty="0" smtClean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Montserrat-Bold"/>
              </a:rPr>
              <a:t> / </a:t>
            </a:r>
            <a:r>
              <a:rPr kumimoji="0" lang="fr-FR" sz="5400" b="0" i="0" u="none" strike="noStrike" kern="1200" cap="all" spc="0" normalizeH="0" baseline="12500" noProof="0" dirty="0" smtClean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Montserrat-Bold"/>
              </a:rPr>
              <a:t>US / tickets</a:t>
            </a:r>
            <a:endParaRPr kumimoji="0" sz="5400" b="0" i="0" u="none" strike="noStrike" kern="1200" cap="all" spc="0" normalizeH="0" baseline="12500" noProof="0" dirty="0">
              <a:ln>
                <a:noFill/>
              </a:ln>
              <a:solidFill>
                <a:srgbClr val="17222C"/>
              </a:solidFill>
              <a:effectLst/>
              <a:uLnTx/>
              <a:uFillTx/>
              <a:latin typeface="Arial"/>
              <a:ea typeface="+mn-ea"/>
              <a:cs typeface="+mn-cs"/>
              <a:sym typeface="Montserrat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DIGITAL FACTORY">
      <a:dk1>
        <a:srgbClr val="36526E"/>
      </a:dk1>
      <a:lt1>
        <a:sysClr val="window" lastClr="FFFFFF"/>
      </a:lt1>
      <a:dk2>
        <a:srgbClr val="404040"/>
      </a:dk2>
      <a:lt2>
        <a:srgbClr val="FFFFFF"/>
      </a:lt2>
      <a:accent1>
        <a:srgbClr val="45688B"/>
      </a:accent1>
      <a:accent2>
        <a:srgbClr val="61D1CE"/>
      </a:accent2>
      <a:accent3>
        <a:srgbClr val="E16268"/>
      </a:accent3>
      <a:accent4>
        <a:srgbClr val="527BA4"/>
      </a:accent4>
      <a:accent5>
        <a:srgbClr val="80DAD8"/>
      </a:accent5>
      <a:accent6>
        <a:srgbClr val="E88489"/>
      </a:accent6>
      <a:hlink>
        <a:srgbClr val="2E75B5"/>
      </a:hlink>
      <a:folHlink>
        <a:srgbClr val="6F3B55"/>
      </a:folHlink>
    </a:clrScheme>
    <a:fontScheme name="DIGITAL 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806</Words>
  <Application>Microsoft Office PowerPoint</Application>
  <PresentationFormat>Grand écran</PresentationFormat>
  <Paragraphs>199</Paragraphs>
  <Slides>9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Helvetica Light</vt:lpstr>
      <vt:lpstr>HP Simplified</vt:lpstr>
      <vt:lpstr>Montserrat Light</vt:lpstr>
      <vt:lpstr>Montserrat-Bold</vt:lpstr>
      <vt:lpstr>Roboto Regular</vt:lpstr>
      <vt:lpstr>Thème Office</vt:lpstr>
      <vt:lpstr>1_Thème Office</vt:lpstr>
      <vt:lpstr>Chart</vt:lpstr>
      <vt:lpstr>Cycle de vie d’une us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SOCIETE GENERALE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vie d’une us</dc:title>
  <dc:creator>Bouzraa Meriem</dc:creator>
  <cp:lastModifiedBy>Bouzraa Meriem</cp:lastModifiedBy>
  <cp:revision>71</cp:revision>
  <cp:lastPrinted>2018-04-26T10:40:32Z</cp:lastPrinted>
  <dcterms:created xsi:type="dcterms:W3CDTF">2018-04-25T14:05:34Z</dcterms:created>
  <dcterms:modified xsi:type="dcterms:W3CDTF">2018-04-26T15:11:14Z</dcterms:modified>
</cp:coreProperties>
</file>