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766C-33CB-4FEF-B3D4-D8A54DFFCA5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2AE-0343-43B3-B606-223D4360B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50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766C-33CB-4FEF-B3D4-D8A54DFFCA5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2AE-0343-43B3-B606-223D4360B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96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766C-33CB-4FEF-B3D4-D8A54DFFCA5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2AE-0343-43B3-B606-223D4360B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003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26600" y="3457453"/>
            <a:ext cx="4404633" cy="1991912"/>
          </a:xfrm>
        </p:spPr>
        <p:txBody>
          <a:bodyPr anchor="b">
            <a:noAutofit/>
          </a:bodyPr>
          <a:lstStyle>
            <a:lvl1pPr algn="ctr">
              <a:defRPr lang="fr-FR" sz="6000" kern="1200" cap="all" spc="300" baseline="12500" dirty="0">
                <a:solidFill>
                  <a:srgbClr val="36526E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26601" y="5541440"/>
            <a:ext cx="4142872" cy="1655762"/>
          </a:xfrm>
        </p:spPr>
        <p:txBody>
          <a:bodyPr>
            <a:noAutofit/>
          </a:bodyPr>
          <a:lstStyle>
            <a:lvl1pPr marL="0" indent="0" algn="ctr">
              <a:buNone/>
              <a:defRPr lang="fr-FR" sz="3200" kern="1200" cap="all" spc="300" baseline="125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Montserrat-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-208756" y="-1695450"/>
            <a:ext cx="10744994" cy="10279063"/>
            <a:chOff x="-208756" y="-1695450"/>
            <a:chExt cx="10744994" cy="10279063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76F8C13-5837-47B2-9D81-D18E66253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485" y="3100578"/>
              <a:ext cx="3081013" cy="2233519"/>
            </a:xfrm>
            <a:custGeom>
              <a:avLst/>
              <a:gdLst>
                <a:gd name="T0" fmla="+- 0 10906 366"/>
                <a:gd name="T1" fmla="*/ T0 w 21081"/>
                <a:gd name="T2" fmla="*/ 10547 h 21095"/>
                <a:gd name="T3" fmla="+- 0 10906 366"/>
                <a:gd name="T4" fmla="*/ T3 w 21081"/>
                <a:gd name="T5" fmla="*/ 10547 h 21095"/>
                <a:gd name="T6" fmla="+- 0 10906 366"/>
                <a:gd name="T7" fmla="*/ T6 w 21081"/>
                <a:gd name="T8" fmla="*/ 10547 h 21095"/>
                <a:gd name="T9" fmla="+- 0 10906 366"/>
                <a:gd name="T10" fmla="*/ T9 w 21081"/>
                <a:gd name="T11" fmla="*/ 10547 h 210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81" h="21095">
                  <a:moveTo>
                    <a:pt x="3463" y="0"/>
                  </a:moveTo>
                  <a:cubicBezTo>
                    <a:pt x="3113" y="0"/>
                    <a:pt x="2762" y="184"/>
                    <a:pt x="2495" y="553"/>
                  </a:cubicBezTo>
                  <a:cubicBezTo>
                    <a:pt x="2136" y="1048"/>
                    <a:pt x="2024" y="1749"/>
                    <a:pt x="2148" y="2380"/>
                  </a:cubicBezTo>
                  <a:cubicBezTo>
                    <a:pt x="1768" y="2627"/>
                    <a:pt x="1411" y="2963"/>
                    <a:pt x="1097" y="3396"/>
                  </a:cubicBezTo>
                  <a:cubicBezTo>
                    <a:pt x="-366" y="5415"/>
                    <a:pt x="-366" y="8688"/>
                    <a:pt x="1097" y="10707"/>
                  </a:cubicBezTo>
                  <a:cubicBezTo>
                    <a:pt x="1933" y="11862"/>
                    <a:pt x="3067" y="12354"/>
                    <a:pt x="4158" y="12187"/>
                  </a:cubicBezTo>
                  <a:cubicBezTo>
                    <a:pt x="4200" y="12649"/>
                    <a:pt x="4342" y="13096"/>
                    <a:pt x="4598" y="13451"/>
                  </a:cubicBezTo>
                  <a:cubicBezTo>
                    <a:pt x="4954" y="13942"/>
                    <a:pt x="5438" y="14138"/>
                    <a:pt x="5902" y="14058"/>
                  </a:cubicBezTo>
                  <a:cubicBezTo>
                    <a:pt x="5766" y="15006"/>
                    <a:pt x="5963" y="16027"/>
                    <a:pt x="6495" y="16762"/>
                  </a:cubicBezTo>
                  <a:cubicBezTo>
                    <a:pt x="7292" y="17862"/>
                    <a:pt x="8554" y="17929"/>
                    <a:pt x="9407" y="16963"/>
                  </a:cubicBezTo>
                  <a:cubicBezTo>
                    <a:pt x="9512" y="17357"/>
                    <a:pt x="9672" y="17729"/>
                    <a:pt x="9902" y="18046"/>
                  </a:cubicBezTo>
                  <a:cubicBezTo>
                    <a:pt x="10583" y="18986"/>
                    <a:pt x="11601" y="19158"/>
                    <a:pt x="12416" y="18588"/>
                  </a:cubicBezTo>
                  <a:cubicBezTo>
                    <a:pt x="12570" y="18940"/>
                    <a:pt x="12754" y="19277"/>
                    <a:pt x="12974" y="19581"/>
                  </a:cubicBezTo>
                  <a:cubicBezTo>
                    <a:pt x="14437" y="21600"/>
                    <a:pt x="16808" y="21600"/>
                    <a:pt x="18271" y="19581"/>
                  </a:cubicBezTo>
                  <a:cubicBezTo>
                    <a:pt x="19037" y="18524"/>
                    <a:pt x="19397" y="17122"/>
                    <a:pt x="19361" y="15737"/>
                  </a:cubicBezTo>
                  <a:cubicBezTo>
                    <a:pt x="19811" y="15798"/>
                    <a:pt x="20277" y="15601"/>
                    <a:pt x="20622" y="15124"/>
                  </a:cubicBezTo>
                  <a:cubicBezTo>
                    <a:pt x="21234" y="14280"/>
                    <a:pt x="21234" y="12910"/>
                    <a:pt x="20622" y="12066"/>
                  </a:cubicBezTo>
                  <a:cubicBezTo>
                    <a:pt x="20010" y="11221"/>
                    <a:pt x="19018" y="11221"/>
                    <a:pt x="18406" y="12066"/>
                  </a:cubicBezTo>
                  <a:cubicBezTo>
                    <a:pt x="18358" y="12133"/>
                    <a:pt x="18320" y="12208"/>
                    <a:pt x="18279" y="12281"/>
                  </a:cubicBezTo>
                  <a:cubicBezTo>
                    <a:pt x="18276" y="12277"/>
                    <a:pt x="18273" y="12274"/>
                    <a:pt x="18271" y="12270"/>
                  </a:cubicBezTo>
                  <a:cubicBezTo>
                    <a:pt x="16808" y="10251"/>
                    <a:pt x="14437" y="10251"/>
                    <a:pt x="12974" y="12270"/>
                  </a:cubicBezTo>
                  <a:cubicBezTo>
                    <a:pt x="12754" y="12574"/>
                    <a:pt x="12570" y="12909"/>
                    <a:pt x="12416" y="13261"/>
                  </a:cubicBezTo>
                  <a:cubicBezTo>
                    <a:pt x="11902" y="12902"/>
                    <a:pt x="11310" y="12843"/>
                    <a:pt x="10769" y="13085"/>
                  </a:cubicBezTo>
                  <a:cubicBezTo>
                    <a:pt x="10799" y="12701"/>
                    <a:pt x="10835" y="12319"/>
                    <a:pt x="10890" y="11940"/>
                  </a:cubicBezTo>
                  <a:cubicBezTo>
                    <a:pt x="11299" y="9092"/>
                    <a:pt x="12385" y="6515"/>
                    <a:pt x="13976" y="4616"/>
                  </a:cubicBezTo>
                  <a:lnTo>
                    <a:pt x="12579" y="3508"/>
                  </a:lnTo>
                  <a:cubicBezTo>
                    <a:pt x="12290" y="6435"/>
                    <a:pt x="11189" y="9094"/>
                    <a:pt x="9511" y="10926"/>
                  </a:cubicBezTo>
                  <a:cubicBezTo>
                    <a:pt x="9227" y="11236"/>
                    <a:pt x="8926" y="11514"/>
                    <a:pt x="8616" y="11768"/>
                  </a:cubicBezTo>
                  <a:cubicBezTo>
                    <a:pt x="8172" y="11597"/>
                    <a:pt x="7701" y="11616"/>
                    <a:pt x="7268" y="11841"/>
                  </a:cubicBezTo>
                  <a:cubicBezTo>
                    <a:pt x="7253" y="11315"/>
                    <a:pt x="7105" y="10794"/>
                    <a:pt x="6814" y="10392"/>
                  </a:cubicBezTo>
                  <a:cubicBezTo>
                    <a:pt x="6774" y="10337"/>
                    <a:pt x="6729" y="10295"/>
                    <a:pt x="6686" y="10248"/>
                  </a:cubicBezTo>
                  <a:cubicBezTo>
                    <a:pt x="7846" y="8219"/>
                    <a:pt x="7751" y="5269"/>
                    <a:pt x="6395" y="3396"/>
                  </a:cubicBezTo>
                  <a:cubicBezTo>
                    <a:pt x="5939" y="2767"/>
                    <a:pt x="5394" y="2332"/>
                    <a:pt x="4817" y="2095"/>
                  </a:cubicBezTo>
                  <a:cubicBezTo>
                    <a:pt x="4861" y="1545"/>
                    <a:pt x="4735" y="974"/>
                    <a:pt x="4430" y="553"/>
                  </a:cubicBezTo>
                  <a:cubicBezTo>
                    <a:pt x="4163" y="184"/>
                    <a:pt x="3813" y="0"/>
                    <a:pt x="3463" y="0"/>
                  </a:cubicBezTo>
                  <a:close/>
                </a:path>
              </a:pathLst>
            </a:custGeom>
            <a:solidFill>
              <a:srgbClr val="EAED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34BF779C-F3F4-4268-A4FD-DBC60819E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821" y="3171219"/>
              <a:ext cx="2865290" cy="2092561"/>
            </a:xfrm>
            <a:custGeom>
              <a:avLst/>
              <a:gdLst>
                <a:gd name="T0" fmla="+- 0 10799 150"/>
                <a:gd name="T1" fmla="*/ T0 w 21299"/>
                <a:gd name="T2" fmla="*/ 10642 h 21285"/>
                <a:gd name="T3" fmla="+- 0 10799 150"/>
                <a:gd name="T4" fmla="*/ T3 w 21299"/>
                <a:gd name="T5" fmla="*/ 10642 h 21285"/>
                <a:gd name="T6" fmla="+- 0 10799 150"/>
                <a:gd name="T7" fmla="*/ T6 w 21299"/>
                <a:gd name="T8" fmla="*/ 10642 h 21285"/>
                <a:gd name="T9" fmla="+- 0 10799 150"/>
                <a:gd name="T10" fmla="*/ T9 w 21299"/>
                <a:gd name="T11" fmla="*/ 10642 h 2128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99" h="21285">
                  <a:moveTo>
                    <a:pt x="1540" y="0"/>
                  </a:moveTo>
                  <a:cubicBezTo>
                    <a:pt x="1146" y="0"/>
                    <a:pt x="752" y="204"/>
                    <a:pt x="452" y="616"/>
                  </a:cubicBezTo>
                  <a:cubicBezTo>
                    <a:pt x="-150" y="1439"/>
                    <a:pt x="-150" y="2775"/>
                    <a:pt x="452" y="3599"/>
                  </a:cubicBezTo>
                  <a:cubicBezTo>
                    <a:pt x="549" y="3731"/>
                    <a:pt x="657" y="3834"/>
                    <a:pt x="770" y="3924"/>
                  </a:cubicBezTo>
                  <a:cubicBezTo>
                    <a:pt x="-136" y="5186"/>
                    <a:pt x="-131" y="7213"/>
                    <a:pt x="785" y="8467"/>
                  </a:cubicBezTo>
                  <a:cubicBezTo>
                    <a:pt x="1707" y="9728"/>
                    <a:pt x="3201" y="9728"/>
                    <a:pt x="4123" y="8467"/>
                  </a:cubicBezTo>
                  <a:cubicBezTo>
                    <a:pt x="5045" y="7206"/>
                    <a:pt x="5045" y="5163"/>
                    <a:pt x="4123" y="3901"/>
                  </a:cubicBezTo>
                  <a:cubicBezTo>
                    <a:pt x="3782" y="3435"/>
                    <a:pt x="3362" y="3143"/>
                    <a:pt x="2922" y="3021"/>
                  </a:cubicBezTo>
                  <a:cubicBezTo>
                    <a:pt x="3199" y="2236"/>
                    <a:pt x="3106" y="1267"/>
                    <a:pt x="2630" y="616"/>
                  </a:cubicBezTo>
                  <a:cubicBezTo>
                    <a:pt x="2329" y="204"/>
                    <a:pt x="1935" y="0"/>
                    <a:pt x="1540" y="0"/>
                  </a:cubicBezTo>
                  <a:close/>
                  <a:moveTo>
                    <a:pt x="14116" y="12181"/>
                  </a:moveTo>
                  <a:cubicBezTo>
                    <a:pt x="13512" y="12181"/>
                    <a:pt x="12907" y="12497"/>
                    <a:pt x="12447" y="13127"/>
                  </a:cubicBezTo>
                  <a:cubicBezTo>
                    <a:pt x="11991" y="13750"/>
                    <a:pt x="11763" y="14563"/>
                    <a:pt x="11758" y="15380"/>
                  </a:cubicBezTo>
                  <a:cubicBezTo>
                    <a:pt x="10840" y="14529"/>
                    <a:pt x="9581" y="14659"/>
                    <a:pt x="8768" y="15771"/>
                  </a:cubicBezTo>
                  <a:cubicBezTo>
                    <a:pt x="7846" y="17032"/>
                    <a:pt x="7846" y="19078"/>
                    <a:pt x="8768" y="20339"/>
                  </a:cubicBezTo>
                  <a:cubicBezTo>
                    <a:pt x="9690" y="21600"/>
                    <a:pt x="11184" y="21600"/>
                    <a:pt x="12106" y="20339"/>
                  </a:cubicBezTo>
                  <a:cubicBezTo>
                    <a:pt x="12561" y="19717"/>
                    <a:pt x="12789" y="18902"/>
                    <a:pt x="12795" y="18086"/>
                  </a:cubicBezTo>
                  <a:cubicBezTo>
                    <a:pt x="13713" y="18937"/>
                    <a:pt x="14971" y="18805"/>
                    <a:pt x="15785" y="17693"/>
                  </a:cubicBezTo>
                  <a:cubicBezTo>
                    <a:pt x="16706" y="16432"/>
                    <a:pt x="16706" y="14388"/>
                    <a:pt x="15785" y="13127"/>
                  </a:cubicBezTo>
                  <a:cubicBezTo>
                    <a:pt x="15324" y="12497"/>
                    <a:pt x="14720" y="12181"/>
                    <a:pt x="14116" y="12181"/>
                  </a:cubicBezTo>
                  <a:close/>
                  <a:moveTo>
                    <a:pt x="19760" y="12181"/>
                  </a:moveTo>
                  <a:cubicBezTo>
                    <a:pt x="19365" y="12181"/>
                    <a:pt x="18971" y="12387"/>
                    <a:pt x="18670" y="12798"/>
                  </a:cubicBezTo>
                  <a:cubicBezTo>
                    <a:pt x="18068" y="13622"/>
                    <a:pt x="18068" y="14956"/>
                    <a:pt x="18670" y="15779"/>
                  </a:cubicBezTo>
                  <a:cubicBezTo>
                    <a:pt x="19271" y="16603"/>
                    <a:pt x="20247" y="16603"/>
                    <a:pt x="20848" y="15779"/>
                  </a:cubicBezTo>
                  <a:cubicBezTo>
                    <a:pt x="21450" y="14956"/>
                    <a:pt x="21450" y="13622"/>
                    <a:pt x="20848" y="12798"/>
                  </a:cubicBezTo>
                  <a:cubicBezTo>
                    <a:pt x="20548" y="12387"/>
                    <a:pt x="20154" y="12181"/>
                    <a:pt x="19760" y="12181"/>
                  </a:cubicBezTo>
                  <a:close/>
                </a:path>
              </a:pathLst>
            </a:custGeom>
            <a:solidFill>
              <a:srgbClr val="FFFFFF">
                <a:alpha val="4131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38E872C0-353D-465D-8794-AE31B9F9D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8756" y="-1695450"/>
              <a:ext cx="10744994" cy="10279063"/>
              <a:chOff x="0" y="0"/>
              <a:chExt cx="21490864" cy="20558989"/>
            </a:xfrm>
          </p:grpSpPr>
          <p:sp>
            <p:nvSpPr>
              <p:cNvPr id="29" name="AutoShape 5">
                <a:extLst>
                  <a:ext uri="{FF2B5EF4-FFF2-40B4-BE49-F238E27FC236}">
                    <a16:creationId xmlns:a16="http://schemas.microsoft.com/office/drawing/2014/main" id="{6BC84871-57C1-4D44-BBCE-2584F818E017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1355">
                <a:off x="13766539" y="3811969"/>
                <a:ext cx="6712216" cy="67122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" name="AutoShape 6">
                <a:extLst>
                  <a:ext uri="{FF2B5EF4-FFF2-40B4-BE49-F238E27FC236}">
                    <a16:creationId xmlns:a16="http://schemas.microsoft.com/office/drawing/2014/main" id="{71495581-FCAA-4925-ABBC-8BDE32419C69}"/>
                  </a:ext>
                </a:extLst>
              </p:cNvPr>
              <p:cNvSpPr>
                <a:spLocks/>
              </p:cNvSpPr>
              <p:nvPr/>
            </p:nvSpPr>
            <p:spPr bwMode="auto">
              <a:xfrm rot="20753571">
                <a:off x="2828366" y="14510751"/>
                <a:ext cx="5464673" cy="54646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295D0D68-AA88-4CAD-A8CD-5B41BF2E286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640417" y="10999158"/>
                <a:ext cx="4386357" cy="43863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2" name="AutoShape 8">
                <a:extLst>
                  <a:ext uri="{FF2B5EF4-FFF2-40B4-BE49-F238E27FC236}">
                    <a16:creationId xmlns:a16="http://schemas.microsoft.com/office/drawing/2014/main" id="{BAA797B2-309F-411D-8845-A1FAC49792B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11687479" y="640417"/>
                <a:ext cx="4386357" cy="43863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grpSp>
            <p:nvGrpSpPr>
              <p:cNvPr id="33" name="Group 9">
                <a:extLst>
                  <a:ext uri="{FF2B5EF4-FFF2-40B4-BE49-F238E27FC236}">
                    <a16:creationId xmlns:a16="http://schemas.microsoft.com/office/drawing/2014/main" id="{25392287-8CB7-4928-8AF1-56604F2B88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256" y="4485471"/>
                <a:ext cx="11528426" cy="11528426"/>
                <a:chOff x="0" y="0"/>
                <a:chExt cx="11528425" cy="11528425"/>
              </a:xfrm>
            </p:grpSpPr>
            <p:sp>
              <p:nvSpPr>
                <p:cNvPr id="34" name="AutoShape 10">
                  <a:extLst>
                    <a:ext uri="{FF2B5EF4-FFF2-40B4-BE49-F238E27FC236}">
                      <a16:creationId xmlns:a16="http://schemas.microsoft.com/office/drawing/2014/main" id="{95D3722D-7FC2-4904-B629-98E37ABBD8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11528425" cy="115284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9763" y="0"/>
                        <a:pt x="8922" y="842"/>
                        <a:pt x="8922" y="1879"/>
                      </a:cubicBezTo>
                      <a:lnTo>
                        <a:pt x="8922" y="2999"/>
                      </a:lnTo>
                      <a:cubicBezTo>
                        <a:pt x="8117" y="3192"/>
                        <a:pt x="7338" y="3511"/>
                        <a:pt x="6613" y="3956"/>
                      </a:cubicBezTo>
                      <a:lnTo>
                        <a:pt x="5820" y="3163"/>
                      </a:lnTo>
                      <a:cubicBezTo>
                        <a:pt x="5453" y="2796"/>
                        <a:pt x="4973" y="2613"/>
                        <a:pt x="4492" y="2613"/>
                      </a:cubicBezTo>
                      <a:cubicBezTo>
                        <a:pt x="4011" y="2613"/>
                        <a:pt x="3530" y="2796"/>
                        <a:pt x="3163" y="3163"/>
                      </a:cubicBezTo>
                      <a:cubicBezTo>
                        <a:pt x="2430" y="3897"/>
                        <a:pt x="2430" y="5087"/>
                        <a:pt x="3163" y="5820"/>
                      </a:cubicBezTo>
                      <a:lnTo>
                        <a:pt x="3956" y="6613"/>
                      </a:lnTo>
                      <a:cubicBezTo>
                        <a:pt x="3512" y="7338"/>
                        <a:pt x="3192" y="8117"/>
                        <a:pt x="2999" y="8922"/>
                      </a:cubicBezTo>
                      <a:lnTo>
                        <a:pt x="1879" y="8922"/>
                      </a:lnTo>
                      <a:cubicBezTo>
                        <a:pt x="842" y="8922"/>
                        <a:pt x="0" y="9763"/>
                        <a:pt x="0" y="10800"/>
                      </a:cubicBezTo>
                      <a:cubicBezTo>
                        <a:pt x="0" y="11837"/>
                        <a:pt x="842" y="12678"/>
                        <a:pt x="1879" y="12678"/>
                      </a:cubicBezTo>
                      <a:lnTo>
                        <a:pt x="2999" y="12678"/>
                      </a:lnTo>
                      <a:cubicBezTo>
                        <a:pt x="3192" y="13483"/>
                        <a:pt x="3512" y="14262"/>
                        <a:pt x="3956" y="14987"/>
                      </a:cubicBezTo>
                      <a:lnTo>
                        <a:pt x="3163" y="15780"/>
                      </a:lnTo>
                      <a:cubicBezTo>
                        <a:pt x="2430" y="16513"/>
                        <a:pt x="2430" y="17703"/>
                        <a:pt x="3163" y="18437"/>
                      </a:cubicBezTo>
                      <a:cubicBezTo>
                        <a:pt x="3897" y="19170"/>
                        <a:pt x="5087" y="19170"/>
                        <a:pt x="5820" y="18437"/>
                      </a:cubicBezTo>
                      <a:lnTo>
                        <a:pt x="6613" y="17644"/>
                      </a:lnTo>
                      <a:cubicBezTo>
                        <a:pt x="7338" y="18088"/>
                        <a:pt x="8117" y="18408"/>
                        <a:pt x="8922" y="18601"/>
                      </a:cubicBezTo>
                      <a:lnTo>
                        <a:pt x="8922" y="19721"/>
                      </a:lnTo>
                      <a:cubicBezTo>
                        <a:pt x="8922" y="20758"/>
                        <a:pt x="9763" y="21600"/>
                        <a:pt x="10800" y="21600"/>
                      </a:cubicBezTo>
                      <a:cubicBezTo>
                        <a:pt x="11837" y="21600"/>
                        <a:pt x="12678" y="20758"/>
                        <a:pt x="12678" y="19721"/>
                      </a:cubicBezTo>
                      <a:lnTo>
                        <a:pt x="12678" y="18601"/>
                      </a:lnTo>
                      <a:cubicBezTo>
                        <a:pt x="13483" y="18408"/>
                        <a:pt x="14262" y="18088"/>
                        <a:pt x="14987" y="17644"/>
                      </a:cubicBezTo>
                      <a:lnTo>
                        <a:pt x="15780" y="18437"/>
                      </a:lnTo>
                      <a:cubicBezTo>
                        <a:pt x="16513" y="19170"/>
                        <a:pt x="17703" y="19170"/>
                        <a:pt x="18437" y="18437"/>
                      </a:cubicBezTo>
                      <a:cubicBezTo>
                        <a:pt x="19170" y="17703"/>
                        <a:pt x="19170" y="16513"/>
                        <a:pt x="18437" y="15780"/>
                      </a:cubicBezTo>
                      <a:lnTo>
                        <a:pt x="17644" y="14987"/>
                      </a:lnTo>
                      <a:cubicBezTo>
                        <a:pt x="18088" y="14262"/>
                        <a:pt x="18408" y="13483"/>
                        <a:pt x="18601" y="12678"/>
                      </a:cubicBezTo>
                      <a:lnTo>
                        <a:pt x="19721" y="12678"/>
                      </a:lnTo>
                      <a:cubicBezTo>
                        <a:pt x="20758" y="12678"/>
                        <a:pt x="21600" y="11837"/>
                        <a:pt x="21600" y="10800"/>
                      </a:cubicBezTo>
                      <a:cubicBezTo>
                        <a:pt x="21600" y="9763"/>
                        <a:pt x="20758" y="8922"/>
                        <a:pt x="19721" y="8922"/>
                      </a:cubicBezTo>
                      <a:lnTo>
                        <a:pt x="18601" y="8922"/>
                      </a:lnTo>
                      <a:cubicBezTo>
                        <a:pt x="18408" y="8117"/>
                        <a:pt x="18088" y="7338"/>
                        <a:pt x="17644" y="6613"/>
                      </a:cubicBezTo>
                      <a:lnTo>
                        <a:pt x="18437" y="5820"/>
                      </a:lnTo>
                      <a:cubicBezTo>
                        <a:pt x="19170" y="5087"/>
                        <a:pt x="19170" y="3897"/>
                        <a:pt x="18437" y="3163"/>
                      </a:cubicBezTo>
                      <a:cubicBezTo>
                        <a:pt x="18070" y="2796"/>
                        <a:pt x="17590" y="2613"/>
                        <a:pt x="17109" y="2613"/>
                      </a:cubicBezTo>
                      <a:cubicBezTo>
                        <a:pt x="16628" y="2613"/>
                        <a:pt x="16147" y="2796"/>
                        <a:pt x="15780" y="3163"/>
                      </a:cubicBezTo>
                      <a:lnTo>
                        <a:pt x="14987" y="3956"/>
                      </a:lnTo>
                      <a:cubicBezTo>
                        <a:pt x="14262" y="3511"/>
                        <a:pt x="13483" y="3192"/>
                        <a:pt x="12678" y="2999"/>
                      </a:cubicBezTo>
                      <a:lnTo>
                        <a:pt x="12678" y="1879"/>
                      </a:lnTo>
                      <a:cubicBezTo>
                        <a:pt x="12678" y="842"/>
                        <a:pt x="11837" y="0"/>
                        <a:pt x="10800" y="0"/>
                      </a:cubicBezTo>
                      <a:close/>
                      <a:moveTo>
                        <a:pt x="10800" y="5398"/>
                      </a:moveTo>
                      <a:cubicBezTo>
                        <a:pt x="12183" y="5398"/>
                        <a:pt x="13565" y="5925"/>
                        <a:pt x="14620" y="6980"/>
                      </a:cubicBezTo>
                      <a:cubicBezTo>
                        <a:pt x="16729" y="9090"/>
                        <a:pt x="16729" y="12510"/>
                        <a:pt x="14620" y="14620"/>
                      </a:cubicBezTo>
                      <a:cubicBezTo>
                        <a:pt x="12510" y="16729"/>
                        <a:pt x="9090" y="16729"/>
                        <a:pt x="6980" y="14620"/>
                      </a:cubicBezTo>
                      <a:cubicBezTo>
                        <a:pt x="4871" y="12510"/>
                        <a:pt x="4871" y="9090"/>
                        <a:pt x="6980" y="6980"/>
                      </a:cubicBezTo>
                      <a:cubicBezTo>
                        <a:pt x="8035" y="5925"/>
                        <a:pt x="9417" y="5398"/>
                        <a:pt x="10800" y="5398"/>
                      </a:cubicBezTo>
                      <a:close/>
                    </a:path>
                  </a:pathLst>
                </a:cu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5" name="Oval 11">
                  <a:extLst>
                    <a:ext uri="{FF2B5EF4-FFF2-40B4-BE49-F238E27FC236}">
                      <a16:creationId xmlns:a16="http://schemas.microsoft.com/office/drawing/2014/main" id="{4702FD9B-6896-4B59-9960-61C449DDD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34955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6" name="Oval 12">
                  <a:extLst>
                    <a:ext uri="{FF2B5EF4-FFF2-40B4-BE49-F238E27FC236}">
                      <a16:creationId xmlns:a16="http://schemas.microsoft.com/office/drawing/2014/main" id="{5961742D-FD47-4B3D-AE05-0FF405E1A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986324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7" name="Oval 13">
                  <a:extLst>
                    <a:ext uri="{FF2B5EF4-FFF2-40B4-BE49-F238E27FC236}">
                      <a16:creationId xmlns:a16="http://schemas.microsoft.com/office/drawing/2014/main" id="{3FED7DAE-2E10-4B01-B4E9-04D27D7BA0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9847995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8" name="Oval 14">
                  <a:extLst>
                    <a:ext uri="{FF2B5EF4-FFF2-40B4-BE49-F238E27FC236}">
                      <a16:creationId xmlns:a16="http://schemas.microsoft.com/office/drawing/2014/main" id="{661794BE-E077-43E1-A66C-5923C38F0E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34306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9" name="Oval 15">
                  <a:extLst>
                    <a:ext uri="{FF2B5EF4-FFF2-40B4-BE49-F238E27FC236}">
                      <a16:creationId xmlns:a16="http://schemas.microsoft.com/office/drawing/2014/main" id="{DBC95FD6-3C17-4FF9-9A71-10D3D07C0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8456981" y="1740573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0" name="Oval 16">
                  <a:extLst>
                    <a:ext uri="{FF2B5EF4-FFF2-40B4-BE49-F238E27FC236}">
                      <a16:creationId xmlns:a16="http://schemas.microsoft.com/office/drawing/2014/main" id="{803D1856-DAE4-4D14-BB97-D04FF047F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1729787" y="8467767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1" name="Oval 17">
                  <a:extLst>
                    <a:ext uri="{FF2B5EF4-FFF2-40B4-BE49-F238E27FC236}">
                      <a16:creationId xmlns:a16="http://schemas.microsoft.com/office/drawing/2014/main" id="{4201EBFE-9A2E-4434-8471-46FEE1AA38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456983" y="8456982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2" name="Oval 18">
                  <a:extLst>
                    <a:ext uri="{FF2B5EF4-FFF2-40B4-BE49-F238E27FC236}">
                      <a16:creationId xmlns:a16="http://schemas.microsoft.com/office/drawing/2014/main" id="{3BDC6AD1-25BE-4BEA-AF41-A697BE002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729788" y="1729787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3" name="Oval 19">
                  <a:extLst>
                    <a:ext uri="{FF2B5EF4-FFF2-40B4-BE49-F238E27FC236}">
                      <a16:creationId xmlns:a16="http://schemas.microsoft.com/office/drawing/2014/main" id="{33569D57-0D50-4840-8351-6CD529BAE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192036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4" name="Oval 20">
                  <a:extLst>
                    <a:ext uri="{FF2B5EF4-FFF2-40B4-BE49-F238E27FC236}">
                      <a16:creationId xmlns:a16="http://schemas.microsoft.com/office/drawing/2014/main" id="{A4C5870A-E3B9-487D-AA2D-E16B351F59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540132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5" name="Oval 21">
                  <a:extLst>
                    <a:ext uri="{FF2B5EF4-FFF2-40B4-BE49-F238E27FC236}">
                      <a16:creationId xmlns:a16="http://schemas.microsoft.com/office/drawing/2014/main" id="{ECD2DDA2-BDBB-4280-8E00-C4B3E1680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1931146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6" name="Oval 22">
                  <a:extLst>
                    <a:ext uri="{FF2B5EF4-FFF2-40B4-BE49-F238E27FC236}">
                      <a16:creationId xmlns:a16="http://schemas.microsoft.com/office/drawing/2014/main" id="{9A2C7AB1-C0DA-4315-89DE-7859AB826A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0038569" y="5289351"/>
                  <a:ext cx="949723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7" name="Oval 23">
                  <a:extLst>
                    <a:ext uri="{FF2B5EF4-FFF2-40B4-BE49-F238E27FC236}">
                      <a16:creationId xmlns:a16="http://schemas.microsoft.com/office/drawing/2014/main" id="{761AF088-431B-4906-A96F-FDD3D758F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8658341"/>
                  <a:ext cx="949724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8" name="Oval 24">
                  <a:extLst>
                    <a:ext uri="{FF2B5EF4-FFF2-40B4-BE49-F238E27FC236}">
                      <a16:creationId xmlns:a16="http://schemas.microsoft.com/office/drawing/2014/main" id="{0F2C3B86-E9E1-45C9-AFE6-1E46AC402E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4879" y="5289351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9" name="Oval 25">
                  <a:extLst>
                    <a:ext uri="{FF2B5EF4-FFF2-40B4-BE49-F238E27FC236}">
                      <a16:creationId xmlns:a16="http://schemas.microsoft.com/office/drawing/2014/main" id="{0B135808-1A25-47A5-B1C9-B8B3D132B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865834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0" name="Oval 26">
                  <a:extLst>
                    <a:ext uri="{FF2B5EF4-FFF2-40B4-BE49-F238E27FC236}">
                      <a16:creationId xmlns:a16="http://schemas.microsoft.com/office/drawing/2014/main" id="{47896582-87B3-4ED5-B8F1-44835C9A6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10053823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</p:grpSp>
        </p:grpSp>
        <p:sp>
          <p:nvSpPr>
            <p:cNvPr id="11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2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3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4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5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6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7" name="AutoShape 33">
              <a:extLst>
                <a:ext uri="{FF2B5EF4-FFF2-40B4-BE49-F238E27FC236}">
                  <a16:creationId xmlns:a16="http://schemas.microsoft.com/office/drawing/2014/main" id="{82AFC2DA-5797-4F1B-A57A-FCFC997D9FE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029421" y="3243269"/>
              <a:ext cx="686653" cy="1089776"/>
            </a:xfrm>
            <a:custGeom>
              <a:avLst/>
              <a:gdLst>
                <a:gd name="T0" fmla="+- 0 10795 577"/>
                <a:gd name="T1" fmla="*/ T0 w 20436"/>
                <a:gd name="T2" fmla="*/ 10800 h 21600"/>
                <a:gd name="T3" fmla="+- 0 10795 577"/>
                <a:gd name="T4" fmla="*/ T3 w 20436"/>
                <a:gd name="T5" fmla="*/ 10800 h 21600"/>
                <a:gd name="T6" fmla="+- 0 10795 577"/>
                <a:gd name="T7" fmla="*/ T6 w 20436"/>
                <a:gd name="T8" fmla="*/ 10800 h 21600"/>
                <a:gd name="T9" fmla="+- 0 10795 57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2564" y="0"/>
                  </a:moveTo>
                  <a:cubicBezTo>
                    <a:pt x="161" y="3391"/>
                    <a:pt x="-577" y="7200"/>
                    <a:pt x="453" y="10887"/>
                  </a:cubicBezTo>
                  <a:cubicBezTo>
                    <a:pt x="1634" y="15111"/>
                    <a:pt x="5047" y="18912"/>
                    <a:pt x="10080" y="21600"/>
                  </a:cubicBezTo>
                  <a:cubicBezTo>
                    <a:pt x="15233" y="18954"/>
                    <a:pt x="18750" y="15143"/>
                    <a:pt x="19968" y="10887"/>
                  </a:cubicBezTo>
                  <a:cubicBezTo>
                    <a:pt x="21023" y="7201"/>
                    <a:pt x="20284" y="3387"/>
                    <a:pt x="17858" y="0"/>
                  </a:cubicBezTo>
                  <a:lnTo>
                    <a:pt x="2564" y="0"/>
                  </a:lnTo>
                  <a:close/>
                </a:path>
              </a:pathLst>
            </a:custGeom>
            <a:solidFill>
              <a:srgbClr val="DB60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8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9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0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1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2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3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4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5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6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7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087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51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5333819" cy="1460182"/>
          </a:xfrm>
        </p:spPr>
        <p:txBody>
          <a:bodyPr anchor="b">
            <a:normAutofit/>
          </a:bodyPr>
          <a:lstStyle>
            <a:lvl1pPr>
              <a:defRPr lang="fr-FR" sz="6000" kern="0" cap="all" baseline="12500" dirty="0">
                <a:solidFill>
                  <a:srgbClr val="36526E"/>
                </a:solidFill>
                <a:latin typeface="Montserrat-Bold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3306894"/>
            <a:ext cx="53338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8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3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4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5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4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6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24" name="Chart 369">
                            <a:extLst>
                              <a:ext uri="{FF2B5EF4-FFF2-40B4-BE49-F238E27FC236}">
                                <a16:creationId xmlns:a16="http://schemas.microsoft.com/office/drawing/2014/main" id="{F80C3139-44D5-405B-BABA-E6A8B855DB5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2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7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22" name="Chart 372">
                            <a:extLst>
                              <a:ext uri="{FF2B5EF4-FFF2-40B4-BE49-F238E27FC236}">
                                <a16:creationId xmlns:a16="http://schemas.microsoft.com/office/drawing/2014/main" id="{D0EB3814-8759-43C6-839C-BA8D9E9FE6E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20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8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20" name="Chart 375">
                            <a:extLst>
                              <a:ext uri="{FF2B5EF4-FFF2-40B4-BE49-F238E27FC236}">
                                <a16:creationId xmlns:a16="http://schemas.microsoft.com/office/drawing/2014/main" id="{7D75E1D7-3144-46BA-8648-BA0DFA0712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Shape 378">
              <a:extLst>
                <a:ext uri="{FF2B5EF4-FFF2-40B4-BE49-F238E27FC236}">
                  <a16:creationId xmlns:a16="http://schemas.microsoft.com/office/drawing/2014/main" id="{5CE357DC-086B-48EC-8068-E6836B8F9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6905" y="4423578"/>
              <a:ext cx="248901" cy="22859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9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712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682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370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620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65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21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766C-33CB-4FEF-B3D4-D8A54DFFCA5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2AE-0343-43B3-B606-223D4360B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178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11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143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2A178F-E19B-4A9E-86BF-C76660BA15E8}" type="datetime1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67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766C-33CB-4FEF-B3D4-D8A54DFFCA5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2AE-0343-43B3-B606-223D4360B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4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766C-33CB-4FEF-B3D4-D8A54DFFCA5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2AE-0343-43B3-B606-223D4360B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40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766C-33CB-4FEF-B3D4-D8A54DFFCA5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2AE-0343-43B3-B606-223D4360B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4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766C-33CB-4FEF-B3D4-D8A54DFFCA5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2AE-0343-43B3-B606-223D4360B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45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766C-33CB-4FEF-B3D4-D8A54DFFCA5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2AE-0343-43B3-B606-223D4360B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86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766C-33CB-4FEF-B3D4-D8A54DFFCA5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2AE-0343-43B3-B606-223D4360B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13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766C-33CB-4FEF-B3D4-D8A54DFFCA5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2AE-0343-43B3-B606-223D4360B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73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4766C-33CB-4FEF-B3D4-D8A54DFFCA5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CD2AE-0343-43B3-B606-223D4360B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2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1" t="6410" r="70211" b="28820"/>
          <a:stretch/>
        </p:blipFill>
        <p:spPr>
          <a:xfrm rot="10800000">
            <a:off x="9535886" y="4218408"/>
            <a:ext cx="3096792" cy="309679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72440" y="199663"/>
            <a:ext cx="10515600" cy="566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671041" y="6448425"/>
            <a:ext cx="520959" cy="409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36526E"/>
                </a:solidFill>
              </a:defRPr>
            </a:lvl1pPr>
          </a:lstStyle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0436" y="6550090"/>
            <a:ext cx="1404559" cy="17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281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lang="fr-FR" sz="6000" kern="1200" cap="all" baseline="12500" dirty="0">
          <a:solidFill>
            <a:srgbClr val="17222C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fr-FR" sz="2000" kern="1200" spc="300" dirty="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9750" indent="-2857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tabLst>
          <a:tab pos="539750" algn="l"/>
        </a:tabLst>
        <a:defRPr lang="fr-FR" sz="1800" kern="1200" dirty="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809625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›"/>
        <a:defRPr lang="fr-FR" sz="1050" kern="1200" dirty="0">
          <a:solidFill>
            <a:srgbClr val="95A5A6"/>
          </a:solidFill>
          <a:latin typeface="Montserrat Ligh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08166" y="3457453"/>
            <a:ext cx="4823067" cy="1991912"/>
          </a:xfrm>
        </p:spPr>
        <p:txBody>
          <a:bodyPr/>
          <a:lstStyle/>
          <a:p>
            <a:r>
              <a:rPr lang="fr-FR" dirty="0" smtClean="0"/>
              <a:t>Cycle de vie d’une 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317383" y="5541440"/>
            <a:ext cx="4404632" cy="1655762"/>
          </a:xfrm>
        </p:spPr>
        <p:txBody>
          <a:bodyPr/>
          <a:lstStyle/>
          <a:p>
            <a:r>
              <a:rPr lang="fr-FR" dirty="0" smtClean="0"/>
              <a:t>Processus </a:t>
            </a:r>
            <a:r>
              <a:rPr lang="fr-FR" dirty="0" smtClean="0"/>
              <a:t>de développement et de recette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079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B19A0B-8C50-4048-A665-D286D4212708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srgbClr val="36526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srgbClr val="36526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421200" y="220137"/>
            <a:ext cx="12552928" cy="6052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all" spc="0" normalizeH="0" baseline="12500" noProof="0" dirty="0" smtClean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Processus de développement et de recette</a:t>
            </a:r>
            <a:endParaRPr kumimoji="0" sz="5400" b="0" i="0" u="none" strike="noStrike" kern="1200" cap="all" spc="0" normalizeH="0" baseline="12500" noProof="0" dirty="0">
              <a:ln>
                <a:noFill/>
              </a:ln>
              <a:solidFill>
                <a:srgbClr val="17222C"/>
              </a:solidFill>
              <a:effectLst/>
              <a:uLnTx/>
              <a:uFillTx/>
              <a:latin typeface="Arial"/>
              <a:ea typeface="+mn-ea"/>
              <a:cs typeface="+mn-cs"/>
              <a:sym typeface="Montserrat-Bold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8078" y="4138913"/>
            <a:ext cx="11863729" cy="22256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68078" y="1042027"/>
            <a:ext cx="11863729" cy="3038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-1168954" y="2443405"/>
            <a:ext cx="2628387" cy="24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Développement</a:t>
            </a:r>
          </a:p>
        </p:txBody>
      </p:sp>
      <p:sp>
        <p:nvSpPr>
          <p:cNvPr id="52" name="Rectangle 51"/>
          <p:cNvSpPr/>
          <p:nvPr/>
        </p:nvSpPr>
        <p:spPr>
          <a:xfrm rot="16200000">
            <a:off x="-1168953" y="5113623"/>
            <a:ext cx="2628387" cy="24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61D1C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Recette fonctionnel (</a:t>
            </a:r>
            <a:r>
              <a:rPr kumimoji="0" lang="fr-FR" sz="1100" b="1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61D1C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sandbox</a:t>
            </a:r>
            <a:r>
              <a:rPr kumimoji="0" lang="fr-FR" sz="11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61D1C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)</a:t>
            </a:r>
          </a:p>
        </p:txBody>
      </p:sp>
      <p:cxnSp>
        <p:nvCxnSpPr>
          <p:cNvPr id="54" name="Connecteur droit 53"/>
          <p:cNvCxnSpPr/>
          <p:nvPr/>
        </p:nvCxnSpPr>
        <p:spPr>
          <a:xfrm>
            <a:off x="6000854" y="1061049"/>
            <a:ext cx="0" cy="546914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881442" y="913029"/>
            <a:ext cx="1470087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Développeur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487270" y="913029"/>
            <a:ext cx="1470087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Testeur</a:t>
            </a:r>
            <a:endParaRPr kumimoji="0" lang="fr-FR" sz="1050" b="0" i="0" u="none" strike="noStrike" kern="1200" cap="none" spc="1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726291" y="1531463"/>
            <a:ext cx="817095" cy="313214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Update KANBAN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dirty="0" smtClean="0">
                <a:solidFill>
                  <a:prstClr val="white"/>
                </a:solidFill>
                <a:latin typeface="Montserrat Light"/>
              </a:rPr>
              <a:t>Dev </a:t>
            </a:r>
            <a:r>
              <a:rPr lang="fr-FR" sz="800" dirty="0" err="1" smtClean="0">
                <a:solidFill>
                  <a:prstClr val="white"/>
                </a:solidFill>
                <a:latin typeface="Montserrat Light"/>
              </a:rPr>
              <a:t>Doing</a:t>
            </a:r>
            <a:endParaRPr kumimoji="0" lang="fr-FR" sz="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726291" y="2126132"/>
            <a:ext cx="817095" cy="276533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Git Pull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548555" y="2187476"/>
            <a:ext cx="1383415" cy="293172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Préparation</a:t>
            </a:r>
            <a:r>
              <a:rPr kumimoji="0" lang="fr-FR" sz="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des prérequis pour les tests 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542218" y="1693399"/>
            <a:ext cx="1396089" cy="313214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Préparation</a:t>
            </a:r>
            <a:r>
              <a:rPr kumimoji="0" lang="fr-FR" sz="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du plan de test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78" name="Losange 77"/>
          <p:cNvSpPr/>
          <p:nvPr/>
        </p:nvSpPr>
        <p:spPr>
          <a:xfrm>
            <a:off x="4557466" y="2950541"/>
            <a:ext cx="615028" cy="375085"/>
          </a:xfrm>
          <a:prstGeom prst="diamond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700" dirty="0" smtClean="0">
                <a:solidFill>
                  <a:prstClr val="white"/>
                </a:solidFill>
                <a:latin typeface="Montserrat Light"/>
              </a:rPr>
              <a:t>Validé?</a:t>
            </a:r>
            <a:endParaRPr lang="fr-FR" sz="700" dirty="0">
              <a:solidFill>
                <a:prstClr val="white"/>
              </a:solidFill>
              <a:latin typeface="Montserrat Light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122231" y="2939680"/>
            <a:ext cx="357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KO</a:t>
            </a:r>
            <a:endParaRPr kumimoji="0" lang="fr-FR" sz="9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2" name="Connecteur droit 41"/>
          <p:cNvCxnSpPr/>
          <p:nvPr/>
        </p:nvCxnSpPr>
        <p:spPr>
          <a:xfrm>
            <a:off x="1480612" y="1061049"/>
            <a:ext cx="0" cy="546914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44567" y="1330400"/>
            <a:ext cx="1074460" cy="714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Backlog</a:t>
            </a:r>
            <a:endParaRPr kumimoji="0" lang="fr-FR" sz="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  <a:p>
            <a:pPr marL="85725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dirty="0" smtClean="0">
                <a:solidFill>
                  <a:schemeClr val="accent1"/>
                </a:solidFill>
                <a:latin typeface="Montserrat Light"/>
              </a:rPr>
              <a:t>- US 1</a:t>
            </a:r>
          </a:p>
          <a:p>
            <a:pPr marL="85725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- US 2</a:t>
            </a:r>
          </a:p>
          <a:p>
            <a:pPr marL="85725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dirty="0" smtClean="0">
                <a:solidFill>
                  <a:schemeClr val="accent1"/>
                </a:solidFill>
                <a:latin typeface="Montserrat Light"/>
              </a:rPr>
              <a:t>- US N</a:t>
            </a:r>
            <a:endParaRPr kumimoji="0" lang="fr-FR" sz="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</a:endParaRPr>
          </a:p>
        </p:txBody>
      </p:sp>
      <p:cxnSp>
        <p:nvCxnSpPr>
          <p:cNvPr id="9" name="Connecteur en angle 8"/>
          <p:cNvCxnSpPr>
            <a:stCxn id="43" idx="3"/>
            <a:endCxn id="66" idx="1"/>
          </p:cNvCxnSpPr>
          <p:nvPr/>
        </p:nvCxnSpPr>
        <p:spPr>
          <a:xfrm>
            <a:off x="1419027" y="1687430"/>
            <a:ext cx="307264" cy="6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725908" y="2540824"/>
            <a:ext cx="817095" cy="245783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Commit</a:t>
            </a:r>
          </a:p>
        </p:txBody>
      </p:sp>
      <p:cxnSp>
        <p:nvCxnSpPr>
          <p:cNvPr id="16" name="Connecteur droit avec flèche 15"/>
          <p:cNvCxnSpPr>
            <a:stCxn id="67" idx="2"/>
            <a:endCxn id="53" idx="0"/>
          </p:cNvCxnSpPr>
          <p:nvPr/>
        </p:nvCxnSpPr>
        <p:spPr>
          <a:xfrm flipH="1">
            <a:off x="2134456" y="2402665"/>
            <a:ext cx="383" cy="13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725908" y="3199317"/>
            <a:ext cx="817095" cy="313214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Push</a:t>
            </a:r>
          </a:p>
        </p:txBody>
      </p:sp>
      <p:cxnSp>
        <p:nvCxnSpPr>
          <p:cNvPr id="56" name="Connecteur droit avec flèche 55"/>
          <p:cNvCxnSpPr>
            <a:endCxn id="55" idx="0"/>
          </p:cNvCxnSpPr>
          <p:nvPr/>
        </p:nvCxnSpPr>
        <p:spPr>
          <a:xfrm>
            <a:off x="2134456" y="2950541"/>
            <a:ext cx="0" cy="24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57012" y="3199317"/>
            <a:ext cx="817095" cy="313214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Merge</a:t>
            </a: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r>
              <a:rPr kumimoji="0" lang="fr-FR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request</a:t>
            </a:r>
            <a:endParaRPr kumimoji="0" lang="fr-FR" sz="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58" name="Connecteur droit avec flèche 57"/>
          <p:cNvCxnSpPr>
            <a:stCxn id="55" idx="3"/>
            <a:endCxn id="57" idx="1"/>
          </p:cNvCxnSpPr>
          <p:nvPr/>
        </p:nvCxnSpPr>
        <p:spPr>
          <a:xfrm>
            <a:off x="2543003" y="3355924"/>
            <a:ext cx="214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21203" y="2006614"/>
            <a:ext cx="1087555" cy="235155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Validation du push</a:t>
            </a:r>
          </a:p>
        </p:txBody>
      </p:sp>
      <p:cxnSp>
        <p:nvCxnSpPr>
          <p:cNvPr id="80" name="Connecteur droit 79"/>
          <p:cNvCxnSpPr/>
          <p:nvPr/>
        </p:nvCxnSpPr>
        <p:spPr>
          <a:xfrm>
            <a:off x="3740733" y="1061049"/>
            <a:ext cx="0" cy="546914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129938" y="913029"/>
            <a:ext cx="1470087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Architecte / </a:t>
            </a:r>
            <a:r>
              <a:rPr kumimoji="0" lang="fr-FR" sz="1050" b="0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Techlead</a:t>
            </a:r>
            <a:endParaRPr kumimoji="0" lang="fr-FR" sz="1050" b="0" i="0" u="none" strike="noStrike" kern="1200" cap="none" spc="10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378434" y="913029"/>
            <a:ext cx="1470087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PO</a:t>
            </a:r>
          </a:p>
        </p:txBody>
      </p:sp>
      <p:cxnSp>
        <p:nvCxnSpPr>
          <p:cNvPr id="93" name="Connecteur en angle 92"/>
          <p:cNvCxnSpPr>
            <a:stCxn id="57" idx="3"/>
            <a:endCxn id="64" idx="1"/>
          </p:cNvCxnSpPr>
          <p:nvPr/>
        </p:nvCxnSpPr>
        <p:spPr>
          <a:xfrm flipV="1">
            <a:off x="3574107" y="2124192"/>
            <a:ext cx="747096" cy="12317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8226469" y="1061049"/>
            <a:ext cx="0" cy="546914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270" idx="2"/>
            <a:endCxn id="78" idx="0"/>
          </p:cNvCxnSpPr>
          <p:nvPr/>
        </p:nvCxnSpPr>
        <p:spPr>
          <a:xfrm flipH="1">
            <a:off x="4864980" y="2601357"/>
            <a:ext cx="1" cy="34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7682691" y="3724827"/>
            <a:ext cx="1087555" cy="313214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Démo</a:t>
            </a:r>
          </a:p>
        </p:txBody>
      </p:sp>
      <p:sp>
        <p:nvSpPr>
          <p:cNvPr id="125" name="ZoneTexte 124"/>
          <p:cNvSpPr txBox="1"/>
          <p:nvPr/>
        </p:nvSpPr>
        <p:spPr>
          <a:xfrm>
            <a:off x="4506811" y="3271229"/>
            <a:ext cx="3846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OK</a:t>
            </a:r>
            <a:endParaRPr kumimoji="0" lang="fr-FR" sz="9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1" name="Ellipse 140"/>
          <p:cNvSpPr/>
          <p:nvPr/>
        </p:nvSpPr>
        <p:spPr>
          <a:xfrm>
            <a:off x="5472788" y="3013466"/>
            <a:ext cx="257306" cy="2492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ZoneTexte 141"/>
          <p:cNvSpPr txBox="1"/>
          <p:nvPr/>
        </p:nvSpPr>
        <p:spPr>
          <a:xfrm>
            <a:off x="5344442" y="3206074"/>
            <a:ext cx="527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Reject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7" name="Connecteur droit avec flèche 136"/>
          <p:cNvCxnSpPr>
            <a:stCxn id="78" idx="3"/>
            <a:endCxn id="141" idx="2"/>
          </p:cNvCxnSpPr>
          <p:nvPr/>
        </p:nvCxnSpPr>
        <p:spPr>
          <a:xfrm>
            <a:off x="5172494" y="3138084"/>
            <a:ext cx="300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en angle 143"/>
          <p:cNvCxnSpPr>
            <a:stCxn id="141" idx="0"/>
            <a:endCxn id="67" idx="0"/>
          </p:cNvCxnSpPr>
          <p:nvPr/>
        </p:nvCxnSpPr>
        <p:spPr>
          <a:xfrm rot="16200000" flipV="1">
            <a:off x="3424473" y="836498"/>
            <a:ext cx="887334" cy="3466602"/>
          </a:xfrm>
          <a:prstGeom prst="bentConnector3">
            <a:avLst>
              <a:gd name="adj1" fmla="val 119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ZoneTexte 150"/>
          <p:cNvSpPr txBox="1"/>
          <p:nvPr/>
        </p:nvSpPr>
        <p:spPr>
          <a:xfrm>
            <a:off x="3052733" y="2032393"/>
            <a:ext cx="663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Correct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757012" y="3628630"/>
            <a:ext cx="817095" cy="313214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Update Kanban Dev </a:t>
            </a:r>
            <a:r>
              <a:rPr kumimoji="0" lang="fr-FR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Done</a:t>
            </a:r>
            <a:endParaRPr kumimoji="0" lang="fr-FR" sz="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166" name="Connecteur en angle 165"/>
          <p:cNvCxnSpPr>
            <a:endCxn id="74" idx="0"/>
          </p:cNvCxnSpPr>
          <p:nvPr/>
        </p:nvCxnSpPr>
        <p:spPr>
          <a:xfrm>
            <a:off x="1419027" y="1447567"/>
            <a:ext cx="8821236" cy="245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169"/>
          <p:cNvCxnSpPr>
            <a:stCxn id="74" idx="2"/>
            <a:endCxn id="68" idx="0"/>
          </p:cNvCxnSpPr>
          <p:nvPr/>
        </p:nvCxnSpPr>
        <p:spPr>
          <a:xfrm>
            <a:off x="10240263" y="2006613"/>
            <a:ext cx="0" cy="18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ésultat de recherche d'images pour &quot;cycle icone&quot;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280811" y="1850027"/>
            <a:ext cx="206986" cy="2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 descr="Résultat de recherche d'images pour &quot;cycle icone&quot;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469331" y="2140220"/>
            <a:ext cx="206986" cy="2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ZoneTexte 176"/>
          <p:cNvSpPr txBox="1"/>
          <p:nvPr/>
        </p:nvSpPr>
        <p:spPr>
          <a:xfrm>
            <a:off x="2538120" y="2121530"/>
            <a:ext cx="663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Update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79" name="Picture 2" descr="Résultat de recherche d'images pour &quot;cycle icone&quot;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469331" y="2579620"/>
            <a:ext cx="206986" cy="2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ZoneTexte 179"/>
          <p:cNvSpPr txBox="1"/>
          <p:nvPr/>
        </p:nvSpPr>
        <p:spPr>
          <a:xfrm>
            <a:off x="2507963" y="2513929"/>
            <a:ext cx="9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b="1" dirty="0" smtClean="0">
                <a:solidFill>
                  <a:schemeClr val="accent1"/>
                </a:solidFill>
                <a:latin typeface="Arial"/>
              </a:rPr>
              <a:t>À chaque version stable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8447068" y="4377957"/>
            <a:ext cx="819603" cy="3063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Scénarios de test</a:t>
            </a:r>
            <a:endParaRPr kumimoji="0" lang="fr-FR" sz="800" b="0" i="0" u="none" strike="noStrike" kern="1200" cap="none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195" name="Connecteur en angle 194"/>
          <p:cNvCxnSpPr>
            <a:stCxn id="153" idx="2"/>
            <a:endCxn id="227" idx="1"/>
          </p:cNvCxnSpPr>
          <p:nvPr/>
        </p:nvCxnSpPr>
        <p:spPr>
          <a:xfrm rot="16200000" flipH="1">
            <a:off x="5511679" y="1595725"/>
            <a:ext cx="589271" cy="5281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9767777" y="4377957"/>
            <a:ext cx="984146" cy="3063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Développement des scénarios</a:t>
            </a:r>
            <a:endParaRPr kumimoji="0" lang="fr-FR" sz="800" b="0" i="0" u="none" strike="noStrike" kern="1200" cap="none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199" name="Connecteur droit avec flèche 198"/>
          <p:cNvCxnSpPr>
            <a:stCxn id="227" idx="3"/>
            <a:endCxn id="232" idx="1"/>
          </p:cNvCxnSpPr>
          <p:nvPr/>
        </p:nvCxnSpPr>
        <p:spPr>
          <a:xfrm>
            <a:off x="9266671" y="4531115"/>
            <a:ext cx="501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4" name="Losange 243"/>
          <p:cNvSpPr/>
          <p:nvPr/>
        </p:nvSpPr>
        <p:spPr>
          <a:xfrm>
            <a:off x="9952336" y="4986566"/>
            <a:ext cx="615028" cy="37508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700" dirty="0">
                <a:solidFill>
                  <a:prstClr val="white"/>
                </a:solidFill>
                <a:latin typeface="Montserrat Light"/>
              </a:rPr>
              <a:t>Validé?</a:t>
            </a:r>
          </a:p>
        </p:txBody>
      </p:sp>
      <p:cxnSp>
        <p:nvCxnSpPr>
          <p:cNvPr id="209" name="Connecteur droit avec flèche 208"/>
          <p:cNvCxnSpPr>
            <a:stCxn id="232" idx="2"/>
            <a:endCxn id="244" idx="0"/>
          </p:cNvCxnSpPr>
          <p:nvPr/>
        </p:nvCxnSpPr>
        <p:spPr>
          <a:xfrm>
            <a:off x="10259850" y="4684273"/>
            <a:ext cx="0" cy="3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9" name="Connecteur droit avec flèche 248"/>
          <p:cNvCxnSpPr>
            <a:stCxn id="244" idx="2"/>
            <a:endCxn id="254" idx="0"/>
          </p:cNvCxnSpPr>
          <p:nvPr/>
        </p:nvCxnSpPr>
        <p:spPr>
          <a:xfrm>
            <a:off x="10259850" y="5361651"/>
            <a:ext cx="0" cy="28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1" name="ZoneTexte 250"/>
          <p:cNvSpPr txBox="1"/>
          <p:nvPr/>
        </p:nvSpPr>
        <p:spPr>
          <a:xfrm>
            <a:off x="10315945" y="5348839"/>
            <a:ext cx="197387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OK</a:t>
            </a:r>
            <a:endParaRPr kumimoji="0" lang="fr-FR" sz="9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9767777" y="5648440"/>
            <a:ext cx="984146" cy="3063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Recette</a:t>
            </a:r>
            <a:endParaRPr kumimoji="0" lang="fr-FR" sz="800" b="0" i="0" u="none" strike="noStrike" kern="1200" cap="none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10999656" y="5020950"/>
            <a:ext cx="984146" cy="3063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Création de ticket</a:t>
            </a:r>
            <a:endParaRPr kumimoji="0" lang="fr-FR" sz="800" b="0" i="0" u="none" strike="noStrike" kern="1200" cap="none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219" name="Connecteur droit avec flèche 218"/>
          <p:cNvCxnSpPr>
            <a:stCxn id="244" idx="3"/>
            <a:endCxn id="257" idx="1"/>
          </p:cNvCxnSpPr>
          <p:nvPr/>
        </p:nvCxnSpPr>
        <p:spPr>
          <a:xfrm flipV="1">
            <a:off x="10567364" y="5174108"/>
            <a:ext cx="432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4321203" y="2239700"/>
            <a:ext cx="1087555" cy="361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  <a:latin typeface="Montserrat Light"/>
              </a:rPr>
              <a:t>(Code review + Sonar </a:t>
            </a:r>
          </a:p>
          <a:p>
            <a:pPr algn="ctr"/>
            <a:r>
              <a:rPr lang="en-US" sz="800" dirty="0" smtClean="0">
                <a:solidFill>
                  <a:schemeClr val="accent1"/>
                </a:solidFill>
                <a:latin typeface="Montserrat Light"/>
              </a:rPr>
              <a:t>+ </a:t>
            </a:r>
            <a:r>
              <a:rPr lang="en-US" sz="800" dirty="0" err="1" smtClean="0">
                <a:solidFill>
                  <a:schemeClr val="accent1"/>
                </a:solidFill>
                <a:latin typeface="Montserrat Light"/>
              </a:rPr>
              <a:t>Quickbuild</a:t>
            </a:r>
            <a:r>
              <a:rPr lang="en-US" sz="800" dirty="0" smtClean="0">
                <a:solidFill>
                  <a:schemeClr val="accent1"/>
                </a:solidFill>
                <a:latin typeface="Montserrat Light"/>
              </a:rPr>
              <a:t> OK)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1713078" y="2782760"/>
            <a:ext cx="812212" cy="295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  <a:latin typeface="Montserrat Light"/>
              </a:rPr>
              <a:t>Si  US </a:t>
            </a:r>
            <a:r>
              <a:rPr lang="en-US" sz="800" dirty="0" err="1" smtClean="0">
                <a:solidFill>
                  <a:schemeClr val="accent1"/>
                </a:solidFill>
                <a:latin typeface="Montserrat Light"/>
              </a:rPr>
              <a:t>terminée</a:t>
            </a:r>
            <a:r>
              <a:rPr lang="en-US" sz="800" dirty="0">
                <a:solidFill>
                  <a:schemeClr val="accent1"/>
                </a:solidFill>
                <a:latin typeface="Montserrat Light"/>
              </a:rPr>
              <a:t> </a:t>
            </a:r>
            <a:endParaRPr lang="en-US" sz="800" dirty="0" smtClean="0">
              <a:solidFill>
                <a:schemeClr val="accent1"/>
              </a:solidFill>
              <a:latin typeface="Montserrat Light"/>
            </a:endParaRPr>
          </a:p>
          <a:p>
            <a:pPr algn="ctr"/>
            <a:r>
              <a:rPr lang="en-US" sz="800" dirty="0" smtClean="0">
                <a:solidFill>
                  <a:schemeClr val="accent1"/>
                </a:solidFill>
                <a:latin typeface="Montserrat Light"/>
              </a:rPr>
              <a:t>+ TI et TU OK</a:t>
            </a:r>
          </a:p>
        </p:txBody>
      </p:sp>
      <p:cxnSp>
        <p:nvCxnSpPr>
          <p:cNvPr id="267" name="Connecteur droit avec flèche 266"/>
          <p:cNvCxnSpPr>
            <a:stCxn id="66" idx="2"/>
            <a:endCxn id="67" idx="0"/>
          </p:cNvCxnSpPr>
          <p:nvPr/>
        </p:nvCxnSpPr>
        <p:spPr>
          <a:xfrm>
            <a:off x="2134839" y="1844677"/>
            <a:ext cx="0" cy="28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>
            <a:off x="1725908" y="3628630"/>
            <a:ext cx="817095" cy="313214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Déploiement </a:t>
            </a:r>
            <a:r>
              <a:rPr kumimoji="0" lang="fr-FR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Sandbox</a:t>
            </a:r>
            <a:endParaRPr kumimoji="0" lang="fr-FR" sz="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274" name="Connecteur droit avec flèche 273"/>
          <p:cNvCxnSpPr>
            <a:stCxn id="153" idx="1"/>
            <a:endCxn id="305" idx="3"/>
          </p:cNvCxnSpPr>
          <p:nvPr/>
        </p:nvCxnSpPr>
        <p:spPr>
          <a:xfrm flipH="1">
            <a:off x="2543003" y="3785237"/>
            <a:ext cx="214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en angle 275"/>
          <p:cNvCxnSpPr>
            <a:stCxn id="78" idx="2"/>
            <a:endCxn id="153" idx="3"/>
          </p:cNvCxnSpPr>
          <p:nvPr/>
        </p:nvCxnSpPr>
        <p:spPr>
          <a:xfrm rot="5400000">
            <a:off x="3989739" y="2909995"/>
            <a:ext cx="459611" cy="1290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avec flèche 291"/>
          <p:cNvCxnSpPr>
            <a:endCxn id="122" idx="1"/>
          </p:cNvCxnSpPr>
          <p:nvPr/>
        </p:nvCxnSpPr>
        <p:spPr>
          <a:xfrm>
            <a:off x="3574107" y="3880437"/>
            <a:ext cx="4108584" cy="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4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DIGITAL FACTORY">
      <a:dk1>
        <a:srgbClr val="36526E"/>
      </a:dk1>
      <a:lt1>
        <a:sysClr val="window" lastClr="FFFFFF"/>
      </a:lt1>
      <a:dk2>
        <a:srgbClr val="404040"/>
      </a:dk2>
      <a:lt2>
        <a:srgbClr val="FFFFFF"/>
      </a:lt2>
      <a:accent1>
        <a:srgbClr val="45688B"/>
      </a:accent1>
      <a:accent2>
        <a:srgbClr val="61D1CE"/>
      </a:accent2>
      <a:accent3>
        <a:srgbClr val="E16268"/>
      </a:accent3>
      <a:accent4>
        <a:srgbClr val="527BA4"/>
      </a:accent4>
      <a:accent5>
        <a:srgbClr val="80DAD8"/>
      </a:accent5>
      <a:accent6>
        <a:srgbClr val="E88489"/>
      </a:accent6>
      <a:hlink>
        <a:srgbClr val="2E75B5"/>
      </a:hlink>
      <a:folHlink>
        <a:srgbClr val="6F3B55"/>
      </a:folHlink>
    </a:clrScheme>
    <a:fontScheme name="DIGITAL 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112</Words>
  <Application>Microsoft Office PowerPoint</Application>
  <PresentationFormat>Grand écran</PresentationFormat>
  <Paragraphs>44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Helvetica Light</vt:lpstr>
      <vt:lpstr>Montserrat Light</vt:lpstr>
      <vt:lpstr>Montserrat-Bold</vt:lpstr>
      <vt:lpstr>Thème Office</vt:lpstr>
      <vt:lpstr>1_Thème Office</vt:lpstr>
      <vt:lpstr>Chart</vt:lpstr>
      <vt:lpstr>Cycle de vie d’une us</vt:lpstr>
      <vt:lpstr>Présentation PowerPoint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vie d’une us</dc:title>
  <dc:creator>Bouzraa Meriem</dc:creator>
  <cp:lastModifiedBy>Bouzraa Meriem</cp:lastModifiedBy>
  <cp:revision>19</cp:revision>
  <dcterms:created xsi:type="dcterms:W3CDTF">2018-04-25T14:05:34Z</dcterms:created>
  <dcterms:modified xsi:type="dcterms:W3CDTF">2018-04-25T17:39:28Z</dcterms:modified>
</cp:coreProperties>
</file>