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CAEE-348A-4C9F-81FF-BFA306EBBC41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7B2E-4C5A-46F7-AD1B-8AE4A2BA0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06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CAEE-348A-4C9F-81FF-BFA306EBBC41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7B2E-4C5A-46F7-AD1B-8AE4A2BA0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77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CAEE-348A-4C9F-81FF-BFA306EBBC41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7B2E-4C5A-46F7-AD1B-8AE4A2BA0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10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CAEE-348A-4C9F-81FF-BFA306EBBC41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7B2E-4C5A-46F7-AD1B-8AE4A2BA0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22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CAEE-348A-4C9F-81FF-BFA306EBBC41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7B2E-4C5A-46F7-AD1B-8AE4A2BA0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22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CAEE-348A-4C9F-81FF-BFA306EBBC41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7B2E-4C5A-46F7-AD1B-8AE4A2BA0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0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CAEE-348A-4C9F-81FF-BFA306EBBC41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7B2E-4C5A-46F7-AD1B-8AE4A2BA0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07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CAEE-348A-4C9F-81FF-BFA306EBBC41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7B2E-4C5A-46F7-AD1B-8AE4A2BA0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CAEE-348A-4C9F-81FF-BFA306EBBC41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7B2E-4C5A-46F7-AD1B-8AE4A2BA0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1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CAEE-348A-4C9F-81FF-BFA306EBBC41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7B2E-4C5A-46F7-AD1B-8AE4A2BA0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8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CAEE-348A-4C9F-81FF-BFA306EBBC41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7B2E-4C5A-46F7-AD1B-8AE4A2BA0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31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1CAEE-348A-4C9F-81FF-BFA306EBBC41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7B2E-4C5A-46F7-AD1B-8AE4A2BA0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31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1.jpe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5.png"/><Relationship Id="rId21" Type="http://schemas.microsoft.com/office/2007/relationships/hdphoto" Target="../media/hdphoto2.wdp"/><Relationship Id="rId7" Type="http://schemas.openxmlformats.org/officeDocument/2006/relationships/image" Target="../media/image10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4.png"/><Relationship Id="rId16" Type="http://schemas.openxmlformats.org/officeDocument/2006/relationships/image" Target="../media/image33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8.jpeg"/><Relationship Id="rId5" Type="http://schemas.openxmlformats.org/officeDocument/2006/relationships/image" Target="../media/image8.png"/><Relationship Id="rId15" Type="http://schemas.openxmlformats.org/officeDocument/2006/relationships/image" Target="../media/image32.png"/><Relationship Id="rId23" Type="http://schemas.openxmlformats.org/officeDocument/2006/relationships/image" Target="../media/image38.png"/><Relationship Id="rId10" Type="http://schemas.openxmlformats.org/officeDocument/2006/relationships/image" Target="../media/image27.png"/><Relationship Id="rId19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26.jpeg"/><Relationship Id="rId14" Type="http://schemas.openxmlformats.org/officeDocument/2006/relationships/image" Target="../media/image31.png"/><Relationship Id="rId22" Type="http://schemas.openxmlformats.org/officeDocument/2006/relationships/image" Target="../media/image3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1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jpe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69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0" Type="http://schemas.openxmlformats.org/officeDocument/2006/relationships/image" Target="../media/image6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27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1.jpe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</a:t>
            </a:fld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emo information text"/>
          <p:cNvSpPr txBox="1"/>
          <p:nvPr/>
        </p:nvSpPr>
        <p:spPr>
          <a:xfrm>
            <a:off x="1089796" y="2596102"/>
            <a:ext cx="10368316" cy="7181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defTabSz="825500" hangingPunct="0">
              <a:lnSpc>
                <a:spcPct val="100000"/>
              </a:lnSpc>
            </a:pPr>
            <a:r>
              <a:rPr lang="fr-FR" sz="6000" kern="0" dirty="0" smtClean="0">
                <a:solidFill>
                  <a:srgbClr val="36526E"/>
                </a:solidFill>
                <a:latin typeface="Montserrat-Bold"/>
              </a:rPr>
              <a:t>architecture</a:t>
            </a:r>
            <a:endParaRPr sz="6000" kern="0" dirty="0">
              <a:solidFill>
                <a:srgbClr val="36526E"/>
              </a:solidFill>
              <a:latin typeface="Montserrat-Bold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6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7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8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3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3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23" name="Chart 369">
                            <a:extLst>
                              <a:ext uri="{FF2B5EF4-FFF2-40B4-BE49-F238E27FC236}">
                                <a16:creationId xmlns:a16="http://schemas.microsoft.com/office/drawing/2014/main" id="{F80C3139-44D5-405B-BABA-E6A8B855DB5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1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0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21" name="Chart 372">
                            <a:extLst>
                              <a:ext uri="{FF2B5EF4-FFF2-40B4-BE49-F238E27FC236}">
                                <a16:creationId xmlns:a16="http://schemas.microsoft.com/office/drawing/2014/main" id="{D0EB3814-8759-43C6-839C-BA8D9E9FE6E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19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1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19" name="Chart 375">
                            <a:extLst>
                              <a:ext uri="{FF2B5EF4-FFF2-40B4-BE49-F238E27FC236}">
                                <a16:creationId xmlns:a16="http://schemas.microsoft.com/office/drawing/2014/main" id="{7D75E1D7-3144-46BA-8648-BA0DFA07120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  <p:sp>
        <p:nvSpPr>
          <p:cNvPr id="25" name="Shape 378">
            <a:extLst>
              <a:ext uri="{FF2B5EF4-FFF2-40B4-BE49-F238E27FC236}">
                <a16:creationId xmlns:a16="http://schemas.microsoft.com/office/drawing/2014/main" id="{5CE357DC-086B-48EC-8068-E6836B8F96C5}"/>
              </a:ext>
            </a:extLst>
          </p:cNvPr>
          <p:cNvSpPr>
            <a:spLocks/>
          </p:cNvSpPr>
          <p:nvPr/>
        </p:nvSpPr>
        <p:spPr bwMode="auto">
          <a:xfrm>
            <a:off x="9376905" y="4423578"/>
            <a:ext cx="248901" cy="22859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rgbClr val="6D71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rIns="2286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8061573" y="2073653"/>
            <a:ext cx="340817" cy="590719"/>
            <a:chOff x="4112120" y="673793"/>
            <a:chExt cx="2072101" cy="3591459"/>
          </a:xfrm>
        </p:grpSpPr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9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2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3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4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5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6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7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8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9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0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1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2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3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20F88-C31F-4A2F-A13C-0D2E4AAF7CB2}" type="slidenum">
              <a:rPr kumimoji="0" lang="fr-FR" b="1" i="0" u="none" strike="noStrike" kern="1200" cap="none" spc="0" normalizeH="0" baseline="0" noProof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1130299" y="308664"/>
            <a:ext cx="11137901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6000" dirty="0"/>
              <a:t>Industrialisation 	</a:t>
            </a:r>
            <a:endParaRPr sz="6000" dirty="0"/>
          </a:p>
        </p:txBody>
      </p:sp>
      <p:sp>
        <p:nvSpPr>
          <p:cNvPr id="75" name="Rectangle à coins arrondis 74"/>
          <p:cNvSpPr/>
          <p:nvPr/>
        </p:nvSpPr>
        <p:spPr bwMode="auto">
          <a:xfrm>
            <a:off x="4446379" y="2491455"/>
            <a:ext cx="2880320" cy="864096"/>
          </a:xfrm>
          <a:prstGeom prst="roundRect">
            <a:avLst>
              <a:gd name="adj" fmla="val 12695"/>
            </a:avLst>
          </a:prstGeom>
          <a:solidFill>
            <a:srgbClr val="EE003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Ordonnanceur</a:t>
            </a:r>
          </a:p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6" name="Cylindre 75"/>
          <p:cNvSpPr/>
          <p:nvPr/>
        </p:nvSpPr>
        <p:spPr bwMode="auto">
          <a:xfrm>
            <a:off x="8406819" y="1013613"/>
            <a:ext cx="1584176" cy="936104"/>
          </a:xfrm>
          <a:prstGeom prst="can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Dépôt artefact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7" name="Cylindre 76"/>
          <p:cNvSpPr/>
          <p:nvPr/>
        </p:nvSpPr>
        <p:spPr bwMode="auto">
          <a:xfrm>
            <a:off x="1998107" y="2453773"/>
            <a:ext cx="1584176" cy="2160240"/>
          </a:xfrm>
          <a:prstGeom prst="can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Source Control Management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8" name="Cylindre 77"/>
          <p:cNvSpPr/>
          <p:nvPr/>
        </p:nvSpPr>
        <p:spPr bwMode="auto">
          <a:xfrm>
            <a:off x="1998107" y="4974053"/>
            <a:ext cx="1584176" cy="864096"/>
          </a:xfrm>
          <a:prstGeom prst="can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Dépôt binaires socle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0" name="Rectangle à coins arrondis 79"/>
          <p:cNvSpPr/>
          <p:nvPr/>
        </p:nvSpPr>
        <p:spPr bwMode="auto">
          <a:xfrm>
            <a:off x="4446379" y="3821925"/>
            <a:ext cx="2880320" cy="864096"/>
          </a:xfrm>
          <a:prstGeom prst="roundRect">
            <a:avLst>
              <a:gd name="adj" fmla="val 12695"/>
            </a:avLst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Gestion de Configuration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(installation/configuration des middlewares et services)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85" name="Connecteur droit avec flèche 84"/>
          <p:cNvCxnSpPr>
            <a:endCxn id="77" idx="1"/>
          </p:cNvCxnSpPr>
          <p:nvPr/>
        </p:nvCxnSpPr>
        <p:spPr bwMode="auto">
          <a:xfrm flipH="1">
            <a:off x="2790195" y="1877709"/>
            <a:ext cx="4115" cy="576064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00516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Connecteur droit 34"/>
          <p:cNvCxnSpPr>
            <a:endCxn id="77" idx="2"/>
          </p:cNvCxnSpPr>
          <p:nvPr/>
        </p:nvCxnSpPr>
        <p:spPr bwMode="auto">
          <a:xfrm rot="10800000">
            <a:off x="1998108" y="3533893"/>
            <a:ext cx="1194387" cy="2702580"/>
          </a:xfrm>
          <a:prstGeom prst="bentConnector3">
            <a:avLst>
              <a:gd name="adj1" fmla="val 119140"/>
            </a:avLst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7" name="Connecteur droit 34"/>
          <p:cNvCxnSpPr>
            <a:endCxn id="78" idx="2"/>
          </p:cNvCxnSpPr>
          <p:nvPr/>
        </p:nvCxnSpPr>
        <p:spPr bwMode="auto">
          <a:xfrm rot="10800000">
            <a:off x="1998108" y="5406101"/>
            <a:ext cx="1194387" cy="830372"/>
          </a:xfrm>
          <a:prstGeom prst="bentConnector3">
            <a:avLst>
              <a:gd name="adj1" fmla="val 119140"/>
            </a:avLst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8" name="Rectangle 87"/>
          <p:cNvSpPr/>
          <p:nvPr/>
        </p:nvSpPr>
        <p:spPr>
          <a:xfrm>
            <a:off x="1649626" y="1805701"/>
            <a:ext cx="101526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Commit code,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et tests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282173" y="6270197"/>
            <a:ext cx="20855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868A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Commit « infra as code » et test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868A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Gestion Binaires Socle</a:t>
            </a:r>
          </a:p>
        </p:txBody>
      </p:sp>
      <p:cxnSp>
        <p:nvCxnSpPr>
          <p:cNvPr id="90" name="Connecteur droit avec flèche 159"/>
          <p:cNvCxnSpPr>
            <a:stCxn id="77" idx="4"/>
            <a:endCxn id="75" idx="1"/>
          </p:cNvCxnSpPr>
          <p:nvPr/>
        </p:nvCxnSpPr>
        <p:spPr bwMode="auto">
          <a:xfrm flipV="1">
            <a:off x="3582283" y="2923503"/>
            <a:ext cx="864096" cy="610390"/>
          </a:xfrm>
          <a:prstGeom prst="bentConnector3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91" name="Connecteur droit avec flèche 198"/>
          <p:cNvCxnSpPr>
            <a:stCxn id="75" idx="0"/>
            <a:endCxn id="110" idx="2"/>
          </p:cNvCxnSpPr>
          <p:nvPr/>
        </p:nvCxnSpPr>
        <p:spPr bwMode="auto">
          <a:xfrm rot="16200000" flipV="1">
            <a:off x="4904545" y="1509460"/>
            <a:ext cx="541738" cy="1422251"/>
          </a:xfrm>
          <a:prstGeom prst="bentConnector3">
            <a:avLst>
              <a:gd name="adj1" fmla="val 50000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Connecteur droit avec flèche 91"/>
          <p:cNvCxnSpPr>
            <a:stCxn id="75" idx="0"/>
          </p:cNvCxnSpPr>
          <p:nvPr/>
        </p:nvCxnSpPr>
        <p:spPr bwMode="auto">
          <a:xfrm flipV="1">
            <a:off x="5886539" y="1949717"/>
            <a:ext cx="0" cy="541738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Connecteur droit avec flèche 201"/>
          <p:cNvCxnSpPr>
            <a:stCxn id="75" idx="0"/>
          </p:cNvCxnSpPr>
          <p:nvPr/>
        </p:nvCxnSpPr>
        <p:spPr bwMode="auto">
          <a:xfrm rot="5400000" flipH="1" flipV="1">
            <a:off x="6173732" y="1662524"/>
            <a:ext cx="541738" cy="1116124"/>
          </a:xfrm>
          <a:prstGeom prst="bentConnector3">
            <a:avLst>
              <a:gd name="adj1" fmla="val 50000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Connecteur droit avec flèche 93"/>
          <p:cNvCxnSpPr>
            <a:stCxn id="112" idx="3"/>
            <a:endCxn id="76" idx="2"/>
          </p:cNvCxnSpPr>
          <p:nvPr/>
        </p:nvCxnSpPr>
        <p:spPr bwMode="auto">
          <a:xfrm>
            <a:off x="7470715" y="1481665"/>
            <a:ext cx="936104" cy="0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Rectangle 94"/>
          <p:cNvSpPr/>
          <p:nvPr/>
        </p:nvSpPr>
        <p:spPr>
          <a:xfrm>
            <a:off x="2375400" y="1517752"/>
            <a:ext cx="8771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ROLE DEV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228577" y="6130877"/>
            <a:ext cx="9361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868A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ROLE  OPS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431335" y="1118249"/>
            <a:ext cx="991481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Archivage des artefacts applicatifs</a:t>
            </a:r>
          </a:p>
        </p:txBody>
      </p:sp>
      <p:cxnSp>
        <p:nvCxnSpPr>
          <p:cNvPr id="98" name="Connecteur droit avec flèche 97"/>
          <p:cNvCxnSpPr>
            <a:stCxn id="75" idx="2"/>
            <a:endCxn id="80" idx="0"/>
          </p:cNvCxnSpPr>
          <p:nvPr/>
        </p:nvCxnSpPr>
        <p:spPr bwMode="auto">
          <a:xfrm>
            <a:off x="5886539" y="3355551"/>
            <a:ext cx="0" cy="466374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9" name="Rectangle 98"/>
          <p:cNvSpPr/>
          <p:nvPr/>
        </p:nvSpPr>
        <p:spPr>
          <a:xfrm>
            <a:off x="4590395" y="3389877"/>
            <a:ext cx="125446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Déploiement des environnements</a:t>
            </a:r>
          </a:p>
        </p:txBody>
      </p:sp>
      <p:cxnSp>
        <p:nvCxnSpPr>
          <p:cNvPr id="100" name="Connecteur droit avec flèche 99"/>
          <p:cNvCxnSpPr>
            <a:endCxn id="80" idx="1"/>
          </p:cNvCxnSpPr>
          <p:nvPr/>
        </p:nvCxnSpPr>
        <p:spPr bwMode="auto">
          <a:xfrm flipV="1">
            <a:off x="3582283" y="4253973"/>
            <a:ext cx="864096" cy="1678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1" name="Connecteur droit avec flèche 218"/>
          <p:cNvCxnSpPr>
            <a:stCxn id="78" idx="4"/>
            <a:endCxn id="80" idx="1"/>
          </p:cNvCxnSpPr>
          <p:nvPr/>
        </p:nvCxnSpPr>
        <p:spPr bwMode="auto">
          <a:xfrm flipV="1">
            <a:off x="3582283" y="4253973"/>
            <a:ext cx="864096" cy="1152128"/>
          </a:xfrm>
          <a:prstGeom prst="bentConnector3">
            <a:avLst/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4" name="Connecteur droit avec flèche 103"/>
          <p:cNvCxnSpPr/>
          <p:nvPr/>
        </p:nvCxnSpPr>
        <p:spPr bwMode="auto">
          <a:xfrm>
            <a:off x="7326699" y="4468980"/>
            <a:ext cx="936104" cy="1017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5" name="Rectangle 104"/>
          <p:cNvSpPr/>
          <p:nvPr/>
        </p:nvSpPr>
        <p:spPr>
          <a:xfrm>
            <a:off x="7278594" y="4469997"/>
            <a:ext cx="108012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868A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Déploiement des socles middlewares</a:t>
            </a:r>
          </a:p>
        </p:txBody>
      </p:sp>
      <p:cxnSp>
        <p:nvCxnSpPr>
          <p:cNvPr id="108" name="Connecteur droit avec flèche 263"/>
          <p:cNvCxnSpPr/>
          <p:nvPr/>
        </p:nvCxnSpPr>
        <p:spPr bwMode="auto">
          <a:xfrm>
            <a:off x="7038667" y="3389877"/>
            <a:ext cx="1224136" cy="360040"/>
          </a:xfrm>
          <a:prstGeom prst="bentConnector3">
            <a:avLst>
              <a:gd name="adj1" fmla="val -303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Rectangle 108"/>
          <p:cNvSpPr/>
          <p:nvPr/>
        </p:nvSpPr>
        <p:spPr>
          <a:xfrm>
            <a:off x="7192960" y="3523307"/>
            <a:ext cx="104579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Tests automatisés</a:t>
            </a:r>
          </a:p>
        </p:txBody>
      </p:sp>
      <p:sp>
        <p:nvSpPr>
          <p:cNvPr id="110" name="Rectangle à coins arrondis 109"/>
          <p:cNvSpPr/>
          <p:nvPr/>
        </p:nvSpPr>
        <p:spPr bwMode="auto">
          <a:xfrm>
            <a:off x="3726299" y="1013613"/>
            <a:ext cx="1475977" cy="936104"/>
          </a:xfrm>
          <a:prstGeom prst="roundRect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Tests</a:t>
            </a:r>
          </a:p>
        </p:txBody>
      </p:sp>
      <p:sp>
        <p:nvSpPr>
          <p:cNvPr id="111" name="Rectangle à coins arrondis 110"/>
          <p:cNvSpPr/>
          <p:nvPr/>
        </p:nvSpPr>
        <p:spPr bwMode="auto">
          <a:xfrm>
            <a:off x="5310475" y="1013613"/>
            <a:ext cx="1152128" cy="936104"/>
          </a:xfrm>
          <a:prstGeom prst="roundRect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Contrôle Qualité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2" name="Rectangle à coins arrondis 111"/>
          <p:cNvSpPr/>
          <p:nvPr/>
        </p:nvSpPr>
        <p:spPr bwMode="auto">
          <a:xfrm>
            <a:off x="6534611" y="1013613"/>
            <a:ext cx="936104" cy="936104"/>
          </a:xfrm>
          <a:prstGeom prst="roundRect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Outil de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Build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13" name="Connecteur droit avec flèche 240"/>
          <p:cNvCxnSpPr>
            <a:endCxn id="114" idx="3"/>
          </p:cNvCxnSpPr>
          <p:nvPr/>
        </p:nvCxnSpPr>
        <p:spPr bwMode="auto">
          <a:xfrm rot="5400000">
            <a:off x="8808349" y="2003719"/>
            <a:ext cx="828093" cy="288039"/>
          </a:xfrm>
          <a:prstGeom prst="bentConnector2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4" name="Rectangle à coins arrondis 113"/>
          <p:cNvSpPr/>
          <p:nvPr/>
        </p:nvSpPr>
        <p:spPr bwMode="auto">
          <a:xfrm>
            <a:off x="7686739" y="2165741"/>
            <a:ext cx="1391636" cy="792088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15" name="Connecteur droit avec flèche 241"/>
          <p:cNvCxnSpPr>
            <a:stCxn id="75" idx="3"/>
            <a:endCxn id="114" idx="1"/>
          </p:cNvCxnSpPr>
          <p:nvPr/>
        </p:nvCxnSpPr>
        <p:spPr bwMode="auto">
          <a:xfrm flipV="1">
            <a:off x="7326699" y="2561785"/>
            <a:ext cx="360040" cy="361718"/>
          </a:xfrm>
          <a:prstGeom prst="bentConnector3">
            <a:avLst>
              <a:gd name="adj1" fmla="val 50000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6" name="Rectangle 115"/>
          <p:cNvSpPr/>
          <p:nvPr/>
        </p:nvSpPr>
        <p:spPr>
          <a:xfrm>
            <a:off x="8149112" y="3017415"/>
            <a:ext cx="12544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Déploiement applicatif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8250780" y="3533893"/>
            <a:ext cx="1598076" cy="3168352"/>
          </a:xfrm>
          <a:prstGeom prst="rect">
            <a:avLst/>
          </a:prstGeom>
          <a:solidFill>
            <a:srgbClr val="78C6C3">
              <a:lumMod val="7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Environnements</a:t>
            </a:r>
          </a:p>
        </p:txBody>
      </p:sp>
      <p:sp>
        <p:nvSpPr>
          <p:cNvPr id="118" name="Rogner un rectangle avec un coin diagonal 117"/>
          <p:cNvSpPr/>
          <p:nvPr/>
        </p:nvSpPr>
        <p:spPr bwMode="auto">
          <a:xfrm>
            <a:off x="8434942" y="6126181"/>
            <a:ext cx="1270311" cy="504056"/>
          </a:xfrm>
          <a:prstGeom prst="snip2DiagRect">
            <a:avLst/>
          </a:prstGeom>
          <a:solidFill>
            <a:srgbClr val="78C6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Env.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PRODUCTION</a:t>
            </a: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19" name="Grouper 133"/>
          <p:cNvGrpSpPr/>
          <p:nvPr/>
        </p:nvGrpSpPr>
        <p:grpSpPr>
          <a:xfrm>
            <a:off x="8379920" y="4325981"/>
            <a:ext cx="1397341" cy="648072"/>
            <a:chOff x="7308304" y="2924944"/>
            <a:chExt cx="1584176" cy="648072"/>
          </a:xfrm>
        </p:grpSpPr>
        <p:sp>
          <p:nvSpPr>
            <p:cNvPr id="120" name="Rogner un rectangle avec un coin diagonal 119"/>
            <p:cNvSpPr/>
            <p:nvPr/>
          </p:nvSpPr>
          <p:spPr bwMode="auto">
            <a:xfrm>
              <a:off x="7308304" y="2924944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TEST / DEMO</a:t>
              </a:r>
            </a:p>
          </p:txBody>
        </p:sp>
        <p:sp>
          <p:nvSpPr>
            <p:cNvPr id="121" name="Rogner un rectangle avec un coin diagonal 120"/>
            <p:cNvSpPr/>
            <p:nvPr/>
          </p:nvSpPr>
          <p:spPr bwMode="auto">
            <a:xfrm>
              <a:off x="7380312" y="2996952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solidFill>
                <a:srgbClr val="78C6C3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TEST / DEMO</a:t>
              </a:r>
            </a:p>
          </p:txBody>
        </p:sp>
        <p:sp>
          <p:nvSpPr>
            <p:cNvPr id="122" name="Rogner un rectangle avec un coin diagonal 121"/>
            <p:cNvSpPr/>
            <p:nvPr/>
          </p:nvSpPr>
          <p:spPr bwMode="auto">
            <a:xfrm>
              <a:off x="7452320" y="3068960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solidFill>
                <a:srgbClr val="78C6C3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Intégration</a:t>
              </a:r>
            </a:p>
          </p:txBody>
        </p:sp>
      </p:grpSp>
      <p:grpSp>
        <p:nvGrpSpPr>
          <p:cNvPr id="123" name="Grouper 137"/>
          <p:cNvGrpSpPr/>
          <p:nvPr/>
        </p:nvGrpSpPr>
        <p:grpSpPr>
          <a:xfrm>
            <a:off x="8379920" y="5262085"/>
            <a:ext cx="1397341" cy="648072"/>
            <a:chOff x="7308304" y="2924944"/>
            <a:chExt cx="1584176" cy="648072"/>
          </a:xfrm>
        </p:grpSpPr>
        <p:sp>
          <p:nvSpPr>
            <p:cNvPr id="124" name="Rogner un rectangle avec un coin diagonal 123"/>
            <p:cNvSpPr/>
            <p:nvPr/>
          </p:nvSpPr>
          <p:spPr bwMode="auto">
            <a:xfrm>
              <a:off x="7308304" y="2924944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TEST / DEMO</a:t>
              </a:r>
            </a:p>
          </p:txBody>
        </p:sp>
        <p:sp>
          <p:nvSpPr>
            <p:cNvPr id="125" name="Rogner un rectangle avec un coin diagonal 124"/>
            <p:cNvSpPr/>
            <p:nvPr/>
          </p:nvSpPr>
          <p:spPr bwMode="auto">
            <a:xfrm>
              <a:off x="7380312" y="2996952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solidFill>
                <a:srgbClr val="78C6C3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TEST / DEMO</a:t>
              </a:r>
            </a:p>
          </p:txBody>
        </p:sp>
        <p:sp>
          <p:nvSpPr>
            <p:cNvPr id="126" name="Rogner un rectangle avec un coin diagonal 125"/>
            <p:cNvSpPr/>
            <p:nvPr/>
          </p:nvSpPr>
          <p:spPr bwMode="auto">
            <a:xfrm>
              <a:off x="7452320" y="3068960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solidFill>
                <a:srgbClr val="78C6C3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Recette</a:t>
              </a:r>
              <a:endPara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cxnSp>
        <p:nvCxnSpPr>
          <p:cNvPr id="127" name="Connecteur droit avec flèche 81"/>
          <p:cNvCxnSpPr>
            <a:stCxn id="114" idx="2"/>
            <a:endCxn id="117" idx="0"/>
          </p:cNvCxnSpPr>
          <p:nvPr/>
        </p:nvCxnSpPr>
        <p:spPr bwMode="auto">
          <a:xfrm rot="16200000" flipH="1">
            <a:off x="8428155" y="2912230"/>
            <a:ext cx="576064" cy="667261"/>
          </a:xfrm>
          <a:prstGeom prst="bentConnector3">
            <a:avLst>
              <a:gd name="adj1" fmla="val 50000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28" name="Rectangle à coins arrondis 127"/>
          <p:cNvSpPr/>
          <p:nvPr/>
        </p:nvSpPr>
        <p:spPr bwMode="auto">
          <a:xfrm>
            <a:off x="9921782" y="3523979"/>
            <a:ext cx="487985" cy="3178688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9" name="Rectangle à coins arrondis 128"/>
          <p:cNvSpPr/>
          <p:nvPr/>
        </p:nvSpPr>
        <p:spPr bwMode="auto">
          <a:xfrm>
            <a:off x="9413783" y="4833650"/>
            <a:ext cx="174718" cy="154518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0" name="Rectangle à coins arrondis 129"/>
          <p:cNvSpPr/>
          <p:nvPr/>
        </p:nvSpPr>
        <p:spPr bwMode="auto">
          <a:xfrm flipV="1">
            <a:off x="9413784" y="5737467"/>
            <a:ext cx="174718" cy="170904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1" name="Rectangle à coins arrondis 130"/>
          <p:cNvSpPr/>
          <p:nvPr/>
        </p:nvSpPr>
        <p:spPr bwMode="auto">
          <a:xfrm flipV="1">
            <a:off x="9413785" y="6476184"/>
            <a:ext cx="174718" cy="170904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32" name="Connecteur droit 131"/>
          <p:cNvCxnSpPr>
            <a:stCxn id="129" idx="3"/>
          </p:cNvCxnSpPr>
          <p:nvPr/>
        </p:nvCxnSpPr>
        <p:spPr bwMode="auto">
          <a:xfrm flipV="1">
            <a:off x="9588501" y="4903500"/>
            <a:ext cx="376766" cy="7409"/>
          </a:xfrm>
          <a:prstGeom prst="line">
            <a:avLst/>
          </a:prstGeom>
          <a:solidFill>
            <a:srgbClr val="00A2D8"/>
          </a:solidFill>
          <a:ln w="38100" cap="flat" cmpd="sng" algn="ctr">
            <a:solidFill>
              <a:srgbClr val="868A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Connecteur droit 132"/>
          <p:cNvCxnSpPr>
            <a:stCxn id="130" idx="3"/>
          </p:cNvCxnSpPr>
          <p:nvPr/>
        </p:nvCxnSpPr>
        <p:spPr bwMode="auto">
          <a:xfrm flipV="1">
            <a:off x="9588502" y="5820017"/>
            <a:ext cx="342898" cy="2902"/>
          </a:xfrm>
          <a:prstGeom prst="line">
            <a:avLst/>
          </a:prstGeom>
          <a:solidFill>
            <a:srgbClr val="00A2D8"/>
          </a:solidFill>
          <a:ln w="38100" cap="flat" cmpd="sng" algn="ctr">
            <a:solidFill>
              <a:srgbClr val="868A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Connecteur droit 133"/>
          <p:cNvCxnSpPr>
            <a:stCxn id="131" idx="3"/>
          </p:cNvCxnSpPr>
          <p:nvPr/>
        </p:nvCxnSpPr>
        <p:spPr bwMode="auto">
          <a:xfrm flipV="1">
            <a:off x="9588503" y="6550267"/>
            <a:ext cx="361947" cy="11369"/>
          </a:xfrm>
          <a:prstGeom prst="line">
            <a:avLst/>
          </a:prstGeom>
          <a:solidFill>
            <a:srgbClr val="00A2D8"/>
          </a:solidFill>
          <a:ln w="38100" cap="flat" cmpd="sng" algn="ctr">
            <a:solidFill>
              <a:srgbClr val="868A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ZoneTexte 134"/>
          <p:cNvSpPr txBox="1"/>
          <p:nvPr/>
        </p:nvSpPr>
        <p:spPr>
          <a:xfrm rot="5400000">
            <a:off x="9588500" y="5019918"/>
            <a:ext cx="114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Monitoring</a:t>
            </a:r>
          </a:p>
        </p:txBody>
      </p:sp>
      <p:pic>
        <p:nvPicPr>
          <p:cNvPr id="136" name="Image 135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0454" y="1661685"/>
            <a:ext cx="866839" cy="16933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37" name="Pictur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360" y="1229637"/>
            <a:ext cx="402208" cy="402208"/>
          </a:xfrm>
          <a:prstGeom prst="rect">
            <a:avLst/>
          </a:prstGeom>
        </p:spPr>
      </p:pic>
      <p:pic>
        <p:nvPicPr>
          <p:cNvPr id="139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4411" y="1634791"/>
            <a:ext cx="571252" cy="251060"/>
          </a:xfrm>
          <a:prstGeom prst="rect">
            <a:avLst/>
          </a:prstGeom>
        </p:spPr>
      </p:pic>
      <p:pic>
        <p:nvPicPr>
          <p:cNvPr id="142" name="Image 14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082" y="1573137"/>
            <a:ext cx="973667" cy="23368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45" name="Picture 8" descr="Résultat de recherche d'images pour &quot;gitlab png icon&quot;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" t="-2811" r="-4217" b="31342"/>
          <a:stretch/>
        </p:blipFill>
        <p:spPr bwMode="auto">
          <a:xfrm>
            <a:off x="5050514" y="2811401"/>
            <a:ext cx="677563" cy="4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ZoneTexte 147"/>
          <p:cNvSpPr txBox="1"/>
          <p:nvPr/>
        </p:nvSpPr>
        <p:spPr>
          <a:xfrm>
            <a:off x="5624185" y="2911617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GitLab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CI</a:t>
            </a:r>
          </a:p>
        </p:txBody>
      </p:sp>
      <p:pic>
        <p:nvPicPr>
          <p:cNvPr id="1026" name="Picture 2" descr="Résultat de recherche d'images pour &quot;git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156" y="3740682"/>
            <a:ext cx="657307" cy="65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ZoneTexte 149"/>
          <p:cNvSpPr txBox="1"/>
          <p:nvPr/>
        </p:nvSpPr>
        <p:spPr>
          <a:xfrm>
            <a:off x="2926091" y="4156704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Git</a:t>
            </a:r>
          </a:p>
        </p:txBody>
      </p:sp>
      <p:pic>
        <p:nvPicPr>
          <p:cNvPr id="151" name="Picture 2" descr="alt tex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84" y="2391047"/>
            <a:ext cx="559414" cy="46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ZoneTexte 151"/>
          <p:cNvSpPr txBox="1"/>
          <p:nvPr/>
        </p:nvSpPr>
        <p:spPr>
          <a:xfrm>
            <a:off x="8292198" y="2417684"/>
            <a:ext cx="81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Docker </a:t>
            </a:r>
            <a:r>
              <a:rPr kumimoji="0" lang="fr-FR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Registry</a:t>
            </a:r>
            <a:endParaRPr kumimoji="0" lang="fr-FR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5663" y="2533923"/>
            <a:ext cx="1914899" cy="761728"/>
          </a:xfrm>
          <a:prstGeom prst="rect">
            <a:avLst/>
          </a:prstGeom>
          <a:solidFill>
            <a:schemeClr val="bg1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435086" y="1085620"/>
            <a:ext cx="877493" cy="761728"/>
          </a:xfrm>
          <a:prstGeom prst="rect">
            <a:avLst/>
          </a:prstGeom>
          <a:solidFill>
            <a:schemeClr val="bg1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90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20F88-C31F-4A2F-A13C-0D2E4AAF7CB2}" type="slidenum">
              <a:rPr kumimoji="0" lang="fr-FR" b="1" i="0" u="none" strike="noStrike" kern="1200" cap="none" spc="0" normalizeH="0" baseline="0" noProof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421200" y="284400"/>
            <a:ext cx="995481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6000" dirty="0"/>
              <a:t>Architecture fonctionnelle</a:t>
            </a:r>
            <a:endParaRPr sz="6000" dirty="0"/>
          </a:p>
        </p:txBody>
      </p:sp>
      <p:sp>
        <p:nvSpPr>
          <p:cNvPr id="70" name="Rectangle"/>
          <p:cNvSpPr/>
          <p:nvPr/>
        </p:nvSpPr>
        <p:spPr>
          <a:xfrm>
            <a:off x="260217" y="2400179"/>
            <a:ext cx="6673983" cy="828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490804" y="2634516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Web et mobile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Client et employé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2228036" y="2634516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Agence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3965268" y="2634516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SVI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5702500" y="2634516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Réseaux sociaux</a:t>
            </a:r>
          </a:p>
        </p:txBody>
      </p:sp>
      <p:sp>
        <p:nvSpPr>
          <p:cNvPr id="79" name="ZoneTexte 78"/>
          <p:cNvSpPr txBox="1"/>
          <p:nvPr/>
        </p:nvSpPr>
        <p:spPr>
          <a:xfrm rot="16200000">
            <a:off x="122242" y="2691405"/>
            <a:ext cx="439223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Canaux</a:t>
            </a:r>
          </a:p>
        </p:txBody>
      </p:sp>
      <p:sp>
        <p:nvSpPr>
          <p:cNvPr id="80" name="Rectangle"/>
          <p:cNvSpPr/>
          <p:nvPr/>
        </p:nvSpPr>
        <p:spPr>
          <a:xfrm>
            <a:off x="6982860" y="2409980"/>
            <a:ext cx="1912844" cy="828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7441356" y="2445564"/>
            <a:ext cx="681838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Ecosystem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b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portal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8164668" y="2445564"/>
            <a:ext cx="730592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Market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Place 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7441356" y="2828402"/>
            <a:ext cx="1453904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API Manager</a:t>
            </a:r>
          </a:p>
        </p:txBody>
      </p:sp>
      <p:sp>
        <p:nvSpPr>
          <p:cNvPr id="84" name="ZoneTexte 83"/>
          <p:cNvSpPr txBox="1"/>
          <p:nvPr/>
        </p:nvSpPr>
        <p:spPr>
          <a:xfrm rot="16200000">
            <a:off x="6881024" y="2628070"/>
            <a:ext cx="797177" cy="3234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Interaction/ écosystème</a:t>
            </a:r>
          </a:p>
        </p:txBody>
      </p:sp>
      <p:sp>
        <p:nvSpPr>
          <p:cNvPr id="85" name="Rectangle"/>
          <p:cNvSpPr/>
          <p:nvPr/>
        </p:nvSpPr>
        <p:spPr>
          <a:xfrm>
            <a:off x="8937475" y="2400178"/>
            <a:ext cx="2913319" cy="828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89" name="ZoneTexte 88"/>
          <p:cNvSpPr txBox="1"/>
          <p:nvPr/>
        </p:nvSpPr>
        <p:spPr>
          <a:xfrm rot="16200000">
            <a:off x="8709543" y="2694891"/>
            <a:ext cx="79717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Communication</a:t>
            </a:r>
          </a:p>
        </p:txBody>
      </p:sp>
      <p:sp>
        <p:nvSpPr>
          <p:cNvPr id="98" name="ZoneTexte 97"/>
          <p:cNvSpPr txBox="1"/>
          <p:nvPr/>
        </p:nvSpPr>
        <p:spPr>
          <a:xfrm>
            <a:off x="10019551" y="2454516"/>
            <a:ext cx="735049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email</a:t>
            </a:r>
          </a:p>
        </p:txBody>
      </p:sp>
      <p:sp>
        <p:nvSpPr>
          <p:cNvPr id="99" name="ZoneTexte 98"/>
          <p:cNvSpPr txBox="1"/>
          <p:nvPr/>
        </p:nvSpPr>
        <p:spPr>
          <a:xfrm>
            <a:off x="9528652" y="2454516"/>
            <a:ext cx="4464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SMS</a:t>
            </a:r>
          </a:p>
        </p:txBody>
      </p:sp>
      <p:sp>
        <p:nvSpPr>
          <p:cNvPr id="102" name="ZoneTexte 101"/>
          <p:cNvSpPr txBox="1"/>
          <p:nvPr/>
        </p:nvSpPr>
        <p:spPr>
          <a:xfrm>
            <a:off x="9528652" y="2837354"/>
            <a:ext cx="4464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chat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10024008" y="2837354"/>
            <a:ext cx="730592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Site web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10803556" y="2454516"/>
            <a:ext cx="730592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Vidéo</a:t>
            </a:r>
          </a:p>
        </p:txBody>
      </p:sp>
      <p:sp>
        <p:nvSpPr>
          <p:cNvPr id="106" name="ZoneTexte 105"/>
          <p:cNvSpPr txBox="1"/>
          <p:nvPr/>
        </p:nvSpPr>
        <p:spPr>
          <a:xfrm>
            <a:off x="10803556" y="2837354"/>
            <a:ext cx="730592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400">
                <a:solidFill>
                  <a:srgbClr val="30303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Autres (</a:t>
            </a: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android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, IOS, </a:t>
            </a: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IoT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)</a:t>
            </a:r>
          </a:p>
        </p:txBody>
      </p:sp>
      <p:sp>
        <p:nvSpPr>
          <p:cNvPr id="142" name="Rectangle"/>
          <p:cNvSpPr/>
          <p:nvPr/>
        </p:nvSpPr>
        <p:spPr>
          <a:xfrm>
            <a:off x="260217" y="3283455"/>
            <a:ext cx="11590577" cy="5160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5305686" y="3361494"/>
            <a:ext cx="99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Authentification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6486853" y="3361494"/>
            <a:ext cx="16388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Profiling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et autorisations</a:t>
            </a:r>
          </a:p>
        </p:txBody>
      </p:sp>
      <p:sp>
        <p:nvSpPr>
          <p:cNvPr id="137" name="ZoneTexte 136"/>
          <p:cNvSpPr txBox="1"/>
          <p:nvPr/>
        </p:nvSpPr>
        <p:spPr>
          <a:xfrm>
            <a:off x="4107428" y="3361494"/>
            <a:ext cx="99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Identification</a:t>
            </a:r>
          </a:p>
        </p:txBody>
      </p:sp>
      <p:sp>
        <p:nvSpPr>
          <p:cNvPr id="148" name="ZoneTexte 147"/>
          <p:cNvSpPr txBox="1"/>
          <p:nvPr/>
        </p:nvSpPr>
        <p:spPr>
          <a:xfrm>
            <a:off x="341853" y="3437620"/>
            <a:ext cx="142979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Mécanismes de sécurité</a:t>
            </a:r>
          </a:p>
        </p:txBody>
      </p:sp>
      <p:sp>
        <p:nvSpPr>
          <p:cNvPr id="150" name="Rectangle"/>
          <p:cNvSpPr/>
          <p:nvPr/>
        </p:nvSpPr>
        <p:spPr>
          <a:xfrm>
            <a:off x="260217" y="3859786"/>
            <a:ext cx="11590577" cy="5715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158" name="ZoneTexte 157"/>
          <p:cNvSpPr txBox="1"/>
          <p:nvPr/>
        </p:nvSpPr>
        <p:spPr>
          <a:xfrm>
            <a:off x="341853" y="4041680"/>
            <a:ext cx="142979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Mécanismes cross-canal</a:t>
            </a:r>
          </a:p>
        </p:txBody>
      </p:sp>
      <p:sp>
        <p:nvSpPr>
          <p:cNvPr id="178" name="ZoneTexte 177"/>
          <p:cNvSpPr txBox="1"/>
          <p:nvPr/>
        </p:nvSpPr>
        <p:spPr>
          <a:xfrm>
            <a:off x="2022468" y="3965554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Content Management</a:t>
            </a:r>
          </a:p>
        </p:txBody>
      </p:sp>
      <p:sp>
        <p:nvSpPr>
          <p:cNvPr id="179" name="ZoneTexte 178"/>
          <p:cNvSpPr txBox="1"/>
          <p:nvPr/>
        </p:nvSpPr>
        <p:spPr>
          <a:xfrm>
            <a:off x="3685519" y="3965554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UX digitale </a:t>
            </a:r>
            <a:b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personnalisée</a:t>
            </a:r>
          </a:p>
        </p:txBody>
      </p:sp>
      <p:sp>
        <p:nvSpPr>
          <p:cNvPr id="180" name="ZoneTexte 179"/>
          <p:cNvSpPr txBox="1"/>
          <p:nvPr/>
        </p:nvSpPr>
        <p:spPr>
          <a:xfrm>
            <a:off x="5348570" y="3965554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Gestion des </a:t>
            </a:r>
            <a:b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documents</a:t>
            </a:r>
          </a:p>
        </p:txBody>
      </p:sp>
      <p:sp>
        <p:nvSpPr>
          <p:cNvPr id="182" name="ZoneTexte 181"/>
          <p:cNvSpPr txBox="1"/>
          <p:nvPr/>
        </p:nvSpPr>
        <p:spPr>
          <a:xfrm>
            <a:off x="7011621" y="3965554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Community</a:t>
            </a: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b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management</a:t>
            </a:r>
          </a:p>
        </p:txBody>
      </p:sp>
      <p:sp>
        <p:nvSpPr>
          <p:cNvPr id="183" name="ZoneTexte 182"/>
          <p:cNvSpPr txBox="1"/>
          <p:nvPr/>
        </p:nvSpPr>
        <p:spPr>
          <a:xfrm>
            <a:off x="8674673" y="3965554"/>
            <a:ext cx="1080000" cy="36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Collaboration </a:t>
            </a:r>
            <a:b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digitale</a:t>
            </a:r>
          </a:p>
        </p:txBody>
      </p:sp>
      <p:sp>
        <p:nvSpPr>
          <p:cNvPr id="185" name="Rectangle"/>
          <p:cNvSpPr/>
          <p:nvPr/>
        </p:nvSpPr>
        <p:spPr>
          <a:xfrm>
            <a:off x="256746" y="2061362"/>
            <a:ext cx="11594048" cy="2805913"/>
          </a:xfrm>
          <a:prstGeom prst="rect">
            <a:avLst/>
          </a:prstGeom>
          <a:ln w="9525">
            <a:solidFill>
              <a:srgbClr val="EE0031"/>
            </a:solidFill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482687" y="1869707"/>
            <a:ext cx="1731243" cy="279796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Plateforme Digitale</a:t>
            </a:r>
          </a:p>
        </p:txBody>
      </p:sp>
      <p:sp>
        <p:nvSpPr>
          <p:cNvPr id="188" name="ZoneTexte 187"/>
          <p:cNvSpPr txBox="1"/>
          <p:nvPr/>
        </p:nvSpPr>
        <p:spPr>
          <a:xfrm>
            <a:off x="6982859" y="2105243"/>
            <a:ext cx="1912401" cy="259823"/>
          </a:xfrm>
          <a:prstGeom prst="rect">
            <a:avLst/>
          </a:prstGeom>
          <a:solidFill>
            <a:srgbClr val="3E5E7E"/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API</a:t>
            </a:r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2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20F88-C31F-4A2F-A13C-0D2E4AAF7CB2}" type="slidenum">
              <a:rPr kumimoji="0" lang="fr-FR" b="1" i="0" u="none" strike="noStrike" kern="1200" cap="none" spc="0" normalizeH="0" baseline="0" noProof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meline"/>
          <p:cNvSpPr txBox="1"/>
          <p:nvPr/>
        </p:nvSpPr>
        <p:spPr>
          <a:xfrm>
            <a:off x="421200" y="284400"/>
            <a:ext cx="9261578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6000" dirty="0" err="1"/>
              <a:t>Macro-architecture</a:t>
            </a:r>
            <a:endParaRPr sz="6000" dirty="0"/>
          </a:p>
        </p:txBody>
      </p:sp>
      <p:sp>
        <p:nvSpPr>
          <p:cNvPr id="5" name="ZoneTexte 4"/>
          <p:cNvSpPr txBox="1"/>
          <p:nvPr/>
        </p:nvSpPr>
        <p:spPr>
          <a:xfrm>
            <a:off x="2323771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Applications </a:t>
            </a:r>
            <a:b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Mobile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268891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Applications </a:t>
            </a:r>
            <a:b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Web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214011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Applications </a:t>
            </a:r>
            <a:b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IoT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159131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Startup &amp;</a:t>
            </a:r>
            <a:b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partenaires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104253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Abonnés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171" y="879977"/>
            <a:ext cx="720000" cy="72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11" y="920630"/>
            <a:ext cx="720000" cy="72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91" y="892313"/>
            <a:ext cx="720000" cy="72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436" y="956754"/>
            <a:ext cx="360000" cy="360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011" y="1204242"/>
            <a:ext cx="360000" cy="360000"/>
          </a:xfrm>
          <a:prstGeom prst="rect">
            <a:avLst/>
          </a:prstGeom>
          <a:noFill/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436" y="1097878"/>
            <a:ext cx="360000" cy="360000"/>
          </a:xfrm>
          <a:prstGeom prst="rect">
            <a:avLst/>
          </a:prstGeom>
        </p:spPr>
      </p:pic>
      <p:sp>
        <p:nvSpPr>
          <p:cNvPr id="19" name="Rectangle"/>
          <p:cNvSpPr/>
          <p:nvPr/>
        </p:nvSpPr>
        <p:spPr>
          <a:xfrm>
            <a:off x="4655922" y="2144071"/>
            <a:ext cx="4817014" cy="1320001"/>
          </a:xfrm>
          <a:prstGeom prst="rect">
            <a:avLst/>
          </a:prstGeom>
          <a:solidFill>
            <a:srgbClr val="B0C4D8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081046" y="2144071"/>
            <a:ext cx="1966764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API </a:t>
            </a: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Management</a:t>
            </a:r>
            <a:r>
              <a:rPr kumimoji="0" lang="fr-FR" sz="1000" b="1" i="0" u="none" strike="noStrike" kern="1200" cap="none" spc="300" normalizeH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1" name="Rectangle"/>
          <p:cNvSpPr/>
          <p:nvPr/>
        </p:nvSpPr>
        <p:spPr>
          <a:xfrm>
            <a:off x="9763125" y="2144071"/>
            <a:ext cx="1647928" cy="1320001"/>
          </a:xfrm>
          <a:prstGeom prst="rect">
            <a:avLst/>
          </a:prstGeom>
          <a:solidFill>
            <a:srgbClr val="D1D1D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9603707" y="2144071"/>
            <a:ext cx="1966764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Authentification</a:t>
            </a:r>
          </a:p>
        </p:txBody>
      </p:sp>
      <p:sp>
        <p:nvSpPr>
          <p:cNvPr id="26" name="Rectangle"/>
          <p:cNvSpPr/>
          <p:nvPr/>
        </p:nvSpPr>
        <p:spPr>
          <a:xfrm>
            <a:off x="2465161" y="2144071"/>
            <a:ext cx="1965368" cy="1320001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583994" y="2665208"/>
            <a:ext cx="170216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Portal </a:t>
            </a:r>
            <a:r>
              <a:rPr kumimoji="0" lang="fr-FR" sz="1000" b="1" i="0" u="none" strike="noStrike" kern="1200" cap="none" spc="300" normalizeH="0" baseline="0" noProof="0" dirty="0" err="1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Sandbox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8" name="Rectangle"/>
          <p:cNvSpPr/>
          <p:nvPr/>
        </p:nvSpPr>
        <p:spPr>
          <a:xfrm>
            <a:off x="9763125" y="3633132"/>
            <a:ext cx="1647928" cy="1471843"/>
          </a:xfrm>
          <a:prstGeom prst="rect">
            <a:avLst/>
          </a:prstGeom>
          <a:solidFill>
            <a:srgbClr val="B0C4D8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9603707" y="3633132"/>
            <a:ext cx="1966764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Meta-services</a:t>
            </a:r>
          </a:p>
        </p:txBody>
      </p:sp>
      <p:sp>
        <p:nvSpPr>
          <p:cNvPr id="30" name="Rectangle"/>
          <p:cNvSpPr/>
          <p:nvPr/>
        </p:nvSpPr>
        <p:spPr>
          <a:xfrm>
            <a:off x="4655922" y="3633134"/>
            <a:ext cx="4817014" cy="1195112"/>
          </a:xfrm>
          <a:prstGeom prst="rect">
            <a:avLst/>
          </a:prstGeom>
          <a:solidFill>
            <a:srgbClr val="B0C4D8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041320" y="3633132"/>
            <a:ext cx="1966764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err="1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Microservices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4" name="Rectangle"/>
          <p:cNvSpPr/>
          <p:nvPr/>
        </p:nvSpPr>
        <p:spPr>
          <a:xfrm>
            <a:off x="4655922" y="4897226"/>
            <a:ext cx="4817014" cy="881421"/>
          </a:xfrm>
          <a:prstGeom prst="rect">
            <a:avLst/>
          </a:prstGeom>
          <a:gradFill flip="none" rotWithShape="1">
            <a:gsLst>
              <a:gs pos="0">
                <a:srgbClr val="B0C4D8"/>
              </a:gs>
              <a:gs pos="42000">
                <a:srgbClr val="B0C4D8"/>
              </a:gs>
              <a:gs pos="83000">
                <a:srgbClr val="D1D1D1"/>
              </a:gs>
              <a:gs pos="100000">
                <a:srgbClr val="D1D1D1"/>
              </a:gs>
            </a:gsLst>
            <a:lin ang="5400000" scaled="0"/>
            <a:tileRect/>
          </a:gra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942982" y="4916026"/>
            <a:ext cx="2163440" cy="3234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Supervision</a:t>
            </a:r>
            <a:r>
              <a:rPr kumimoji="0" lang="fr-FR" sz="1000" b="1" i="0" u="none" strike="noStrike" kern="1200" cap="none" spc="300" normalizeH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/ Monitoring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6" name="Rectangle"/>
          <p:cNvSpPr/>
          <p:nvPr/>
        </p:nvSpPr>
        <p:spPr>
          <a:xfrm>
            <a:off x="2466528" y="3625505"/>
            <a:ext cx="1900571" cy="1611783"/>
          </a:xfrm>
          <a:prstGeom prst="rect">
            <a:avLst/>
          </a:prstGeom>
          <a:solidFill>
            <a:srgbClr val="D1D1D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861720" y="3633132"/>
            <a:ext cx="1110186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Automation</a:t>
            </a:r>
          </a:p>
        </p:txBody>
      </p:sp>
      <p:sp>
        <p:nvSpPr>
          <p:cNvPr id="39" name="Rectangle"/>
          <p:cNvSpPr/>
          <p:nvPr/>
        </p:nvSpPr>
        <p:spPr>
          <a:xfrm>
            <a:off x="4653223" y="5762069"/>
            <a:ext cx="5091383" cy="853044"/>
          </a:xfrm>
          <a:prstGeom prst="rect">
            <a:avLst/>
          </a:prstGeom>
          <a:solidFill>
            <a:srgbClr val="D1D1D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41" name="ZoneTexte 40"/>
          <p:cNvSpPr txBox="1"/>
          <p:nvPr/>
        </p:nvSpPr>
        <p:spPr>
          <a:xfrm rot="5400000">
            <a:off x="9342100" y="6132621"/>
            <a:ext cx="51791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err="1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Ops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9896083" y="2616038"/>
            <a:ext cx="1382011" cy="360000"/>
          </a:xfrm>
          <a:prstGeom prst="rect">
            <a:avLst/>
          </a:prstGeom>
          <a:solidFill>
            <a:srgbClr val="606060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Fournisseur d’identité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2778616" y="3928141"/>
            <a:ext cx="1276394" cy="360000"/>
          </a:xfrm>
          <a:prstGeom prst="rect">
            <a:avLst/>
          </a:prstGeom>
          <a:solidFill>
            <a:srgbClr val="606060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Test unitaires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2778616" y="4369053"/>
            <a:ext cx="1276394" cy="360000"/>
          </a:xfrm>
          <a:prstGeom prst="rect">
            <a:avLst/>
          </a:prstGeom>
          <a:solidFill>
            <a:srgbClr val="606060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Build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2778616" y="4813109"/>
            <a:ext cx="1276394" cy="360000"/>
          </a:xfrm>
          <a:prstGeom prst="rect">
            <a:avLst/>
          </a:prstGeom>
          <a:solidFill>
            <a:srgbClr val="606060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Déploiment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9" name="ZoneTexte 48"/>
          <p:cNvSpPr txBox="1"/>
          <p:nvPr/>
        </p:nvSpPr>
        <p:spPr>
          <a:xfrm rot="5400000">
            <a:off x="5860418" y="5703112"/>
            <a:ext cx="1276394" cy="360000"/>
          </a:xfrm>
          <a:prstGeom prst="rect">
            <a:avLst/>
          </a:prstGeom>
          <a:gradFill flip="none" rotWithShape="1">
            <a:gsLst>
              <a:gs pos="0">
                <a:srgbClr val="314B64"/>
              </a:gs>
              <a:gs pos="42000">
                <a:srgbClr val="314B64"/>
              </a:gs>
              <a:gs pos="83000">
                <a:srgbClr val="606060"/>
              </a:gs>
              <a:gs pos="100000">
                <a:srgbClr val="606060"/>
              </a:gs>
            </a:gsLst>
            <a:lin ang="0" scaled="1"/>
            <a:tileRect/>
          </a:gra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Pistes d’audit</a:t>
            </a:r>
          </a:p>
        </p:txBody>
      </p:sp>
      <p:sp>
        <p:nvSpPr>
          <p:cNvPr id="50" name="ZoneTexte 49"/>
          <p:cNvSpPr txBox="1"/>
          <p:nvPr/>
        </p:nvSpPr>
        <p:spPr>
          <a:xfrm rot="5400000">
            <a:off x="7026992" y="5703112"/>
            <a:ext cx="1276394" cy="360000"/>
          </a:xfrm>
          <a:prstGeom prst="rect">
            <a:avLst/>
          </a:prstGeom>
          <a:gradFill flip="none" rotWithShape="1">
            <a:gsLst>
              <a:gs pos="0">
                <a:srgbClr val="314B64"/>
              </a:gs>
              <a:gs pos="42000">
                <a:srgbClr val="314B64"/>
              </a:gs>
              <a:gs pos="83000">
                <a:srgbClr val="606060"/>
              </a:gs>
              <a:gs pos="100000">
                <a:srgbClr val="606060"/>
              </a:gs>
            </a:gsLst>
            <a:lin ang="0" scaled="1"/>
            <a:tileRect/>
          </a:gra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Alertes</a:t>
            </a:r>
          </a:p>
        </p:txBody>
      </p:sp>
      <p:sp>
        <p:nvSpPr>
          <p:cNvPr id="51" name="ZoneTexte 50"/>
          <p:cNvSpPr txBox="1"/>
          <p:nvPr/>
        </p:nvSpPr>
        <p:spPr>
          <a:xfrm rot="5400000">
            <a:off x="8193567" y="5705820"/>
            <a:ext cx="1276394" cy="360000"/>
          </a:xfrm>
          <a:prstGeom prst="rect">
            <a:avLst/>
          </a:prstGeom>
          <a:gradFill flip="none" rotWithShape="1">
            <a:gsLst>
              <a:gs pos="0">
                <a:srgbClr val="314B64"/>
              </a:gs>
              <a:gs pos="42000">
                <a:srgbClr val="314B64"/>
              </a:gs>
              <a:gs pos="83000">
                <a:srgbClr val="606060"/>
              </a:gs>
              <a:gs pos="100000">
                <a:srgbClr val="606060"/>
              </a:gs>
            </a:gsLst>
            <a:lin ang="0" scaled="1"/>
            <a:tileRect/>
          </a:gra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Monitoring</a:t>
            </a:r>
          </a:p>
        </p:txBody>
      </p:sp>
      <p:sp>
        <p:nvSpPr>
          <p:cNvPr id="52" name="ZoneTexte 51"/>
          <p:cNvSpPr txBox="1"/>
          <p:nvPr/>
        </p:nvSpPr>
        <p:spPr>
          <a:xfrm rot="5400000">
            <a:off x="4693844" y="5703112"/>
            <a:ext cx="1276394" cy="360000"/>
          </a:xfrm>
          <a:prstGeom prst="rect">
            <a:avLst/>
          </a:prstGeom>
          <a:gradFill flip="none" rotWithShape="1">
            <a:gsLst>
              <a:gs pos="0">
                <a:srgbClr val="314B64"/>
              </a:gs>
              <a:gs pos="42000">
                <a:srgbClr val="314B64"/>
              </a:gs>
              <a:gs pos="83000">
                <a:srgbClr val="606060"/>
              </a:gs>
              <a:gs pos="100000">
                <a:srgbClr val="606060"/>
              </a:gs>
            </a:gsLst>
            <a:lin ang="0" scaled="1"/>
            <a:tileRect/>
          </a:gra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Enregistrement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9933688" y="3941165"/>
            <a:ext cx="1306800" cy="360000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Service </a:t>
            </a: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discovery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9933688" y="4455033"/>
            <a:ext cx="1306800" cy="360000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Registre API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4793301" y="2627963"/>
            <a:ext cx="1437480" cy="360000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Gateway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6348561" y="2627963"/>
            <a:ext cx="1437480" cy="360000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Routeur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7903822" y="2627963"/>
            <a:ext cx="1437480" cy="360000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Équilibreur de charge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5151453" y="3969913"/>
            <a:ext cx="844014" cy="249906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6198142" y="3969913"/>
            <a:ext cx="844014" cy="249906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7244831" y="3969913"/>
            <a:ext cx="844014" cy="249906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8291519" y="3969913"/>
            <a:ext cx="844014" cy="249906"/>
          </a:xfrm>
          <a:prstGeom prst="rect">
            <a:avLst/>
          </a:prstGeom>
          <a:solidFill>
            <a:srgbClr val="314B64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5" name="Cylindre 64"/>
          <p:cNvSpPr/>
          <p:nvPr/>
        </p:nvSpPr>
        <p:spPr bwMode="auto">
          <a:xfrm>
            <a:off x="5151453" y="4350864"/>
            <a:ext cx="844014" cy="435630"/>
          </a:xfrm>
          <a:prstGeom prst="can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6" name="Cylindre 65"/>
          <p:cNvSpPr/>
          <p:nvPr/>
        </p:nvSpPr>
        <p:spPr bwMode="auto">
          <a:xfrm>
            <a:off x="6198142" y="4350864"/>
            <a:ext cx="844014" cy="435630"/>
          </a:xfrm>
          <a:prstGeom prst="can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7" name="Cylindre 66"/>
          <p:cNvSpPr/>
          <p:nvPr/>
        </p:nvSpPr>
        <p:spPr bwMode="auto">
          <a:xfrm>
            <a:off x="7244831" y="4350864"/>
            <a:ext cx="844014" cy="435630"/>
          </a:xfrm>
          <a:prstGeom prst="can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8" name="Cylindre 67"/>
          <p:cNvSpPr/>
          <p:nvPr/>
        </p:nvSpPr>
        <p:spPr bwMode="auto">
          <a:xfrm>
            <a:off x="8291519" y="4350864"/>
            <a:ext cx="844014" cy="435630"/>
          </a:xfrm>
          <a:prstGeom prst="can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9" name="Double flèche verticale 68"/>
          <p:cNvSpPr/>
          <p:nvPr/>
        </p:nvSpPr>
        <p:spPr bwMode="auto">
          <a:xfrm>
            <a:off x="5512041" y="3811593"/>
            <a:ext cx="70140" cy="138768"/>
          </a:xfrm>
          <a:prstGeom prst="upDownArrow">
            <a:avLst/>
          </a:prstGeom>
          <a:solidFill>
            <a:srgbClr val="314B6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0" name="Double flèche verticale 69"/>
          <p:cNvSpPr/>
          <p:nvPr/>
        </p:nvSpPr>
        <p:spPr bwMode="auto">
          <a:xfrm>
            <a:off x="6585079" y="3811593"/>
            <a:ext cx="70140" cy="138768"/>
          </a:xfrm>
          <a:prstGeom prst="upDownArrow">
            <a:avLst/>
          </a:prstGeom>
          <a:solidFill>
            <a:srgbClr val="314B6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1" name="Double flèche verticale 70"/>
          <p:cNvSpPr/>
          <p:nvPr/>
        </p:nvSpPr>
        <p:spPr bwMode="auto">
          <a:xfrm>
            <a:off x="7630119" y="3811593"/>
            <a:ext cx="70140" cy="138768"/>
          </a:xfrm>
          <a:prstGeom prst="upDownArrow">
            <a:avLst/>
          </a:prstGeom>
          <a:solidFill>
            <a:srgbClr val="314B6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2" name="Double flèche verticale 71"/>
          <p:cNvSpPr/>
          <p:nvPr/>
        </p:nvSpPr>
        <p:spPr bwMode="auto">
          <a:xfrm>
            <a:off x="8678456" y="3811593"/>
            <a:ext cx="70140" cy="138768"/>
          </a:xfrm>
          <a:prstGeom prst="upDownArrow">
            <a:avLst/>
          </a:prstGeom>
          <a:solidFill>
            <a:srgbClr val="314B6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cxnSp>
        <p:nvCxnSpPr>
          <p:cNvPr id="74" name="Connecteur droit avec flèche 73"/>
          <p:cNvCxnSpPr/>
          <p:nvPr/>
        </p:nvCxnSpPr>
        <p:spPr bwMode="auto">
          <a:xfrm>
            <a:off x="5573460" y="4238869"/>
            <a:ext cx="0" cy="1080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314B6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Connecteur droit avec flèche 75"/>
          <p:cNvCxnSpPr/>
          <p:nvPr/>
        </p:nvCxnSpPr>
        <p:spPr bwMode="auto">
          <a:xfrm>
            <a:off x="6629417" y="4238869"/>
            <a:ext cx="0" cy="1080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314B6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Connecteur droit avec flèche 76"/>
          <p:cNvCxnSpPr/>
          <p:nvPr/>
        </p:nvCxnSpPr>
        <p:spPr bwMode="auto">
          <a:xfrm>
            <a:off x="7671170" y="4238869"/>
            <a:ext cx="0" cy="1080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314B6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Connecteur droit avec flèche 77"/>
          <p:cNvCxnSpPr/>
          <p:nvPr/>
        </p:nvCxnSpPr>
        <p:spPr bwMode="auto">
          <a:xfrm>
            <a:off x="8720021" y="4238869"/>
            <a:ext cx="0" cy="1080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314B64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ZoneTexte 78"/>
          <p:cNvSpPr txBox="1"/>
          <p:nvPr/>
        </p:nvSpPr>
        <p:spPr>
          <a:xfrm>
            <a:off x="836971" y="45372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Equipe </a:t>
            </a: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Devops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54" y="3801654"/>
            <a:ext cx="360000" cy="360000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29" y="4049142"/>
            <a:ext cx="360000" cy="360000"/>
          </a:xfrm>
          <a:prstGeom prst="rect">
            <a:avLst/>
          </a:prstGeom>
          <a:noFill/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54" y="3942778"/>
            <a:ext cx="360000" cy="360000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461" y="944561"/>
            <a:ext cx="720000" cy="720000"/>
          </a:xfrm>
          <a:prstGeom prst="rect">
            <a:avLst/>
          </a:prstGeom>
        </p:spPr>
      </p:pic>
      <p:sp>
        <p:nvSpPr>
          <p:cNvPr id="84" name="Rectangle à coins arrondis 83"/>
          <p:cNvSpPr/>
          <p:nvPr/>
        </p:nvSpPr>
        <p:spPr>
          <a:xfrm>
            <a:off x="2268721" y="2102290"/>
            <a:ext cx="7447003" cy="1418875"/>
          </a:xfrm>
          <a:prstGeom prst="roundRect">
            <a:avLst>
              <a:gd name="adj" fmla="val 4619"/>
            </a:avLst>
          </a:prstGeom>
          <a:noFill/>
          <a:ln w="31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/>
          <p:cNvSpPr txBox="1"/>
          <p:nvPr/>
        </p:nvSpPr>
        <p:spPr>
          <a:xfrm rot="16200000">
            <a:off x="1164009" y="2588627"/>
            <a:ext cx="181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</a:rPr>
              <a:t>API Management Platform</a:t>
            </a:r>
            <a:endParaRPr lang="en-US" sz="1100" b="1" spc="150" dirty="0">
              <a:solidFill>
                <a:schemeClr val="tx1">
                  <a:lumMod val="85000"/>
                  <a:lumOff val="15000"/>
                </a:schemeClr>
              </a:solidFill>
              <a:latin typeface="Montserrat Light"/>
            </a:endParaRPr>
          </a:p>
        </p:txBody>
      </p:sp>
      <p:sp>
        <p:nvSpPr>
          <p:cNvPr id="86" name="Rectangle"/>
          <p:cNvSpPr/>
          <p:nvPr/>
        </p:nvSpPr>
        <p:spPr>
          <a:xfrm>
            <a:off x="2466528" y="5341628"/>
            <a:ext cx="1900571" cy="1273485"/>
          </a:xfrm>
          <a:prstGeom prst="rect">
            <a:avLst/>
          </a:prstGeom>
          <a:solidFill>
            <a:srgbClr val="D1D1D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739733" y="5873665"/>
            <a:ext cx="145231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Config</a:t>
            </a:r>
            <a:r>
              <a:rPr kumimoji="0" lang="fr-FR" sz="1000" b="1" i="0" u="none" strike="noStrike" kern="1200" cap="none" spc="300" normalizeH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Server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39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à coins arrondis 143"/>
          <p:cNvSpPr/>
          <p:nvPr/>
        </p:nvSpPr>
        <p:spPr>
          <a:xfrm>
            <a:off x="4184302" y="1876187"/>
            <a:ext cx="1620000" cy="1620000"/>
          </a:xfrm>
          <a:prstGeom prst="roundRect">
            <a:avLst>
              <a:gd name="adj" fmla="val 6084"/>
            </a:avLst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à coins arrondis 146"/>
          <p:cNvSpPr/>
          <p:nvPr/>
        </p:nvSpPr>
        <p:spPr>
          <a:xfrm>
            <a:off x="5920367" y="1876187"/>
            <a:ext cx="1620000" cy="1620000"/>
          </a:xfrm>
          <a:prstGeom prst="roundRect">
            <a:avLst>
              <a:gd name="adj" fmla="val 6084"/>
            </a:avLst>
          </a:prstGeom>
          <a:solidFill>
            <a:srgbClr val="E16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à coins arrondis 147"/>
          <p:cNvSpPr/>
          <p:nvPr/>
        </p:nvSpPr>
        <p:spPr>
          <a:xfrm>
            <a:off x="5920367" y="3598766"/>
            <a:ext cx="1620000" cy="1620000"/>
          </a:xfrm>
          <a:prstGeom prst="roundRect">
            <a:avLst>
              <a:gd name="adj" fmla="val 6084"/>
            </a:avLst>
          </a:prstGeom>
          <a:solidFill>
            <a:srgbClr val="2EA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 à coins arrondis 148"/>
          <p:cNvSpPr/>
          <p:nvPr/>
        </p:nvSpPr>
        <p:spPr>
          <a:xfrm>
            <a:off x="4184302" y="3598766"/>
            <a:ext cx="1620000" cy="1620000"/>
          </a:xfrm>
          <a:prstGeom prst="roundRect">
            <a:avLst>
              <a:gd name="adj" fmla="val 6084"/>
            </a:avLst>
          </a:prstGeom>
          <a:solidFill>
            <a:srgbClr val="61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Picture 3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963" y="1363665"/>
            <a:ext cx="833150" cy="833150"/>
          </a:xfrm>
          <a:prstGeom prst="rect">
            <a:avLst/>
          </a:prstGeom>
          <a:noFill/>
        </p:spPr>
      </p:pic>
      <p:sp>
        <p:nvSpPr>
          <p:cNvPr id="96" name="TextBox 148"/>
          <p:cNvSpPr txBox="1"/>
          <p:nvPr/>
        </p:nvSpPr>
        <p:spPr>
          <a:xfrm>
            <a:off x="5252377" y="6317620"/>
            <a:ext cx="123405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IE"/>
            </a:defPPr>
            <a:lvl1pPr algn="ctr">
              <a:defRPr sz="1600" b="1">
                <a:solidFill>
                  <a:schemeClr val="bg2"/>
                </a:solidFill>
              </a:defRPr>
            </a:lvl1pPr>
          </a:lstStyle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r>
              <a:rPr lang="en-US" sz="1100" b="0" dirty="0" smtClean="0">
                <a:solidFill>
                  <a:srgbClr val="313231"/>
                </a:solidFill>
                <a:latin typeface="Montserrat Light"/>
                <a:cs typeface="Arial Narrow"/>
              </a:rPr>
              <a:t>API Managers</a:t>
            </a:r>
            <a:endParaRPr lang="en-US" sz="1100" b="0" dirty="0">
              <a:solidFill>
                <a:srgbClr val="313231"/>
              </a:solidFill>
              <a:latin typeface="Montserrat Light"/>
              <a:cs typeface="Arial Narrow"/>
            </a:endParaRPr>
          </a:p>
        </p:txBody>
      </p:sp>
      <p:grpSp>
        <p:nvGrpSpPr>
          <p:cNvPr id="104" name="Groupe 103"/>
          <p:cNvGrpSpPr/>
          <p:nvPr/>
        </p:nvGrpSpPr>
        <p:grpSpPr>
          <a:xfrm>
            <a:off x="1473976" y="889293"/>
            <a:ext cx="9299722" cy="307778"/>
            <a:chOff x="1246451" y="890746"/>
            <a:chExt cx="9299722" cy="307778"/>
          </a:xfrm>
        </p:grpSpPr>
        <p:grpSp>
          <p:nvGrpSpPr>
            <p:cNvPr id="98" name="Groupe 97"/>
            <p:cNvGrpSpPr/>
            <p:nvPr/>
          </p:nvGrpSpPr>
          <p:grpSpPr>
            <a:xfrm>
              <a:off x="1246451" y="890746"/>
              <a:ext cx="9299722" cy="307778"/>
              <a:chOff x="875819" y="5486002"/>
              <a:chExt cx="9299722" cy="307778"/>
            </a:xfrm>
          </p:grpSpPr>
          <p:sp>
            <p:nvSpPr>
              <p:cNvPr id="99" name="ZoneTexte 98"/>
              <p:cNvSpPr txBox="1"/>
              <p:nvPr/>
            </p:nvSpPr>
            <p:spPr>
              <a:xfrm>
                <a:off x="990119" y="5486003"/>
                <a:ext cx="9185422" cy="307777"/>
              </a:xfrm>
              <a:prstGeom prst="homePlate">
                <a:avLst>
                  <a:gd name="adj" fmla="val 22147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endParaRPr lang="en-US" sz="1400" b="1" spc="300" dirty="0">
                  <a:latin typeface="Montserrat Light"/>
                </a:endParaRPr>
              </a:p>
            </p:txBody>
          </p:sp>
          <p:sp>
            <p:nvSpPr>
              <p:cNvPr id="100" name="Chevron 99"/>
              <p:cNvSpPr/>
              <p:nvPr/>
            </p:nvSpPr>
            <p:spPr>
              <a:xfrm rot="10800000">
                <a:off x="875819" y="5486002"/>
                <a:ext cx="228600" cy="307777"/>
              </a:xfrm>
              <a:prstGeom prst="chevron">
                <a:avLst>
                  <a:gd name="adj" fmla="val 30556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1" name="ZoneTexte 100"/>
            <p:cNvSpPr txBox="1"/>
            <p:nvPr/>
          </p:nvSpPr>
          <p:spPr>
            <a:xfrm>
              <a:off x="1570492" y="906135"/>
              <a:ext cx="1447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spc="300" dirty="0" smtClean="0">
                  <a:solidFill>
                    <a:schemeClr val="bg1"/>
                  </a:solidFill>
                  <a:latin typeface="Montserrat Light"/>
                </a:rPr>
                <a:t>CONSUME</a:t>
              </a:r>
              <a:endParaRPr lang="fr-FR" sz="1200" b="1" spc="300" dirty="0">
                <a:solidFill>
                  <a:schemeClr val="bg1"/>
                </a:solidFill>
                <a:latin typeface="Montserrat Light"/>
              </a:endParaRPr>
            </a:p>
          </p:txBody>
        </p:sp>
        <p:sp>
          <p:nvSpPr>
            <p:cNvPr id="102" name="ZoneTexte 101"/>
            <p:cNvSpPr txBox="1"/>
            <p:nvPr/>
          </p:nvSpPr>
          <p:spPr>
            <a:xfrm>
              <a:off x="5134160" y="906135"/>
              <a:ext cx="1447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spc="300" dirty="0" smtClean="0">
                  <a:solidFill>
                    <a:schemeClr val="bg1"/>
                  </a:solidFill>
                  <a:latin typeface="Montserrat Light"/>
                </a:rPr>
                <a:t>CONTROLE</a:t>
              </a:r>
              <a:endParaRPr lang="fr-FR" sz="1200" b="1" spc="300" dirty="0">
                <a:solidFill>
                  <a:schemeClr val="bg1"/>
                </a:solidFill>
                <a:latin typeface="Montserrat Light"/>
              </a:endParaRP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8528296" y="906135"/>
              <a:ext cx="1447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spc="300" dirty="0" smtClean="0">
                  <a:solidFill>
                    <a:schemeClr val="bg1"/>
                  </a:solidFill>
                  <a:latin typeface="Montserrat Light"/>
                </a:rPr>
                <a:t>CREATE</a:t>
              </a:r>
              <a:endParaRPr lang="fr-FR" sz="1200" b="1" spc="300" dirty="0">
                <a:solidFill>
                  <a:schemeClr val="bg1"/>
                </a:solidFill>
                <a:latin typeface="Montserrat Light"/>
              </a:endParaRPr>
            </a:p>
          </p:txBody>
        </p:sp>
      </p:grpSp>
      <p:grpSp>
        <p:nvGrpSpPr>
          <p:cNvPr id="162" name="Groupe 161"/>
          <p:cNvGrpSpPr/>
          <p:nvPr/>
        </p:nvGrpSpPr>
        <p:grpSpPr>
          <a:xfrm>
            <a:off x="1525323" y="3629104"/>
            <a:ext cx="1565981" cy="1666202"/>
            <a:chOff x="1488130" y="3787607"/>
            <a:chExt cx="1565981" cy="1666202"/>
          </a:xfrm>
        </p:grpSpPr>
        <p:sp>
          <p:nvSpPr>
            <p:cNvPr id="26" name="TextBox 120"/>
            <p:cNvSpPr txBox="1"/>
            <p:nvPr/>
          </p:nvSpPr>
          <p:spPr>
            <a:xfrm>
              <a:off x="1488130" y="5192199"/>
              <a:ext cx="1425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172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3F3F3F"/>
                  </a:solidFill>
                  <a:latin typeface="Montserrat Light"/>
                  <a:cs typeface="Arial Narrow"/>
                </a:rPr>
                <a:t>Partners Apps</a:t>
              </a:r>
            </a:p>
          </p:txBody>
        </p:sp>
        <p:grpSp>
          <p:nvGrpSpPr>
            <p:cNvPr id="118" name="Groupe 117"/>
            <p:cNvGrpSpPr/>
            <p:nvPr/>
          </p:nvGrpSpPr>
          <p:grpSpPr>
            <a:xfrm>
              <a:off x="1611455" y="3787607"/>
              <a:ext cx="1442656" cy="1341590"/>
              <a:chOff x="905343" y="4224529"/>
              <a:chExt cx="1442656" cy="1341590"/>
            </a:xfrm>
          </p:grpSpPr>
          <p:pic>
            <p:nvPicPr>
              <p:cNvPr id="111" name="Image 1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343" y="4269762"/>
                <a:ext cx="589277" cy="589277"/>
              </a:xfrm>
              <a:prstGeom prst="rect">
                <a:avLst/>
              </a:prstGeom>
            </p:spPr>
          </p:pic>
          <p:pic>
            <p:nvPicPr>
              <p:cNvPr id="113" name="Image 1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343" y="4978025"/>
                <a:ext cx="532110" cy="532110"/>
              </a:xfrm>
              <a:prstGeom prst="rect">
                <a:avLst/>
              </a:prstGeom>
            </p:spPr>
          </p:pic>
          <p:pic>
            <p:nvPicPr>
              <p:cNvPr id="114" name="Image 1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9586" y="4224529"/>
                <a:ext cx="589277" cy="589277"/>
              </a:xfrm>
              <a:prstGeom prst="rect">
                <a:avLst/>
              </a:prstGeom>
            </p:spPr>
          </p:pic>
          <p:pic>
            <p:nvPicPr>
              <p:cNvPr id="112" name="Imag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5414" y="4432378"/>
                <a:ext cx="422585" cy="422585"/>
              </a:xfrm>
              <a:prstGeom prst="rect">
                <a:avLst/>
              </a:prstGeom>
            </p:spPr>
          </p:pic>
          <p:pic>
            <p:nvPicPr>
              <p:cNvPr id="115" name="Picture 24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80906" y="4922041"/>
                <a:ext cx="473662" cy="644078"/>
              </a:xfrm>
              <a:prstGeom prst="rect">
                <a:avLst/>
              </a:prstGeom>
            </p:spPr>
          </p:pic>
        </p:grpSp>
      </p:grpSp>
      <p:grpSp>
        <p:nvGrpSpPr>
          <p:cNvPr id="161" name="Groupe 160"/>
          <p:cNvGrpSpPr/>
          <p:nvPr/>
        </p:nvGrpSpPr>
        <p:grpSpPr>
          <a:xfrm>
            <a:off x="1525323" y="2218821"/>
            <a:ext cx="1720366" cy="981051"/>
            <a:chOff x="1525323" y="2133096"/>
            <a:chExt cx="1720366" cy="981051"/>
          </a:xfrm>
        </p:grpSpPr>
        <p:sp>
          <p:nvSpPr>
            <p:cNvPr id="95" name="TextBox 148"/>
            <p:cNvSpPr txBox="1"/>
            <p:nvPr/>
          </p:nvSpPr>
          <p:spPr>
            <a:xfrm>
              <a:off x="1525323" y="2852537"/>
              <a:ext cx="17203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IE"/>
              </a:defPPr>
              <a:lvl1pPr algn="ctr">
                <a:defRPr sz="1600" b="1">
                  <a:solidFill>
                    <a:schemeClr val="bg2"/>
                  </a:solidFill>
                </a:defRPr>
              </a:lvl1pPr>
            </a:lstStyle>
            <a:p>
              <a:pPr defTabSz="3429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0" dirty="0" smtClean="0">
                  <a:solidFill>
                    <a:srgbClr val="313231"/>
                  </a:solidFill>
                  <a:latin typeface="Montserrat Light"/>
                  <a:cs typeface="Arial Narrow"/>
                </a:rPr>
                <a:t>Application Developers</a:t>
              </a:r>
              <a:endParaRPr lang="en-US" sz="1100" b="0" dirty="0">
                <a:solidFill>
                  <a:srgbClr val="313231"/>
                </a:solidFill>
                <a:latin typeface="Montserrat Light"/>
                <a:cs typeface="Arial Narrow"/>
              </a:endParaRPr>
            </a:p>
          </p:txBody>
        </p:sp>
        <p:grpSp>
          <p:nvGrpSpPr>
            <p:cNvPr id="131" name="Groupe 130"/>
            <p:cNvGrpSpPr/>
            <p:nvPr/>
          </p:nvGrpSpPr>
          <p:grpSpPr>
            <a:xfrm>
              <a:off x="1944246" y="2133096"/>
              <a:ext cx="882520" cy="608526"/>
              <a:chOff x="1786882" y="1745200"/>
              <a:chExt cx="882520" cy="608526"/>
            </a:xfrm>
          </p:grpSpPr>
          <p:pic>
            <p:nvPicPr>
              <p:cNvPr id="119" name="Image 11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882" y="1745200"/>
                <a:ext cx="441260" cy="441260"/>
              </a:xfrm>
              <a:prstGeom prst="rect">
                <a:avLst/>
              </a:prstGeom>
            </p:spPr>
          </p:pic>
          <p:pic>
            <p:nvPicPr>
              <p:cNvPr id="120" name="Image 11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8142" y="1745200"/>
                <a:ext cx="441260" cy="441260"/>
              </a:xfrm>
              <a:prstGeom prst="rect">
                <a:avLst/>
              </a:prstGeom>
            </p:spPr>
          </p:pic>
          <p:pic>
            <p:nvPicPr>
              <p:cNvPr id="121" name="Image 12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4533" y="1912466"/>
                <a:ext cx="441260" cy="441260"/>
              </a:xfrm>
              <a:prstGeom prst="rect">
                <a:avLst/>
              </a:prstGeom>
            </p:spPr>
          </p:pic>
        </p:grpSp>
      </p:grpSp>
      <p:grpSp>
        <p:nvGrpSpPr>
          <p:cNvPr id="132" name="Groupe 131"/>
          <p:cNvGrpSpPr/>
          <p:nvPr/>
        </p:nvGrpSpPr>
        <p:grpSpPr>
          <a:xfrm>
            <a:off x="5401568" y="5655604"/>
            <a:ext cx="935672" cy="576150"/>
            <a:chOff x="5873685" y="5549713"/>
            <a:chExt cx="935672" cy="576150"/>
          </a:xfrm>
        </p:grpSpPr>
        <p:pic>
          <p:nvPicPr>
            <p:cNvPr id="122" name="Image 12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685" y="5549713"/>
              <a:ext cx="442800" cy="442800"/>
            </a:xfrm>
            <a:prstGeom prst="rect">
              <a:avLst/>
            </a:prstGeom>
          </p:spPr>
        </p:pic>
        <p:pic>
          <p:nvPicPr>
            <p:cNvPr id="124" name="Image 1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6557" y="5549713"/>
              <a:ext cx="442800" cy="442800"/>
            </a:xfrm>
            <a:prstGeom prst="rect">
              <a:avLst/>
            </a:prstGeom>
          </p:spPr>
        </p:pic>
        <p:pic>
          <p:nvPicPr>
            <p:cNvPr id="123" name="Image 12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4648" y="5683063"/>
              <a:ext cx="442800" cy="442800"/>
            </a:xfrm>
            <a:prstGeom prst="rect">
              <a:avLst/>
            </a:prstGeom>
          </p:spPr>
        </p:pic>
      </p:grpSp>
      <p:pic>
        <p:nvPicPr>
          <p:cNvPr id="134" name="Image 1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642" y="3958905"/>
            <a:ext cx="567735" cy="567735"/>
          </a:xfrm>
          <a:prstGeom prst="rect">
            <a:avLst/>
          </a:prstGeom>
        </p:spPr>
      </p:pic>
      <p:pic>
        <p:nvPicPr>
          <p:cNvPr id="136" name="Image 1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499" y="3958905"/>
            <a:ext cx="567735" cy="567735"/>
          </a:xfrm>
          <a:prstGeom prst="rect">
            <a:avLst/>
          </a:prstGeom>
        </p:spPr>
      </p:pic>
      <p:pic>
        <p:nvPicPr>
          <p:cNvPr id="138" name="Image 13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434" y="2182562"/>
            <a:ext cx="567735" cy="567735"/>
          </a:xfrm>
          <a:prstGeom prst="rect">
            <a:avLst/>
          </a:prstGeom>
        </p:spPr>
      </p:pic>
      <p:pic>
        <p:nvPicPr>
          <p:cNvPr id="139" name="Image 13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370" y="2218821"/>
            <a:ext cx="567735" cy="567735"/>
          </a:xfrm>
          <a:prstGeom prst="rect">
            <a:avLst/>
          </a:prstGeom>
        </p:spPr>
      </p:pic>
      <p:sp>
        <p:nvSpPr>
          <p:cNvPr id="150" name="ZoneTexte 149"/>
          <p:cNvSpPr txBox="1"/>
          <p:nvPr/>
        </p:nvSpPr>
        <p:spPr>
          <a:xfrm>
            <a:off x="4248584" y="2851807"/>
            <a:ext cx="1491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API Store</a:t>
            </a:r>
          </a:p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Discover &amp; Try</a:t>
            </a:r>
          </a:p>
          <a:p>
            <a:pPr marL="171450" indent="-171450">
              <a:buFontTx/>
              <a:buChar char="‒"/>
            </a:pPr>
            <a:r>
              <a:rPr lang="en-US" sz="1200" dirty="0" smtClean="0">
                <a:solidFill>
                  <a:schemeClr val="bg1"/>
                </a:solidFill>
                <a:latin typeface="Montserrat Light"/>
              </a:rPr>
              <a:t>Support</a:t>
            </a:r>
            <a:endParaRPr lang="en-US" sz="1200" dirty="0">
              <a:solidFill>
                <a:schemeClr val="bg1"/>
              </a:solidFill>
              <a:latin typeface="Montserrat Light"/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5879231" y="2858928"/>
            <a:ext cx="176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API Lifecycle Mgmt.</a:t>
            </a:r>
          </a:p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Platform Mgmt.</a:t>
            </a:r>
          </a:p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Partner Mgmt.</a:t>
            </a:r>
          </a:p>
        </p:txBody>
      </p:sp>
      <p:sp>
        <p:nvSpPr>
          <p:cNvPr id="152" name="ZoneTexte 151"/>
          <p:cNvSpPr txBox="1"/>
          <p:nvPr/>
        </p:nvSpPr>
        <p:spPr>
          <a:xfrm>
            <a:off x="6031087" y="4635877"/>
            <a:ext cx="149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Reporting</a:t>
            </a:r>
          </a:p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Analytics</a:t>
            </a:r>
          </a:p>
        </p:txBody>
      </p:sp>
      <p:sp>
        <p:nvSpPr>
          <p:cNvPr id="153" name="ZoneTexte 152"/>
          <p:cNvSpPr txBox="1"/>
          <p:nvPr/>
        </p:nvSpPr>
        <p:spPr>
          <a:xfrm>
            <a:off x="4248584" y="4568532"/>
            <a:ext cx="1491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Security</a:t>
            </a:r>
          </a:p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Quota/Throttling</a:t>
            </a:r>
          </a:p>
          <a:p>
            <a:pPr marL="171450" indent="-171450">
              <a:buFontTx/>
              <a:buChar char="‒"/>
            </a:pPr>
            <a:r>
              <a:rPr lang="en-US" sz="1200" dirty="0">
                <a:solidFill>
                  <a:schemeClr val="bg1"/>
                </a:solidFill>
                <a:latin typeface="Montserrat Light"/>
              </a:rPr>
              <a:t>Monitoring</a:t>
            </a:r>
          </a:p>
        </p:txBody>
      </p:sp>
      <p:sp>
        <p:nvSpPr>
          <p:cNvPr id="154" name="ZoneTexte 153"/>
          <p:cNvSpPr txBox="1"/>
          <p:nvPr/>
        </p:nvSpPr>
        <p:spPr>
          <a:xfrm>
            <a:off x="4177312" y="1895323"/>
            <a:ext cx="161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200" dirty="0" smtClean="0">
                <a:solidFill>
                  <a:schemeClr val="bg1"/>
                </a:solidFill>
                <a:latin typeface="Montserrat Light"/>
              </a:rPr>
              <a:t>API Portal</a:t>
            </a:r>
            <a:endParaRPr lang="en-US" sz="1200" b="1" spc="200" dirty="0">
              <a:solidFill>
                <a:schemeClr val="bg1"/>
              </a:solidFill>
              <a:latin typeface="Montserrat Light"/>
            </a:endParaRPr>
          </a:p>
        </p:txBody>
      </p:sp>
      <p:sp>
        <p:nvSpPr>
          <p:cNvPr id="155" name="ZoneTexte 154"/>
          <p:cNvSpPr txBox="1"/>
          <p:nvPr/>
        </p:nvSpPr>
        <p:spPr>
          <a:xfrm>
            <a:off x="5920367" y="1895323"/>
            <a:ext cx="161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200" dirty="0" smtClean="0">
                <a:solidFill>
                  <a:schemeClr val="bg1"/>
                </a:solidFill>
                <a:latin typeface="Montserrat Light"/>
              </a:rPr>
              <a:t>API Manager</a:t>
            </a:r>
            <a:endParaRPr lang="en-US" sz="1200" b="1" spc="200" dirty="0">
              <a:solidFill>
                <a:schemeClr val="bg1"/>
              </a:solidFill>
              <a:latin typeface="Montserrat Light"/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4177312" y="3629104"/>
            <a:ext cx="161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200" dirty="0" smtClean="0">
                <a:solidFill>
                  <a:schemeClr val="bg1"/>
                </a:solidFill>
                <a:latin typeface="Montserrat Light"/>
              </a:rPr>
              <a:t>API Gateway</a:t>
            </a:r>
            <a:endParaRPr lang="en-US" sz="1200" b="1" spc="200" dirty="0">
              <a:solidFill>
                <a:schemeClr val="bg1"/>
              </a:solidFill>
              <a:latin typeface="Montserrat Light"/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5920367" y="3629104"/>
            <a:ext cx="161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200" dirty="0" smtClean="0">
                <a:solidFill>
                  <a:schemeClr val="bg1"/>
                </a:solidFill>
                <a:latin typeface="Montserrat Light"/>
              </a:rPr>
              <a:t>API Analytics</a:t>
            </a:r>
            <a:endParaRPr lang="en-US" sz="1200" b="1" spc="200" dirty="0">
              <a:solidFill>
                <a:schemeClr val="bg1"/>
              </a:solidFill>
              <a:latin typeface="Montserrat Light"/>
            </a:endParaRPr>
          </a:p>
        </p:txBody>
      </p:sp>
      <p:cxnSp>
        <p:nvCxnSpPr>
          <p:cNvPr id="159" name="Connecteur droit avec flèche 158"/>
          <p:cNvCxnSpPr>
            <a:endCxn id="144" idx="1"/>
          </p:cNvCxnSpPr>
          <p:nvPr/>
        </p:nvCxnSpPr>
        <p:spPr>
          <a:xfrm>
            <a:off x="3254695" y="2681171"/>
            <a:ext cx="929607" cy="5016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en angle 166"/>
          <p:cNvCxnSpPr>
            <a:stCxn id="124" idx="3"/>
            <a:endCxn id="148" idx="2"/>
          </p:cNvCxnSpPr>
          <p:nvPr/>
        </p:nvCxnSpPr>
        <p:spPr>
          <a:xfrm flipV="1">
            <a:off x="6337240" y="5218766"/>
            <a:ext cx="393127" cy="658238"/>
          </a:xfrm>
          <a:prstGeom prst="bentConnector2">
            <a:avLst/>
          </a:prstGeom>
          <a:ln w="31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en angle 168"/>
          <p:cNvCxnSpPr>
            <a:stCxn id="124" idx="3"/>
            <a:endCxn id="147" idx="3"/>
          </p:cNvCxnSpPr>
          <p:nvPr/>
        </p:nvCxnSpPr>
        <p:spPr>
          <a:xfrm flipV="1">
            <a:off x="6337240" y="2686187"/>
            <a:ext cx="1203127" cy="3190817"/>
          </a:xfrm>
          <a:prstGeom prst="bentConnector3">
            <a:avLst>
              <a:gd name="adj1" fmla="val 119000"/>
            </a:avLst>
          </a:prstGeom>
          <a:ln w="31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e 182"/>
          <p:cNvGrpSpPr/>
          <p:nvPr/>
        </p:nvGrpSpPr>
        <p:grpSpPr>
          <a:xfrm>
            <a:off x="8751886" y="2344289"/>
            <a:ext cx="2009112" cy="2387290"/>
            <a:chOff x="8449339" y="2142185"/>
            <a:chExt cx="2009112" cy="2387290"/>
          </a:xfrm>
        </p:grpSpPr>
        <p:sp>
          <p:nvSpPr>
            <p:cNvPr id="173" name="Rectangle à coins arrondis 172"/>
            <p:cNvSpPr/>
            <p:nvPr/>
          </p:nvSpPr>
          <p:spPr>
            <a:xfrm>
              <a:off x="8532859" y="2157191"/>
              <a:ext cx="1858916" cy="2372284"/>
            </a:xfrm>
            <a:prstGeom prst="roundRect">
              <a:avLst>
                <a:gd name="adj" fmla="val 6084"/>
              </a:avLst>
            </a:prstGeom>
            <a:solidFill>
              <a:srgbClr val="ED9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5" name="Image 13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6765" y="2647796"/>
              <a:ext cx="624263" cy="624263"/>
            </a:xfrm>
            <a:prstGeom prst="rect">
              <a:avLst/>
            </a:prstGeom>
          </p:spPr>
        </p:pic>
        <p:pic>
          <p:nvPicPr>
            <p:cNvPr id="137" name="Image 13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6765" y="3682451"/>
              <a:ext cx="624263" cy="624263"/>
            </a:xfrm>
            <a:prstGeom prst="rect">
              <a:avLst/>
            </a:prstGeom>
          </p:spPr>
        </p:pic>
        <p:sp>
          <p:nvSpPr>
            <p:cNvPr id="174" name="ZoneTexte 173"/>
            <p:cNvSpPr txBox="1"/>
            <p:nvPr/>
          </p:nvSpPr>
          <p:spPr>
            <a:xfrm>
              <a:off x="8449339" y="2142185"/>
              <a:ext cx="200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pc="200" dirty="0" smtClean="0">
                  <a:solidFill>
                    <a:schemeClr val="bg1"/>
                  </a:solidFill>
                  <a:latin typeface="Montserrat Light"/>
                </a:rPr>
                <a:t>Backend Services</a:t>
              </a:r>
              <a:endParaRPr lang="en-US" sz="1200" b="1" spc="200" dirty="0">
                <a:solidFill>
                  <a:schemeClr val="bg1"/>
                </a:solidFill>
                <a:latin typeface="Montserrat Light"/>
              </a:endParaRPr>
            </a:p>
          </p:txBody>
        </p:sp>
        <p:sp>
          <p:nvSpPr>
            <p:cNvPr id="175" name="ZoneTexte 174"/>
            <p:cNvSpPr txBox="1"/>
            <p:nvPr/>
          </p:nvSpPr>
          <p:spPr>
            <a:xfrm>
              <a:off x="9344548" y="2700831"/>
              <a:ext cx="921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Montserrat Light"/>
                </a:rPr>
                <a:t>API REST Façades</a:t>
              </a:r>
              <a:endParaRPr lang="en-US" sz="1200" dirty="0">
                <a:solidFill>
                  <a:schemeClr val="bg1"/>
                </a:solidFill>
                <a:latin typeface="Montserrat Light"/>
              </a:endParaRPr>
            </a:p>
          </p:txBody>
        </p:sp>
        <p:sp>
          <p:nvSpPr>
            <p:cNvPr id="176" name="ZoneTexte 175"/>
            <p:cNvSpPr txBox="1"/>
            <p:nvPr/>
          </p:nvSpPr>
          <p:spPr>
            <a:xfrm>
              <a:off x="9344548" y="3799706"/>
              <a:ext cx="10472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Montserrat Light"/>
                </a:rPr>
                <a:t>SOAP Web Services</a:t>
              </a:r>
              <a:endParaRPr lang="en-US" sz="1200" dirty="0">
                <a:solidFill>
                  <a:schemeClr val="bg1"/>
                </a:solidFill>
                <a:latin typeface="Montserrat Light"/>
              </a:endParaRPr>
            </a:p>
          </p:txBody>
        </p:sp>
      </p:grpSp>
      <p:cxnSp>
        <p:nvCxnSpPr>
          <p:cNvPr id="177" name="Connecteur droit avec flèche 176"/>
          <p:cNvCxnSpPr>
            <a:endCxn id="149" idx="1"/>
          </p:cNvCxnSpPr>
          <p:nvPr/>
        </p:nvCxnSpPr>
        <p:spPr>
          <a:xfrm flipV="1">
            <a:off x="3245689" y="4408766"/>
            <a:ext cx="938613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avec flèche 177"/>
          <p:cNvCxnSpPr>
            <a:endCxn id="173" idx="1"/>
          </p:cNvCxnSpPr>
          <p:nvPr/>
        </p:nvCxnSpPr>
        <p:spPr>
          <a:xfrm flipV="1">
            <a:off x="7618506" y="3545437"/>
            <a:ext cx="1216900" cy="116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ZoneTexte 179"/>
          <p:cNvSpPr txBox="1"/>
          <p:nvPr/>
        </p:nvSpPr>
        <p:spPr>
          <a:xfrm>
            <a:off x="3047323" y="4411224"/>
            <a:ext cx="1196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</a:rPr>
              <a:t>REST, SOAP 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Montserrat Light"/>
            </a:endParaRPr>
          </a:p>
        </p:txBody>
      </p:sp>
      <p:sp>
        <p:nvSpPr>
          <p:cNvPr id="181" name="ZoneTexte 180"/>
          <p:cNvSpPr txBox="1"/>
          <p:nvPr/>
        </p:nvSpPr>
        <p:spPr>
          <a:xfrm>
            <a:off x="7669040" y="3100004"/>
            <a:ext cx="1196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</a:rPr>
              <a:t>Native APIs/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</a:rPr>
              <a:t>Web Services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Montserrat Light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7618506" y="3546598"/>
            <a:ext cx="1196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</a:rPr>
              <a:t>REST, SOAP 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Montserrat Light"/>
            </a:endParaRPr>
          </a:p>
        </p:txBody>
      </p:sp>
      <p:sp>
        <p:nvSpPr>
          <p:cNvPr id="189" name="Rectangle à coins arrondis 188"/>
          <p:cNvSpPr/>
          <p:nvPr/>
        </p:nvSpPr>
        <p:spPr>
          <a:xfrm>
            <a:off x="4072353" y="1486622"/>
            <a:ext cx="3571919" cy="3846784"/>
          </a:xfrm>
          <a:prstGeom prst="roundRect">
            <a:avLst>
              <a:gd name="adj" fmla="val 4619"/>
            </a:avLst>
          </a:prstGeom>
          <a:noFill/>
          <a:ln w="31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ZoneTexte 194"/>
          <p:cNvSpPr txBox="1"/>
          <p:nvPr/>
        </p:nvSpPr>
        <p:spPr>
          <a:xfrm>
            <a:off x="4177312" y="1523629"/>
            <a:ext cx="3345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</a:rPr>
              <a:t>API Management Platform</a:t>
            </a:r>
            <a:endParaRPr lang="en-US" sz="1200" b="1" spc="200" dirty="0">
              <a:solidFill>
                <a:schemeClr val="tx1">
                  <a:lumMod val="85000"/>
                  <a:lumOff val="15000"/>
                </a:schemeClr>
              </a:solidFill>
              <a:latin typeface="Montserrat Light"/>
            </a:endParaRPr>
          </a:p>
        </p:txBody>
      </p:sp>
      <p:sp>
        <p:nvSpPr>
          <p:cNvPr id="63" name="Timeline"/>
          <p:cNvSpPr txBox="1"/>
          <p:nvPr/>
        </p:nvSpPr>
        <p:spPr>
          <a:xfrm>
            <a:off x="421200" y="284400"/>
            <a:ext cx="9261578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6000" dirty="0" smtClean="0"/>
              <a:t>Zoom sur api management </a:t>
            </a:r>
            <a:r>
              <a:rPr lang="fr-FR" sz="6000" dirty="0" err="1" smtClean="0"/>
              <a:t>platform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54962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286161" y="758119"/>
            <a:ext cx="1272464" cy="8707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20F88-C31F-4A2F-A13C-0D2E4AAF7CB2}" type="slidenum">
              <a:rPr kumimoji="0" lang="fr-FR" b="1" i="0" u="none" strike="noStrike" kern="1200" cap="none" spc="0" normalizeH="0" baseline="0" noProof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meline"/>
          <p:cNvSpPr txBox="1"/>
          <p:nvPr/>
        </p:nvSpPr>
        <p:spPr>
          <a:xfrm>
            <a:off x="421200" y="284400"/>
            <a:ext cx="9261578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6000" dirty="0" err="1"/>
              <a:t>Macro-architecture</a:t>
            </a:r>
            <a:endParaRPr sz="6000" dirty="0"/>
          </a:p>
        </p:txBody>
      </p:sp>
      <p:sp>
        <p:nvSpPr>
          <p:cNvPr id="5" name="ZoneTexte 4"/>
          <p:cNvSpPr txBox="1"/>
          <p:nvPr/>
        </p:nvSpPr>
        <p:spPr>
          <a:xfrm>
            <a:off x="2323771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Applications </a:t>
            </a:r>
            <a:b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Mobile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268891" y="1689543"/>
            <a:ext cx="1306800" cy="362783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b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Applications </a:t>
            </a:r>
            <a:b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Web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214011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Applications </a:t>
            </a:r>
            <a:b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IoT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159131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Startup &amp;</a:t>
            </a:r>
            <a:b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</a:b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partenaires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104253" y="16923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Abonnés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171" y="879977"/>
            <a:ext cx="720000" cy="72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11" y="920630"/>
            <a:ext cx="720000" cy="72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436" y="956754"/>
            <a:ext cx="360000" cy="360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011" y="1204242"/>
            <a:ext cx="360000" cy="360000"/>
          </a:xfrm>
          <a:prstGeom prst="rect">
            <a:avLst/>
          </a:prstGeom>
          <a:noFill/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436" y="1097878"/>
            <a:ext cx="360000" cy="360000"/>
          </a:xfrm>
          <a:prstGeom prst="rect">
            <a:avLst/>
          </a:prstGeom>
        </p:spPr>
      </p:pic>
      <p:sp>
        <p:nvSpPr>
          <p:cNvPr id="19" name="Rectangle"/>
          <p:cNvSpPr/>
          <p:nvPr/>
        </p:nvSpPr>
        <p:spPr>
          <a:xfrm>
            <a:off x="4655922" y="2144071"/>
            <a:ext cx="4817014" cy="1320001"/>
          </a:xfrm>
          <a:prstGeom prst="rect">
            <a:avLst/>
          </a:prstGeom>
          <a:solidFill>
            <a:srgbClr val="B0C4D8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081046" y="2144071"/>
            <a:ext cx="1966764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API </a:t>
            </a: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Management</a:t>
            </a:r>
            <a:r>
              <a:rPr kumimoji="0" lang="fr-FR" sz="1000" b="1" i="0" u="none" strike="noStrike" kern="1200" cap="none" spc="300" normalizeH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1" name="Rectangle"/>
          <p:cNvSpPr/>
          <p:nvPr/>
        </p:nvSpPr>
        <p:spPr>
          <a:xfrm>
            <a:off x="9763125" y="2144071"/>
            <a:ext cx="1647928" cy="1320001"/>
          </a:xfrm>
          <a:prstGeom prst="rect">
            <a:avLst/>
          </a:prstGeom>
          <a:solidFill>
            <a:srgbClr val="D1D1D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9603707" y="2144071"/>
            <a:ext cx="1966764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Authentification</a:t>
            </a:r>
          </a:p>
        </p:txBody>
      </p:sp>
      <p:sp>
        <p:nvSpPr>
          <p:cNvPr id="26" name="Rectangle"/>
          <p:cNvSpPr/>
          <p:nvPr/>
        </p:nvSpPr>
        <p:spPr>
          <a:xfrm>
            <a:off x="2465161" y="2144071"/>
            <a:ext cx="1965368" cy="1320001"/>
          </a:xfrm>
          <a:prstGeom prst="roundRect">
            <a:avLst/>
          </a:prstGeom>
          <a:solidFill>
            <a:srgbClr val="00B4B0">
              <a:alpha val="52000"/>
            </a:srgb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583994" y="2157148"/>
            <a:ext cx="170216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Portal </a:t>
            </a:r>
            <a:r>
              <a:rPr kumimoji="0" lang="fr-FR" sz="1000" b="1" i="0" u="none" strike="noStrike" kern="1200" cap="none" spc="300" normalizeH="0" baseline="0" noProof="0" dirty="0" err="1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Sandbox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8" name="Rectangle"/>
          <p:cNvSpPr/>
          <p:nvPr/>
        </p:nvSpPr>
        <p:spPr>
          <a:xfrm>
            <a:off x="9763125" y="3633132"/>
            <a:ext cx="1647928" cy="1471843"/>
          </a:xfrm>
          <a:prstGeom prst="rect">
            <a:avLst/>
          </a:prstGeom>
          <a:solidFill>
            <a:srgbClr val="B0C4D8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9603707" y="3633132"/>
            <a:ext cx="1966764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Meta-services</a:t>
            </a:r>
          </a:p>
        </p:txBody>
      </p:sp>
      <p:sp>
        <p:nvSpPr>
          <p:cNvPr id="30" name="Rectangle"/>
          <p:cNvSpPr/>
          <p:nvPr/>
        </p:nvSpPr>
        <p:spPr>
          <a:xfrm>
            <a:off x="4655922" y="3633134"/>
            <a:ext cx="4817014" cy="1195112"/>
          </a:xfrm>
          <a:prstGeom prst="rect">
            <a:avLst/>
          </a:prstGeom>
          <a:solidFill>
            <a:srgbClr val="B0C4D8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041320" y="3633132"/>
            <a:ext cx="1966764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err="1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Microservices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4" name="Rectangle"/>
          <p:cNvSpPr/>
          <p:nvPr/>
        </p:nvSpPr>
        <p:spPr>
          <a:xfrm>
            <a:off x="4655922" y="4897226"/>
            <a:ext cx="4817014" cy="881421"/>
          </a:xfrm>
          <a:prstGeom prst="rect">
            <a:avLst/>
          </a:prstGeom>
          <a:gradFill flip="none" rotWithShape="1">
            <a:gsLst>
              <a:gs pos="0">
                <a:srgbClr val="B0C4D8"/>
              </a:gs>
              <a:gs pos="42000">
                <a:srgbClr val="B0C4D8"/>
              </a:gs>
              <a:gs pos="83000">
                <a:srgbClr val="D1D1D1"/>
              </a:gs>
              <a:gs pos="100000">
                <a:srgbClr val="D1D1D1"/>
              </a:gs>
            </a:gsLst>
            <a:lin ang="5400000" scaled="0"/>
            <a:tileRect/>
          </a:gra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942982" y="4916026"/>
            <a:ext cx="2163440" cy="3234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Supervision</a:t>
            </a:r>
            <a:r>
              <a:rPr kumimoji="0" lang="fr-FR" sz="1000" b="1" i="0" u="none" strike="noStrike" kern="1200" cap="none" spc="300" normalizeH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/ Monitoring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6" name="Rectangle"/>
          <p:cNvSpPr/>
          <p:nvPr/>
        </p:nvSpPr>
        <p:spPr>
          <a:xfrm>
            <a:off x="2466528" y="3625505"/>
            <a:ext cx="1900571" cy="1611783"/>
          </a:xfrm>
          <a:prstGeom prst="rect">
            <a:avLst/>
          </a:prstGeom>
          <a:solidFill>
            <a:srgbClr val="D1D1D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861720" y="3633132"/>
            <a:ext cx="1110186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Automation</a:t>
            </a:r>
          </a:p>
        </p:txBody>
      </p:sp>
      <p:sp>
        <p:nvSpPr>
          <p:cNvPr id="39" name="Rectangle"/>
          <p:cNvSpPr/>
          <p:nvPr/>
        </p:nvSpPr>
        <p:spPr>
          <a:xfrm>
            <a:off x="4653223" y="5762069"/>
            <a:ext cx="5091383" cy="853044"/>
          </a:xfrm>
          <a:prstGeom prst="rect">
            <a:avLst/>
          </a:prstGeom>
          <a:solidFill>
            <a:srgbClr val="D1D1D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41" name="ZoneTexte 40"/>
          <p:cNvSpPr txBox="1"/>
          <p:nvPr/>
        </p:nvSpPr>
        <p:spPr>
          <a:xfrm rot="5400000">
            <a:off x="9342100" y="6132621"/>
            <a:ext cx="51791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err="1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Ops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836971" y="4537226"/>
            <a:ext cx="1306800" cy="360000"/>
          </a:xfrm>
          <a:prstGeom prst="rect">
            <a:avLst/>
          </a:prstGeom>
          <a:solidFill>
            <a:srgbClr val="EE0031"/>
          </a:solidFill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ctr">
              <a:defRPr sz="800" b="1">
                <a:solidFill>
                  <a:schemeClr val="bg1"/>
                </a:solidFill>
                <a:latin typeface="Montserrat 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Equipe </a:t>
            </a:r>
            <a:r>
              <a:rPr kumimoji="0" lang="fr-F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Devops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54" y="3801654"/>
            <a:ext cx="360000" cy="360000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29" y="4049142"/>
            <a:ext cx="360000" cy="360000"/>
          </a:xfrm>
          <a:prstGeom prst="rect">
            <a:avLst/>
          </a:prstGeom>
          <a:noFill/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54" y="3942778"/>
            <a:ext cx="360000" cy="360000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461" y="944561"/>
            <a:ext cx="720000" cy="720000"/>
          </a:xfrm>
          <a:prstGeom prst="rect">
            <a:avLst/>
          </a:prstGeom>
        </p:spPr>
      </p:pic>
      <p:sp>
        <p:nvSpPr>
          <p:cNvPr id="84" name="Rectangle à coins arrondis 83"/>
          <p:cNvSpPr/>
          <p:nvPr/>
        </p:nvSpPr>
        <p:spPr>
          <a:xfrm>
            <a:off x="2268722" y="2102290"/>
            <a:ext cx="7334986" cy="1418875"/>
          </a:xfrm>
          <a:prstGeom prst="roundRect">
            <a:avLst>
              <a:gd name="adj" fmla="val 4619"/>
            </a:avLst>
          </a:prstGeom>
          <a:noFill/>
          <a:ln w="31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/>
          <p:cNvSpPr txBox="1"/>
          <p:nvPr/>
        </p:nvSpPr>
        <p:spPr>
          <a:xfrm rot="16200000">
            <a:off x="1164009" y="2588627"/>
            <a:ext cx="1819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/>
              </a:rPr>
              <a:t>API Management Platform</a:t>
            </a:r>
            <a:endParaRPr lang="en-US" sz="1100" b="1" spc="150" dirty="0">
              <a:solidFill>
                <a:schemeClr val="tx1">
                  <a:lumMod val="85000"/>
                  <a:lumOff val="15000"/>
                </a:schemeClr>
              </a:solidFill>
              <a:latin typeface="Montserrat Light"/>
            </a:endParaRPr>
          </a:p>
        </p:txBody>
      </p:sp>
      <p:sp>
        <p:nvSpPr>
          <p:cNvPr id="86" name="Rectangle"/>
          <p:cNvSpPr/>
          <p:nvPr/>
        </p:nvSpPr>
        <p:spPr>
          <a:xfrm>
            <a:off x="2466528" y="5341628"/>
            <a:ext cx="1900571" cy="1273485"/>
          </a:xfrm>
          <a:prstGeom prst="rect">
            <a:avLst/>
          </a:prstGeom>
          <a:solidFill>
            <a:srgbClr val="D1D1D1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739733" y="5392050"/>
            <a:ext cx="145231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Config</a:t>
            </a:r>
            <a:r>
              <a:rPr kumimoji="0" lang="fr-FR" sz="1000" b="1" i="0" u="none" strike="noStrike" kern="1200" cap="none" spc="300" normalizeH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Server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9218" name="Picture 2" descr="Résultat de recherche d'images pour &quot;Gitlab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60" y="5704139"/>
            <a:ext cx="659011" cy="6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ZoneTexte 72"/>
          <p:cNvSpPr txBox="1"/>
          <p:nvPr/>
        </p:nvSpPr>
        <p:spPr>
          <a:xfrm>
            <a:off x="2763702" y="6323264"/>
            <a:ext cx="509028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err="1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Gitlab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9220" name="Picture 4" descr="Résultat de recherche d'images pour &quot;hystrix logo png&quot;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4" r="17060"/>
          <a:stretch/>
        </p:blipFill>
        <p:spPr bwMode="auto">
          <a:xfrm>
            <a:off x="4804321" y="5385260"/>
            <a:ext cx="955940" cy="97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96" y="5569910"/>
            <a:ext cx="1030671" cy="550587"/>
          </a:xfrm>
          <a:prstGeom prst="rect">
            <a:avLst/>
          </a:prstGeom>
        </p:spPr>
      </p:pic>
      <p:pic>
        <p:nvPicPr>
          <p:cNvPr id="9226" name="Picture 10" descr="Résultat de recherche d'images pour &quot;zipkin  logo png&quot;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411" y="5564673"/>
            <a:ext cx="954111" cy="56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ZoneTexte 86"/>
          <p:cNvSpPr txBox="1"/>
          <p:nvPr/>
        </p:nvSpPr>
        <p:spPr>
          <a:xfrm>
            <a:off x="8454036" y="5860771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TURBINE</a:t>
            </a:r>
            <a:endParaRPr kumimoji="0" lang="fr-FR" sz="105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16565626" y="7149310"/>
            <a:ext cx="124257" cy="78483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EUREKA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9232" name="Picture 16" descr="Résultat de recherche d'images pour &quot;keycloak logo&quot;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562" y="2604071"/>
            <a:ext cx="1475161" cy="4253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234" name="Picture 18" descr="Résultat de recherche d'images pour &quot;Spring boot logo&quot;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765" y="3874822"/>
            <a:ext cx="1429134" cy="74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Résultat de recherche d'images pour &quot;gitbook logo&quot;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2" t="25333" r="27194" b="26333"/>
          <a:stretch/>
        </p:blipFill>
        <p:spPr bwMode="auto">
          <a:xfrm>
            <a:off x="2489651" y="2406678"/>
            <a:ext cx="1854323" cy="49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 descr="Résultat de recherche d'images pour &quot;swagger logo&quot;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384" y="2925946"/>
            <a:ext cx="1065522" cy="36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0" name="Picture 24" descr="Résultat de recherche d'images pour &quot;Zuul logo&quot;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160" y="3942778"/>
            <a:ext cx="1283857" cy="95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4" name="Picture 28" descr="Résultat de recherche d'images pour &quot;react js logo&quot;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6" r="4855" b="18516"/>
          <a:stretch/>
        </p:blipFill>
        <p:spPr bwMode="auto">
          <a:xfrm>
            <a:off x="4935225" y="860587"/>
            <a:ext cx="552345" cy="23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74" t="20753" r="18310" b="19305"/>
          <a:stretch/>
        </p:blipFill>
        <p:spPr>
          <a:xfrm>
            <a:off x="4408101" y="839123"/>
            <a:ext cx="408492" cy="388566"/>
          </a:xfrm>
          <a:prstGeom prst="rect">
            <a:avLst/>
          </a:prstGeom>
        </p:spPr>
      </p:pic>
      <p:sp>
        <p:nvSpPr>
          <p:cNvPr id="94" name="ZoneTexte 93"/>
          <p:cNvSpPr txBox="1"/>
          <p:nvPr/>
        </p:nvSpPr>
        <p:spPr>
          <a:xfrm>
            <a:off x="4258083" y="1203730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Material</a:t>
            </a:r>
            <a:r>
              <a:rPr kumimoji="0" lang="fr-FR" sz="800" b="1" i="0" u="none" strike="noStrike" kern="1200" cap="none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UI</a:t>
            </a:r>
            <a:endParaRPr kumimoji="0" lang="fr-FR" sz="800" b="1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9252" name="Picture 36" descr="Résultat de recherche d'images pour &quot;React bootstrap logo&quot;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04" y="1054781"/>
            <a:ext cx="415888" cy="36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ZoneTexte 95"/>
          <p:cNvSpPr txBox="1"/>
          <p:nvPr/>
        </p:nvSpPr>
        <p:spPr>
          <a:xfrm>
            <a:off x="4816593" y="1316114"/>
            <a:ext cx="75702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React</a:t>
            </a:r>
            <a:r>
              <a:rPr kumimoji="0" lang="fr-FR" sz="800" b="1" i="0" u="none" strike="noStrike" kern="1200" cap="none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r>
              <a:rPr kumimoji="0" lang="fr-FR" sz="800" b="1" i="0" u="none" strike="noStrike" kern="1200" cap="none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Bootstrap</a:t>
            </a:r>
            <a:endParaRPr kumimoji="0" lang="fr-FR" sz="800" b="1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4549362" y="2071976"/>
            <a:ext cx="5185065" cy="2766691"/>
          </a:xfrm>
          <a:prstGeom prst="roundRect">
            <a:avLst>
              <a:gd name="adj" fmla="val 4619"/>
            </a:avLst>
          </a:prstGeom>
          <a:noFill/>
          <a:ln w="31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314" name="Picture 2" descr="Résultat de recherche d'images pour &quot;netflix spring cloud&quot;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551" y="2529404"/>
            <a:ext cx="192405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Résultat de recherche d'images pour &quot;ZUUL NETFLIX&quot;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385" y="2383575"/>
            <a:ext cx="970040" cy="9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/>
          <p:cNvSpPr txBox="1"/>
          <p:nvPr/>
        </p:nvSpPr>
        <p:spPr>
          <a:xfrm>
            <a:off x="7568323" y="4555590"/>
            <a:ext cx="1736505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1" dirty="0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NETFLIX SPRING CLOUD</a:t>
            </a:r>
            <a:endParaRPr kumimoji="0" lang="fr-FR" sz="105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3045997" y="4566696"/>
            <a:ext cx="757020" cy="2110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000" b="1" dirty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?</a:t>
            </a:r>
            <a:endParaRPr kumimoji="0" lang="fr-FR" sz="6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846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"/>
          <p:cNvSpPr/>
          <p:nvPr/>
        </p:nvSpPr>
        <p:spPr>
          <a:xfrm>
            <a:off x="421200" y="1744450"/>
            <a:ext cx="11475525" cy="828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imeline"/>
          <p:cNvSpPr txBox="1"/>
          <p:nvPr/>
        </p:nvSpPr>
        <p:spPr>
          <a:xfrm>
            <a:off x="421200" y="284400"/>
            <a:ext cx="995481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6000" dirty="0"/>
              <a:t>Architecture </a:t>
            </a:r>
            <a:r>
              <a:rPr lang="fr-FR" sz="6000" dirty="0" smtClean="0"/>
              <a:t>Technique</a:t>
            </a:r>
            <a:endParaRPr sz="6000" dirty="0"/>
          </a:p>
        </p:txBody>
      </p:sp>
      <p:sp>
        <p:nvSpPr>
          <p:cNvPr id="13" name="Rectangle"/>
          <p:cNvSpPr/>
          <p:nvPr/>
        </p:nvSpPr>
        <p:spPr>
          <a:xfrm>
            <a:off x="670175" y="1823383"/>
            <a:ext cx="1647928" cy="634068"/>
          </a:xfrm>
          <a:prstGeom prst="rect">
            <a:avLst/>
          </a:prstGeom>
          <a:solidFill>
            <a:srgbClr val="B0C4D8"/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2476" y="1877684"/>
            <a:ext cx="1343326" cy="5254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Catalogue de services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421200" y="877439"/>
            <a:ext cx="11475525" cy="828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526" y="942661"/>
            <a:ext cx="360000" cy="360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098025" y="1383263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Browser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787020" y="1383263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Mobile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76015" y="1383263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Agence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35" y="960718"/>
            <a:ext cx="360000" cy="36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30" y="942661"/>
            <a:ext cx="360000" cy="360000"/>
          </a:xfrm>
          <a:prstGeom prst="rect">
            <a:avLst/>
          </a:prstGeom>
        </p:spPr>
      </p:pic>
      <p:sp>
        <p:nvSpPr>
          <p:cNvPr id="18" name="Rectangle"/>
          <p:cNvSpPr/>
          <p:nvPr/>
        </p:nvSpPr>
        <p:spPr>
          <a:xfrm>
            <a:off x="421200" y="2611461"/>
            <a:ext cx="11475525" cy="17033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19" name="Rectangle"/>
          <p:cNvSpPr/>
          <p:nvPr/>
        </p:nvSpPr>
        <p:spPr>
          <a:xfrm>
            <a:off x="421200" y="4353160"/>
            <a:ext cx="11475525" cy="22190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098025" y="1952626"/>
            <a:ext cx="474100" cy="2649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LB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758935" y="1952626"/>
            <a:ext cx="474100" cy="2649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LB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56565" y="2229758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Actif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17475" y="2229758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Passif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25" name="Picture 2" descr="Résultat de recherche d'images pour &quot;f5 load balancer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240" y="1904297"/>
            <a:ext cx="378510" cy="34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10047094" y="1993100"/>
            <a:ext cx="1343326" cy="2946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DMZ Publique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0047094" y="3315827"/>
            <a:ext cx="1343326" cy="2946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DMZ Interne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314B64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838575" y="2925983"/>
            <a:ext cx="1733550" cy="2649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err="1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Nginx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3838575" y="3229218"/>
            <a:ext cx="1733550" cy="71436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Reverse Proxy </a:t>
            </a:r>
          </a:p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and Router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6878309" y="2925983"/>
            <a:ext cx="1733550" cy="2649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err="1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Nginx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878309" y="3229218"/>
            <a:ext cx="1733550" cy="71436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Reverse Proxy </a:t>
            </a:r>
          </a:p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and Router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846810" y="4390986"/>
            <a:ext cx="3394460" cy="52391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err="1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Microservices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3838575" y="4524572"/>
            <a:ext cx="3394460" cy="52391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err="1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Microservices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838574" y="5352893"/>
            <a:ext cx="4402695" cy="28590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Couche d’échange (ESB)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4038698" y="5944344"/>
            <a:ext cx="4002449" cy="1696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SMG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838575" y="6151564"/>
            <a:ext cx="4402694" cy="3344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CBS + FACTORIES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28" y="5546300"/>
            <a:ext cx="612970" cy="612970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1907762" y="6113993"/>
            <a:ext cx="1228927" cy="37200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000" b="1" dirty="0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Config Server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093203" y="6179219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LDS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093203" y="4422004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UAA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37" y="4963189"/>
            <a:ext cx="351369" cy="351369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10" y="4963189"/>
            <a:ext cx="351369" cy="351369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9354542" y="5424926"/>
            <a:ext cx="1228927" cy="37200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000" b="1" dirty="0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Monitor Dashboard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9354542" y="5970500"/>
            <a:ext cx="1228927" cy="37200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fr-FR" sz="1000" b="1" dirty="0" err="1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Loging</a:t>
            </a:r>
            <a:r>
              <a:rPr lang="fr-FR" sz="1000" b="1" dirty="0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 analyses Dashboard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81" y="5644325"/>
            <a:ext cx="241225" cy="241225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81" y="6189899"/>
            <a:ext cx="241225" cy="241225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9554524" y="4720497"/>
            <a:ext cx="1228927" cy="37200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9354542" y="4862483"/>
            <a:ext cx="1228927" cy="37200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000" b="1" dirty="0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Service </a:t>
            </a:r>
            <a:r>
              <a:rPr lang="fr-FR" sz="1000" b="1" dirty="0" err="1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Discovery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81" y="5111668"/>
            <a:ext cx="241225" cy="241225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1125090" y="4711832"/>
            <a:ext cx="1228927" cy="65702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857250" y="4623728"/>
            <a:ext cx="1228927" cy="65702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000" b="1" dirty="0" err="1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OAuth</a:t>
            </a:r>
            <a:r>
              <a:rPr lang="fr-FR" sz="1000" b="1" dirty="0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 </a:t>
            </a:r>
            <a:r>
              <a:rPr lang="fr-FR" sz="1000" b="1" dirty="0" err="1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Authorization</a:t>
            </a:r>
            <a:r>
              <a:rPr lang="fr-FR" sz="1000" b="1" dirty="0" smtClean="0">
                <a:solidFill>
                  <a:srgbClr val="808080">
                    <a:lumMod val="75000"/>
                  </a:srgbClr>
                </a:solidFill>
                <a:latin typeface="Montserrat Light"/>
              </a:rPr>
              <a:t> Server 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03" y="2955778"/>
            <a:ext cx="787397" cy="787397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1093203" y="3809479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SANDBOX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11074414" y="5661062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OPS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332" y="4562526"/>
            <a:ext cx="494894" cy="494894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36" y="4428940"/>
            <a:ext cx="494894" cy="494894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4995799" y="901357"/>
            <a:ext cx="2276470" cy="7074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avec flèche 62"/>
          <p:cNvCxnSpPr>
            <a:stCxn id="8" idx="2"/>
            <a:endCxn id="20" idx="0"/>
          </p:cNvCxnSpPr>
          <p:nvPr/>
        </p:nvCxnSpPr>
        <p:spPr>
          <a:xfrm flipH="1">
            <a:off x="5335075" y="1591012"/>
            <a:ext cx="830455" cy="36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1" name="Connecteur droit avec flèche 10240"/>
          <p:cNvCxnSpPr>
            <a:stCxn id="20" idx="2"/>
            <a:endCxn id="29" idx="0"/>
          </p:cNvCxnSpPr>
          <p:nvPr/>
        </p:nvCxnSpPr>
        <p:spPr>
          <a:xfrm flipH="1">
            <a:off x="4705350" y="2217526"/>
            <a:ext cx="629725" cy="708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4" name="Connecteur droit avec flèche 10243"/>
          <p:cNvCxnSpPr>
            <a:stCxn id="22" idx="0"/>
            <a:endCxn id="34" idx="0"/>
          </p:cNvCxnSpPr>
          <p:nvPr/>
        </p:nvCxnSpPr>
        <p:spPr>
          <a:xfrm>
            <a:off x="5335075" y="2229758"/>
            <a:ext cx="2410009" cy="69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6" name="Connecteur droit avec flèche 10245"/>
          <p:cNvCxnSpPr>
            <a:stCxn id="13" idx="2"/>
            <a:endCxn id="56" idx="0"/>
          </p:cNvCxnSpPr>
          <p:nvPr/>
        </p:nvCxnSpPr>
        <p:spPr>
          <a:xfrm flipH="1">
            <a:off x="1486902" y="2457451"/>
            <a:ext cx="7237" cy="4983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8" name="Connecteur droit avec flèche 10247"/>
          <p:cNvCxnSpPr>
            <a:stCxn id="30" idx="2"/>
            <a:endCxn id="41" idx="0"/>
          </p:cNvCxnSpPr>
          <p:nvPr/>
        </p:nvCxnSpPr>
        <p:spPr>
          <a:xfrm flipH="1">
            <a:off x="1471714" y="3943585"/>
            <a:ext cx="3233636" cy="6801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0" name="Connecteur droit avec flèche 10249"/>
          <p:cNvCxnSpPr>
            <a:stCxn id="41" idx="2"/>
            <a:endCxn id="24" idx="0"/>
          </p:cNvCxnSpPr>
          <p:nvPr/>
        </p:nvCxnSpPr>
        <p:spPr>
          <a:xfrm flipH="1">
            <a:off x="1471713" y="5280756"/>
            <a:ext cx="1" cy="265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4" name="Connecteur droit avec flèche 10253"/>
          <p:cNvCxnSpPr>
            <a:stCxn id="36" idx="1"/>
            <a:endCxn id="43" idx="0"/>
          </p:cNvCxnSpPr>
          <p:nvPr/>
        </p:nvCxnSpPr>
        <p:spPr>
          <a:xfrm flipH="1">
            <a:off x="2522226" y="4786529"/>
            <a:ext cx="1316349" cy="1327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6" name="Connecteur droit avec flèche 10255"/>
          <p:cNvCxnSpPr>
            <a:stCxn id="38" idx="0"/>
          </p:cNvCxnSpPr>
          <p:nvPr/>
        </p:nvCxnSpPr>
        <p:spPr>
          <a:xfrm flipH="1" flipV="1">
            <a:off x="6029937" y="5019830"/>
            <a:ext cx="9985" cy="333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0" name="Connecteur droit avec flèche 10259"/>
          <p:cNvCxnSpPr>
            <a:stCxn id="38" idx="2"/>
            <a:endCxn id="39" idx="0"/>
          </p:cNvCxnSpPr>
          <p:nvPr/>
        </p:nvCxnSpPr>
        <p:spPr>
          <a:xfrm>
            <a:off x="6039922" y="5638800"/>
            <a:ext cx="1" cy="305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2" name="Connecteur droit avec flèche 10261"/>
          <p:cNvCxnSpPr>
            <a:stCxn id="30" idx="2"/>
            <a:endCxn id="36" idx="0"/>
          </p:cNvCxnSpPr>
          <p:nvPr/>
        </p:nvCxnSpPr>
        <p:spPr>
          <a:xfrm>
            <a:off x="4705350" y="3943585"/>
            <a:ext cx="830455" cy="580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4" name="Connecteur droit avec flèche 10263"/>
          <p:cNvCxnSpPr>
            <a:stCxn id="35" idx="2"/>
            <a:endCxn id="36" idx="0"/>
          </p:cNvCxnSpPr>
          <p:nvPr/>
        </p:nvCxnSpPr>
        <p:spPr>
          <a:xfrm flipH="1">
            <a:off x="5535805" y="3943585"/>
            <a:ext cx="2209279" cy="580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2" name="Connecteur en angle 10271"/>
          <p:cNvCxnSpPr>
            <a:stCxn id="35" idx="3"/>
            <a:endCxn id="54" idx="0"/>
          </p:cNvCxnSpPr>
          <p:nvPr/>
        </p:nvCxnSpPr>
        <p:spPr>
          <a:xfrm>
            <a:off x="8611859" y="3586402"/>
            <a:ext cx="1557129" cy="1134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4" name="Connecteur en angle 10273"/>
          <p:cNvCxnSpPr>
            <a:stCxn id="30" idx="2"/>
            <a:endCxn id="54" idx="0"/>
          </p:cNvCxnSpPr>
          <p:nvPr/>
        </p:nvCxnSpPr>
        <p:spPr>
          <a:xfrm rot="16200000" flipH="1">
            <a:off x="7048713" y="1600222"/>
            <a:ext cx="776912" cy="5463638"/>
          </a:xfrm>
          <a:prstGeom prst="bentConnector3">
            <a:avLst>
              <a:gd name="adj1" fmla="val 32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7" name="Connecteur droit avec flèche 10276"/>
          <p:cNvCxnSpPr>
            <a:stCxn id="51" idx="3"/>
          </p:cNvCxnSpPr>
          <p:nvPr/>
        </p:nvCxnSpPr>
        <p:spPr>
          <a:xfrm>
            <a:off x="10583469" y="5048485"/>
            <a:ext cx="689455" cy="3791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0" name="Connecteur droit avec flèche 10279"/>
          <p:cNvCxnSpPr>
            <a:stCxn id="52" idx="3"/>
          </p:cNvCxnSpPr>
          <p:nvPr/>
        </p:nvCxnSpPr>
        <p:spPr>
          <a:xfrm flipV="1">
            <a:off x="10583469" y="5459837"/>
            <a:ext cx="689455" cy="1510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2" name="Connecteur droit avec flèche 10281"/>
          <p:cNvCxnSpPr>
            <a:stCxn id="53" idx="3"/>
          </p:cNvCxnSpPr>
          <p:nvPr/>
        </p:nvCxnSpPr>
        <p:spPr>
          <a:xfrm flipV="1">
            <a:off x="10583469" y="5498731"/>
            <a:ext cx="689455" cy="657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 rot="19003748">
            <a:off x="10621146" y="5802430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08" name="ZoneTexte 107"/>
          <p:cNvSpPr txBox="1"/>
          <p:nvPr/>
        </p:nvSpPr>
        <p:spPr>
          <a:xfrm rot="1577144">
            <a:off x="10621146" y="5068811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09" name="ZoneTexte 108"/>
          <p:cNvSpPr txBox="1"/>
          <p:nvPr/>
        </p:nvSpPr>
        <p:spPr>
          <a:xfrm rot="20907651">
            <a:off x="10524251" y="5384224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9069484" y="3398481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9211985" y="4015990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2" name="ZoneTexte 111"/>
          <p:cNvSpPr txBox="1"/>
          <p:nvPr/>
        </p:nvSpPr>
        <p:spPr>
          <a:xfrm rot="1025528">
            <a:off x="6010319" y="2349411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HTTPS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3" name="ZoneTexte 112"/>
          <p:cNvSpPr txBox="1"/>
          <p:nvPr/>
        </p:nvSpPr>
        <p:spPr>
          <a:xfrm rot="18617354">
            <a:off x="4499274" y="2526757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HTTPS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6" name="ZoneTexte 115"/>
          <p:cNvSpPr txBox="1"/>
          <p:nvPr/>
        </p:nvSpPr>
        <p:spPr>
          <a:xfrm rot="20221794">
            <a:off x="5319930" y="1627844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HTTPS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1115629" y="2622331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HTTPS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5848614" y="5109629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SOAP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5848614" y="5703609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SOAP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10285" name="Connecteur en angle 10284"/>
          <p:cNvCxnSpPr>
            <a:stCxn id="37" idx="3"/>
            <a:endCxn id="40" idx="3"/>
          </p:cNvCxnSpPr>
          <p:nvPr/>
        </p:nvCxnSpPr>
        <p:spPr>
          <a:xfrm flipH="1">
            <a:off x="8241269" y="4652943"/>
            <a:ext cx="1" cy="1665837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/>
          <p:cNvSpPr txBox="1"/>
          <p:nvPr/>
        </p:nvSpPr>
        <p:spPr>
          <a:xfrm>
            <a:off x="8233349" y="5385839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SOAP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10287" name="Connecteur droit avec flèche 10286"/>
          <p:cNvCxnSpPr>
            <a:stCxn id="46" idx="3"/>
            <a:endCxn id="47" idx="1"/>
          </p:cNvCxnSpPr>
          <p:nvPr/>
        </p:nvCxnSpPr>
        <p:spPr>
          <a:xfrm>
            <a:off x="4593706" y="5138874"/>
            <a:ext cx="253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 rot="20588446">
            <a:off x="2460765" y="4168765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27" name="ZoneTexte 126"/>
          <p:cNvSpPr txBox="1"/>
          <p:nvPr/>
        </p:nvSpPr>
        <p:spPr>
          <a:xfrm rot="18952603">
            <a:off x="2765613" y="5253216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1318885" y="5365737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LDAPS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10289" name="Connecteur droit avec flèche 10288"/>
          <p:cNvCxnSpPr>
            <a:stCxn id="41" idx="3"/>
            <a:endCxn id="36" idx="1"/>
          </p:cNvCxnSpPr>
          <p:nvPr/>
        </p:nvCxnSpPr>
        <p:spPr>
          <a:xfrm flipV="1">
            <a:off x="2086177" y="4786529"/>
            <a:ext cx="1752398" cy="165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 rot="21196737">
            <a:off x="2579044" y="4695535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10291" name="Connecteur droit avec flèche 10290"/>
          <p:cNvCxnSpPr>
            <a:endCxn id="51" idx="1"/>
          </p:cNvCxnSpPr>
          <p:nvPr/>
        </p:nvCxnSpPr>
        <p:spPr>
          <a:xfrm>
            <a:off x="8272085" y="4660008"/>
            <a:ext cx="1082457" cy="388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 rot="1113027">
            <a:off x="8423922" y="4691332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3545369" y="5067036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normalizeH="0" baseline="0" noProof="0" dirty="0" err="1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Postgresql</a:t>
            </a:r>
            <a:endParaRPr kumimoji="0" lang="fr-FR" sz="8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6097505" y="4206049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10294" name="Connecteur droit 10293"/>
          <p:cNvCxnSpPr>
            <a:stCxn id="10242" idx="1"/>
            <a:endCxn id="21" idx="1"/>
          </p:cNvCxnSpPr>
          <p:nvPr/>
        </p:nvCxnSpPr>
        <p:spPr>
          <a:xfrm>
            <a:off x="5476536" y="2078096"/>
            <a:ext cx="1282399" cy="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/>
          <p:cNvSpPr txBox="1"/>
          <p:nvPr/>
        </p:nvSpPr>
        <p:spPr>
          <a:xfrm>
            <a:off x="4862020" y="4222302"/>
            <a:ext cx="757020" cy="199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HTTP(S)</a:t>
            </a:r>
            <a:endParaRPr kumimoji="0" lang="fr-FR" sz="7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10242" name="Picture 2" descr="Résultat de recherche d'images pour &quot;f5 load balancer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536" y="1904297"/>
            <a:ext cx="378510" cy="34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Image 9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92" y="5143261"/>
            <a:ext cx="589277" cy="589277"/>
          </a:xfrm>
          <a:prstGeom prst="rect">
            <a:avLst/>
          </a:prstGeom>
        </p:spPr>
      </p:pic>
      <p:sp>
        <p:nvSpPr>
          <p:cNvPr id="97" name="ZoneTexte 96"/>
          <p:cNvSpPr txBox="1"/>
          <p:nvPr/>
        </p:nvSpPr>
        <p:spPr>
          <a:xfrm>
            <a:off x="8490437" y="4396126"/>
            <a:ext cx="757020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LAN</a:t>
            </a:r>
            <a:endParaRPr kumimoji="0" lang="fr-FR" sz="1000" b="1" i="0" u="none" strike="noStrike" kern="1200" cap="none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02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emo information text"/>
          <p:cNvSpPr txBox="1"/>
          <p:nvPr/>
        </p:nvSpPr>
        <p:spPr>
          <a:xfrm>
            <a:off x="1164610" y="2080713"/>
            <a:ext cx="10368316" cy="7181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defTabSz="825500" hangingPunct="0">
              <a:lnSpc>
                <a:spcPct val="100000"/>
              </a:lnSpc>
            </a:pPr>
            <a:r>
              <a:rPr lang="fr-FR" sz="6000" kern="0" dirty="0" err="1" smtClean="0">
                <a:solidFill>
                  <a:srgbClr val="36526E"/>
                </a:solidFill>
                <a:latin typeface="Montserrat-Bold"/>
              </a:rPr>
              <a:t>devops</a:t>
            </a:r>
            <a:endParaRPr sz="6000" kern="0" dirty="0">
              <a:solidFill>
                <a:srgbClr val="36526E"/>
              </a:solidFill>
              <a:latin typeface="Montserrat-Bold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6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7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8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3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3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3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23" name="Chart 369">
                            <a:extLst>
                              <a:ext uri="{FF2B5EF4-FFF2-40B4-BE49-F238E27FC236}">
                                <a16:creationId xmlns:a16="http://schemas.microsoft.com/office/drawing/2014/main" id="{F80C3139-44D5-405B-BABA-E6A8B855DB5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1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4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21" name="Chart 372">
                            <a:extLst>
                              <a:ext uri="{FF2B5EF4-FFF2-40B4-BE49-F238E27FC236}">
                                <a16:creationId xmlns:a16="http://schemas.microsoft.com/office/drawing/2014/main" id="{D0EB3814-8759-43C6-839C-BA8D9E9FE6E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19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5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19" name="Chart 375">
                            <a:extLst>
                              <a:ext uri="{FF2B5EF4-FFF2-40B4-BE49-F238E27FC236}">
                                <a16:creationId xmlns:a16="http://schemas.microsoft.com/office/drawing/2014/main" id="{7D75E1D7-3144-46BA-8648-BA0DFA07120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  <p:sp>
        <p:nvSpPr>
          <p:cNvPr id="25" name="Shape 378">
            <a:extLst>
              <a:ext uri="{FF2B5EF4-FFF2-40B4-BE49-F238E27FC236}">
                <a16:creationId xmlns:a16="http://schemas.microsoft.com/office/drawing/2014/main" id="{5CE357DC-086B-48EC-8068-E6836B8F96C5}"/>
              </a:ext>
            </a:extLst>
          </p:cNvPr>
          <p:cNvSpPr>
            <a:spLocks/>
          </p:cNvSpPr>
          <p:nvPr/>
        </p:nvSpPr>
        <p:spPr bwMode="auto">
          <a:xfrm>
            <a:off x="9376905" y="4423578"/>
            <a:ext cx="248901" cy="22859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rgbClr val="6D71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rIns="2286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8061573" y="2073653"/>
            <a:ext cx="340817" cy="590719"/>
            <a:chOff x="4112120" y="673793"/>
            <a:chExt cx="2072101" cy="3591459"/>
          </a:xfrm>
        </p:grpSpPr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9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2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3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4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5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6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7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8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9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0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1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2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3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1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ZoneTexte 59"/>
          <p:cNvSpPr txBox="1"/>
          <p:nvPr/>
        </p:nvSpPr>
        <p:spPr>
          <a:xfrm rot="16200000">
            <a:off x="2722449" y="3164290"/>
            <a:ext cx="1964273" cy="123952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lIns="0" r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7" name="ZoneTexte 46"/>
          <p:cNvSpPr txBox="1"/>
          <p:nvPr/>
        </p:nvSpPr>
        <p:spPr>
          <a:xfrm rot="16200000">
            <a:off x="5588218" y="3242576"/>
            <a:ext cx="2839481" cy="20774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Technique</a:t>
            </a:r>
          </a:p>
        </p:txBody>
      </p:sp>
      <p:sp>
        <p:nvSpPr>
          <p:cNvPr id="48" name="ZoneTexte 47"/>
          <p:cNvSpPr txBox="1"/>
          <p:nvPr/>
        </p:nvSpPr>
        <p:spPr>
          <a:xfrm rot="16200000">
            <a:off x="5871466" y="3242576"/>
            <a:ext cx="2839481" cy="20774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Fonctionnel</a:t>
            </a:r>
          </a:p>
        </p:txBody>
      </p:sp>
      <p:sp>
        <p:nvSpPr>
          <p:cNvPr id="49" name="ZoneTexte 48"/>
          <p:cNvSpPr txBox="1"/>
          <p:nvPr/>
        </p:nvSpPr>
        <p:spPr>
          <a:xfrm rot="16200000">
            <a:off x="6154714" y="3242576"/>
            <a:ext cx="2839481" cy="20774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Intégration</a:t>
            </a:r>
          </a:p>
        </p:txBody>
      </p:sp>
      <p:sp>
        <p:nvSpPr>
          <p:cNvPr id="50" name="ZoneTexte 49"/>
          <p:cNvSpPr txBox="1"/>
          <p:nvPr/>
        </p:nvSpPr>
        <p:spPr>
          <a:xfrm rot="16200000">
            <a:off x="6437962" y="3242576"/>
            <a:ext cx="2839481" cy="20774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PréProd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1" name="ZoneTexte 50"/>
          <p:cNvSpPr txBox="1"/>
          <p:nvPr/>
        </p:nvSpPr>
        <p:spPr>
          <a:xfrm rot="16200000">
            <a:off x="6721208" y="3242576"/>
            <a:ext cx="2839481" cy="20774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Prod</a:t>
            </a:r>
            <a:endParaRPr kumimoji="0" lang="fr-FR" sz="1000" b="1" i="0" u="none" strike="noStrike" kern="1200" cap="none" spc="30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20F88-C31F-4A2F-A13C-0D2E4AAF7CB2}" type="slidenum">
              <a:rPr kumimoji="0" lang="fr-FR" b="1" i="0" u="none" strike="noStrike" kern="1200" cap="none" spc="0" normalizeH="0" baseline="0" noProof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1130299" y="308664"/>
            <a:ext cx="1095692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6000" dirty="0"/>
              <a:t>Processus </a:t>
            </a:r>
            <a:r>
              <a:rPr lang="fr-FR" sz="6000" dirty="0" err="1"/>
              <a:t>devops</a:t>
            </a:r>
            <a:r>
              <a:rPr lang="fr-FR" sz="6000" dirty="0"/>
              <a:t> en construction</a:t>
            </a:r>
            <a:endParaRPr sz="6000" dirty="0"/>
          </a:p>
        </p:txBody>
      </p:sp>
      <p:sp>
        <p:nvSpPr>
          <p:cNvPr id="30" name="Rectangle 29"/>
          <p:cNvSpPr/>
          <p:nvPr/>
        </p:nvSpPr>
        <p:spPr>
          <a:xfrm>
            <a:off x="888287" y="3107009"/>
            <a:ext cx="1063982" cy="430458"/>
          </a:xfrm>
          <a:prstGeom prst="rect">
            <a:avLst/>
          </a:prstGeom>
          <a:solidFill>
            <a:srgbClr val="314B6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02888" numCol="1" spcCol="1270" anchor="t" anchorCtr="0">
            <a:noAutofit/>
          </a:bodyPr>
          <a:lstStyle/>
          <a:p>
            <a:pPr marL="0" marR="0" lvl="0" indent="0" algn="l" defTabSz="4000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Planifier</a:t>
            </a:r>
          </a:p>
        </p:txBody>
      </p:sp>
      <p:sp>
        <p:nvSpPr>
          <p:cNvPr id="32" name="Forme libre 31"/>
          <p:cNvSpPr/>
          <p:nvPr/>
        </p:nvSpPr>
        <p:spPr>
          <a:xfrm>
            <a:off x="2225891" y="3143157"/>
            <a:ext cx="341947" cy="264900"/>
          </a:xfrm>
          <a:custGeom>
            <a:avLst/>
            <a:gdLst>
              <a:gd name="connsiteX0" fmla="*/ 0 w 341947"/>
              <a:gd name="connsiteY0" fmla="*/ 52980 h 264900"/>
              <a:gd name="connsiteX1" fmla="*/ 209497 w 341947"/>
              <a:gd name="connsiteY1" fmla="*/ 52980 h 264900"/>
              <a:gd name="connsiteX2" fmla="*/ 209497 w 341947"/>
              <a:gd name="connsiteY2" fmla="*/ 0 h 264900"/>
              <a:gd name="connsiteX3" fmla="*/ 341947 w 341947"/>
              <a:gd name="connsiteY3" fmla="*/ 132450 h 264900"/>
              <a:gd name="connsiteX4" fmla="*/ 209497 w 341947"/>
              <a:gd name="connsiteY4" fmla="*/ 264900 h 264900"/>
              <a:gd name="connsiteX5" fmla="*/ 209497 w 341947"/>
              <a:gd name="connsiteY5" fmla="*/ 211920 h 264900"/>
              <a:gd name="connsiteX6" fmla="*/ 0 w 341947"/>
              <a:gd name="connsiteY6" fmla="*/ 211920 h 264900"/>
              <a:gd name="connsiteX7" fmla="*/ 0 w 341947"/>
              <a:gd name="connsiteY7" fmla="*/ 52980 h 26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1947" h="264900">
                <a:moveTo>
                  <a:pt x="0" y="52980"/>
                </a:moveTo>
                <a:lnTo>
                  <a:pt x="209497" y="52980"/>
                </a:lnTo>
                <a:lnTo>
                  <a:pt x="209497" y="0"/>
                </a:lnTo>
                <a:lnTo>
                  <a:pt x="341947" y="132450"/>
                </a:lnTo>
                <a:lnTo>
                  <a:pt x="209497" y="264900"/>
                </a:lnTo>
                <a:lnTo>
                  <a:pt x="209497" y="211920"/>
                </a:lnTo>
                <a:lnTo>
                  <a:pt x="0" y="211920"/>
                </a:lnTo>
                <a:lnTo>
                  <a:pt x="0" y="5298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2980" rIns="79470" bIns="52980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95966" y="3107009"/>
            <a:ext cx="1063982" cy="43045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02888" numCol="1" spcCol="1270" anchor="t" anchorCtr="0">
            <a:noAutofit/>
          </a:bodyPr>
          <a:lstStyle/>
          <a:p>
            <a:pPr marL="0" marR="0" lvl="0" indent="0" algn="l" defTabSz="4000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Coder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13890" y="3444205"/>
            <a:ext cx="1405248" cy="1217212"/>
          </a:xfrm>
          <a:prstGeom prst="rect">
            <a:avLst/>
          </a:prstGeom>
          <a:solidFill>
            <a:srgbClr val="D2F2F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" tIns="95171" rIns="0" bIns="95171" numCol="1" spcCol="1270" anchor="t" anchorCtr="0">
            <a:noAutofit/>
          </a:bodyPr>
          <a:lstStyle/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Gestion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du code source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Code</a:t>
            </a: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Tests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automatisés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5" name="Forme libre 34"/>
          <p:cNvSpPr/>
          <p:nvPr/>
        </p:nvSpPr>
        <p:spPr>
          <a:xfrm>
            <a:off x="4147604" y="3143157"/>
            <a:ext cx="341947" cy="264900"/>
          </a:xfrm>
          <a:custGeom>
            <a:avLst/>
            <a:gdLst>
              <a:gd name="connsiteX0" fmla="*/ 0 w 341947"/>
              <a:gd name="connsiteY0" fmla="*/ 52980 h 264900"/>
              <a:gd name="connsiteX1" fmla="*/ 209497 w 341947"/>
              <a:gd name="connsiteY1" fmla="*/ 52980 h 264900"/>
              <a:gd name="connsiteX2" fmla="*/ 209497 w 341947"/>
              <a:gd name="connsiteY2" fmla="*/ 0 h 264900"/>
              <a:gd name="connsiteX3" fmla="*/ 341947 w 341947"/>
              <a:gd name="connsiteY3" fmla="*/ 132450 h 264900"/>
              <a:gd name="connsiteX4" fmla="*/ 209497 w 341947"/>
              <a:gd name="connsiteY4" fmla="*/ 264900 h 264900"/>
              <a:gd name="connsiteX5" fmla="*/ 209497 w 341947"/>
              <a:gd name="connsiteY5" fmla="*/ 211920 h 264900"/>
              <a:gd name="connsiteX6" fmla="*/ 0 w 341947"/>
              <a:gd name="connsiteY6" fmla="*/ 211920 h 264900"/>
              <a:gd name="connsiteX7" fmla="*/ 0 w 341947"/>
              <a:gd name="connsiteY7" fmla="*/ 52980 h 26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1947" h="264900">
                <a:moveTo>
                  <a:pt x="0" y="52980"/>
                </a:moveTo>
                <a:lnTo>
                  <a:pt x="209497" y="52980"/>
                </a:lnTo>
                <a:lnTo>
                  <a:pt x="209497" y="0"/>
                </a:lnTo>
                <a:lnTo>
                  <a:pt x="341947" y="132450"/>
                </a:lnTo>
                <a:lnTo>
                  <a:pt x="209497" y="264900"/>
                </a:lnTo>
                <a:lnTo>
                  <a:pt x="209497" y="211920"/>
                </a:lnTo>
                <a:lnTo>
                  <a:pt x="0" y="211920"/>
                </a:lnTo>
                <a:lnTo>
                  <a:pt x="0" y="5298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2980" rIns="79470" bIns="52980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27943" y="3107009"/>
            <a:ext cx="1063982" cy="43045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02888" numCol="1" spcCol="1270" anchor="t" anchorCtr="0">
            <a:noAutofit/>
          </a:bodyPr>
          <a:lstStyle/>
          <a:p>
            <a:pPr marL="0" marR="0" lvl="0" indent="0" algn="l" defTabSz="4000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3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Build</a:t>
            </a:r>
            <a:r>
              <a:rPr kumimoji="0" lang="fr-FR" sz="9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et intégrer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45867" y="3444205"/>
            <a:ext cx="1405248" cy="1217212"/>
          </a:xfrm>
          <a:prstGeom prst="rect">
            <a:avLst/>
          </a:prstGeom>
          <a:solidFill>
            <a:srgbClr val="D2F2F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" tIns="95171" rIns="0" bIns="95171" numCol="1" spcCol="1270" anchor="t" anchorCtr="0">
            <a:noAutofit/>
          </a:bodyPr>
          <a:lstStyle/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Compilation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Exécution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des tests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unitaires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Gestion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des packages</a:t>
            </a:r>
          </a:p>
        </p:txBody>
      </p:sp>
      <p:sp>
        <p:nvSpPr>
          <p:cNvPr id="38" name="Forme libre 37"/>
          <p:cNvSpPr/>
          <p:nvPr/>
        </p:nvSpPr>
        <p:spPr>
          <a:xfrm>
            <a:off x="6079581" y="3143157"/>
            <a:ext cx="341947" cy="264900"/>
          </a:xfrm>
          <a:custGeom>
            <a:avLst/>
            <a:gdLst>
              <a:gd name="connsiteX0" fmla="*/ 0 w 341947"/>
              <a:gd name="connsiteY0" fmla="*/ 52980 h 264900"/>
              <a:gd name="connsiteX1" fmla="*/ 209497 w 341947"/>
              <a:gd name="connsiteY1" fmla="*/ 52980 h 264900"/>
              <a:gd name="connsiteX2" fmla="*/ 209497 w 341947"/>
              <a:gd name="connsiteY2" fmla="*/ 0 h 264900"/>
              <a:gd name="connsiteX3" fmla="*/ 341947 w 341947"/>
              <a:gd name="connsiteY3" fmla="*/ 132450 h 264900"/>
              <a:gd name="connsiteX4" fmla="*/ 209497 w 341947"/>
              <a:gd name="connsiteY4" fmla="*/ 264900 h 264900"/>
              <a:gd name="connsiteX5" fmla="*/ 209497 w 341947"/>
              <a:gd name="connsiteY5" fmla="*/ 211920 h 264900"/>
              <a:gd name="connsiteX6" fmla="*/ 0 w 341947"/>
              <a:gd name="connsiteY6" fmla="*/ 211920 h 264900"/>
              <a:gd name="connsiteX7" fmla="*/ 0 w 341947"/>
              <a:gd name="connsiteY7" fmla="*/ 52980 h 26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1947" h="264900">
                <a:moveTo>
                  <a:pt x="0" y="52980"/>
                </a:moveTo>
                <a:lnTo>
                  <a:pt x="209497" y="52980"/>
                </a:lnTo>
                <a:lnTo>
                  <a:pt x="209497" y="0"/>
                </a:lnTo>
                <a:lnTo>
                  <a:pt x="341947" y="132450"/>
                </a:lnTo>
                <a:lnTo>
                  <a:pt x="209497" y="264900"/>
                </a:lnTo>
                <a:lnTo>
                  <a:pt x="209497" y="211920"/>
                </a:lnTo>
                <a:lnTo>
                  <a:pt x="0" y="211920"/>
                </a:lnTo>
                <a:lnTo>
                  <a:pt x="0" y="5298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2980" rIns="79470" bIns="52980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41557" y="3107009"/>
            <a:ext cx="1583851" cy="43045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4008" rIns="0" bIns="202888" numCol="1" spcCol="1270" anchor="t" anchorCtr="0">
            <a:noAutofit/>
          </a:bodyPr>
          <a:lstStyle/>
          <a:p>
            <a:pPr marL="0" marR="0" lvl="0" indent="0" algn="l" defTabSz="4000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3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Configurer</a:t>
            </a:r>
            <a:r>
              <a:rPr kumimoji="0" lang="en-GB" sz="9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et </a:t>
            </a:r>
            <a:r>
              <a:rPr kumimoji="0" lang="en-GB" sz="900" b="1" i="0" u="none" strike="noStrike" kern="1200" cap="none" spc="3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déployer</a:t>
            </a:r>
            <a:endParaRPr kumimoji="0" lang="en-GB" sz="9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77844" y="3444205"/>
            <a:ext cx="1909540" cy="1217212"/>
          </a:xfrm>
          <a:prstGeom prst="rect">
            <a:avLst/>
          </a:prstGeom>
          <a:solidFill>
            <a:srgbClr val="D2F2F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" tIns="95171" rIns="0" bIns="95171" numCol="1" spcCol="1270" anchor="t" anchorCtr="0">
            <a:noAutofit/>
          </a:bodyPr>
          <a:lstStyle/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Déploiement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en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env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. de tests</a:t>
            </a: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Tests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intégration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,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fonctionnels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,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perf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,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sécurité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, acceptance</a:t>
            </a: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Gestion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des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dépendances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1" name="Forme libre 40"/>
          <p:cNvSpPr/>
          <p:nvPr/>
        </p:nvSpPr>
        <p:spPr>
          <a:xfrm>
            <a:off x="8534212" y="3143157"/>
            <a:ext cx="341947" cy="264900"/>
          </a:xfrm>
          <a:custGeom>
            <a:avLst/>
            <a:gdLst>
              <a:gd name="connsiteX0" fmla="*/ 0 w 341947"/>
              <a:gd name="connsiteY0" fmla="*/ 52980 h 264900"/>
              <a:gd name="connsiteX1" fmla="*/ 209497 w 341947"/>
              <a:gd name="connsiteY1" fmla="*/ 52980 h 264900"/>
              <a:gd name="connsiteX2" fmla="*/ 209497 w 341947"/>
              <a:gd name="connsiteY2" fmla="*/ 0 h 264900"/>
              <a:gd name="connsiteX3" fmla="*/ 341947 w 341947"/>
              <a:gd name="connsiteY3" fmla="*/ 132450 h 264900"/>
              <a:gd name="connsiteX4" fmla="*/ 209497 w 341947"/>
              <a:gd name="connsiteY4" fmla="*/ 264900 h 264900"/>
              <a:gd name="connsiteX5" fmla="*/ 209497 w 341947"/>
              <a:gd name="connsiteY5" fmla="*/ 211920 h 264900"/>
              <a:gd name="connsiteX6" fmla="*/ 0 w 341947"/>
              <a:gd name="connsiteY6" fmla="*/ 211920 h 264900"/>
              <a:gd name="connsiteX7" fmla="*/ 0 w 341947"/>
              <a:gd name="connsiteY7" fmla="*/ 52980 h 26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1947" h="264900">
                <a:moveTo>
                  <a:pt x="0" y="52980"/>
                </a:moveTo>
                <a:lnTo>
                  <a:pt x="209497" y="52980"/>
                </a:lnTo>
                <a:lnTo>
                  <a:pt x="209497" y="0"/>
                </a:lnTo>
                <a:lnTo>
                  <a:pt x="341947" y="132450"/>
                </a:lnTo>
                <a:lnTo>
                  <a:pt x="209497" y="264900"/>
                </a:lnTo>
                <a:lnTo>
                  <a:pt x="209497" y="211920"/>
                </a:lnTo>
                <a:lnTo>
                  <a:pt x="0" y="211920"/>
                </a:lnTo>
                <a:lnTo>
                  <a:pt x="0" y="5298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2980" rIns="79470" bIns="52980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096188" y="3107009"/>
            <a:ext cx="1270747" cy="43045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02888" numCol="1" spcCol="1270" anchor="t" anchorCtr="0">
            <a:noAutofit/>
          </a:bodyPr>
          <a:lstStyle/>
          <a:p>
            <a:pPr marL="0" marR="0" lvl="0" indent="0" algn="l" defTabSz="4000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Opérer</a:t>
            </a:r>
            <a:endParaRPr kumimoji="0" lang="en-GB" sz="9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314113" y="3444205"/>
            <a:ext cx="1614798" cy="1217212"/>
          </a:xfrm>
          <a:prstGeom prst="rect">
            <a:avLst/>
          </a:prstGeom>
          <a:solidFill>
            <a:srgbClr val="D2F2F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" tIns="95171" rIns="0" bIns="95171" numCol="1" spcCol="1270" anchor="t" anchorCtr="0">
            <a:noAutofit/>
          </a:bodyPr>
          <a:lstStyle/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Déploiement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en production</a:t>
            </a: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Activation</a:t>
            </a: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Monitoring</a:t>
            </a:r>
          </a:p>
          <a:p>
            <a:pPr marL="171450" marR="0" lvl="1" indent="-171450" algn="l" defTabSz="40005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Gestion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incidents,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capacité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, performance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06211" y="3444205"/>
            <a:ext cx="1405248" cy="1217212"/>
          </a:xfrm>
          <a:prstGeom prst="rect">
            <a:avLst/>
          </a:prstGeom>
          <a:solidFill>
            <a:srgbClr val="C1D1E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" tIns="95171" rIns="0" bIns="95171" numCol="1" spcCol="1270" anchor="t" anchorCtr="0">
            <a:noAutofit/>
          </a:bodyPr>
          <a:lstStyle/>
          <a:p>
            <a:pPr marL="171450" marR="0" lvl="1" indent="-171450" algn="l" defTabSz="91440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Compréhension du besoin</a:t>
            </a:r>
          </a:p>
          <a:p>
            <a:pPr marL="171450" marR="0" lvl="1" indent="-171450" algn="l" defTabSz="91440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Priorisation</a:t>
            </a:r>
          </a:p>
          <a:p>
            <a:pPr marL="171450" marR="0" lvl="1" indent="-171450" algn="l" defTabSz="91440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Spécification</a:t>
            </a:r>
          </a:p>
          <a:p>
            <a:pPr marL="171450" marR="0" lvl="1" indent="-171450" algn="l" defTabSz="91440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−"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314B64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Collaboration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3013890" y="2801918"/>
            <a:ext cx="140629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30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Poste du développeur</a:t>
            </a:r>
          </a:p>
        </p:txBody>
      </p:sp>
      <p:sp>
        <p:nvSpPr>
          <p:cNvPr id="52" name="Flowchart: Decision 1"/>
          <p:cNvSpPr/>
          <p:nvPr/>
        </p:nvSpPr>
        <p:spPr>
          <a:xfrm>
            <a:off x="4281549" y="3038951"/>
            <a:ext cx="144000" cy="144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53" name="Flowchart: Decision 49"/>
          <p:cNvSpPr/>
          <p:nvPr/>
        </p:nvSpPr>
        <p:spPr>
          <a:xfrm>
            <a:off x="7028618" y="2992394"/>
            <a:ext cx="144000" cy="144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54" name="Flowchart: Decision 51"/>
          <p:cNvSpPr/>
          <p:nvPr/>
        </p:nvSpPr>
        <p:spPr>
          <a:xfrm>
            <a:off x="7312946" y="2992394"/>
            <a:ext cx="144000" cy="144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55" name="Flowchart: Decision 51"/>
          <p:cNvSpPr/>
          <p:nvPr/>
        </p:nvSpPr>
        <p:spPr>
          <a:xfrm>
            <a:off x="7592958" y="2981985"/>
            <a:ext cx="144000" cy="144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56" name="Flowchart: Decision 50"/>
          <p:cNvSpPr/>
          <p:nvPr/>
        </p:nvSpPr>
        <p:spPr>
          <a:xfrm>
            <a:off x="7841278" y="2985707"/>
            <a:ext cx="144000" cy="144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57" name="Flowchart: Decision 50"/>
          <p:cNvSpPr/>
          <p:nvPr/>
        </p:nvSpPr>
        <p:spPr>
          <a:xfrm>
            <a:off x="7841278" y="2855467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sp>
        <p:nvSpPr>
          <p:cNvPr id="58" name="Flowchart: Decision 50"/>
          <p:cNvSpPr/>
          <p:nvPr/>
        </p:nvSpPr>
        <p:spPr>
          <a:xfrm>
            <a:off x="11392281" y="6234984"/>
            <a:ext cx="144000" cy="144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</a:p>
        </p:txBody>
      </p:sp>
      <p:sp>
        <p:nvSpPr>
          <p:cNvPr id="59" name="Flowchart: Decision 50"/>
          <p:cNvSpPr/>
          <p:nvPr/>
        </p:nvSpPr>
        <p:spPr>
          <a:xfrm>
            <a:off x="11392281" y="598278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sp>
        <p:nvSpPr>
          <p:cNvPr id="62" name="Flèche droite 61"/>
          <p:cNvSpPr/>
          <p:nvPr/>
        </p:nvSpPr>
        <p:spPr bwMode="auto">
          <a:xfrm>
            <a:off x="2895600" y="1463087"/>
            <a:ext cx="5980559" cy="463621"/>
          </a:xfrm>
          <a:prstGeom prst="rightArrow">
            <a:avLst/>
          </a:prstGeom>
          <a:solidFill>
            <a:srgbClr val="EE003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Livraison en continu</a:t>
            </a:r>
          </a:p>
        </p:txBody>
      </p:sp>
      <p:sp>
        <p:nvSpPr>
          <p:cNvPr id="64" name="Flèche gauche 63"/>
          <p:cNvSpPr/>
          <p:nvPr/>
        </p:nvSpPr>
        <p:spPr bwMode="auto">
          <a:xfrm>
            <a:off x="2895600" y="928559"/>
            <a:ext cx="7225912" cy="447675"/>
          </a:xfrm>
          <a:prstGeom prst="leftArrow">
            <a:avLst/>
          </a:prstGeom>
          <a:solidFill>
            <a:srgbClr val="EE003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Feedback en continu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9899034" y="1046669"/>
            <a:ext cx="236111" cy="1014423"/>
          </a:xfrm>
          <a:prstGeom prst="rect">
            <a:avLst/>
          </a:prstGeom>
          <a:solidFill>
            <a:srgbClr val="EE003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E00000"/>
              </a:buClr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30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6" name="Rectangle"/>
          <p:cNvSpPr/>
          <p:nvPr/>
        </p:nvSpPr>
        <p:spPr>
          <a:xfrm>
            <a:off x="715116" y="5791894"/>
            <a:ext cx="10341525" cy="651269"/>
          </a:xfrm>
          <a:prstGeom prst="rect">
            <a:avLst/>
          </a:prstGeom>
          <a:ln w="9525">
            <a:solidFill>
              <a:srgbClr val="EE0031"/>
            </a:solidFill>
            <a:prstDash val="dash"/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sym typeface="Helvetica Light"/>
            </a:endParaRPr>
          </a:p>
        </p:txBody>
      </p:sp>
      <p:sp>
        <p:nvSpPr>
          <p:cNvPr id="67" name="ZoneTexte 66"/>
          <p:cNvSpPr txBox="1"/>
          <p:nvPr/>
        </p:nvSpPr>
        <p:spPr>
          <a:xfrm rot="16200000">
            <a:off x="640104" y="5977132"/>
            <a:ext cx="376385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Test</a:t>
            </a:r>
          </a:p>
        </p:txBody>
      </p:sp>
      <p:cxnSp>
        <p:nvCxnSpPr>
          <p:cNvPr id="69" name="Connecteur droit 68"/>
          <p:cNvCxnSpPr/>
          <p:nvPr/>
        </p:nvCxnSpPr>
        <p:spPr bwMode="auto">
          <a:xfrm>
            <a:off x="2795966" y="4375667"/>
            <a:ext cx="0" cy="1958935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Connecteur droit 69"/>
          <p:cNvCxnSpPr/>
          <p:nvPr/>
        </p:nvCxnSpPr>
        <p:spPr bwMode="auto">
          <a:xfrm>
            <a:off x="4653341" y="4375667"/>
            <a:ext cx="0" cy="1958935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Connecteur droit 70"/>
          <p:cNvCxnSpPr/>
          <p:nvPr/>
        </p:nvCxnSpPr>
        <p:spPr bwMode="auto">
          <a:xfrm>
            <a:off x="6641557" y="4375667"/>
            <a:ext cx="0" cy="1958935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Connecteur droit 71"/>
          <p:cNvCxnSpPr/>
          <p:nvPr/>
        </p:nvCxnSpPr>
        <p:spPr bwMode="auto">
          <a:xfrm>
            <a:off x="9096188" y="4375667"/>
            <a:ext cx="0" cy="1958935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7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599" y="5267999"/>
            <a:ext cx="608109" cy="19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4" descr="\\bdss00900006.xbd.net.intra\Gestion Documentaire RA\DSI RA_ETUDES\Filières\Digit@LL\PJ35643 - RAISER\01-Transverse\02-Marketing\01-Logos\techno\logo-java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17" y="4829882"/>
            <a:ext cx="376098" cy="40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5" descr="\\bdss00900006.xbd.net.intra\Gestion Documentaire RA\DSI RA_ETUDES\Filières\Digit@LL\PJ35643 - RAISER\01-Transverse\02-Marketing\01-Logos\techno\logo-spr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221" y="5062977"/>
            <a:ext cx="596157" cy="16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\\bdss00900006.xbd.net.intra\Gestion Documentaire RA\DSI RA_ETUDES\Filières\Digit@LL\PJ35643 - RAISER\01-Transverse\02-Marketing\01-Logos\techno\logo-swagg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72" y="5528337"/>
            <a:ext cx="543691" cy="20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" descr="\\bdss00900006.xbd.net.intra\Gestion Documentaire RA\DSI RA_ETUDES\Filières\Digit@LL\PJ35643 - RAISER\01-Transverse\02-Marketing\01-Logos\techno\logo-sonarlin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64" y="5491651"/>
            <a:ext cx="622549" cy="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" descr="M:\Flavien\tmp\logo-mockit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37" y="5160667"/>
            <a:ext cx="766932" cy="35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4" descr="C:\Users\444860\Downloads\index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9" b="27966"/>
          <a:stretch/>
        </p:blipFill>
        <p:spPr bwMode="auto">
          <a:xfrm>
            <a:off x="4085764" y="5515844"/>
            <a:ext cx="541183" cy="24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7" descr="M:\Flavien\tmp\logo-SoapU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12" y="5822452"/>
            <a:ext cx="800336" cy="30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849" y="5817127"/>
            <a:ext cx="360062" cy="32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833" y="5252378"/>
            <a:ext cx="554047" cy="1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1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016" y="4973776"/>
            <a:ext cx="633735" cy="16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1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509" y="5443469"/>
            <a:ext cx="865013" cy="22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9" descr="\\bdss00900006.xbd.net.intra\Gestion Documentaire RA\DSI RA_ETUDES\Filières\Digit@LL\PJ35643 - RAISER\01-Transverse\02-Marketing\01-Logos\techno\logo-git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127" y="5015880"/>
            <a:ext cx="357709" cy="14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7" descr="M:\Flavien\tmp\logo-SoapU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55" y="5817127"/>
            <a:ext cx="800336" cy="30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4" descr="C:\Users\444860\Downloads\index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9" b="27966"/>
          <a:stretch/>
        </p:blipFill>
        <p:spPr bwMode="auto">
          <a:xfrm>
            <a:off x="5781051" y="5836687"/>
            <a:ext cx="541183" cy="24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340" y="6103678"/>
            <a:ext cx="360062" cy="32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5" descr="\\bdss00900006.xbd.net.intra\Gestion Documentaire RA\DSI RA_ETUDES\Filières\Digit@LL\PJ35643 - RAISER\01-Transverse\02-Marketing\01-Logos\techno\logo-CA_Technologies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77" y="4961282"/>
            <a:ext cx="362200" cy="30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ZoneTexte 99"/>
          <p:cNvSpPr txBox="1"/>
          <p:nvPr/>
        </p:nvSpPr>
        <p:spPr>
          <a:xfrm>
            <a:off x="6617275" y="5004909"/>
            <a:ext cx="1679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Release Automation</a:t>
            </a:r>
          </a:p>
        </p:txBody>
      </p:sp>
      <p:pic>
        <p:nvPicPr>
          <p:cNvPr id="102" name="Picture 1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040" y="5442433"/>
            <a:ext cx="633735" cy="16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2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246" y="6004532"/>
            <a:ext cx="806625" cy="28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11" descr="\\bdss00900006.xbd.net.intra\Gestion Documentaire RA\DSI RA_ETUDES\Filières\Digit@LL\PJ35643 - RAISER\01-Transverse\02-Marketing\01-Logos\techno\logo-red-hat-linux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845" y="4909678"/>
            <a:ext cx="685489" cy="22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6" descr="\\bdss00900006.xbd.net.intra\Gestion Documentaire RA\DSI RA_ETUDES\Filières\Digit@LL\PJ35643 - RAISER\01-Transverse\02-Marketing\01-Logos\techno\logo-Splunk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292" y="4864791"/>
            <a:ext cx="745626" cy="27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6" descr="\\bdss00900006.xbd.net.intra\Gestion Documentaire RA\DSI RA_ETUDES\Filières\Digit@LL\PJ35643 - RAISER\01-Transverse\02-Marketing\01-Logos\techno\logo-swagg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835" y="5555786"/>
            <a:ext cx="543691" cy="20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Content Placeholder 2"/>
          <p:cNvSpPr txBox="1">
            <a:spLocks/>
          </p:cNvSpPr>
          <p:nvPr/>
        </p:nvSpPr>
        <p:spPr>
          <a:xfrm>
            <a:off x="11536281" y="5933184"/>
            <a:ext cx="706440" cy="31540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solidFill>
                  <a:srgbClr val="8C9CA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Release validation</a:t>
            </a: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>
          <a:xfrm>
            <a:off x="11522648" y="6207958"/>
            <a:ext cx="706440" cy="17927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8C9CA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Quality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solidFill>
                  <a:srgbClr val="8C9CA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8C9CA6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Gate</a:t>
            </a:r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rgbClr val="8C9CA6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117" name="Image 11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669" y="4788614"/>
            <a:ext cx="517885" cy="242128"/>
          </a:xfrm>
          <a:prstGeom prst="rect">
            <a:avLst/>
          </a:prstGeom>
        </p:spPr>
      </p:pic>
      <p:pic>
        <p:nvPicPr>
          <p:cNvPr id="122" name="Image 12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806" y="5203695"/>
            <a:ext cx="550404" cy="326458"/>
          </a:xfrm>
          <a:prstGeom prst="rect">
            <a:avLst/>
          </a:prstGeom>
        </p:spPr>
      </p:pic>
      <p:pic>
        <p:nvPicPr>
          <p:cNvPr id="123" name="Image 12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51" y="4916099"/>
            <a:ext cx="489406" cy="436634"/>
          </a:xfrm>
          <a:prstGeom prst="rect">
            <a:avLst/>
          </a:prstGeom>
        </p:spPr>
      </p:pic>
      <p:pic>
        <p:nvPicPr>
          <p:cNvPr id="124" name="Image 12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08" y="5182186"/>
            <a:ext cx="676509" cy="603562"/>
          </a:xfrm>
          <a:prstGeom prst="rect">
            <a:avLst/>
          </a:prstGeom>
        </p:spPr>
      </p:pic>
      <p:pic>
        <p:nvPicPr>
          <p:cNvPr id="14338" name="Picture 2" descr="Résultat de recherche d'images pour &quot;gitlab ci&quot;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90" y="5236760"/>
            <a:ext cx="527956" cy="4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Résultat de recherche d'images pour &quot;gitlab ci&quot;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737" y="5236760"/>
            <a:ext cx="527956" cy="4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ésultat de recherche d'images pour &quot;gatling&quot;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71" y="5915540"/>
            <a:ext cx="837278" cy="26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629" y="5287385"/>
            <a:ext cx="498916" cy="318266"/>
          </a:xfrm>
          <a:prstGeom prst="rect">
            <a:avLst/>
          </a:prstGeom>
        </p:spPr>
      </p:pic>
      <p:pic>
        <p:nvPicPr>
          <p:cNvPr id="14342" name="Picture 6" descr="Résultat de recherche d'images pour &quot;ansible&quot;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301" y="5173539"/>
            <a:ext cx="400541" cy="40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3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20F88-C31F-4A2F-A13C-0D2E4AAF7CB2}" type="slidenum">
              <a:rPr kumimoji="0" lang="fr-FR" b="1" i="0" u="none" strike="noStrike" kern="1200" cap="none" spc="0" normalizeH="0" baseline="0" noProof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421200" y="284400"/>
            <a:ext cx="11137901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6000" dirty="0"/>
              <a:t>Industrialisation 	</a:t>
            </a:r>
            <a:endParaRPr sz="6000" dirty="0"/>
          </a:p>
        </p:txBody>
      </p:sp>
      <p:sp>
        <p:nvSpPr>
          <p:cNvPr id="75" name="Rectangle à coins arrondis 74"/>
          <p:cNvSpPr/>
          <p:nvPr/>
        </p:nvSpPr>
        <p:spPr bwMode="auto">
          <a:xfrm>
            <a:off x="4446379" y="2491455"/>
            <a:ext cx="2880320" cy="864096"/>
          </a:xfrm>
          <a:prstGeom prst="roundRect">
            <a:avLst>
              <a:gd name="adj" fmla="val 12695"/>
            </a:avLst>
          </a:prstGeom>
          <a:solidFill>
            <a:srgbClr val="EE003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Ordonnanceur</a:t>
            </a:r>
          </a:p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6" name="Cylindre 75"/>
          <p:cNvSpPr/>
          <p:nvPr/>
        </p:nvSpPr>
        <p:spPr bwMode="auto">
          <a:xfrm>
            <a:off x="8406819" y="1013613"/>
            <a:ext cx="1584176" cy="936104"/>
          </a:xfrm>
          <a:prstGeom prst="can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Dépôt artefact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7" name="Cylindre 76"/>
          <p:cNvSpPr/>
          <p:nvPr/>
        </p:nvSpPr>
        <p:spPr bwMode="auto">
          <a:xfrm>
            <a:off x="1998107" y="2453773"/>
            <a:ext cx="1584176" cy="2160240"/>
          </a:xfrm>
          <a:prstGeom prst="can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Source Control Management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8" name="Cylindre 77"/>
          <p:cNvSpPr/>
          <p:nvPr/>
        </p:nvSpPr>
        <p:spPr bwMode="auto">
          <a:xfrm>
            <a:off x="1998107" y="4974053"/>
            <a:ext cx="1584176" cy="864096"/>
          </a:xfrm>
          <a:prstGeom prst="can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Dépôt binaires socle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0" name="Rectangle à coins arrondis 79"/>
          <p:cNvSpPr/>
          <p:nvPr/>
        </p:nvSpPr>
        <p:spPr bwMode="auto">
          <a:xfrm>
            <a:off x="4446379" y="3821925"/>
            <a:ext cx="2880320" cy="864096"/>
          </a:xfrm>
          <a:prstGeom prst="roundRect">
            <a:avLst>
              <a:gd name="adj" fmla="val 12695"/>
            </a:avLst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Gestion de Configuration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(installation/configuration des middlewares et services)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85" name="Connecteur droit avec flèche 84"/>
          <p:cNvCxnSpPr>
            <a:endCxn id="77" idx="1"/>
          </p:cNvCxnSpPr>
          <p:nvPr/>
        </p:nvCxnSpPr>
        <p:spPr bwMode="auto">
          <a:xfrm flipH="1">
            <a:off x="2790195" y="1877709"/>
            <a:ext cx="4115" cy="576064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00516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Connecteur droit 34"/>
          <p:cNvCxnSpPr>
            <a:endCxn id="77" idx="2"/>
          </p:cNvCxnSpPr>
          <p:nvPr/>
        </p:nvCxnSpPr>
        <p:spPr bwMode="auto">
          <a:xfrm rot="10800000">
            <a:off x="1998108" y="3533893"/>
            <a:ext cx="1194387" cy="2702580"/>
          </a:xfrm>
          <a:prstGeom prst="bentConnector3">
            <a:avLst>
              <a:gd name="adj1" fmla="val 119140"/>
            </a:avLst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7" name="Connecteur droit 34"/>
          <p:cNvCxnSpPr>
            <a:endCxn id="78" idx="2"/>
          </p:cNvCxnSpPr>
          <p:nvPr/>
        </p:nvCxnSpPr>
        <p:spPr bwMode="auto">
          <a:xfrm rot="10800000">
            <a:off x="1998108" y="5406101"/>
            <a:ext cx="1194387" cy="830372"/>
          </a:xfrm>
          <a:prstGeom prst="bentConnector3">
            <a:avLst>
              <a:gd name="adj1" fmla="val 119140"/>
            </a:avLst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8" name="Rectangle 87"/>
          <p:cNvSpPr/>
          <p:nvPr/>
        </p:nvSpPr>
        <p:spPr>
          <a:xfrm>
            <a:off x="1649626" y="1805701"/>
            <a:ext cx="101526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Commit code,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et tests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282173" y="6270197"/>
            <a:ext cx="20855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868A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Commit « infra as code » et test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868A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Gestion Binaires Socle</a:t>
            </a:r>
          </a:p>
        </p:txBody>
      </p:sp>
      <p:cxnSp>
        <p:nvCxnSpPr>
          <p:cNvPr id="90" name="Connecteur droit avec flèche 159"/>
          <p:cNvCxnSpPr>
            <a:stCxn id="77" idx="4"/>
            <a:endCxn id="75" idx="1"/>
          </p:cNvCxnSpPr>
          <p:nvPr/>
        </p:nvCxnSpPr>
        <p:spPr bwMode="auto">
          <a:xfrm flipV="1">
            <a:off x="3582283" y="2923503"/>
            <a:ext cx="864096" cy="610390"/>
          </a:xfrm>
          <a:prstGeom prst="bentConnector3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91" name="Connecteur droit avec flèche 198"/>
          <p:cNvCxnSpPr>
            <a:stCxn id="75" idx="0"/>
            <a:endCxn id="110" idx="2"/>
          </p:cNvCxnSpPr>
          <p:nvPr/>
        </p:nvCxnSpPr>
        <p:spPr bwMode="auto">
          <a:xfrm rot="16200000" flipV="1">
            <a:off x="4904545" y="1509460"/>
            <a:ext cx="541738" cy="1422251"/>
          </a:xfrm>
          <a:prstGeom prst="bentConnector3">
            <a:avLst>
              <a:gd name="adj1" fmla="val 50000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Connecteur droit avec flèche 91"/>
          <p:cNvCxnSpPr>
            <a:stCxn id="75" idx="0"/>
          </p:cNvCxnSpPr>
          <p:nvPr/>
        </p:nvCxnSpPr>
        <p:spPr bwMode="auto">
          <a:xfrm flipV="1">
            <a:off x="5886539" y="1949717"/>
            <a:ext cx="0" cy="541738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Connecteur droit avec flèche 201"/>
          <p:cNvCxnSpPr>
            <a:stCxn id="75" idx="0"/>
          </p:cNvCxnSpPr>
          <p:nvPr/>
        </p:nvCxnSpPr>
        <p:spPr bwMode="auto">
          <a:xfrm rot="5400000" flipH="1" flipV="1">
            <a:off x="6173732" y="1662524"/>
            <a:ext cx="541738" cy="1116124"/>
          </a:xfrm>
          <a:prstGeom prst="bentConnector3">
            <a:avLst>
              <a:gd name="adj1" fmla="val 50000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Connecteur droit avec flèche 93"/>
          <p:cNvCxnSpPr>
            <a:stCxn id="112" idx="3"/>
            <a:endCxn id="76" idx="2"/>
          </p:cNvCxnSpPr>
          <p:nvPr/>
        </p:nvCxnSpPr>
        <p:spPr bwMode="auto">
          <a:xfrm>
            <a:off x="7470715" y="1481665"/>
            <a:ext cx="936104" cy="0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Rectangle 94"/>
          <p:cNvSpPr/>
          <p:nvPr/>
        </p:nvSpPr>
        <p:spPr>
          <a:xfrm>
            <a:off x="2375400" y="1517752"/>
            <a:ext cx="8771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ROLE DEV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228577" y="6130877"/>
            <a:ext cx="9361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868A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ROLE  OPS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431335" y="1118249"/>
            <a:ext cx="991481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Archivage des artefacts applicatifs</a:t>
            </a:r>
          </a:p>
        </p:txBody>
      </p:sp>
      <p:cxnSp>
        <p:nvCxnSpPr>
          <p:cNvPr id="98" name="Connecteur droit avec flèche 97"/>
          <p:cNvCxnSpPr>
            <a:stCxn id="75" idx="2"/>
            <a:endCxn id="80" idx="0"/>
          </p:cNvCxnSpPr>
          <p:nvPr/>
        </p:nvCxnSpPr>
        <p:spPr bwMode="auto">
          <a:xfrm>
            <a:off x="5886539" y="3355551"/>
            <a:ext cx="0" cy="466374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9" name="Rectangle 98"/>
          <p:cNvSpPr/>
          <p:nvPr/>
        </p:nvSpPr>
        <p:spPr>
          <a:xfrm>
            <a:off x="4590395" y="3389877"/>
            <a:ext cx="125446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Déploiement des environnements</a:t>
            </a:r>
          </a:p>
        </p:txBody>
      </p:sp>
      <p:cxnSp>
        <p:nvCxnSpPr>
          <p:cNvPr id="100" name="Connecteur droit avec flèche 99"/>
          <p:cNvCxnSpPr>
            <a:endCxn id="80" idx="1"/>
          </p:cNvCxnSpPr>
          <p:nvPr/>
        </p:nvCxnSpPr>
        <p:spPr bwMode="auto">
          <a:xfrm flipV="1">
            <a:off x="3582283" y="4253973"/>
            <a:ext cx="864096" cy="1678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1" name="Connecteur droit avec flèche 218"/>
          <p:cNvCxnSpPr>
            <a:stCxn id="78" idx="4"/>
            <a:endCxn id="80" idx="1"/>
          </p:cNvCxnSpPr>
          <p:nvPr/>
        </p:nvCxnSpPr>
        <p:spPr bwMode="auto">
          <a:xfrm flipV="1">
            <a:off x="3582283" y="4253973"/>
            <a:ext cx="864096" cy="1152128"/>
          </a:xfrm>
          <a:prstGeom prst="bentConnector3">
            <a:avLst/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4" name="Connecteur droit avec flèche 103"/>
          <p:cNvCxnSpPr/>
          <p:nvPr/>
        </p:nvCxnSpPr>
        <p:spPr bwMode="auto">
          <a:xfrm>
            <a:off x="7326699" y="4468980"/>
            <a:ext cx="936104" cy="1017"/>
          </a:xfrm>
          <a:prstGeom prst="straightConnector1">
            <a:avLst/>
          </a:prstGeom>
          <a:solidFill>
            <a:srgbClr val="00A2D8"/>
          </a:solidFill>
          <a:ln w="28575" cap="flat" cmpd="sng" algn="ctr">
            <a:solidFill>
              <a:srgbClr val="868A8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5" name="Rectangle 104"/>
          <p:cNvSpPr/>
          <p:nvPr/>
        </p:nvSpPr>
        <p:spPr>
          <a:xfrm>
            <a:off x="7278594" y="4469997"/>
            <a:ext cx="108012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868A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Déploiement des socles middlewares</a:t>
            </a:r>
          </a:p>
        </p:txBody>
      </p:sp>
      <p:cxnSp>
        <p:nvCxnSpPr>
          <p:cNvPr id="108" name="Connecteur droit avec flèche 263"/>
          <p:cNvCxnSpPr/>
          <p:nvPr/>
        </p:nvCxnSpPr>
        <p:spPr bwMode="auto">
          <a:xfrm>
            <a:off x="7038667" y="3389877"/>
            <a:ext cx="1224136" cy="360040"/>
          </a:xfrm>
          <a:prstGeom prst="bentConnector3">
            <a:avLst>
              <a:gd name="adj1" fmla="val -303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Rectangle 108"/>
          <p:cNvSpPr/>
          <p:nvPr/>
        </p:nvSpPr>
        <p:spPr>
          <a:xfrm>
            <a:off x="7192960" y="3523307"/>
            <a:ext cx="104579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Tests automatisés</a:t>
            </a:r>
          </a:p>
        </p:txBody>
      </p:sp>
      <p:sp>
        <p:nvSpPr>
          <p:cNvPr id="110" name="Rectangle à coins arrondis 109"/>
          <p:cNvSpPr/>
          <p:nvPr/>
        </p:nvSpPr>
        <p:spPr bwMode="auto">
          <a:xfrm>
            <a:off x="3726299" y="1013613"/>
            <a:ext cx="1475977" cy="936104"/>
          </a:xfrm>
          <a:prstGeom prst="roundRect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Tests</a:t>
            </a:r>
          </a:p>
        </p:txBody>
      </p:sp>
      <p:sp>
        <p:nvSpPr>
          <p:cNvPr id="111" name="Rectangle à coins arrondis 110"/>
          <p:cNvSpPr/>
          <p:nvPr/>
        </p:nvSpPr>
        <p:spPr bwMode="auto">
          <a:xfrm>
            <a:off x="5310475" y="1013613"/>
            <a:ext cx="1152128" cy="936104"/>
          </a:xfrm>
          <a:prstGeom prst="roundRect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Contrôle Qualité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2" name="Rectangle à coins arrondis 111"/>
          <p:cNvSpPr/>
          <p:nvPr/>
        </p:nvSpPr>
        <p:spPr bwMode="auto">
          <a:xfrm>
            <a:off x="6534611" y="1013613"/>
            <a:ext cx="936104" cy="936104"/>
          </a:xfrm>
          <a:prstGeom prst="roundRect">
            <a:avLst/>
          </a:prstGeom>
          <a:solidFill>
            <a:srgbClr val="EE00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Outil de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Build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1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13" name="Connecteur droit avec flèche 240"/>
          <p:cNvCxnSpPr>
            <a:endCxn id="114" idx="3"/>
          </p:cNvCxnSpPr>
          <p:nvPr/>
        </p:nvCxnSpPr>
        <p:spPr bwMode="auto">
          <a:xfrm rot="5400000">
            <a:off x="8808349" y="2003719"/>
            <a:ext cx="828093" cy="288039"/>
          </a:xfrm>
          <a:prstGeom prst="bentConnector2">
            <a:avLst/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4" name="Rectangle à coins arrondis 113"/>
          <p:cNvSpPr/>
          <p:nvPr/>
        </p:nvSpPr>
        <p:spPr bwMode="auto">
          <a:xfrm>
            <a:off x="7686739" y="2165741"/>
            <a:ext cx="1391636" cy="792088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15" name="Connecteur droit avec flèche 241"/>
          <p:cNvCxnSpPr>
            <a:stCxn id="75" idx="3"/>
            <a:endCxn id="114" idx="1"/>
          </p:cNvCxnSpPr>
          <p:nvPr/>
        </p:nvCxnSpPr>
        <p:spPr bwMode="auto">
          <a:xfrm flipV="1">
            <a:off x="7326699" y="2561785"/>
            <a:ext cx="360040" cy="361718"/>
          </a:xfrm>
          <a:prstGeom prst="bentConnector3">
            <a:avLst>
              <a:gd name="adj1" fmla="val 50000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6" name="Rectangle 115"/>
          <p:cNvSpPr/>
          <p:nvPr/>
        </p:nvSpPr>
        <p:spPr>
          <a:xfrm>
            <a:off x="8149112" y="3017415"/>
            <a:ext cx="12544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srgbClr val="EE003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Déploiement applicatif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8250780" y="3533893"/>
            <a:ext cx="1598076" cy="3168352"/>
          </a:xfrm>
          <a:prstGeom prst="rect">
            <a:avLst/>
          </a:prstGeom>
          <a:solidFill>
            <a:srgbClr val="78C6C3">
              <a:lumMod val="7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Environnements</a:t>
            </a:r>
          </a:p>
        </p:txBody>
      </p:sp>
      <p:sp>
        <p:nvSpPr>
          <p:cNvPr id="118" name="Rogner un rectangle avec un coin diagonal 117"/>
          <p:cNvSpPr/>
          <p:nvPr/>
        </p:nvSpPr>
        <p:spPr bwMode="auto">
          <a:xfrm>
            <a:off x="8434942" y="6126181"/>
            <a:ext cx="1270311" cy="504056"/>
          </a:xfrm>
          <a:prstGeom prst="snip2DiagRect">
            <a:avLst/>
          </a:prstGeom>
          <a:solidFill>
            <a:srgbClr val="78C6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Env.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PRODUCTION</a:t>
            </a: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19" name="Grouper 133"/>
          <p:cNvGrpSpPr/>
          <p:nvPr/>
        </p:nvGrpSpPr>
        <p:grpSpPr>
          <a:xfrm>
            <a:off x="8379920" y="4325981"/>
            <a:ext cx="1397341" cy="648072"/>
            <a:chOff x="7308304" y="2924944"/>
            <a:chExt cx="1584176" cy="648072"/>
          </a:xfrm>
        </p:grpSpPr>
        <p:sp>
          <p:nvSpPr>
            <p:cNvPr id="120" name="Rogner un rectangle avec un coin diagonal 119"/>
            <p:cNvSpPr/>
            <p:nvPr/>
          </p:nvSpPr>
          <p:spPr bwMode="auto">
            <a:xfrm>
              <a:off x="7308304" y="2924944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TEST / DEMO</a:t>
              </a:r>
            </a:p>
          </p:txBody>
        </p:sp>
        <p:sp>
          <p:nvSpPr>
            <p:cNvPr id="121" name="Rogner un rectangle avec un coin diagonal 120"/>
            <p:cNvSpPr/>
            <p:nvPr/>
          </p:nvSpPr>
          <p:spPr bwMode="auto">
            <a:xfrm>
              <a:off x="7380312" y="2996952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solidFill>
                <a:srgbClr val="78C6C3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TEST / DEMO</a:t>
              </a:r>
            </a:p>
          </p:txBody>
        </p:sp>
        <p:sp>
          <p:nvSpPr>
            <p:cNvPr id="122" name="Rogner un rectangle avec un coin diagonal 121"/>
            <p:cNvSpPr/>
            <p:nvPr/>
          </p:nvSpPr>
          <p:spPr bwMode="auto">
            <a:xfrm>
              <a:off x="7452320" y="3068960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solidFill>
                <a:srgbClr val="78C6C3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Intégration</a:t>
              </a:r>
            </a:p>
          </p:txBody>
        </p:sp>
      </p:grpSp>
      <p:grpSp>
        <p:nvGrpSpPr>
          <p:cNvPr id="123" name="Grouper 137"/>
          <p:cNvGrpSpPr/>
          <p:nvPr/>
        </p:nvGrpSpPr>
        <p:grpSpPr>
          <a:xfrm>
            <a:off x="8379920" y="5262085"/>
            <a:ext cx="1397341" cy="648072"/>
            <a:chOff x="7308304" y="2924944"/>
            <a:chExt cx="1584176" cy="648072"/>
          </a:xfrm>
        </p:grpSpPr>
        <p:sp>
          <p:nvSpPr>
            <p:cNvPr id="124" name="Rogner un rectangle avec un coin diagonal 123"/>
            <p:cNvSpPr/>
            <p:nvPr/>
          </p:nvSpPr>
          <p:spPr bwMode="auto">
            <a:xfrm>
              <a:off x="7308304" y="2924944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TEST / DEMO</a:t>
              </a:r>
            </a:p>
          </p:txBody>
        </p:sp>
        <p:sp>
          <p:nvSpPr>
            <p:cNvPr id="125" name="Rogner un rectangle avec un coin diagonal 124"/>
            <p:cNvSpPr/>
            <p:nvPr/>
          </p:nvSpPr>
          <p:spPr bwMode="auto">
            <a:xfrm>
              <a:off x="7380312" y="2996952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solidFill>
                <a:srgbClr val="78C6C3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TEST / DEMO</a:t>
              </a:r>
            </a:p>
          </p:txBody>
        </p:sp>
        <p:sp>
          <p:nvSpPr>
            <p:cNvPr id="126" name="Rogner un rectangle avec un coin diagonal 125"/>
            <p:cNvSpPr/>
            <p:nvPr/>
          </p:nvSpPr>
          <p:spPr bwMode="auto">
            <a:xfrm>
              <a:off x="7452320" y="3068960"/>
              <a:ext cx="1440160" cy="504056"/>
            </a:xfrm>
            <a:prstGeom prst="snip2DiagRect">
              <a:avLst/>
            </a:prstGeom>
            <a:solidFill>
              <a:srgbClr val="78C6C3"/>
            </a:solidFill>
            <a:ln w="9525" cap="flat" cmpd="sng" algn="ctr">
              <a:solidFill>
                <a:srgbClr val="78C6C3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Env.</a:t>
              </a:r>
              <a:endPara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Recette</a:t>
              </a:r>
              <a:endPara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cxnSp>
        <p:nvCxnSpPr>
          <p:cNvPr id="127" name="Connecteur droit avec flèche 81"/>
          <p:cNvCxnSpPr>
            <a:stCxn id="114" idx="2"/>
            <a:endCxn id="117" idx="0"/>
          </p:cNvCxnSpPr>
          <p:nvPr/>
        </p:nvCxnSpPr>
        <p:spPr bwMode="auto">
          <a:xfrm rot="16200000" flipH="1">
            <a:off x="8428155" y="2912230"/>
            <a:ext cx="576064" cy="667261"/>
          </a:xfrm>
          <a:prstGeom prst="bentConnector3">
            <a:avLst>
              <a:gd name="adj1" fmla="val 50000"/>
            </a:avLst>
          </a:prstGeom>
          <a:solidFill>
            <a:srgbClr val="00A2D8"/>
          </a:solidFill>
          <a:ln w="28575" cap="flat" cmpd="sng" algn="ctr">
            <a:solidFill>
              <a:srgbClr val="EE003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28" name="Rectangle à coins arrondis 127"/>
          <p:cNvSpPr/>
          <p:nvPr/>
        </p:nvSpPr>
        <p:spPr bwMode="auto">
          <a:xfrm>
            <a:off x="9921782" y="3523979"/>
            <a:ext cx="487985" cy="3178688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9" name="Rectangle à coins arrondis 128"/>
          <p:cNvSpPr/>
          <p:nvPr/>
        </p:nvSpPr>
        <p:spPr bwMode="auto">
          <a:xfrm>
            <a:off x="9413783" y="4833650"/>
            <a:ext cx="174718" cy="154518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0" name="Rectangle à coins arrondis 129"/>
          <p:cNvSpPr/>
          <p:nvPr/>
        </p:nvSpPr>
        <p:spPr bwMode="auto">
          <a:xfrm flipV="1">
            <a:off x="9413784" y="5737467"/>
            <a:ext cx="174718" cy="170904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1" name="Rectangle à coins arrondis 130"/>
          <p:cNvSpPr/>
          <p:nvPr/>
        </p:nvSpPr>
        <p:spPr bwMode="auto">
          <a:xfrm flipV="1">
            <a:off x="9413785" y="6476184"/>
            <a:ext cx="174718" cy="170904"/>
          </a:xfrm>
          <a:prstGeom prst="roundRect">
            <a:avLst/>
          </a:prstGeom>
          <a:solidFill>
            <a:srgbClr val="868A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32" name="Connecteur droit 131"/>
          <p:cNvCxnSpPr>
            <a:stCxn id="129" idx="3"/>
          </p:cNvCxnSpPr>
          <p:nvPr/>
        </p:nvCxnSpPr>
        <p:spPr bwMode="auto">
          <a:xfrm flipV="1">
            <a:off x="9588501" y="4903500"/>
            <a:ext cx="376766" cy="7409"/>
          </a:xfrm>
          <a:prstGeom prst="line">
            <a:avLst/>
          </a:prstGeom>
          <a:solidFill>
            <a:srgbClr val="00A2D8"/>
          </a:solidFill>
          <a:ln w="38100" cap="flat" cmpd="sng" algn="ctr">
            <a:solidFill>
              <a:srgbClr val="868A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Connecteur droit 132"/>
          <p:cNvCxnSpPr>
            <a:stCxn id="130" idx="3"/>
          </p:cNvCxnSpPr>
          <p:nvPr/>
        </p:nvCxnSpPr>
        <p:spPr bwMode="auto">
          <a:xfrm flipV="1">
            <a:off x="9588502" y="5820017"/>
            <a:ext cx="342898" cy="2902"/>
          </a:xfrm>
          <a:prstGeom prst="line">
            <a:avLst/>
          </a:prstGeom>
          <a:solidFill>
            <a:srgbClr val="00A2D8"/>
          </a:solidFill>
          <a:ln w="38100" cap="flat" cmpd="sng" algn="ctr">
            <a:solidFill>
              <a:srgbClr val="868A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Connecteur droit 133"/>
          <p:cNvCxnSpPr>
            <a:stCxn id="131" idx="3"/>
          </p:cNvCxnSpPr>
          <p:nvPr/>
        </p:nvCxnSpPr>
        <p:spPr bwMode="auto">
          <a:xfrm flipV="1">
            <a:off x="9588503" y="6550267"/>
            <a:ext cx="361947" cy="11369"/>
          </a:xfrm>
          <a:prstGeom prst="line">
            <a:avLst/>
          </a:prstGeom>
          <a:solidFill>
            <a:srgbClr val="00A2D8"/>
          </a:solidFill>
          <a:ln w="38100" cap="flat" cmpd="sng" algn="ctr">
            <a:solidFill>
              <a:srgbClr val="868A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ZoneTexte 134"/>
          <p:cNvSpPr txBox="1"/>
          <p:nvPr/>
        </p:nvSpPr>
        <p:spPr>
          <a:xfrm rot="5400000">
            <a:off x="9588500" y="5019918"/>
            <a:ext cx="114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Monitoring</a:t>
            </a:r>
          </a:p>
        </p:txBody>
      </p:sp>
      <p:pic>
        <p:nvPicPr>
          <p:cNvPr id="136" name="Image 135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0454" y="1661685"/>
            <a:ext cx="866839" cy="16933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37" name="Pictur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360" y="1229637"/>
            <a:ext cx="402208" cy="402208"/>
          </a:xfrm>
          <a:prstGeom prst="rect">
            <a:avLst/>
          </a:prstGeom>
        </p:spPr>
      </p:pic>
      <p:pic>
        <p:nvPicPr>
          <p:cNvPr id="139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4411" y="1634791"/>
            <a:ext cx="571252" cy="251060"/>
          </a:xfrm>
          <a:prstGeom prst="rect">
            <a:avLst/>
          </a:prstGeom>
        </p:spPr>
      </p:pic>
      <p:pic>
        <p:nvPicPr>
          <p:cNvPr id="142" name="Image 14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082" y="1573137"/>
            <a:ext cx="973667" cy="23368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45" name="Picture 8" descr="Résultat de recherche d'images pour &quot;gitlab png icon&quot;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" t="-2811" r="-4217" b="31342"/>
          <a:stretch/>
        </p:blipFill>
        <p:spPr bwMode="auto">
          <a:xfrm>
            <a:off x="5050514" y="2811401"/>
            <a:ext cx="677563" cy="4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ZoneTexte 147"/>
          <p:cNvSpPr txBox="1"/>
          <p:nvPr/>
        </p:nvSpPr>
        <p:spPr>
          <a:xfrm>
            <a:off x="5624185" y="2911617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GitLab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CI</a:t>
            </a:r>
          </a:p>
        </p:txBody>
      </p:sp>
      <p:pic>
        <p:nvPicPr>
          <p:cNvPr id="1026" name="Picture 2" descr="Résultat de recherche d'images pour &quot;git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156" y="3740682"/>
            <a:ext cx="657307" cy="65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ZoneTexte 149"/>
          <p:cNvSpPr txBox="1"/>
          <p:nvPr/>
        </p:nvSpPr>
        <p:spPr>
          <a:xfrm>
            <a:off x="2926091" y="4156704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Git</a:t>
            </a:r>
          </a:p>
        </p:txBody>
      </p:sp>
      <p:pic>
        <p:nvPicPr>
          <p:cNvPr id="151" name="Picture 2" descr="alt tex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84" y="2391047"/>
            <a:ext cx="559414" cy="46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ZoneTexte 151"/>
          <p:cNvSpPr txBox="1"/>
          <p:nvPr/>
        </p:nvSpPr>
        <p:spPr>
          <a:xfrm>
            <a:off x="8292198" y="2417684"/>
            <a:ext cx="81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Docker </a:t>
            </a:r>
            <a:r>
              <a:rPr kumimoji="0" lang="fr-FR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Registry</a:t>
            </a:r>
            <a:endParaRPr kumimoji="0" lang="fr-FR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5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Microsoft Office PowerPoint</Application>
  <PresentationFormat>Grand écran</PresentationFormat>
  <Paragraphs>301</Paragraphs>
  <Slides>10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Helvetica Light</vt:lpstr>
      <vt:lpstr>Montserrat Light</vt:lpstr>
      <vt:lpstr>Montserrat-Bold</vt:lpstr>
      <vt:lpstr>Tahoma</vt:lpstr>
      <vt:lpstr>Wingdings</vt:lpstr>
      <vt:lpstr>Thème Office</vt:lpstr>
      <vt:lpstr>Chart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SOCIETE GENERALE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Bouzraa Meriem</dc:creator>
  <cp:lastModifiedBy>Bouzraa Meriem</cp:lastModifiedBy>
  <cp:revision>1</cp:revision>
  <dcterms:created xsi:type="dcterms:W3CDTF">2018-04-10T16:39:20Z</dcterms:created>
  <dcterms:modified xsi:type="dcterms:W3CDTF">2018-04-10T16:39:34Z</dcterms:modified>
</cp:coreProperties>
</file>