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2" r:id="rId5"/>
    <p:sldId id="265" r:id="rId6"/>
    <p:sldId id="263"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a:srgbClr val="EE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120"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D36BF-FCB7-400D-ABF1-8B2BC9083D50}" type="datetimeFigureOut">
              <a:rPr lang="fr-FR" smtClean="0"/>
              <a:t>08/03/2018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BD18-72D5-409C-B5D3-E54B241CEBE3}" type="slidenum">
              <a:rPr lang="fr-FR" smtClean="0"/>
              <a:t>‹N°›</a:t>
            </a:fld>
            <a:endParaRPr lang="fr-FR"/>
          </a:p>
        </p:txBody>
      </p:sp>
    </p:spTree>
    <p:extLst>
      <p:ext uri="{BB962C8B-B14F-4D97-AF65-F5344CB8AC3E}">
        <p14:creationId xmlns:p14="http://schemas.microsoft.com/office/powerpoint/2010/main" val="53005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 name="Rectangle 1057"/>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sp>
        <p:nvSpPr>
          <p:cNvPr id="7" name="Rectangle 1058"/>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pic>
        <p:nvPicPr>
          <p:cNvPr id="8" name="Picture 1038" descr="logo sg"/>
          <p:cNvPicPr>
            <a:picLocks noChangeAspect="1" noChangeArrowheads="1"/>
          </p:cNvPicPr>
          <p:nvPr userDrawn="1"/>
        </p:nvPicPr>
        <p:blipFill>
          <a:blip r:embed="rId2" cstate="print"/>
          <a:srcRect/>
          <a:stretch>
            <a:fillRect/>
          </a:stretch>
        </p:blipFill>
        <p:spPr bwMode="auto">
          <a:xfrm>
            <a:off x="4176185" y="6056314"/>
            <a:ext cx="3551767" cy="433387"/>
          </a:xfrm>
          <a:prstGeom prst="rect">
            <a:avLst/>
          </a:prstGeom>
          <a:noFill/>
          <a:ln w="9525">
            <a:noFill/>
            <a:miter lim="800000"/>
            <a:headEnd/>
            <a:tailEnd/>
          </a:ln>
        </p:spPr>
      </p:pic>
      <p:sp>
        <p:nvSpPr>
          <p:cNvPr id="12317" name="Rectangle 1053"/>
          <p:cNvSpPr>
            <a:spLocks noGrp="1" noChangeArrowheads="1"/>
          </p:cNvSpPr>
          <p:nvPr>
            <p:ph type="ctrTitle"/>
          </p:nvPr>
        </p:nvSpPr>
        <p:spPr bwMode="gray">
          <a:xfrm>
            <a:off x="1778000" y="3429000"/>
            <a:ext cx="8636000" cy="609600"/>
          </a:xfrm>
        </p:spPr>
        <p:txBody>
          <a:bodyPr anchor="t"/>
          <a:lstStyle>
            <a:lvl1pPr algn="ctr">
              <a:defRPr sz="2000">
                <a:solidFill>
                  <a:srgbClr val="E00000"/>
                </a:solidFill>
              </a:defRPr>
            </a:lvl1pPr>
          </a:lstStyle>
          <a:p>
            <a:r>
              <a:rPr lang="fr-FR"/>
              <a:t>Cliquez pour modifier le style du titre du masque</a:t>
            </a:r>
          </a:p>
        </p:txBody>
      </p:sp>
      <p:sp>
        <p:nvSpPr>
          <p:cNvPr id="12318" name="Rectangle 1054"/>
          <p:cNvSpPr>
            <a:spLocks noGrp="1" noChangeArrowheads="1"/>
          </p:cNvSpPr>
          <p:nvPr>
            <p:ph type="subTitle" idx="1"/>
          </p:nvPr>
        </p:nvSpPr>
        <p:spPr>
          <a:xfrm>
            <a:off x="2336800" y="4419600"/>
            <a:ext cx="7518400" cy="609600"/>
          </a:xfrm>
        </p:spPr>
        <p:txBody>
          <a:bodyPr/>
          <a:lstStyle>
            <a:lvl1pPr marL="0" indent="0" algn="ctr">
              <a:buFont typeface="Wingdings" pitchFamily="2" charset="2"/>
              <a:buNone/>
              <a:defRPr/>
            </a:lvl1pPr>
          </a:lstStyle>
          <a:p>
            <a:r>
              <a:rPr lang="fr-FR"/>
              <a:t>Cliquez pour modifier le style des sous-titres du masque</a:t>
            </a:r>
          </a:p>
          <a:p>
            <a:endParaRPr lang="fr-FR"/>
          </a:p>
        </p:txBody>
      </p:sp>
    </p:spTree>
    <p:extLst>
      <p:ext uri="{BB962C8B-B14F-4D97-AF65-F5344CB8AC3E}">
        <p14:creationId xmlns:p14="http://schemas.microsoft.com/office/powerpoint/2010/main" val="27944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5B20D2C2-416D-42B1-AE29-2B11C48C6976}"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72511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AEFFB42-B487-409E-80AD-29FA2CBCA0D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1031256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406467" y="188914"/>
            <a:ext cx="2766484" cy="6440487"/>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02784" y="188914"/>
            <a:ext cx="8100483" cy="64404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693793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3"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4"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5"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213694448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prstGeom prst="rect">
            <a:avLst/>
          </a:prstGeom>
        </p:spPr>
        <p:txBody>
          <a:bodyPr/>
          <a:lstStyle/>
          <a:p>
            <a:r>
              <a:t>Title Text</a:t>
            </a:r>
          </a:p>
        </p:txBody>
      </p:sp>
      <p:sp>
        <p:nvSpPr>
          <p:cNvPr id="4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solidFill>
                  <a:srgbClr val="808080">
                    <a:lumMod val="50000"/>
                  </a:srgbClr>
                </a:solidFill>
              </a:rPr>
              <a:pPr/>
              <a:t>‹N°›</a:t>
            </a:fld>
            <a:endParaRPr>
              <a:solidFill>
                <a:srgbClr val="808080">
                  <a:lumMod val="50000"/>
                </a:srgbClr>
              </a:solidFill>
            </a:endParaRPr>
          </a:p>
        </p:txBody>
      </p:sp>
      <p:sp>
        <p:nvSpPr>
          <p:cNvPr id="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222221824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27564"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7" name="Picture Placeholder 2"/>
          <p:cNvSpPr>
            <a:spLocks noGrp="1"/>
          </p:cNvSpPr>
          <p:nvPr>
            <p:ph type="pic" sz="quarter" idx="11"/>
          </p:nvPr>
        </p:nvSpPr>
        <p:spPr>
          <a:xfrm>
            <a:off x="4305300"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8" name="Picture Placeholder 2"/>
          <p:cNvSpPr>
            <a:spLocks noGrp="1"/>
          </p:cNvSpPr>
          <p:nvPr>
            <p:ph type="pic" sz="quarter" idx="12"/>
          </p:nvPr>
        </p:nvSpPr>
        <p:spPr>
          <a:xfrm>
            <a:off x="6283036" y="1459707"/>
            <a:ext cx="1620838" cy="1620838"/>
          </a:xfrm>
          <a:solidFill>
            <a:schemeClr val="tx1">
              <a:lumMod val="60000"/>
              <a:lumOff val="40000"/>
            </a:schemeClr>
          </a:solidFill>
        </p:spPr>
        <p:txBody>
          <a:bodyPr/>
          <a:lstStyle>
            <a:lvl1pPr marL="0" indent="0">
              <a:buFont typeface="Arial" panose="020B0604020202020204" pitchFamily="34" charset="0"/>
              <a:buNone/>
              <a:defRPr sz="1200" b="0"/>
            </a:lvl1pPr>
          </a:lstStyle>
          <a:p>
            <a:endParaRPr lang="en-US" dirty="0"/>
          </a:p>
        </p:txBody>
      </p:sp>
      <p:sp>
        <p:nvSpPr>
          <p:cNvPr id="9" name="Picture Placeholder 2"/>
          <p:cNvSpPr>
            <a:spLocks noGrp="1"/>
          </p:cNvSpPr>
          <p:nvPr>
            <p:ph type="pic" sz="quarter" idx="13"/>
          </p:nvPr>
        </p:nvSpPr>
        <p:spPr>
          <a:xfrm>
            <a:off x="8260772"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10" name="Picture Placeholder 2"/>
          <p:cNvSpPr>
            <a:spLocks noGrp="1"/>
          </p:cNvSpPr>
          <p:nvPr>
            <p:ph type="pic" sz="quarter" idx="14"/>
          </p:nvPr>
        </p:nvSpPr>
        <p:spPr>
          <a:xfrm>
            <a:off x="2327564"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5"/>
          </p:nvPr>
        </p:nvSpPr>
        <p:spPr>
          <a:xfrm>
            <a:off x="4305300"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6"/>
          </p:nvPr>
        </p:nvSpPr>
        <p:spPr>
          <a:xfrm>
            <a:off x="6283036"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7"/>
          </p:nvPr>
        </p:nvSpPr>
        <p:spPr>
          <a:xfrm>
            <a:off x="8260772"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4"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1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186513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303030"/>
        </a:solidFill>
        <a:effectLst/>
      </p:bgPr>
    </p:bg>
    <p:spTree>
      <p:nvGrpSpPr>
        <p:cNvPr id="1" name=""/>
        <p:cNvGrpSpPr/>
        <p:nvPr/>
      </p:nvGrpSpPr>
      <p:grpSpPr>
        <a:xfrm>
          <a:off x="0" y="0"/>
          <a:ext cx="0" cy="0"/>
          <a:chOff x="0" y="0"/>
          <a:chExt cx="0" cy="0"/>
        </a:xfrm>
      </p:grpSpPr>
      <p:sp>
        <p:nvSpPr>
          <p:cNvPr id="31" name="Line"/>
          <p:cNvSpPr/>
          <p:nvPr/>
        </p:nvSpPr>
        <p:spPr>
          <a:xfrm flipV="1">
            <a:off x="248666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2" name="Line"/>
          <p:cNvSpPr/>
          <p:nvPr/>
        </p:nvSpPr>
        <p:spPr>
          <a:xfrm flipV="1">
            <a:off x="489712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3" name="Line"/>
          <p:cNvSpPr/>
          <p:nvPr/>
        </p:nvSpPr>
        <p:spPr>
          <a:xfrm flipV="1">
            <a:off x="730758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4" name="Line"/>
          <p:cNvSpPr/>
          <p:nvPr/>
        </p:nvSpPr>
        <p:spPr>
          <a:xfrm flipV="1">
            <a:off x="971804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 name="Picture Placeholder 2"/>
          <p:cNvSpPr>
            <a:spLocks noGrp="1"/>
          </p:cNvSpPr>
          <p:nvPr>
            <p:ph type="pic" sz="quarter" idx="10"/>
          </p:nvPr>
        </p:nvSpPr>
        <p:spPr>
          <a:xfrm>
            <a:off x="2611740"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1"/>
          </p:nvPr>
        </p:nvSpPr>
        <p:spPr>
          <a:xfrm>
            <a:off x="4541922"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2"/>
          </p:nvPr>
        </p:nvSpPr>
        <p:spPr>
          <a:xfrm>
            <a:off x="6472103"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3"/>
          </p:nvPr>
        </p:nvSpPr>
        <p:spPr>
          <a:xfrm>
            <a:off x="8402285"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4" name="Picture Placeholder 2"/>
          <p:cNvSpPr>
            <a:spLocks noGrp="1"/>
          </p:cNvSpPr>
          <p:nvPr>
            <p:ph type="pic" sz="quarter" idx="14"/>
          </p:nvPr>
        </p:nvSpPr>
        <p:spPr>
          <a:xfrm>
            <a:off x="2611740"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5" name="Picture Placeholder 2"/>
          <p:cNvSpPr>
            <a:spLocks noGrp="1"/>
          </p:cNvSpPr>
          <p:nvPr>
            <p:ph type="pic" sz="quarter" idx="15"/>
          </p:nvPr>
        </p:nvSpPr>
        <p:spPr>
          <a:xfrm>
            <a:off x="4541922"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6" name="Picture Placeholder 2"/>
          <p:cNvSpPr>
            <a:spLocks noGrp="1"/>
          </p:cNvSpPr>
          <p:nvPr>
            <p:ph type="pic" sz="quarter" idx="16"/>
          </p:nvPr>
        </p:nvSpPr>
        <p:spPr>
          <a:xfrm>
            <a:off x="6472103"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7" name="Picture Placeholder 2"/>
          <p:cNvSpPr>
            <a:spLocks noGrp="1"/>
          </p:cNvSpPr>
          <p:nvPr>
            <p:ph type="pic" sz="quarter" idx="17"/>
          </p:nvPr>
        </p:nvSpPr>
        <p:spPr>
          <a:xfrm>
            <a:off x="8402285"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8"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1"/>
                </a:solidFill>
                <a:latin typeface="+mn-lt"/>
              </a:defRPr>
            </a:lvl1pPr>
          </a:lstStyle>
          <a:p>
            <a:pPr>
              <a:defRPr/>
            </a:pPr>
            <a:fld id="{F187A0D2-D6B3-439C-BB8B-F26B7E43F639}" type="slidenum">
              <a:rPr lang="fr-FR" smtClean="0"/>
              <a:pPr>
                <a:defRPr/>
              </a:pPr>
              <a:t>‹N°›</a:t>
            </a:fld>
            <a:endParaRPr lang="fr-FR"/>
          </a:p>
        </p:txBody>
      </p:sp>
    </p:spTree>
    <p:extLst>
      <p:ext uri="{BB962C8B-B14F-4D97-AF65-F5344CB8AC3E}">
        <p14:creationId xmlns:p14="http://schemas.microsoft.com/office/powerpoint/2010/main" val="3577008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41737" y="1195533"/>
            <a:ext cx="2078038" cy="2078038"/>
          </a:xfrm>
          <a:solidFill>
            <a:schemeClr val="tx1">
              <a:lumMod val="60000"/>
              <a:lumOff val="40000"/>
            </a:schemeClr>
          </a:solidFill>
        </p:spPr>
        <p:txBody>
          <a:bodyPr/>
          <a:lstStyle>
            <a:lvl1pPr marL="0" indent="0">
              <a:buNone/>
              <a:defRPr sz="1100" b="0"/>
            </a:lvl1pPr>
          </a:lstStyle>
          <a:p>
            <a:endParaRPr lang="en-US"/>
          </a:p>
        </p:txBody>
      </p:sp>
      <p:sp>
        <p:nvSpPr>
          <p:cNvPr id="7" name="Picture Placeholder 2"/>
          <p:cNvSpPr>
            <a:spLocks noGrp="1"/>
          </p:cNvSpPr>
          <p:nvPr>
            <p:ph type="pic" sz="quarter" idx="11"/>
          </p:nvPr>
        </p:nvSpPr>
        <p:spPr>
          <a:xfrm>
            <a:off x="3716374"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8" name="Picture Placeholder 2"/>
          <p:cNvSpPr>
            <a:spLocks noGrp="1"/>
          </p:cNvSpPr>
          <p:nvPr>
            <p:ph type="pic" sz="quarter" idx="12"/>
          </p:nvPr>
        </p:nvSpPr>
        <p:spPr>
          <a:xfrm>
            <a:off x="6591012"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9" name="Picture Placeholder 2"/>
          <p:cNvSpPr>
            <a:spLocks noGrp="1"/>
          </p:cNvSpPr>
          <p:nvPr>
            <p:ph type="pic" sz="quarter" idx="13"/>
          </p:nvPr>
        </p:nvSpPr>
        <p:spPr>
          <a:xfrm>
            <a:off x="9465649"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10" name="Picture Placeholder 2"/>
          <p:cNvSpPr>
            <a:spLocks noGrp="1"/>
          </p:cNvSpPr>
          <p:nvPr>
            <p:ph type="pic" sz="quarter" idx="14"/>
          </p:nvPr>
        </p:nvSpPr>
        <p:spPr>
          <a:xfrm>
            <a:off x="841737" y="3554269"/>
            <a:ext cx="2078038" cy="2078038"/>
          </a:xfrm>
          <a:solidFill>
            <a:schemeClr val="tx1">
              <a:lumMod val="60000"/>
              <a:lumOff val="40000"/>
            </a:schemeClr>
          </a:solidFill>
        </p:spPr>
        <p:txBody>
          <a:bodyPr/>
          <a:lstStyle>
            <a:lvl1pPr marL="0" indent="0">
              <a:buNone/>
              <a:defRPr sz="1100" b="0"/>
            </a:lvl1pPr>
          </a:lstStyle>
          <a:p>
            <a:endParaRPr lang="en-US"/>
          </a:p>
        </p:txBody>
      </p:sp>
      <p:sp>
        <p:nvSpPr>
          <p:cNvPr id="11" name="Picture Placeholder 2"/>
          <p:cNvSpPr>
            <a:spLocks noGrp="1"/>
          </p:cNvSpPr>
          <p:nvPr>
            <p:ph type="pic" sz="quarter" idx="15"/>
          </p:nvPr>
        </p:nvSpPr>
        <p:spPr>
          <a:xfrm>
            <a:off x="3716374"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2" name="Picture Placeholder 2"/>
          <p:cNvSpPr>
            <a:spLocks noGrp="1"/>
          </p:cNvSpPr>
          <p:nvPr>
            <p:ph type="pic" sz="quarter" idx="16"/>
          </p:nvPr>
        </p:nvSpPr>
        <p:spPr>
          <a:xfrm>
            <a:off x="6591012"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3" name="Picture Placeholder 2"/>
          <p:cNvSpPr>
            <a:spLocks noGrp="1"/>
          </p:cNvSpPr>
          <p:nvPr>
            <p:ph type="pic" sz="quarter" idx="17"/>
          </p:nvPr>
        </p:nvSpPr>
        <p:spPr>
          <a:xfrm>
            <a:off x="9465649"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5"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1100003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0CF0C1BB-6E00-4BAA-B7F5-AD2746EEB444}"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2031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923484E-3211-4340-8BEC-886094E4A5A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440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02784" y="908050"/>
            <a:ext cx="5433483" cy="5721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739467" y="908050"/>
            <a:ext cx="5433484" cy="5721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FCB2477F-465F-4968-BD17-4A5498B4D777}"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6645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DE475CB3-0B41-41E8-9CB9-8A2259B7E447}"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7512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9322993-D5B6-4ABE-A198-BC72514DE715}"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29582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7"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9"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0"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376203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0733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4DF22CB-0A8B-4643-80F3-1CD1A4D7DF4F}"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67129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80"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
        <p:nvSpPr>
          <p:cNvPr id="1031" name="Rectangle 48"/>
          <p:cNvSpPr>
            <a:spLocks noGrp="1" noChangeArrowheads="1"/>
          </p:cNvSpPr>
          <p:nvPr>
            <p:ph type="body" idx="1"/>
          </p:nvPr>
        </p:nvSpPr>
        <p:spPr bwMode="gray">
          <a:xfrm>
            <a:off x="1102785" y="908050"/>
            <a:ext cx="11070167" cy="572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1st level</a:t>
            </a:r>
          </a:p>
          <a:p>
            <a:pPr lvl="1"/>
            <a:r>
              <a:rPr lang="fr-FR" altLang="fr-FR"/>
              <a:t>2nd level</a:t>
            </a:r>
          </a:p>
          <a:p>
            <a:pPr lvl="2"/>
            <a:r>
              <a:rPr lang="fr-FR" altLang="fr-FR"/>
              <a:t>3rd level</a:t>
            </a:r>
          </a:p>
          <a:p>
            <a:pPr lvl="3"/>
            <a:r>
              <a:rPr lang="fr-FR" altLang="fr-FR"/>
              <a:t>4th level</a:t>
            </a:r>
          </a:p>
          <a:p>
            <a:pPr lvl="4"/>
            <a:r>
              <a:rPr lang="fr-FR" altLang="fr-FR"/>
              <a:t>5th level</a:t>
            </a:r>
          </a:p>
        </p:txBody>
      </p:sp>
      <p:sp>
        <p:nvSpPr>
          <p:cNvPr id="1036" name="Rectangle 77"/>
          <p:cNvSpPr>
            <a:spLocks noChangeArrowheads="1"/>
          </p:cNvSpPr>
          <p:nvPr/>
        </p:nvSpPr>
        <p:spPr bwMode="gray">
          <a:xfrm>
            <a:off x="1295400" y="76200"/>
            <a:ext cx="10185400" cy="704850"/>
          </a:xfrm>
          <a:prstGeom prst="rect">
            <a:avLst/>
          </a:prstGeom>
          <a:noFill/>
          <a:ln w="9525" algn="ctr">
            <a:noFill/>
            <a:miter lim="800000"/>
            <a:headEnd/>
            <a:tailEnd/>
          </a:ln>
        </p:spPr>
        <p:txBody>
          <a:bodyPr anchor="ctr"/>
          <a:lstStyle/>
          <a:p>
            <a:pPr>
              <a:lnSpc>
                <a:spcPct val="75000"/>
              </a:lnSpc>
              <a:spcBef>
                <a:spcPct val="0"/>
              </a:spcBef>
              <a:defRPr/>
            </a:pPr>
            <a:r>
              <a:rPr lang="fr-FR" sz="2400" b="1">
                <a:solidFill>
                  <a:srgbClr val="E00000"/>
                </a:solidFill>
                <a:latin typeface="Arial Narrow" pitchFamily="34" charset="0"/>
              </a:rPr>
              <a:t> </a:t>
            </a:r>
            <a:endParaRPr lang="fr-CI" sz="2400" b="1">
              <a:solidFill>
                <a:srgbClr val="E00000"/>
              </a:solidFill>
              <a:latin typeface="Arial Narrow" pitchFamily="34" charset="0"/>
            </a:endParaRPr>
          </a:p>
        </p:txBody>
      </p:sp>
      <p:sp>
        <p:nvSpPr>
          <p:cNvPr id="1037" name="Rectangle 78"/>
          <p:cNvSpPr>
            <a:spLocks noGrp="1" noChangeArrowheads="1"/>
          </p:cNvSpPr>
          <p:nvPr>
            <p:ph type="title"/>
          </p:nvPr>
        </p:nvSpPr>
        <p:spPr bwMode="auto">
          <a:xfrm>
            <a:off x="1102784" y="188914"/>
            <a:ext cx="10479616"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fr-FR" dirty="0"/>
              <a:t>Cliquez pour modifier le style du titre</a:t>
            </a:r>
          </a:p>
        </p:txBody>
      </p:sp>
    </p:spTree>
    <p:extLst>
      <p:ext uri="{BB962C8B-B14F-4D97-AF65-F5344CB8AC3E}">
        <p14:creationId xmlns:p14="http://schemas.microsoft.com/office/powerpoint/2010/main" val="419378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86" r:id="rId15"/>
    <p:sldLayoutId id="2147483688" r:id="rId16"/>
    <p:sldLayoutId id="2147483690" r:id="rId17"/>
  </p:sldLayoutIdLst>
  <p:hf hdr="0" ftr="0" dt="0"/>
  <p:txStyles>
    <p:titleStyle>
      <a:lvl1pPr algn="ctr" rtl="0" eaLnBrk="0" fontAlgn="base" hangingPunct="0">
        <a:lnSpc>
          <a:spcPct val="75000"/>
        </a:lnSpc>
        <a:spcBef>
          <a:spcPct val="0"/>
        </a:spcBef>
        <a:spcAft>
          <a:spcPct val="0"/>
        </a:spcAft>
        <a:defRPr sz="4000" b="1">
          <a:solidFill>
            <a:schemeClr val="accent1"/>
          </a:solidFill>
          <a:latin typeface="Source Sans Pro Light"/>
          <a:ea typeface="+mj-ea"/>
          <a:cs typeface="Calibri Light" panose="020F0302020204030204" pitchFamily="34" charset="0"/>
        </a:defRPr>
      </a:lvl1pPr>
      <a:lvl2pPr algn="l" rtl="0" eaLnBrk="0" fontAlgn="base" hangingPunct="0">
        <a:lnSpc>
          <a:spcPct val="75000"/>
        </a:lnSpc>
        <a:spcBef>
          <a:spcPct val="0"/>
        </a:spcBef>
        <a:spcAft>
          <a:spcPct val="0"/>
        </a:spcAft>
        <a:defRPr sz="2400" b="1">
          <a:solidFill>
            <a:schemeClr val="accent1"/>
          </a:solidFill>
          <a:latin typeface="Arial Narrow" pitchFamily="34" charset="0"/>
        </a:defRPr>
      </a:lvl2pPr>
      <a:lvl3pPr algn="l" rtl="0" eaLnBrk="0" fontAlgn="base" hangingPunct="0">
        <a:lnSpc>
          <a:spcPct val="75000"/>
        </a:lnSpc>
        <a:spcBef>
          <a:spcPct val="0"/>
        </a:spcBef>
        <a:spcAft>
          <a:spcPct val="0"/>
        </a:spcAft>
        <a:defRPr sz="2400" b="1">
          <a:solidFill>
            <a:schemeClr val="accent1"/>
          </a:solidFill>
          <a:latin typeface="Arial Narrow" pitchFamily="34" charset="0"/>
        </a:defRPr>
      </a:lvl3pPr>
      <a:lvl4pPr algn="l" rtl="0" eaLnBrk="0" fontAlgn="base" hangingPunct="0">
        <a:lnSpc>
          <a:spcPct val="75000"/>
        </a:lnSpc>
        <a:spcBef>
          <a:spcPct val="0"/>
        </a:spcBef>
        <a:spcAft>
          <a:spcPct val="0"/>
        </a:spcAft>
        <a:defRPr sz="2400" b="1">
          <a:solidFill>
            <a:schemeClr val="accent1"/>
          </a:solidFill>
          <a:latin typeface="Arial Narrow" pitchFamily="34" charset="0"/>
        </a:defRPr>
      </a:lvl4pPr>
      <a:lvl5pPr algn="l" rtl="0" eaLnBrk="0" fontAlgn="base" hangingPunct="0">
        <a:lnSpc>
          <a:spcPct val="75000"/>
        </a:lnSpc>
        <a:spcBef>
          <a:spcPct val="0"/>
        </a:spcBef>
        <a:spcAft>
          <a:spcPct val="0"/>
        </a:spcAft>
        <a:defRPr sz="2400" b="1">
          <a:solidFill>
            <a:schemeClr val="accent1"/>
          </a:solidFill>
          <a:latin typeface="Arial Narrow" pitchFamily="34" charset="0"/>
        </a:defRPr>
      </a:lvl5pPr>
      <a:lvl6pPr marL="457200" algn="l" rtl="0" eaLnBrk="0" fontAlgn="base" hangingPunct="0">
        <a:lnSpc>
          <a:spcPct val="75000"/>
        </a:lnSpc>
        <a:spcBef>
          <a:spcPct val="0"/>
        </a:spcBef>
        <a:spcAft>
          <a:spcPct val="0"/>
        </a:spcAft>
        <a:defRPr sz="2400" b="1">
          <a:solidFill>
            <a:schemeClr val="accent1"/>
          </a:solidFill>
          <a:latin typeface="Arial Narrow" pitchFamily="34" charset="0"/>
        </a:defRPr>
      </a:lvl6pPr>
      <a:lvl7pPr marL="914400" algn="l" rtl="0" eaLnBrk="0" fontAlgn="base" hangingPunct="0">
        <a:lnSpc>
          <a:spcPct val="75000"/>
        </a:lnSpc>
        <a:spcBef>
          <a:spcPct val="0"/>
        </a:spcBef>
        <a:spcAft>
          <a:spcPct val="0"/>
        </a:spcAft>
        <a:defRPr sz="2400" b="1">
          <a:solidFill>
            <a:schemeClr val="accent1"/>
          </a:solidFill>
          <a:latin typeface="Arial Narrow" pitchFamily="34" charset="0"/>
        </a:defRPr>
      </a:lvl7pPr>
      <a:lvl8pPr marL="1371600" algn="l" rtl="0" eaLnBrk="0" fontAlgn="base" hangingPunct="0">
        <a:lnSpc>
          <a:spcPct val="75000"/>
        </a:lnSpc>
        <a:spcBef>
          <a:spcPct val="0"/>
        </a:spcBef>
        <a:spcAft>
          <a:spcPct val="0"/>
        </a:spcAft>
        <a:defRPr sz="2400" b="1">
          <a:solidFill>
            <a:schemeClr val="accent1"/>
          </a:solidFill>
          <a:latin typeface="Arial Narrow" pitchFamily="34" charset="0"/>
        </a:defRPr>
      </a:lvl8pPr>
      <a:lvl9pPr marL="1828800" algn="l" rtl="0" eaLnBrk="0" fontAlgn="base" hangingPunct="0">
        <a:lnSpc>
          <a:spcPct val="75000"/>
        </a:lnSpc>
        <a:spcBef>
          <a:spcPct val="0"/>
        </a:spcBef>
        <a:spcAft>
          <a:spcPct val="0"/>
        </a:spcAft>
        <a:defRPr sz="2400" b="1">
          <a:solidFill>
            <a:schemeClr val="accent1"/>
          </a:solidFill>
          <a:latin typeface="Arial Narrow" pitchFamily="34" charset="0"/>
        </a:defRPr>
      </a:lvl9pPr>
    </p:titleStyle>
    <p:bodyStyle>
      <a:lvl1pPr marL="342900" indent="-342900" algn="l" rtl="0" eaLnBrk="0" fontAlgn="base" hangingPunct="0">
        <a:spcBef>
          <a:spcPct val="40000"/>
        </a:spcBef>
        <a:spcAft>
          <a:spcPct val="0"/>
        </a:spcAft>
        <a:buClr>
          <a:schemeClr val="accent1"/>
        </a:buClr>
        <a:buFont typeface="Wingdings" pitchFamily="2" charset="2"/>
        <a:buChar char="n"/>
        <a:defRPr sz="1700" b="1">
          <a:solidFill>
            <a:schemeClr val="tx1"/>
          </a:solidFill>
          <a:latin typeface="+mn-lt"/>
          <a:ea typeface="+mn-ea"/>
          <a:cs typeface="+mn-cs"/>
        </a:defRPr>
      </a:lvl1pPr>
      <a:lvl2pPr marL="623888" indent="-279400" algn="l" rtl="0" eaLnBrk="0" fontAlgn="base" hangingPunct="0">
        <a:spcBef>
          <a:spcPct val="15000"/>
        </a:spcBef>
        <a:spcAft>
          <a:spcPct val="0"/>
        </a:spcAft>
        <a:buClr>
          <a:srgbClr val="E00000"/>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0"/>
        </a:spcAft>
        <a:buFont typeface="Wingdings" pitchFamily="2" charset="2"/>
        <a:buChar char="§"/>
        <a:defRPr sz="1400">
          <a:solidFill>
            <a:schemeClr val="tx1"/>
          </a:solidFill>
          <a:latin typeface="+mn-lt"/>
        </a:defRPr>
      </a:lvl3pPr>
      <a:lvl4pPr marL="969963" indent="-165100" algn="l" rtl="0" eaLnBrk="0" fontAlgn="base" hangingPunct="0">
        <a:spcBef>
          <a:spcPct val="20000"/>
        </a:spcBef>
        <a:spcAft>
          <a:spcPct val="0"/>
        </a:spcAft>
        <a:buChar char="–"/>
        <a:defRPr sz="1200">
          <a:solidFill>
            <a:schemeClr val="tx1"/>
          </a:solidFill>
          <a:latin typeface="+mn-lt"/>
        </a:defRPr>
      </a:lvl4pPr>
      <a:lvl5pPr marL="1081088" indent="-109538" algn="l" rtl="0" eaLnBrk="0" fontAlgn="base" hangingPunct="0">
        <a:spcBef>
          <a:spcPct val="20000"/>
        </a:spcBef>
        <a:spcAft>
          <a:spcPct val="0"/>
        </a:spcAft>
        <a:buChar char="·"/>
        <a:defRPr sz="1000">
          <a:solidFill>
            <a:schemeClr val="tx1"/>
          </a:solidFill>
          <a:latin typeface="+mn-lt"/>
        </a:defRPr>
      </a:lvl5pPr>
      <a:lvl6pPr marL="1538288" indent="-109538" algn="l" rtl="0" eaLnBrk="0" fontAlgn="base" hangingPunct="0">
        <a:spcBef>
          <a:spcPct val="20000"/>
        </a:spcBef>
        <a:spcAft>
          <a:spcPct val="0"/>
        </a:spcAft>
        <a:buChar char="·"/>
        <a:defRPr sz="1000">
          <a:solidFill>
            <a:schemeClr val="tx1"/>
          </a:solidFill>
          <a:latin typeface="+mn-lt"/>
        </a:defRPr>
      </a:lvl6pPr>
      <a:lvl7pPr marL="1995488" indent="-109538" algn="l" rtl="0" eaLnBrk="0" fontAlgn="base" hangingPunct="0">
        <a:spcBef>
          <a:spcPct val="20000"/>
        </a:spcBef>
        <a:spcAft>
          <a:spcPct val="0"/>
        </a:spcAft>
        <a:buChar char="·"/>
        <a:defRPr sz="1000">
          <a:solidFill>
            <a:schemeClr val="tx1"/>
          </a:solidFill>
          <a:latin typeface="+mn-lt"/>
        </a:defRPr>
      </a:lvl7pPr>
      <a:lvl8pPr marL="2452688" indent="-109538" algn="l" rtl="0" eaLnBrk="0" fontAlgn="base" hangingPunct="0">
        <a:spcBef>
          <a:spcPct val="20000"/>
        </a:spcBef>
        <a:spcAft>
          <a:spcPct val="0"/>
        </a:spcAft>
        <a:buChar char="·"/>
        <a:defRPr sz="1000">
          <a:solidFill>
            <a:schemeClr val="tx1"/>
          </a:solidFill>
          <a:latin typeface="+mn-lt"/>
        </a:defRPr>
      </a:lvl8pPr>
      <a:lvl9pPr marL="2909888" indent="-109538" algn="l" rtl="0" eaLnBrk="0" fontAlgn="base" hangingPunct="0">
        <a:spcBef>
          <a:spcPct val="20000"/>
        </a:spcBef>
        <a:spcAft>
          <a:spcPct val="0"/>
        </a:spcAft>
        <a:buChar char="·"/>
        <a:defRPr sz="1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453573"/>
            <a:ext cx="10058400" cy="4023360"/>
          </a:xfrm>
          <a:prstGeom prst="rect">
            <a:avLst/>
          </a:prstGeom>
        </p:spPr>
      </p:pic>
      <p:sp>
        <p:nvSpPr>
          <p:cNvPr id="3" name="Project…"/>
          <p:cNvSpPr txBox="1"/>
          <p:nvPr/>
        </p:nvSpPr>
        <p:spPr>
          <a:xfrm>
            <a:off x="1278360" y="4093156"/>
            <a:ext cx="9654798" cy="1159292"/>
          </a:xfrm>
          <a:prstGeom prst="rect">
            <a:avLst/>
          </a:prstGeom>
          <a:ln w="3175">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p>
            <a:pPr algn="ctr" defTabSz="412750" hangingPunct="0">
              <a:defRPr sz="9600" cap="all" baseline="12500">
                <a:solidFill>
                  <a:srgbClr val="17222C"/>
                </a:solidFill>
                <a:latin typeface="+mn-lt"/>
                <a:ea typeface="+mn-ea"/>
                <a:cs typeface="+mn-cs"/>
                <a:sym typeface="Montserrat-Bold"/>
              </a:defRPr>
            </a:pPr>
            <a:r>
              <a:rPr lang="fr-FR" sz="6000" kern="0" cap="all" baseline="12500" dirty="0" smtClean="0">
                <a:solidFill>
                  <a:srgbClr val="17222C"/>
                </a:solidFill>
                <a:sym typeface="Montserrat-Bold"/>
              </a:rPr>
              <a:t>Benchmark banques marocaines</a:t>
            </a:r>
          </a:p>
          <a:p>
            <a:pPr algn="ctr" defTabSz="412750" hangingPunct="0">
              <a:defRPr sz="9600" cap="all" baseline="12500">
                <a:solidFill>
                  <a:srgbClr val="17222C"/>
                </a:solidFill>
                <a:latin typeface="+mn-lt"/>
                <a:ea typeface="+mn-ea"/>
                <a:cs typeface="+mn-cs"/>
                <a:sym typeface="Montserrat-Bold"/>
              </a:defRPr>
            </a:pPr>
            <a:r>
              <a:rPr lang="fr-FR" sz="4800" kern="0" cap="all" baseline="12500" dirty="0" err="1" smtClean="0">
                <a:solidFill>
                  <a:srgbClr val="17222C"/>
                </a:solidFill>
                <a:sym typeface="Montserrat-Bold"/>
              </a:rPr>
              <a:t>Onboarding</a:t>
            </a:r>
            <a:r>
              <a:rPr lang="fr-FR" sz="4800" kern="0" cap="all" baseline="12500" dirty="0" smtClean="0">
                <a:solidFill>
                  <a:srgbClr val="17222C"/>
                </a:solidFill>
                <a:sym typeface="Montserrat-Bold"/>
              </a:rPr>
              <a:t> en agence</a:t>
            </a:r>
            <a:endParaRPr sz="4800" kern="0" cap="all" baseline="12500" dirty="0">
              <a:solidFill>
                <a:srgbClr val="17222C"/>
              </a:solidFill>
              <a:sym typeface="Montserrat-Bold"/>
            </a:endParaRPr>
          </a:p>
        </p:txBody>
      </p:sp>
    </p:spTree>
    <p:extLst>
      <p:ext uri="{BB962C8B-B14F-4D97-AF65-F5344CB8AC3E}">
        <p14:creationId xmlns:p14="http://schemas.microsoft.com/office/powerpoint/2010/main" val="202943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4902200" cy="6858000"/>
          </a:xfrm>
          <a:prstGeom prst="rect">
            <a:avLst/>
          </a:prstGeom>
          <a:solidFill>
            <a:srgbClr val="EE0031"/>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pPr>
            <a:endParaRPr lang="fr-FR" sz="1200">
              <a:solidFill>
                <a:srgbClr val="000000"/>
              </a:solidFill>
              <a:latin typeface="Tahoma" pitchFamily="34" charset="0"/>
            </a:endParaRPr>
          </a:p>
        </p:txBody>
      </p:sp>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2</a:t>
            </a:fld>
            <a:endParaRPr lang="fr-FR">
              <a:solidFill>
                <a:srgbClr val="808080">
                  <a:lumMod val="50000"/>
                </a:srgbClr>
              </a:solidFill>
            </a:endParaRPr>
          </a:p>
        </p:txBody>
      </p:sp>
      <p:sp>
        <p:nvSpPr>
          <p:cNvPr id="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5524500" y="2377507"/>
            <a:ext cx="5867400" cy="282113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Autofit/>
          </a:bodyPr>
          <a:lstStyle/>
          <a:p>
            <a:pPr algn="just" defTabSz="825500" hangingPunct="0">
              <a:lnSpc>
                <a:spcPct val="120000"/>
              </a:lnSpc>
              <a:spcAft>
                <a:spcPts val="1200"/>
              </a:spcAft>
            </a:pPr>
            <a:r>
              <a:rPr lang="fr-FR" sz="1600" kern="0" dirty="0" smtClean="0">
                <a:solidFill>
                  <a:srgbClr val="868A8D"/>
                </a:solidFill>
                <a:latin typeface="Montserrat Light"/>
              </a:rPr>
              <a:t>Pour réaliser ce benchmark nous avons visité plusieurs agences confrères pour ouvrir des comptes chèques.</a:t>
            </a:r>
          </a:p>
          <a:p>
            <a:pPr algn="just" defTabSz="825500" hangingPunct="0">
              <a:lnSpc>
                <a:spcPct val="120000"/>
              </a:lnSpc>
              <a:spcAft>
                <a:spcPts val="1200"/>
              </a:spcAft>
            </a:pPr>
            <a:r>
              <a:rPr lang="fr-FR" sz="1600" kern="0" dirty="0" smtClean="0">
                <a:solidFill>
                  <a:srgbClr val="868A8D"/>
                </a:solidFill>
                <a:latin typeface="Montserrat Light"/>
                <a:sym typeface="Montserrat Light"/>
              </a:rPr>
              <a:t>Ces visites ont eu lieu dans les mêmes tranches horaires pour avoir les mêmes conditions d’ouverture.</a:t>
            </a:r>
          </a:p>
          <a:p>
            <a:pPr algn="just" defTabSz="825500" hangingPunct="0">
              <a:lnSpc>
                <a:spcPct val="120000"/>
              </a:lnSpc>
              <a:spcAft>
                <a:spcPts val="1200"/>
              </a:spcAft>
            </a:pPr>
            <a:r>
              <a:rPr lang="fr-FR" sz="1600" kern="0" dirty="0" smtClean="0">
                <a:solidFill>
                  <a:srgbClr val="868A8D"/>
                </a:solidFill>
                <a:latin typeface="Montserrat Light"/>
                <a:sym typeface="Montserrat Light"/>
              </a:rPr>
              <a:t>Les agences sont situées dans le même périmètre (Romandie, </a:t>
            </a:r>
            <a:r>
              <a:rPr lang="fr-FR" sz="1600" kern="0" dirty="0" err="1" smtClean="0">
                <a:solidFill>
                  <a:srgbClr val="868A8D"/>
                </a:solidFill>
                <a:latin typeface="Montserrat Light"/>
                <a:sym typeface="Montserrat Light"/>
              </a:rPr>
              <a:t>Bir</a:t>
            </a:r>
            <a:r>
              <a:rPr lang="fr-FR" sz="1600" kern="0" dirty="0" smtClean="0">
                <a:solidFill>
                  <a:srgbClr val="868A8D"/>
                </a:solidFill>
                <a:latin typeface="Montserrat Light"/>
                <a:sym typeface="Montserrat Light"/>
              </a:rPr>
              <a:t> </a:t>
            </a:r>
            <a:r>
              <a:rPr lang="fr-FR" sz="1600" kern="0" dirty="0" err="1" smtClean="0">
                <a:solidFill>
                  <a:srgbClr val="868A8D"/>
                </a:solidFill>
                <a:latin typeface="Montserrat Light"/>
                <a:sym typeface="Montserrat Light"/>
              </a:rPr>
              <a:t>Anzarane</a:t>
            </a:r>
            <a:r>
              <a:rPr lang="fr-FR" sz="1600" kern="0" dirty="0" smtClean="0">
                <a:solidFill>
                  <a:srgbClr val="868A8D"/>
                </a:solidFill>
                <a:latin typeface="Montserrat Light"/>
                <a:sym typeface="Montserrat Light"/>
              </a:rPr>
              <a:t>, </a:t>
            </a:r>
            <a:r>
              <a:rPr lang="fr-FR" sz="1600" kern="0" dirty="0" err="1" smtClean="0">
                <a:solidFill>
                  <a:srgbClr val="868A8D"/>
                </a:solidFill>
                <a:latin typeface="Montserrat Light"/>
                <a:sym typeface="Montserrat Light"/>
              </a:rPr>
              <a:t>Anfa</a:t>
            </a:r>
            <a:r>
              <a:rPr lang="fr-FR" sz="1600" kern="0" dirty="0" smtClean="0">
                <a:solidFill>
                  <a:srgbClr val="868A8D"/>
                </a:solidFill>
                <a:latin typeface="Montserrat Light"/>
                <a:sym typeface="Montserrat Light"/>
              </a:rPr>
              <a:t>).</a:t>
            </a:r>
            <a:endParaRPr lang="fr-FR" sz="1600" kern="0" dirty="0" smtClean="0">
              <a:solidFill>
                <a:srgbClr val="868A8D"/>
              </a:solidFill>
              <a:latin typeface="Montserrat Light"/>
              <a:sym typeface="Montserrat Light"/>
            </a:endParaRPr>
          </a:p>
        </p:txBody>
      </p:sp>
      <p:sp>
        <p:nvSpPr>
          <p:cNvPr id="16" name="Demo information text"/>
          <p:cNvSpPr txBox="1"/>
          <p:nvPr/>
        </p:nvSpPr>
        <p:spPr>
          <a:xfrm>
            <a:off x="1139672" y="3069928"/>
            <a:ext cx="4168927" cy="718145"/>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defTabSz="825500" hangingPunct="0">
              <a:lnSpc>
                <a:spcPct val="100000"/>
              </a:lnSpc>
            </a:pPr>
            <a:r>
              <a:rPr lang="fr-FR" sz="6000" kern="0" dirty="0" smtClean="0">
                <a:solidFill>
                  <a:srgbClr val="FFFFFF"/>
                </a:solidFill>
                <a:latin typeface="Montserrat-Bold"/>
              </a:rPr>
              <a:t>Démarche</a:t>
            </a:r>
            <a:endParaRPr sz="6000" kern="0" dirty="0">
              <a:solidFill>
                <a:srgbClr val="FFFFFF"/>
              </a:solidFill>
              <a:latin typeface="Montserrat-Bold"/>
            </a:endParaRPr>
          </a:p>
        </p:txBody>
      </p:sp>
    </p:spTree>
    <p:extLst>
      <p:ext uri="{BB962C8B-B14F-4D97-AF65-F5344CB8AC3E}">
        <p14:creationId xmlns:p14="http://schemas.microsoft.com/office/powerpoint/2010/main" val="2755437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solidFill>
                  <a:srgbClr val="808080">
                    <a:lumMod val="50000"/>
                  </a:srgbClr>
                </a:solidFill>
              </a:rPr>
              <a:pPr/>
              <a:t>3</a:t>
            </a:fld>
            <a:endParaRPr>
              <a:solidFill>
                <a:srgbClr val="808080">
                  <a:lumMod val="50000"/>
                </a:srgbClr>
              </a:solidFill>
            </a:endParaRPr>
          </a:p>
        </p:txBody>
      </p:sp>
      <p:sp>
        <p:nvSpPr>
          <p:cNvPr id="242" name="Circle"/>
          <p:cNvSpPr/>
          <p:nvPr/>
        </p:nvSpPr>
        <p:spPr>
          <a:xfrm>
            <a:off x="1445417" y="4964100"/>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43" name="Line"/>
          <p:cNvSpPr/>
          <p:nvPr/>
        </p:nvSpPr>
        <p:spPr>
          <a:xfrm flipV="1">
            <a:off x="1600992" y="3349291"/>
            <a:ext cx="0"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48" name="Circle"/>
          <p:cNvSpPr/>
          <p:nvPr/>
        </p:nvSpPr>
        <p:spPr>
          <a:xfrm>
            <a:off x="1549685" y="3324809"/>
            <a:ext cx="102614"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0" name="Circle"/>
          <p:cNvSpPr/>
          <p:nvPr/>
        </p:nvSpPr>
        <p:spPr>
          <a:xfrm>
            <a:off x="3290900" y="4964102"/>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1" name="Line"/>
          <p:cNvSpPr/>
          <p:nvPr/>
        </p:nvSpPr>
        <p:spPr>
          <a:xfrm flipV="1">
            <a:off x="3446475"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6" name="Circle"/>
          <p:cNvSpPr/>
          <p:nvPr/>
        </p:nvSpPr>
        <p:spPr>
          <a:xfrm>
            <a:off x="3395168" y="3319619"/>
            <a:ext cx="102614"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8" name="Circle"/>
          <p:cNvSpPr/>
          <p:nvPr/>
        </p:nvSpPr>
        <p:spPr>
          <a:xfrm>
            <a:off x="5081691" y="4964101"/>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9" name="Line"/>
          <p:cNvSpPr/>
          <p:nvPr/>
        </p:nvSpPr>
        <p:spPr>
          <a:xfrm flipV="1">
            <a:off x="5237266"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64" name="Circle"/>
          <p:cNvSpPr/>
          <p:nvPr/>
        </p:nvSpPr>
        <p:spPr>
          <a:xfrm>
            <a:off x="5185959" y="3324809"/>
            <a:ext cx="102614"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66" name="Circle"/>
          <p:cNvSpPr/>
          <p:nvPr/>
        </p:nvSpPr>
        <p:spPr>
          <a:xfrm>
            <a:off x="6864550" y="4964101"/>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67" name="Line"/>
          <p:cNvSpPr/>
          <p:nvPr/>
        </p:nvSpPr>
        <p:spPr>
          <a:xfrm flipV="1">
            <a:off x="7020125"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72" name="Circle"/>
          <p:cNvSpPr/>
          <p:nvPr/>
        </p:nvSpPr>
        <p:spPr>
          <a:xfrm>
            <a:off x="6968818" y="3324809"/>
            <a:ext cx="102615"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74" name="Circle"/>
          <p:cNvSpPr/>
          <p:nvPr/>
        </p:nvSpPr>
        <p:spPr>
          <a:xfrm>
            <a:off x="8645133" y="4964102"/>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75" name="Line"/>
          <p:cNvSpPr/>
          <p:nvPr/>
        </p:nvSpPr>
        <p:spPr>
          <a:xfrm flipV="1">
            <a:off x="8800708"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80" name="Circle"/>
          <p:cNvSpPr/>
          <p:nvPr/>
        </p:nvSpPr>
        <p:spPr>
          <a:xfrm>
            <a:off x="8749401" y="3324809"/>
            <a:ext cx="102614" cy="102614"/>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82" name="Circle"/>
          <p:cNvSpPr/>
          <p:nvPr/>
        </p:nvSpPr>
        <p:spPr>
          <a:xfrm>
            <a:off x="10435433" y="4964099"/>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83" name="Line"/>
          <p:cNvSpPr/>
          <p:nvPr/>
        </p:nvSpPr>
        <p:spPr>
          <a:xfrm flipV="1">
            <a:off x="10591008"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88" name="Circle"/>
          <p:cNvSpPr/>
          <p:nvPr/>
        </p:nvSpPr>
        <p:spPr>
          <a:xfrm>
            <a:off x="10539701" y="3324809"/>
            <a:ext cx="102614"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96" name="Title Text"/>
          <p:cNvSpPr txBox="1"/>
          <p:nvPr/>
        </p:nvSpPr>
        <p:spPr>
          <a:xfrm>
            <a:off x="813428" y="5671306"/>
            <a:ext cx="1575128" cy="19902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smtClean="0"/>
              <a:t>Prise de rendez vous</a:t>
            </a:r>
            <a:endParaRPr sz="1800" dirty="0"/>
          </a:p>
        </p:txBody>
      </p:sp>
      <p:sp>
        <p:nvSpPr>
          <p:cNvPr id="297" name="Title Text"/>
          <p:cNvSpPr txBox="1"/>
          <p:nvPr/>
        </p:nvSpPr>
        <p:spPr>
          <a:xfrm>
            <a:off x="2817091" y="5571791"/>
            <a:ext cx="1258768" cy="19902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endParaRPr sz="1800" dirty="0"/>
          </a:p>
        </p:txBody>
      </p:sp>
      <p:sp>
        <p:nvSpPr>
          <p:cNvPr id="298" name="Title Text"/>
          <p:cNvSpPr txBox="1"/>
          <p:nvPr/>
        </p:nvSpPr>
        <p:spPr>
          <a:xfrm>
            <a:off x="4607882" y="5523573"/>
            <a:ext cx="1258769" cy="49449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smtClean="0"/>
              <a:t>Souscription et signature des contrats</a:t>
            </a:r>
            <a:endParaRPr sz="1800" dirty="0"/>
          </a:p>
        </p:txBody>
      </p:sp>
      <p:sp>
        <p:nvSpPr>
          <p:cNvPr id="299" name="Title Text"/>
          <p:cNvSpPr txBox="1"/>
          <p:nvPr/>
        </p:nvSpPr>
        <p:spPr>
          <a:xfrm>
            <a:off x="6390741" y="5523573"/>
            <a:ext cx="1258769" cy="49449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smtClean="0"/>
              <a:t>Réception des moyens de paiement</a:t>
            </a:r>
            <a:endParaRPr sz="1800" dirty="0"/>
          </a:p>
        </p:txBody>
      </p:sp>
      <p:sp>
        <p:nvSpPr>
          <p:cNvPr id="300" name="Title Text"/>
          <p:cNvSpPr txBox="1"/>
          <p:nvPr/>
        </p:nvSpPr>
        <p:spPr>
          <a:xfrm>
            <a:off x="8171324" y="5523573"/>
            <a:ext cx="1258769" cy="49449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smtClean="0"/>
              <a:t>Flexibilité des horaires d’ouverture</a:t>
            </a:r>
            <a:endParaRPr sz="1800" dirty="0"/>
          </a:p>
        </p:txBody>
      </p:sp>
      <p:sp>
        <p:nvSpPr>
          <p:cNvPr id="301" name="Title Text"/>
          <p:cNvSpPr txBox="1"/>
          <p:nvPr/>
        </p:nvSpPr>
        <p:spPr>
          <a:xfrm>
            <a:off x="9961624" y="5597439"/>
            <a:ext cx="1258769" cy="34676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smtClean="0"/>
              <a:t>Espace d’attente en agence</a:t>
            </a:r>
            <a:endParaRPr sz="1800" dirty="0"/>
          </a:p>
        </p:txBody>
      </p:sp>
      <p:sp>
        <p:nvSpPr>
          <p:cNvPr id="64" name="Timeline"/>
          <p:cNvSpPr txBox="1"/>
          <p:nvPr/>
        </p:nvSpPr>
        <p:spPr>
          <a:xfrm>
            <a:off x="1130299" y="348692"/>
            <a:ext cx="11137901" cy="666849"/>
          </a:xfrm>
          <a:prstGeom prst="rect">
            <a:avLst/>
          </a:prstGeom>
          <a:ln w="3175">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smtClean="0"/>
              <a:t>Axes Clés de l’</a:t>
            </a:r>
            <a:r>
              <a:rPr lang="fr-FR" sz="6000" dirty="0" err="1" smtClean="0"/>
              <a:t>onboarding</a:t>
            </a:r>
            <a:r>
              <a:rPr lang="fr-FR" sz="6000" dirty="0" smtClean="0"/>
              <a:t> en agence</a:t>
            </a:r>
            <a:endParaRPr sz="6000" dirty="0"/>
          </a:p>
        </p:txBody>
      </p:sp>
      <p:sp>
        <p:nvSpPr>
          <p:cNvPr id="46" name="Title Text"/>
          <p:cNvSpPr txBox="1"/>
          <p:nvPr/>
        </p:nvSpPr>
        <p:spPr>
          <a:xfrm>
            <a:off x="2611432" y="5597439"/>
            <a:ext cx="1575128" cy="34676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smtClean="0"/>
              <a:t>Informations du prospect</a:t>
            </a:r>
            <a:endParaRPr sz="1800" dirty="0"/>
          </a:p>
        </p:txBody>
      </p:sp>
      <p:pic>
        <p:nvPicPr>
          <p:cNvPr id="1028" name="Picture 4" descr="Résultat de recherche d'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921" y="1842320"/>
            <a:ext cx="1243108" cy="12431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2579" y="1839187"/>
            <a:ext cx="1249375" cy="1249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flat icon credit car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3369" y="1847118"/>
            <a:ext cx="1233513" cy="12335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ésultat de recherche d'images pour &quot;flat icon tim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6228" y="1849394"/>
            <a:ext cx="1228960" cy="12289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ésultat de recherche d'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71999" y="1844864"/>
            <a:ext cx="1238019" cy="123802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ésultat de recherche d'images pour &quot;appointment flat icon&quot;"/>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6776" r="16785"/>
          <a:stretch/>
        </p:blipFill>
        <p:spPr bwMode="auto">
          <a:xfrm>
            <a:off x="981934" y="1847119"/>
            <a:ext cx="1238115" cy="123831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3460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4</a:t>
            </a:fld>
            <a:endParaRPr/>
          </a:p>
        </p:txBody>
      </p:sp>
      <p:pic>
        <p:nvPicPr>
          <p:cNvPr id="21" name="Image 20">
            <a:extLst>
              <a:ext uri="{FF2B5EF4-FFF2-40B4-BE49-F238E27FC236}">
                <a16:creationId xmlns:a16="http://schemas.microsoft.com/office/drawing/2014/main" xmlns="" id="{AC95638C-9E8C-4187-98D7-505811FBA23F}"/>
              </a:ext>
            </a:extLst>
          </p:cNvPr>
          <p:cNvPicPr>
            <a:picLocks noChangeAspect="1"/>
          </p:cNvPicPr>
          <p:nvPr/>
        </p:nvPicPr>
        <p:blipFill rotWithShape="1">
          <a:blip r:embed="rId2"/>
          <a:srcRect r="62387" b="23885"/>
          <a:stretch/>
        </p:blipFill>
        <p:spPr>
          <a:xfrm>
            <a:off x="407590" y="4194104"/>
            <a:ext cx="648000" cy="547480"/>
          </a:xfrm>
          <a:prstGeom prst="rect">
            <a:avLst/>
          </a:prstGeom>
        </p:spPr>
      </p:pic>
      <p:pic>
        <p:nvPicPr>
          <p:cNvPr id="22" name="Image 21">
            <a:extLst>
              <a:ext uri="{FF2B5EF4-FFF2-40B4-BE49-F238E27FC236}">
                <a16:creationId xmlns:a16="http://schemas.microsoft.com/office/drawing/2014/main" xmlns="" id="{2FE26A88-9727-4824-9D31-C9FCC659E8F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441" t="23715" r="49217" b="22711"/>
          <a:stretch/>
        </p:blipFill>
        <p:spPr>
          <a:xfrm>
            <a:off x="561728" y="3232476"/>
            <a:ext cx="339725" cy="590338"/>
          </a:xfrm>
          <a:prstGeom prst="rect">
            <a:avLst/>
          </a:prstGeom>
        </p:spPr>
      </p:pic>
      <p:pic>
        <p:nvPicPr>
          <p:cNvPr id="23" name="Image 22">
            <a:extLst>
              <a:ext uri="{FF2B5EF4-FFF2-40B4-BE49-F238E27FC236}">
                <a16:creationId xmlns:a16="http://schemas.microsoft.com/office/drawing/2014/main" xmlns="" id="{9EFC3D0F-4A5D-41F1-9E3C-24583DE24CCF}"/>
              </a:ext>
            </a:extLst>
          </p:cNvPr>
          <p:cNvPicPr>
            <a:picLocks noChangeAspect="1"/>
          </p:cNvPicPr>
          <p:nvPr/>
        </p:nvPicPr>
        <p:blipFill rotWithShape="1">
          <a:blip r:embed="rId4">
            <a:extLst>
              <a:ext uri="{28A0092B-C50C-407E-A947-70E740481C1C}">
                <a14:useLocalDpi xmlns:a14="http://schemas.microsoft.com/office/drawing/2010/main" val="0"/>
              </a:ext>
            </a:extLst>
          </a:blip>
          <a:srcRect l="19832" r="32554" b="37607"/>
          <a:stretch/>
        </p:blipFill>
        <p:spPr>
          <a:xfrm>
            <a:off x="407590" y="1407827"/>
            <a:ext cx="648000" cy="529206"/>
          </a:xfrm>
          <a:prstGeom prst="rect">
            <a:avLst/>
          </a:prstGeom>
        </p:spPr>
      </p:pic>
      <p:pic>
        <p:nvPicPr>
          <p:cNvPr id="2052" name="Picture 4" descr="Résultat de recherche d'images pour &quot;logo cf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3709" y="2249647"/>
            <a:ext cx="675762" cy="6736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ésultat de recherche d'images pour &quot;logo crédit du maroc&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167" y="5134335"/>
            <a:ext cx="686847" cy="6296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associé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272" y="6033825"/>
            <a:ext cx="706637" cy="706637"/>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Text"/>
          <p:cNvSpPr txBox="1"/>
          <p:nvPr/>
        </p:nvSpPr>
        <p:spPr>
          <a:xfrm>
            <a:off x="1385455" y="1031412"/>
            <a:ext cx="1686520" cy="19902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pPr algn="r"/>
            <a:r>
              <a:rPr lang="fr-FR" sz="1800" b="1" dirty="0" smtClean="0"/>
              <a:t>Prise de RDV</a:t>
            </a:r>
            <a:endParaRPr sz="1800" b="1" dirty="0"/>
          </a:p>
        </p:txBody>
      </p:sp>
      <p:sp>
        <p:nvSpPr>
          <p:cNvPr id="34" name="Title Text"/>
          <p:cNvSpPr txBox="1"/>
          <p:nvPr/>
        </p:nvSpPr>
        <p:spPr>
          <a:xfrm>
            <a:off x="4993737" y="957545"/>
            <a:ext cx="1692000" cy="34676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pPr algn="r"/>
            <a:r>
              <a:rPr lang="fr-FR" sz="1800" b="1" dirty="0" smtClean="0"/>
              <a:t>Souscription et contrats</a:t>
            </a:r>
            <a:endParaRPr sz="1800" b="1" dirty="0"/>
          </a:p>
        </p:txBody>
      </p:sp>
      <p:sp>
        <p:nvSpPr>
          <p:cNvPr id="35" name="Title Text"/>
          <p:cNvSpPr txBox="1"/>
          <p:nvPr/>
        </p:nvSpPr>
        <p:spPr>
          <a:xfrm>
            <a:off x="6954113" y="957545"/>
            <a:ext cx="1692000" cy="34676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pPr algn="r"/>
            <a:r>
              <a:rPr lang="fr-FR" sz="1800" b="1" dirty="0" smtClean="0"/>
              <a:t>Réception moyens </a:t>
            </a:r>
            <a:br>
              <a:rPr lang="fr-FR" sz="1800" b="1" dirty="0" smtClean="0"/>
            </a:br>
            <a:r>
              <a:rPr lang="fr-FR" sz="1800" b="1" dirty="0" smtClean="0"/>
              <a:t>de paiement</a:t>
            </a:r>
            <a:endParaRPr sz="1800" b="1" dirty="0"/>
          </a:p>
        </p:txBody>
      </p:sp>
      <p:sp>
        <p:nvSpPr>
          <p:cNvPr id="36" name="Title Text"/>
          <p:cNvSpPr txBox="1"/>
          <p:nvPr/>
        </p:nvSpPr>
        <p:spPr>
          <a:xfrm>
            <a:off x="8607499" y="957545"/>
            <a:ext cx="1692000" cy="34676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pPr algn="r"/>
            <a:r>
              <a:rPr lang="fr-FR" sz="1800" b="1" dirty="0" smtClean="0"/>
              <a:t>Flexibilité des horaires</a:t>
            </a:r>
            <a:endParaRPr sz="1800" b="1" dirty="0"/>
          </a:p>
        </p:txBody>
      </p:sp>
      <p:sp>
        <p:nvSpPr>
          <p:cNvPr id="37" name="Title Text"/>
          <p:cNvSpPr txBox="1"/>
          <p:nvPr/>
        </p:nvSpPr>
        <p:spPr>
          <a:xfrm>
            <a:off x="10423705" y="957545"/>
            <a:ext cx="1692000" cy="34676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pPr algn="r"/>
            <a:r>
              <a:rPr lang="fr-FR" sz="1800" b="1" dirty="0" smtClean="0"/>
              <a:t>Espace d’attente</a:t>
            </a:r>
            <a:br>
              <a:rPr lang="fr-FR" sz="1800" b="1" dirty="0" smtClean="0"/>
            </a:br>
            <a:r>
              <a:rPr lang="fr-FR" sz="1800" b="1" dirty="0" smtClean="0"/>
              <a:t> en agence</a:t>
            </a:r>
            <a:endParaRPr sz="1800" b="1" dirty="0"/>
          </a:p>
        </p:txBody>
      </p:sp>
      <p:sp>
        <p:nvSpPr>
          <p:cNvPr id="38" name="Title Text"/>
          <p:cNvSpPr txBox="1"/>
          <p:nvPr/>
        </p:nvSpPr>
        <p:spPr>
          <a:xfrm>
            <a:off x="3196619" y="957545"/>
            <a:ext cx="1692000" cy="34676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pPr algn="r"/>
            <a:r>
              <a:rPr lang="fr-FR" sz="1800" b="1" dirty="0" smtClean="0"/>
              <a:t>Informations du prospect</a:t>
            </a:r>
            <a:endParaRPr sz="1800" b="1" dirty="0"/>
          </a:p>
        </p:txBody>
      </p:sp>
      <p:sp>
        <p:nvSpPr>
          <p:cNvPr id="2" name="ZoneTexte 1"/>
          <p:cNvSpPr txBox="1"/>
          <p:nvPr/>
        </p:nvSpPr>
        <p:spPr>
          <a:xfrm>
            <a:off x="1379975" y="1265000"/>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Possibilité de prise de RDV sur </a:t>
            </a:r>
            <a:r>
              <a:rPr lang="fr-FR" sz="1100" dirty="0" err="1" smtClean="0"/>
              <a:t>jedeviensclient</a:t>
            </a:r>
            <a:endParaRPr lang="fr-FR" sz="1100" dirty="0" smtClean="0"/>
          </a:p>
          <a:p>
            <a:r>
              <a:rPr lang="fr-FR" sz="1100" dirty="0" smtClean="0"/>
              <a:t>Confirmation du RDV au bout de 48h par appel tél</a:t>
            </a:r>
            <a:endParaRPr lang="fr-FR" sz="1100" dirty="0"/>
          </a:p>
        </p:txBody>
      </p:sp>
      <p:sp>
        <p:nvSpPr>
          <p:cNvPr id="40" name="ZoneTexte 39"/>
          <p:cNvSpPr txBox="1"/>
          <p:nvPr/>
        </p:nvSpPr>
        <p:spPr>
          <a:xfrm>
            <a:off x="1379975" y="220794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Prise de rdv téléphonique</a:t>
            </a:r>
            <a:endParaRPr lang="fr-FR" sz="1100" dirty="0"/>
          </a:p>
        </p:txBody>
      </p:sp>
      <p:sp>
        <p:nvSpPr>
          <p:cNvPr id="41" name="ZoneTexte 40"/>
          <p:cNvSpPr txBox="1"/>
          <p:nvPr/>
        </p:nvSpPr>
        <p:spPr>
          <a:xfrm>
            <a:off x="1379975" y="3150886"/>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Prise de rdv </a:t>
            </a:r>
            <a:r>
              <a:rPr lang="fr-FR" sz="1100" dirty="0" smtClean="0"/>
              <a:t>téléphonique</a:t>
            </a:r>
          </a:p>
          <a:p>
            <a:r>
              <a:rPr lang="fr-FR" sz="1100" dirty="0" smtClean="0"/>
              <a:t>Ou déplacement instantané à l’agence (temps d’attente 15 min)</a:t>
            </a:r>
            <a:endParaRPr lang="fr-FR" sz="1100" dirty="0"/>
          </a:p>
        </p:txBody>
      </p:sp>
      <p:sp>
        <p:nvSpPr>
          <p:cNvPr id="42" name="ZoneTexte 41"/>
          <p:cNvSpPr txBox="1"/>
          <p:nvPr/>
        </p:nvSpPr>
        <p:spPr>
          <a:xfrm>
            <a:off x="1379975" y="4093829"/>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Prise de rdv </a:t>
            </a:r>
            <a:r>
              <a:rPr lang="fr-FR" sz="1100" dirty="0" smtClean="0"/>
              <a:t>téléphonique Ou </a:t>
            </a:r>
            <a:r>
              <a:rPr lang="fr-FR" sz="1100" dirty="0"/>
              <a:t>déplacement instantané à l’agence (temps d’attente </a:t>
            </a:r>
            <a:r>
              <a:rPr lang="fr-FR" sz="1100" dirty="0" smtClean="0"/>
              <a:t>10 </a:t>
            </a:r>
            <a:r>
              <a:rPr lang="fr-FR" sz="1100" dirty="0"/>
              <a:t>min)</a:t>
            </a:r>
          </a:p>
          <a:p>
            <a:endParaRPr lang="fr-FR" sz="1100" dirty="0"/>
          </a:p>
        </p:txBody>
      </p:sp>
      <p:sp>
        <p:nvSpPr>
          <p:cNvPr id="43" name="ZoneTexte 42"/>
          <p:cNvSpPr txBox="1"/>
          <p:nvPr/>
        </p:nvSpPr>
        <p:spPr>
          <a:xfrm>
            <a:off x="1379975" y="5036772"/>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Prise de rdv </a:t>
            </a:r>
            <a:r>
              <a:rPr lang="fr-FR" sz="1100" dirty="0" smtClean="0"/>
              <a:t>téléphonique</a:t>
            </a:r>
          </a:p>
          <a:p>
            <a:r>
              <a:rPr lang="fr-FR" sz="1100" dirty="0"/>
              <a:t>Ou déplacement instantané à l’agence </a:t>
            </a:r>
            <a:r>
              <a:rPr lang="fr-FR" sz="1100" dirty="0" smtClean="0"/>
              <a:t>(pas de temps d’attente)</a:t>
            </a:r>
            <a:endParaRPr lang="fr-FR" sz="1100" dirty="0"/>
          </a:p>
          <a:p>
            <a:endParaRPr lang="fr-FR" sz="1100" dirty="0"/>
          </a:p>
        </p:txBody>
      </p:sp>
      <p:sp>
        <p:nvSpPr>
          <p:cNvPr id="44" name="ZoneTexte 43"/>
          <p:cNvSpPr txBox="1"/>
          <p:nvPr/>
        </p:nvSpPr>
        <p:spPr>
          <a:xfrm>
            <a:off x="1379975" y="597971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Prise de rdv </a:t>
            </a:r>
            <a:r>
              <a:rPr lang="fr-FR" sz="1100" dirty="0" smtClean="0"/>
              <a:t>téléphonique</a:t>
            </a:r>
          </a:p>
          <a:p>
            <a:r>
              <a:rPr lang="fr-FR" sz="1100" dirty="0"/>
              <a:t>Ou déplacement instantané à l’agence </a:t>
            </a:r>
            <a:r>
              <a:rPr lang="fr-FR" sz="1100" dirty="0" smtClean="0"/>
              <a:t>(pas de temps d’attente)</a:t>
            </a:r>
            <a:endParaRPr lang="fr-FR" sz="1100" dirty="0"/>
          </a:p>
          <a:p>
            <a:endParaRPr lang="fr-FR" sz="1100" dirty="0"/>
          </a:p>
        </p:txBody>
      </p:sp>
      <p:sp>
        <p:nvSpPr>
          <p:cNvPr id="45" name="ZoneTexte 44"/>
          <p:cNvSpPr txBox="1"/>
          <p:nvPr/>
        </p:nvSpPr>
        <p:spPr>
          <a:xfrm>
            <a:off x="3196619" y="1265000"/>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err="1" smtClean="0"/>
              <a:t>Présaisie</a:t>
            </a:r>
            <a:r>
              <a:rPr lang="fr-FR" sz="1100" dirty="0" smtClean="0"/>
              <a:t> des infos sur le site ou entretien de 30 min avec ccp</a:t>
            </a:r>
          </a:p>
          <a:p>
            <a:r>
              <a:rPr lang="fr-FR" sz="1100" dirty="0"/>
              <a:t>EER réalisée sur tablette 4g </a:t>
            </a:r>
          </a:p>
          <a:p>
            <a:endParaRPr lang="fr-FR" sz="1100" dirty="0" smtClean="0"/>
          </a:p>
        </p:txBody>
      </p:sp>
      <p:sp>
        <p:nvSpPr>
          <p:cNvPr id="46" name="ZoneTexte 45"/>
          <p:cNvSpPr txBox="1"/>
          <p:nvPr/>
        </p:nvSpPr>
        <p:spPr>
          <a:xfrm>
            <a:off x="3196619" y="220794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Entretien de 30 min</a:t>
            </a:r>
            <a:endParaRPr lang="fr-FR" sz="1100" dirty="0"/>
          </a:p>
        </p:txBody>
      </p:sp>
      <p:sp>
        <p:nvSpPr>
          <p:cNvPr id="47" name="ZoneTexte 46"/>
          <p:cNvSpPr txBox="1"/>
          <p:nvPr/>
        </p:nvSpPr>
        <p:spPr>
          <a:xfrm>
            <a:off x="3196619" y="3150886"/>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a:t>Entretien d’une heure</a:t>
            </a:r>
            <a:endParaRPr lang="fr-FR" sz="1100" dirty="0"/>
          </a:p>
        </p:txBody>
      </p:sp>
      <p:sp>
        <p:nvSpPr>
          <p:cNvPr id="48" name="ZoneTexte 47"/>
          <p:cNvSpPr txBox="1"/>
          <p:nvPr/>
        </p:nvSpPr>
        <p:spPr>
          <a:xfrm>
            <a:off x="3196619" y="4093829"/>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Entretien d’une heure</a:t>
            </a:r>
            <a:endParaRPr lang="fr-FR" sz="1100" dirty="0"/>
          </a:p>
        </p:txBody>
      </p:sp>
      <p:sp>
        <p:nvSpPr>
          <p:cNvPr id="49" name="ZoneTexte 48"/>
          <p:cNvSpPr txBox="1"/>
          <p:nvPr/>
        </p:nvSpPr>
        <p:spPr>
          <a:xfrm>
            <a:off x="3196619" y="5036772"/>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Entretien d’une heure</a:t>
            </a:r>
            <a:endParaRPr lang="fr-FR" sz="1100" dirty="0"/>
          </a:p>
        </p:txBody>
      </p:sp>
      <p:sp>
        <p:nvSpPr>
          <p:cNvPr id="50" name="ZoneTexte 49"/>
          <p:cNvSpPr txBox="1"/>
          <p:nvPr/>
        </p:nvSpPr>
        <p:spPr>
          <a:xfrm>
            <a:off x="3196619" y="597971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Entretien d’une heure</a:t>
            </a:r>
            <a:endParaRPr lang="fr-FR" sz="1100" dirty="0"/>
          </a:p>
        </p:txBody>
      </p:sp>
      <p:sp>
        <p:nvSpPr>
          <p:cNvPr id="51" name="ZoneTexte 50"/>
          <p:cNvSpPr txBox="1"/>
          <p:nvPr/>
        </p:nvSpPr>
        <p:spPr>
          <a:xfrm>
            <a:off x="5013263" y="1265000"/>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Signature électronique (par sms + signature ccp)</a:t>
            </a:r>
          </a:p>
          <a:p>
            <a:r>
              <a:rPr lang="fr-FR" sz="1100" dirty="0" smtClean="0"/>
              <a:t>Pas d’offre sur mesure</a:t>
            </a:r>
          </a:p>
          <a:p>
            <a:r>
              <a:rPr lang="fr-FR" sz="1100" dirty="0" smtClean="0"/>
              <a:t>Contrats envoyés par email</a:t>
            </a:r>
          </a:p>
        </p:txBody>
      </p:sp>
      <p:sp>
        <p:nvSpPr>
          <p:cNvPr id="52" name="ZoneTexte 51"/>
          <p:cNvSpPr txBox="1"/>
          <p:nvPr/>
        </p:nvSpPr>
        <p:spPr>
          <a:xfrm>
            <a:off x="5013263" y="220794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Signature et remise physique des contrats</a:t>
            </a:r>
            <a:br>
              <a:rPr lang="fr-FR" sz="1100" dirty="0" smtClean="0"/>
            </a:br>
            <a:r>
              <a:rPr lang="fr-FR" sz="1100" dirty="0"/>
              <a:t>Pas d’offre sur </a:t>
            </a:r>
            <a:r>
              <a:rPr lang="fr-FR" sz="1100" dirty="0" smtClean="0"/>
              <a:t>mesure</a:t>
            </a:r>
          </a:p>
          <a:p>
            <a:endParaRPr lang="fr-FR" sz="1100" dirty="0"/>
          </a:p>
        </p:txBody>
      </p:sp>
      <p:sp>
        <p:nvSpPr>
          <p:cNvPr id="53" name="ZoneTexte 52"/>
          <p:cNvSpPr txBox="1"/>
          <p:nvPr/>
        </p:nvSpPr>
        <p:spPr>
          <a:xfrm>
            <a:off x="5013263" y="3150886"/>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Signature </a:t>
            </a:r>
            <a:r>
              <a:rPr lang="fr-FR" sz="1100" dirty="0" smtClean="0"/>
              <a:t>et remise physique </a:t>
            </a:r>
            <a:r>
              <a:rPr lang="fr-FR" sz="1100" dirty="0"/>
              <a:t>des </a:t>
            </a:r>
            <a:r>
              <a:rPr lang="fr-FR" sz="1100" dirty="0" smtClean="0"/>
              <a:t>contrats</a:t>
            </a:r>
          </a:p>
          <a:p>
            <a:r>
              <a:rPr lang="fr-FR" sz="1100" dirty="0"/>
              <a:t>Pas d’offre sur mesure</a:t>
            </a:r>
          </a:p>
          <a:p>
            <a:endParaRPr lang="fr-FR" sz="1100" dirty="0"/>
          </a:p>
        </p:txBody>
      </p:sp>
      <p:sp>
        <p:nvSpPr>
          <p:cNvPr id="54" name="ZoneTexte 53"/>
          <p:cNvSpPr txBox="1"/>
          <p:nvPr/>
        </p:nvSpPr>
        <p:spPr>
          <a:xfrm>
            <a:off x="5013263" y="4093829"/>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Signature </a:t>
            </a:r>
            <a:r>
              <a:rPr lang="fr-FR" sz="1100" dirty="0" smtClean="0"/>
              <a:t>et remise physique </a:t>
            </a:r>
            <a:r>
              <a:rPr lang="fr-FR" sz="1100" dirty="0"/>
              <a:t>des </a:t>
            </a:r>
            <a:r>
              <a:rPr lang="fr-FR" sz="1100" dirty="0" smtClean="0"/>
              <a:t>contrats</a:t>
            </a:r>
          </a:p>
          <a:p>
            <a:r>
              <a:rPr lang="fr-FR" sz="1100" dirty="0" smtClean="0"/>
              <a:t>Pas </a:t>
            </a:r>
            <a:r>
              <a:rPr lang="fr-FR" sz="1100" dirty="0"/>
              <a:t>d’offre sur mesure</a:t>
            </a:r>
          </a:p>
          <a:p>
            <a:endParaRPr lang="fr-FR" sz="1100" dirty="0"/>
          </a:p>
        </p:txBody>
      </p:sp>
      <p:sp>
        <p:nvSpPr>
          <p:cNvPr id="55" name="ZoneTexte 54"/>
          <p:cNvSpPr txBox="1"/>
          <p:nvPr/>
        </p:nvSpPr>
        <p:spPr>
          <a:xfrm>
            <a:off x="5013263" y="5036772"/>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Signature </a:t>
            </a:r>
            <a:r>
              <a:rPr lang="fr-FR" sz="1100" dirty="0" smtClean="0"/>
              <a:t>et remise physique </a:t>
            </a:r>
            <a:r>
              <a:rPr lang="fr-FR" sz="1100" dirty="0"/>
              <a:t>des </a:t>
            </a:r>
            <a:r>
              <a:rPr lang="fr-FR" sz="1100" dirty="0" smtClean="0"/>
              <a:t>contrats</a:t>
            </a:r>
          </a:p>
          <a:p>
            <a:r>
              <a:rPr lang="fr-FR" sz="1100" dirty="0"/>
              <a:t>Pas d’offre sur mesure</a:t>
            </a:r>
          </a:p>
          <a:p>
            <a:endParaRPr lang="fr-FR" sz="1100" dirty="0"/>
          </a:p>
        </p:txBody>
      </p:sp>
      <p:sp>
        <p:nvSpPr>
          <p:cNvPr id="56" name="ZoneTexte 55"/>
          <p:cNvSpPr txBox="1"/>
          <p:nvPr/>
        </p:nvSpPr>
        <p:spPr>
          <a:xfrm>
            <a:off x="5013263" y="597971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Signature </a:t>
            </a:r>
            <a:r>
              <a:rPr lang="fr-FR" sz="1100" dirty="0" smtClean="0"/>
              <a:t>et remise physique </a:t>
            </a:r>
            <a:r>
              <a:rPr lang="fr-FR" sz="1100" dirty="0"/>
              <a:t>des </a:t>
            </a:r>
            <a:r>
              <a:rPr lang="fr-FR" sz="1100" dirty="0" smtClean="0"/>
              <a:t>contrats</a:t>
            </a:r>
          </a:p>
          <a:p>
            <a:r>
              <a:rPr lang="fr-FR" sz="1100" dirty="0"/>
              <a:t>Pas d’offre sur </a:t>
            </a:r>
            <a:r>
              <a:rPr lang="fr-FR" sz="1100" dirty="0" smtClean="0"/>
              <a:t>mesure</a:t>
            </a:r>
            <a:endParaRPr lang="fr-FR" sz="1100" dirty="0"/>
          </a:p>
        </p:txBody>
      </p:sp>
      <p:sp>
        <p:nvSpPr>
          <p:cNvPr id="57" name="ZoneTexte 56"/>
          <p:cNvSpPr txBox="1"/>
          <p:nvPr/>
        </p:nvSpPr>
        <p:spPr>
          <a:xfrm>
            <a:off x="6829907" y="1265000"/>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30 min (réception de code par sms) </a:t>
            </a:r>
          </a:p>
          <a:p>
            <a:r>
              <a:rPr lang="fr-FR" sz="1100" dirty="0" smtClean="0"/>
              <a:t>Délai de 4 jours si agence non dotée d’imprimante CB</a:t>
            </a:r>
            <a:endParaRPr lang="fr-FR" sz="1100" dirty="0"/>
          </a:p>
        </p:txBody>
      </p:sp>
      <p:sp>
        <p:nvSpPr>
          <p:cNvPr id="58" name="ZoneTexte 57"/>
          <p:cNvSpPr txBox="1"/>
          <p:nvPr/>
        </p:nvSpPr>
        <p:spPr>
          <a:xfrm>
            <a:off x="6829907" y="220794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CB et </a:t>
            </a:r>
            <a:r>
              <a:rPr lang="fr-FR" sz="1100" dirty="0" err="1" smtClean="0"/>
              <a:t>chèquier</a:t>
            </a:r>
            <a:r>
              <a:rPr lang="fr-FR" sz="1100" dirty="0" smtClean="0"/>
              <a:t>: 30min (réception de code par SMS)</a:t>
            </a:r>
            <a:endParaRPr lang="fr-FR" sz="1100" dirty="0"/>
          </a:p>
        </p:txBody>
      </p:sp>
      <p:sp>
        <p:nvSpPr>
          <p:cNvPr id="59" name="ZoneTexte 58"/>
          <p:cNvSpPr txBox="1"/>
          <p:nvPr/>
        </p:nvSpPr>
        <p:spPr>
          <a:xfrm>
            <a:off x="6829907" y="3150886"/>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CB: Délai </a:t>
            </a:r>
            <a:r>
              <a:rPr lang="fr-FR" sz="1100" dirty="0"/>
              <a:t>de </a:t>
            </a:r>
            <a:r>
              <a:rPr lang="fr-FR" sz="1100" dirty="0" smtClean="0"/>
              <a:t>4 </a:t>
            </a:r>
            <a:r>
              <a:rPr lang="fr-FR" sz="1100" dirty="0"/>
              <a:t>jours (réception de code par </a:t>
            </a:r>
            <a:r>
              <a:rPr lang="fr-FR" sz="1100" dirty="0" smtClean="0"/>
              <a:t>courrier)</a:t>
            </a:r>
            <a:br>
              <a:rPr lang="fr-FR" sz="1100" dirty="0" smtClean="0"/>
            </a:br>
            <a:r>
              <a:rPr lang="fr-FR" sz="1100" dirty="0" smtClean="0"/>
              <a:t>Chéquier: une semaine</a:t>
            </a:r>
            <a:endParaRPr lang="fr-FR" sz="1100" dirty="0"/>
          </a:p>
        </p:txBody>
      </p:sp>
      <p:sp>
        <p:nvSpPr>
          <p:cNvPr id="60" name="ZoneTexte 59"/>
          <p:cNvSpPr txBox="1"/>
          <p:nvPr/>
        </p:nvSpPr>
        <p:spPr>
          <a:xfrm>
            <a:off x="6829907" y="4093829"/>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CB: Délai de 5 jours </a:t>
            </a:r>
            <a:r>
              <a:rPr lang="fr-FR" sz="1100" dirty="0"/>
              <a:t>(réception de code par SMS)</a:t>
            </a:r>
          </a:p>
          <a:p>
            <a:r>
              <a:rPr lang="fr-FR" sz="1100" dirty="0" smtClean="0"/>
              <a:t>Chéquier: une semaine</a:t>
            </a:r>
            <a:endParaRPr lang="fr-FR" sz="1100" dirty="0"/>
          </a:p>
        </p:txBody>
      </p:sp>
      <p:sp>
        <p:nvSpPr>
          <p:cNvPr id="61" name="ZoneTexte 60"/>
          <p:cNvSpPr txBox="1"/>
          <p:nvPr/>
        </p:nvSpPr>
        <p:spPr>
          <a:xfrm>
            <a:off x="6829907" y="5036772"/>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1 semaine (réception du code en agence)</a:t>
            </a:r>
            <a:endParaRPr lang="fr-FR" sz="1100" dirty="0"/>
          </a:p>
        </p:txBody>
      </p:sp>
      <p:sp>
        <p:nvSpPr>
          <p:cNvPr id="62" name="ZoneTexte 61"/>
          <p:cNvSpPr txBox="1"/>
          <p:nvPr/>
        </p:nvSpPr>
        <p:spPr>
          <a:xfrm>
            <a:off x="6829907" y="597971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Commande de la carte après le premier virement de salaire + délai 1 semaine</a:t>
            </a:r>
          </a:p>
          <a:p>
            <a:r>
              <a:rPr lang="fr-FR" sz="1100" dirty="0" smtClean="0"/>
              <a:t>(code </a:t>
            </a:r>
            <a:r>
              <a:rPr lang="fr-FR" sz="1100" dirty="0"/>
              <a:t>par courrier)</a:t>
            </a:r>
            <a:endParaRPr lang="fr-FR" sz="1100" dirty="0"/>
          </a:p>
        </p:txBody>
      </p:sp>
      <p:sp>
        <p:nvSpPr>
          <p:cNvPr id="63" name="ZoneTexte 62"/>
          <p:cNvSpPr txBox="1"/>
          <p:nvPr/>
        </p:nvSpPr>
        <p:spPr>
          <a:xfrm>
            <a:off x="8646551" y="1265000"/>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Ouverture le samedi avec ouverture système</a:t>
            </a:r>
          </a:p>
          <a:p>
            <a:r>
              <a:rPr lang="fr-FR" sz="1100" dirty="0"/>
              <a:t>(certaines agences)</a:t>
            </a:r>
          </a:p>
          <a:p>
            <a:endParaRPr lang="fr-FR" sz="1100" dirty="0"/>
          </a:p>
        </p:txBody>
      </p:sp>
      <p:sp>
        <p:nvSpPr>
          <p:cNvPr id="64" name="ZoneTexte 63"/>
          <p:cNvSpPr txBox="1"/>
          <p:nvPr/>
        </p:nvSpPr>
        <p:spPr>
          <a:xfrm>
            <a:off x="8646551" y="220794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Ouverture de 9h à 19h et samedi matin</a:t>
            </a:r>
            <a:endParaRPr lang="fr-FR" sz="1100" dirty="0"/>
          </a:p>
        </p:txBody>
      </p:sp>
      <p:sp>
        <p:nvSpPr>
          <p:cNvPr id="65" name="ZoneTexte 64"/>
          <p:cNvSpPr txBox="1"/>
          <p:nvPr/>
        </p:nvSpPr>
        <p:spPr>
          <a:xfrm>
            <a:off x="8646551" y="3150886"/>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Ouverture le </a:t>
            </a:r>
            <a:r>
              <a:rPr lang="fr-FR" sz="1100" dirty="0" smtClean="0"/>
              <a:t>samedi (certaines agences)</a:t>
            </a:r>
            <a:endParaRPr lang="fr-FR" sz="1100" dirty="0"/>
          </a:p>
        </p:txBody>
      </p:sp>
      <p:sp>
        <p:nvSpPr>
          <p:cNvPr id="66" name="ZoneTexte 65"/>
          <p:cNvSpPr txBox="1"/>
          <p:nvPr/>
        </p:nvSpPr>
        <p:spPr>
          <a:xfrm>
            <a:off x="8646551" y="4093829"/>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a:t>Ouverture le samedi (certaines agences)</a:t>
            </a:r>
            <a:endParaRPr lang="fr-FR" sz="1100" dirty="0"/>
          </a:p>
        </p:txBody>
      </p:sp>
      <p:sp>
        <p:nvSpPr>
          <p:cNvPr id="67" name="ZoneTexte 66"/>
          <p:cNvSpPr txBox="1"/>
          <p:nvPr/>
        </p:nvSpPr>
        <p:spPr>
          <a:xfrm>
            <a:off x="8646551" y="5036772"/>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Ouverture le samedi (certaines agences)</a:t>
            </a:r>
            <a:endParaRPr lang="fr-FR" sz="1100" dirty="0"/>
          </a:p>
        </p:txBody>
      </p:sp>
      <p:sp>
        <p:nvSpPr>
          <p:cNvPr id="68" name="ZoneTexte 67"/>
          <p:cNvSpPr txBox="1"/>
          <p:nvPr/>
        </p:nvSpPr>
        <p:spPr>
          <a:xfrm>
            <a:off x="8646551" y="597971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a:t>Ouverture le samedi (certaines agences)</a:t>
            </a:r>
            <a:endParaRPr lang="fr-FR" sz="1100" dirty="0"/>
          </a:p>
        </p:txBody>
      </p:sp>
      <p:sp>
        <p:nvSpPr>
          <p:cNvPr id="69" name="ZoneTexte 68"/>
          <p:cNvSpPr txBox="1"/>
          <p:nvPr/>
        </p:nvSpPr>
        <p:spPr>
          <a:xfrm>
            <a:off x="10463196" y="1265000"/>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Espace d’attente classique (chaises contre le mur)</a:t>
            </a:r>
            <a:endParaRPr lang="fr-FR" sz="1100" dirty="0"/>
          </a:p>
        </p:txBody>
      </p:sp>
      <p:sp>
        <p:nvSpPr>
          <p:cNvPr id="70" name="ZoneTexte 69"/>
          <p:cNvSpPr txBox="1"/>
          <p:nvPr/>
        </p:nvSpPr>
        <p:spPr>
          <a:xfrm>
            <a:off x="10463196" y="220794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smtClean="0"/>
              <a:t>Espace d’attente agréable avec machine à café </a:t>
            </a:r>
            <a:endParaRPr lang="fr-FR" sz="1100" dirty="0"/>
          </a:p>
        </p:txBody>
      </p:sp>
      <p:sp>
        <p:nvSpPr>
          <p:cNvPr id="71" name="ZoneTexte 70"/>
          <p:cNvSpPr txBox="1"/>
          <p:nvPr/>
        </p:nvSpPr>
        <p:spPr>
          <a:xfrm>
            <a:off x="10463196" y="3150886"/>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Espace d’attente classique (chaises contre le mur)</a:t>
            </a:r>
            <a:endParaRPr lang="fr-FR" sz="1100" dirty="0"/>
          </a:p>
        </p:txBody>
      </p:sp>
      <p:sp>
        <p:nvSpPr>
          <p:cNvPr id="72" name="ZoneTexte 71"/>
          <p:cNvSpPr txBox="1"/>
          <p:nvPr/>
        </p:nvSpPr>
        <p:spPr>
          <a:xfrm>
            <a:off x="10463196" y="4093829"/>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dirty="0"/>
              <a:t>Espace d’attente classique (chaises contre le mur)</a:t>
            </a:r>
            <a:endParaRPr lang="fr-FR" sz="1100" dirty="0"/>
          </a:p>
        </p:txBody>
      </p:sp>
      <p:sp>
        <p:nvSpPr>
          <p:cNvPr id="73" name="ZoneTexte 72"/>
          <p:cNvSpPr txBox="1"/>
          <p:nvPr/>
        </p:nvSpPr>
        <p:spPr>
          <a:xfrm>
            <a:off x="10463196" y="5036772"/>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a:t>Espace d’attente classique (chaises contre le mur)</a:t>
            </a:r>
            <a:endParaRPr lang="fr-FR" sz="1100" dirty="0"/>
          </a:p>
        </p:txBody>
      </p:sp>
      <p:sp>
        <p:nvSpPr>
          <p:cNvPr id="74" name="ZoneTexte 73"/>
          <p:cNvSpPr txBox="1"/>
          <p:nvPr/>
        </p:nvSpPr>
        <p:spPr>
          <a:xfrm>
            <a:off x="10463196" y="5979713"/>
            <a:ext cx="1692000" cy="864000"/>
          </a:xfrm>
          <a:prstGeom prst="rect">
            <a:avLst/>
          </a:prstGeom>
          <a:noFill/>
          <a:ln w="3175">
            <a:solidFill>
              <a:schemeClr val="bg2">
                <a:lumMod val="60000"/>
                <a:lumOff val="40000"/>
              </a:schemeClr>
            </a:solidFill>
            <a:prstDash val="sysDash"/>
          </a:ln>
        </p:spPr>
        <p:txBody>
          <a:bodyPr wrap="square" lIns="36000" rIns="36000" rtlCol="0">
            <a:noAutofit/>
          </a:bodyPr>
          <a:lstStyle/>
          <a:p>
            <a:r>
              <a:rPr lang="fr-FR" sz="1100"/>
              <a:t>Espace d’attente classique (chaises contre le mur)</a:t>
            </a:r>
            <a:endParaRPr lang="fr-FR" sz="1100" dirty="0"/>
          </a:p>
        </p:txBody>
      </p:sp>
      <p:pic>
        <p:nvPicPr>
          <p:cNvPr id="75" name="Picture 4" descr="Résultat de recherche d'imag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7672" y="803755"/>
            <a:ext cx="453563" cy="45356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Résultat de recherche d'imag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04085" y="802611"/>
            <a:ext cx="455849" cy="45584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Résultat de recherche d'images pour &quot;flat icon credit card&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90855" y="784307"/>
            <a:ext cx="450062" cy="45006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0" descr="Résultat de recherche d'images pour &quot;flat icon time&quo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90288" y="814525"/>
            <a:ext cx="448401" cy="44840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2" descr="Résultat de recherche d'image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385475" y="794757"/>
            <a:ext cx="451706" cy="45170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4" descr="Résultat de recherche d'images pour &quot;appointment flat icon&quot;"/>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6776" r="16785"/>
          <a:stretch/>
        </p:blipFill>
        <p:spPr bwMode="auto">
          <a:xfrm>
            <a:off x="1379975" y="805506"/>
            <a:ext cx="451741" cy="451812"/>
          </a:xfrm>
          <a:prstGeom prst="ellipse">
            <a:avLst/>
          </a:prstGeom>
          <a:noFill/>
          <a:extLst>
            <a:ext uri="{909E8E84-426E-40DD-AFC4-6F175D3DCCD1}">
              <a14:hiddenFill xmlns:a14="http://schemas.microsoft.com/office/drawing/2010/main">
                <a:solidFill>
                  <a:srgbClr val="FFFFFF"/>
                </a:solidFill>
              </a14:hiddenFill>
            </a:ext>
          </a:extLst>
        </p:spPr>
      </p:pic>
      <p:sp>
        <p:nvSpPr>
          <p:cNvPr id="81" name="Timeline"/>
          <p:cNvSpPr txBox="1"/>
          <p:nvPr/>
        </p:nvSpPr>
        <p:spPr>
          <a:xfrm>
            <a:off x="1130299" y="112016"/>
            <a:ext cx="11137901" cy="666849"/>
          </a:xfrm>
          <a:prstGeom prst="rect">
            <a:avLst/>
          </a:prstGeom>
          <a:ln w="3175">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smtClean="0"/>
              <a:t>Compte rendu des visites</a:t>
            </a:r>
            <a:endParaRPr sz="6000" dirty="0"/>
          </a:p>
        </p:txBody>
      </p:sp>
    </p:spTree>
    <p:extLst>
      <p:ext uri="{BB962C8B-B14F-4D97-AF65-F5344CB8AC3E}">
        <p14:creationId xmlns:p14="http://schemas.microsoft.com/office/powerpoint/2010/main" val="190882080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7289800" y="0"/>
            <a:ext cx="4902200" cy="6858000"/>
          </a:xfrm>
          <a:prstGeom prst="rect">
            <a:avLst/>
          </a:prstGeom>
          <a:solidFill>
            <a:srgbClr val="EE0031"/>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pPr>
            <a:endParaRPr lang="fr-FR" sz="1200">
              <a:solidFill>
                <a:srgbClr val="000000"/>
              </a:solidFill>
              <a:latin typeface="Tahoma" pitchFamily="34" charset="0"/>
            </a:endParaRPr>
          </a:p>
        </p:txBody>
      </p:sp>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chemeClr val="bg1"/>
                </a:solidFill>
              </a:rPr>
              <a:pPr>
                <a:defRPr/>
              </a:pPr>
              <a:t>5</a:t>
            </a:fld>
            <a:endParaRPr lang="fr-FR" dirty="0">
              <a:solidFill>
                <a:schemeClr val="bg1"/>
              </a:solidFill>
            </a:endParaRPr>
          </a:p>
        </p:txBody>
      </p:sp>
      <p:sp>
        <p:nvSpPr>
          <p:cNvPr id="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698500" y="1114508"/>
            <a:ext cx="5950656" cy="462898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Autofit/>
          </a:bodyPr>
          <a:lstStyle/>
          <a:p>
            <a:pPr marL="180975" indent="-180975" algn="just" defTabSz="825500" hangingPunct="0">
              <a:lnSpc>
                <a:spcPct val="120000"/>
              </a:lnSpc>
              <a:spcAft>
                <a:spcPts val="1200"/>
              </a:spcAft>
              <a:buClr>
                <a:srgbClr val="303030"/>
              </a:buClr>
              <a:buFontTx/>
              <a:buChar char="›"/>
            </a:pPr>
            <a:r>
              <a:rPr lang="fr-FR" sz="1600" kern="0" dirty="0" smtClean="0">
                <a:solidFill>
                  <a:srgbClr val="868A8D"/>
                </a:solidFill>
                <a:latin typeface="Montserrat Light"/>
              </a:rPr>
              <a:t>BCP est la plus avancée en terme d’innovation sur le parcours EER (</a:t>
            </a:r>
            <a:r>
              <a:rPr lang="fr-FR" sz="1600" kern="0" dirty="0" smtClean="0">
                <a:solidFill>
                  <a:srgbClr val="868A8D"/>
                </a:solidFill>
                <a:latin typeface="Montserrat Light"/>
              </a:rPr>
              <a:t>seule banque dotée de la signature électronique) </a:t>
            </a:r>
            <a:r>
              <a:rPr lang="fr-FR" sz="1600" kern="0" dirty="0" smtClean="0">
                <a:solidFill>
                  <a:srgbClr val="868A8D"/>
                </a:solidFill>
                <a:latin typeface="Montserrat Light"/>
              </a:rPr>
              <a:t>même si elle ne communique pas dessus (site </a:t>
            </a:r>
            <a:r>
              <a:rPr lang="fr-FR" sz="1600" kern="0" dirty="0" err="1" smtClean="0">
                <a:solidFill>
                  <a:srgbClr val="868A8D"/>
                </a:solidFill>
                <a:latin typeface="Montserrat Light"/>
              </a:rPr>
              <a:t>jedeviensclient</a:t>
            </a:r>
            <a:r>
              <a:rPr lang="fr-FR" sz="1600" kern="0" dirty="0" smtClean="0">
                <a:solidFill>
                  <a:srgbClr val="868A8D"/>
                </a:solidFill>
                <a:latin typeface="Montserrat Light"/>
              </a:rPr>
              <a:t> non référencé sur </a:t>
            </a:r>
            <a:r>
              <a:rPr lang="fr-FR" sz="1600" kern="0" dirty="0" err="1" smtClean="0">
                <a:solidFill>
                  <a:srgbClr val="868A8D"/>
                </a:solidFill>
                <a:latin typeface="Montserrat Light"/>
              </a:rPr>
              <a:t>google</a:t>
            </a:r>
            <a:r>
              <a:rPr lang="fr-FR" sz="1600" kern="0" dirty="0" smtClean="0">
                <a:solidFill>
                  <a:srgbClr val="868A8D"/>
                </a:solidFill>
                <a:latin typeface="Montserrat Light"/>
              </a:rPr>
              <a:t>).</a:t>
            </a:r>
          </a:p>
          <a:p>
            <a:pPr marL="180975" indent="-180975" algn="just" defTabSz="825500" hangingPunct="0">
              <a:lnSpc>
                <a:spcPct val="120000"/>
              </a:lnSpc>
              <a:spcAft>
                <a:spcPts val="1200"/>
              </a:spcAft>
              <a:buClr>
                <a:srgbClr val="303030"/>
              </a:buClr>
              <a:buFontTx/>
              <a:buChar char="›"/>
            </a:pPr>
            <a:r>
              <a:rPr lang="fr-FR" sz="1600" kern="0" dirty="0" smtClean="0">
                <a:solidFill>
                  <a:srgbClr val="868A8D"/>
                </a:solidFill>
                <a:latin typeface="Montserrat Light"/>
                <a:sym typeface="Montserrat Light"/>
              </a:rPr>
              <a:t>BCP a la possibilité de faire de l’ouverture de compte hors agence via des tablettes 4G liées au système. La banque s’attaque aux parcours Crédits immobiliers et à la consommation.</a:t>
            </a:r>
          </a:p>
          <a:p>
            <a:pPr marL="180975" indent="-180975" algn="just" defTabSz="825500" hangingPunct="0">
              <a:lnSpc>
                <a:spcPct val="120000"/>
              </a:lnSpc>
              <a:spcAft>
                <a:spcPts val="1200"/>
              </a:spcAft>
              <a:buClr>
                <a:srgbClr val="303030"/>
              </a:buClr>
              <a:buFontTx/>
              <a:buChar char="›"/>
            </a:pPr>
            <a:r>
              <a:rPr lang="fr-FR" sz="1600" kern="0" dirty="0" smtClean="0">
                <a:solidFill>
                  <a:srgbClr val="868A8D"/>
                </a:solidFill>
                <a:latin typeface="Montserrat Light"/>
                <a:sym typeface="Montserrat Light"/>
              </a:rPr>
              <a:t>Malgré une offre de self care quasi générale (application de gestion de compte) l’expérience client en agence reste globalement décevante. </a:t>
            </a:r>
          </a:p>
          <a:p>
            <a:pPr marL="180975" indent="-180975" algn="just" defTabSz="825500" hangingPunct="0">
              <a:lnSpc>
                <a:spcPct val="120000"/>
              </a:lnSpc>
              <a:spcAft>
                <a:spcPts val="1200"/>
              </a:spcAft>
              <a:buClr>
                <a:srgbClr val="303030"/>
              </a:buClr>
              <a:buFontTx/>
              <a:buChar char="›"/>
            </a:pPr>
            <a:r>
              <a:rPr lang="fr-FR" sz="1600" kern="0" dirty="0" smtClean="0">
                <a:solidFill>
                  <a:srgbClr val="868A8D"/>
                </a:solidFill>
                <a:latin typeface="Montserrat Light"/>
                <a:sym typeface="Montserrat Light"/>
              </a:rPr>
              <a:t>À ce jour aucune banque n’offre de service à la carte. Il s’agit principalement de vente de  Packs de produits. </a:t>
            </a:r>
          </a:p>
          <a:p>
            <a:pPr marL="180975" indent="-180975" algn="just" defTabSz="825500" hangingPunct="0">
              <a:lnSpc>
                <a:spcPct val="120000"/>
              </a:lnSpc>
              <a:spcAft>
                <a:spcPts val="1200"/>
              </a:spcAft>
              <a:buClr>
                <a:srgbClr val="303030"/>
              </a:buClr>
              <a:buFontTx/>
              <a:buChar char="›"/>
            </a:pPr>
            <a:r>
              <a:rPr lang="fr-FR" sz="1600" kern="0" dirty="0" smtClean="0">
                <a:solidFill>
                  <a:srgbClr val="868A8D"/>
                </a:solidFill>
                <a:latin typeface="Montserrat Light"/>
                <a:sym typeface="Montserrat Light"/>
              </a:rPr>
              <a:t>Toutes les banques se sont alignées sur l’ouverture exceptionnelle  de certaines agences le samedi.</a:t>
            </a:r>
          </a:p>
          <a:p>
            <a:pPr algn="just" defTabSz="825500" hangingPunct="0">
              <a:lnSpc>
                <a:spcPct val="120000"/>
              </a:lnSpc>
              <a:spcAft>
                <a:spcPts val="1200"/>
              </a:spcAft>
            </a:pPr>
            <a:endParaRPr lang="fr-FR" sz="1600" kern="0" dirty="0" smtClean="0">
              <a:solidFill>
                <a:srgbClr val="868A8D"/>
              </a:solidFill>
              <a:latin typeface="Montserrat Light"/>
              <a:sym typeface="Montserrat Light"/>
            </a:endParaRPr>
          </a:p>
        </p:txBody>
      </p:sp>
      <p:sp>
        <p:nvSpPr>
          <p:cNvPr id="16" name="Demo information text"/>
          <p:cNvSpPr txBox="1"/>
          <p:nvPr/>
        </p:nvSpPr>
        <p:spPr>
          <a:xfrm>
            <a:off x="8429472" y="3069928"/>
            <a:ext cx="4168927" cy="718145"/>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defTabSz="825500" hangingPunct="0">
              <a:lnSpc>
                <a:spcPct val="100000"/>
              </a:lnSpc>
            </a:pPr>
            <a:r>
              <a:rPr lang="fr-FR" sz="6000" kern="0" dirty="0" smtClean="0">
                <a:solidFill>
                  <a:srgbClr val="FFFFFF"/>
                </a:solidFill>
                <a:latin typeface="Montserrat-Bold"/>
              </a:rPr>
              <a:t>Constats</a:t>
            </a:r>
            <a:endParaRPr sz="6000" kern="0" dirty="0">
              <a:solidFill>
                <a:srgbClr val="FFFFFF"/>
              </a:solidFill>
              <a:latin typeface="Montserrat-Bold"/>
            </a:endParaRPr>
          </a:p>
        </p:txBody>
      </p:sp>
    </p:spTree>
    <p:extLst>
      <p:ext uri="{BB962C8B-B14F-4D97-AF65-F5344CB8AC3E}">
        <p14:creationId xmlns:p14="http://schemas.microsoft.com/office/powerpoint/2010/main" val="615382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6</a:t>
            </a:fld>
            <a:endParaRPr lang="fr-FR">
              <a:solidFill>
                <a:srgbClr val="808080">
                  <a:lumMod val="50000"/>
                </a:srgbClr>
              </a:solidFill>
            </a:endParaRPr>
          </a:p>
        </p:txBody>
      </p:sp>
      <p:sp>
        <p:nvSpPr>
          <p:cNvPr id="12" name="Project…"/>
          <p:cNvSpPr txBox="1"/>
          <p:nvPr/>
        </p:nvSpPr>
        <p:spPr>
          <a:xfrm>
            <a:off x="6895304" y="2611549"/>
            <a:ext cx="4977683" cy="1692771"/>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8000" kern="0" cap="all" baseline="12500" dirty="0" err="1" smtClean="0">
                <a:solidFill>
                  <a:srgbClr val="EE0031"/>
                </a:solidFill>
                <a:sym typeface="Montserrat-Bold"/>
              </a:rPr>
              <a:t>Thank</a:t>
            </a:r>
            <a:endParaRPr sz="8000" kern="0" cap="all" baseline="12500" dirty="0">
              <a:solidFill>
                <a:srgbClr val="EE0031"/>
              </a:solidFill>
              <a:sym typeface="Montserrat-Bold"/>
            </a:endParaRPr>
          </a:p>
          <a:p>
            <a:pPr defTabSz="412750" hangingPunct="0">
              <a:defRPr sz="9600" cap="all" baseline="12500">
                <a:solidFill>
                  <a:srgbClr val="17222C"/>
                </a:solidFill>
                <a:latin typeface="+mn-lt"/>
                <a:ea typeface="+mn-ea"/>
                <a:cs typeface="+mn-cs"/>
                <a:sym typeface="Montserrat-Bold"/>
              </a:defRPr>
            </a:pPr>
            <a:r>
              <a:rPr lang="fr-FR" sz="8000" kern="0" cap="all" baseline="12500" dirty="0" smtClean="0">
                <a:solidFill>
                  <a:schemeClr val="bg1"/>
                </a:solidFill>
                <a:sym typeface="Montserrat-Bold"/>
              </a:rPr>
              <a:t>You </a:t>
            </a:r>
            <a:endParaRPr sz="8000" kern="0" cap="all" baseline="12500" dirty="0">
              <a:solidFill>
                <a:schemeClr val="bg1"/>
              </a:solidFill>
              <a:sym typeface="Montserrat-Bold"/>
            </a:endParaRP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26280" t="21666" r="25340" b="18473"/>
          <a:stretch/>
        </p:blipFill>
        <p:spPr>
          <a:xfrm>
            <a:off x="2514600" y="1912690"/>
            <a:ext cx="2209800" cy="3090487"/>
          </a:xfrm>
          <a:prstGeom prst="rect">
            <a:avLst/>
          </a:prstGeom>
        </p:spPr>
      </p:pic>
    </p:spTree>
    <p:extLst>
      <p:ext uri="{BB962C8B-B14F-4D97-AF65-F5344CB8AC3E}">
        <p14:creationId xmlns:p14="http://schemas.microsoft.com/office/powerpoint/2010/main" val="332033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Modèle par défaut">
  <a:themeElements>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608</Words>
  <Application>Microsoft Office PowerPoint</Application>
  <PresentationFormat>Grand écran</PresentationFormat>
  <Paragraphs>84</Paragraphs>
  <Slides>6</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6</vt:i4>
      </vt:variant>
    </vt:vector>
  </HeadingPairs>
  <TitlesOfParts>
    <vt:vector size="18" baseType="lpstr">
      <vt:lpstr>Arial</vt:lpstr>
      <vt:lpstr>Arial Narrow</vt:lpstr>
      <vt:lpstr>Calibri</vt:lpstr>
      <vt:lpstr>Calibri Light</vt:lpstr>
      <vt:lpstr>Helvetica Light</vt:lpstr>
      <vt:lpstr>Montserrat Light</vt:lpstr>
      <vt:lpstr>Montserrat-Bold</vt:lpstr>
      <vt:lpstr>Source Sans Pro Light</vt:lpstr>
      <vt:lpstr>Tahoma</vt:lpstr>
      <vt:lpstr>Webdings</vt:lpstr>
      <vt:lpstr>Wingdings</vt:lpstr>
      <vt:lpstr>Modèle par défaut</vt:lpstr>
      <vt:lpstr>Présentation PowerPoint</vt:lpstr>
      <vt:lpstr>Présentation PowerPoint</vt:lpstr>
      <vt:lpstr>Présentation PowerPoint</vt:lpstr>
      <vt:lpstr>Présentation PowerPoint</vt:lpstr>
      <vt:lpstr>Présentation PowerPoint</vt:lpstr>
      <vt:lpstr>Présentation PowerPoint</vt:lpstr>
    </vt:vector>
  </TitlesOfParts>
  <Company>SOCIETE GENERALE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27</cp:revision>
  <dcterms:created xsi:type="dcterms:W3CDTF">2018-03-06T10:48:06Z</dcterms:created>
  <dcterms:modified xsi:type="dcterms:W3CDTF">2018-03-08T11:50:17Z</dcterms:modified>
</cp:coreProperties>
</file>