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353" r:id="rId3"/>
    <p:sldId id="373" r:id="rId4"/>
    <p:sldId id="349" r:id="rId5"/>
    <p:sldId id="354" r:id="rId6"/>
    <p:sldId id="368" r:id="rId7"/>
    <p:sldId id="371" r:id="rId8"/>
    <p:sldId id="369" r:id="rId9"/>
    <p:sldId id="367" r:id="rId10"/>
    <p:sldId id="372" r:id="rId11"/>
    <p:sldId id="370" r:id="rId12"/>
    <p:sldId id="355" r:id="rId13"/>
    <p:sldId id="359" r:id="rId14"/>
    <p:sldId id="360" r:id="rId15"/>
    <p:sldId id="361" r:id="rId16"/>
    <p:sldId id="362" r:id="rId17"/>
    <p:sldId id="363" r:id="rId18"/>
    <p:sldId id="356" r:id="rId19"/>
    <p:sldId id="364" r:id="rId20"/>
    <p:sldId id="365" r:id="rId21"/>
    <p:sldId id="366" r:id="rId22"/>
    <p:sldId id="357" r:id="rId23"/>
    <p:sldId id="333" r:id="rId24"/>
    <p:sldId id="352" r:id="rId25"/>
    <p:sldId id="358" r:id="rId26"/>
    <p:sldId id="339" r:id="rId27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268"/>
    <a:srgbClr val="61D1CE"/>
    <a:srgbClr val="45688B"/>
    <a:srgbClr val="80DAD8"/>
    <a:srgbClr val="E88489"/>
    <a:srgbClr val="ED9DA1"/>
    <a:srgbClr val="94E0DE"/>
    <a:srgbClr val="527BA4"/>
    <a:srgbClr val="FF4F4F"/>
    <a:srgbClr val="2EA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5D93E-DB4B-4B1D-B61D-411437B80E4D}" type="datetimeFigureOut">
              <a:rPr lang="fr-FR" smtClean="0"/>
              <a:pPr/>
              <a:t>26/03/2018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E28A-930B-4495-8BB0-44C5E5F294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465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9ED51-446B-42CA-B2D2-DA154BFFE838}" type="datetimeFigureOut">
              <a:rPr lang="fr-FR" smtClean="0"/>
              <a:pPr/>
              <a:t>26/03/2018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F2501-E563-4400-9BEF-6A26AFBF511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49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baseline="0" dirty="0" smtClean="0"/>
              <a:t>15 Mds MAD de PNB en 2016 -&gt; 18 Mds MAD PNB 2022 | Casa-Rabat représente 55 % du PNB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5-10%</a:t>
            </a:r>
            <a:r>
              <a:rPr lang="fr-FR" baseline="0" dirty="0" smtClean="0"/>
              <a:t> augmentation PNB </a:t>
            </a:r>
            <a:r>
              <a:rPr lang="fr-FR" baseline="0" dirty="0" err="1" smtClean="0"/>
              <a:t>Retail</a:t>
            </a:r>
            <a:endParaRPr lang="fr-FR" baseline="0" dirty="0" smtClean="0"/>
          </a:p>
          <a:p>
            <a:r>
              <a:rPr lang="fr-FR" baseline="0" dirty="0" smtClean="0"/>
              <a:t>10% OPEX </a:t>
            </a:r>
            <a:r>
              <a:rPr lang="fr-FR" baseline="0" dirty="0" err="1" smtClean="0"/>
              <a:t>Retail</a:t>
            </a:r>
            <a:r>
              <a:rPr lang="fr-FR" baseline="0" dirty="0" smtClean="0"/>
              <a:t> (100 à 140 M MAD) </a:t>
            </a:r>
          </a:p>
          <a:p>
            <a:endParaRPr lang="fr-FR" baseline="0" dirty="0" smtClean="0"/>
          </a:p>
          <a:p>
            <a:r>
              <a:rPr lang="fr-FR" baseline="0" dirty="0" smtClean="0"/>
              <a:t>Réduction des couts de 95-125 M MAD/an et PNB additionnel de 105-140 MMAD/an (sous digitalisation de 8-10 parcours à horizon 2022)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23/01/2008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C7C8A-8ED8-45C8-BD76-AFE283511F5B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54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SM,</a:t>
            </a:r>
            <a:r>
              <a:rPr lang="fr-FR" baseline="0" dirty="0" smtClean="0"/>
              <a:t> 1 PO, 1 CA, 2 Testeurs, 1 PM, 1 Web Edito, 1 DevOps, 1 Archi, 1 Dev Mobile, 1 Ux, 4 Dev, 1 APIM, 1 Digital Branding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23/01/2008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C7C8A-8ED8-45C8-BD76-AFE283511F5B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838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SM,</a:t>
            </a:r>
            <a:r>
              <a:rPr lang="fr-FR" baseline="0" dirty="0" smtClean="0"/>
              <a:t> 1 PO, 1 CA, 2 Testeurs, 1 PM, 1 Web Edito, 1 DevOps, 1 Archi, 1 Dev Mobile, 1 Ux, 4 Dev, 1 APIM, 1 Digital Branding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23/01/2008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C7C8A-8ED8-45C8-BD76-AFE283511F5B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790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8B9F-AD25-4984-9710-779F1270CE3A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81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DD11-531F-48E1-8D52-CE469F13AA53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93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78F-E19B-4A9E-86BF-C76660BA15E8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31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949A-4602-4F10-B739-FBD9225BEDA0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6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EE2F-660B-46B9-9CA5-414CA06333ED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15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6DE6-A416-4A00-858A-71739409C6D0}" type="datetime1">
              <a:rPr lang="fr-FR" smtClean="0"/>
              <a:t>27/03/2018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2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0FEB-B0F8-4E08-95AC-AE9574071EC5}" type="datetime1">
              <a:rPr lang="fr-FR" smtClean="0"/>
              <a:t>27/03/2018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15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321-285D-4B73-A663-DEC728650CFD}" type="datetime1">
              <a:rPr lang="fr-FR" smtClean="0"/>
              <a:t>27/03/2018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4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713E-42B0-4C30-B703-D1D8838C9E00}" type="datetime1">
              <a:rPr lang="fr-FR" smtClean="0"/>
              <a:t>27/03/2018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96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CAF8-9623-499B-8DB0-73C2676E9C63}" type="datetime1">
              <a:rPr lang="fr-FR" smtClean="0"/>
              <a:t>27/03/2018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97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D3F4-7783-48CD-B0FC-4E5A9771AF1C}" type="datetime1">
              <a:rPr lang="fr-FR" smtClean="0"/>
              <a:t>27/03/2018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13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1" t="6410" r="70211" b="28820"/>
          <a:stretch/>
        </p:blipFill>
        <p:spPr>
          <a:xfrm rot="10800000">
            <a:off x="9535886" y="4218408"/>
            <a:ext cx="3096792" cy="309679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7315-8325-4BEB-9D69-248AD568EA5C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1041" y="6448425"/>
            <a:ext cx="520959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36526E"/>
                </a:solidFill>
              </a:defRPr>
            </a:lvl1pPr>
          </a:lstStyle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436" y="6550090"/>
            <a:ext cx="1404559" cy="17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643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56.png"/><Relationship Id="rId1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58.png"/><Relationship Id="rId21" Type="http://schemas.microsoft.com/office/2007/relationships/hdphoto" Target="../media/hdphoto4.wdp"/><Relationship Id="rId7" Type="http://schemas.openxmlformats.org/officeDocument/2006/relationships/image" Target="../media/image63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57.png"/><Relationship Id="rId16" Type="http://schemas.openxmlformats.org/officeDocument/2006/relationships/image" Target="../media/image85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80.jpeg"/><Relationship Id="rId5" Type="http://schemas.openxmlformats.org/officeDocument/2006/relationships/image" Target="../media/image61.png"/><Relationship Id="rId15" Type="http://schemas.openxmlformats.org/officeDocument/2006/relationships/image" Target="../media/image84.png"/><Relationship Id="rId23" Type="http://schemas.openxmlformats.org/officeDocument/2006/relationships/image" Target="../media/image90.png"/><Relationship Id="rId10" Type="http://schemas.openxmlformats.org/officeDocument/2006/relationships/image" Target="../media/image79.png"/><Relationship Id="rId19" Type="http://schemas.microsoft.com/office/2007/relationships/hdphoto" Target="../media/hdphoto3.wdp"/><Relationship Id="rId4" Type="http://schemas.openxmlformats.org/officeDocument/2006/relationships/image" Target="../media/image60.png"/><Relationship Id="rId9" Type="http://schemas.openxmlformats.org/officeDocument/2006/relationships/image" Target="../media/image78.jpeg"/><Relationship Id="rId14" Type="http://schemas.openxmlformats.org/officeDocument/2006/relationships/image" Target="../media/image83.png"/><Relationship Id="rId22" Type="http://schemas.openxmlformats.org/officeDocument/2006/relationships/image" Target="../media/image8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65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jpe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1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79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23.jpe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8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23.jpe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8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32.png"/><Relationship Id="rId5" Type="http://schemas.openxmlformats.org/officeDocument/2006/relationships/image" Target="../media/image48.png"/><Relationship Id="rId10" Type="http://schemas.openxmlformats.org/officeDocument/2006/relationships/image" Target="../media/image131.png"/><Relationship Id="rId4" Type="http://schemas.openxmlformats.org/officeDocument/2006/relationships/image" Target="../media/image53.png"/><Relationship Id="rId9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1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3074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5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3076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3077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78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79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80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081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082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3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4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5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6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7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8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9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0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1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2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3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4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5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6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7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8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3099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0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1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2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3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4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5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6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7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8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9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0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1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2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3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4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5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6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sp>
        <p:nvSpPr>
          <p:cNvPr id="46" name="Timeline"/>
          <p:cNvSpPr txBox="1"/>
          <p:nvPr/>
        </p:nvSpPr>
        <p:spPr>
          <a:xfrm>
            <a:off x="7129126" y="4499467"/>
            <a:ext cx="5079530" cy="15286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7200" spc="300" dirty="0">
                <a:solidFill>
                  <a:srgbClr val="36526E"/>
                </a:solidFill>
              </a:rPr>
              <a:t>Digital </a:t>
            </a:r>
            <a:r>
              <a:rPr lang="fr-FR" sz="7200" spc="300" dirty="0" err="1" smtClean="0">
                <a:solidFill>
                  <a:srgbClr val="36526E"/>
                </a:solidFill>
              </a:rPr>
              <a:t>factory</a:t>
            </a:r>
            <a:endParaRPr lang="fr-FR" sz="7200" spc="300" dirty="0" smtClean="0">
              <a:solidFill>
                <a:srgbClr val="36526E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7200" spc="300" dirty="0" smtClean="0">
                <a:solidFill>
                  <a:srgbClr val="36526E"/>
                </a:solidFill>
              </a:rPr>
              <a:t>Point d’étape q1</a:t>
            </a:r>
            <a:endParaRPr sz="7200" spc="300" dirty="0">
              <a:solidFill>
                <a:srgbClr val="36526E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001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b="1" i="0" u="none" strike="noStrike" kern="1200" cap="none" spc="0" normalizeH="0" baseline="0" noProof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8374944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000" dirty="0"/>
              <a:t>Méthodologies appliquées</a:t>
            </a:r>
            <a:endParaRPr sz="6000" dirty="0"/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2526526" y="1569156"/>
            <a:ext cx="0" cy="3544711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necteur droit 10"/>
          <p:cNvCxnSpPr/>
          <p:nvPr/>
        </p:nvCxnSpPr>
        <p:spPr bwMode="auto">
          <a:xfrm flipH="1">
            <a:off x="2526526" y="5113867"/>
            <a:ext cx="7958665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necteur droit 11"/>
          <p:cNvCxnSpPr/>
          <p:nvPr/>
        </p:nvCxnSpPr>
        <p:spPr bwMode="auto">
          <a:xfrm flipH="1">
            <a:off x="6505859" y="1738489"/>
            <a:ext cx="0" cy="3375378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cteur droit 12"/>
          <p:cNvCxnSpPr/>
          <p:nvPr/>
        </p:nvCxnSpPr>
        <p:spPr bwMode="auto">
          <a:xfrm flipH="1">
            <a:off x="2616837" y="3341512"/>
            <a:ext cx="7868354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ZoneTexte 13"/>
          <p:cNvSpPr txBox="1"/>
          <p:nvPr/>
        </p:nvSpPr>
        <p:spPr>
          <a:xfrm>
            <a:off x="3081866" y="5128133"/>
            <a:ext cx="24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PROBLÈME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362326" y="5128133"/>
            <a:ext cx="24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SOLUTION</a:t>
            </a:r>
          </a:p>
        </p:txBody>
      </p:sp>
      <p:sp>
        <p:nvSpPr>
          <p:cNvPr id="16" name="ZoneTexte 15"/>
          <p:cNvSpPr txBox="1"/>
          <p:nvPr/>
        </p:nvSpPr>
        <p:spPr>
          <a:xfrm rot="5400000">
            <a:off x="1596372" y="4047068"/>
            <a:ext cx="137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CONCRET</a:t>
            </a:r>
          </a:p>
        </p:txBody>
      </p:sp>
      <p:sp>
        <p:nvSpPr>
          <p:cNvPr id="17" name="ZoneTexte 16"/>
          <p:cNvSpPr txBox="1"/>
          <p:nvPr/>
        </p:nvSpPr>
        <p:spPr>
          <a:xfrm rot="5400000">
            <a:off x="1596372" y="2394425"/>
            <a:ext cx="137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CONCEPT</a:t>
            </a: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2616837" y="6205176"/>
            <a:ext cx="2448000" cy="79023"/>
          </a:xfrm>
          <a:prstGeom prst="roundRect">
            <a:avLst/>
          </a:prstGeom>
          <a:solidFill>
            <a:srgbClr val="EE003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5248240" y="6205176"/>
            <a:ext cx="2448000" cy="79023"/>
          </a:xfrm>
          <a:prstGeom prst="roundRect">
            <a:avLst/>
          </a:prstGeom>
          <a:solidFill>
            <a:srgbClr val="2D5CB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7879644" y="6205176"/>
            <a:ext cx="2448000" cy="79023"/>
          </a:xfrm>
          <a:prstGeom prst="roundRect">
            <a:avLst/>
          </a:prstGeom>
          <a:solidFill>
            <a:srgbClr val="35AB1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616837" y="6322160"/>
            <a:ext cx="24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DESIGN THINKING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248240" y="6322160"/>
            <a:ext cx="24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LEAN STARTUP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879643" y="6322160"/>
            <a:ext cx="24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AGILE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081866" y="5577385"/>
            <a:ext cx="642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300" normalizeH="0" baseline="0" noProof="0" dirty="0">
                <a:ln>
                  <a:noFill/>
                </a:ln>
                <a:solidFill>
                  <a:srgbClr val="3E5E7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L’EXPERIENCE CLIENT </a:t>
            </a:r>
          </a:p>
        </p:txBody>
      </p:sp>
      <p:sp>
        <p:nvSpPr>
          <p:cNvPr id="32" name="Forme libre 31"/>
          <p:cNvSpPr/>
          <p:nvPr/>
        </p:nvSpPr>
        <p:spPr bwMode="auto">
          <a:xfrm>
            <a:off x="2930258" y="2108424"/>
            <a:ext cx="2357837" cy="2541926"/>
          </a:xfrm>
          <a:custGeom>
            <a:avLst/>
            <a:gdLst>
              <a:gd name="connsiteX0" fmla="*/ 0 w 2820318"/>
              <a:gd name="connsiteY0" fmla="*/ 3109062 h 3109062"/>
              <a:gd name="connsiteX1" fmla="*/ 319489 w 2820318"/>
              <a:gd name="connsiteY1" fmla="*/ 2690421 h 3109062"/>
              <a:gd name="connsiteX2" fmla="*/ 1255923 w 2820318"/>
              <a:gd name="connsiteY2" fmla="*/ 696368 h 3109062"/>
              <a:gd name="connsiteX3" fmla="*/ 1938969 w 2820318"/>
              <a:gd name="connsiteY3" fmla="*/ 24340 h 3109062"/>
              <a:gd name="connsiteX4" fmla="*/ 2500829 w 2820318"/>
              <a:gd name="connsiteY4" fmla="*/ 200609 h 3109062"/>
              <a:gd name="connsiteX5" fmla="*/ 2820318 w 2820318"/>
              <a:gd name="connsiteY5" fmla="*/ 707385 h 3109062"/>
              <a:gd name="connsiteX0" fmla="*/ 0 w 2732191"/>
              <a:gd name="connsiteY0" fmla="*/ 3122176 h 3122176"/>
              <a:gd name="connsiteX1" fmla="*/ 319489 w 2732191"/>
              <a:gd name="connsiteY1" fmla="*/ 2703535 h 3122176"/>
              <a:gd name="connsiteX2" fmla="*/ 1255923 w 2732191"/>
              <a:gd name="connsiteY2" fmla="*/ 709482 h 3122176"/>
              <a:gd name="connsiteX3" fmla="*/ 1938969 w 2732191"/>
              <a:gd name="connsiteY3" fmla="*/ 37454 h 3122176"/>
              <a:gd name="connsiteX4" fmla="*/ 2500829 w 2732191"/>
              <a:gd name="connsiteY4" fmla="*/ 213723 h 3122176"/>
              <a:gd name="connsiteX5" fmla="*/ 2732191 w 2732191"/>
              <a:gd name="connsiteY5" fmla="*/ 1278413 h 3122176"/>
              <a:gd name="connsiteX0" fmla="*/ 0 w 2732191"/>
              <a:gd name="connsiteY0" fmla="*/ 3115002 h 3115002"/>
              <a:gd name="connsiteX1" fmla="*/ 319489 w 2732191"/>
              <a:gd name="connsiteY1" fmla="*/ 2696361 h 3115002"/>
              <a:gd name="connsiteX2" fmla="*/ 1255923 w 2732191"/>
              <a:gd name="connsiteY2" fmla="*/ 702308 h 3115002"/>
              <a:gd name="connsiteX3" fmla="*/ 1938969 w 2732191"/>
              <a:gd name="connsiteY3" fmla="*/ 30280 h 3115002"/>
              <a:gd name="connsiteX4" fmla="*/ 2450472 w 2732191"/>
              <a:gd name="connsiteY4" fmla="*/ 233765 h 3115002"/>
              <a:gd name="connsiteX5" fmla="*/ 2732191 w 2732191"/>
              <a:gd name="connsiteY5" fmla="*/ 1271239 h 3115002"/>
              <a:gd name="connsiteX0" fmla="*/ 0 w 2694422"/>
              <a:gd name="connsiteY0" fmla="*/ 3115002 h 3115002"/>
              <a:gd name="connsiteX1" fmla="*/ 319489 w 2694422"/>
              <a:gd name="connsiteY1" fmla="*/ 2696361 h 3115002"/>
              <a:gd name="connsiteX2" fmla="*/ 1255923 w 2694422"/>
              <a:gd name="connsiteY2" fmla="*/ 702308 h 3115002"/>
              <a:gd name="connsiteX3" fmla="*/ 1938969 w 2694422"/>
              <a:gd name="connsiteY3" fmla="*/ 30280 h 3115002"/>
              <a:gd name="connsiteX4" fmla="*/ 2450472 w 2694422"/>
              <a:gd name="connsiteY4" fmla="*/ 233765 h 3115002"/>
              <a:gd name="connsiteX5" fmla="*/ 2694422 w 2694422"/>
              <a:gd name="connsiteY5" fmla="*/ 1271239 h 3115002"/>
              <a:gd name="connsiteX0" fmla="*/ 0 w 2694422"/>
              <a:gd name="connsiteY0" fmla="*/ 3115002 h 3115002"/>
              <a:gd name="connsiteX1" fmla="*/ 319489 w 2694422"/>
              <a:gd name="connsiteY1" fmla="*/ 2696361 h 3115002"/>
              <a:gd name="connsiteX2" fmla="*/ 1255923 w 2694422"/>
              <a:gd name="connsiteY2" fmla="*/ 702308 h 3115002"/>
              <a:gd name="connsiteX3" fmla="*/ 1775306 w 2694422"/>
              <a:gd name="connsiteY3" fmla="*/ 30280 h 3115002"/>
              <a:gd name="connsiteX4" fmla="*/ 2450472 w 2694422"/>
              <a:gd name="connsiteY4" fmla="*/ 233765 h 3115002"/>
              <a:gd name="connsiteX5" fmla="*/ 2694422 w 2694422"/>
              <a:gd name="connsiteY5" fmla="*/ 1271239 h 3115002"/>
              <a:gd name="connsiteX0" fmla="*/ 0 w 2694422"/>
              <a:gd name="connsiteY0" fmla="*/ 3150826 h 3150826"/>
              <a:gd name="connsiteX1" fmla="*/ 319489 w 2694422"/>
              <a:gd name="connsiteY1" fmla="*/ 2732185 h 3150826"/>
              <a:gd name="connsiteX2" fmla="*/ 1255923 w 2694422"/>
              <a:gd name="connsiteY2" fmla="*/ 738132 h 3150826"/>
              <a:gd name="connsiteX3" fmla="*/ 1838254 w 2694422"/>
              <a:gd name="connsiteY3" fmla="*/ 25282 h 3150826"/>
              <a:gd name="connsiteX4" fmla="*/ 2450472 w 2694422"/>
              <a:gd name="connsiteY4" fmla="*/ 269589 h 3150826"/>
              <a:gd name="connsiteX5" fmla="*/ 2694422 w 2694422"/>
              <a:gd name="connsiteY5" fmla="*/ 1307063 h 3150826"/>
              <a:gd name="connsiteX0" fmla="*/ 0 w 2694422"/>
              <a:gd name="connsiteY0" fmla="*/ 3163076 h 3163076"/>
              <a:gd name="connsiteX1" fmla="*/ 319489 w 2694422"/>
              <a:gd name="connsiteY1" fmla="*/ 2744435 h 3163076"/>
              <a:gd name="connsiteX2" fmla="*/ 1255923 w 2694422"/>
              <a:gd name="connsiteY2" fmla="*/ 750382 h 3163076"/>
              <a:gd name="connsiteX3" fmla="*/ 1712358 w 2694422"/>
              <a:gd name="connsiteY3" fmla="*/ 23925 h 3163076"/>
              <a:gd name="connsiteX4" fmla="*/ 2450472 w 2694422"/>
              <a:gd name="connsiteY4" fmla="*/ 281839 h 3163076"/>
              <a:gd name="connsiteX5" fmla="*/ 2694422 w 2694422"/>
              <a:gd name="connsiteY5" fmla="*/ 1319313 h 3163076"/>
              <a:gd name="connsiteX0" fmla="*/ 0 w 2694422"/>
              <a:gd name="connsiteY0" fmla="*/ 3164860 h 3164860"/>
              <a:gd name="connsiteX1" fmla="*/ 319489 w 2694422"/>
              <a:gd name="connsiteY1" fmla="*/ 2746219 h 3164860"/>
              <a:gd name="connsiteX2" fmla="*/ 1205565 w 2694422"/>
              <a:gd name="connsiteY2" fmla="*/ 779381 h 3164860"/>
              <a:gd name="connsiteX3" fmla="*/ 1712358 w 2694422"/>
              <a:gd name="connsiteY3" fmla="*/ 25709 h 3164860"/>
              <a:gd name="connsiteX4" fmla="*/ 2450472 w 2694422"/>
              <a:gd name="connsiteY4" fmla="*/ 283623 h 3164860"/>
              <a:gd name="connsiteX5" fmla="*/ 2694422 w 2694422"/>
              <a:gd name="connsiteY5" fmla="*/ 1321097 h 3164860"/>
              <a:gd name="connsiteX0" fmla="*/ 0 w 2694422"/>
              <a:gd name="connsiteY0" fmla="*/ 3164860 h 3164860"/>
              <a:gd name="connsiteX1" fmla="*/ 319489 w 2694422"/>
              <a:gd name="connsiteY1" fmla="*/ 2746219 h 3164860"/>
              <a:gd name="connsiteX2" fmla="*/ 1167797 w 2694422"/>
              <a:gd name="connsiteY2" fmla="*/ 779381 h 3164860"/>
              <a:gd name="connsiteX3" fmla="*/ 1712358 w 2694422"/>
              <a:gd name="connsiteY3" fmla="*/ 25709 h 3164860"/>
              <a:gd name="connsiteX4" fmla="*/ 2450472 w 2694422"/>
              <a:gd name="connsiteY4" fmla="*/ 283623 h 3164860"/>
              <a:gd name="connsiteX5" fmla="*/ 2694422 w 2694422"/>
              <a:gd name="connsiteY5" fmla="*/ 1321097 h 3164860"/>
              <a:gd name="connsiteX0" fmla="*/ 0 w 2694422"/>
              <a:gd name="connsiteY0" fmla="*/ 3152652 h 3152652"/>
              <a:gd name="connsiteX1" fmla="*/ 319489 w 2694422"/>
              <a:gd name="connsiteY1" fmla="*/ 2734011 h 3152652"/>
              <a:gd name="connsiteX2" fmla="*/ 1167797 w 2694422"/>
              <a:gd name="connsiteY2" fmla="*/ 767173 h 3152652"/>
              <a:gd name="connsiteX3" fmla="*/ 1737538 w 2694422"/>
              <a:gd name="connsiteY3" fmla="*/ 27107 h 3152652"/>
              <a:gd name="connsiteX4" fmla="*/ 2450472 w 2694422"/>
              <a:gd name="connsiteY4" fmla="*/ 271415 h 3152652"/>
              <a:gd name="connsiteX5" fmla="*/ 2694422 w 2694422"/>
              <a:gd name="connsiteY5" fmla="*/ 1308889 h 3152652"/>
              <a:gd name="connsiteX0" fmla="*/ 0 w 2694422"/>
              <a:gd name="connsiteY0" fmla="*/ 3150125 h 3150125"/>
              <a:gd name="connsiteX1" fmla="*/ 319489 w 2694422"/>
              <a:gd name="connsiteY1" fmla="*/ 2731484 h 3150125"/>
              <a:gd name="connsiteX2" fmla="*/ 1167797 w 2694422"/>
              <a:gd name="connsiteY2" fmla="*/ 764646 h 3150125"/>
              <a:gd name="connsiteX3" fmla="*/ 1737538 w 2694422"/>
              <a:gd name="connsiteY3" fmla="*/ 24580 h 3150125"/>
              <a:gd name="connsiteX4" fmla="*/ 2400113 w 2694422"/>
              <a:gd name="connsiteY4" fmla="*/ 282496 h 3150125"/>
              <a:gd name="connsiteX5" fmla="*/ 2694422 w 2694422"/>
              <a:gd name="connsiteY5" fmla="*/ 1306362 h 3150125"/>
              <a:gd name="connsiteX0" fmla="*/ 0 w 2694422"/>
              <a:gd name="connsiteY0" fmla="*/ 3149239 h 3149239"/>
              <a:gd name="connsiteX1" fmla="*/ 319489 w 2694422"/>
              <a:gd name="connsiteY1" fmla="*/ 2730598 h 3149239"/>
              <a:gd name="connsiteX2" fmla="*/ 1142618 w 2694422"/>
              <a:gd name="connsiteY2" fmla="*/ 750152 h 3149239"/>
              <a:gd name="connsiteX3" fmla="*/ 1737538 w 2694422"/>
              <a:gd name="connsiteY3" fmla="*/ 23694 h 3149239"/>
              <a:gd name="connsiteX4" fmla="*/ 2400113 w 2694422"/>
              <a:gd name="connsiteY4" fmla="*/ 281610 h 3149239"/>
              <a:gd name="connsiteX5" fmla="*/ 2694422 w 2694422"/>
              <a:gd name="connsiteY5" fmla="*/ 1305476 h 3149239"/>
              <a:gd name="connsiteX0" fmla="*/ 0 w 2694422"/>
              <a:gd name="connsiteY0" fmla="*/ 3149239 h 3149239"/>
              <a:gd name="connsiteX1" fmla="*/ 319489 w 2694422"/>
              <a:gd name="connsiteY1" fmla="*/ 2730598 h 3149239"/>
              <a:gd name="connsiteX2" fmla="*/ 1142618 w 2694422"/>
              <a:gd name="connsiteY2" fmla="*/ 750152 h 3149239"/>
              <a:gd name="connsiteX3" fmla="*/ 1737538 w 2694422"/>
              <a:gd name="connsiteY3" fmla="*/ 23694 h 3149239"/>
              <a:gd name="connsiteX4" fmla="*/ 2400113 w 2694422"/>
              <a:gd name="connsiteY4" fmla="*/ 281610 h 3149239"/>
              <a:gd name="connsiteX5" fmla="*/ 2694422 w 2694422"/>
              <a:gd name="connsiteY5" fmla="*/ 1305476 h 3149239"/>
              <a:gd name="connsiteX0" fmla="*/ 0 w 2694422"/>
              <a:gd name="connsiteY0" fmla="*/ 3149239 h 3149239"/>
              <a:gd name="connsiteX1" fmla="*/ 319489 w 2694422"/>
              <a:gd name="connsiteY1" fmla="*/ 2730598 h 3149239"/>
              <a:gd name="connsiteX2" fmla="*/ 1142618 w 2694422"/>
              <a:gd name="connsiteY2" fmla="*/ 750152 h 3149239"/>
              <a:gd name="connsiteX3" fmla="*/ 1699769 w 2694422"/>
              <a:gd name="connsiteY3" fmla="*/ 23694 h 3149239"/>
              <a:gd name="connsiteX4" fmla="*/ 2400113 w 2694422"/>
              <a:gd name="connsiteY4" fmla="*/ 281610 h 3149239"/>
              <a:gd name="connsiteX5" fmla="*/ 2694422 w 2694422"/>
              <a:gd name="connsiteY5" fmla="*/ 1305476 h 3149239"/>
              <a:gd name="connsiteX0" fmla="*/ 0 w 2694422"/>
              <a:gd name="connsiteY0" fmla="*/ 3188433 h 3188433"/>
              <a:gd name="connsiteX1" fmla="*/ 319489 w 2694422"/>
              <a:gd name="connsiteY1" fmla="*/ 2769792 h 3188433"/>
              <a:gd name="connsiteX2" fmla="*/ 1142618 w 2694422"/>
              <a:gd name="connsiteY2" fmla="*/ 789346 h 3188433"/>
              <a:gd name="connsiteX3" fmla="*/ 1699769 w 2694422"/>
              <a:gd name="connsiteY3" fmla="*/ 62888 h 3188433"/>
              <a:gd name="connsiteX4" fmla="*/ 2400113 w 2694422"/>
              <a:gd name="connsiteY4" fmla="*/ 320804 h 3188433"/>
              <a:gd name="connsiteX5" fmla="*/ 2694422 w 2694422"/>
              <a:gd name="connsiteY5" fmla="*/ 1344670 h 3188433"/>
              <a:gd name="connsiteX0" fmla="*/ 0 w 2694422"/>
              <a:gd name="connsiteY0" fmla="*/ 3160088 h 3160088"/>
              <a:gd name="connsiteX1" fmla="*/ 319489 w 2694422"/>
              <a:gd name="connsiteY1" fmla="*/ 2741447 h 3160088"/>
              <a:gd name="connsiteX2" fmla="*/ 1142618 w 2694422"/>
              <a:gd name="connsiteY2" fmla="*/ 761001 h 3160088"/>
              <a:gd name="connsiteX3" fmla="*/ 1699769 w 2694422"/>
              <a:gd name="connsiteY3" fmla="*/ 34543 h 3160088"/>
              <a:gd name="connsiteX4" fmla="*/ 2400113 w 2694422"/>
              <a:gd name="connsiteY4" fmla="*/ 292459 h 3160088"/>
              <a:gd name="connsiteX5" fmla="*/ 2694422 w 2694422"/>
              <a:gd name="connsiteY5" fmla="*/ 1316325 h 3160088"/>
              <a:gd name="connsiteX0" fmla="*/ 0 w 2694422"/>
              <a:gd name="connsiteY0" fmla="*/ 3171274 h 3171274"/>
              <a:gd name="connsiteX1" fmla="*/ 319489 w 2694422"/>
              <a:gd name="connsiteY1" fmla="*/ 2752633 h 3171274"/>
              <a:gd name="connsiteX2" fmla="*/ 1142618 w 2694422"/>
              <a:gd name="connsiteY2" fmla="*/ 772187 h 3171274"/>
              <a:gd name="connsiteX3" fmla="*/ 1699769 w 2694422"/>
              <a:gd name="connsiteY3" fmla="*/ 45729 h 3171274"/>
              <a:gd name="connsiteX4" fmla="*/ 2400113 w 2694422"/>
              <a:gd name="connsiteY4" fmla="*/ 303645 h 3171274"/>
              <a:gd name="connsiteX5" fmla="*/ 2694422 w 2694422"/>
              <a:gd name="connsiteY5" fmla="*/ 1327511 h 3171274"/>
              <a:gd name="connsiteX0" fmla="*/ 0 w 2694422"/>
              <a:gd name="connsiteY0" fmla="*/ 3149239 h 3149239"/>
              <a:gd name="connsiteX1" fmla="*/ 319489 w 2694422"/>
              <a:gd name="connsiteY1" fmla="*/ 2730598 h 3149239"/>
              <a:gd name="connsiteX2" fmla="*/ 1117439 w 2694422"/>
              <a:gd name="connsiteY2" fmla="*/ 750153 h 3149239"/>
              <a:gd name="connsiteX3" fmla="*/ 1699769 w 2694422"/>
              <a:gd name="connsiteY3" fmla="*/ 23694 h 3149239"/>
              <a:gd name="connsiteX4" fmla="*/ 2400113 w 2694422"/>
              <a:gd name="connsiteY4" fmla="*/ 281610 h 3149239"/>
              <a:gd name="connsiteX5" fmla="*/ 2694422 w 2694422"/>
              <a:gd name="connsiteY5" fmla="*/ 1305476 h 3149239"/>
              <a:gd name="connsiteX0" fmla="*/ 0 w 2694422"/>
              <a:gd name="connsiteY0" fmla="*/ 3143004 h 3143004"/>
              <a:gd name="connsiteX1" fmla="*/ 319489 w 2694422"/>
              <a:gd name="connsiteY1" fmla="*/ 2724363 h 3143004"/>
              <a:gd name="connsiteX2" fmla="*/ 1117439 w 2694422"/>
              <a:gd name="connsiteY2" fmla="*/ 743918 h 3143004"/>
              <a:gd name="connsiteX3" fmla="*/ 1699769 w 2694422"/>
              <a:gd name="connsiteY3" fmla="*/ 17459 h 3143004"/>
              <a:gd name="connsiteX4" fmla="*/ 2387525 w 2694422"/>
              <a:gd name="connsiteY4" fmla="*/ 316199 h 3143004"/>
              <a:gd name="connsiteX5" fmla="*/ 2694422 w 2694422"/>
              <a:gd name="connsiteY5" fmla="*/ 1299241 h 3143004"/>
              <a:gd name="connsiteX0" fmla="*/ 0 w 2694422"/>
              <a:gd name="connsiteY0" fmla="*/ 3145088 h 3145088"/>
              <a:gd name="connsiteX1" fmla="*/ 319489 w 2694422"/>
              <a:gd name="connsiteY1" fmla="*/ 2726447 h 3145088"/>
              <a:gd name="connsiteX2" fmla="*/ 1117439 w 2694422"/>
              <a:gd name="connsiteY2" fmla="*/ 746002 h 3145088"/>
              <a:gd name="connsiteX3" fmla="*/ 1699769 w 2694422"/>
              <a:gd name="connsiteY3" fmla="*/ 19543 h 3145088"/>
              <a:gd name="connsiteX4" fmla="*/ 2387525 w 2694422"/>
              <a:gd name="connsiteY4" fmla="*/ 318283 h 3145088"/>
              <a:gd name="connsiteX5" fmla="*/ 2694422 w 2694422"/>
              <a:gd name="connsiteY5" fmla="*/ 1301325 h 3145088"/>
              <a:gd name="connsiteX0" fmla="*/ 0 w 2694422"/>
              <a:gd name="connsiteY0" fmla="*/ 3139701 h 3139701"/>
              <a:gd name="connsiteX1" fmla="*/ 319489 w 2694422"/>
              <a:gd name="connsiteY1" fmla="*/ 2721060 h 3139701"/>
              <a:gd name="connsiteX2" fmla="*/ 1117439 w 2694422"/>
              <a:gd name="connsiteY2" fmla="*/ 740615 h 3139701"/>
              <a:gd name="connsiteX3" fmla="*/ 1699769 w 2694422"/>
              <a:gd name="connsiteY3" fmla="*/ 14156 h 3139701"/>
              <a:gd name="connsiteX4" fmla="*/ 2387525 w 2694422"/>
              <a:gd name="connsiteY4" fmla="*/ 353718 h 3139701"/>
              <a:gd name="connsiteX5" fmla="*/ 2694422 w 2694422"/>
              <a:gd name="connsiteY5" fmla="*/ 1295938 h 313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4422" h="3139701">
                <a:moveTo>
                  <a:pt x="0" y="3139701"/>
                </a:moveTo>
                <a:cubicBezTo>
                  <a:pt x="55084" y="3131438"/>
                  <a:pt x="133249" y="3120908"/>
                  <a:pt x="319489" y="2721060"/>
                </a:cubicBezTo>
                <a:cubicBezTo>
                  <a:pt x="505729" y="2321212"/>
                  <a:pt x="887392" y="1191766"/>
                  <a:pt x="1117439" y="740615"/>
                </a:cubicBezTo>
                <a:cubicBezTo>
                  <a:pt x="1347486" y="289464"/>
                  <a:pt x="1488088" y="78639"/>
                  <a:pt x="1699769" y="14156"/>
                </a:cubicBezTo>
                <a:cubicBezTo>
                  <a:pt x="1911450" y="-50327"/>
                  <a:pt x="2234338" y="112873"/>
                  <a:pt x="2387525" y="353718"/>
                </a:cubicBezTo>
                <a:cubicBezTo>
                  <a:pt x="2540712" y="594563"/>
                  <a:pt x="2650355" y="1198622"/>
                  <a:pt x="2694422" y="1295938"/>
                </a:cubicBezTo>
              </a:path>
            </a:pathLst>
          </a:custGeom>
          <a:noFill/>
          <a:ln w="38100" cap="flat" cmpd="sng" algn="ctr">
            <a:solidFill>
              <a:srgbClr val="EE003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5317772" y="2133229"/>
            <a:ext cx="2379643" cy="2383455"/>
          </a:xfrm>
          <a:prstGeom prst="ellipse">
            <a:avLst/>
          </a:prstGeom>
          <a:noFill/>
          <a:ln w="38100" cap="flat" cmpd="sng" algn="ctr">
            <a:solidFill>
              <a:srgbClr val="2D5CB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7787725" y="2133229"/>
            <a:ext cx="2379643" cy="2383455"/>
          </a:xfrm>
          <a:prstGeom prst="ellipse">
            <a:avLst/>
          </a:prstGeom>
          <a:noFill/>
          <a:ln w="3810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7911322" y="3913508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05" y="3941857"/>
            <a:ext cx="216000" cy="216000"/>
          </a:xfrm>
          <a:prstGeom prst="rect">
            <a:avLst/>
          </a:prstGeom>
        </p:spPr>
      </p:pic>
      <p:sp>
        <p:nvSpPr>
          <p:cNvPr id="60" name="Ellipse 59"/>
          <p:cNvSpPr/>
          <p:nvPr/>
        </p:nvSpPr>
        <p:spPr bwMode="auto">
          <a:xfrm>
            <a:off x="8852979" y="1983820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7816255" y="2535636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79" y="2014203"/>
            <a:ext cx="216000" cy="216000"/>
          </a:xfrm>
          <a:prstGeom prst="rect">
            <a:avLst/>
          </a:prstGeom>
        </p:spPr>
      </p:pic>
      <p:sp>
        <p:nvSpPr>
          <p:cNvPr id="62" name="Ellipse 61"/>
          <p:cNvSpPr/>
          <p:nvPr/>
        </p:nvSpPr>
        <p:spPr bwMode="auto">
          <a:xfrm>
            <a:off x="9748037" y="3954411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75" y="2570386"/>
            <a:ext cx="216000" cy="21600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50" y="3996308"/>
            <a:ext cx="216000" cy="216000"/>
          </a:xfrm>
          <a:prstGeom prst="rect">
            <a:avLst/>
          </a:prstGeom>
        </p:spPr>
      </p:pic>
      <p:sp>
        <p:nvSpPr>
          <p:cNvPr id="54" name="Ellipse 53"/>
          <p:cNvSpPr/>
          <p:nvPr/>
        </p:nvSpPr>
        <p:spPr bwMode="auto">
          <a:xfrm>
            <a:off x="4473184" y="1962460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3687523" y="2820719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6449802" y="2008917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2D5CB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69" y="2003087"/>
            <a:ext cx="216000" cy="21600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36" y="2035780"/>
            <a:ext cx="216000" cy="216000"/>
          </a:xfrm>
          <a:prstGeom prst="rect">
            <a:avLst/>
          </a:prstGeom>
        </p:spPr>
      </p:pic>
      <p:sp>
        <p:nvSpPr>
          <p:cNvPr id="57" name="Ellipse 56"/>
          <p:cNvSpPr/>
          <p:nvPr/>
        </p:nvSpPr>
        <p:spPr bwMode="auto">
          <a:xfrm>
            <a:off x="5186973" y="3109551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2D5CB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42879">
            <a:off x="3722392" y="2856605"/>
            <a:ext cx="216000" cy="21600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26" y="3152887"/>
            <a:ext cx="216000" cy="216000"/>
          </a:xfrm>
          <a:prstGeom prst="rect">
            <a:avLst/>
          </a:prstGeom>
        </p:spPr>
      </p:pic>
      <p:sp>
        <p:nvSpPr>
          <p:cNvPr id="55" name="Ellipse 54"/>
          <p:cNvSpPr/>
          <p:nvPr/>
        </p:nvSpPr>
        <p:spPr bwMode="auto">
          <a:xfrm>
            <a:off x="2829197" y="4405467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9748037" y="2491498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65" y="4443355"/>
            <a:ext cx="216000" cy="21600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437" y="2500344"/>
            <a:ext cx="216000" cy="216000"/>
          </a:xfrm>
          <a:prstGeom prst="rect">
            <a:avLst/>
          </a:prstGeom>
        </p:spPr>
      </p:pic>
      <p:pic>
        <p:nvPicPr>
          <p:cNvPr id="1026" name="Picture 2" descr="Résultat de recherche d'images pour &quot;icon flat brain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98" y="3666859"/>
            <a:ext cx="298800" cy="2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ZoneTexte 64"/>
          <p:cNvSpPr txBox="1"/>
          <p:nvPr/>
        </p:nvSpPr>
        <p:spPr>
          <a:xfrm>
            <a:off x="3563292" y="3733173"/>
            <a:ext cx="759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Empathie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936176" y="2875302"/>
            <a:ext cx="759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Définir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4422570" y="1739680"/>
            <a:ext cx="411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Idée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6216300" y="2335305"/>
            <a:ext cx="817184" cy="23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2D5CB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Apprendre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5434870" y="2953799"/>
            <a:ext cx="986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2D5CB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Expérimenter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5429278" y="3260238"/>
            <a:ext cx="2161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2D5CB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Abandonner / Persévérer ?</a:t>
            </a:r>
          </a:p>
        </p:txBody>
      </p:sp>
      <p:sp>
        <p:nvSpPr>
          <p:cNvPr id="71" name="ZoneTexte 70"/>
          <p:cNvSpPr txBox="1"/>
          <p:nvPr/>
        </p:nvSpPr>
        <p:spPr>
          <a:xfrm rot="2869752">
            <a:off x="5500206" y="3986932"/>
            <a:ext cx="628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2D5CB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Mesurer</a:t>
            </a:r>
          </a:p>
        </p:txBody>
      </p:sp>
      <p:sp>
        <p:nvSpPr>
          <p:cNvPr id="72" name="ZoneTexte 71"/>
          <p:cNvSpPr txBox="1"/>
          <p:nvPr/>
        </p:nvSpPr>
        <p:spPr>
          <a:xfrm rot="18046369">
            <a:off x="6977811" y="3661686"/>
            <a:ext cx="904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2D5CB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Construire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8101557" y="2491065"/>
            <a:ext cx="81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35AB1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Backlog</a:t>
            </a: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35AB1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produit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8402821" y="1731733"/>
            <a:ext cx="1199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35AB1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Sprint planning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10043329" y="2457856"/>
            <a:ext cx="8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35AB1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Exécution Sprint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9179380" y="3746496"/>
            <a:ext cx="8757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35AB1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Incrémenter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7935258" y="3733173"/>
            <a:ext cx="949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35AB1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Revue Sprint</a:t>
            </a:r>
          </a:p>
        </p:txBody>
      </p:sp>
      <p:sp>
        <p:nvSpPr>
          <p:cNvPr id="53" name="Arc 52"/>
          <p:cNvSpPr/>
          <p:nvPr/>
        </p:nvSpPr>
        <p:spPr bwMode="auto">
          <a:xfrm rot="5400000">
            <a:off x="5334997" y="2149916"/>
            <a:ext cx="2340000" cy="2340000"/>
          </a:xfrm>
          <a:prstGeom prst="arc">
            <a:avLst/>
          </a:prstGeom>
          <a:noFill/>
          <a:ln w="28575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 rot="10800000">
            <a:off x="7637232" y="3258582"/>
            <a:ext cx="216000" cy="180000"/>
          </a:xfrm>
          <a:prstGeom prst="triangle">
            <a:avLst/>
          </a:prstGeom>
          <a:solidFill>
            <a:srgbClr val="DBDBDB"/>
          </a:solidFill>
          <a:ln w="57150" cap="flat" cmpd="sng" algn="ctr">
            <a:solidFill>
              <a:srgbClr val="2D5CB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 rot="16200000">
            <a:off x="6364240" y="4429225"/>
            <a:ext cx="216000" cy="180000"/>
          </a:xfrm>
          <a:prstGeom prst="triangle">
            <a:avLst/>
          </a:prstGeom>
          <a:solidFill>
            <a:srgbClr val="DBDBDB"/>
          </a:solidFill>
          <a:ln w="57150" cap="flat" cmpd="sng" algn="ctr">
            <a:solidFill>
              <a:srgbClr val="2D5CB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8" name="Ellipse 77"/>
          <p:cNvSpPr/>
          <p:nvPr/>
        </p:nvSpPr>
        <p:spPr bwMode="auto">
          <a:xfrm>
            <a:off x="6630854" y="4035996"/>
            <a:ext cx="396000" cy="396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0" name="Ellipse 79"/>
          <p:cNvSpPr/>
          <p:nvPr/>
        </p:nvSpPr>
        <p:spPr bwMode="auto">
          <a:xfrm>
            <a:off x="6787781" y="4249115"/>
            <a:ext cx="171983" cy="171983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1" name="Ellipse 80"/>
          <p:cNvSpPr/>
          <p:nvPr/>
        </p:nvSpPr>
        <p:spPr bwMode="auto">
          <a:xfrm>
            <a:off x="7068524" y="4098030"/>
            <a:ext cx="171983" cy="171983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3" name="ZoneTexte 82"/>
          <p:cNvSpPr txBox="1"/>
          <p:nvPr/>
        </p:nvSpPr>
        <p:spPr>
          <a:xfrm rot="19343051">
            <a:off x="6406737" y="3898623"/>
            <a:ext cx="494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35AB1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Itérer</a:t>
            </a:r>
          </a:p>
        </p:txBody>
      </p:sp>
    </p:spTree>
    <p:extLst>
      <p:ext uri="{BB962C8B-B14F-4D97-AF65-F5344CB8AC3E}">
        <p14:creationId xmlns:p14="http://schemas.microsoft.com/office/powerpoint/2010/main" val="32126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765419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000" dirty="0"/>
              <a:t>Organisation</a:t>
            </a:r>
            <a:r>
              <a:rPr kumimoji="0" lang="fr-FR" sz="6000" b="0" i="0" u="none" strike="noStrike" kern="1200" cap="all" spc="0" normalizeH="0" baseline="12500" noProof="0" dirty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 </a:t>
            </a:r>
            <a:r>
              <a:rPr lang="fr-FR" sz="6000" dirty="0"/>
              <a:t>des</a:t>
            </a:r>
            <a:r>
              <a:rPr kumimoji="0" lang="fr-FR" sz="6000" b="0" i="0" u="none" strike="noStrike" kern="1200" cap="all" spc="0" normalizeH="0" baseline="12500" noProof="0" dirty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 </a:t>
            </a:r>
            <a:r>
              <a:rPr lang="fr-FR" sz="6000" dirty="0" err="1"/>
              <a:t>lab</a:t>
            </a:r>
            <a:endParaRPr sz="60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30C8AD-2EC9-4A2D-93F6-8B7F265C96A4}"/>
              </a:ext>
            </a:extLst>
          </p:cNvPr>
          <p:cNvSpPr/>
          <p:nvPr/>
        </p:nvSpPr>
        <p:spPr bwMode="auto">
          <a:xfrm>
            <a:off x="7473874" y="1387411"/>
            <a:ext cx="2880000" cy="2880000"/>
          </a:xfrm>
          <a:prstGeom prst="ellipse">
            <a:avLst/>
          </a:prstGeom>
          <a:solidFill>
            <a:srgbClr val="F7F7F7"/>
          </a:solidFill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4A04A27-932D-4CFC-9F58-40532C2F7516}"/>
              </a:ext>
            </a:extLst>
          </p:cNvPr>
          <p:cNvSpPr/>
          <p:nvPr/>
        </p:nvSpPr>
        <p:spPr bwMode="auto">
          <a:xfrm>
            <a:off x="6583681" y="866846"/>
            <a:ext cx="4680000" cy="46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ZoneTexte 22">
            <a:extLst>
              <a:ext uri="{FF2B5EF4-FFF2-40B4-BE49-F238E27FC236}">
                <a16:creationId xmlns:a16="http://schemas.microsoft.com/office/drawing/2014/main" id="{059F6842-05E7-41B5-BE03-B7D6CF25E31F}"/>
              </a:ext>
            </a:extLst>
          </p:cNvPr>
          <p:cNvSpPr txBox="1"/>
          <p:nvPr/>
        </p:nvSpPr>
        <p:spPr>
          <a:xfrm>
            <a:off x="8298068" y="114182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Arial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Squad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: Equipe produit</a:t>
            </a:r>
          </a:p>
        </p:txBody>
      </p:sp>
      <p:sp>
        <p:nvSpPr>
          <p:cNvPr id="10" name="ZoneTexte 22">
            <a:extLst>
              <a:ext uri="{FF2B5EF4-FFF2-40B4-BE49-F238E27FC236}">
                <a16:creationId xmlns:a16="http://schemas.microsoft.com/office/drawing/2014/main" id="{6AAC092A-B7C5-480C-BAB1-D5157F9EE8BD}"/>
              </a:ext>
            </a:extLst>
          </p:cNvPr>
          <p:cNvSpPr txBox="1"/>
          <p:nvPr/>
        </p:nvSpPr>
        <p:spPr>
          <a:xfrm>
            <a:off x="7910361" y="756240"/>
            <a:ext cx="200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Arial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Equipe Etendue</a:t>
            </a:r>
          </a:p>
        </p:txBody>
      </p:sp>
      <p:sp>
        <p:nvSpPr>
          <p:cNvPr id="11" name="ZoneTexte 22">
            <a:extLst>
              <a:ext uri="{FF2B5EF4-FFF2-40B4-BE49-F238E27FC236}">
                <a16:creationId xmlns:a16="http://schemas.microsoft.com/office/drawing/2014/main" id="{C57168EC-B7EF-4EC1-A79F-65693CAE96DA}"/>
              </a:ext>
            </a:extLst>
          </p:cNvPr>
          <p:cNvSpPr txBox="1"/>
          <p:nvPr/>
        </p:nvSpPr>
        <p:spPr>
          <a:xfrm>
            <a:off x="8533068" y="25508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</a:t>
            </a:r>
          </a:p>
        </p:txBody>
      </p:sp>
      <p:sp>
        <p:nvSpPr>
          <p:cNvPr id="12" name="ZoneTexte 22">
            <a:extLst>
              <a:ext uri="{FF2B5EF4-FFF2-40B4-BE49-F238E27FC236}">
                <a16:creationId xmlns:a16="http://schemas.microsoft.com/office/drawing/2014/main" id="{39D3E791-92D6-4CC6-B742-9709846AF651}"/>
              </a:ext>
            </a:extLst>
          </p:cNvPr>
          <p:cNvSpPr txBox="1"/>
          <p:nvPr/>
        </p:nvSpPr>
        <p:spPr>
          <a:xfrm>
            <a:off x="9052266" y="3267594"/>
            <a:ext cx="1525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Developpeurs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ZoneTexte 22">
            <a:extLst>
              <a:ext uri="{FF2B5EF4-FFF2-40B4-BE49-F238E27FC236}">
                <a16:creationId xmlns:a16="http://schemas.microsoft.com/office/drawing/2014/main" id="{9F911AC2-A8E9-4BE1-B137-F5A4332756EF}"/>
              </a:ext>
            </a:extLst>
          </p:cNvPr>
          <p:cNvSpPr txBox="1"/>
          <p:nvPr/>
        </p:nvSpPr>
        <p:spPr>
          <a:xfrm>
            <a:off x="8007684" y="3624250"/>
            <a:ext cx="74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Testeur</a:t>
            </a:r>
          </a:p>
        </p:txBody>
      </p:sp>
      <p:sp>
        <p:nvSpPr>
          <p:cNvPr id="15" name="ZoneTexte 22">
            <a:extLst>
              <a:ext uri="{FF2B5EF4-FFF2-40B4-BE49-F238E27FC236}">
                <a16:creationId xmlns:a16="http://schemas.microsoft.com/office/drawing/2014/main" id="{88569883-65A0-47DB-BDC9-01AD82D9B6BD}"/>
              </a:ext>
            </a:extLst>
          </p:cNvPr>
          <p:cNvSpPr txBox="1"/>
          <p:nvPr/>
        </p:nvSpPr>
        <p:spPr>
          <a:xfrm>
            <a:off x="7086015" y="4550293"/>
            <a:ext cx="120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Equipe Métier</a:t>
            </a:r>
          </a:p>
        </p:txBody>
      </p:sp>
      <p:sp>
        <p:nvSpPr>
          <p:cNvPr id="20" name="ZoneTexte 22">
            <a:extLst>
              <a:ext uri="{FF2B5EF4-FFF2-40B4-BE49-F238E27FC236}">
                <a16:creationId xmlns:a16="http://schemas.microsoft.com/office/drawing/2014/main" id="{D3144CFB-CED5-4193-BD14-3CD701C2274C}"/>
              </a:ext>
            </a:extLst>
          </p:cNvPr>
          <p:cNvSpPr txBox="1"/>
          <p:nvPr/>
        </p:nvSpPr>
        <p:spPr>
          <a:xfrm>
            <a:off x="9264204" y="4688414"/>
            <a:ext cx="120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Sécurité</a:t>
            </a:r>
          </a:p>
        </p:txBody>
      </p:sp>
      <p:sp>
        <p:nvSpPr>
          <p:cNvPr id="21" name="ZoneTexte 22">
            <a:extLst>
              <a:ext uri="{FF2B5EF4-FFF2-40B4-BE49-F238E27FC236}">
                <a16:creationId xmlns:a16="http://schemas.microsoft.com/office/drawing/2014/main" id="{C6347F73-BAE0-4968-A0C7-2B65A2950806}"/>
              </a:ext>
            </a:extLst>
          </p:cNvPr>
          <p:cNvSpPr txBox="1"/>
          <p:nvPr/>
        </p:nvSpPr>
        <p:spPr>
          <a:xfrm>
            <a:off x="6855906" y="3136479"/>
            <a:ext cx="120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Scrum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Coach Agile</a:t>
            </a:r>
          </a:p>
        </p:txBody>
      </p:sp>
      <p:sp>
        <p:nvSpPr>
          <p:cNvPr id="22" name="ZoneTexte 22">
            <a:extLst>
              <a:ext uri="{FF2B5EF4-FFF2-40B4-BE49-F238E27FC236}">
                <a16:creationId xmlns:a16="http://schemas.microsoft.com/office/drawing/2014/main" id="{D307417D-F860-4B03-9B3F-4CAE29FF4FBA}"/>
              </a:ext>
            </a:extLst>
          </p:cNvPr>
          <p:cNvSpPr txBox="1"/>
          <p:nvPr/>
        </p:nvSpPr>
        <p:spPr>
          <a:xfrm>
            <a:off x="9692689" y="2385144"/>
            <a:ext cx="120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Architecte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7FCDBA-667A-4D4C-A159-90008281EB1F}"/>
              </a:ext>
            </a:extLst>
          </p:cNvPr>
          <p:cNvSpPr/>
          <p:nvPr/>
        </p:nvSpPr>
        <p:spPr>
          <a:xfrm>
            <a:off x="672553" y="1423479"/>
            <a:ext cx="5447629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La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Squad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ou équipe produit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est l’équipe disponible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Full Time.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Elle est garante de :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Char char="-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La connaissance du client et son besoin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Char char="-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L’adaptation des processus de réalisation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Char char="-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La gestion du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Backlog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Char char="-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Les livraisons fréquentes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Char char="-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La gestion des évolutions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L’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équipe étendue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est une équipe mobilisée ponctuellement. Elle est sollicitée différemment selon les types d’ateliers.</a:t>
            </a:r>
          </a:p>
        </p:txBody>
      </p:sp>
      <p:sp>
        <p:nvSpPr>
          <p:cNvPr id="25" name="ZoneTexte 22">
            <a:extLst>
              <a:ext uri="{FF2B5EF4-FFF2-40B4-BE49-F238E27FC236}">
                <a16:creationId xmlns:a16="http://schemas.microsoft.com/office/drawing/2014/main" id="{663E799E-635A-46BB-8C31-C3DF029272CE}"/>
              </a:ext>
            </a:extLst>
          </p:cNvPr>
          <p:cNvSpPr txBox="1"/>
          <p:nvPr/>
        </p:nvSpPr>
        <p:spPr>
          <a:xfrm>
            <a:off x="10190139" y="3248176"/>
            <a:ext cx="120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Production</a:t>
            </a:r>
          </a:p>
        </p:txBody>
      </p:sp>
      <p:sp>
        <p:nvSpPr>
          <p:cNvPr id="26" name="ZoneTexte 22">
            <a:extLst>
              <a:ext uri="{FF2B5EF4-FFF2-40B4-BE49-F238E27FC236}">
                <a16:creationId xmlns:a16="http://schemas.microsoft.com/office/drawing/2014/main" id="{7AB8960E-8A1B-4385-9909-0EAEA7EFC0E7}"/>
              </a:ext>
            </a:extLst>
          </p:cNvPr>
          <p:cNvSpPr txBox="1"/>
          <p:nvPr/>
        </p:nvSpPr>
        <p:spPr>
          <a:xfrm>
            <a:off x="8289601" y="4481752"/>
            <a:ext cx="120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DevOps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ZoneTexte 22">
            <a:extLst>
              <a:ext uri="{FF2B5EF4-FFF2-40B4-BE49-F238E27FC236}">
                <a16:creationId xmlns:a16="http://schemas.microsoft.com/office/drawing/2014/main" id="{5A866650-F7C8-4FE8-8CF5-3DE45DFF55D8}"/>
              </a:ext>
            </a:extLst>
          </p:cNvPr>
          <p:cNvSpPr txBox="1"/>
          <p:nvPr/>
        </p:nvSpPr>
        <p:spPr>
          <a:xfrm>
            <a:off x="9890013" y="4123305"/>
            <a:ext cx="120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Réseau</a:t>
            </a:r>
          </a:p>
        </p:txBody>
      </p:sp>
      <p:sp>
        <p:nvSpPr>
          <p:cNvPr id="28" name="ZoneTexte 22">
            <a:extLst>
              <a:ext uri="{FF2B5EF4-FFF2-40B4-BE49-F238E27FC236}">
                <a16:creationId xmlns:a16="http://schemas.microsoft.com/office/drawing/2014/main" id="{CAE59FD1-942C-4F91-BFFA-56DF4A6FCF09}"/>
              </a:ext>
            </a:extLst>
          </p:cNvPr>
          <p:cNvSpPr txBox="1"/>
          <p:nvPr/>
        </p:nvSpPr>
        <p:spPr>
          <a:xfrm>
            <a:off x="7641880" y="2128963"/>
            <a:ext cx="74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UX/UI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672553" y="4826913"/>
            <a:ext cx="4596585" cy="1328799"/>
            <a:chOff x="6588336" y="5259593"/>
            <a:chExt cx="4596585" cy="13287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D2CBFB-4312-4DBC-AA6D-85D0C102BE13}"/>
                </a:ext>
              </a:extLst>
            </p:cNvPr>
            <p:cNvSpPr/>
            <p:nvPr/>
          </p:nvSpPr>
          <p:spPr bwMode="auto">
            <a:xfrm>
              <a:off x="6625642" y="5458601"/>
              <a:ext cx="4548645" cy="1088016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lvl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E000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fr-M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0B6161ED-E8EF-465F-B170-194B5B4A5D7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804275" y="5259593"/>
              <a:ext cx="3968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r" defTabSz="914400" rtl="0" eaLnBrk="1" latinLnBrk="0" hangingPunct="1">
                <a:spcBef>
                  <a:spcPct val="0"/>
                </a:spcBef>
                <a:buClrTx/>
                <a:buFontTx/>
                <a:buNone/>
                <a:defRPr sz="1800" b="1" kern="120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fld id="{0CF0C1BB-6E00-4BAA-B7F5-AD2746EEB444}" type="slidenum">
                <a:rPr kumimoji="0" lang="fr-FR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11</a:t>
              </a:fld>
              <a:endParaRPr kumimoji="0" lang="fr-FR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EE921D5C-047F-4AF5-958E-800340546ABE}"/>
                </a:ext>
              </a:extLst>
            </p:cNvPr>
            <p:cNvSpPr txBox="1"/>
            <p:nvPr/>
          </p:nvSpPr>
          <p:spPr>
            <a:xfrm>
              <a:off x="8539081" y="5557341"/>
              <a:ext cx="2645840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just" defTabSz="914400" rtl="0" eaLnBrk="0" fontAlgn="base" latinLnBrk="0" hangingPunct="0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E00000"/>
                </a:buClr>
                <a:buSzTx/>
                <a:buFontTx/>
                <a:buChar char="-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Réseau 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Retail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 </a:t>
              </a:r>
            </a:p>
            <a:p>
              <a:pPr marL="285750" marR="0" lvl="0" indent="-285750" algn="just" defTabSz="914400" rtl="0" eaLnBrk="0" fontAlgn="base" latinLnBrk="0" hangingPunct="0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E00000"/>
                </a:buClr>
                <a:buSzTx/>
                <a:buFontTx/>
                <a:buChar char="-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Back Office</a:t>
              </a:r>
            </a:p>
            <a:p>
              <a:pPr marL="285750" marR="0" lvl="0" indent="-285750" algn="just" defTabSz="914400" rtl="0" eaLnBrk="0" fontAlgn="base" latinLnBrk="0" hangingPunct="0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E00000"/>
                </a:buClr>
                <a:buSzTx/>
                <a:buFontTx/>
                <a:buChar char="-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Marketing, Communication et relations clients</a:t>
              </a:r>
            </a:p>
          </p:txBody>
        </p:sp>
        <p:sp>
          <p:nvSpPr>
            <p:cNvPr id="30" name="ZoneTexte 22">
              <a:extLst>
                <a:ext uri="{FF2B5EF4-FFF2-40B4-BE49-F238E27FC236}">
                  <a16:creationId xmlns:a16="http://schemas.microsoft.com/office/drawing/2014/main" id="{6F9DA055-9895-4A0B-BD28-16CE87E3ADBC}"/>
                </a:ext>
              </a:extLst>
            </p:cNvPr>
            <p:cNvSpPr txBox="1"/>
            <p:nvPr/>
          </p:nvSpPr>
          <p:spPr>
            <a:xfrm>
              <a:off x="6746134" y="5322137"/>
              <a:ext cx="2774822" cy="2937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normAutofit lnSpcReduction="10000"/>
            </a:bodyPr>
            <a:lstStyle>
              <a:defPPr>
                <a:defRPr lang="fr-FR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/>
                <a:defRPr kumimoji="0" sz="1400" b="1" i="0" u="none" strike="noStrike" cap="none" spc="0" normalizeH="0" baseline="0">
                  <a:ln>
                    <a:noFill/>
                  </a:ln>
                  <a:solidFill>
                    <a:srgbClr val="FF6633"/>
                  </a:solidFill>
                  <a:effectLst/>
                  <a:uLnTx/>
                  <a:uFillTx/>
                  <a:latin typeface="Arial"/>
                </a:defRPr>
              </a:lvl1pPr>
              <a:lvl2pPr defTabSz="914400" eaLnBrk="1" latinLnBrk="0" hangingPunct="1">
                <a:defRPr sz="1800">
                  <a:latin typeface="+mn-lt"/>
                </a:defRPr>
              </a:lvl2pPr>
              <a:lvl3pPr defTabSz="914400" eaLnBrk="1" latinLnBrk="0" hangingPunct="1">
                <a:defRPr sz="1800">
                  <a:latin typeface="+mn-lt"/>
                </a:defRPr>
              </a:lvl3pPr>
              <a:lvl4pPr defTabSz="914400" eaLnBrk="1" latinLnBrk="0" hangingPunct="1">
                <a:defRPr sz="1800">
                  <a:latin typeface="+mn-lt"/>
                </a:defRPr>
              </a:lvl4pPr>
              <a:lvl5pPr defTabSz="914400" eaLnBrk="1" latinLnBrk="0" hangingPunct="1">
                <a:defRPr sz="1800">
                  <a:latin typeface="+mn-lt"/>
                </a:defRPr>
              </a:lvl5pPr>
              <a:lvl6pPr>
                <a:defRPr sz="1800">
                  <a:latin typeface="+mn-lt"/>
                </a:defRPr>
              </a:lvl6pPr>
              <a:lvl7pPr>
                <a:defRPr sz="1800">
                  <a:latin typeface="+mn-lt"/>
                </a:defRPr>
              </a:lvl7pPr>
              <a:lvl8pPr>
                <a:defRPr sz="1800">
                  <a:latin typeface="+mn-lt"/>
                </a:defRPr>
              </a:lvl8pPr>
              <a:lvl9pPr>
                <a:defRPr sz="1800">
                  <a:latin typeface="+mn-lt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Equipe Métier/Support Identifiée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B3D51964-F938-464A-B948-419FB706555A}"/>
                </a:ext>
              </a:extLst>
            </p:cNvPr>
            <p:cNvSpPr txBox="1"/>
            <p:nvPr/>
          </p:nvSpPr>
          <p:spPr>
            <a:xfrm>
              <a:off x="6588336" y="5557341"/>
              <a:ext cx="264584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>
                  <a:srgbClr val="E00000"/>
                </a:buClr>
                <a:buSzTx/>
                <a:buFontTx/>
                <a:buChar char="-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DPO</a:t>
              </a:r>
            </a:p>
            <a:p>
              <a:pPr marL="285750" marR="0" lvl="0" indent="-285750" algn="just" defTabSz="914400" rtl="0" eaLnBrk="0" fontAlgn="base" latinLnBrk="0" hangingPunct="0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E00000"/>
                </a:buClr>
                <a:buSzTx/>
                <a:buFontTx/>
                <a:buChar char="-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Conformité</a:t>
              </a:r>
            </a:p>
            <a:p>
              <a:pPr marL="285750" marR="0" lvl="0" indent="-285750" algn="just" defTabSz="914400" rtl="0" eaLnBrk="0" fontAlgn="base" latinLnBrk="0" hangingPunct="0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E00000"/>
                </a:buClr>
                <a:buSzTx/>
                <a:buFontTx/>
                <a:buChar char="-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Juridique</a:t>
              </a:r>
            </a:p>
          </p:txBody>
        </p:sp>
      </p:grp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43" y="3854812"/>
            <a:ext cx="491563" cy="49156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85" y="4014849"/>
            <a:ext cx="491563" cy="491563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666" y="1908029"/>
            <a:ext cx="651600" cy="65160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476" y="1733544"/>
            <a:ext cx="651600" cy="65160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061" y="4036814"/>
            <a:ext cx="651600" cy="65160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95" y="2504702"/>
            <a:ext cx="651600" cy="6516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80" y="3464904"/>
            <a:ext cx="651600" cy="65160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61" y="1471565"/>
            <a:ext cx="651600" cy="65160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9" y="2974747"/>
            <a:ext cx="651600" cy="65160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403" y="2648947"/>
            <a:ext cx="651600" cy="65160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832" y="2619651"/>
            <a:ext cx="651600" cy="65160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267" y="3832703"/>
            <a:ext cx="651600" cy="6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4" name="Demo information text"/>
          <p:cNvSpPr txBox="1"/>
          <p:nvPr/>
        </p:nvSpPr>
        <p:spPr>
          <a:xfrm>
            <a:off x="575734" y="1989068"/>
            <a:ext cx="6200266" cy="1333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smtClean="0">
                <a:solidFill>
                  <a:srgbClr val="36526E"/>
                </a:solidFill>
                <a:latin typeface="Montserrat-Bold"/>
              </a:rPr>
              <a:t>Architecture et socle de base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0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3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1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1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2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19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2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995481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Architecture fonctionnelle</a:t>
            </a:r>
            <a:endParaRPr sz="6000" dirty="0"/>
          </a:p>
        </p:txBody>
      </p:sp>
      <p:sp>
        <p:nvSpPr>
          <p:cNvPr id="70" name="Rectangle"/>
          <p:cNvSpPr/>
          <p:nvPr/>
        </p:nvSpPr>
        <p:spPr>
          <a:xfrm>
            <a:off x="260217" y="2400179"/>
            <a:ext cx="6673983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90804" y="2634516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Web et mobile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Client et employé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2228036" y="2634516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Agence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3965268" y="2634516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SVI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5702500" y="2634516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Réseaux sociaux</a:t>
            </a:r>
          </a:p>
        </p:txBody>
      </p:sp>
      <p:sp>
        <p:nvSpPr>
          <p:cNvPr id="79" name="ZoneTexte 78"/>
          <p:cNvSpPr txBox="1"/>
          <p:nvPr/>
        </p:nvSpPr>
        <p:spPr>
          <a:xfrm rot="16200000">
            <a:off x="122242" y="2691405"/>
            <a:ext cx="439223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Canaux</a:t>
            </a:r>
          </a:p>
        </p:txBody>
      </p:sp>
      <p:sp>
        <p:nvSpPr>
          <p:cNvPr id="80" name="Rectangle"/>
          <p:cNvSpPr/>
          <p:nvPr/>
        </p:nvSpPr>
        <p:spPr>
          <a:xfrm>
            <a:off x="6982860" y="2409980"/>
            <a:ext cx="1912844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7441356" y="2445564"/>
            <a:ext cx="681838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Ecosystem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portal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8164668" y="2445564"/>
            <a:ext cx="730592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Market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Place 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7441356" y="2828402"/>
            <a:ext cx="1453904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API Manager</a:t>
            </a:r>
          </a:p>
        </p:txBody>
      </p:sp>
      <p:sp>
        <p:nvSpPr>
          <p:cNvPr id="84" name="ZoneTexte 83"/>
          <p:cNvSpPr txBox="1"/>
          <p:nvPr/>
        </p:nvSpPr>
        <p:spPr>
          <a:xfrm rot="16200000">
            <a:off x="6881024" y="2628070"/>
            <a:ext cx="797177" cy="3234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Interaction/ écosystème</a:t>
            </a:r>
          </a:p>
        </p:txBody>
      </p:sp>
      <p:sp>
        <p:nvSpPr>
          <p:cNvPr id="85" name="Rectangle"/>
          <p:cNvSpPr/>
          <p:nvPr/>
        </p:nvSpPr>
        <p:spPr>
          <a:xfrm>
            <a:off x="8937475" y="2400178"/>
            <a:ext cx="2913319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89" name="ZoneTexte 88"/>
          <p:cNvSpPr txBox="1"/>
          <p:nvPr/>
        </p:nvSpPr>
        <p:spPr>
          <a:xfrm rot="16200000">
            <a:off x="8709543" y="2694891"/>
            <a:ext cx="79717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Communication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10019551" y="2454516"/>
            <a:ext cx="735049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email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9528652" y="2454516"/>
            <a:ext cx="4464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SMS</a:t>
            </a:r>
          </a:p>
        </p:txBody>
      </p:sp>
      <p:sp>
        <p:nvSpPr>
          <p:cNvPr id="102" name="ZoneTexte 101"/>
          <p:cNvSpPr txBox="1"/>
          <p:nvPr/>
        </p:nvSpPr>
        <p:spPr>
          <a:xfrm>
            <a:off x="9528652" y="2837354"/>
            <a:ext cx="4464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chat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10024008" y="2837354"/>
            <a:ext cx="730592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Site web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10803556" y="2454516"/>
            <a:ext cx="730592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Vidéo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10803556" y="2837354"/>
            <a:ext cx="730592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Autres (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android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IOS,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IoT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)</a:t>
            </a:r>
          </a:p>
        </p:txBody>
      </p:sp>
      <p:sp>
        <p:nvSpPr>
          <p:cNvPr id="142" name="Rectangle"/>
          <p:cNvSpPr/>
          <p:nvPr/>
        </p:nvSpPr>
        <p:spPr>
          <a:xfrm>
            <a:off x="260217" y="3283455"/>
            <a:ext cx="11590577" cy="5160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5305686" y="3361494"/>
            <a:ext cx="99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Authentification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6486853" y="3361494"/>
            <a:ext cx="16388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Profiling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et autorisations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4107428" y="3361494"/>
            <a:ext cx="99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Identification</a:t>
            </a:r>
          </a:p>
        </p:txBody>
      </p:sp>
      <p:sp>
        <p:nvSpPr>
          <p:cNvPr id="148" name="ZoneTexte 147"/>
          <p:cNvSpPr txBox="1"/>
          <p:nvPr/>
        </p:nvSpPr>
        <p:spPr>
          <a:xfrm>
            <a:off x="341853" y="3437620"/>
            <a:ext cx="142979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Mécanismes de sécurité</a:t>
            </a:r>
          </a:p>
        </p:txBody>
      </p:sp>
      <p:sp>
        <p:nvSpPr>
          <p:cNvPr id="150" name="Rectangle"/>
          <p:cNvSpPr/>
          <p:nvPr/>
        </p:nvSpPr>
        <p:spPr>
          <a:xfrm>
            <a:off x="260217" y="3859786"/>
            <a:ext cx="11590577" cy="571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341853" y="4041680"/>
            <a:ext cx="142979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Mécanismes cross-canal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2022468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Content Management</a:t>
            </a:r>
          </a:p>
        </p:txBody>
      </p:sp>
      <p:sp>
        <p:nvSpPr>
          <p:cNvPr id="179" name="ZoneTexte 178"/>
          <p:cNvSpPr txBox="1"/>
          <p:nvPr/>
        </p:nvSpPr>
        <p:spPr>
          <a:xfrm>
            <a:off x="3685519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UX digitale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personnalisée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5348570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 des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documents</a:t>
            </a:r>
          </a:p>
        </p:txBody>
      </p:sp>
      <p:sp>
        <p:nvSpPr>
          <p:cNvPr id="182" name="ZoneTexte 181"/>
          <p:cNvSpPr txBox="1"/>
          <p:nvPr/>
        </p:nvSpPr>
        <p:spPr>
          <a:xfrm>
            <a:off x="7011621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Community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management</a:t>
            </a:r>
          </a:p>
        </p:txBody>
      </p:sp>
      <p:sp>
        <p:nvSpPr>
          <p:cNvPr id="183" name="ZoneTexte 182"/>
          <p:cNvSpPr txBox="1"/>
          <p:nvPr/>
        </p:nvSpPr>
        <p:spPr>
          <a:xfrm>
            <a:off x="8674673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Collaboration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digitale</a:t>
            </a:r>
          </a:p>
        </p:txBody>
      </p:sp>
      <p:sp>
        <p:nvSpPr>
          <p:cNvPr id="185" name="Rectangle"/>
          <p:cNvSpPr/>
          <p:nvPr/>
        </p:nvSpPr>
        <p:spPr>
          <a:xfrm>
            <a:off x="256746" y="2061362"/>
            <a:ext cx="11594048" cy="2805913"/>
          </a:xfrm>
          <a:prstGeom prst="rect">
            <a:avLst/>
          </a:prstGeom>
          <a:ln w="9525">
            <a:solidFill>
              <a:srgbClr val="EE0031"/>
            </a:solidFill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82687" y="1869707"/>
            <a:ext cx="1731243" cy="279796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Plateforme Digitale</a:t>
            </a:r>
          </a:p>
        </p:txBody>
      </p:sp>
      <p:sp>
        <p:nvSpPr>
          <p:cNvPr id="188" name="ZoneTexte 187"/>
          <p:cNvSpPr txBox="1"/>
          <p:nvPr/>
        </p:nvSpPr>
        <p:spPr>
          <a:xfrm>
            <a:off x="6982859" y="2105243"/>
            <a:ext cx="1912401" cy="259823"/>
          </a:xfrm>
          <a:prstGeom prst="rect">
            <a:avLst/>
          </a:prstGeom>
          <a:solidFill>
            <a:srgbClr val="3E5E7E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API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3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meline"/>
          <p:cNvSpPr txBox="1"/>
          <p:nvPr/>
        </p:nvSpPr>
        <p:spPr>
          <a:xfrm>
            <a:off x="421200" y="284400"/>
            <a:ext cx="9261578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 err="1"/>
              <a:t>Macro-architecture</a:t>
            </a:r>
            <a:endParaRPr sz="6000" dirty="0"/>
          </a:p>
        </p:txBody>
      </p:sp>
      <p:sp>
        <p:nvSpPr>
          <p:cNvPr id="5" name="ZoneTexte 4"/>
          <p:cNvSpPr txBox="1"/>
          <p:nvPr/>
        </p:nvSpPr>
        <p:spPr>
          <a:xfrm>
            <a:off x="232377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Mobile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6889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Web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21401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IoT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5913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Startup &amp;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partenaires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104253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Abonnés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71" y="879977"/>
            <a:ext cx="720000" cy="72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11" y="920630"/>
            <a:ext cx="720000" cy="72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91" y="892313"/>
            <a:ext cx="720000" cy="72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436" y="956754"/>
            <a:ext cx="360000" cy="36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011" y="1204242"/>
            <a:ext cx="360000" cy="360000"/>
          </a:xfrm>
          <a:prstGeom prst="rect">
            <a:avLst/>
          </a:prstGeom>
          <a:noFill/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36" y="1097878"/>
            <a:ext cx="360000" cy="360000"/>
          </a:xfrm>
          <a:prstGeom prst="rect">
            <a:avLst/>
          </a:prstGeom>
        </p:spPr>
      </p:pic>
      <p:sp>
        <p:nvSpPr>
          <p:cNvPr id="19" name="Rectangle"/>
          <p:cNvSpPr/>
          <p:nvPr/>
        </p:nvSpPr>
        <p:spPr>
          <a:xfrm>
            <a:off x="4655922" y="2144071"/>
            <a:ext cx="4817014" cy="1320001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81046" y="2144071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API </a:t>
            </a: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Management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" name="Rectangle"/>
          <p:cNvSpPr/>
          <p:nvPr/>
        </p:nvSpPr>
        <p:spPr>
          <a:xfrm>
            <a:off x="9763125" y="2144071"/>
            <a:ext cx="1647928" cy="1320001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603707" y="2144071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Authentification</a:t>
            </a:r>
          </a:p>
        </p:txBody>
      </p:sp>
      <p:sp>
        <p:nvSpPr>
          <p:cNvPr id="26" name="Rectangle"/>
          <p:cNvSpPr/>
          <p:nvPr/>
        </p:nvSpPr>
        <p:spPr>
          <a:xfrm>
            <a:off x="2465161" y="2144071"/>
            <a:ext cx="1965368" cy="1320001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583994" y="2665208"/>
            <a:ext cx="170216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Portal </a:t>
            </a:r>
            <a:r>
              <a:rPr kumimoji="0" lang="fr-FR" sz="1000" b="1" i="0" u="none" strike="noStrike" kern="1200" cap="none" spc="30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Sandbox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8" name="Rectangle"/>
          <p:cNvSpPr/>
          <p:nvPr/>
        </p:nvSpPr>
        <p:spPr>
          <a:xfrm>
            <a:off x="9763125" y="3633132"/>
            <a:ext cx="1647928" cy="1471843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9603707" y="3633132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Meta-services</a:t>
            </a:r>
          </a:p>
        </p:txBody>
      </p:sp>
      <p:sp>
        <p:nvSpPr>
          <p:cNvPr id="30" name="Rectangle"/>
          <p:cNvSpPr/>
          <p:nvPr/>
        </p:nvSpPr>
        <p:spPr>
          <a:xfrm>
            <a:off x="4655922" y="3633134"/>
            <a:ext cx="4817014" cy="1195112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041320" y="3633132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Microservices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" name="Rectangle"/>
          <p:cNvSpPr/>
          <p:nvPr/>
        </p:nvSpPr>
        <p:spPr>
          <a:xfrm>
            <a:off x="4655922" y="4897226"/>
            <a:ext cx="4817014" cy="881421"/>
          </a:xfrm>
          <a:prstGeom prst="rect">
            <a:avLst/>
          </a:prstGeom>
          <a:gradFill flip="none" rotWithShape="1">
            <a:gsLst>
              <a:gs pos="0">
                <a:srgbClr val="B0C4D8"/>
              </a:gs>
              <a:gs pos="42000">
                <a:srgbClr val="B0C4D8"/>
              </a:gs>
              <a:gs pos="83000">
                <a:srgbClr val="D1D1D1"/>
              </a:gs>
              <a:gs pos="100000">
                <a:srgbClr val="D1D1D1"/>
              </a:gs>
            </a:gsLst>
            <a:lin ang="5400000" scaled="0"/>
            <a:tileRect/>
          </a:gra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942982" y="4916026"/>
            <a:ext cx="2163440" cy="3234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Supervision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/ Monitoring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6" name="Rectangle"/>
          <p:cNvSpPr/>
          <p:nvPr/>
        </p:nvSpPr>
        <p:spPr>
          <a:xfrm>
            <a:off x="2466528" y="3625505"/>
            <a:ext cx="1900571" cy="1611783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861720" y="3633132"/>
            <a:ext cx="1110186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Automation</a:t>
            </a:r>
          </a:p>
        </p:txBody>
      </p:sp>
      <p:sp>
        <p:nvSpPr>
          <p:cNvPr id="39" name="Rectangle"/>
          <p:cNvSpPr/>
          <p:nvPr/>
        </p:nvSpPr>
        <p:spPr>
          <a:xfrm>
            <a:off x="4653223" y="5762069"/>
            <a:ext cx="5091383" cy="853044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41" name="ZoneTexte 40"/>
          <p:cNvSpPr txBox="1"/>
          <p:nvPr/>
        </p:nvSpPr>
        <p:spPr>
          <a:xfrm rot="5400000">
            <a:off x="9342100" y="6132621"/>
            <a:ext cx="51791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Ops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896083" y="2616038"/>
            <a:ext cx="1382011" cy="360000"/>
          </a:xfrm>
          <a:prstGeom prst="rect">
            <a:avLst/>
          </a:prstGeom>
          <a:solidFill>
            <a:srgbClr val="606060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Fournisseur d’identité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2778616" y="3928141"/>
            <a:ext cx="1276394" cy="360000"/>
          </a:xfrm>
          <a:prstGeom prst="rect">
            <a:avLst/>
          </a:prstGeom>
          <a:solidFill>
            <a:srgbClr val="606060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 unitaires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778616" y="4369053"/>
            <a:ext cx="1276394" cy="360000"/>
          </a:xfrm>
          <a:prstGeom prst="rect">
            <a:avLst/>
          </a:prstGeom>
          <a:solidFill>
            <a:srgbClr val="606060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Build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778616" y="4813109"/>
            <a:ext cx="1276394" cy="360000"/>
          </a:xfrm>
          <a:prstGeom prst="rect">
            <a:avLst/>
          </a:prstGeom>
          <a:solidFill>
            <a:srgbClr val="606060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Déploiment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9" name="ZoneTexte 48"/>
          <p:cNvSpPr txBox="1"/>
          <p:nvPr/>
        </p:nvSpPr>
        <p:spPr>
          <a:xfrm rot="5400000">
            <a:off x="5860418" y="5703112"/>
            <a:ext cx="1276394" cy="360000"/>
          </a:xfrm>
          <a:prstGeom prst="rect">
            <a:avLst/>
          </a:prstGeom>
          <a:gradFill flip="none" rotWithShape="1">
            <a:gsLst>
              <a:gs pos="0">
                <a:srgbClr val="314B64"/>
              </a:gs>
              <a:gs pos="42000">
                <a:srgbClr val="314B64"/>
              </a:gs>
              <a:gs pos="83000">
                <a:srgbClr val="606060"/>
              </a:gs>
              <a:gs pos="100000">
                <a:srgbClr val="606060"/>
              </a:gs>
            </a:gsLst>
            <a:lin ang="0" scaled="1"/>
            <a:tileRect/>
          </a:gra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Pistes d’audit</a:t>
            </a:r>
          </a:p>
        </p:txBody>
      </p:sp>
      <p:sp>
        <p:nvSpPr>
          <p:cNvPr id="50" name="ZoneTexte 49"/>
          <p:cNvSpPr txBox="1"/>
          <p:nvPr/>
        </p:nvSpPr>
        <p:spPr>
          <a:xfrm rot="5400000">
            <a:off x="7026992" y="5703112"/>
            <a:ext cx="1276394" cy="360000"/>
          </a:xfrm>
          <a:prstGeom prst="rect">
            <a:avLst/>
          </a:prstGeom>
          <a:gradFill flip="none" rotWithShape="1">
            <a:gsLst>
              <a:gs pos="0">
                <a:srgbClr val="314B64"/>
              </a:gs>
              <a:gs pos="42000">
                <a:srgbClr val="314B64"/>
              </a:gs>
              <a:gs pos="83000">
                <a:srgbClr val="606060"/>
              </a:gs>
              <a:gs pos="100000">
                <a:srgbClr val="606060"/>
              </a:gs>
            </a:gsLst>
            <a:lin ang="0" scaled="1"/>
            <a:tileRect/>
          </a:gra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Alertes</a:t>
            </a:r>
          </a:p>
        </p:txBody>
      </p:sp>
      <p:sp>
        <p:nvSpPr>
          <p:cNvPr id="51" name="ZoneTexte 50"/>
          <p:cNvSpPr txBox="1"/>
          <p:nvPr/>
        </p:nvSpPr>
        <p:spPr>
          <a:xfrm rot="5400000">
            <a:off x="8193567" y="5705820"/>
            <a:ext cx="1276394" cy="360000"/>
          </a:xfrm>
          <a:prstGeom prst="rect">
            <a:avLst/>
          </a:prstGeom>
          <a:gradFill flip="none" rotWithShape="1">
            <a:gsLst>
              <a:gs pos="0">
                <a:srgbClr val="314B64"/>
              </a:gs>
              <a:gs pos="42000">
                <a:srgbClr val="314B64"/>
              </a:gs>
              <a:gs pos="83000">
                <a:srgbClr val="606060"/>
              </a:gs>
              <a:gs pos="100000">
                <a:srgbClr val="606060"/>
              </a:gs>
            </a:gsLst>
            <a:lin ang="0" scaled="1"/>
            <a:tileRect/>
          </a:gra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Monitoring</a:t>
            </a:r>
          </a:p>
        </p:txBody>
      </p:sp>
      <p:sp>
        <p:nvSpPr>
          <p:cNvPr id="52" name="ZoneTexte 51"/>
          <p:cNvSpPr txBox="1"/>
          <p:nvPr/>
        </p:nvSpPr>
        <p:spPr>
          <a:xfrm rot="5400000">
            <a:off x="4693844" y="5703112"/>
            <a:ext cx="1276394" cy="360000"/>
          </a:xfrm>
          <a:prstGeom prst="rect">
            <a:avLst/>
          </a:prstGeom>
          <a:gradFill flip="none" rotWithShape="1">
            <a:gsLst>
              <a:gs pos="0">
                <a:srgbClr val="314B64"/>
              </a:gs>
              <a:gs pos="42000">
                <a:srgbClr val="314B64"/>
              </a:gs>
              <a:gs pos="83000">
                <a:srgbClr val="606060"/>
              </a:gs>
              <a:gs pos="100000">
                <a:srgbClr val="606060"/>
              </a:gs>
            </a:gsLst>
            <a:lin ang="0" scaled="1"/>
            <a:tileRect/>
          </a:gra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Enregistrement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9933688" y="3941165"/>
            <a:ext cx="130680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</a:t>
            </a: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discovery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9933688" y="4455033"/>
            <a:ext cx="130680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Registre API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793301" y="2627963"/>
            <a:ext cx="143748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Gateway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6348561" y="2627963"/>
            <a:ext cx="143748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Routeur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7903822" y="2627963"/>
            <a:ext cx="143748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Équilibreur de charge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151453" y="3969913"/>
            <a:ext cx="844014" cy="249906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198142" y="3969913"/>
            <a:ext cx="844014" cy="249906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7244831" y="3969913"/>
            <a:ext cx="844014" cy="249906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8291519" y="3969913"/>
            <a:ext cx="844014" cy="249906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5" name="Cylindre 64"/>
          <p:cNvSpPr/>
          <p:nvPr/>
        </p:nvSpPr>
        <p:spPr bwMode="auto">
          <a:xfrm>
            <a:off x="5151453" y="4350864"/>
            <a:ext cx="844014" cy="43563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6" name="Cylindre 65"/>
          <p:cNvSpPr/>
          <p:nvPr/>
        </p:nvSpPr>
        <p:spPr bwMode="auto">
          <a:xfrm>
            <a:off x="6198142" y="4350864"/>
            <a:ext cx="844014" cy="43563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Cylindre 66"/>
          <p:cNvSpPr/>
          <p:nvPr/>
        </p:nvSpPr>
        <p:spPr bwMode="auto">
          <a:xfrm>
            <a:off x="7244831" y="4350864"/>
            <a:ext cx="844014" cy="43563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Cylindre 67"/>
          <p:cNvSpPr/>
          <p:nvPr/>
        </p:nvSpPr>
        <p:spPr bwMode="auto">
          <a:xfrm>
            <a:off x="8291519" y="4350864"/>
            <a:ext cx="844014" cy="43563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9" name="Double flèche verticale 68"/>
          <p:cNvSpPr/>
          <p:nvPr/>
        </p:nvSpPr>
        <p:spPr bwMode="auto">
          <a:xfrm>
            <a:off x="5512041" y="3811593"/>
            <a:ext cx="70140" cy="138768"/>
          </a:xfrm>
          <a:prstGeom prst="upDownArrow">
            <a:avLst/>
          </a:prstGeom>
          <a:solidFill>
            <a:srgbClr val="314B6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0" name="Double flèche verticale 69"/>
          <p:cNvSpPr/>
          <p:nvPr/>
        </p:nvSpPr>
        <p:spPr bwMode="auto">
          <a:xfrm>
            <a:off x="6585079" y="3811593"/>
            <a:ext cx="70140" cy="138768"/>
          </a:xfrm>
          <a:prstGeom prst="upDownArrow">
            <a:avLst/>
          </a:prstGeom>
          <a:solidFill>
            <a:srgbClr val="314B6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1" name="Double flèche verticale 70"/>
          <p:cNvSpPr/>
          <p:nvPr/>
        </p:nvSpPr>
        <p:spPr bwMode="auto">
          <a:xfrm>
            <a:off x="7630119" y="3811593"/>
            <a:ext cx="70140" cy="138768"/>
          </a:xfrm>
          <a:prstGeom prst="upDownArrow">
            <a:avLst/>
          </a:prstGeom>
          <a:solidFill>
            <a:srgbClr val="314B6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2" name="Double flèche verticale 71"/>
          <p:cNvSpPr/>
          <p:nvPr/>
        </p:nvSpPr>
        <p:spPr bwMode="auto">
          <a:xfrm>
            <a:off x="8678456" y="3811593"/>
            <a:ext cx="70140" cy="138768"/>
          </a:xfrm>
          <a:prstGeom prst="upDownArrow">
            <a:avLst/>
          </a:prstGeom>
          <a:solidFill>
            <a:srgbClr val="314B6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cxnSp>
        <p:nvCxnSpPr>
          <p:cNvPr id="74" name="Connecteur droit avec flèche 73"/>
          <p:cNvCxnSpPr/>
          <p:nvPr/>
        </p:nvCxnSpPr>
        <p:spPr bwMode="auto">
          <a:xfrm>
            <a:off x="5573460" y="4238869"/>
            <a:ext cx="0" cy="108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14B6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Connecteur droit avec flèche 75"/>
          <p:cNvCxnSpPr/>
          <p:nvPr/>
        </p:nvCxnSpPr>
        <p:spPr bwMode="auto">
          <a:xfrm>
            <a:off x="6629417" y="4238869"/>
            <a:ext cx="0" cy="108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14B6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Connecteur droit avec flèche 76"/>
          <p:cNvCxnSpPr/>
          <p:nvPr/>
        </p:nvCxnSpPr>
        <p:spPr bwMode="auto">
          <a:xfrm>
            <a:off x="7671170" y="4238869"/>
            <a:ext cx="0" cy="108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14B6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Connecteur droit avec flèche 77"/>
          <p:cNvCxnSpPr/>
          <p:nvPr/>
        </p:nvCxnSpPr>
        <p:spPr bwMode="auto">
          <a:xfrm>
            <a:off x="8720021" y="4238869"/>
            <a:ext cx="0" cy="108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14B6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ZoneTexte 78"/>
          <p:cNvSpPr txBox="1"/>
          <p:nvPr/>
        </p:nvSpPr>
        <p:spPr>
          <a:xfrm>
            <a:off x="836971" y="45372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Equipe </a:t>
            </a: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Devops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54" y="3801654"/>
            <a:ext cx="360000" cy="36000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29" y="4049142"/>
            <a:ext cx="360000" cy="360000"/>
          </a:xfrm>
          <a:prstGeom prst="rect">
            <a:avLst/>
          </a:prstGeom>
          <a:noFill/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54" y="3942778"/>
            <a:ext cx="360000" cy="36000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61" y="944561"/>
            <a:ext cx="720000" cy="720000"/>
          </a:xfrm>
          <a:prstGeom prst="rect">
            <a:avLst/>
          </a:prstGeom>
        </p:spPr>
      </p:pic>
      <p:sp>
        <p:nvSpPr>
          <p:cNvPr id="84" name="Rectangle à coins arrondis 83"/>
          <p:cNvSpPr/>
          <p:nvPr/>
        </p:nvSpPr>
        <p:spPr>
          <a:xfrm>
            <a:off x="2268721" y="2102290"/>
            <a:ext cx="7447003" cy="1418875"/>
          </a:xfrm>
          <a:prstGeom prst="roundRect">
            <a:avLst>
              <a:gd name="adj" fmla="val 4619"/>
            </a:avLst>
          </a:prstGeom>
          <a:noFill/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 rot="16200000">
            <a:off x="1164009" y="2588627"/>
            <a:ext cx="181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API Management Platform</a:t>
            </a:r>
            <a:endParaRPr lang="en-US" sz="1100" b="1" spc="15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86" name="Rectangle"/>
          <p:cNvSpPr/>
          <p:nvPr/>
        </p:nvSpPr>
        <p:spPr>
          <a:xfrm>
            <a:off x="2466528" y="5341628"/>
            <a:ext cx="1900571" cy="1273485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739733" y="5873665"/>
            <a:ext cx="145231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Config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Server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0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à coins arrondis 143"/>
          <p:cNvSpPr/>
          <p:nvPr/>
        </p:nvSpPr>
        <p:spPr>
          <a:xfrm>
            <a:off x="4184302" y="1876187"/>
            <a:ext cx="1620000" cy="1620000"/>
          </a:xfrm>
          <a:prstGeom prst="roundRect">
            <a:avLst>
              <a:gd name="adj" fmla="val 6084"/>
            </a:avLst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à coins arrondis 146"/>
          <p:cNvSpPr/>
          <p:nvPr/>
        </p:nvSpPr>
        <p:spPr>
          <a:xfrm>
            <a:off x="5920367" y="1876187"/>
            <a:ext cx="1620000" cy="1620000"/>
          </a:xfrm>
          <a:prstGeom prst="roundRect">
            <a:avLst>
              <a:gd name="adj" fmla="val 6084"/>
            </a:avLst>
          </a:prstGeom>
          <a:solidFill>
            <a:srgbClr val="E16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à coins arrondis 147"/>
          <p:cNvSpPr/>
          <p:nvPr/>
        </p:nvSpPr>
        <p:spPr>
          <a:xfrm>
            <a:off x="5920367" y="3598766"/>
            <a:ext cx="1620000" cy="1620000"/>
          </a:xfrm>
          <a:prstGeom prst="roundRect">
            <a:avLst>
              <a:gd name="adj" fmla="val 6084"/>
            </a:avLst>
          </a:prstGeom>
          <a:solidFill>
            <a:srgbClr val="2EA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à coins arrondis 148"/>
          <p:cNvSpPr/>
          <p:nvPr/>
        </p:nvSpPr>
        <p:spPr>
          <a:xfrm>
            <a:off x="4184302" y="3598766"/>
            <a:ext cx="1620000" cy="1620000"/>
          </a:xfrm>
          <a:prstGeom prst="roundRect">
            <a:avLst>
              <a:gd name="adj" fmla="val 6084"/>
            </a:avLst>
          </a:prstGeom>
          <a:solidFill>
            <a:srgbClr val="61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Picture 3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63" y="1363665"/>
            <a:ext cx="833150" cy="833150"/>
          </a:xfrm>
          <a:prstGeom prst="rect">
            <a:avLst/>
          </a:prstGeom>
          <a:noFill/>
        </p:spPr>
      </p:pic>
      <p:sp>
        <p:nvSpPr>
          <p:cNvPr id="96" name="TextBox 148"/>
          <p:cNvSpPr txBox="1"/>
          <p:nvPr/>
        </p:nvSpPr>
        <p:spPr>
          <a:xfrm>
            <a:off x="5252377" y="6317620"/>
            <a:ext cx="123405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IE"/>
            </a:defPPr>
            <a:lvl1pPr algn="ctr">
              <a:defRPr sz="1600" b="1">
                <a:solidFill>
                  <a:schemeClr val="bg2"/>
                </a:solidFill>
              </a:defRPr>
            </a:lvl1pPr>
          </a:lstStyle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313231"/>
                </a:solidFill>
                <a:latin typeface="Montserrat Light"/>
                <a:cs typeface="Arial Narrow"/>
              </a:rPr>
              <a:t>API Managers</a:t>
            </a:r>
            <a:endParaRPr lang="en-US" sz="1100" b="0" dirty="0">
              <a:solidFill>
                <a:srgbClr val="313231"/>
              </a:solidFill>
              <a:latin typeface="Montserrat Light"/>
              <a:cs typeface="Arial Narrow"/>
            </a:endParaRPr>
          </a:p>
        </p:txBody>
      </p:sp>
      <p:grpSp>
        <p:nvGrpSpPr>
          <p:cNvPr id="104" name="Groupe 103"/>
          <p:cNvGrpSpPr/>
          <p:nvPr/>
        </p:nvGrpSpPr>
        <p:grpSpPr>
          <a:xfrm>
            <a:off x="1473976" y="889293"/>
            <a:ext cx="9299722" cy="307778"/>
            <a:chOff x="1246451" y="890746"/>
            <a:chExt cx="9299722" cy="307778"/>
          </a:xfrm>
        </p:grpSpPr>
        <p:grpSp>
          <p:nvGrpSpPr>
            <p:cNvPr id="98" name="Groupe 97"/>
            <p:cNvGrpSpPr/>
            <p:nvPr/>
          </p:nvGrpSpPr>
          <p:grpSpPr>
            <a:xfrm>
              <a:off x="1246451" y="890746"/>
              <a:ext cx="9299722" cy="307778"/>
              <a:chOff x="875819" y="5486002"/>
              <a:chExt cx="9299722" cy="307778"/>
            </a:xfrm>
          </p:grpSpPr>
          <p:sp>
            <p:nvSpPr>
              <p:cNvPr id="99" name="ZoneTexte 98"/>
              <p:cNvSpPr txBox="1"/>
              <p:nvPr/>
            </p:nvSpPr>
            <p:spPr>
              <a:xfrm>
                <a:off x="990119" y="5486003"/>
                <a:ext cx="9185422" cy="307777"/>
              </a:xfrm>
              <a:prstGeom prst="homePlate">
                <a:avLst>
                  <a:gd name="adj" fmla="val 22147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endParaRPr lang="en-US" sz="1400" b="1" spc="300" dirty="0">
                  <a:latin typeface="Montserrat Light"/>
                </a:endParaRPr>
              </a:p>
            </p:txBody>
          </p:sp>
          <p:sp>
            <p:nvSpPr>
              <p:cNvPr id="100" name="Chevron 99"/>
              <p:cNvSpPr/>
              <p:nvPr/>
            </p:nvSpPr>
            <p:spPr>
              <a:xfrm rot="10800000">
                <a:off x="875819" y="5486002"/>
                <a:ext cx="228600" cy="307777"/>
              </a:xfrm>
              <a:prstGeom prst="chevron">
                <a:avLst>
                  <a:gd name="adj" fmla="val 3055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ZoneTexte 100"/>
            <p:cNvSpPr txBox="1"/>
            <p:nvPr/>
          </p:nvSpPr>
          <p:spPr>
            <a:xfrm>
              <a:off x="1570492" y="906135"/>
              <a:ext cx="144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pc="300" dirty="0" smtClean="0">
                  <a:solidFill>
                    <a:schemeClr val="bg1"/>
                  </a:solidFill>
                  <a:latin typeface="Montserrat Light"/>
                </a:rPr>
                <a:t>CONSUME</a:t>
              </a:r>
              <a:endParaRPr lang="fr-FR" sz="1200" b="1" spc="300" dirty="0">
                <a:solidFill>
                  <a:schemeClr val="bg1"/>
                </a:solidFill>
                <a:latin typeface="Montserrat Light"/>
              </a:endParaRP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5134160" y="906135"/>
              <a:ext cx="144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pc="300" dirty="0" smtClean="0">
                  <a:solidFill>
                    <a:schemeClr val="bg1"/>
                  </a:solidFill>
                  <a:latin typeface="Montserrat Light"/>
                </a:rPr>
                <a:t>CONTROLE</a:t>
              </a:r>
              <a:endParaRPr lang="fr-FR" sz="1200" b="1" spc="300" dirty="0">
                <a:solidFill>
                  <a:schemeClr val="bg1"/>
                </a:solidFill>
                <a:latin typeface="Montserrat Light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8528296" y="906135"/>
              <a:ext cx="144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pc="300" dirty="0" smtClean="0">
                  <a:solidFill>
                    <a:schemeClr val="bg1"/>
                  </a:solidFill>
                  <a:latin typeface="Montserrat Light"/>
                </a:rPr>
                <a:t>CREATE</a:t>
              </a:r>
              <a:endParaRPr lang="fr-FR" sz="1200" b="1" spc="300" dirty="0">
                <a:solidFill>
                  <a:schemeClr val="bg1"/>
                </a:solidFill>
                <a:latin typeface="Montserrat Light"/>
              </a:endParaRPr>
            </a:p>
          </p:txBody>
        </p:sp>
      </p:grpSp>
      <p:grpSp>
        <p:nvGrpSpPr>
          <p:cNvPr id="162" name="Groupe 161"/>
          <p:cNvGrpSpPr/>
          <p:nvPr/>
        </p:nvGrpSpPr>
        <p:grpSpPr>
          <a:xfrm>
            <a:off x="1525323" y="3629104"/>
            <a:ext cx="1565981" cy="1666202"/>
            <a:chOff x="1488130" y="3787607"/>
            <a:chExt cx="1565981" cy="1666202"/>
          </a:xfrm>
        </p:grpSpPr>
        <p:sp>
          <p:nvSpPr>
            <p:cNvPr id="26" name="TextBox 120"/>
            <p:cNvSpPr txBox="1"/>
            <p:nvPr/>
          </p:nvSpPr>
          <p:spPr>
            <a:xfrm>
              <a:off x="1488130" y="5192199"/>
              <a:ext cx="1425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172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3F3F3F"/>
                  </a:solidFill>
                  <a:latin typeface="Montserrat Light"/>
                  <a:cs typeface="Arial Narrow"/>
                </a:rPr>
                <a:t>Partners Apps</a:t>
              </a: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1611455" y="3787607"/>
              <a:ext cx="1442656" cy="1341590"/>
              <a:chOff x="905343" y="4224529"/>
              <a:chExt cx="1442656" cy="1341590"/>
            </a:xfrm>
          </p:grpSpPr>
          <p:pic>
            <p:nvPicPr>
              <p:cNvPr id="111" name="Image 1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343" y="4269762"/>
                <a:ext cx="589277" cy="589277"/>
              </a:xfrm>
              <a:prstGeom prst="rect">
                <a:avLst/>
              </a:prstGeom>
            </p:spPr>
          </p:pic>
          <p:pic>
            <p:nvPicPr>
              <p:cNvPr id="113" name="Image 1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343" y="4978025"/>
                <a:ext cx="532110" cy="532110"/>
              </a:xfrm>
              <a:prstGeom prst="rect">
                <a:avLst/>
              </a:prstGeom>
            </p:spPr>
          </p:pic>
          <p:pic>
            <p:nvPicPr>
              <p:cNvPr id="114" name="Image 1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9586" y="4224529"/>
                <a:ext cx="589277" cy="589277"/>
              </a:xfrm>
              <a:prstGeom prst="rect">
                <a:avLst/>
              </a:prstGeom>
            </p:spPr>
          </p:pic>
          <p:pic>
            <p:nvPicPr>
              <p:cNvPr id="112" name="Imag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5414" y="4432378"/>
                <a:ext cx="422585" cy="422585"/>
              </a:xfrm>
              <a:prstGeom prst="rect">
                <a:avLst/>
              </a:prstGeom>
            </p:spPr>
          </p:pic>
          <p:pic>
            <p:nvPicPr>
              <p:cNvPr id="115" name="Picture 24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80906" y="4922041"/>
                <a:ext cx="473662" cy="644078"/>
              </a:xfrm>
              <a:prstGeom prst="rect">
                <a:avLst/>
              </a:prstGeom>
            </p:spPr>
          </p:pic>
        </p:grpSp>
      </p:grpSp>
      <p:grpSp>
        <p:nvGrpSpPr>
          <p:cNvPr id="161" name="Groupe 160"/>
          <p:cNvGrpSpPr/>
          <p:nvPr/>
        </p:nvGrpSpPr>
        <p:grpSpPr>
          <a:xfrm>
            <a:off x="1525323" y="2218821"/>
            <a:ext cx="1720366" cy="981051"/>
            <a:chOff x="1525323" y="2133096"/>
            <a:chExt cx="1720366" cy="981051"/>
          </a:xfrm>
        </p:grpSpPr>
        <p:sp>
          <p:nvSpPr>
            <p:cNvPr id="95" name="TextBox 148"/>
            <p:cNvSpPr txBox="1"/>
            <p:nvPr/>
          </p:nvSpPr>
          <p:spPr>
            <a:xfrm>
              <a:off x="1525323" y="2852537"/>
              <a:ext cx="17203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IE"/>
              </a:defPPr>
              <a:lvl1pPr algn="ctr">
                <a:defRPr sz="1600" b="1">
                  <a:solidFill>
                    <a:schemeClr val="bg2"/>
                  </a:solidFill>
                </a:defRPr>
              </a:lvl1pPr>
            </a:lstStyle>
            <a:p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0" dirty="0" smtClean="0">
                  <a:solidFill>
                    <a:srgbClr val="313231"/>
                  </a:solidFill>
                  <a:latin typeface="Montserrat Light"/>
                  <a:cs typeface="Arial Narrow"/>
                </a:rPr>
                <a:t>Application Developers</a:t>
              </a:r>
              <a:endParaRPr lang="en-US" sz="1100" b="0" dirty="0">
                <a:solidFill>
                  <a:srgbClr val="313231"/>
                </a:solidFill>
                <a:latin typeface="Montserrat Light"/>
                <a:cs typeface="Arial Narrow"/>
              </a:endParaRPr>
            </a:p>
          </p:txBody>
        </p:sp>
        <p:grpSp>
          <p:nvGrpSpPr>
            <p:cNvPr id="131" name="Groupe 130"/>
            <p:cNvGrpSpPr/>
            <p:nvPr/>
          </p:nvGrpSpPr>
          <p:grpSpPr>
            <a:xfrm>
              <a:off x="1944246" y="2133096"/>
              <a:ext cx="882520" cy="608526"/>
              <a:chOff x="1786882" y="1745200"/>
              <a:chExt cx="882520" cy="608526"/>
            </a:xfrm>
          </p:grpSpPr>
          <p:pic>
            <p:nvPicPr>
              <p:cNvPr id="119" name="Image 11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882" y="1745200"/>
                <a:ext cx="441260" cy="441260"/>
              </a:xfrm>
              <a:prstGeom prst="rect">
                <a:avLst/>
              </a:prstGeom>
            </p:spPr>
          </p:pic>
          <p:pic>
            <p:nvPicPr>
              <p:cNvPr id="120" name="Image 1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8142" y="1745200"/>
                <a:ext cx="441260" cy="441260"/>
              </a:xfrm>
              <a:prstGeom prst="rect">
                <a:avLst/>
              </a:prstGeom>
            </p:spPr>
          </p:pic>
          <p:pic>
            <p:nvPicPr>
              <p:cNvPr id="121" name="Image 1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533" y="1912466"/>
                <a:ext cx="441260" cy="441260"/>
              </a:xfrm>
              <a:prstGeom prst="rect">
                <a:avLst/>
              </a:prstGeom>
            </p:spPr>
          </p:pic>
        </p:grpSp>
      </p:grpSp>
      <p:grpSp>
        <p:nvGrpSpPr>
          <p:cNvPr id="132" name="Groupe 131"/>
          <p:cNvGrpSpPr/>
          <p:nvPr/>
        </p:nvGrpSpPr>
        <p:grpSpPr>
          <a:xfrm>
            <a:off x="5401568" y="5655604"/>
            <a:ext cx="935672" cy="576150"/>
            <a:chOff x="5873685" y="5549713"/>
            <a:chExt cx="935672" cy="576150"/>
          </a:xfrm>
        </p:grpSpPr>
        <p:pic>
          <p:nvPicPr>
            <p:cNvPr id="122" name="Image 12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685" y="5549713"/>
              <a:ext cx="442800" cy="442800"/>
            </a:xfrm>
            <a:prstGeom prst="rect">
              <a:avLst/>
            </a:prstGeom>
          </p:spPr>
        </p:pic>
        <p:pic>
          <p:nvPicPr>
            <p:cNvPr id="124" name="Image 1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557" y="5549713"/>
              <a:ext cx="442800" cy="442800"/>
            </a:xfrm>
            <a:prstGeom prst="rect">
              <a:avLst/>
            </a:prstGeom>
          </p:spPr>
        </p:pic>
        <p:pic>
          <p:nvPicPr>
            <p:cNvPr id="123" name="Image 1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648" y="5683063"/>
              <a:ext cx="442800" cy="442800"/>
            </a:xfrm>
            <a:prstGeom prst="rect">
              <a:avLst/>
            </a:prstGeom>
          </p:spPr>
        </p:pic>
      </p:grpSp>
      <p:pic>
        <p:nvPicPr>
          <p:cNvPr id="134" name="Image 1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42" y="3958905"/>
            <a:ext cx="567735" cy="567735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499" y="3958905"/>
            <a:ext cx="567735" cy="567735"/>
          </a:xfrm>
          <a:prstGeom prst="rect">
            <a:avLst/>
          </a:prstGeom>
        </p:spPr>
      </p:pic>
      <p:pic>
        <p:nvPicPr>
          <p:cNvPr id="138" name="Image 1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34" y="2182562"/>
            <a:ext cx="567735" cy="567735"/>
          </a:xfrm>
          <a:prstGeom prst="rect">
            <a:avLst/>
          </a:prstGeom>
        </p:spPr>
      </p:pic>
      <p:pic>
        <p:nvPicPr>
          <p:cNvPr id="139" name="Image 1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70" y="2218821"/>
            <a:ext cx="567735" cy="567735"/>
          </a:xfrm>
          <a:prstGeom prst="rect">
            <a:avLst/>
          </a:prstGeom>
        </p:spPr>
      </p:pic>
      <p:sp>
        <p:nvSpPr>
          <p:cNvPr id="150" name="ZoneTexte 149"/>
          <p:cNvSpPr txBox="1"/>
          <p:nvPr/>
        </p:nvSpPr>
        <p:spPr>
          <a:xfrm>
            <a:off x="4248584" y="2851807"/>
            <a:ext cx="149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API Store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Discover &amp; Try</a:t>
            </a:r>
          </a:p>
          <a:p>
            <a:pPr marL="171450" indent="-171450">
              <a:buFontTx/>
              <a:buChar char="‒"/>
            </a:pPr>
            <a:r>
              <a:rPr lang="en-US" sz="1200" dirty="0" smtClean="0">
                <a:solidFill>
                  <a:schemeClr val="bg1"/>
                </a:solidFill>
                <a:latin typeface="Montserrat Light"/>
              </a:rPr>
              <a:t>Support</a:t>
            </a:r>
            <a:endParaRPr lang="en-US" sz="12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5879231" y="2858928"/>
            <a:ext cx="176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API Lifecycle Mgmt.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Platform Mgmt.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Partner Mgmt.</a:t>
            </a:r>
          </a:p>
        </p:txBody>
      </p:sp>
      <p:sp>
        <p:nvSpPr>
          <p:cNvPr id="152" name="ZoneTexte 151"/>
          <p:cNvSpPr txBox="1"/>
          <p:nvPr/>
        </p:nvSpPr>
        <p:spPr>
          <a:xfrm>
            <a:off x="6031087" y="4635877"/>
            <a:ext cx="149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Reporting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Analytics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4248584" y="4568532"/>
            <a:ext cx="149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Security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Quota/Throttling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Monitoring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4177312" y="1895323"/>
            <a:ext cx="161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bg1"/>
                </a:solidFill>
                <a:latin typeface="Montserrat Light"/>
              </a:rPr>
              <a:t>API Portal</a:t>
            </a:r>
            <a:endParaRPr lang="en-US" sz="1200" b="1" spc="2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5920367" y="1895323"/>
            <a:ext cx="161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bg1"/>
                </a:solidFill>
                <a:latin typeface="Montserrat Light"/>
              </a:rPr>
              <a:t>API Manager</a:t>
            </a:r>
            <a:endParaRPr lang="en-US" sz="1200" b="1" spc="2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4177312" y="3629104"/>
            <a:ext cx="161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bg1"/>
                </a:solidFill>
                <a:latin typeface="Montserrat Light"/>
              </a:rPr>
              <a:t>API Gateway</a:t>
            </a:r>
            <a:endParaRPr lang="en-US" sz="1200" b="1" spc="2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5920367" y="3629104"/>
            <a:ext cx="161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bg1"/>
                </a:solidFill>
                <a:latin typeface="Montserrat Light"/>
              </a:rPr>
              <a:t>API Analytics</a:t>
            </a:r>
            <a:endParaRPr lang="en-US" sz="1200" b="1" spc="200" dirty="0">
              <a:solidFill>
                <a:schemeClr val="bg1"/>
              </a:solidFill>
              <a:latin typeface="Montserrat Light"/>
            </a:endParaRPr>
          </a:p>
        </p:txBody>
      </p:sp>
      <p:cxnSp>
        <p:nvCxnSpPr>
          <p:cNvPr id="159" name="Connecteur droit avec flèche 158"/>
          <p:cNvCxnSpPr>
            <a:endCxn id="144" idx="1"/>
          </p:cNvCxnSpPr>
          <p:nvPr/>
        </p:nvCxnSpPr>
        <p:spPr>
          <a:xfrm>
            <a:off x="3254695" y="2681171"/>
            <a:ext cx="929607" cy="5016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en angle 166"/>
          <p:cNvCxnSpPr>
            <a:stCxn id="124" idx="3"/>
            <a:endCxn id="148" idx="2"/>
          </p:cNvCxnSpPr>
          <p:nvPr/>
        </p:nvCxnSpPr>
        <p:spPr>
          <a:xfrm flipV="1">
            <a:off x="6337240" y="5218766"/>
            <a:ext cx="393127" cy="658238"/>
          </a:xfrm>
          <a:prstGeom prst="bentConnector2">
            <a:avLst/>
          </a:prstGeom>
          <a:ln w="31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en angle 168"/>
          <p:cNvCxnSpPr>
            <a:stCxn id="124" idx="3"/>
            <a:endCxn id="147" idx="3"/>
          </p:cNvCxnSpPr>
          <p:nvPr/>
        </p:nvCxnSpPr>
        <p:spPr>
          <a:xfrm flipV="1">
            <a:off x="6337240" y="2686187"/>
            <a:ext cx="1203127" cy="3190817"/>
          </a:xfrm>
          <a:prstGeom prst="bentConnector3">
            <a:avLst>
              <a:gd name="adj1" fmla="val 119000"/>
            </a:avLst>
          </a:prstGeom>
          <a:ln w="31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e 182"/>
          <p:cNvGrpSpPr/>
          <p:nvPr/>
        </p:nvGrpSpPr>
        <p:grpSpPr>
          <a:xfrm>
            <a:off x="8751886" y="2344289"/>
            <a:ext cx="2009112" cy="2387290"/>
            <a:chOff x="8449339" y="2142185"/>
            <a:chExt cx="2009112" cy="2387290"/>
          </a:xfrm>
        </p:grpSpPr>
        <p:sp>
          <p:nvSpPr>
            <p:cNvPr id="173" name="Rectangle à coins arrondis 172"/>
            <p:cNvSpPr/>
            <p:nvPr/>
          </p:nvSpPr>
          <p:spPr>
            <a:xfrm>
              <a:off x="8532859" y="2157191"/>
              <a:ext cx="1858916" cy="2372284"/>
            </a:xfrm>
            <a:prstGeom prst="roundRect">
              <a:avLst>
                <a:gd name="adj" fmla="val 6084"/>
              </a:avLst>
            </a:prstGeom>
            <a:solidFill>
              <a:srgbClr val="ED9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5" name="Image 13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765" y="2647796"/>
              <a:ext cx="624263" cy="624263"/>
            </a:xfrm>
            <a:prstGeom prst="rect">
              <a:avLst/>
            </a:prstGeom>
          </p:spPr>
        </p:pic>
        <p:pic>
          <p:nvPicPr>
            <p:cNvPr id="137" name="Image 13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765" y="3682451"/>
              <a:ext cx="624263" cy="624263"/>
            </a:xfrm>
            <a:prstGeom prst="rect">
              <a:avLst/>
            </a:prstGeom>
          </p:spPr>
        </p:pic>
        <p:sp>
          <p:nvSpPr>
            <p:cNvPr id="174" name="ZoneTexte 173"/>
            <p:cNvSpPr txBox="1"/>
            <p:nvPr/>
          </p:nvSpPr>
          <p:spPr>
            <a:xfrm>
              <a:off x="8449339" y="2142185"/>
              <a:ext cx="200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200" dirty="0" smtClean="0">
                  <a:solidFill>
                    <a:schemeClr val="bg1"/>
                  </a:solidFill>
                  <a:latin typeface="Montserrat Light"/>
                </a:rPr>
                <a:t>Backend Services</a:t>
              </a:r>
              <a:endParaRPr lang="en-US" sz="1200" b="1" spc="200" dirty="0">
                <a:solidFill>
                  <a:schemeClr val="bg1"/>
                </a:solidFill>
                <a:latin typeface="Montserrat Light"/>
              </a:endParaRPr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9344548" y="2700831"/>
              <a:ext cx="921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Montserrat Light"/>
                </a:rPr>
                <a:t>API REST Façades</a:t>
              </a:r>
              <a:endParaRPr lang="en-US" sz="1200" dirty="0">
                <a:solidFill>
                  <a:schemeClr val="bg1"/>
                </a:solidFill>
                <a:latin typeface="Montserrat Light"/>
              </a:endParaRPr>
            </a:p>
          </p:txBody>
        </p:sp>
        <p:sp>
          <p:nvSpPr>
            <p:cNvPr id="176" name="ZoneTexte 175"/>
            <p:cNvSpPr txBox="1"/>
            <p:nvPr/>
          </p:nvSpPr>
          <p:spPr>
            <a:xfrm>
              <a:off x="9344548" y="3799706"/>
              <a:ext cx="1047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Montserrat Light"/>
                </a:rPr>
                <a:t>SOAP Web Services</a:t>
              </a:r>
              <a:endParaRPr lang="en-US" sz="1200" dirty="0">
                <a:solidFill>
                  <a:schemeClr val="bg1"/>
                </a:solidFill>
                <a:latin typeface="Montserrat Light"/>
              </a:endParaRPr>
            </a:p>
          </p:txBody>
        </p:sp>
      </p:grpSp>
      <p:cxnSp>
        <p:nvCxnSpPr>
          <p:cNvPr id="177" name="Connecteur droit avec flèche 176"/>
          <p:cNvCxnSpPr>
            <a:endCxn id="149" idx="1"/>
          </p:cNvCxnSpPr>
          <p:nvPr/>
        </p:nvCxnSpPr>
        <p:spPr>
          <a:xfrm flipV="1">
            <a:off x="3245689" y="4408766"/>
            <a:ext cx="938613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avec flèche 177"/>
          <p:cNvCxnSpPr>
            <a:endCxn id="173" idx="1"/>
          </p:cNvCxnSpPr>
          <p:nvPr/>
        </p:nvCxnSpPr>
        <p:spPr>
          <a:xfrm flipV="1">
            <a:off x="7618506" y="3545437"/>
            <a:ext cx="1216900" cy="116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ZoneTexte 179"/>
          <p:cNvSpPr txBox="1"/>
          <p:nvPr/>
        </p:nvSpPr>
        <p:spPr>
          <a:xfrm>
            <a:off x="3047323" y="4411224"/>
            <a:ext cx="1196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REST, SOAP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7669040" y="3100004"/>
            <a:ext cx="1196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Native APIs/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Web Services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618506" y="3546598"/>
            <a:ext cx="1196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REST, SOAP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189" name="Rectangle à coins arrondis 188"/>
          <p:cNvSpPr/>
          <p:nvPr/>
        </p:nvSpPr>
        <p:spPr>
          <a:xfrm>
            <a:off x="4072353" y="1486622"/>
            <a:ext cx="3571919" cy="3846784"/>
          </a:xfrm>
          <a:prstGeom prst="roundRect">
            <a:avLst>
              <a:gd name="adj" fmla="val 4619"/>
            </a:avLst>
          </a:prstGeom>
          <a:noFill/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ZoneTexte 194"/>
          <p:cNvSpPr txBox="1"/>
          <p:nvPr/>
        </p:nvSpPr>
        <p:spPr>
          <a:xfrm>
            <a:off x="4177312" y="1523629"/>
            <a:ext cx="3345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API Management Platform</a:t>
            </a:r>
            <a:endParaRPr lang="en-US" sz="1200" b="1" spc="2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63" name="Timeline"/>
          <p:cNvSpPr txBox="1"/>
          <p:nvPr/>
        </p:nvSpPr>
        <p:spPr>
          <a:xfrm>
            <a:off x="421200" y="284400"/>
            <a:ext cx="9261578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 smtClean="0"/>
              <a:t>Zoom sur api management </a:t>
            </a:r>
            <a:r>
              <a:rPr lang="fr-FR" sz="6000" dirty="0" err="1" smtClean="0"/>
              <a:t>platform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831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286161" y="758119"/>
            <a:ext cx="1272464" cy="8707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meline"/>
          <p:cNvSpPr txBox="1"/>
          <p:nvPr/>
        </p:nvSpPr>
        <p:spPr>
          <a:xfrm>
            <a:off x="421200" y="284400"/>
            <a:ext cx="9261578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 err="1"/>
              <a:t>Macro-architecture</a:t>
            </a:r>
            <a:endParaRPr sz="6000" dirty="0"/>
          </a:p>
        </p:txBody>
      </p:sp>
      <p:sp>
        <p:nvSpPr>
          <p:cNvPr id="5" name="ZoneTexte 4"/>
          <p:cNvSpPr txBox="1"/>
          <p:nvPr/>
        </p:nvSpPr>
        <p:spPr>
          <a:xfrm>
            <a:off x="232377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Mobile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68891" y="1689543"/>
            <a:ext cx="1306800" cy="362783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b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Web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21401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IoT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5913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Startup &amp;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partenaires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104253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Abonnés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71" y="879977"/>
            <a:ext cx="720000" cy="72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11" y="920630"/>
            <a:ext cx="720000" cy="72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436" y="956754"/>
            <a:ext cx="360000" cy="36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011" y="1204242"/>
            <a:ext cx="360000" cy="360000"/>
          </a:xfrm>
          <a:prstGeom prst="rect">
            <a:avLst/>
          </a:prstGeom>
          <a:noFill/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36" y="1097878"/>
            <a:ext cx="360000" cy="360000"/>
          </a:xfrm>
          <a:prstGeom prst="rect">
            <a:avLst/>
          </a:prstGeom>
        </p:spPr>
      </p:pic>
      <p:sp>
        <p:nvSpPr>
          <p:cNvPr id="19" name="Rectangle"/>
          <p:cNvSpPr/>
          <p:nvPr/>
        </p:nvSpPr>
        <p:spPr>
          <a:xfrm>
            <a:off x="4655922" y="2144071"/>
            <a:ext cx="4817014" cy="1320001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81046" y="2144071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API </a:t>
            </a: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Management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" name="Rectangle"/>
          <p:cNvSpPr/>
          <p:nvPr/>
        </p:nvSpPr>
        <p:spPr>
          <a:xfrm>
            <a:off x="9763125" y="2144071"/>
            <a:ext cx="1647928" cy="1320001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603707" y="2144071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Authentification</a:t>
            </a:r>
          </a:p>
        </p:txBody>
      </p:sp>
      <p:sp>
        <p:nvSpPr>
          <p:cNvPr id="26" name="Rectangle"/>
          <p:cNvSpPr/>
          <p:nvPr/>
        </p:nvSpPr>
        <p:spPr>
          <a:xfrm>
            <a:off x="2465161" y="2144071"/>
            <a:ext cx="1965368" cy="1320001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583994" y="2157148"/>
            <a:ext cx="170216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Portal </a:t>
            </a:r>
            <a:r>
              <a:rPr kumimoji="0" lang="fr-FR" sz="1000" b="1" i="0" u="none" strike="noStrike" kern="1200" cap="none" spc="30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Sandbox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8" name="Rectangle"/>
          <p:cNvSpPr/>
          <p:nvPr/>
        </p:nvSpPr>
        <p:spPr>
          <a:xfrm>
            <a:off x="9763125" y="3633132"/>
            <a:ext cx="1647928" cy="1471843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9603707" y="3633132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Meta-services</a:t>
            </a:r>
          </a:p>
        </p:txBody>
      </p:sp>
      <p:sp>
        <p:nvSpPr>
          <p:cNvPr id="30" name="Rectangle"/>
          <p:cNvSpPr/>
          <p:nvPr/>
        </p:nvSpPr>
        <p:spPr>
          <a:xfrm>
            <a:off x="4655922" y="3633134"/>
            <a:ext cx="4817014" cy="1195112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041320" y="3633132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Microservices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" name="Rectangle"/>
          <p:cNvSpPr/>
          <p:nvPr/>
        </p:nvSpPr>
        <p:spPr>
          <a:xfrm>
            <a:off x="4655922" y="4897226"/>
            <a:ext cx="4817014" cy="881421"/>
          </a:xfrm>
          <a:prstGeom prst="rect">
            <a:avLst/>
          </a:prstGeom>
          <a:gradFill flip="none" rotWithShape="1">
            <a:gsLst>
              <a:gs pos="0">
                <a:srgbClr val="B0C4D8"/>
              </a:gs>
              <a:gs pos="42000">
                <a:srgbClr val="B0C4D8"/>
              </a:gs>
              <a:gs pos="83000">
                <a:srgbClr val="D1D1D1"/>
              </a:gs>
              <a:gs pos="100000">
                <a:srgbClr val="D1D1D1"/>
              </a:gs>
            </a:gsLst>
            <a:lin ang="5400000" scaled="0"/>
            <a:tileRect/>
          </a:gra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942982" y="4916026"/>
            <a:ext cx="2163440" cy="3234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Supervision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/ Monitoring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6" name="Rectangle"/>
          <p:cNvSpPr/>
          <p:nvPr/>
        </p:nvSpPr>
        <p:spPr>
          <a:xfrm>
            <a:off x="2466528" y="3625505"/>
            <a:ext cx="1900571" cy="1611783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861720" y="3633132"/>
            <a:ext cx="1110186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Automation</a:t>
            </a:r>
          </a:p>
        </p:txBody>
      </p:sp>
      <p:sp>
        <p:nvSpPr>
          <p:cNvPr id="39" name="Rectangle"/>
          <p:cNvSpPr/>
          <p:nvPr/>
        </p:nvSpPr>
        <p:spPr>
          <a:xfrm>
            <a:off x="4653223" y="5762069"/>
            <a:ext cx="5091383" cy="853044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41" name="ZoneTexte 40"/>
          <p:cNvSpPr txBox="1"/>
          <p:nvPr/>
        </p:nvSpPr>
        <p:spPr>
          <a:xfrm rot="5400000">
            <a:off x="9342100" y="6132621"/>
            <a:ext cx="51791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Ops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836971" y="45372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Equipe </a:t>
            </a: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Devops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54" y="3801654"/>
            <a:ext cx="360000" cy="36000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29" y="4049142"/>
            <a:ext cx="360000" cy="360000"/>
          </a:xfrm>
          <a:prstGeom prst="rect">
            <a:avLst/>
          </a:prstGeom>
          <a:noFill/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54" y="3942778"/>
            <a:ext cx="360000" cy="36000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61" y="944561"/>
            <a:ext cx="720000" cy="720000"/>
          </a:xfrm>
          <a:prstGeom prst="rect">
            <a:avLst/>
          </a:prstGeom>
        </p:spPr>
      </p:pic>
      <p:sp>
        <p:nvSpPr>
          <p:cNvPr id="84" name="Rectangle à coins arrondis 83"/>
          <p:cNvSpPr/>
          <p:nvPr/>
        </p:nvSpPr>
        <p:spPr>
          <a:xfrm>
            <a:off x="2268722" y="2102290"/>
            <a:ext cx="7334986" cy="1418875"/>
          </a:xfrm>
          <a:prstGeom prst="roundRect">
            <a:avLst>
              <a:gd name="adj" fmla="val 4619"/>
            </a:avLst>
          </a:prstGeom>
          <a:noFill/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 rot="16200000">
            <a:off x="1164009" y="2588627"/>
            <a:ext cx="181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API Management Platform</a:t>
            </a:r>
            <a:endParaRPr lang="en-US" sz="1100" b="1" spc="15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86" name="Rectangle"/>
          <p:cNvSpPr/>
          <p:nvPr/>
        </p:nvSpPr>
        <p:spPr>
          <a:xfrm>
            <a:off x="2466528" y="5341628"/>
            <a:ext cx="1900571" cy="1273485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739733" y="5392050"/>
            <a:ext cx="145231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Config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Server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9218" name="Picture 2" descr="Résultat de recherche d'images pour &quot;Gitlab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60" y="5704139"/>
            <a:ext cx="659011" cy="6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ZoneTexte 72"/>
          <p:cNvSpPr txBox="1"/>
          <p:nvPr/>
        </p:nvSpPr>
        <p:spPr>
          <a:xfrm>
            <a:off x="2763702" y="6323264"/>
            <a:ext cx="509028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Gitlab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9220" name="Picture 4" descr="Résultat de recherche d'images pour &quot;hystrix logo png&quot;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4" r="17060"/>
          <a:stretch/>
        </p:blipFill>
        <p:spPr bwMode="auto">
          <a:xfrm>
            <a:off x="4804321" y="5385260"/>
            <a:ext cx="955940" cy="97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96" y="5569910"/>
            <a:ext cx="1030671" cy="550587"/>
          </a:xfrm>
          <a:prstGeom prst="rect">
            <a:avLst/>
          </a:prstGeom>
        </p:spPr>
      </p:pic>
      <p:pic>
        <p:nvPicPr>
          <p:cNvPr id="9226" name="Picture 10" descr="Résultat de recherche d'images pour &quot;zipkin  logo png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11" y="5564673"/>
            <a:ext cx="954111" cy="56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ZoneTexte 86"/>
          <p:cNvSpPr txBox="1"/>
          <p:nvPr/>
        </p:nvSpPr>
        <p:spPr>
          <a:xfrm>
            <a:off x="8454036" y="5860771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TURBINE</a:t>
            </a:r>
            <a:endParaRPr kumimoji="0" lang="fr-FR" sz="105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16565626" y="7149310"/>
            <a:ext cx="124257" cy="78483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EUREKA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9232" name="Picture 16" descr="Résultat de recherche d'images pour &quot;keycloak logo&quot;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562" y="2604071"/>
            <a:ext cx="1475161" cy="4253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234" name="Picture 18" descr="Résultat de recherche d'images pour &quot;Spring boot logo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65" y="3874822"/>
            <a:ext cx="1429134" cy="7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Résultat de recherche d'images pour &quot;gitbook logo&quot;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2" t="25333" r="27194" b="26333"/>
          <a:stretch/>
        </p:blipFill>
        <p:spPr bwMode="auto">
          <a:xfrm>
            <a:off x="2489651" y="2406678"/>
            <a:ext cx="1854323" cy="49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Résultat de recherche d'images pour &quot;swagger logo&quot;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84" y="2925946"/>
            <a:ext cx="1065522" cy="36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 descr="Résultat de recherche d'images pour &quot;Zuul logo&quot;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60" y="3942778"/>
            <a:ext cx="1283857" cy="9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4" name="Picture 28" descr="Résultat de recherche d'images pour &quot;react js logo&quot;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r="4855" b="18516"/>
          <a:stretch/>
        </p:blipFill>
        <p:spPr bwMode="auto">
          <a:xfrm>
            <a:off x="4935225" y="860587"/>
            <a:ext cx="552345" cy="23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20753" r="18310" b="19305"/>
          <a:stretch/>
        </p:blipFill>
        <p:spPr>
          <a:xfrm>
            <a:off x="4408101" y="839123"/>
            <a:ext cx="408492" cy="388566"/>
          </a:xfrm>
          <a:prstGeom prst="rect">
            <a:avLst/>
          </a:prstGeom>
        </p:spPr>
      </p:pic>
      <p:sp>
        <p:nvSpPr>
          <p:cNvPr id="94" name="ZoneTexte 93"/>
          <p:cNvSpPr txBox="1"/>
          <p:nvPr/>
        </p:nvSpPr>
        <p:spPr>
          <a:xfrm>
            <a:off x="4258083" y="1203730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Material</a:t>
            </a:r>
            <a:r>
              <a:rPr kumimoji="0" lang="fr-FR" sz="800" b="1" i="0" u="none" strike="noStrike" kern="120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UI</a:t>
            </a:r>
            <a:endParaRPr kumimoji="0" lang="fr-FR" sz="800" b="1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9252" name="Picture 36" descr="Résultat de recherche d'images pour &quot;React bootstrap logo&quot;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04" y="1054781"/>
            <a:ext cx="415888" cy="36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ZoneTexte 95"/>
          <p:cNvSpPr txBox="1"/>
          <p:nvPr/>
        </p:nvSpPr>
        <p:spPr>
          <a:xfrm>
            <a:off x="4816593" y="1316114"/>
            <a:ext cx="75702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React</a:t>
            </a:r>
            <a:r>
              <a:rPr kumimoji="0" lang="fr-FR" sz="800" b="1" i="0" u="none" strike="noStrike" kern="120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r>
              <a:rPr kumimoji="0" lang="fr-FR" sz="800" b="1" i="0" u="none" strike="noStrike" kern="1200" cap="none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Bootstrap</a:t>
            </a:r>
            <a:endParaRPr kumimoji="0" lang="fr-FR" sz="800" b="1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4549362" y="2071976"/>
            <a:ext cx="5185065" cy="2766691"/>
          </a:xfrm>
          <a:prstGeom prst="roundRect">
            <a:avLst>
              <a:gd name="adj" fmla="val 4619"/>
            </a:avLst>
          </a:prstGeom>
          <a:noFill/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314" name="Picture 2" descr="Résultat de recherche d'images pour &quot;netflix spring cloud&quot;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51" y="2529404"/>
            <a:ext cx="192405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ésultat de recherche d'images pour &quot;ZUUL NETFLIX&quot;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385" y="2383575"/>
            <a:ext cx="970040" cy="9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/>
          <p:cNvSpPr txBox="1"/>
          <p:nvPr/>
        </p:nvSpPr>
        <p:spPr>
          <a:xfrm>
            <a:off x="7568323" y="4555590"/>
            <a:ext cx="1736505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NETFLIX SPRING CLOUD</a:t>
            </a:r>
            <a:endParaRPr kumimoji="0" lang="fr-FR" sz="105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3045997" y="4566696"/>
            <a:ext cx="757020" cy="2110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000" b="1" dirty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?</a:t>
            </a:r>
            <a:endParaRPr kumimoji="0" lang="fr-FR" sz="6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86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"/>
          <p:cNvSpPr/>
          <p:nvPr/>
        </p:nvSpPr>
        <p:spPr>
          <a:xfrm>
            <a:off x="421200" y="1744450"/>
            <a:ext cx="11475525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995481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Architecture </a:t>
            </a:r>
            <a:r>
              <a:rPr lang="fr-FR" sz="6000" dirty="0" smtClean="0"/>
              <a:t>Technique</a:t>
            </a:r>
            <a:endParaRPr sz="6000" dirty="0"/>
          </a:p>
        </p:txBody>
      </p:sp>
      <p:sp>
        <p:nvSpPr>
          <p:cNvPr id="13" name="Rectangle"/>
          <p:cNvSpPr/>
          <p:nvPr/>
        </p:nvSpPr>
        <p:spPr>
          <a:xfrm>
            <a:off x="670175" y="1823383"/>
            <a:ext cx="1647928" cy="634068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2476" y="1877684"/>
            <a:ext cx="1343326" cy="5254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Catalogue de services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421200" y="877439"/>
            <a:ext cx="11475525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26" y="942661"/>
            <a:ext cx="360000" cy="360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098025" y="1383263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Browser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787020" y="1383263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Mobile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76015" y="1383263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Agence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35" y="960718"/>
            <a:ext cx="360000" cy="36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30" y="942661"/>
            <a:ext cx="360000" cy="360000"/>
          </a:xfrm>
          <a:prstGeom prst="rect">
            <a:avLst/>
          </a:prstGeom>
        </p:spPr>
      </p:pic>
      <p:sp>
        <p:nvSpPr>
          <p:cNvPr id="18" name="Rectangle"/>
          <p:cNvSpPr/>
          <p:nvPr/>
        </p:nvSpPr>
        <p:spPr>
          <a:xfrm>
            <a:off x="421200" y="2611461"/>
            <a:ext cx="11475525" cy="17033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19" name="Rectangle"/>
          <p:cNvSpPr/>
          <p:nvPr/>
        </p:nvSpPr>
        <p:spPr>
          <a:xfrm>
            <a:off x="421200" y="4353160"/>
            <a:ext cx="11475525" cy="22190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098025" y="1952626"/>
            <a:ext cx="474100" cy="2649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LB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758935" y="1952626"/>
            <a:ext cx="474100" cy="2649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LB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56565" y="2229758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Actif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17475" y="2229758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Passif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25" name="Picture 2" descr="Résultat de recherche d'images pour &quot;f5 load balancer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40" y="1904297"/>
            <a:ext cx="378510" cy="34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10047094" y="1993100"/>
            <a:ext cx="1343326" cy="2946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DMZ Publique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047094" y="3315827"/>
            <a:ext cx="1343326" cy="2946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DMZ Interne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838575" y="2925983"/>
            <a:ext cx="1733550" cy="2649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Ngix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838575" y="3229218"/>
            <a:ext cx="1733550" cy="71436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Reverse Proxy </a:t>
            </a:r>
          </a:p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and Router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878309" y="2925983"/>
            <a:ext cx="1733550" cy="2649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Ngix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878309" y="3229218"/>
            <a:ext cx="1733550" cy="71436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Reverse Proxy </a:t>
            </a:r>
          </a:p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and Router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846810" y="4390986"/>
            <a:ext cx="3394460" cy="5239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Microservices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838575" y="4524572"/>
            <a:ext cx="3394460" cy="5239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Microservices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838574" y="5352893"/>
            <a:ext cx="4402695" cy="28590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Couche d’échange (ESB)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038698" y="5944344"/>
            <a:ext cx="4002449" cy="1696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SMG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838575" y="6151564"/>
            <a:ext cx="4402694" cy="3344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CBS + FACTORIES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28" y="5546300"/>
            <a:ext cx="612970" cy="612970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1907762" y="6113993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Config Server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093203" y="6179219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LDS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093203" y="4422004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UAA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37" y="4963189"/>
            <a:ext cx="351369" cy="351369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10" y="4963189"/>
            <a:ext cx="351369" cy="351369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9354542" y="5424926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Monitor Dashboard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9354542" y="5970500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fr-FR" sz="1000" b="1" dirty="0" err="1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Loging</a:t>
            </a: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 analyses Dashboard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81" y="5644325"/>
            <a:ext cx="241225" cy="241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81" y="6189899"/>
            <a:ext cx="241225" cy="241225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9554524" y="4720497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354542" y="4862483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Service </a:t>
            </a:r>
            <a:r>
              <a:rPr lang="fr-FR" sz="1000" b="1" dirty="0" err="1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Discovery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81" y="5111668"/>
            <a:ext cx="241225" cy="241225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125090" y="4711832"/>
            <a:ext cx="1228927" cy="65702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857250" y="4623728"/>
            <a:ext cx="1228927" cy="65702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000" b="1" dirty="0" err="1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OAuth</a:t>
            </a: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 </a:t>
            </a:r>
            <a:r>
              <a:rPr lang="fr-FR" sz="1000" b="1" dirty="0" err="1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Authorization</a:t>
            </a: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 Server 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03" y="2955778"/>
            <a:ext cx="787397" cy="787397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1093203" y="3809479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SANDBOX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1074414" y="5661062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OPS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32" y="4562526"/>
            <a:ext cx="494894" cy="494894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36" y="4428940"/>
            <a:ext cx="494894" cy="494894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995799" y="901357"/>
            <a:ext cx="2276470" cy="7074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avec flèche 62"/>
          <p:cNvCxnSpPr>
            <a:stCxn id="8" idx="2"/>
            <a:endCxn id="20" idx="0"/>
          </p:cNvCxnSpPr>
          <p:nvPr/>
        </p:nvCxnSpPr>
        <p:spPr>
          <a:xfrm flipH="1">
            <a:off x="5335075" y="1591012"/>
            <a:ext cx="830455" cy="36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Connecteur droit avec flèche 10240"/>
          <p:cNvCxnSpPr>
            <a:stCxn id="20" idx="2"/>
            <a:endCxn id="29" idx="0"/>
          </p:cNvCxnSpPr>
          <p:nvPr/>
        </p:nvCxnSpPr>
        <p:spPr>
          <a:xfrm flipH="1">
            <a:off x="4705350" y="2217526"/>
            <a:ext cx="629725" cy="708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4" name="Connecteur droit avec flèche 10243"/>
          <p:cNvCxnSpPr>
            <a:stCxn id="22" idx="0"/>
            <a:endCxn id="34" idx="0"/>
          </p:cNvCxnSpPr>
          <p:nvPr/>
        </p:nvCxnSpPr>
        <p:spPr>
          <a:xfrm>
            <a:off x="5335075" y="2229758"/>
            <a:ext cx="2410009" cy="69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6" name="Connecteur droit avec flèche 10245"/>
          <p:cNvCxnSpPr>
            <a:stCxn id="13" idx="2"/>
            <a:endCxn id="56" idx="0"/>
          </p:cNvCxnSpPr>
          <p:nvPr/>
        </p:nvCxnSpPr>
        <p:spPr>
          <a:xfrm flipH="1">
            <a:off x="1486902" y="2457451"/>
            <a:ext cx="7237" cy="498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8" name="Connecteur droit avec flèche 10247"/>
          <p:cNvCxnSpPr>
            <a:stCxn id="30" idx="2"/>
            <a:endCxn id="41" idx="0"/>
          </p:cNvCxnSpPr>
          <p:nvPr/>
        </p:nvCxnSpPr>
        <p:spPr>
          <a:xfrm flipH="1">
            <a:off x="1471714" y="3943585"/>
            <a:ext cx="3233636" cy="6801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0" name="Connecteur droit avec flèche 10249"/>
          <p:cNvCxnSpPr>
            <a:stCxn id="41" idx="2"/>
            <a:endCxn id="24" idx="0"/>
          </p:cNvCxnSpPr>
          <p:nvPr/>
        </p:nvCxnSpPr>
        <p:spPr>
          <a:xfrm flipH="1">
            <a:off x="1471713" y="5280756"/>
            <a:ext cx="1" cy="265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Connecteur droit avec flèche 10253"/>
          <p:cNvCxnSpPr>
            <a:stCxn id="36" idx="1"/>
            <a:endCxn id="43" idx="0"/>
          </p:cNvCxnSpPr>
          <p:nvPr/>
        </p:nvCxnSpPr>
        <p:spPr>
          <a:xfrm flipH="1">
            <a:off x="2522226" y="4786529"/>
            <a:ext cx="1316349" cy="1327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Connecteur droit avec flèche 10255"/>
          <p:cNvCxnSpPr>
            <a:stCxn id="38" idx="0"/>
          </p:cNvCxnSpPr>
          <p:nvPr/>
        </p:nvCxnSpPr>
        <p:spPr>
          <a:xfrm flipH="1" flipV="1">
            <a:off x="6029937" y="5019830"/>
            <a:ext cx="9985" cy="333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0" name="Connecteur droit avec flèche 10259"/>
          <p:cNvCxnSpPr>
            <a:stCxn id="38" idx="2"/>
            <a:endCxn id="39" idx="0"/>
          </p:cNvCxnSpPr>
          <p:nvPr/>
        </p:nvCxnSpPr>
        <p:spPr>
          <a:xfrm>
            <a:off x="6039922" y="5638800"/>
            <a:ext cx="1" cy="305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2" name="Connecteur droit avec flèche 10261"/>
          <p:cNvCxnSpPr>
            <a:stCxn id="30" idx="2"/>
            <a:endCxn id="36" idx="0"/>
          </p:cNvCxnSpPr>
          <p:nvPr/>
        </p:nvCxnSpPr>
        <p:spPr>
          <a:xfrm>
            <a:off x="4705350" y="3943585"/>
            <a:ext cx="830455" cy="580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4" name="Connecteur droit avec flèche 10263"/>
          <p:cNvCxnSpPr>
            <a:stCxn id="35" idx="2"/>
            <a:endCxn id="36" idx="0"/>
          </p:cNvCxnSpPr>
          <p:nvPr/>
        </p:nvCxnSpPr>
        <p:spPr>
          <a:xfrm flipH="1">
            <a:off x="5535805" y="3943585"/>
            <a:ext cx="2209279" cy="580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2" name="Connecteur en angle 10271"/>
          <p:cNvCxnSpPr>
            <a:stCxn id="35" idx="3"/>
            <a:endCxn id="54" idx="0"/>
          </p:cNvCxnSpPr>
          <p:nvPr/>
        </p:nvCxnSpPr>
        <p:spPr>
          <a:xfrm>
            <a:off x="8611859" y="3586402"/>
            <a:ext cx="1557129" cy="1134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4" name="Connecteur en angle 10273"/>
          <p:cNvCxnSpPr>
            <a:stCxn id="30" idx="2"/>
            <a:endCxn id="54" idx="0"/>
          </p:cNvCxnSpPr>
          <p:nvPr/>
        </p:nvCxnSpPr>
        <p:spPr>
          <a:xfrm rot="16200000" flipH="1">
            <a:off x="7048713" y="1600222"/>
            <a:ext cx="776912" cy="5463638"/>
          </a:xfrm>
          <a:prstGeom prst="bentConnector3">
            <a:avLst>
              <a:gd name="adj1" fmla="val 32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Connecteur droit avec flèche 10276"/>
          <p:cNvCxnSpPr>
            <a:stCxn id="51" idx="3"/>
          </p:cNvCxnSpPr>
          <p:nvPr/>
        </p:nvCxnSpPr>
        <p:spPr>
          <a:xfrm>
            <a:off x="10583469" y="5048485"/>
            <a:ext cx="689455" cy="379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0" name="Connecteur droit avec flèche 10279"/>
          <p:cNvCxnSpPr>
            <a:stCxn id="52" idx="3"/>
          </p:cNvCxnSpPr>
          <p:nvPr/>
        </p:nvCxnSpPr>
        <p:spPr>
          <a:xfrm flipV="1">
            <a:off x="10583469" y="5459837"/>
            <a:ext cx="689455" cy="1510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2" name="Connecteur droit avec flèche 10281"/>
          <p:cNvCxnSpPr>
            <a:stCxn id="53" idx="3"/>
          </p:cNvCxnSpPr>
          <p:nvPr/>
        </p:nvCxnSpPr>
        <p:spPr>
          <a:xfrm flipV="1">
            <a:off x="10583469" y="5498731"/>
            <a:ext cx="689455" cy="657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 rot="19003748">
            <a:off x="10621146" y="5802430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08" name="ZoneTexte 107"/>
          <p:cNvSpPr txBox="1"/>
          <p:nvPr/>
        </p:nvSpPr>
        <p:spPr>
          <a:xfrm rot="1577144">
            <a:off x="10621146" y="5068811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09" name="ZoneTexte 108"/>
          <p:cNvSpPr txBox="1"/>
          <p:nvPr/>
        </p:nvSpPr>
        <p:spPr>
          <a:xfrm rot="20907651">
            <a:off x="10524251" y="5384224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9069484" y="3398481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9211985" y="4015990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2" name="ZoneTexte 111"/>
          <p:cNvSpPr txBox="1"/>
          <p:nvPr/>
        </p:nvSpPr>
        <p:spPr>
          <a:xfrm rot="1025528">
            <a:off x="6010319" y="2349411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3" name="ZoneTexte 112"/>
          <p:cNvSpPr txBox="1"/>
          <p:nvPr/>
        </p:nvSpPr>
        <p:spPr>
          <a:xfrm rot="18617354">
            <a:off x="4499274" y="2526757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6" name="ZoneTexte 115"/>
          <p:cNvSpPr txBox="1"/>
          <p:nvPr/>
        </p:nvSpPr>
        <p:spPr>
          <a:xfrm rot="20221794">
            <a:off x="5319930" y="1627844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1115629" y="2622331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5848614" y="5109629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SOAP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5848614" y="5703609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SOAP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85" name="Connecteur en angle 10284"/>
          <p:cNvCxnSpPr>
            <a:stCxn id="37" idx="3"/>
            <a:endCxn id="40" idx="3"/>
          </p:cNvCxnSpPr>
          <p:nvPr/>
        </p:nvCxnSpPr>
        <p:spPr>
          <a:xfrm flipH="1">
            <a:off x="8241269" y="4652943"/>
            <a:ext cx="1" cy="1665837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8233349" y="5385839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SOAP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87" name="Connecteur droit avec flèche 10286"/>
          <p:cNvCxnSpPr>
            <a:stCxn id="46" idx="3"/>
            <a:endCxn id="47" idx="1"/>
          </p:cNvCxnSpPr>
          <p:nvPr/>
        </p:nvCxnSpPr>
        <p:spPr>
          <a:xfrm>
            <a:off x="4593706" y="5138874"/>
            <a:ext cx="253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 rot="20588446">
            <a:off x="2460765" y="4168765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7" name="ZoneTexte 126"/>
          <p:cNvSpPr txBox="1"/>
          <p:nvPr/>
        </p:nvSpPr>
        <p:spPr>
          <a:xfrm rot="18952603">
            <a:off x="2765613" y="5253216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1318885" y="5365737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LDAPS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89" name="Connecteur droit avec flèche 10288"/>
          <p:cNvCxnSpPr>
            <a:stCxn id="41" idx="3"/>
            <a:endCxn id="36" idx="1"/>
          </p:cNvCxnSpPr>
          <p:nvPr/>
        </p:nvCxnSpPr>
        <p:spPr>
          <a:xfrm flipV="1">
            <a:off x="2086177" y="4786529"/>
            <a:ext cx="1752398" cy="165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 rot="21196737">
            <a:off x="2579044" y="4695535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91" name="Connecteur droit avec flèche 10290"/>
          <p:cNvCxnSpPr>
            <a:endCxn id="51" idx="1"/>
          </p:cNvCxnSpPr>
          <p:nvPr/>
        </p:nvCxnSpPr>
        <p:spPr>
          <a:xfrm>
            <a:off x="8272085" y="4660008"/>
            <a:ext cx="1082457" cy="388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 rot="1113027">
            <a:off x="8423922" y="4691332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3545369" y="5067036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Postgresql</a:t>
            </a:r>
            <a:endParaRPr kumimoji="0" lang="fr-FR" sz="8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6097505" y="4206049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94" name="Connecteur droit 10293"/>
          <p:cNvCxnSpPr>
            <a:stCxn id="10242" idx="1"/>
            <a:endCxn id="21" idx="1"/>
          </p:cNvCxnSpPr>
          <p:nvPr/>
        </p:nvCxnSpPr>
        <p:spPr>
          <a:xfrm>
            <a:off x="5476536" y="2078096"/>
            <a:ext cx="1282399" cy="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862020" y="4222302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10242" name="Picture 2" descr="Résultat de recherche d'images pour &quot;f5 load balancer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36" y="1904297"/>
            <a:ext cx="378510" cy="34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92" y="5143261"/>
            <a:ext cx="589277" cy="589277"/>
          </a:xfrm>
          <a:prstGeom prst="rect">
            <a:avLst/>
          </a:prstGeom>
        </p:spPr>
      </p:pic>
      <p:sp>
        <p:nvSpPr>
          <p:cNvPr id="97" name="ZoneTexte 96"/>
          <p:cNvSpPr txBox="1"/>
          <p:nvPr/>
        </p:nvSpPr>
        <p:spPr>
          <a:xfrm>
            <a:off x="8490437" y="4396126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LAN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56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4" name="Demo information text"/>
          <p:cNvSpPr txBox="1"/>
          <p:nvPr/>
        </p:nvSpPr>
        <p:spPr>
          <a:xfrm>
            <a:off x="575734" y="2296844"/>
            <a:ext cx="620026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err="1" smtClean="0">
                <a:solidFill>
                  <a:srgbClr val="36526E"/>
                </a:solidFill>
                <a:latin typeface="Montserrat-Bold"/>
              </a:rPr>
              <a:t>devops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34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3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35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1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36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19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2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 rot="16200000">
            <a:off x="2722449" y="3164290"/>
            <a:ext cx="1964273" cy="123952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7" name="ZoneTexte 46"/>
          <p:cNvSpPr txBox="1"/>
          <p:nvPr/>
        </p:nvSpPr>
        <p:spPr>
          <a:xfrm rot="16200000">
            <a:off x="5588218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Technique</a:t>
            </a:r>
          </a:p>
        </p:txBody>
      </p:sp>
      <p:sp>
        <p:nvSpPr>
          <p:cNvPr id="48" name="ZoneTexte 47"/>
          <p:cNvSpPr txBox="1"/>
          <p:nvPr/>
        </p:nvSpPr>
        <p:spPr>
          <a:xfrm rot="16200000">
            <a:off x="5871466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Fonctionnel</a:t>
            </a:r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6154714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Intégration</a:t>
            </a:r>
          </a:p>
        </p:txBody>
      </p:sp>
      <p:sp>
        <p:nvSpPr>
          <p:cNvPr id="50" name="ZoneTexte 49"/>
          <p:cNvSpPr txBox="1"/>
          <p:nvPr/>
        </p:nvSpPr>
        <p:spPr>
          <a:xfrm rot="16200000">
            <a:off x="6437962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PréProd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6721208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Prod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1130299" y="308664"/>
            <a:ext cx="1095692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Processus </a:t>
            </a:r>
            <a:r>
              <a:rPr lang="fr-FR" sz="6000" dirty="0" err="1"/>
              <a:t>devops</a:t>
            </a:r>
            <a:r>
              <a:rPr lang="fr-FR" sz="6000" dirty="0"/>
              <a:t> en construction</a:t>
            </a:r>
            <a:endParaRPr sz="6000" dirty="0"/>
          </a:p>
        </p:txBody>
      </p:sp>
      <p:sp>
        <p:nvSpPr>
          <p:cNvPr id="30" name="Rectangle 29"/>
          <p:cNvSpPr/>
          <p:nvPr/>
        </p:nvSpPr>
        <p:spPr>
          <a:xfrm>
            <a:off x="888287" y="3107009"/>
            <a:ext cx="1063982" cy="430458"/>
          </a:xfrm>
          <a:prstGeom prst="rect">
            <a:avLst/>
          </a:prstGeom>
          <a:solidFill>
            <a:srgbClr val="314B6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Planifier</a:t>
            </a:r>
          </a:p>
        </p:txBody>
      </p:sp>
      <p:sp>
        <p:nvSpPr>
          <p:cNvPr id="32" name="Forme libre 31"/>
          <p:cNvSpPr/>
          <p:nvPr/>
        </p:nvSpPr>
        <p:spPr>
          <a:xfrm>
            <a:off x="2225891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95966" y="3107009"/>
            <a:ext cx="1063982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13890" y="3444205"/>
            <a:ext cx="1405248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du code source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Code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automatisés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" name="Forme libre 34"/>
          <p:cNvSpPr/>
          <p:nvPr/>
        </p:nvSpPr>
        <p:spPr>
          <a:xfrm>
            <a:off x="4147604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27943" y="3107009"/>
            <a:ext cx="1063982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</a:t>
            </a:r>
            <a:r>
              <a:rPr kumimoji="0" lang="fr-FR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et intégrer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45867" y="3444205"/>
            <a:ext cx="1405248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Compilation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Exécution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tests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unitaires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packages</a:t>
            </a:r>
          </a:p>
        </p:txBody>
      </p:sp>
      <p:sp>
        <p:nvSpPr>
          <p:cNvPr id="38" name="Forme libre 37"/>
          <p:cNvSpPr/>
          <p:nvPr/>
        </p:nvSpPr>
        <p:spPr>
          <a:xfrm>
            <a:off x="6079581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41557" y="3107009"/>
            <a:ext cx="1583851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4008" rIns="0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Configurer</a:t>
            </a:r>
            <a:r>
              <a:rPr kumimoji="0" lang="en-GB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et </a:t>
            </a:r>
            <a:r>
              <a:rPr kumimoji="0" lang="en-GB" sz="9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déployer</a:t>
            </a:r>
            <a:endParaRPr kumimoji="0" lang="en-GB" sz="9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77844" y="3444205"/>
            <a:ext cx="1909540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Déploiement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en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env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. de tests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intégration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fonctionnels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perf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sécurité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acceptance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dépendances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1" name="Forme libre 40"/>
          <p:cNvSpPr/>
          <p:nvPr/>
        </p:nvSpPr>
        <p:spPr>
          <a:xfrm>
            <a:off x="8534212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96188" y="3107009"/>
            <a:ext cx="1270747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Opérer</a:t>
            </a:r>
            <a:endParaRPr kumimoji="0" lang="en-GB" sz="9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314113" y="3444205"/>
            <a:ext cx="1614798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Déploiement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en production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Activation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Monitoring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incidents,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capacité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performance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06211" y="3444205"/>
            <a:ext cx="1405248" cy="1217212"/>
          </a:xfrm>
          <a:prstGeom prst="rect">
            <a:avLst/>
          </a:prstGeom>
          <a:solidFill>
            <a:srgbClr val="C1D1E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Compréhension du besoin</a:t>
            </a:r>
          </a:p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Priorisation</a:t>
            </a:r>
          </a:p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Spécification</a:t>
            </a:r>
          </a:p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Collaboration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3013890" y="2801918"/>
            <a:ext cx="140629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Poste du développeur</a:t>
            </a:r>
          </a:p>
        </p:txBody>
      </p:sp>
      <p:sp>
        <p:nvSpPr>
          <p:cNvPr id="52" name="Flowchart: Decision 1"/>
          <p:cNvSpPr/>
          <p:nvPr/>
        </p:nvSpPr>
        <p:spPr>
          <a:xfrm>
            <a:off x="4281549" y="3038951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3" name="Flowchart: Decision 49"/>
          <p:cNvSpPr/>
          <p:nvPr/>
        </p:nvSpPr>
        <p:spPr>
          <a:xfrm>
            <a:off x="7028618" y="2992394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4" name="Flowchart: Decision 51"/>
          <p:cNvSpPr/>
          <p:nvPr/>
        </p:nvSpPr>
        <p:spPr>
          <a:xfrm>
            <a:off x="7312946" y="2992394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5" name="Flowchart: Decision 51"/>
          <p:cNvSpPr/>
          <p:nvPr/>
        </p:nvSpPr>
        <p:spPr>
          <a:xfrm>
            <a:off x="7592958" y="2981985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6" name="Flowchart: Decision 50"/>
          <p:cNvSpPr/>
          <p:nvPr/>
        </p:nvSpPr>
        <p:spPr>
          <a:xfrm>
            <a:off x="7841278" y="2985707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7" name="Flowchart: Decision 50"/>
          <p:cNvSpPr/>
          <p:nvPr/>
        </p:nvSpPr>
        <p:spPr>
          <a:xfrm>
            <a:off x="7841278" y="2855467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sp>
        <p:nvSpPr>
          <p:cNvPr id="58" name="Flowchart: Decision 50"/>
          <p:cNvSpPr/>
          <p:nvPr/>
        </p:nvSpPr>
        <p:spPr>
          <a:xfrm>
            <a:off x="11392281" y="6234984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9" name="Flowchart: Decision 50"/>
          <p:cNvSpPr/>
          <p:nvPr/>
        </p:nvSpPr>
        <p:spPr>
          <a:xfrm>
            <a:off x="11392281" y="59827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sp>
        <p:nvSpPr>
          <p:cNvPr id="62" name="Flèche droite 61"/>
          <p:cNvSpPr/>
          <p:nvPr/>
        </p:nvSpPr>
        <p:spPr bwMode="auto">
          <a:xfrm>
            <a:off x="2895600" y="1463087"/>
            <a:ext cx="5980559" cy="463621"/>
          </a:xfrm>
          <a:prstGeom prst="rightArrow">
            <a:avLst/>
          </a:prstGeom>
          <a:solidFill>
            <a:srgbClr val="EE003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Livraison en continu</a:t>
            </a:r>
          </a:p>
        </p:txBody>
      </p:sp>
      <p:sp>
        <p:nvSpPr>
          <p:cNvPr id="64" name="Flèche gauche 63"/>
          <p:cNvSpPr/>
          <p:nvPr/>
        </p:nvSpPr>
        <p:spPr bwMode="auto">
          <a:xfrm>
            <a:off x="2895600" y="928559"/>
            <a:ext cx="7225912" cy="447675"/>
          </a:xfrm>
          <a:prstGeom prst="leftArrow">
            <a:avLst/>
          </a:prstGeom>
          <a:solidFill>
            <a:srgbClr val="EE003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Feedback en continu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9899034" y="1046669"/>
            <a:ext cx="236111" cy="1014423"/>
          </a:xfrm>
          <a:prstGeom prst="rect">
            <a:avLst/>
          </a:prstGeom>
          <a:solidFill>
            <a:srgbClr val="EE003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30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6" name="Rectangle"/>
          <p:cNvSpPr/>
          <p:nvPr/>
        </p:nvSpPr>
        <p:spPr>
          <a:xfrm>
            <a:off x="715116" y="5791894"/>
            <a:ext cx="10341525" cy="651269"/>
          </a:xfrm>
          <a:prstGeom prst="rect">
            <a:avLst/>
          </a:prstGeom>
          <a:ln w="9525">
            <a:solidFill>
              <a:srgbClr val="EE0031"/>
            </a:solidFill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67" name="ZoneTexte 66"/>
          <p:cNvSpPr txBox="1"/>
          <p:nvPr/>
        </p:nvSpPr>
        <p:spPr>
          <a:xfrm rot="16200000">
            <a:off x="640104" y="5977132"/>
            <a:ext cx="376385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</a:t>
            </a:r>
          </a:p>
        </p:txBody>
      </p:sp>
      <p:cxnSp>
        <p:nvCxnSpPr>
          <p:cNvPr id="69" name="Connecteur droit 68"/>
          <p:cNvCxnSpPr/>
          <p:nvPr/>
        </p:nvCxnSpPr>
        <p:spPr bwMode="auto">
          <a:xfrm>
            <a:off x="2795966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Connecteur droit 69"/>
          <p:cNvCxnSpPr/>
          <p:nvPr/>
        </p:nvCxnSpPr>
        <p:spPr bwMode="auto">
          <a:xfrm>
            <a:off x="4653341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Connecteur droit 70"/>
          <p:cNvCxnSpPr/>
          <p:nvPr/>
        </p:nvCxnSpPr>
        <p:spPr bwMode="auto">
          <a:xfrm>
            <a:off x="6641557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Connecteur droit 71"/>
          <p:cNvCxnSpPr/>
          <p:nvPr/>
        </p:nvCxnSpPr>
        <p:spPr bwMode="auto">
          <a:xfrm>
            <a:off x="9096188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99" y="5267999"/>
            <a:ext cx="608109" cy="19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4" descr="\\bdss00900006.xbd.net.intra\Gestion Documentaire RA\DSI RA_ETUDES\Filières\Digit@LL\PJ35643 - RAISER\01-Transverse\02-Marketing\01-Logos\techno\logo-java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17" y="4829882"/>
            <a:ext cx="376098" cy="4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 descr="\\bdss00900006.xbd.net.intra\Gestion Documentaire RA\DSI RA_ETUDES\Filières\Digit@LL\PJ35643 - RAISER\01-Transverse\02-Marketing\01-Logos\techno\logo-spr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221" y="5062977"/>
            <a:ext cx="596157" cy="1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\\bdss00900006.xbd.net.intra\Gestion Documentaire RA\DSI RA_ETUDES\Filières\Digit@LL\PJ35643 - RAISER\01-Transverse\02-Marketing\01-Logos\techno\logo-swag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72" y="5528337"/>
            <a:ext cx="543691" cy="2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" descr="\\bdss00900006.xbd.net.intra\Gestion Documentaire RA\DSI RA_ETUDES\Filières\Digit@LL\PJ35643 - RAISER\01-Transverse\02-Marketing\01-Logos\techno\logo-sonarli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64" y="5491651"/>
            <a:ext cx="622549" cy="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" descr="M:\Flavien\tmp\logo-mockit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37" y="5160667"/>
            <a:ext cx="766932" cy="35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C:\Users\444860\Downloads\index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9" b="27966"/>
          <a:stretch/>
        </p:blipFill>
        <p:spPr bwMode="auto">
          <a:xfrm>
            <a:off x="4085764" y="5515844"/>
            <a:ext cx="541183" cy="2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7" descr="M:\Flavien\tmp\logo-SoapU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12" y="5822452"/>
            <a:ext cx="800336" cy="3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849" y="5817127"/>
            <a:ext cx="360062" cy="32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33" y="5252378"/>
            <a:ext cx="554047" cy="1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016" y="4973776"/>
            <a:ext cx="633735" cy="16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09" y="5443469"/>
            <a:ext cx="865013" cy="22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" descr="\\bdss00900006.xbd.net.intra\Gestion Documentaire RA\DSI RA_ETUDES\Filières\Digit@LL\PJ35643 - RAISER\01-Transverse\02-Marketing\01-Logos\techno\logo-gi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127" y="5015880"/>
            <a:ext cx="357709" cy="14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7" descr="M:\Flavien\tmp\logo-SoapU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55" y="5817127"/>
            <a:ext cx="800336" cy="3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4" descr="C:\Users\444860\Downloads\index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9" b="27966"/>
          <a:stretch/>
        </p:blipFill>
        <p:spPr bwMode="auto">
          <a:xfrm>
            <a:off x="5781051" y="5836687"/>
            <a:ext cx="541183" cy="2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40" y="6103678"/>
            <a:ext cx="360062" cy="32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5" descr="\\bdss00900006.xbd.net.intra\Gestion Documentaire RA\DSI RA_ETUDES\Filières\Digit@LL\PJ35643 - RAISER\01-Transverse\02-Marketing\01-Logos\techno\logo-CA_Technologies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77" y="4961282"/>
            <a:ext cx="362200" cy="3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ZoneTexte 99"/>
          <p:cNvSpPr txBox="1"/>
          <p:nvPr/>
        </p:nvSpPr>
        <p:spPr>
          <a:xfrm>
            <a:off x="6617275" y="5004909"/>
            <a:ext cx="1679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Release Automation</a:t>
            </a:r>
          </a:p>
        </p:txBody>
      </p:sp>
      <p:pic>
        <p:nvPicPr>
          <p:cNvPr id="102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040" y="5442433"/>
            <a:ext cx="633735" cy="16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246" y="6004532"/>
            <a:ext cx="806625" cy="2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11" descr="\\bdss00900006.xbd.net.intra\Gestion Documentaire RA\DSI RA_ETUDES\Filières\Digit@LL\PJ35643 - RAISER\01-Transverse\02-Marketing\01-Logos\techno\logo-red-hat-linux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845" y="4909678"/>
            <a:ext cx="685489" cy="2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6" descr="\\bdss00900006.xbd.net.intra\Gestion Documentaire RA\DSI RA_ETUDES\Filières\Digit@LL\PJ35643 - RAISER\01-Transverse\02-Marketing\01-Logos\techno\logo-Splunk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92" y="4864791"/>
            <a:ext cx="745626" cy="2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\\bdss00900006.xbd.net.intra\Gestion Documentaire RA\DSI RA_ETUDES\Filières\Digit@LL\PJ35643 - RAISER\01-Transverse\02-Marketing\01-Logos\techno\logo-swag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835" y="5555786"/>
            <a:ext cx="543691" cy="2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Content Placeholder 2"/>
          <p:cNvSpPr txBox="1">
            <a:spLocks/>
          </p:cNvSpPr>
          <p:nvPr/>
        </p:nvSpPr>
        <p:spPr>
          <a:xfrm>
            <a:off x="11536281" y="5933184"/>
            <a:ext cx="706440" cy="31540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Release validation</a:t>
            </a: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11522648" y="6207958"/>
            <a:ext cx="706440" cy="1792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Quality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Gate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8C9CA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669" y="4788614"/>
            <a:ext cx="517885" cy="242128"/>
          </a:xfrm>
          <a:prstGeom prst="rect">
            <a:avLst/>
          </a:prstGeom>
        </p:spPr>
      </p:pic>
      <p:pic>
        <p:nvPicPr>
          <p:cNvPr id="122" name="Image 1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806" y="5203695"/>
            <a:ext cx="550404" cy="326458"/>
          </a:xfrm>
          <a:prstGeom prst="rect">
            <a:avLst/>
          </a:prstGeom>
        </p:spPr>
      </p:pic>
      <p:pic>
        <p:nvPicPr>
          <p:cNvPr id="123" name="Image 1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51" y="4916099"/>
            <a:ext cx="489406" cy="436634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08" y="5182186"/>
            <a:ext cx="676509" cy="603562"/>
          </a:xfrm>
          <a:prstGeom prst="rect">
            <a:avLst/>
          </a:prstGeom>
        </p:spPr>
      </p:pic>
      <p:pic>
        <p:nvPicPr>
          <p:cNvPr id="14338" name="Picture 2" descr="Résultat de recherche d'images pour &quot;gitlab ci&quot;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90" y="5236760"/>
            <a:ext cx="527956" cy="4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Résultat de recherche d'images pour &quot;gitlab ci&quot;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737" y="5236760"/>
            <a:ext cx="527956" cy="4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ésultat de recherche d'images pour &quot;gatling&quot;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71" y="5915540"/>
            <a:ext cx="837278" cy="2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629" y="5287385"/>
            <a:ext cx="498916" cy="318266"/>
          </a:xfrm>
          <a:prstGeom prst="rect">
            <a:avLst/>
          </a:prstGeom>
        </p:spPr>
      </p:pic>
      <p:pic>
        <p:nvPicPr>
          <p:cNvPr id="14342" name="Picture 6" descr="Résultat de recherche d'images pour &quot;ansible&quot;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301" y="5173539"/>
            <a:ext cx="400541" cy="40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0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765419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000" dirty="0" smtClean="0"/>
              <a:t>Point d’étape q1</a:t>
            </a:r>
            <a:endParaRPr sz="6000" dirty="0"/>
          </a:p>
        </p:txBody>
      </p:sp>
      <p:sp>
        <p:nvSpPr>
          <p:cNvPr id="4" name="Pentagone 3"/>
          <p:cNvSpPr/>
          <p:nvPr/>
        </p:nvSpPr>
        <p:spPr>
          <a:xfrm>
            <a:off x="421200" y="1322724"/>
            <a:ext cx="7734300" cy="576000"/>
          </a:xfrm>
          <a:prstGeom prst="homePlate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pc="300" dirty="0" smtClean="0">
                <a:latin typeface="Montserrat Light"/>
              </a:rPr>
              <a:t>Lancement du premier parcours</a:t>
            </a:r>
            <a:endParaRPr lang="fr-FR" sz="2000" spc="300" dirty="0">
              <a:latin typeface="Montserrat Light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1156530" y="2177136"/>
            <a:ext cx="7734300" cy="576000"/>
          </a:xfrm>
          <a:prstGeom prst="homePlate">
            <a:avLst/>
          </a:prstGeom>
          <a:solidFill>
            <a:srgbClr val="61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pc="300" dirty="0" smtClean="0">
                <a:latin typeface="Montserrat Light"/>
              </a:rPr>
              <a:t>Méthodologie</a:t>
            </a:r>
            <a:endParaRPr lang="fr-FR" sz="2000" spc="300" dirty="0">
              <a:latin typeface="Montserrat Light"/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1891860" y="3031548"/>
            <a:ext cx="7734300" cy="576000"/>
          </a:xfrm>
          <a:prstGeom prst="homePlate">
            <a:avLst/>
          </a:prstGeom>
          <a:solidFill>
            <a:srgbClr val="E16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pc="300" dirty="0" smtClean="0">
                <a:latin typeface="Montserrat Light"/>
              </a:rPr>
              <a:t>Architecture et socle de base</a:t>
            </a:r>
            <a:endParaRPr lang="fr-FR" sz="2000" spc="300" dirty="0">
              <a:latin typeface="Montserrat Light"/>
            </a:endParaRPr>
          </a:p>
        </p:txBody>
      </p:sp>
      <p:sp>
        <p:nvSpPr>
          <p:cNvPr id="7" name="Pentagone 6"/>
          <p:cNvSpPr/>
          <p:nvPr/>
        </p:nvSpPr>
        <p:spPr>
          <a:xfrm>
            <a:off x="3362520" y="4740372"/>
            <a:ext cx="7734300" cy="576000"/>
          </a:xfrm>
          <a:prstGeom prst="homePlate">
            <a:avLst/>
          </a:prstGeom>
          <a:solidFill>
            <a:srgbClr val="80D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pc="300" dirty="0" smtClean="0">
                <a:latin typeface="Montserrat Light"/>
              </a:rPr>
              <a:t>Recrutement</a:t>
            </a:r>
            <a:endParaRPr lang="fr-FR" sz="2000" spc="300" dirty="0">
              <a:latin typeface="Montserrat Light"/>
            </a:endParaRPr>
          </a:p>
        </p:txBody>
      </p:sp>
      <p:sp>
        <p:nvSpPr>
          <p:cNvPr id="9" name="Pentagone 8"/>
          <p:cNvSpPr/>
          <p:nvPr/>
        </p:nvSpPr>
        <p:spPr>
          <a:xfrm>
            <a:off x="2627190" y="3885960"/>
            <a:ext cx="7734300" cy="576000"/>
          </a:xfrm>
          <a:prstGeom prst="homePlate">
            <a:avLst/>
          </a:prstGeom>
          <a:solidFill>
            <a:srgbClr val="527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pc="300" dirty="0" err="1" smtClean="0">
                <a:latin typeface="Montserrat Light"/>
              </a:rPr>
              <a:t>Devops</a:t>
            </a:r>
            <a:endParaRPr lang="fr-FR" sz="2000" spc="300" dirty="0">
              <a:latin typeface="Montserrat Light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4097850" y="5594785"/>
            <a:ext cx="7734300" cy="576000"/>
          </a:xfrm>
          <a:prstGeom prst="homePlate">
            <a:avLst/>
          </a:prstGeom>
          <a:solidFill>
            <a:srgbClr val="E88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pc="300" dirty="0" smtClean="0">
                <a:latin typeface="Montserrat Light"/>
              </a:rPr>
              <a:t>Feuille de route</a:t>
            </a:r>
            <a:endParaRPr lang="fr-FR" sz="2000" spc="300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76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1130299" y="308664"/>
            <a:ext cx="11137901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Industrialisation 	</a:t>
            </a:r>
            <a:endParaRPr sz="6000" dirty="0"/>
          </a:p>
        </p:txBody>
      </p:sp>
      <p:sp>
        <p:nvSpPr>
          <p:cNvPr id="75" name="Rectangle à coins arrondis 74"/>
          <p:cNvSpPr/>
          <p:nvPr/>
        </p:nvSpPr>
        <p:spPr bwMode="auto">
          <a:xfrm>
            <a:off x="4446379" y="2491455"/>
            <a:ext cx="2880320" cy="864096"/>
          </a:xfrm>
          <a:prstGeom prst="roundRect">
            <a:avLst>
              <a:gd name="adj" fmla="val 12695"/>
            </a:avLst>
          </a:prstGeom>
          <a:solidFill>
            <a:srgbClr val="EE003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Ordonnanceur</a:t>
            </a:r>
          </a:p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Cylindre 75"/>
          <p:cNvSpPr/>
          <p:nvPr/>
        </p:nvSpPr>
        <p:spPr bwMode="auto">
          <a:xfrm>
            <a:off x="8406819" y="1013613"/>
            <a:ext cx="1584176" cy="936104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Dépôt artefact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Cylindre 76"/>
          <p:cNvSpPr/>
          <p:nvPr/>
        </p:nvSpPr>
        <p:spPr bwMode="auto">
          <a:xfrm>
            <a:off x="1998107" y="2453773"/>
            <a:ext cx="1584176" cy="216024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Source Control Management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Cylindre 77"/>
          <p:cNvSpPr/>
          <p:nvPr/>
        </p:nvSpPr>
        <p:spPr bwMode="auto">
          <a:xfrm>
            <a:off x="1998107" y="4974053"/>
            <a:ext cx="1584176" cy="864096"/>
          </a:xfrm>
          <a:prstGeom prst="can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Dépôt binaires socle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Rectangle à coins arrondis 79"/>
          <p:cNvSpPr/>
          <p:nvPr/>
        </p:nvSpPr>
        <p:spPr bwMode="auto">
          <a:xfrm>
            <a:off x="4446379" y="3821925"/>
            <a:ext cx="2880320" cy="864096"/>
          </a:xfrm>
          <a:prstGeom prst="roundRect">
            <a:avLst>
              <a:gd name="adj" fmla="val 12695"/>
            </a:avLst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Gestion de Configuration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(installation/configuration des middlewares et services)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85" name="Connecteur droit avec flèche 84"/>
          <p:cNvCxnSpPr>
            <a:endCxn id="77" idx="1"/>
          </p:cNvCxnSpPr>
          <p:nvPr/>
        </p:nvCxnSpPr>
        <p:spPr bwMode="auto">
          <a:xfrm flipH="1">
            <a:off x="2790195" y="1877709"/>
            <a:ext cx="4115" cy="576064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00516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Connecteur droit 34"/>
          <p:cNvCxnSpPr>
            <a:endCxn id="77" idx="2"/>
          </p:cNvCxnSpPr>
          <p:nvPr/>
        </p:nvCxnSpPr>
        <p:spPr bwMode="auto">
          <a:xfrm rot="10800000">
            <a:off x="1998108" y="3533893"/>
            <a:ext cx="1194387" cy="2702580"/>
          </a:xfrm>
          <a:prstGeom prst="bentConnector3">
            <a:avLst>
              <a:gd name="adj1" fmla="val 119140"/>
            </a:avLst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7" name="Connecteur droit 34"/>
          <p:cNvCxnSpPr>
            <a:endCxn id="78" idx="2"/>
          </p:cNvCxnSpPr>
          <p:nvPr/>
        </p:nvCxnSpPr>
        <p:spPr bwMode="auto">
          <a:xfrm rot="10800000">
            <a:off x="1998108" y="5406101"/>
            <a:ext cx="1194387" cy="830372"/>
          </a:xfrm>
          <a:prstGeom prst="bentConnector3">
            <a:avLst>
              <a:gd name="adj1" fmla="val 119140"/>
            </a:avLst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1649626" y="1805701"/>
            <a:ext cx="10152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code,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 tests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82173" y="6270197"/>
            <a:ext cx="20855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« infra as code » et test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Gestion Binaires Socle</a:t>
            </a:r>
          </a:p>
        </p:txBody>
      </p:sp>
      <p:cxnSp>
        <p:nvCxnSpPr>
          <p:cNvPr id="90" name="Connecteur droit avec flèche 159"/>
          <p:cNvCxnSpPr>
            <a:stCxn id="77" idx="4"/>
            <a:endCxn id="75" idx="1"/>
          </p:cNvCxnSpPr>
          <p:nvPr/>
        </p:nvCxnSpPr>
        <p:spPr bwMode="auto">
          <a:xfrm flipV="1">
            <a:off x="3582283" y="2923503"/>
            <a:ext cx="864096" cy="610390"/>
          </a:xfrm>
          <a:prstGeom prst="bentConnector3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1" name="Connecteur droit avec flèche 198"/>
          <p:cNvCxnSpPr>
            <a:stCxn id="75" idx="0"/>
            <a:endCxn id="110" idx="2"/>
          </p:cNvCxnSpPr>
          <p:nvPr/>
        </p:nvCxnSpPr>
        <p:spPr bwMode="auto">
          <a:xfrm rot="16200000" flipV="1">
            <a:off x="4904545" y="1509460"/>
            <a:ext cx="541738" cy="1422251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Connecteur droit avec flèche 91"/>
          <p:cNvCxnSpPr>
            <a:stCxn id="75" idx="0"/>
          </p:cNvCxnSpPr>
          <p:nvPr/>
        </p:nvCxnSpPr>
        <p:spPr bwMode="auto">
          <a:xfrm flipV="1">
            <a:off x="5886539" y="1949717"/>
            <a:ext cx="0" cy="541738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Connecteur droit avec flèche 201"/>
          <p:cNvCxnSpPr>
            <a:stCxn id="75" idx="0"/>
          </p:cNvCxnSpPr>
          <p:nvPr/>
        </p:nvCxnSpPr>
        <p:spPr bwMode="auto">
          <a:xfrm rot="5400000" flipH="1" flipV="1">
            <a:off x="6173732" y="1662524"/>
            <a:ext cx="541738" cy="1116124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Connecteur droit avec flèche 93"/>
          <p:cNvCxnSpPr>
            <a:stCxn id="112" idx="3"/>
            <a:endCxn id="76" idx="2"/>
          </p:cNvCxnSpPr>
          <p:nvPr/>
        </p:nvCxnSpPr>
        <p:spPr bwMode="auto">
          <a:xfrm>
            <a:off x="7470715" y="1481665"/>
            <a:ext cx="936104" cy="0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2375400" y="1517752"/>
            <a:ext cx="8771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 DEV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228577" y="6130877"/>
            <a:ext cx="9361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  OPS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431335" y="1118249"/>
            <a:ext cx="99148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Archivage des artefacts applicatifs</a:t>
            </a:r>
          </a:p>
        </p:txBody>
      </p:sp>
      <p:cxnSp>
        <p:nvCxnSpPr>
          <p:cNvPr id="98" name="Connecteur droit avec flèche 97"/>
          <p:cNvCxnSpPr>
            <a:stCxn id="75" idx="2"/>
            <a:endCxn id="80" idx="0"/>
          </p:cNvCxnSpPr>
          <p:nvPr/>
        </p:nvCxnSpPr>
        <p:spPr bwMode="auto">
          <a:xfrm>
            <a:off x="5886539" y="3355551"/>
            <a:ext cx="0" cy="466374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Rectangle 98"/>
          <p:cNvSpPr/>
          <p:nvPr/>
        </p:nvSpPr>
        <p:spPr>
          <a:xfrm>
            <a:off x="4590395" y="3389877"/>
            <a:ext cx="12544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des environnements</a:t>
            </a:r>
          </a:p>
        </p:txBody>
      </p:sp>
      <p:cxnSp>
        <p:nvCxnSpPr>
          <p:cNvPr id="100" name="Connecteur droit avec flèche 99"/>
          <p:cNvCxnSpPr>
            <a:endCxn id="80" idx="1"/>
          </p:cNvCxnSpPr>
          <p:nvPr/>
        </p:nvCxnSpPr>
        <p:spPr bwMode="auto">
          <a:xfrm flipV="1">
            <a:off x="3582283" y="4253973"/>
            <a:ext cx="864096" cy="1678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1" name="Connecteur droit avec flèche 218"/>
          <p:cNvCxnSpPr>
            <a:stCxn id="78" idx="4"/>
            <a:endCxn id="80" idx="1"/>
          </p:cNvCxnSpPr>
          <p:nvPr/>
        </p:nvCxnSpPr>
        <p:spPr bwMode="auto">
          <a:xfrm flipV="1">
            <a:off x="3582283" y="4253973"/>
            <a:ext cx="864096" cy="1152128"/>
          </a:xfrm>
          <a:prstGeom prst="bentConnector3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4" name="Connecteur droit avec flèche 103"/>
          <p:cNvCxnSpPr/>
          <p:nvPr/>
        </p:nvCxnSpPr>
        <p:spPr bwMode="auto">
          <a:xfrm>
            <a:off x="7326699" y="4468980"/>
            <a:ext cx="936104" cy="1017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Rectangle 104"/>
          <p:cNvSpPr/>
          <p:nvPr/>
        </p:nvSpPr>
        <p:spPr>
          <a:xfrm>
            <a:off x="7278594" y="4469997"/>
            <a:ext cx="108012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des socles middlewares</a:t>
            </a:r>
          </a:p>
        </p:txBody>
      </p:sp>
      <p:cxnSp>
        <p:nvCxnSpPr>
          <p:cNvPr id="108" name="Connecteur droit avec flèche 263"/>
          <p:cNvCxnSpPr/>
          <p:nvPr/>
        </p:nvCxnSpPr>
        <p:spPr bwMode="auto">
          <a:xfrm>
            <a:off x="7038667" y="3389877"/>
            <a:ext cx="1224136" cy="360040"/>
          </a:xfrm>
          <a:prstGeom prst="bentConnector3">
            <a:avLst>
              <a:gd name="adj1" fmla="val -303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108"/>
          <p:cNvSpPr/>
          <p:nvPr/>
        </p:nvSpPr>
        <p:spPr>
          <a:xfrm>
            <a:off x="7192960" y="3523307"/>
            <a:ext cx="10457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Tests automatisés</a:t>
            </a:r>
          </a:p>
        </p:txBody>
      </p:sp>
      <p:sp>
        <p:nvSpPr>
          <p:cNvPr id="110" name="Rectangle à coins arrondis 109"/>
          <p:cNvSpPr/>
          <p:nvPr/>
        </p:nvSpPr>
        <p:spPr bwMode="auto">
          <a:xfrm>
            <a:off x="3726299" y="1013613"/>
            <a:ext cx="1475977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Tests</a:t>
            </a:r>
          </a:p>
        </p:txBody>
      </p:sp>
      <p:sp>
        <p:nvSpPr>
          <p:cNvPr id="111" name="Rectangle à coins arrondis 110"/>
          <p:cNvSpPr/>
          <p:nvPr/>
        </p:nvSpPr>
        <p:spPr bwMode="auto">
          <a:xfrm>
            <a:off x="5310475" y="1013613"/>
            <a:ext cx="1152128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Contrôle Qualité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2" name="Rectangle à coins arrondis 111"/>
          <p:cNvSpPr/>
          <p:nvPr/>
        </p:nvSpPr>
        <p:spPr bwMode="auto">
          <a:xfrm>
            <a:off x="6534611" y="1013613"/>
            <a:ext cx="936104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Outil de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Build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3" name="Connecteur droit avec flèche 240"/>
          <p:cNvCxnSpPr>
            <a:endCxn id="114" idx="3"/>
          </p:cNvCxnSpPr>
          <p:nvPr/>
        </p:nvCxnSpPr>
        <p:spPr bwMode="auto">
          <a:xfrm rot="5400000">
            <a:off x="8808349" y="2003719"/>
            <a:ext cx="828093" cy="288039"/>
          </a:xfrm>
          <a:prstGeom prst="bentConnector2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4" name="Rectangle à coins arrondis 113"/>
          <p:cNvSpPr/>
          <p:nvPr/>
        </p:nvSpPr>
        <p:spPr bwMode="auto">
          <a:xfrm>
            <a:off x="7686739" y="2165741"/>
            <a:ext cx="1391636" cy="79208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5" name="Connecteur droit avec flèche 241"/>
          <p:cNvCxnSpPr>
            <a:stCxn id="75" idx="3"/>
            <a:endCxn id="114" idx="1"/>
          </p:cNvCxnSpPr>
          <p:nvPr/>
        </p:nvCxnSpPr>
        <p:spPr bwMode="auto">
          <a:xfrm flipV="1">
            <a:off x="7326699" y="2561785"/>
            <a:ext cx="360040" cy="361718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Rectangle 115"/>
          <p:cNvSpPr/>
          <p:nvPr/>
        </p:nvSpPr>
        <p:spPr>
          <a:xfrm>
            <a:off x="8149112" y="3017415"/>
            <a:ext cx="12544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applicatif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8250780" y="3533893"/>
            <a:ext cx="1598076" cy="3168352"/>
          </a:xfrm>
          <a:prstGeom prst="rect">
            <a:avLst/>
          </a:prstGeom>
          <a:solidFill>
            <a:srgbClr val="78C6C3">
              <a:lumMod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Environnements</a:t>
            </a:r>
          </a:p>
        </p:txBody>
      </p:sp>
      <p:sp>
        <p:nvSpPr>
          <p:cNvPr id="118" name="Rogner un rectangle avec un coin diagonal 117"/>
          <p:cNvSpPr/>
          <p:nvPr/>
        </p:nvSpPr>
        <p:spPr bwMode="auto">
          <a:xfrm>
            <a:off x="8434942" y="6126181"/>
            <a:ext cx="1270311" cy="504056"/>
          </a:xfrm>
          <a:prstGeom prst="snip2DiagRect">
            <a:avLst/>
          </a:prstGeom>
          <a:solidFill>
            <a:srgbClr val="78C6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Env.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PRODUCTION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9" name="Grouper 133"/>
          <p:cNvGrpSpPr/>
          <p:nvPr/>
        </p:nvGrpSpPr>
        <p:grpSpPr>
          <a:xfrm>
            <a:off x="8379920" y="4325981"/>
            <a:ext cx="1397341" cy="648072"/>
            <a:chOff x="7308304" y="2924944"/>
            <a:chExt cx="1584176" cy="648072"/>
          </a:xfrm>
        </p:grpSpPr>
        <p:sp>
          <p:nvSpPr>
            <p:cNvPr id="120" name="Rogner un rectangle avec un coin diagonal 119"/>
            <p:cNvSpPr/>
            <p:nvPr/>
          </p:nvSpPr>
          <p:spPr bwMode="auto">
            <a:xfrm>
              <a:off x="7308304" y="2924944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1" name="Rogner un rectangle avec un coin diagonal 120"/>
            <p:cNvSpPr/>
            <p:nvPr/>
          </p:nvSpPr>
          <p:spPr bwMode="auto">
            <a:xfrm>
              <a:off x="7380312" y="2996952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2" name="Rogner un rectangle avec un coin diagonal 121"/>
            <p:cNvSpPr/>
            <p:nvPr/>
          </p:nvSpPr>
          <p:spPr bwMode="auto">
            <a:xfrm>
              <a:off x="7452320" y="3068960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Intégration</a:t>
              </a:r>
            </a:p>
          </p:txBody>
        </p:sp>
      </p:grpSp>
      <p:grpSp>
        <p:nvGrpSpPr>
          <p:cNvPr id="123" name="Grouper 137"/>
          <p:cNvGrpSpPr/>
          <p:nvPr/>
        </p:nvGrpSpPr>
        <p:grpSpPr>
          <a:xfrm>
            <a:off x="8379920" y="5262085"/>
            <a:ext cx="1397341" cy="648072"/>
            <a:chOff x="7308304" y="2924944"/>
            <a:chExt cx="1584176" cy="648072"/>
          </a:xfrm>
        </p:grpSpPr>
        <p:sp>
          <p:nvSpPr>
            <p:cNvPr id="124" name="Rogner un rectangle avec un coin diagonal 123"/>
            <p:cNvSpPr/>
            <p:nvPr/>
          </p:nvSpPr>
          <p:spPr bwMode="auto">
            <a:xfrm>
              <a:off x="7308304" y="2924944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5" name="Rogner un rectangle avec un coin diagonal 124"/>
            <p:cNvSpPr/>
            <p:nvPr/>
          </p:nvSpPr>
          <p:spPr bwMode="auto">
            <a:xfrm>
              <a:off x="7380312" y="2996952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6" name="Rogner un rectangle avec un coin diagonal 125"/>
            <p:cNvSpPr/>
            <p:nvPr/>
          </p:nvSpPr>
          <p:spPr bwMode="auto">
            <a:xfrm>
              <a:off x="7452320" y="3068960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Recette</a:t>
              </a:r>
              <a:endPara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cxnSp>
        <p:nvCxnSpPr>
          <p:cNvPr id="127" name="Connecteur droit avec flèche 81"/>
          <p:cNvCxnSpPr>
            <a:stCxn id="114" idx="2"/>
            <a:endCxn id="117" idx="0"/>
          </p:cNvCxnSpPr>
          <p:nvPr/>
        </p:nvCxnSpPr>
        <p:spPr bwMode="auto">
          <a:xfrm rot="16200000" flipH="1">
            <a:off x="8428155" y="2912230"/>
            <a:ext cx="576064" cy="667261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28" name="Rectangle à coins arrondis 127"/>
          <p:cNvSpPr/>
          <p:nvPr/>
        </p:nvSpPr>
        <p:spPr bwMode="auto">
          <a:xfrm>
            <a:off x="9921782" y="3523979"/>
            <a:ext cx="487985" cy="317868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9" name="Rectangle à coins arrondis 128"/>
          <p:cNvSpPr/>
          <p:nvPr/>
        </p:nvSpPr>
        <p:spPr bwMode="auto">
          <a:xfrm>
            <a:off x="9413783" y="4833650"/>
            <a:ext cx="174718" cy="15451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0" name="Rectangle à coins arrondis 129"/>
          <p:cNvSpPr/>
          <p:nvPr/>
        </p:nvSpPr>
        <p:spPr bwMode="auto">
          <a:xfrm flipV="1">
            <a:off x="9413784" y="5737467"/>
            <a:ext cx="174718" cy="170904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1" name="Rectangle à coins arrondis 130"/>
          <p:cNvSpPr/>
          <p:nvPr/>
        </p:nvSpPr>
        <p:spPr bwMode="auto">
          <a:xfrm flipV="1">
            <a:off x="9413785" y="6476184"/>
            <a:ext cx="174718" cy="170904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32" name="Connecteur droit 131"/>
          <p:cNvCxnSpPr>
            <a:stCxn id="129" idx="3"/>
          </p:cNvCxnSpPr>
          <p:nvPr/>
        </p:nvCxnSpPr>
        <p:spPr bwMode="auto">
          <a:xfrm flipV="1">
            <a:off x="9588501" y="4903500"/>
            <a:ext cx="376766" cy="7409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Connecteur droit 132"/>
          <p:cNvCxnSpPr>
            <a:stCxn id="130" idx="3"/>
          </p:cNvCxnSpPr>
          <p:nvPr/>
        </p:nvCxnSpPr>
        <p:spPr bwMode="auto">
          <a:xfrm flipV="1">
            <a:off x="9588502" y="5820017"/>
            <a:ext cx="342898" cy="2902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133"/>
          <p:cNvCxnSpPr>
            <a:stCxn id="131" idx="3"/>
          </p:cNvCxnSpPr>
          <p:nvPr/>
        </p:nvCxnSpPr>
        <p:spPr bwMode="auto">
          <a:xfrm flipV="1">
            <a:off x="9588503" y="6550267"/>
            <a:ext cx="361947" cy="11369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ZoneTexte 134"/>
          <p:cNvSpPr txBox="1"/>
          <p:nvPr/>
        </p:nvSpPr>
        <p:spPr>
          <a:xfrm rot="5400000">
            <a:off x="9588500" y="5019918"/>
            <a:ext cx="114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Monitoring</a:t>
            </a:r>
          </a:p>
        </p:txBody>
      </p:sp>
      <p:pic>
        <p:nvPicPr>
          <p:cNvPr id="136" name="Image 135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0454" y="1661685"/>
            <a:ext cx="866839" cy="16933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7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360" y="1229637"/>
            <a:ext cx="402208" cy="402208"/>
          </a:xfrm>
          <a:prstGeom prst="rect">
            <a:avLst/>
          </a:prstGeom>
        </p:spPr>
      </p:pic>
      <p:pic>
        <p:nvPicPr>
          <p:cNvPr id="139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4411" y="1634791"/>
            <a:ext cx="571252" cy="251060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082" y="1573137"/>
            <a:ext cx="973667" cy="23368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5" name="Picture 8" descr="Résultat de recherche d'images pour &quot;gitlab png icon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" t="-2811" r="-4217" b="31342"/>
          <a:stretch/>
        </p:blipFill>
        <p:spPr bwMode="auto">
          <a:xfrm>
            <a:off x="5050514" y="2811401"/>
            <a:ext cx="677563" cy="4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ZoneTexte 147"/>
          <p:cNvSpPr txBox="1"/>
          <p:nvPr/>
        </p:nvSpPr>
        <p:spPr>
          <a:xfrm>
            <a:off x="5624185" y="2911617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GitLab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CI</a:t>
            </a:r>
          </a:p>
        </p:txBody>
      </p:sp>
      <p:pic>
        <p:nvPicPr>
          <p:cNvPr id="1026" name="Picture 2" descr="Résultat de recherche d'images pour &quot;git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56" y="3740682"/>
            <a:ext cx="657307" cy="65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ZoneTexte 149"/>
          <p:cNvSpPr txBox="1"/>
          <p:nvPr/>
        </p:nvSpPr>
        <p:spPr>
          <a:xfrm>
            <a:off x="2926091" y="4156704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</a:t>
            </a:r>
          </a:p>
        </p:txBody>
      </p:sp>
      <p:pic>
        <p:nvPicPr>
          <p:cNvPr id="151" name="Picture 2" descr="alt tex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84" y="2391047"/>
            <a:ext cx="559414" cy="4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ZoneTexte 151"/>
          <p:cNvSpPr txBox="1"/>
          <p:nvPr/>
        </p:nvSpPr>
        <p:spPr>
          <a:xfrm>
            <a:off x="8292198" y="2417684"/>
            <a:ext cx="81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Docker 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Registry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2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1130299" y="308664"/>
            <a:ext cx="11137901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Industrialisation 	</a:t>
            </a:r>
            <a:endParaRPr sz="6000" dirty="0"/>
          </a:p>
        </p:txBody>
      </p:sp>
      <p:sp>
        <p:nvSpPr>
          <p:cNvPr id="75" name="Rectangle à coins arrondis 74"/>
          <p:cNvSpPr/>
          <p:nvPr/>
        </p:nvSpPr>
        <p:spPr bwMode="auto">
          <a:xfrm>
            <a:off x="4446379" y="2491455"/>
            <a:ext cx="2880320" cy="864096"/>
          </a:xfrm>
          <a:prstGeom prst="roundRect">
            <a:avLst>
              <a:gd name="adj" fmla="val 12695"/>
            </a:avLst>
          </a:prstGeom>
          <a:solidFill>
            <a:srgbClr val="EE003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Ordonnanceur</a:t>
            </a:r>
          </a:p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Cylindre 75"/>
          <p:cNvSpPr/>
          <p:nvPr/>
        </p:nvSpPr>
        <p:spPr bwMode="auto">
          <a:xfrm>
            <a:off x="8406819" y="1013613"/>
            <a:ext cx="1584176" cy="936104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Dépôt artefact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Cylindre 76"/>
          <p:cNvSpPr/>
          <p:nvPr/>
        </p:nvSpPr>
        <p:spPr bwMode="auto">
          <a:xfrm>
            <a:off x="1998107" y="2453773"/>
            <a:ext cx="1584176" cy="216024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Source Control Management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Cylindre 77"/>
          <p:cNvSpPr/>
          <p:nvPr/>
        </p:nvSpPr>
        <p:spPr bwMode="auto">
          <a:xfrm>
            <a:off x="1998107" y="4974053"/>
            <a:ext cx="1584176" cy="864096"/>
          </a:xfrm>
          <a:prstGeom prst="can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Dépôt binaires socle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Rectangle à coins arrondis 79"/>
          <p:cNvSpPr/>
          <p:nvPr/>
        </p:nvSpPr>
        <p:spPr bwMode="auto">
          <a:xfrm>
            <a:off x="4446379" y="3821925"/>
            <a:ext cx="2880320" cy="864096"/>
          </a:xfrm>
          <a:prstGeom prst="roundRect">
            <a:avLst>
              <a:gd name="adj" fmla="val 12695"/>
            </a:avLst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Gestion de Configuration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(installation/configuration des middlewares et services)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85" name="Connecteur droit avec flèche 84"/>
          <p:cNvCxnSpPr>
            <a:endCxn id="77" idx="1"/>
          </p:cNvCxnSpPr>
          <p:nvPr/>
        </p:nvCxnSpPr>
        <p:spPr bwMode="auto">
          <a:xfrm flipH="1">
            <a:off x="2790195" y="1877709"/>
            <a:ext cx="4115" cy="576064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00516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Connecteur droit 34"/>
          <p:cNvCxnSpPr>
            <a:endCxn id="77" idx="2"/>
          </p:cNvCxnSpPr>
          <p:nvPr/>
        </p:nvCxnSpPr>
        <p:spPr bwMode="auto">
          <a:xfrm rot="10800000">
            <a:off x="1998108" y="3533893"/>
            <a:ext cx="1194387" cy="2702580"/>
          </a:xfrm>
          <a:prstGeom prst="bentConnector3">
            <a:avLst>
              <a:gd name="adj1" fmla="val 119140"/>
            </a:avLst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7" name="Connecteur droit 34"/>
          <p:cNvCxnSpPr>
            <a:endCxn id="78" idx="2"/>
          </p:cNvCxnSpPr>
          <p:nvPr/>
        </p:nvCxnSpPr>
        <p:spPr bwMode="auto">
          <a:xfrm rot="10800000">
            <a:off x="1998108" y="5406101"/>
            <a:ext cx="1194387" cy="830372"/>
          </a:xfrm>
          <a:prstGeom prst="bentConnector3">
            <a:avLst>
              <a:gd name="adj1" fmla="val 119140"/>
            </a:avLst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1649626" y="1805701"/>
            <a:ext cx="10152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code,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 tests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82173" y="6270197"/>
            <a:ext cx="20855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« infra as code » et test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Gestion Binaires Socle</a:t>
            </a:r>
          </a:p>
        </p:txBody>
      </p:sp>
      <p:cxnSp>
        <p:nvCxnSpPr>
          <p:cNvPr id="90" name="Connecteur droit avec flèche 159"/>
          <p:cNvCxnSpPr>
            <a:stCxn id="77" idx="4"/>
            <a:endCxn id="75" idx="1"/>
          </p:cNvCxnSpPr>
          <p:nvPr/>
        </p:nvCxnSpPr>
        <p:spPr bwMode="auto">
          <a:xfrm flipV="1">
            <a:off x="3582283" y="2923503"/>
            <a:ext cx="864096" cy="610390"/>
          </a:xfrm>
          <a:prstGeom prst="bentConnector3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1" name="Connecteur droit avec flèche 198"/>
          <p:cNvCxnSpPr>
            <a:stCxn id="75" idx="0"/>
            <a:endCxn id="110" idx="2"/>
          </p:cNvCxnSpPr>
          <p:nvPr/>
        </p:nvCxnSpPr>
        <p:spPr bwMode="auto">
          <a:xfrm rot="16200000" flipV="1">
            <a:off x="4904545" y="1509460"/>
            <a:ext cx="541738" cy="1422251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Connecteur droit avec flèche 91"/>
          <p:cNvCxnSpPr>
            <a:stCxn id="75" idx="0"/>
          </p:cNvCxnSpPr>
          <p:nvPr/>
        </p:nvCxnSpPr>
        <p:spPr bwMode="auto">
          <a:xfrm flipV="1">
            <a:off x="5886539" y="1949717"/>
            <a:ext cx="0" cy="541738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Connecteur droit avec flèche 201"/>
          <p:cNvCxnSpPr>
            <a:stCxn id="75" idx="0"/>
          </p:cNvCxnSpPr>
          <p:nvPr/>
        </p:nvCxnSpPr>
        <p:spPr bwMode="auto">
          <a:xfrm rot="5400000" flipH="1" flipV="1">
            <a:off x="6173732" y="1662524"/>
            <a:ext cx="541738" cy="1116124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Connecteur droit avec flèche 93"/>
          <p:cNvCxnSpPr>
            <a:stCxn id="112" idx="3"/>
            <a:endCxn id="76" idx="2"/>
          </p:cNvCxnSpPr>
          <p:nvPr/>
        </p:nvCxnSpPr>
        <p:spPr bwMode="auto">
          <a:xfrm>
            <a:off x="7470715" y="1481665"/>
            <a:ext cx="936104" cy="0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2375400" y="1517752"/>
            <a:ext cx="8771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 DEV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228577" y="6130877"/>
            <a:ext cx="9361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  OPS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431335" y="1118249"/>
            <a:ext cx="99148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Archivage des artefacts applicatifs</a:t>
            </a:r>
          </a:p>
        </p:txBody>
      </p:sp>
      <p:cxnSp>
        <p:nvCxnSpPr>
          <p:cNvPr id="98" name="Connecteur droit avec flèche 97"/>
          <p:cNvCxnSpPr>
            <a:stCxn id="75" idx="2"/>
            <a:endCxn id="80" idx="0"/>
          </p:cNvCxnSpPr>
          <p:nvPr/>
        </p:nvCxnSpPr>
        <p:spPr bwMode="auto">
          <a:xfrm>
            <a:off x="5886539" y="3355551"/>
            <a:ext cx="0" cy="466374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Rectangle 98"/>
          <p:cNvSpPr/>
          <p:nvPr/>
        </p:nvSpPr>
        <p:spPr>
          <a:xfrm>
            <a:off x="4590395" y="3389877"/>
            <a:ext cx="12544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des environnements</a:t>
            </a:r>
          </a:p>
        </p:txBody>
      </p:sp>
      <p:cxnSp>
        <p:nvCxnSpPr>
          <p:cNvPr id="100" name="Connecteur droit avec flèche 99"/>
          <p:cNvCxnSpPr>
            <a:endCxn id="80" idx="1"/>
          </p:cNvCxnSpPr>
          <p:nvPr/>
        </p:nvCxnSpPr>
        <p:spPr bwMode="auto">
          <a:xfrm flipV="1">
            <a:off x="3582283" y="4253973"/>
            <a:ext cx="864096" cy="1678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1" name="Connecteur droit avec flèche 218"/>
          <p:cNvCxnSpPr>
            <a:stCxn id="78" idx="4"/>
            <a:endCxn id="80" idx="1"/>
          </p:cNvCxnSpPr>
          <p:nvPr/>
        </p:nvCxnSpPr>
        <p:spPr bwMode="auto">
          <a:xfrm flipV="1">
            <a:off x="3582283" y="4253973"/>
            <a:ext cx="864096" cy="1152128"/>
          </a:xfrm>
          <a:prstGeom prst="bentConnector3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4" name="Connecteur droit avec flèche 103"/>
          <p:cNvCxnSpPr/>
          <p:nvPr/>
        </p:nvCxnSpPr>
        <p:spPr bwMode="auto">
          <a:xfrm>
            <a:off x="7326699" y="4468980"/>
            <a:ext cx="936104" cy="1017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Rectangle 104"/>
          <p:cNvSpPr/>
          <p:nvPr/>
        </p:nvSpPr>
        <p:spPr>
          <a:xfrm>
            <a:off x="7278594" y="4469997"/>
            <a:ext cx="108012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des socles middlewares</a:t>
            </a:r>
          </a:p>
        </p:txBody>
      </p:sp>
      <p:cxnSp>
        <p:nvCxnSpPr>
          <p:cNvPr id="108" name="Connecteur droit avec flèche 263"/>
          <p:cNvCxnSpPr/>
          <p:nvPr/>
        </p:nvCxnSpPr>
        <p:spPr bwMode="auto">
          <a:xfrm>
            <a:off x="7038667" y="3389877"/>
            <a:ext cx="1224136" cy="360040"/>
          </a:xfrm>
          <a:prstGeom prst="bentConnector3">
            <a:avLst>
              <a:gd name="adj1" fmla="val -303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108"/>
          <p:cNvSpPr/>
          <p:nvPr/>
        </p:nvSpPr>
        <p:spPr>
          <a:xfrm>
            <a:off x="7192960" y="3523307"/>
            <a:ext cx="10457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Tests automatisés</a:t>
            </a:r>
          </a:p>
        </p:txBody>
      </p:sp>
      <p:sp>
        <p:nvSpPr>
          <p:cNvPr id="110" name="Rectangle à coins arrondis 109"/>
          <p:cNvSpPr/>
          <p:nvPr/>
        </p:nvSpPr>
        <p:spPr bwMode="auto">
          <a:xfrm>
            <a:off x="3726299" y="1013613"/>
            <a:ext cx="1475977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Tests</a:t>
            </a:r>
          </a:p>
        </p:txBody>
      </p:sp>
      <p:sp>
        <p:nvSpPr>
          <p:cNvPr id="111" name="Rectangle à coins arrondis 110"/>
          <p:cNvSpPr/>
          <p:nvPr/>
        </p:nvSpPr>
        <p:spPr bwMode="auto">
          <a:xfrm>
            <a:off x="5310475" y="1013613"/>
            <a:ext cx="1152128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Contrôle Qualité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2" name="Rectangle à coins arrondis 111"/>
          <p:cNvSpPr/>
          <p:nvPr/>
        </p:nvSpPr>
        <p:spPr bwMode="auto">
          <a:xfrm>
            <a:off x="6534611" y="1013613"/>
            <a:ext cx="936104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Outil de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Build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3" name="Connecteur droit avec flèche 240"/>
          <p:cNvCxnSpPr>
            <a:endCxn id="114" idx="3"/>
          </p:cNvCxnSpPr>
          <p:nvPr/>
        </p:nvCxnSpPr>
        <p:spPr bwMode="auto">
          <a:xfrm rot="5400000">
            <a:off x="8808349" y="2003719"/>
            <a:ext cx="828093" cy="288039"/>
          </a:xfrm>
          <a:prstGeom prst="bentConnector2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4" name="Rectangle à coins arrondis 113"/>
          <p:cNvSpPr/>
          <p:nvPr/>
        </p:nvSpPr>
        <p:spPr bwMode="auto">
          <a:xfrm>
            <a:off x="7686739" y="2165741"/>
            <a:ext cx="1391636" cy="79208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5" name="Connecteur droit avec flèche 241"/>
          <p:cNvCxnSpPr>
            <a:stCxn id="75" idx="3"/>
            <a:endCxn id="114" idx="1"/>
          </p:cNvCxnSpPr>
          <p:nvPr/>
        </p:nvCxnSpPr>
        <p:spPr bwMode="auto">
          <a:xfrm flipV="1">
            <a:off x="7326699" y="2561785"/>
            <a:ext cx="360040" cy="361718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Rectangle 115"/>
          <p:cNvSpPr/>
          <p:nvPr/>
        </p:nvSpPr>
        <p:spPr>
          <a:xfrm>
            <a:off x="8149112" y="3017415"/>
            <a:ext cx="12544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applicatif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8250780" y="3533893"/>
            <a:ext cx="1598076" cy="3168352"/>
          </a:xfrm>
          <a:prstGeom prst="rect">
            <a:avLst/>
          </a:prstGeom>
          <a:solidFill>
            <a:srgbClr val="78C6C3">
              <a:lumMod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Environnements</a:t>
            </a:r>
          </a:p>
        </p:txBody>
      </p:sp>
      <p:sp>
        <p:nvSpPr>
          <p:cNvPr id="118" name="Rogner un rectangle avec un coin diagonal 117"/>
          <p:cNvSpPr/>
          <p:nvPr/>
        </p:nvSpPr>
        <p:spPr bwMode="auto">
          <a:xfrm>
            <a:off x="8434942" y="6126181"/>
            <a:ext cx="1270311" cy="504056"/>
          </a:xfrm>
          <a:prstGeom prst="snip2DiagRect">
            <a:avLst/>
          </a:prstGeom>
          <a:solidFill>
            <a:srgbClr val="78C6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Env.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PRODUCTION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9" name="Grouper 133"/>
          <p:cNvGrpSpPr/>
          <p:nvPr/>
        </p:nvGrpSpPr>
        <p:grpSpPr>
          <a:xfrm>
            <a:off x="8379920" y="4325981"/>
            <a:ext cx="1397341" cy="648072"/>
            <a:chOff x="7308304" y="2924944"/>
            <a:chExt cx="1584176" cy="648072"/>
          </a:xfrm>
        </p:grpSpPr>
        <p:sp>
          <p:nvSpPr>
            <p:cNvPr id="120" name="Rogner un rectangle avec un coin diagonal 119"/>
            <p:cNvSpPr/>
            <p:nvPr/>
          </p:nvSpPr>
          <p:spPr bwMode="auto">
            <a:xfrm>
              <a:off x="7308304" y="2924944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1" name="Rogner un rectangle avec un coin diagonal 120"/>
            <p:cNvSpPr/>
            <p:nvPr/>
          </p:nvSpPr>
          <p:spPr bwMode="auto">
            <a:xfrm>
              <a:off x="7380312" y="2996952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2" name="Rogner un rectangle avec un coin diagonal 121"/>
            <p:cNvSpPr/>
            <p:nvPr/>
          </p:nvSpPr>
          <p:spPr bwMode="auto">
            <a:xfrm>
              <a:off x="7452320" y="3068960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Intégration</a:t>
              </a:r>
            </a:p>
          </p:txBody>
        </p:sp>
      </p:grpSp>
      <p:grpSp>
        <p:nvGrpSpPr>
          <p:cNvPr id="123" name="Grouper 137"/>
          <p:cNvGrpSpPr/>
          <p:nvPr/>
        </p:nvGrpSpPr>
        <p:grpSpPr>
          <a:xfrm>
            <a:off x="8379920" y="5262085"/>
            <a:ext cx="1397341" cy="648072"/>
            <a:chOff x="7308304" y="2924944"/>
            <a:chExt cx="1584176" cy="648072"/>
          </a:xfrm>
        </p:grpSpPr>
        <p:sp>
          <p:nvSpPr>
            <p:cNvPr id="124" name="Rogner un rectangle avec un coin diagonal 123"/>
            <p:cNvSpPr/>
            <p:nvPr/>
          </p:nvSpPr>
          <p:spPr bwMode="auto">
            <a:xfrm>
              <a:off x="7308304" y="2924944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5" name="Rogner un rectangle avec un coin diagonal 124"/>
            <p:cNvSpPr/>
            <p:nvPr/>
          </p:nvSpPr>
          <p:spPr bwMode="auto">
            <a:xfrm>
              <a:off x="7380312" y="2996952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6" name="Rogner un rectangle avec un coin diagonal 125"/>
            <p:cNvSpPr/>
            <p:nvPr/>
          </p:nvSpPr>
          <p:spPr bwMode="auto">
            <a:xfrm>
              <a:off x="7452320" y="3068960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Recette</a:t>
              </a:r>
              <a:endPara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cxnSp>
        <p:nvCxnSpPr>
          <p:cNvPr id="127" name="Connecteur droit avec flèche 81"/>
          <p:cNvCxnSpPr>
            <a:stCxn id="114" idx="2"/>
            <a:endCxn id="117" idx="0"/>
          </p:cNvCxnSpPr>
          <p:nvPr/>
        </p:nvCxnSpPr>
        <p:spPr bwMode="auto">
          <a:xfrm rot="16200000" flipH="1">
            <a:off x="8428155" y="2912230"/>
            <a:ext cx="576064" cy="667261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28" name="Rectangle à coins arrondis 127"/>
          <p:cNvSpPr/>
          <p:nvPr/>
        </p:nvSpPr>
        <p:spPr bwMode="auto">
          <a:xfrm>
            <a:off x="9921782" y="3523979"/>
            <a:ext cx="487985" cy="317868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9" name="Rectangle à coins arrondis 128"/>
          <p:cNvSpPr/>
          <p:nvPr/>
        </p:nvSpPr>
        <p:spPr bwMode="auto">
          <a:xfrm>
            <a:off x="9413783" y="4833650"/>
            <a:ext cx="174718" cy="15451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0" name="Rectangle à coins arrondis 129"/>
          <p:cNvSpPr/>
          <p:nvPr/>
        </p:nvSpPr>
        <p:spPr bwMode="auto">
          <a:xfrm flipV="1">
            <a:off x="9413784" y="5737467"/>
            <a:ext cx="174718" cy="170904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1" name="Rectangle à coins arrondis 130"/>
          <p:cNvSpPr/>
          <p:nvPr/>
        </p:nvSpPr>
        <p:spPr bwMode="auto">
          <a:xfrm flipV="1">
            <a:off x="9413785" y="6476184"/>
            <a:ext cx="174718" cy="170904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32" name="Connecteur droit 131"/>
          <p:cNvCxnSpPr>
            <a:stCxn id="129" idx="3"/>
          </p:cNvCxnSpPr>
          <p:nvPr/>
        </p:nvCxnSpPr>
        <p:spPr bwMode="auto">
          <a:xfrm flipV="1">
            <a:off x="9588501" y="4903500"/>
            <a:ext cx="376766" cy="7409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Connecteur droit 132"/>
          <p:cNvCxnSpPr>
            <a:stCxn id="130" idx="3"/>
          </p:cNvCxnSpPr>
          <p:nvPr/>
        </p:nvCxnSpPr>
        <p:spPr bwMode="auto">
          <a:xfrm flipV="1">
            <a:off x="9588502" y="5820017"/>
            <a:ext cx="342898" cy="2902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133"/>
          <p:cNvCxnSpPr>
            <a:stCxn id="131" idx="3"/>
          </p:cNvCxnSpPr>
          <p:nvPr/>
        </p:nvCxnSpPr>
        <p:spPr bwMode="auto">
          <a:xfrm flipV="1">
            <a:off x="9588503" y="6550267"/>
            <a:ext cx="361947" cy="11369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ZoneTexte 134"/>
          <p:cNvSpPr txBox="1"/>
          <p:nvPr/>
        </p:nvSpPr>
        <p:spPr>
          <a:xfrm rot="5400000">
            <a:off x="9588500" y="5019918"/>
            <a:ext cx="114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Monitoring</a:t>
            </a:r>
          </a:p>
        </p:txBody>
      </p:sp>
      <p:pic>
        <p:nvPicPr>
          <p:cNvPr id="136" name="Image 135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0454" y="1661685"/>
            <a:ext cx="866839" cy="16933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7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360" y="1229637"/>
            <a:ext cx="402208" cy="402208"/>
          </a:xfrm>
          <a:prstGeom prst="rect">
            <a:avLst/>
          </a:prstGeom>
        </p:spPr>
      </p:pic>
      <p:pic>
        <p:nvPicPr>
          <p:cNvPr id="139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4411" y="1634791"/>
            <a:ext cx="571252" cy="251060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082" y="1573137"/>
            <a:ext cx="973667" cy="23368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5" name="Picture 8" descr="Résultat de recherche d'images pour &quot;gitlab png icon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" t="-2811" r="-4217" b="31342"/>
          <a:stretch/>
        </p:blipFill>
        <p:spPr bwMode="auto">
          <a:xfrm>
            <a:off x="5050514" y="2811401"/>
            <a:ext cx="677563" cy="4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ZoneTexte 147"/>
          <p:cNvSpPr txBox="1"/>
          <p:nvPr/>
        </p:nvSpPr>
        <p:spPr>
          <a:xfrm>
            <a:off x="5624185" y="2911617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GitLab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CI</a:t>
            </a:r>
          </a:p>
        </p:txBody>
      </p:sp>
      <p:pic>
        <p:nvPicPr>
          <p:cNvPr id="1026" name="Picture 2" descr="Résultat de recherche d'images pour &quot;git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56" y="3740682"/>
            <a:ext cx="657307" cy="65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ZoneTexte 149"/>
          <p:cNvSpPr txBox="1"/>
          <p:nvPr/>
        </p:nvSpPr>
        <p:spPr>
          <a:xfrm>
            <a:off x="2926091" y="4156704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</a:t>
            </a:r>
          </a:p>
        </p:txBody>
      </p:sp>
      <p:pic>
        <p:nvPicPr>
          <p:cNvPr id="151" name="Picture 2" descr="alt tex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84" y="2391047"/>
            <a:ext cx="559414" cy="4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ZoneTexte 151"/>
          <p:cNvSpPr txBox="1"/>
          <p:nvPr/>
        </p:nvSpPr>
        <p:spPr>
          <a:xfrm>
            <a:off x="8292198" y="2417684"/>
            <a:ext cx="81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Docker 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Registry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5663" y="2533923"/>
            <a:ext cx="1914899" cy="761728"/>
          </a:xfrm>
          <a:prstGeom prst="rect">
            <a:avLst/>
          </a:prstGeom>
          <a:solidFill>
            <a:schemeClr val="bg1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435086" y="1085620"/>
            <a:ext cx="877493" cy="761728"/>
          </a:xfrm>
          <a:prstGeom prst="rect">
            <a:avLst/>
          </a:prstGeom>
          <a:solidFill>
            <a:schemeClr val="bg1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7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sp>
        <p:nvSpPr>
          <p:cNvPr id="4" name="Demo information text"/>
          <p:cNvSpPr txBox="1"/>
          <p:nvPr/>
        </p:nvSpPr>
        <p:spPr>
          <a:xfrm>
            <a:off x="575734" y="2296844"/>
            <a:ext cx="620026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smtClean="0">
                <a:solidFill>
                  <a:srgbClr val="36526E"/>
                </a:solidFill>
                <a:latin typeface="Montserrat-Bold"/>
              </a:rPr>
              <a:t>recrutement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58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3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59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1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0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19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1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479616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Talents Digitaux: </a:t>
            </a:r>
            <a:r>
              <a:rPr lang="fr-FR" sz="6000" cap="all" baseline="12500" dirty="0" smtClean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expertises </a:t>
            </a: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requises</a:t>
            </a:r>
            <a:endParaRPr lang="fr-FR" sz="6000" cap="all" baseline="12500" dirty="0">
              <a:solidFill>
                <a:srgbClr val="1722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671041" y="6448425"/>
            <a:ext cx="520959" cy="409575"/>
          </a:xfrm>
        </p:spPr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267872" y="1684483"/>
            <a:ext cx="3960000" cy="1331124"/>
          </a:xfrm>
          <a:prstGeom prst="rect">
            <a:avLst/>
          </a:prstGeom>
          <a:solidFill>
            <a:srgbClr val="45688B"/>
          </a:solidFill>
          <a:ln>
            <a:solidFill>
              <a:srgbClr val="45688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400" b="1" dirty="0">
                <a:latin typeface="Montserrat Light"/>
              </a:rPr>
              <a:t>Experts des processus Agile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267872" y="3243191"/>
            <a:ext cx="3960000" cy="1217861"/>
          </a:xfrm>
          <a:prstGeom prst="rect">
            <a:avLst/>
          </a:prstGeom>
          <a:solidFill>
            <a:srgbClr val="61D1CE"/>
          </a:solidFill>
          <a:ln>
            <a:solidFill>
              <a:srgbClr val="61D1C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fr-FR" sz="1400" b="1" dirty="0" smtClean="0">
                <a:latin typeface="Montserrat Light"/>
              </a:rPr>
              <a:t>CX digital et développement</a:t>
            </a:r>
            <a:endParaRPr lang="fr-FR" sz="1400" b="1" dirty="0">
              <a:latin typeface="Montserrat Ligh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152900" y="1684483"/>
            <a:ext cx="7280641" cy="1331124"/>
          </a:xfrm>
          <a:prstGeom prst="rect">
            <a:avLst/>
          </a:prstGeom>
          <a:noFill/>
          <a:ln>
            <a:solidFill>
              <a:srgbClr val="4568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4152900" y="3238121"/>
            <a:ext cx="7280641" cy="1217861"/>
          </a:xfrm>
          <a:prstGeom prst="rect">
            <a:avLst/>
          </a:prstGeom>
          <a:noFill/>
          <a:ln>
            <a:solidFill>
              <a:srgbClr val="61D1C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0" name="Imag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70" y="1819890"/>
            <a:ext cx="651600" cy="651600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69" y="1819890"/>
            <a:ext cx="651600" cy="65160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38" y="1819890"/>
            <a:ext cx="651600" cy="651600"/>
          </a:xfrm>
          <a:prstGeom prst="rect">
            <a:avLst/>
          </a:prstGeom>
        </p:spPr>
      </p:pic>
      <p:sp>
        <p:nvSpPr>
          <p:cNvPr id="103" name="ZoneTexte 102"/>
          <p:cNvSpPr txBox="1"/>
          <p:nvPr/>
        </p:nvSpPr>
        <p:spPr>
          <a:xfrm>
            <a:off x="4746078" y="2436158"/>
            <a:ext cx="1447184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Product </a:t>
            </a:r>
            <a:r>
              <a:rPr lang="fr-FR" sz="1100" dirty="0" err="1" smtClean="0">
                <a:solidFill>
                  <a:srgbClr val="45688B"/>
                </a:solidFill>
                <a:latin typeface="Montserrat Light"/>
              </a:rPr>
              <a:t>Owner</a:t>
            </a: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 (2)</a:t>
            </a:r>
            <a:endParaRPr lang="fr-FR" sz="1100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7362659" y="2588705"/>
            <a:ext cx="1315622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err="1" smtClean="0">
                <a:solidFill>
                  <a:srgbClr val="45688B"/>
                </a:solidFill>
                <a:latin typeface="Montserrat Light"/>
              </a:rPr>
              <a:t>Scrum</a:t>
            </a: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 Master / Coach Agile (2)</a:t>
            </a:r>
            <a:endParaRPr lang="fr-FR" sz="1100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10074958" y="2543320"/>
            <a:ext cx="1315622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Q&amp;A Testeurs (4)</a:t>
            </a:r>
            <a:endParaRPr lang="fr-FR" sz="1100" dirty="0">
              <a:solidFill>
                <a:srgbClr val="45688B"/>
              </a:solidFill>
              <a:latin typeface="Montserrat Light"/>
            </a:endParaRPr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18" y="3359125"/>
            <a:ext cx="651600" cy="651600"/>
          </a:xfrm>
          <a:prstGeom prst="rect">
            <a:avLst/>
          </a:prstGeom>
        </p:spPr>
      </p:pic>
      <p:sp>
        <p:nvSpPr>
          <p:cNvPr id="107" name="ZoneTexte 106"/>
          <p:cNvSpPr txBox="1"/>
          <p:nvPr/>
        </p:nvSpPr>
        <p:spPr>
          <a:xfrm>
            <a:off x="7364429" y="4022700"/>
            <a:ext cx="1305378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Dev Mobile </a:t>
            </a:r>
            <a:r>
              <a:rPr lang="fr-FR" sz="1100" dirty="0" err="1" smtClean="0">
                <a:solidFill>
                  <a:srgbClr val="61D1CE"/>
                </a:solidFill>
                <a:latin typeface="Montserrat Light"/>
              </a:rPr>
              <a:t>app</a:t>
            </a: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/site (2)</a:t>
            </a:r>
            <a:endParaRPr lang="fr-FR" sz="1100" dirty="0">
              <a:solidFill>
                <a:srgbClr val="61D1CE"/>
              </a:solidFill>
              <a:latin typeface="Montserrat Light"/>
            </a:endParaRPr>
          </a:p>
        </p:txBody>
      </p:sp>
      <p:pic>
        <p:nvPicPr>
          <p:cNvPr id="108" name="Imag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885" y="3359125"/>
            <a:ext cx="651600" cy="651600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10080225" y="4019977"/>
            <a:ext cx="1415038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Dev Digital Front-end (8)</a:t>
            </a:r>
            <a:endParaRPr lang="fr-FR" sz="1100" dirty="0">
              <a:solidFill>
                <a:srgbClr val="61D1CE"/>
              </a:solidFill>
              <a:latin typeface="Montserrat Light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4721071" y="4034663"/>
            <a:ext cx="1472191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UX Designer (1)</a:t>
            </a:r>
            <a:endParaRPr lang="fr-FR" sz="1100" dirty="0">
              <a:solidFill>
                <a:srgbClr val="61D1CE"/>
              </a:solidFill>
              <a:latin typeface="Montserrat Light"/>
            </a:endParaRPr>
          </a:p>
        </p:txBody>
      </p:sp>
      <p:pic>
        <p:nvPicPr>
          <p:cNvPr id="111" name="Image 1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63" y="3368377"/>
            <a:ext cx="651600" cy="651600"/>
          </a:xfrm>
          <a:prstGeom prst="rect">
            <a:avLst/>
          </a:prstGeom>
        </p:spPr>
      </p:pic>
      <p:sp>
        <p:nvSpPr>
          <p:cNvPr id="112" name="ZoneTexte 111"/>
          <p:cNvSpPr txBox="1"/>
          <p:nvPr/>
        </p:nvSpPr>
        <p:spPr>
          <a:xfrm>
            <a:off x="267872" y="4703846"/>
            <a:ext cx="3960000" cy="1217861"/>
          </a:xfrm>
          <a:prstGeom prst="rect">
            <a:avLst/>
          </a:prstGeom>
          <a:solidFill>
            <a:srgbClr val="E16268"/>
          </a:solidFill>
          <a:ln>
            <a:solidFill>
              <a:srgbClr val="61D1C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fr-FR" sz="1400" b="1" dirty="0" smtClean="0">
                <a:latin typeface="Montserrat Light"/>
              </a:rPr>
              <a:t>Transverse</a:t>
            </a:r>
            <a:endParaRPr lang="fr-FR" sz="1400" b="1" dirty="0">
              <a:latin typeface="Montserrat Light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152900" y="4698776"/>
            <a:ext cx="7280641" cy="1217861"/>
          </a:xfrm>
          <a:prstGeom prst="rect">
            <a:avLst/>
          </a:prstGeom>
          <a:noFill/>
          <a:ln>
            <a:solidFill>
              <a:srgbClr val="E162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18" y="4823667"/>
            <a:ext cx="651600" cy="651600"/>
          </a:xfrm>
          <a:prstGeom prst="rect">
            <a:avLst/>
          </a:prstGeom>
        </p:spPr>
      </p:pic>
      <p:sp>
        <p:nvSpPr>
          <p:cNvPr id="115" name="ZoneTexte 114"/>
          <p:cNvSpPr txBox="1"/>
          <p:nvPr/>
        </p:nvSpPr>
        <p:spPr>
          <a:xfrm>
            <a:off x="7364429" y="5487242"/>
            <a:ext cx="1305378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E16268"/>
                </a:solidFill>
                <a:latin typeface="Montserrat Light"/>
              </a:rPr>
              <a:t>PMO(1)</a:t>
            </a:r>
            <a:endParaRPr lang="fr-FR" sz="1100" dirty="0">
              <a:solidFill>
                <a:srgbClr val="E16268"/>
              </a:solidFill>
              <a:latin typeface="Montserrat Light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4721071" y="5499205"/>
            <a:ext cx="1472191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E16268"/>
                </a:solidFill>
                <a:latin typeface="Montserrat Light"/>
              </a:rPr>
              <a:t>Architecte IT (1)</a:t>
            </a:r>
            <a:endParaRPr lang="fr-FR" sz="1100" dirty="0">
              <a:solidFill>
                <a:srgbClr val="E16268"/>
              </a:solidFill>
              <a:latin typeface="Montserrat Light"/>
            </a:endParaRPr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63" y="4832919"/>
            <a:ext cx="651600" cy="651600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885" y="4792581"/>
            <a:ext cx="651600" cy="651600"/>
          </a:xfrm>
          <a:prstGeom prst="rect">
            <a:avLst/>
          </a:prstGeom>
        </p:spPr>
      </p:pic>
      <p:sp>
        <p:nvSpPr>
          <p:cNvPr id="119" name="ZoneTexte 118"/>
          <p:cNvSpPr txBox="1"/>
          <p:nvPr/>
        </p:nvSpPr>
        <p:spPr>
          <a:xfrm>
            <a:off x="10080225" y="5453433"/>
            <a:ext cx="1415038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err="1" smtClean="0">
                <a:solidFill>
                  <a:srgbClr val="E16268"/>
                </a:solidFill>
                <a:latin typeface="Montserrat Light"/>
              </a:rPr>
              <a:t>Devops</a:t>
            </a:r>
            <a:r>
              <a:rPr lang="fr-FR" sz="1100" dirty="0" smtClean="0">
                <a:solidFill>
                  <a:srgbClr val="E16268"/>
                </a:solidFill>
                <a:latin typeface="Montserrat Light"/>
              </a:rPr>
              <a:t> (1)</a:t>
            </a:r>
            <a:endParaRPr lang="fr-FR" sz="1100" dirty="0">
              <a:solidFill>
                <a:srgbClr val="E16268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64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479616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 smtClean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Recrutement</a:t>
            </a:r>
            <a:endParaRPr lang="fr-FR" sz="6000" cap="all" baseline="12500" dirty="0">
              <a:solidFill>
                <a:srgbClr val="1722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267872" y="1684483"/>
            <a:ext cx="3960000" cy="1331124"/>
          </a:xfrm>
          <a:prstGeom prst="rect">
            <a:avLst/>
          </a:prstGeom>
          <a:solidFill>
            <a:srgbClr val="45688B"/>
          </a:solidFill>
          <a:ln>
            <a:solidFill>
              <a:srgbClr val="45688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400" b="1" dirty="0">
                <a:latin typeface="Montserrat Light"/>
              </a:rPr>
              <a:t>Experts des processus Agile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267872" y="3243191"/>
            <a:ext cx="3960000" cy="1217861"/>
          </a:xfrm>
          <a:prstGeom prst="rect">
            <a:avLst/>
          </a:prstGeom>
          <a:solidFill>
            <a:srgbClr val="61D1CE"/>
          </a:solidFill>
          <a:ln>
            <a:solidFill>
              <a:srgbClr val="61D1C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fr-FR" sz="1400" b="1" dirty="0" smtClean="0">
                <a:latin typeface="Montserrat Light"/>
              </a:rPr>
              <a:t>CX digital et développement</a:t>
            </a:r>
            <a:endParaRPr lang="fr-FR" sz="1400" b="1" dirty="0">
              <a:latin typeface="Montserrat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52900" y="1684483"/>
            <a:ext cx="7280641" cy="1331124"/>
          </a:xfrm>
          <a:prstGeom prst="rect">
            <a:avLst/>
          </a:prstGeom>
          <a:noFill/>
          <a:ln>
            <a:solidFill>
              <a:srgbClr val="4568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4152900" y="3238121"/>
            <a:ext cx="7280641" cy="1217861"/>
          </a:xfrm>
          <a:prstGeom prst="rect">
            <a:avLst/>
          </a:prstGeom>
          <a:noFill/>
          <a:ln>
            <a:solidFill>
              <a:srgbClr val="61D1C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63" y="1819890"/>
            <a:ext cx="651600" cy="6516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69" y="1819890"/>
            <a:ext cx="651600" cy="65160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38" y="1819890"/>
            <a:ext cx="651600" cy="651600"/>
          </a:xfrm>
          <a:prstGeom prst="rect">
            <a:avLst/>
          </a:prstGeom>
        </p:spPr>
      </p:pic>
      <p:sp>
        <p:nvSpPr>
          <p:cNvPr id="75" name="ZoneTexte 74"/>
          <p:cNvSpPr txBox="1"/>
          <p:nvPr/>
        </p:nvSpPr>
        <p:spPr>
          <a:xfrm>
            <a:off x="4721071" y="2436158"/>
            <a:ext cx="1447184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Product </a:t>
            </a:r>
            <a:r>
              <a:rPr lang="fr-FR" sz="1100" dirty="0" err="1" smtClean="0">
                <a:solidFill>
                  <a:srgbClr val="45688B"/>
                </a:solidFill>
                <a:latin typeface="Montserrat Light"/>
              </a:rPr>
              <a:t>Owner</a:t>
            </a: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 (2/2)</a:t>
            </a:r>
            <a:endParaRPr lang="fr-FR" sz="1100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362659" y="2588705"/>
            <a:ext cx="1315622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err="1" smtClean="0">
                <a:solidFill>
                  <a:srgbClr val="45688B"/>
                </a:solidFill>
                <a:latin typeface="Montserrat Light"/>
              </a:rPr>
              <a:t>Scrum</a:t>
            </a: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 Master / Coach Agile (1/2) + 1 en </a:t>
            </a:r>
            <a:r>
              <a:rPr lang="fr-FR" sz="1100" dirty="0" err="1" smtClean="0">
                <a:solidFill>
                  <a:srgbClr val="45688B"/>
                </a:solidFill>
                <a:latin typeface="Montserrat Light"/>
              </a:rPr>
              <a:t>process</a:t>
            </a:r>
            <a:endParaRPr lang="fr-FR" sz="1100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0074958" y="2543320"/>
            <a:ext cx="1315622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Q&amp;A Testeurs (2/4)</a:t>
            </a:r>
            <a:endParaRPr lang="fr-FR" sz="1100" dirty="0">
              <a:solidFill>
                <a:srgbClr val="45688B"/>
              </a:solidFill>
              <a:latin typeface="Montserrat Light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18" y="3359125"/>
            <a:ext cx="651600" cy="651600"/>
          </a:xfrm>
          <a:prstGeom prst="rect">
            <a:avLst/>
          </a:prstGeom>
        </p:spPr>
      </p:pic>
      <p:sp>
        <p:nvSpPr>
          <p:cNvPr id="84" name="ZoneTexte 83"/>
          <p:cNvSpPr txBox="1"/>
          <p:nvPr/>
        </p:nvSpPr>
        <p:spPr>
          <a:xfrm>
            <a:off x="7364429" y="4022700"/>
            <a:ext cx="1305378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Dev Mobile </a:t>
            </a:r>
            <a:r>
              <a:rPr lang="fr-FR" sz="1100" dirty="0" err="1" smtClean="0">
                <a:solidFill>
                  <a:srgbClr val="61D1CE"/>
                </a:solidFill>
                <a:latin typeface="Montserrat Light"/>
              </a:rPr>
              <a:t>app</a:t>
            </a: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/site (0/2)</a:t>
            </a:r>
            <a:endParaRPr lang="fr-FR" sz="1100" dirty="0">
              <a:solidFill>
                <a:srgbClr val="61D1CE"/>
              </a:solidFill>
              <a:latin typeface="Montserrat Light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10080225" y="4030458"/>
            <a:ext cx="1415038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Dev Digital Front-end (3/8)</a:t>
            </a:r>
            <a:endParaRPr lang="fr-FR" sz="1100" dirty="0">
              <a:solidFill>
                <a:srgbClr val="61D1CE"/>
              </a:solidFill>
              <a:latin typeface="Montserrat Light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721071" y="4034663"/>
            <a:ext cx="1472191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UX Designer (1/1)</a:t>
            </a:r>
            <a:endParaRPr lang="fr-FR" sz="1100" dirty="0">
              <a:solidFill>
                <a:srgbClr val="61D1CE"/>
              </a:solidFill>
              <a:latin typeface="Montserrat Light"/>
            </a:endParaRPr>
          </a:p>
        </p:txBody>
      </p:sp>
      <p:pic>
        <p:nvPicPr>
          <p:cNvPr id="94" name="Image 9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63" y="3368377"/>
            <a:ext cx="651600" cy="651600"/>
          </a:xfrm>
          <a:prstGeom prst="rect">
            <a:avLst/>
          </a:prstGeom>
        </p:spPr>
      </p:pic>
      <p:sp>
        <p:nvSpPr>
          <p:cNvPr id="9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671041" y="6448425"/>
            <a:ext cx="520959" cy="409575"/>
          </a:xfrm>
        </p:spPr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67872" y="4703846"/>
            <a:ext cx="3960000" cy="1217861"/>
          </a:xfrm>
          <a:prstGeom prst="rect">
            <a:avLst/>
          </a:prstGeom>
          <a:solidFill>
            <a:srgbClr val="E16268"/>
          </a:solidFill>
          <a:ln>
            <a:solidFill>
              <a:srgbClr val="E1626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fr-FR" sz="1400" b="1" dirty="0" smtClean="0">
                <a:latin typeface="Montserrat Light"/>
              </a:rPr>
              <a:t>Transverse</a:t>
            </a:r>
            <a:endParaRPr lang="fr-FR" sz="1400" b="1" dirty="0">
              <a:latin typeface="Montserrat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52900" y="4698776"/>
            <a:ext cx="7280641" cy="1217861"/>
          </a:xfrm>
          <a:prstGeom prst="rect">
            <a:avLst/>
          </a:prstGeom>
          <a:noFill/>
          <a:ln>
            <a:solidFill>
              <a:srgbClr val="E162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7364429" y="5487242"/>
            <a:ext cx="1305378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E16268"/>
                </a:solidFill>
                <a:latin typeface="Montserrat Light"/>
              </a:rPr>
              <a:t>PMO(1/1)</a:t>
            </a:r>
            <a:endParaRPr lang="fr-FR" sz="1100" dirty="0">
              <a:solidFill>
                <a:srgbClr val="E16268"/>
              </a:solidFill>
              <a:latin typeface="Montserrat Light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721071" y="5499205"/>
            <a:ext cx="1472191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E16268"/>
                </a:solidFill>
                <a:latin typeface="Montserrat Light"/>
              </a:rPr>
              <a:t>Architecte IT (1/1)</a:t>
            </a:r>
            <a:endParaRPr lang="fr-FR" sz="1100" dirty="0">
              <a:solidFill>
                <a:srgbClr val="E16268"/>
              </a:solidFill>
              <a:latin typeface="Montserrat Ligh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080225" y="5453433"/>
            <a:ext cx="1415038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err="1" smtClean="0">
                <a:solidFill>
                  <a:srgbClr val="E16268"/>
                </a:solidFill>
                <a:latin typeface="Montserrat Light"/>
              </a:rPr>
              <a:t>Devops</a:t>
            </a:r>
            <a:r>
              <a:rPr lang="fr-FR" sz="1100" dirty="0" smtClean="0">
                <a:solidFill>
                  <a:srgbClr val="E16268"/>
                </a:solidFill>
                <a:latin typeface="Montserrat Light"/>
              </a:rPr>
              <a:t> (1/1)</a:t>
            </a:r>
            <a:endParaRPr lang="fr-FR" sz="1100" dirty="0">
              <a:solidFill>
                <a:srgbClr val="E16268"/>
              </a:solidFill>
              <a:latin typeface="Montserrat Ligh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689439" y="2958779"/>
            <a:ext cx="550800" cy="144000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buNone/>
              <a:defRPr sz="1100">
                <a:solidFill>
                  <a:srgbClr val="45688B"/>
                </a:solidFill>
                <a:latin typeface="Montserrat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800" dirty="0">
                <a:solidFill>
                  <a:schemeClr val="bg1"/>
                </a:solidFill>
              </a:rPr>
              <a:t>internes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454776" y="2958779"/>
            <a:ext cx="550800" cy="144000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buNone/>
              <a:defRPr sz="1100">
                <a:solidFill>
                  <a:srgbClr val="45688B"/>
                </a:solidFill>
                <a:latin typeface="Montserrat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800" dirty="0" smtClean="0">
                <a:solidFill>
                  <a:schemeClr val="bg1"/>
                </a:solidFill>
              </a:rPr>
              <a:t>internes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0670224" y="2958779"/>
            <a:ext cx="1427298" cy="144000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buNone/>
              <a:defRPr sz="1100">
                <a:solidFill>
                  <a:srgbClr val="45688B"/>
                </a:solidFill>
                <a:latin typeface="Montserrat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800" dirty="0" smtClean="0">
                <a:solidFill>
                  <a:schemeClr val="bg1"/>
                </a:solidFill>
              </a:rPr>
              <a:t>Dont 1 Interne et 1 externe</a:t>
            </a:r>
            <a:endParaRPr lang="fr-FR" sz="8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81" y="4793706"/>
            <a:ext cx="688259" cy="68825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08" y="4804046"/>
            <a:ext cx="688259" cy="6882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37" y="4804046"/>
            <a:ext cx="687413" cy="6874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44" y="3351636"/>
            <a:ext cx="687413" cy="687413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5689439" y="5823499"/>
            <a:ext cx="540000" cy="144000"/>
          </a:xfrm>
          <a:prstGeom prst="rect">
            <a:avLst/>
          </a:prstGeom>
          <a:solidFill>
            <a:srgbClr val="E1626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buNone/>
              <a:defRPr sz="1100">
                <a:solidFill>
                  <a:srgbClr val="45688B"/>
                </a:solidFill>
                <a:latin typeface="Montserrat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800" dirty="0" smtClean="0">
                <a:solidFill>
                  <a:schemeClr val="bg1"/>
                </a:solidFill>
              </a:rPr>
              <a:t>interne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8454776" y="5823499"/>
            <a:ext cx="540000" cy="144000"/>
          </a:xfrm>
          <a:prstGeom prst="rect">
            <a:avLst/>
          </a:prstGeom>
          <a:solidFill>
            <a:srgbClr val="E1626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buNone/>
              <a:defRPr sz="1100">
                <a:solidFill>
                  <a:srgbClr val="45688B"/>
                </a:solidFill>
                <a:latin typeface="Montserrat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800" dirty="0" smtClean="0">
                <a:solidFill>
                  <a:schemeClr val="bg1"/>
                </a:solidFill>
              </a:rPr>
              <a:t>externe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0670224" y="5844637"/>
            <a:ext cx="540000" cy="144000"/>
          </a:xfrm>
          <a:prstGeom prst="rect">
            <a:avLst/>
          </a:prstGeom>
          <a:solidFill>
            <a:srgbClr val="E1626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buNone/>
              <a:defRPr sz="1100">
                <a:solidFill>
                  <a:srgbClr val="45688B"/>
                </a:solidFill>
                <a:latin typeface="Montserrat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800" dirty="0" smtClean="0">
                <a:solidFill>
                  <a:schemeClr val="bg1"/>
                </a:solidFill>
              </a:rPr>
              <a:t>externe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89439" y="4405093"/>
            <a:ext cx="540000" cy="144000"/>
          </a:xfrm>
          <a:prstGeom prst="rect">
            <a:avLst/>
          </a:prstGeom>
          <a:solidFill>
            <a:srgbClr val="61D1C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buNone/>
              <a:defRPr sz="1100">
                <a:solidFill>
                  <a:srgbClr val="45688B"/>
                </a:solidFill>
                <a:latin typeface="Montserrat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800" dirty="0" smtClean="0">
                <a:solidFill>
                  <a:schemeClr val="bg1"/>
                </a:solidFill>
              </a:rPr>
              <a:t>externe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0670224" y="4405093"/>
            <a:ext cx="1476000" cy="144000"/>
          </a:xfrm>
          <a:prstGeom prst="rect">
            <a:avLst/>
          </a:prstGeom>
          <a:solidFill>
            <a:srgbClr val="61D1C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buNone/>
              <a:defRPr sz="1100">
                <a:solidFill>
                  <a:srgbClr val="45688B"/>
                </a:solidFill>
                <a:latin typeface="Montserrat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800" dirty="0">
                <a:solidFill>
                  <a:schemeClr val="bg1"/>
                </a:solidFill>
              </a:rPr>
              <a:t>Dont 1 Interne et </a:t>
            </a:r>
            <a:r>
              <a:rPr lang="fr-FR" sz="800" dirty="0" smtClean="0">
                <a:solidFill>
                  <a:schemeClr val="bg1"/>
                </a:solidFill>
              </a:rPr>
              <a:t>2 externes</a:t>
            </a:r>
            <a:endParaRPr lang="fr-F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7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  <p:sp>
        <p:nvSpPr>
          <p:cNvPr id="4" name="Demo information text"/>
          <p:cNvSpPr txBox="1"/>
          <p:nvPr/>
        </p:nvSpPr>
        <p:spPr>
          <a:xfrm>
            <a:off x="575734" y="2296844"/>
            <a:ext cx="620026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smtClean="0">
                <a:solidFill>
                  <a:srgbClr val="36526E"/>
                </a:solidFill>
                <a:latin typeface="Montserrat-Bold"/>
              </a:rPr>
              <a:t>Feuille de route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2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3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3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1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4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19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5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B685CEBD-A1E3-4EC7-9CE4-C45B6E6CF087}"/>
              </a:ext>
            </a:extLst>
          </p:cNvPr>
          <p:cNvGrpSpPr>
            <a:grpSpLocks/>
          </p:cNvGrpSpPr>
          <p:nvPr/>
        </p:nvGrpSpPr>
        <p:grpSpPr bwMode="auto">
          <a:xfrm>
            <a:off x="1023938" y="1373067"/>
            <a:ext cx="10143331" cy="1109938"/>
            <a:chOff x="0" y="0"/>
            <a:chExt cx="20286392" cy="2220158"/>
          </a:xfrm>
        </p:grpSpPr>
        <p:sp>
          <p:nvSpPr>
            <p:cNvPr id="3075" name="Rectangle 3">
              <a:extLst>
                <a:ext uri="{FF2B5EF4-FFF2-40B4-BE49-F238E27FC236}">
                  <a16:creationId xmlns:a16="http://schemas.microsoft.com/office/drawing/2014/main" id="{5D17CF68-4B40-4CCA-8A20-BE2CA082B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58" y="0"/>
              <a:ext cx="19792934" cy="2220158"/>
            </a:xfrm>
            <a:prstGeom prst="rect">
              <a:avLst/>
            </a:prstGeom>
            <a:solidFill>
              <a:srgbClr val="E8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6" name="Rectangle 4">
              <a:extLst>
                <a:ext uri="{FF2B5EF4-FFF2-40B4-BE49-F238E27FC236}">
                  <a16:creationId xmlns:a16="http://schemas.microsoft.com/office/drawing/2014/main" id="{FFF21E24-E55D-4A05-B64E-98DC8E937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77575" cy="2220158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7" name="Text Box 5">
              <a:extLst>
                <a:ext uri="{FF2B5EF4-FFF2-40B4-BE49-F238E27FC236}">
                  <a16:creationId xmlns:a16="http://schemas.microsoft.com/office/drawing/2014/main" id="{013DF8BA-A42A-48AA-A2B6-96099353E032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-759534" y="904898"/>
              <a:ext cx="2196645" cy="410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SOCLE DE BASE</a:t>
              </a:r>
              <a:endParaRPr lang="fr-FR" altLang="fr-FR" sz="1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078" name="Group 6">
            <a:extLst>
              <a:ext uri="{FF2B5EF4-FFF2-40B4-BE49-F238E27FC236}">
                <a16:creationId xmlns:a16="http://schemas.microsoft.com/office/drawing/2014/main" id="{112FD705-B9B4-4DDE-8026-D1DBF44C2068}"/>
              </a:ext>
            </a:extLst>
          </p:cNvPr>
          <p:cNvGrpSpPr>
            <a:grpSpLocks/>
          </p:cNvGrpSpPr>
          <p:nvPr/>
        </p:nvGrpSpPr>
        <p:grpSpPr bwMode="auto">
          <a:xfrm>
            <a:off x="1013798" y="2548446"/>
            <a:ext cx="10153471" cy="1224119"/>
            <a:chOff x="-20280" y="0"/>
            <a:chExt cx="20306672" cy="2448548"/>
          </a:xfrm>
        </p:grpSpPr>
        <p:sp>
          <p:nvSpPr>
            <p:cNvPr id="3079" name="Rectangle 7">
              <a:extLst>
                <a:ext uri="{FF2B5EF4-FFF2-40B4-BE49-F238E27FC236}">
                  <a16:creationId xmlns:a16="http://schemas.microsoft.com/office/drawing/2014/main" id="{D63FA901-6789-4972-A9C2-BD8007604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58" y="0"/>
              <a:ext cx="19792934" cy="2448548"/>
            </a:xfrm>
            <a:prstGeom prst="rect">
              <a:avLst/>
            </a:prstGeom>
            <a:solidFill>
              <a:srgbClr val="E8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0" name="Rectangle 8">
              <a:extLst>
                <a:ext uri="{FF2B5EF4-FFF2-40B4-BE49-F238E27FC236}">
                  <a16:creationId xmlns:a16="http://schemas.microsoft.com/office/drawing/2014/main" id="{1F31FEA4-E775-4AB0-A437-B58AF2C63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77575" cy="2448548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1" name="Text Box 9">
              <a:extLst>
                <a:ext uri="{FF2B5EF4-FFF2-40B4-BE49-F238E27FC236}">
                  <a16:creationId xmlns:a16="http://schemas.microsoft.com/office/drawing/2014/main" id="{4C170CE3-1BAC-4733-BD23-03F29B42EDC0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-873730" y="865206"/>
              <a:ext cx="2425035" cy="718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LEVIERS STRUCTURANTS</a:t>
              </a:r>
              <a:endParaRPr lang="fr-FR" altLang="fr-FR" sz="1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082" name="Group 10">
            <a:extLst>
              <a:ext uri="{FF2B5EF4-FFF2-40B4-BE49-F238E27FC236}">
                <a16:creationId xmlns:a16="http://schemas.microsoft.com/office/drawing/2014/main" id="{D35935D7-FE29-40FC-8490-15F127FC2DFE}"/>
              </a:ext>
            </a:extLst>
          </p:cNvPr>
          <p:cNvGrpSpPr>
            <a:grpSpLocks/>
          </p:cNvGrpSpPr>
          <p:nvPr/>
        </p:nvGrpSpPr>
        <p:grpSpPr bwMode="auto">
          <a:xfrm>
            <a:off x="1013798" y="3838005"/>
            <a:ext cx="10153471" cy="1224119"/>
            <a:chOff x="-20280" y="0"/>
            <a:chExt cx="20306672" cy="2448548"/>
          </a:xfrm>
        </p:grpSpPr>
        <p:sp>
          <p:nvSpPr>
            <p:cNvPr id="3083" name="Rectangle 11">
              <a:extLst>
                <a:ext uri="{FF2B5EF4-FFF2-40B4-BE49-F238E27FC236}">
                  <a16:creationId xmlns:a16="http://schemas.microsoft.com/office/drawing/2014/main" id="{60392B20-BDA2-406C-816B-AAAE702E0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58" y="0"/>
              <a:ext cx="19792934" cy="2448548"/>
            </a:xfrm>
            <a:prstGeom prst="rect">
              <a:avLst/>
            </a:prstGeom>
            <a:solidFill>
              <a:srgbClr val="E8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4" name="Rectangle 12">
              <a:extLst>
                <a:ext uri="{FF2B5EF4-FFF2-40B4-BE49-F238E27FC236}">
                  <a16:creationId xmlns:a16="http://schemas.microsoft.com/office/drawing/2014/main" id="{01162C5F-DA0F-436E-B8B2-E41011608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77575" cy="2448548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5" name="Text Box 13">
              <a:extLst>
                <a:ext uri="{FF2B5EF4-FFF2-40B4-BE49-F238E27FC236}">
                  <a16:creationId xmlns:a16="http://schemas.microsoft.com/office/drawing/2014/main" id="{00A8013F-C2BB-426A-8246-9EF877383E03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-873730" y="865206"/>
              <a:ext cx="2425035" cy="718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PARCOURS CLIENT</a:t>
              </a:r>
              <a:endParaRPr lang="fr-FR" altLang="fr-FR" sz="1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086" name="Group 14">
            <a:extLst>
              <a:ext uri="{FF2B5EF4-FFF2-40B4-BE49-F238E27FC236}">
                <a16:creationId xmlns:a16="http://schemas.microsoft.com/office/drawing/2014/main" id="{07A22007-EC1F-4963-89AC-2D39FEF10433}"/>
              </a:ext>
            </a:extLst>
          </p:cNvPr>
          <p:cNvGrpSpPr>
            <a:grpSpLocks/>
          </p:cNvGrpSpPr>
          <p:nvPr/>
        </p:nvGrpSpPr>
        <p:grpSpPr bwMode="auto">
          <a:xfrm>
            <a:off x="1013798" y="5127564"/>
            <a:ext cx="10153471" cy="1224119"/>
            <a:chOff x="-20280" y="0"/>
            <a:chExt cx="20306672" cy="2448548"/>
          </a:xfrm>
        </p:grpSpPr>
        <p:sp>
          <p:nvSpPr>
            <p:cNvPr id="3087" name="Rectangle 15">
              <a:extLst>
                <a:ext uri="{FF2B5EF4-FFF2-40B4-BE49-F238E27FC236}">
                  <a16:creationId xmlns:a16="http://schemas.microsoft.com/office/drawing/2014/main" id="{DD9D884C-7246-4D11-AD95-6F8B09BC9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58" y="0"/>
              <a:ext cx="19792934" cy="2448548"/>
            </a:xfrm>
            <a:prstGeom prst="rect">
              <a:avLst/>
            </a:prstGeom>
            <a:solidFill>
              <a:srgbClr val="E8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8" name="Rectangle 16">
              <a:extLst>
                <a:ext uri="{FF2B5EF4-FFF2-40B4-BE49-F238E27FC236}">
                  <a16:creationId xmlns:a16="http://schemas.microsoft.com/office/drawing/2014/main" id="{973B3C6E-41C1-4FC4-8F7E-0C8A32630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77575" cy="2448548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9" name="Text Box 17">
              <a:extLst>
                <a:ext uri="{FF2B5EF4-FFF2-40B4-BE49-F238E27FC236}">
                  <a16:creationId xmlns:a16="http://schemas.microsoft.com/office/drawing/2014/main" id="{C0BFFC1C-D340-4E03-B846-D2ABA6B9445F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-873730" y="865206"/>
              <a:ext cx="2425035" cy="718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CONDUITE DE CHANGEMENT</a:t>
              </a:r>
              <a:endParaRPr lang="fr-FR" altLang="fr-FR" sz="1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090" name="AutoShape 18">
            <a:extLst>
              <a:ext uri="{FF2B5EF4-FFF2-40B4-BE49-F238E27FC236}">
                <a16:creationId xmlns:a16="http://schemas.microsoft.com/office/drawing/2014/main" id="{F6B6C3E7-D069-4D43-90B9-3EBD6E718A00}"/>
              </a:ext>
            </a:extLst>
          </p:cNvPr>
          <p:cNvSpPr>
            <a:spLocks/>
          </p:cNvSpPr>
          <p:nvPr/>
        </p:nvSpPr>
        <p:spPr bwMode="auto">
          <a:xfrm>
            <a:off x="1366899" y="1015541"/>
            <a:ext cx="9796217" cy="5518589"/>
          </a:xfrm>
          <a:prstGeom prst="roundRect">
            <a:avLst>
              <a:gd name="adj" fmla="val 1727"/>
            </a:avLst>
          </a:prstGeom>
          <a:noFill/>
          <a:ln w="25400" cap="flat" cmpd="sng">
            <a:solidFill>
              <a:srgbClr val="C7CAD3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01D3233C-D0F4-407E-AE83-5DA6C30DE5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8838" y="1017270"/>
            <a:ext cx="1" cy="5515130"/>
          </a:xfrm>
          <a:prstGeom prst="line">
            <a:avLst/>
          </a:prstGeom>
          <a:noFill/>
          <a:ln w="25400" cap="flat" cmpd="sng">
            <a:solidFill>
              <a:srgbClr val="C6CA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6B7AB5D0-BEEC-4692-9670-D67DE4C9C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1238" y="1017271"/>
            <a:ext cx="1" cy="5515129"/>
          </a:xfrm>
          <a:prstGeom prst="line">
            <a:avLst/>
          </a:prstGeom>
          <a:noFill/>
          <a:ln w="25400" cap="flat" cmpd="sng">
            <a:solidFill>
              <a:srgbClr val="C6CA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6133B2D9-4DEC-4D7C-BF50-CD63E31CAB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3638" y="1019000"/>
            <a:ext cx="1" cy="5521479"/>
          </a:xfrm>
          <a:prstGeom prst="line">
            <a:avLst/>
          </a:prstGeom>
          <a:noFill/>
          <a:ln w="25400" cap="flat" cmpd="sng">
            <a:solidFill>
              <a:srgbClr val="C6CA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094" name="Line 22">
            <a:extLst>
              <a:ext uri="{FF2B5EF4-FFF2-40B4-BE49-F238E27FC236}">
                <a16:creationId xmlns:a16="http://schemas.microsoft.com/office/drawing/2014/main" id="{7093BF94-73AE-4222-B31E-D5574581AB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6038" y="1019000"/>
            <a:ext cx="1" cy="5521479"/>
          </a:xfrm>
          <a:prstGeom prst="line">
            <a:avLst/>
          </a:prstGeom>
          <a:noFill/>
          <a:ln w="25400" cap="flat" cmpd="sng">
            <a:solidFill>
              <a:srgbClr val="C6CA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095" name="Line 23">
            <a:extLst>
              <a:ext uri="{FF2B5EF4-FFF2-40B4-BE49-F238E27FC236}">
                <a16:creationId xmlns:a16="http://schemas.microsoft.com/office/drawing/2014/main" id="{9D0668A7-E8C0-4CD2-A40F-CF36A3CEF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38438" y="1019000"/>
            <a:ext cx="1" cy="5515129"/>
          </a:xfrm>
          <a:prstGeom prst="line">
            <a:avLst/>
          </a:prstGeom>
          <a:noFill/>
          <a:ln w="25400" cap="flat" cmpd="sng">
            <a:solidFill>
              <a:srgbClr val="C6CA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31D421A1-56F3-40AE-9B57-C423EDE74890}"/>
              </a:ext>
            </a:extLst>
          </p:cNvPr>
          <p:cNvSpPr txBox="1">
            <a:spLocks/>
          </p:cNvSpPr>
          <p:nvPr/>
        </p:nvSpPr>
        <p:spPr bwMode="auto">
          <a:xfrm>
            <a:off x="1532509" y="765037"/>
            <a:ext cx="412024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Jan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1BEE3CBF-45A9-446E-8633-5BE422C440A6}"/>
              </a:ext>
            </a:extLst>
          </p:cNvPr>
          <p:cNvSpPr txBox="1">
            <a:spLocks/>
          </p:cNvSpPr>
          <p:nvPr/>
        </p:nvSpPr>
        <p:spPr bwMode="auto">
          <a:xfrm>
            <a:off x="2351665" y="765037"/>
            <a:ext cx="412024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Fev</a:t>
            </a:r>
            <a:endParaRPr lang="fr-FR" altLang="fr-FR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62C236C0-7D85-4E07-8D13-0B46CA2AED58}"/>
              </a:ext>
            </a:extLst>
          </p:cNvPr>
          <p:cNvSpPr txBox="1">
            <a:spLocks/>
          </p:cNvSpPr>
          <p:nvPr/>
        </p:nvSpPr>
        <p:spPr bwMode="auto">
          <a:xfrm>
            <a:off x="3170821" y="765037"/>
            <a:ext cx="412024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4A283CBF-ECCC-469D-847F-3F3274AB91DE}"/>
              </a:ext>
            </a:extLst>
          </p:cNvPr>
          <p:cNvSpPr txBox="1">
            <a:spLocks/>
          </p:cNvSpPr>
          <p:nvPr/>
        </p:nvSpPr>
        <p:spPr bwMode="auto">
          <a:xfrm>
            <a:off x="3989977" y="765037"/>
            <a:ext cx="412024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Avr</a:t>
            </a:r>
            <a:endParaRPr lang="fr-FR" altLang="fr-FR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E7E97D65-74E3-406F-AE28-9C130674469C}"/>
              </a:ext>
            </a:extLst>
          </p:cNvPr>
          <p:cNvSpPr txBox="1">
            <a:spLocks/>
          </p:cNvSpPr>
          <p:nvPr/>
        </p:nvSpPr>
        <p:spPr bwMode="auto">
          <a:xfrm>
            <a:off x="4809133" y="765037"/>
            <a:ext cx="412024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Mai</a:t>
            </a:r>
            <a:endParaRPr lang="fr-FR" altLang="fr-FR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FE46D0B6-5827-42B3-8465-86572CBE2D94}"/>
              </a:ext>
            </a:extLst>
          </p:cNvPr>
          <p:cNvSpPr txBox="1">
            <a:spLocks/>
          </p:cNvSpPr>
          <p:nvPr/>
        </p:nvSpPr>
        <p:spPr bwMode="auto">
          <a:xfrm>
            <a:off x="5628289" y="765037"/>
            <a:ext cx="412024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Jun</a:t>
            </a:r>
          </a:p>
        </p:txBody>
      </p:sp>
      <p:sp>
        <p:nvSpPr>
          <p:cNvPr id="70" name="Line 19">
            <a:extLst>
              <a:ext uri="{FF2B5EF4-FFF2-40B4-BE49-F238E27FC236}">
                <a16:creationId xmlns:a16="http://schemas.microsoft.com/office/drawing/2014/main" id="{01D3233C-D0F4-407E-AE83-5DA6C30DE5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2638" y="1017270"/>
            <a:ext cx="1" cy="5515130"/>
          </a:xfrm>
          <a:prstGeom prst="line">
            <a:avLst/>
          </a:prstGeom>
          <a:noFill/>
          <a:ln w="25400" cap="flat" cmpd="sng">
            <a:solidFill>
              <a:srgbClr val="C6CA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1" name="Line 20">
            <a:extLst>
              <a:ext uri="{FF2B5EF4-FFF2-40B4-BE49-F238E27FC236}">
                <a16:creationId xmlns:a16="http://schemas.microsoft.com/office/drawing/2014/main" id="{6B7AB5D0-BEEC-4692-9670-D67DE4C9C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5038" y="1017271"/>
            <a:ext cx="1" cy="5515129"/>
          </a:xfrm>
          <a:prstGeom prst="line">
            <a:avLst/>
          </a:prstGeom>
          <a:noFill/>
          <a:ln w="25400" cap="flat" cmpd="sng">
            <a:solidFill>
              <a:srgbClr val="C6CA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2" name="Line 20">
            <a:extLst>
              <a:ext uri="{FF2B5EF4-FFF2-40B4-BE49-F238E27FC236}">
                <a16:creationId xmlns:a16="http://schemas.microsoft.com/office/drawing/2014/main" id="{6B7AB5D0-BEEC-4692-9670-D67DE4C9C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7438" y="1017271"/>
            <a:ext cx="1" cy="5515129"/>
          </a:xfrm>
          <a:prstGeom prst="line">
            <a:avLst/>
          </a:prstGeom>
          <a:noFill/>
          <a:ln w="25400" cap="flat" cmpd="sng">
            <a:solidFill>
              <a:srgbClr val="C6CA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3" name="Line 20">
            <a:extLst>
              <a:ext uri="{FF2B5EF4-FFF2-40B4-BE49-F238E27FC236}">
                <a16:creationId xmlns:a16="http://schemas.microsoft.com/office/drawing/2014/main" id="{6B7AB5D0-BEEC-4692-9670-D67DE4C9C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9838" y="1017271"/>
            <a:ext cx="1" cy="5515129"/>
          </a:xfrm>
          <a:prstGeom prst="line">
            <a:avLst/>
          </a:prstGeom>
          <a:noFill/>
          <a:ln w="25400" cap="flat" cmpd="sng">
            <a:solidFill>
              <a:srgbClr val="C6CA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4" name="Line 20">
            <a:extLst>
              <a:ext uri="{FF2B5EF4-FFF2-40B4-BE49-F238E27FC236}">
                <a16:creationId xmlns:a16="http://schemas.microsoft.com/office/drawing/2014/main" id="{6B7AB5D0-BEEC-4692-9670-D67DE4C9C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2238" y="1017271"/>
            <a:ext cx="1" cy="5515129"/>
          </a:xfrm>
          <a:prstGeom prst="line">
            <a:avLst/>
          </a:prstGeom>
          <a:noFill/>
          <a:ln w="25400" cap="flat" cmpd="sng">
            <a:solidFill>
              <a:srgbClr val="C6CA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7" name="Line 20">
            <a:extLst>
              <a:ext uri="{FF2B5EF4-FFF2-40B4-BE49-F238E27FC236}">
                <a16:creationId xmlns:a16="http://schemas.microsoft.com/office/drawing/2014/main" id="{6B7AB5D0-BEEC-4692-9670-D67DE4C9C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4638" y="1017271"/>
            <a:ext cx="1" cy="5515129"/>
          </a:xfrm>
          <a:prstGeom prst="line">
            <a:avLst/>
          </a:prstGeom>
          <a:noFill/>
          <a:ln w="25400" cap="flat" cmpd="sng">
            <a:solidFill>
              <a:srgbClr val="C6CA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9" name="Text Box 26">
            <a:extLst>
              <a:ext uri="{FF2B5EF4-FFF2-40B4-BE49-F238E27FC236}">
                <a16:creationId xmlns:a16="http://schemas.microsoft.com/office/drawing/2014/main" id="{31D421A1-56F3-40AE-9B57-C423EDE74890}"/>
              </a:ext>
            </a:extLst>
          </p:cNvPr>
          <p:cNvSpPr txBox="1">
            <a:spLocks/>
          </p:cNvSpPr>
          <p:nvPr/>
        </p:nvSpPr>
        <p:spPr bwMode="auto">
          <a:xfrm>
            <a:off x="6447445" y="765037"/>
            <a:ext cx="412024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Jui</a:t>
            </a:r>
            <a:endParaRPr lang="fr-FR" altLang="fr-FR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Text Box 27">
            <a:extLst>
              <a:ext uri="{FF2B5EF4-FFF2-40B4-BE49-F238E27FC236}">
                <a16:creationId xmlns:a16="http://schemas.microsoft.com/office/drawing/2014/main" id="{1BEE3CBF-45A9-446E-8633-5BE422C440A6}"/>
              </a:ext>
            </a:extLst>
          </p:cNvPr>
          <p:cNvSpPr txBox="1">
            <a:spLocks/>
          </p:cNvSpPr>
          <p:nvPr/>
        </p:nvSpPr>
        <p:spPr bwMode="auto">
          <a:xfrm>
            <a:off x="7266601" y="765037"/>
            <a:ext cx="412024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Aoû</a:t>
            </a:r>
            <a:endParaRPr lang="fr-FR" altLang="fr-FR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" name="Text Box 28">
            <a:extLst>
              <a:ext uri="{FF2B5EF4-FFF2-40B4-BE49-F238E27FC236}">
                <a16:creationId xmlns:a16="http://schemas.microsoft.com/office/drawing/2014/main" id="{62C236C0-7D85-4E07-8D13-0B46CA2AED58}"/>
              </a:ext>
            </a:extLst>
          </p:cNvPr>
          <p:cNvSpPr txBox="1">
            <a:spLocks/>
          </p:cNvSpPr>
          <p:nvPr/>
        </p:nvSpPr>
        <p:spPr bwMode="auto">
          <a:xfrm>
            <a:off x="8085757" y="765037"/>
            <a:ext cx="412024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Sep</a:t>
            </a:r>
            <a:endParaRPr lang="fr-FR" altLang="fr-FR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2" name="Text Box 29">
            <a:extLst>
              <a:ext uri="{FF2B5EF4-FFF2-40B4-BE49-F238E27FC236}">
                <a16:creationId xmlns:a16="http://schemas.microsoft.com/office/drawing/2014/main" id="{4A283CBF-ECCC-469D-847F-3F3274AB91DE}"/>
              </a:ext>
            </a:extLst>
          </p:cNvPr>
          <p:cNvSpPr txBox="1">
            <a:spLocks/>
          </p:cNvSpPr>
          <p:nvPr/>
        </p:nvSpPr>
        <p:spPr bwMode="auto">
          <a:xfrm>
            <a:off x="8904913" y="765037"/>
            <a:ext cx="412024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Oct</a:t>
            </a:r>
            <a:endParaRPr lang="fr-FR" altLang="fr-FR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" name="Text Box 30">
            <a:extLst>
              <a:ext uri="{FF2B5EF4-FFF2-40B4-BE49-F238E27FC236}">
                <a16:creationId xmlns:a16="http://schemas.microsoft.com/office/drawing/2014/main" id="{E7E97D65-74E3-406F-AE28-9C130674469C}"/>
              </a:ext>
            </a:extLst>
          </p:cNvPr>
          <p:cNvSpPr txBox="1">
            <a:spLocks/>
          </p:cNvSpPr>
          <p:nvPr/>
        </p:nvSpPr>
        <p:spPr bwMode="auto">
          <a:xfrm>
            <a:off x="9724069" y="765037"/>
            <a:ext cx="412024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Nov</a:t>
            </a:r>
            <a:endParaRPr lang="fr-FR" altLang="fr-FR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4" name="Text Box 31">
            <a:extLst>
              <a:ext uri="{FF2B5EF4-FFF2-40B4-BE49-F238E27FC236}">
                <a16:creationId xmlns:a16="http://schemas.microsoft.com/office/drawing/2014/main" id="{FE46D0B6-5827-42B3-8465-86572CBE2D94}"/>
              </a:ext>
            </a:extLst>
          </p:cNvPr>
          <p:cNvSpPr txBox="1">
            <a:spLocks/>
          </p:cNvSpPr>
          <p:nvPr/>
        </p:nvSpPr>
        <p:spPr bwMode="auto">
          <a:xfrm>
            <a:off x="10543226" y="765037"/>
            <a:ext cx="412024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Déc</a:t>
            </a:r>
            <a:endParaRPr lang="fr-FR" altLang="fr-FR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5" name="Pentagone 84"/>
          <p:cNvSpPr/>
          <p:nvPr/>
        </p:nvSpPr>
        <p:spPr bwMode="auto">
          <a:xfrm>
            <a:off x="1410919" y="2242448"/>
            <a:ext cx="1247110" cy="108000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86" name="Pentagone 85"/>
          <p:cNvSpPr/>
          <p:nvPr/>
        </p:nvSpPr>
        <p:spPr bwMode="auto">
          <a:xfrm>
            <a:off x="1410919" y="1898384"/>
            <a:ext cx="1247110" cy="108000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868A8D"/>
              </a:solidFill>
              <a:effectLst/>
              <a:uLnTx/>
              <a:uFillTx/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7" name="Pentagone 86"/>
          <p:cNvSpPr/>
          <p:nvPr/>
        </p:nvSpPr>
        <p:spPr bwMode="auto">
          <a:xfrm>
            <a:off x="1410919" y="1544906"/>
            <a:ext cx="1591279" cy="108000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88" name="Lorem Ipsum is simply dummy text of the printing and typesetting industry."/>
          <p:cNvSpPr txBox="1"/>
          <p:nvPr/>
        </p:nvSpPr>
        <p:spPr>
          <a:xfrm>
            <a:off x="1417145" y="2057373"/>
            <a:ext cx="1394297" cy="20774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ctr" anchorCtr="0">
            <a:noAutofit/>
          </a:bodyPr>
          <a:lstStyle/>
          <a:p>
            <a:r>
              <a:rPr lang="fr-F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Définition de la vision</a:t>
            </a:r>
            <a:endParaRPr sz="9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366898" y="1702502"/>
            <a:ext cx="18582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Alignement du Top Management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366898" y="1350369"/>
            <a:ext cx="16081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Adaptation de l’organisation</a:t>
            </a:r>
          </a:p>
        </p:txBody>
      </p:sp>
      <p:sp>
        <p:nvSpPr>
          <p:cNvPr id="91" name="TextBox 76">
            <a:extLst>
              <a:ext uri="{FF2B5EF4-FFF2-40B4-BE49-F238E27FC236}">
                <a16:creationId xmlns:a16="http://schemas.microsoft.com/office/drawing/2014/main" id="{32E3E702-239D-48D3-AE20-46EA67BDF240}"/>
              </a:ext>
            </a:extLst>
          </p:cNvPr>
          <p:cNvSpPr txBox="1"/>
          <p:nvPr/>
        </p:nvSpPr>
        <p:spPr>
          <a:xfrm>
            <a:off x="2923491" y="1072550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0000">
                    <a:lumMod val="50000"/>
                    <a:lumOff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Kickoff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6935B54E-31EE-4CDB-B373-C4939E0051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000000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2645440" y="1059800"/>
            <a:ext cx="384081" cy="384081"/>
          </a:xfrm>
          <a:prstGeom prst="rect">
            <a:avLst/>
          </a:prstGeom>
        </p:spPr>
      </p:pic>
      <p:sp>
        <p:nvSpPr>
          <p:cNvPr id="95" name="Pentagone 94"/>
          <p:cNvSpPr/>
          <p:nvPr/>
        </p:nvSpPr>
        <p:spPr bwMode="auto">
          <a:xfrm>
            <a:off x="1425031" y="3260852"/>
            <a:ext cx="9716840" cy="108000"/>
          </a:xfrm>
          <a:prstGeom prst="homePlate">
            <a:avLst/>
          </a:prstGeom>
          <a:solidFill>
            <a:srgbClr val="45688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96" name="Pentagone 95"/>
          <p:cNvSpPr/>
          <p:nvPr/>
        </p:nvSpPr>
        <p:spPr bwMode="auto">
          <a:xfrm>
            <a:off x="1425031" y="2956348"/>
            <a:ext cx="9716840" cy="108000"/>
          </a:xfrm>
          <a:prstGeom prst="homePlate">
            <a:avLst/>
          </a:prstGeom>
          <a:solidFill>
            <a:srgbClr val="45688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97" name="Pentagone 96"/>
          <p:cNvSpPr/>
          <p:nvPr/>
        </p:nvSpPr>
        <p:spPr bwMode="auto">
          <a:xfrm>
            <a:off x="2714378" y="2666905"/>
            <a:ext cx="8427492" cy="108000"/>
          </a:xfrm>
          <a:prstGeom prst="homePlate">
            <a:avLst/>
          </a:prstGeom>
          <a:solidFill>
            <a:srgbClr val="45688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949725" y="2489348"/>
            <a:ext cx="10695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Talents et culture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335380" y="2765288"/>
            <a:ext cx="17299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Nouvelles méthodes de travail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345200" y="3050540"/>
            <a:ext cx="15440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Architecture IT et Système</a:t>
            </a:r>
          </a:p>
        </p:txBody>
      </p:sp>
      <p:sp>
        <p:nvSpPr>
          <p:cNvPr id="101" name="Pentagone 100"/>
          <p:cNvSpPr/>
          <p:nvPr/>
        </p:nvSpPr>
        <p:spPr bwMode="auto">
          <a:xfrm>
            <a:off x="1425031" y="3566981"/>
            <a:ext cx="9716840" cy="108000"/>
          </a:xfrm>
          <a:prstGeom prst="homePlate">
            <a:avLst/>
          </a:prstGeom>
          <a:solidFill>
            <a:srgbClr val="45688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345200" y="3356669"/>
            <a:ext cx="9220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 </a:t>
            </a:r>
            <a:r>
              <a:rPr lang="fr-F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Analytics</a:t>
            </a:r>
            <a:endParaRPr lang="fr-FR" sz="9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7" name="Pentagone 106"/>
          <p:cNvSpPr/>
          <p:nvPr/>
        </p:nvSpPr>
        <p:spPr bwMode="auto">
          <a:xfrm>
            <a:off x="5591615" y="4140910"/>
            <a:ext cx="2304000" cy="108000"/>
          </a:xfrm>
          <a:prstGeom prst="homePlate">
            <a:avLst/>
          </a:prstGeom>
          <a:solidFill>
            <a:srgbClr val="E1626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575152" y="3932477"/>
            <a:ext cx="8579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Market</a:t>
            </a:r>
            <a:r>
              <a:rPr lang="fr-F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Place</a:t>
            </a:r>
          </a:p>
        </p:txBody>
      </p:sp>
      <p:sp>
        <p:nvSpPr>
          <p:cNvPr id="109" name="TextBox 76">
            <a:extLst>
              <a:ext uri="{FF2B5EF4-FFF2-40B4-BE49-F238E27FC236}">
                <a16:creationId xmlns:a16="http://schemas.microsoft.com/office/drawing/2014/main" id="{251C52D4-BD2E-4017-AF6D-E0B0783127A6}"/>
              </a:ext>
            </a:extLst>
          </p:cNvPr>
          <p:cNvSpPr txBox="1"/>
          <p:nvPr/>
        </p:nvSpPr>
        <p:spPr>
          <a:xfrm>
            <a:off x="5199825" y="4243677"/>
            <a:ext cx="554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16268"/>
                </a:solidFill>
                <a:latin typeface="Montserrat Light"/>
                <a:ea typeface="Open Sans" panose="020B0606030504020204" pitchFamily="34" charset="0"/>
                <a:cs typeface="Open Sans" panose="020B0606030504020204" pitchFamily="34" charset="0"/>
              </a:rPr>
              <a:t>LAB </a:t>
            </a:r>
            <a:r>
              <a:rPr lang="en-US" sz="1000" b="1" dirty="0" smtClean="0">
                <a:solidFill>
                  <a:srgbClr val="E16268"/>
                </a:solidFill>
                <a:latin typeface="Montserrat Light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1000" b="1" dirty="0">
              <a:solidFill>
                <a:srgbClr val="E16268"/>
              </a:solidFill>
              <a:latin typeface="Montserrat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0" name="Groupe 109"/>
          <p:cNvGrpSpPr/>
          <p:nvPr/>
        </p:nvGrpSpPr>
        <p:grpSpPr>
          <a:xfrm>
            <a:off x="5345223" y="4008705"/>
            <a:ext cx="270889" cy="270889"/>
            <a:chOff x="2866915" y="1944897"/>
            <a:chExt cx="370577" cy="370577"/>
          </a:xfrm>
        </p:grpSpPr>
        <p:sp>
          <p:nvSpPr>
            <p:cNvPr id="111" name="Oval 31">
              <a:extLst>
                <a:ext uri="{FF2B5EF4-FFF2-40B4-BE49-F238E27FC236}">
                  <a16:creationId xmlns:a16="http://schemas.microsoft.com/office/drawing/2014/main" id="{E20CBBD8-49CF-418F-ACF7-6ECB29D3A893}"/>
                </a:ext>
              </a:extLst>
            </p:cNvPr>
            <p:cNvSpPr/>
            <p:nvPr/>
          </p:nvSpPr>
          <p:spPr>
            <a:xfrm>
              <a:off x="2874473" y="1956391"/>
              <a:ext cx="343289" cy="343289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dirty="0">
                <a:solidFill>
                  <a:srgbClr val="E84C3D"/>
                </a:solidFill>
                <a:latin typeface="FontAwesome" pitchFamily="2" charset="0"/>
              </a:endParaRPr>
            </a:p>
          </p:txBody>
        </p:sp>
        <p:pic>
          <p:nvPicPr>
            <p:cNvPr id="112" name="Image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915" y="1944897"/>
              <a:ext cx="370577" cy="370577"/>
            </a:xfrm>
            <a:prstGeom prst="rect">
              <a:avLst/>
            </a:prstGeom>
          </p:spPr>
        </p:pic>
      </p:grpSp>
      <p:sp>
        <p:nvSpPr>
          <p:cNvPr id="113" name="Pentagone 112"/>
          <p:cNvSpPr/>
          <p:nvPr/>
        </p:nvSpPr>
        <p:spPr bwMode="auto">
          <a:xfrm>
            <a:off x="3206131" y="4642781"/>
            <a:ext cx="4628630" cy="106493"/>
          </a:xfrm>
          <a:prstGeom prst="homePlate">
            <a:avLst/>
          </a:prstGeom>
          <a:solidFill>
            <a:srgbClr val="E1626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114" name="Pentagone 113"/>
          <p:cNvSpPr/>
          <p:nvPr/>
        </p:nvSpPr>
        <p:spPr bwMode="auto">
          <a:xfrm>
            <a:off x="7986536" y="4642780"/>
            <a:ext cx="3133440" cy="107999"/>
          </a:xfrm>
          <a:prstGeom prst="homePlate">
            <a:avLst/>
          </a:prstGeom>
          <a:solidFill>
            <a:srgbClr val="E1626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237496" y="4464257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EER Vague 1</a:t>
            </a:r>
            <a:endParaRPr lang="fr-FR" sz="9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5" name="TextBox 76">
            <a:extLst>
              <a:ext uri="{FF2B5EF4-FFF2-40B4-BE49-F238E27FC236}">
                <a16:creationId xmlns:a16="http://schemas.microsoft.com/office/drawing/2014/main" id="{251C52D4-BD2E-4017-AF6D-E0B0783127A6}"/>
              </a:ext>
            </a:extLst>
          </p:cNvPr>
          <p:cNvSpPr txBox="1"/>
          <p:nvPr/>
        </p:nvSpPr>
        <p:spPr>
          <a:xfrm>
            <a:off x="2871694" y="4775457"/>
            <a:ext cx="554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16268"/>
                </a:solidFill>
                <a:latin typeface="Montserrat Light"/>
                <a:ea typeface="Open Sans" panose="020B0606030504020204" pitchFamily="34" charset="0"/>
                <a:cs typeface="Open Sans" panose="020B0606030504020204" pitchFamily="34" charset="0"/>
              </a:rPr>
              <a:t>LAB </a:t>
            </a:r>
            <a:r>
              <a:rPr lang="en-US" sz="1000" b="1" dirty="0" smtClean="0">
                <a:solidFill>
                  <a:srgbClr val="E16268"/>
                </a:solidFill>
                <a:latin typeface="Montserrat Light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1000" b="1" dirty="0">
              <a:solidFill>
                <a:srgbClr val="E16268"/>
              </a:solidFill>
              <a:latin typeface="Montserrat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6" name="Groupe 125"/>
          <p:cNvGrpSpPr/>
          <p:nvPr/>
        </p:nvGrpSpPr>
        <p:grpSpPr>
          <a:xfrm>
            <a:off x="3017092" y="4540485"/>
            <a:ext cx="270889" cy="270889"/>
            <a:chOff x="2866915" y="1944897"/>
            <a:chExt cx="370577" cy="370577"/>
          </a:xfrm>
        </p:grpSpPr>
        <p:sp>
          <p:nvSpPr>
            <p:cNvPr id="127" name="Oval 31">
              <a:extLst>
                <a:ext uri="{FF2B5EF4-FFF2-40B4-BE49-F238E27FC236}">
                  <a16:creationId xmlns:a16="http://schemas.microsoft.com/office/drawing/2014/main" id="{E20CBBD8-49CF-418F-ACF7-6ECB29D3A893}"/>
                </a:ext>
              </a:extLst>
            </p:cNvPr>
            <p:cNvSpPr/>
            <p:nvPr/>
          </p:nvSpPr>
          <p:spPr>
            <a:xfrm>
              <a:off x="2874473" y="1956391"/>
              <a:ext cx="343289" cy="343289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dirty="0">
                <a:solidFill>
                  <a:srgbClr val="E84C3D"/>
                </a:solidFill>
                <a:latin typeface="FontAwesome" pitchFamily="2" charset="0"/>
              </a:endParaRPr>
            </a:p>
          </p:txBody>
        </p:sp>
        <p:pic>
          <p:nvPicPr>
            <p:cNvPr id="128" name="Image 1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915" y="1944897"/>
              <a:ext cx="370577" cy="370577"/>
            </a:xfrm>
            <a:prstGeom prst="rect">
              <a:avLst/>
            </a:prstGeom>
          </p:spPr>
        </p:pic>
      </p:grpSp>
      <p:sp>
        <p:nvSpPr>
          <p:cNvPr id="129" name="Rectangle 128"/>
          <p:cNvSpPr/>
          <p:nvPr/>
        </p:nvSpPr>
        <p:spPr>
          <a:xfrm>
            <a:off x="7913761" y="4464257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EER Vague 2</a:t>
            </a:r>
            <a:endParaRPr lang="fr-FR" sz="9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44798A62-67B9-48B7-B62F-A51E1C190F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rgbClr val="E00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9929" y="4508882"/>
            <a:ext cx="424419" cy="407213"/>
          </a:xfrm>
          <a:prstGeom prst="rect">
            <a:avLst/>
          </a:prstGeom>
        </p:spPr>
      </p:pic>
      <p:sp>
        <p:nvSpPr>
          <p:cNvPr id="131" name="TextBox 76">
            <a:extLst>
              <a:ext uri="{FF2B5EF4-FFF2-40B4-BE49-F238E27FC236}">
                <a16:creationId xmlns:a16="http://schemas.microsoft.com/office/drawing/2014/main" id="{251C52D4-BD2E-4017-AF6D-E0B0783127A6}"/>
              </a:ext>
            </a:extLst>
          </p:cNvPr>
          <p:cNvSpPr txBox="1"/>
          <p:nvPr/>
        </p:nvSpPr>
        <p:spPr>
          <a:xfrm>
            <a:off x="5208345" y="4838301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E16268"/>
                </a:solidFill>
                <a:latin typeface="Montserrat Light"/>
                <a:ea typeface="Open Sans" panose="020B0606030504020204" pitchFamily="34" charset="0"/>
                <a:cs typeface="Open Sans" panose="020B0606030504020204" pitchFamily="34" charset="0"/>
              </a:rPr>
              <a:t>MVP</a:t>
            </a:r>
            <a:endParaRPr lang="en-US" sz="1000" b="1" dirty="0">
              <a:solidFill>
                <a:srgbClr val="E16268"/>
              </a:solidFill>
              <a:latin typeface="Montserrat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Pentagone 131"/>
          <p:cNvSpPr/>
          <p:nvPr/>
        </p:nvSpPr>
        <p:spPr bwMode="auto">
          <a:xfrm>
            <a:off x="2737377" y="5954362"/>
            <a:ext cx="8380974" cy="108000"/>
          </a:xfrm>
          <a:prstGeom prst="homePlate">
            <a:avLst/>
          </a:prstGeom>
          <a:solidFill>
            <a:srgbClr val="61D1C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133" name="Pentagone 132"/>
          <p:cNvSpPr/>
          <p:nvPr/>
        </p:nvSpPr>
        <p:spPr bwMode="auto">
          <a:xfrm>
            <a:off x="2737377" y="5486963"/>
            <a:ext cx="8380974" cy="108000"/>
          </a:xfrm>
          <a:prstGeom prst="homePlate">
            <a:avLst/>
          </a:prstGeom>
          <a:solidFill>
            <a:srgbClr val="61D1C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657879" y="5744410"/>
            <a:ext cx="2114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Programme de transformation digitale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658029" y="5282153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Communication</a:t>
            </a:r>
          </a:p>
        </p:txBody>
      </p:sp>
      <p:sp>
        <p:nvSpPr>
          <p:cNvPr id="136" name="Timeline"/>
          <p:cNvSpPr txBox="1"/>
          <p:nvPr/>
        </p:nvSpPr>
        <p:spPr>
          <a:xfrm>
            <a:off x="421200" y="284400"/>
            <a:ext cx="9809249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000" dirty="0" smtClean="0"/>
              <a:t>Roadmap</a:t>
            </a:r>
            <a:endParaRPr sz="6000" dirty="0"/>
          </a:p>
        </p:txBody>
      </p:sp>
      <p:sp>
        <p:nvSpPr>
          <p:cNvPr id="137" name="Pentagone 136"/>
          <p:cNvSpPr/>
          <p:nvPr/>
        </p:nvSpPr>
        <p:spPr bwMode="auto">
          <a:xfrm>
            <a:off x="9033858" y="4140910"/>
            <a:ext cx="2232000" cy="108000"/>
          </a:xfrm>
          <a:prstGeom prst="homePlate">
            <a:avLst/>
          </a:prstGeom>
          <a:solidFill>
            <a:srgbClr val="E1626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036493" y="3932477"/>
            <a:ext cx="8194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Souscription</a:t>
            </a:r>
            <a:endParaRPr lang="fr-FR" sz="9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9" name="TextBox 76">
            <a:extLst>
              <a:ext uri="{FF2B5EF4-FFF2-40B4-BE49-F238E27FC236}">
                <a16:creationId xmlns:a16="http://schemas.microsoft.com/office/drawing/2014/main" id="{251C52D4-BD2E-4017-AF6D-E0B0783127A6}"/>
              </a:ext>
            </a:extLst>
          </p:cNvPr>
          <p:cNvSpPr txBox="1"/>
          <p:nvPr/>
        </p:nvSpPr>
        <p:spPr>
          <a:xfrm>
            <a:off x="8661166" y="4243677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16268"/>
                </a:solidFill>
                <a:latin typeface="Montserrat Light"/>
                <a:ea typeface="Open Sans" panose="020B0606030504020204" pitchFamily="34" charset="0"/>
                <a:cs typeface="Open Sans" panose="020B0606030504020204" pitchFamily="34" charset="0"/>
              </a:rPr>
              <a:t>LAB </a:t>
            </a:r>
            <a:r>
              <a:rPr lang="en-US" sz="1000" b="1" dirty="0">
                <a:solidFill>
                  <a:srgbClr val="E16268"/>
                </a:solidFill>
                <a:latin typeface="Montserrat Light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sz="1000" b="1" dirty="0">
              <a:solidFill>
                <a:srgbClr val="E16268"/>
              </a:solidFill>
              <a:latin typeface="Montserrat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0" name="Groupe 139"/>
          <p:cNvGrpSpPr/>
          <p:nvPr/>
        </p:nvGrpSpPr>
        <p:grpSpPr>
          <a:xfrm>
            <a:off x="8806564" y="4008705"/>
            <a:ext cx="270889" cy="270889"/>
            <a:chOff x="2866915" y="1944897"/>
            <a:chExt cx="370577" cy="370577"/>
          </a:xfrm>
        </p:grpSpPr>
        <p:sp>
          <p:nvSpPr>
            <p:cNvPr id="141" name="Oval 31">
              <a:extLst>
                <a:ext uri="{FF2B5EF4-FFF2-40B4-BE49-F238E27FC236}">
                  <a16:creationId xmlns:a16="http://schemas.microsoft.com/office/drawing/2014/main" id="{E20CBBD8-49CF-418F-ACF7-6ECB29D3A893}"/>
                </a:ext>
              </a:extLst>
            </p:cNvPr>
            <p:cNvSpPr/>
            <p:nvPr/>
          </p:nvSpPr>
          <p:spPr>
            <a:xfrm>
              <a:off x="2874473" y="1956391"/>
              <a:ext cx="343289" cy="343289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dirty="0">
                <a:solidFill>
                  <a:srgbClr val="E84C3D"/>
                </a:solidFill>
                <a:latin typeface="FontAwesome" pitchFamily="2" charset="0"/>
              </a:endParaRPr>
            </a:p>
          </p:txBody>
        </p:sp>
        <p:pic>
          <p:nvPicPr>
            <p:cNvPr id="142" name="Image 1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915" y="1944897"/>
              <a:ext cx="370577" cy="370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9849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meline"/>
          <p:cNvSpPr txBox="1"/>
          <p:nvPr/>
        </p:nvSpPr>
        <p:spPr>
          <a:xfrm>
            <a:off x="421200" y="284400"/>
            <a:ext cx="1095692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/>
              <a:t>Roadmap de maturité</a:t>
            </a:r>
            <a:endParaRPr sz="6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54634" y="1679525"/>
            <a:ext cx="11851482" cy="5062145"/>
            <a:chOff x="-25400" y="1070769"/>
            <a:chExt cx="11851482" cy="5062145"/>
          </a:xfrm>
        </p:grpSpPr>
        <p:grpSp>
          <p:nvGrpSpPr>
            <p:cNvPr id="15361" name="Group 1">
              <a:extLst>
                <a:ext uri="{FF2B5EF4-FFF2-40B4-BE49-F238E27FC236}">
                  <a16:creationId xmlns:a16="http://schemas.microsoft.com/office/drawing/2014/main" id="{A073E802-A07B-4AE3-9D7B-D68B689D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5400" y="1070769"/>
              <a:ext cx="11851482" cy="5062145"/>
              <a:chOff x="-50800" y="2141538"/>
              <a:chExt cx="23702963" cy="10124289"/>
            </a:xfrm>
          </p:grpSpPr>
          <p:sp>
            <p:nvSpPr>
              <p:cNvPr id="4111" name="AutoShape 15">
                <a:extLst>
                  <a:ext uri="{FF2B5EF4-FFF2-40B4-BE49-F238E27FC236}">
                    <a16:creationId xmlns:a16="http://schemas.microsoft.com/office/drawing/2014/main" id="{38D3121D-3215-4E5E-B8EE-131936FE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0800" y="2636838"/>
                <a:ext cx="23450550" cy="8067675"/>
              </a:xfrm>
              <a:custGeom>
                <a:avLst/>
                <a:gdLst>
                  <a:gd name="T0" fmla="*/ 11725275 w 21600"/>
                  <a:gd name="T1" fmla="*/ 4033838 h 21600"/>
                  <a:gd name="T2" fmla="*/ 11725275 w 21600"/>
                  <a:gd name="T3" fmla="*/ 4033838 h 21600"/>
                  <a:gd name="T4" fmla="*/ 11725275 w 21600"/>
                  <a:gd name="T5" fmla="*/ 4033838 h 21600"/>
                  <a:gd name="T6" fmla="*/ 11725275 w 21600"/>
                  <a:gd name="T7" fmla="*/ 403383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42" y="21600"/>
                    </a:lnTo>
                    <a:lnTo>
                      <a:pt x="19505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14300" cap="flat" cmpd="sng">
                <a:solidFill>
                  <a:srgbClr val="E6E7EB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4112" name="AutoShape 16">
                <a:extLst>
                  <a:ext uri="{FF2B5EF4-FFF2-40B4-BE49-F238E27FC236}">
                    <a16:creationId xmlns:a16="http://schemas.microsoft.com/office/drawing/2014/main" id="{571470C4-9662-4759-A034-8ACA0116D55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3075107" y="2356643"/>
                <a:ext cx="577850" cy="576263"/>
              </a:xfrm>
              <a:custGeom>
                <a:avLst/>
                <a:gdLst>
                  <a:gd name="T0" fmla="*/ 288925 w 21600"/>
                  <a:gd name="T1" fmla="*/ 288132 h 21600"/>
                  <a:gd name="T2" fmla="*/ 288925 w 21600"/>
                  <a:gd name="T3" fmla="*/ 288132 h 21600"/>
                  <a:gd name="T4" fmla="*/ 288925 w 21600"/>
                  <a:gd name="T5" fmla="*/ 288132 h 21600"/>
                  <a:gd name="T6" fmla="*/ 288925 w 21600"/>
                  <a:gd name="T7" fmla="*/ 28813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E6E7E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grpSp>
            <p:nvGrpSpPr>
              <p:cNvPr id="15364" name="Group 17">
                <a:extLst>
                  <a:ext uri="{FF2B5EF4-FFF2-40B4-BE49-F238E27FC236}">
                    <a16:creationId xmlns:a16="http://schemas.microsoft.com/office/drawing/2014/main" id="{111B5E6C-881B-400C-94A9-2BA718972D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310982">
                <a:off x="4830763" y="8447088"/>
                <a:ext cx="1536700" cy="1538287"/>
                <a:chOff x="0" y="0"/>
                <a:chExt cx="1537872" cy="1537872"/>
              </a:xfrm>
            </p:grpSpPr>
            <p:sp>
              <p:nvSpPr>
                <p:cNvPr id="4114" name="Oval 18">
                  <a:extLst>
                    <a:ext uri="{FF2B5EF4-FFF2-40B4-BE49-F238E27FC236}">
                      <a16:creationId xmlns:a16="http://schemas.microsoft.com/office/drawing/2014/main" id="{9E2E0B3A-FEBD-4C8A-9931-F7920FEF35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537872" cy="1537872"/>
                </a:xfrm>
                <a:prstGeom prst="ellipse">
                  <a:avLst/>
                </a:prstGeom>
                <a:solidFill>
                  <a:srgbClr val="FFFFFF"/>
                </a:solidFill>
                <a:ln w="114300" cap="flat" cmpd="sng">
                  <a:solidFill>
                    <a:srgbClr val="E6E7EB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60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15" name="Oval 19">
                  <a:extLst>
                    <a:ext uri="{FF2B5EF4-FFF2-40B4-BE49-F238E27FC236}">
                      <a16:creationId xmlns:a16="http://schemas.microsoft.com/office/drawing/2014/main" id="{E329197E-8477-4851-8C08-D22F48B01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290" y="184100"/>
                  <a:ext cx="1169291" cy="1169671"/>
                </a:xfrm>
                <a:prstGeom prst="ellipse">
                  <a:avLst/>
                </a:prstGeom>
                <a:solidFill>
                  <a:srgbClr val="45688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60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116" name="Line 20">
                <a:extLst>
                  <a:ext uri="{FF2B5EF4-FFF2-40B4-BE49-F238E27FC236}">
                    <a16:creationId xmlns:a16="http://schemas.microsoft.com/office/drawing/2014/main" id="{B40FF5B1-6D95-4D8F-B332-423C19EA6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1814" y="6362700"/>
                <a:ext cx="871538" cy="2076450"/>
              </a:xfrm>
              <a:prstGeom prst="line">
                <a:avLst/>
              </a:prstGeom>
              <a:noFill/>
              <a:ln w="25400" cap="flat" cmpd="sng">
                <a:solidFill>
                  <a:srgbClr val="A6AAA9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17" name="Line 21">
                <a:extLst>
                  <a:ext uri="{FF2B5EF4-FFF2-40B4-BE49-F238E27FC236}">
                    <a16:creationId xmlns:a16="http://schemas.microsoft.com/office/drawing/2014/main" id="{1801D428-8E8D-4D75-8A39-1DB51C9F9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1176" y="5595938"/>
                <a:ext cx="0" cy="696912"/>
              </a:xfrm>
              <a:prstGeom prst="line">
                <a:avLst/>
              </a:prstGeom>
              <a:noFill/>
              <a:ln w="63500" cap="flat" cmpd="sng">
                <a:solidFill>
                  <a:srgbClr val="45688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18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314" y="5637660"/>
                <a:ext cx="2128788" cy="564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500" b="1" dirty="0">
                    <a:solidFill>
                      <a:srgbClr val="45688B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Installation</a:t>
                </a:r>
              </a:p>
            </p:txBody>
          </p:sp>
          <p:sp>
            <p:nvSpPr>
              <p:cNvPr id="4119" name="Rectangle 23">
                <a:extLst>
                  <a:ext uri="{FF2B5EF4-FFF2-40B4-BE49-F238E27FC236}">
                    <a16:creationId xmlns:a16="http://schemas.microsoft.com/office/drawing/2014/main" id="{B4AD614C-09BF-4752-B911-0B4C03437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594" y="6215342"/>
                <a:ext cx="3408876" cy="2523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/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Etablir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 setup de la factory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Rationaliser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modèle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actuel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Installer le store des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composants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Définir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la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technologie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et les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outils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pour API et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DevOps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Mettre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en place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l’environnement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20" name="Oval 24">
                <a:extLst>
                  <a:ext uri="{FF2B5EF4-FFF2-40B4-BE49-F238E27FC236}">
                    <a16:creationId xmlns:a16="http://schemas.microsoft.com/office/drawing/2014/main" id="{8BCBD88A-8BE6-492C-B5DC-1A7CEE8552FD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8907463" y="6731000"/>
                <a:ext cx="1536700" cy="1538288"/>
              </a:xfrm>
              <a:prstGeom prst="ellipse">
                <a:avLst/>
              </a:prstGeom>
              <a:solidFill>
                <a:srgbClr val="FFFFFF"/>
              </a:solidFill>
              <a:ln w="114300" cap="flat" cmpd="sng">
                <a:solidFill>
                  <a:srgbClr val="E6E7EB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1" name="Oval 25">
                <a:extLst>
                  <a:ext uri="{FF2B5EF4-FFF2-40B4-BE49-F238E27FC236}">
                    <a16:creationId xmlns:a16="http://schemas.microsoft.com/office/drawing/2014/main" id="{CC36BE55-105C-4A36-9EDC-91A0CC41A0C8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9090025" y="6915150"/>
                <a:ext cx="1169988" cy="1169988"/>
              </a:xfrm>
              <a:prstGeom prst="ellipse">
                <a:avLst/>
              </a:prstGeom>
              <a:solidFill>
                <a:srgbClr val="61D1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2" name="Line 26">
                <a:extLst>
                  <a:ext uri="{FF2B5EF4-FFF2-40B4-BE49-F238E27FC236}">
                    <a16:creationId xmlns:a16="http://schemas.microsoft.com/office/drawing/2014/main" id="{B5F8C555-2A71-41A9-9003-CFC1084AA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53638" y="8243889"/>
                <a:ext cx="835898" cy="1220940"/>
              </a:xfrm>
              <a:prstGeom prst="line">
                <a:avLst/>
              </a:prstGeom>
              <a:noFill/>
              <a:ln w="25400" cap="flat" cmpd="sng">
                <a:solidFill>
                  <a:srgbClr val="A6AAA9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23" name="Line 27">
                <a:extLst>
                  <a:ext uri="{FF2B5EF4-FFF2-40B4-BE49-F238E27FC236}">
                    <a16:creationId xmlns:a16="http://schemas.microsoft.com/office/drawing/2014/main" id="{B56CE4F6-3893-419D-9495-C30821466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28350" y="9111167"/>
                <a:ext cx="0" cy="696912"/>
              </a:xfrm>
              <a:prstGeom prst="line">
                <a:avLst/>
              </a:prstGeom>
              <a:noFill/>
              <a:ln w="63500" cap="flat" cmpd="sng">
                <a:solidFill>
                  <a:srgbClr val="61D1C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24" name="Rectangle 28">
                <a:extLst>
                  <a:ext uri="{FF2B5EF4-FFF2-40B4-BE49-F238E27FC236}">
                    <a16:creationId xmlns:a16="http://schemas.microsoft.com/office/drawing/2014/main" id="{831F077D-9E09-4F98-A385-65D806147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2664" y="9152887"/>
                <a:ext cx="1596592" cy="564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500" b="1" dirty="0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Pilotage</a:t>
                </a:r>
              </a:p>
            </p:txBody>
          </p:sp>
          <p:sp>
            <p:nvSpPr>
              <p:cNvPr id="4125" name="Rectangle 29">
                <a:extLst>
                  <a:ext uri="{FF2B5EF4-FFF2-40B4-BE49-F238E27FC236}">
                    <a16:creationId xmlns:a16="http://schemas.microsoft.com/office/drawing/2014/main" id="{131A45A4-2F3F-4174-AD00-81247A828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1210" y="9742059"/>
                <a:ext cx="5134010" cy="2523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/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Développer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des application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dans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 nouveau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modèle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Définir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les </a:t>
                </a:r>
                <a:r>
                  <a:rPr lang="en-US" altLang="en-US" sz="900" dirty="0" smtClean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SLA, 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KPI et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indicateurs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pour le nouveau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modèle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Appliquer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 nouveau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modèle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aux applications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existantes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Identifier les zones </a:t>
                </a:r>
                <a:r>
                  <a:rPr lang="en-US" altLang="en-US" sz="900" dirty="0" err="1" smtClean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d’amélioration</a:t>
                </a:r>
                <a:r>
                  <a:rPr lang="en-US" altLang="en-US" sz="900" dirty="0" smtClean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et </a:t>
                </a:r>
                <a:r>
                  <a:rPr lang="en-US" altLang="en-US" sz="900" dirty="0" err="1" smtClean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optimiser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Standardiser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les process et la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technologie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26" name="Oval 30">
                <a:extLst>
                  <a:ext uri="{FF2B5EF4-FFF2-40B4-BE49-F238E27FC236}">
                    <a16:creationId xmlns:a16="http://schemas.microsoft.com/office/drawing/2014/main" id="{515E3A0D-ECDE-4FEE-916A-35BBAE503DB1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12954000" y="4992688"/>
                <a:ext cx="1536700" cy="1538287"/>
              </a:xfrm>
              <a:prstGeom prst="ellipse">
                <a:avLst/>
              </a:prstGeom>
              <a:solidFill>
                <a:srgbClr val="FFFFFF"/>
              </a:solidFill>
              <a:ln w="114300" cap="flat" cmpd="sng">
                <a:solidFill>
                  <a:srgbClr val="E6E7EB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7" name="Oval 31">
                <a:extLst>
                  <a:ext uri="{FF2B5EF4-FFF2-40B4-BE49-F238E27FC236}">
                    <a16:creationId xmlns:a16="http://schemas.microsoft.com/office/drawing/2014/main" id="{6386A367-2693-4A0F-B0E9-38561D8E81C0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13136563" y="5176838"/>
                <a:ext cx="1171575" cy="1169987"/>
              </a:xfrm>
              <a:prstGeom prst="ellipse">
                <a:avLst/>
              </a:prstGeom>
              <a:solidFill>
                <a:srgbClr val="E162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8" name="Line 32">
                <a:extLst>
                  <a:ext uri="{FF2B5EF4-FFF2-40B4-BE49-F238E27FC236}">
                    <a16:creationId xmlns:a16="http://schemas.microsoft.com/office/drawing/2014/main" id="{0271D1AD-441B-4ECF-88AA-3070EA850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66638" y="2908300"/>
                <a:ext cx="869950" cy="2074863"/>
              </a:xfrm>
              <a:prstGeom prst="line">
                <a:avLst/>
              </a:prstGeom>
              <a:noFill/>
              <a:ln w="25400" cap="flat" cmpd="sng">
                <a:solidFill>
                  <a:srgbClr val="A6AAA9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29" name="Line 33">
                <a:extLst>
                  <a:ext uri="{FF2B5EF4-FFF2-40B4-BE49-F238E27FC236}">
                    <a16:creationId xmlns:a16="http://schemas.microsoft.com/office/drawing/2014/main" id="{03466029-84A9-4BC8-AD1D-43E9A8832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44413" y="2141538"/>
                <a:ext cx="0" cy="696912"/>
              </a:xfrm>
              <a:prstGeom prst="line">
                <a:avLst/>
              </a:prstGeom>
              <a:noFill/>
              <a:ln w="63500" cap="flat" cmpd="sng">
                <a:solidFill>
                  <a:srgbClr val="E1626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0" name="Rectangle 34">
                <a:extLst>
                  <a:ext uri="{FF2B5EF4-FFF2-40B4-BE49-F238E27FC236}">
                    <a16:creationId xmlns:a16="http://schemas.microsoft.com/office/drawing/2014/main" id="{A167D86D-30F0-47D4-AEC5-9AA72BC0D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3904" y="2183260"/>
                <a:ext cx="2901436" cy="564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500" b="1" dirty="0" err="1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Mise</a:t>
                </a:r>
                <a:r>
                  <a:rPr lang="en-US" altLang="en-US" sz="1500" b="1" dirty="0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à </a:t>
                </a:r>
                <a:r>
                  <a:rPr lang="en-US" altLang="en-US" sz="1500" b="1" dirty="0" err="1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l’échelle</a:t>
                </a:r>
                <a:endParaRPr lang="en-US" altLang="en-US" sz="1500" b="1" dirty="0">
                  <a:solidFill>
                    <a:srgbClr val="E16268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131" name="Rectangle 35">
                <a:extLst>
                  <a:ext uri="{FF2B5EF4-FFF2-40B4-BE49-F238E27FC236}">
                    <a16:creationId xmlns:a16="http://schemas.microsoft.com/office/drawing/2014/main" id="{B4F867D1-A15B-4B2B-8B68-2B844B9D9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5900" y="2777646"/>
                <a:ext cx="3930738" cy="1918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/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Mettre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en place un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modèle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de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gouvernance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Standardiser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développement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des process de la Digital Factory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Standardiser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la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technologie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Rationaliser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2" name="Oval 36">
                <a:extLst>
                  <a:ext uri="{FF2B5EF4-FFF2-40B4-BE49-F238E27FC236}">
                    <a16:creationId xmlns:a16="http://schemas.microsoft.com/office/drawing/2014/main" id="{534397F2-CC10-44B4-8B67-8FD7652F62C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17000538" y="3249613"/>
                <a:ext cx="1536700" cy="1538287"/>
              </a:xfrm>
              <a:prstGeom prst="ellipse">
                <a:avLst/>
              </a:prstGeom>
              <a:solidFill>
                <a:srgbClr val="FFFFFF"/>
              </a:solidFill>
              <a:ln w="114300" cap="flat" cmpd="sng">
                <a:solidFill>
                  <a:srgbClr val="E6E7EB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33" name="Oval 37">
                <a:extLst>
                  <a:ext uri="{FF2B5EF4-FFF2-40B4-BE49-F238E27FC236}">
                    <a16:creationId xmlns:a16="http://schemas.microsoft.com/office/drawing/2014/main" id="{7093FD34-5B61-46A1-B2EF-34DD380D5BCD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17184688" y="3433763"/>
                <a:ext cx="1169987" cy="1169987"/>
              </a:xfrm>
              <a:prstGeom prst="ellipse">
                <a:avLst/>
              </a:prstGeom>
              <a:solidFill>
                <a:srgbClr val="2EA7E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34" name="Line 38">
                <a:extLst>
                  <a:ext uri="{FF2B5EF4-FFF2-40B4-BE49-F238E27FC236}">
                    <a16:creationId xmlns:a16="http://schemas.microsoft.com/office/drawing/2014/main" id="{79A4E239-8C73-4912-ACBD-EB8BF4E34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7988" y="4792663"/>
                <a:ext cx="869950" cy="2074862"/>
              </a:xfrm>
              <a:prstGeom prst="line">
                <a:avLst/>
              </a:prstGeom>
              <a:noFill/>
              <a:ln w="25400" cap="flat" cmpd="sng">
                <a:solidFill>
                  <a:srgbClr val="A6AAA9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5" name="Line 39">
                <a:extLst>
                  <a:ext uri="{FF2B5EF4-FFF2-40B4-BE49-F238E27FC236}">
                    <a16:creationId xmlns:a16="http://schemas.microsoft.com/office/drawing/2014/main" id="{5D3EB3AD-E5D6-4552-B1B3-0CD78BBBC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62700" y="6872288"/>
                <a:ext cx="0" cy="696912"/>
              </a:xfrm>
              <a:prstGeom prst="line">
                <a:avLst/>
              </a:prstGeom>
              <a:noFill/>
              <a:ln w="63500" cap="flat" cmpd="sng">
                <a:solidFill>
                  <a:srgbClr val="2EA7E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6" name="Rectangle 40">
                <a:extLst>
                  <a:ext uri="{FF2B5EF4-FFF2-40B4-BE49-F238E27FC236}">
                    <a16:creationId xmlns:a16="http://schemas.microsoft.com/office/drawing/2014/main" id="{E251386E-19E0-43DC-9838-51B08036E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35103" y="6914010"/>
                <a:ext cx="3840796" cy="564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500" b="1" dirty="0" err="1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Optimiser</a:t>
                </a:r>
                <a:r>
                  <a:rPr lang="en-US" altLang="en-US" sz="1500" b="1" dirty="0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et </a:t>
                </a:r>
                <a:r>
                  <a:rPr lang="en-US" altLang="en-US" sz="1500" b="1" dirty="0" err="1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innover</a:t>
                </a:r>
                <a:endParaRPr lang="en-US" altLang="en-US" sz="1500" b="1" dirty="0">
                  <a:solidFill>
                    <a:srgbClr val="2EA7E2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137" name="Rectangle 41">
                <a:extLst>
                  <a:ext uri="{FF2B5EF4-FFF2-40B4-BE49-F238E27FC236}">
                    <a16:creationId xmlns:a16="http://schemas.microsoft.com/office/drawing/2014/main" id="{A6B74ED0-ACA9-48D7-9821-D19026CB4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3751" y="7535841"/>
                <a:ext cx="4375152" cy="2472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/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Faire des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PoCs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sur les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nouvelles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technologies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Construire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des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écosystèmes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API pour les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partenaires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, startups et clients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Optimiser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modèle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de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développement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Baser les actions sur  les SLA et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indicateurs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9" name="AutoShape 43">
                <a:extLst>
                  <a:ext uri="{FF2B5EF4-FFF2-40B4-BE49-F238E27FC236}">
                    <a16:creationId xmlns:a16="http://schemas.microsoft.com/office/drawing/2014/main" id="{09E93E3C-9B93-4608-8D1B-7466832D4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10138" y="3803650"/>
                <a:ext cx="385762" cy="436563"/>
              </a:xfrm>
              <a:custGeom>
                <a:avLst/>
                <a:gdLst>
                  <a:gd name="T0" fmla="*/ 192881 w 21600"/>
                  <a:gd name="T1" fmla="*/ 218282 h 21600"/>
                  <a:gd name="T2" fmla="*/ 192881 w 21600"/>
                  <a:gd name="T3" fmla="*/ 218282 h 21600"/>
                  <a:gd name="T4" fmla="*/ 192881 w 21600"/>
                  <a:gd name="T5" fmla="*/ 218282 h 21600"/>
                  <a:gd name="T6" fmla="*/ 192881 w 21600"/>
                  <a:gd name="T7" fmla="*/ 21828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380" y="2662"/>
                    </a:moveTo>
                    <a:lnTo>
                      <a:pt x="12869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3005" y="21600"/>
                    </a:lnTo>
                    <a:lnTo>
                      <a:pt x="3005" y="12659"/>
                    </a:lnTo>
                    <a:lnTo>
                      <a:pt x="10942" y="12659"/>
                    </a:lnTo>
                    <a:lnTo>
                      <a:pt x="11509" y="15321"/>
                    </a:lnTo>
                    <a:lnTo>
                      <a:pt x="21600" y="15321"/>
                    </a:lnTo>
                    <a:lnTo>
                      <a:pt x="21600" y="2662"/>
                    </a:lnTo>
                    <a:lnTo>
                      <a:pt x="13380" y="266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22860" rIns="2286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37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5896" y="9039069"/>
                <a:ext cx="1404230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>
                    <a:solidFill>
                      <a:srgbClr val="45688B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0 à 3 </a:t>
                </a:r>
                <a:r>
                  <a:rPr lang="en-US" altLang="en-US" sz="1050" b="1" dirty="0" err="1">
                    <a:solidFill>
                      <a:srgbClr val="45688B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mois</a:t>
                </a:r>
                <a:endParaRPr lang="en-US" altLang="en-US" sz="1050" b="1" dirty="0">
                  <a:solidFill>
                    <a:srgbClr val="45688B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39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3636" y="7626429"/>
                <a:ext cx="1404230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3 à 6 </a:t>
                </a:r>
                <a:r>
                  <a:rPr lang="en-US" altLang="en-US" sz="1050" b="1" dirty="0" err="1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mois</a:t>
                </a:r>
                <a:endParaRPr lang="en-US" altLang="en-US" sz="1050" b="1" dirty="0">
                  <a:solidFill>
                    <a:srgbClr val="61D1CE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0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21759" y="5617214"/>
                <a:ext cx="1554914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6 à 12 </a:t>
                </a:r>
                <a:r>
                  <a:rPr lang="en-US" altLang="en-US" sz="1050" b="1" dirty="0" err="1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mois</a:t>
                </a:r>
                <a:endParaRPr lang="en-US" altLang="en-US" sz="1050" b="1" dirty="0">
                  <a:solidFill>
                    <a:srgbClr val="E16268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1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8297" y="3837266"/>
                <a:ext cx="1253550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 err="1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En</a:t>
                </a:r>
                <a:r>
                  <a:rPr lang="en-US" altLang="en-US" sz="1050" b="1" dirty="0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</a:t>
                </a:r>
                <a:r>
                  <a:rPr lang="en-US" altLang="en-US" sz="1050" b="1" dirty="0" err="1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cours</a:t>
                </a:r>
                <a:endParaRPr lang="en-US" altLang="en-US" sz="1050" b="1" dirty="0">
                  <a:solidFill>
                    <a:srgbClr val="2EA7E2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0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488" y="10398483"/>
                <a:ext cx="1227902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 smtClean="0">
                    <a:solidFill>
                      <a:srgbClr val="45688B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Mai 2018</a:t>
                </a:r>
                <a:endParaRPr lang="en-US" altLang="en-US" sz="1050" b="1" dirty="0">
                  <a:solidFill>
                    <a:srgbClr val="45688B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1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4330" y="6079970"/>
                <a:ext cx="1391408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 err="1" smtClean="0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Août</a:t>
                </a:r>
                <a:r>
                  <a:rPr lang="en-US" altLang="en-US" sz="1050" b="1" dirty="0" smtClean="0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2018</a:t>
                </a:r>
                <a:endParaRPr lang="en-US" altLang="en-US" sz="1050" b="1" dirty="0">
                  <a:solidFill>
                    <a:srgbClr val="61D1CE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2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3709" y="6802494"/>
                <a:ext cx="1679950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 err="1" smtClean="0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Février</a:t>
                </a:r>
                <a:r>
                  <a:rPr lang="en-US" altLang="en-US" sz="1050" b="1" dirty="0" smtClean="0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2019</a:t>
                </a:r>
                <a:endParaRPr lang="en-US" altLang="en-US" sz="1050" b="1" dirty="0">
                  <a:solidFill>
                    <a:srgbClr val="E16268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35" name="AutoShape 37">
              <a:extLst>
                <a:ext uri="{FF2B5EF4-FFF2-40B4-BE49-F238E27FC236}">
                  <a16:creationId xmlns:a16="http://schemas.microsoft.com/office/drawing/2014/main" id="{D2592196-5280-4970-A12B-9AA78F8C42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91309" y="4498722"/>
              <a:ext cx="216495" cy="218787"/>
            </a:xfrm>
            <a:custGeom>
              <a:avLst/>
              <a:gdLst>
                <a:gd name="T0" fmla="*/ 10774 w 21549"/>
                <a:gd name="T1" fmla="*/ 10800 h 21600"/>
                <a:gd name="T2" fmla="*/ 10774 w 21549"/>
                <a:gd name="T3" fmla="*/ 10800 h 21600"/>
                <a:gd name="T4" fmla="*/ 10774 w 21549"/>
                <a:gd name="T5" fmla="*/ 10800 h 21600"/>
                <a:gd name="T6" fmla="*/ 10774 w 2154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49" h="21600">
                  <a:moveTo>
                    <a:pt x="18684" y="11815"/>
                  </a:moveTo>
                  <a:cubicBezTo>
                    <a:pt x="18684" y="11612"/>
                    <a:pt x="18890" y="11206"/>
                    <a:pt x="18890" y="10800"/>
                  </a:cubicBezTo>
                  <a:cubicBezTo>
                    <a:pt x="18890" y="10394"/>
                    <a:pt x="18890" y="9947"/>
                    <a:pt x="18684" y="9744"/>
                  </a:cubicBezTo>
                  <a:lnTo>
                    <a:pt x="20984" y="7877"/>
                  </a:lnTo>
                  <a:cubicBezTo>
                    <a:pt x="21395" y="7674"/>
                    <a:pt x="21395" y="7471"/>
                    <a:pt x="21189" y="7268"/>
                  </a:cubicBezTo>
                  <a:lnTo>
                    <a:pt x="19095" y="3329"/>
                  </a:lnTo>
                  <a:cubicBezTo>
                    <a:pt x="18890" y="3329"/>
                    <a:pt x="18684" y="3126"/>
                    <a:pt x="18233" y="3329"/>
                  </a:cubicBezTo>
                  <a:lnTo>
                    <a:pt x="15522" y="4344"/>
                  </a:lnTo>
                  <a:cubicBezTo>
                    <a:pt x="15112" y="3938"/>
                    <a:pt x="14455" y="3735"/>
                    <a:pt x="13633" y="3329"/>
                  </a:cubicBezTo>
                  <a:lnTo>
                    <a:pt x="13223" y="406"/>
                  </a:lnTo>
                  <a:cubicBezTo>
                    <a:pt x="13428" y="203"/>
                    <a:pt x="13017" y="0"/>
                    <a:pt x="12771" y="0"/>
                  </a:cubicBezTo>
                  <a:lnTo>
                    <a:pt x="8377" y="0"/>
                  </a:lnTo>
                  <a:cubicBezTo>
                    <a:pt x="8172" y="0"/>
                    <a:pt x="7967" y="203"/>
                    <a:pt x="7967" y="406"/>
                  </a:cubicBezTo>
                  <a:lnTo>
                    <a:pt x="7556" y="3329"/>
                  </a:lnTo>
                  <a:cubicBezTo>
                    <a:pt x="6694" y="3532"/>
                    <a:pt x="6283" y="3938"/>
                    <a:pt x="5667" y="4344"/>
                  </a:cubicBezTo>
                  <a:lnTo>
                    <a:pt x="2916" y="3329"/>
                  </a:lnTo>
                  <a:cubicBezTo>
                    <a:pt x="2710" y="3126"/>
                    <a:pt x="2505" y="3329"/>
                    <a:pt x="2300" y="3532"/>
                  </a:cubicBezTo>
                  <a:lnTo>
                    <a:pt x="0" y="7268"/>
                  </a:lnTo>
                  <a:cubicBezTo>
                    <a:pt x="0" y="7471"/>
                    <a:pt x="0" y="7674"/>
                    <a:pt x="205" y="7877"/>
                  </a:cubicBezTo>
                  <a:lnTo>
                    <a:pt x="2505" y="9744"/>
                  </a:lnTo>
                  <a:cubicBezTo>
                    <a:pt x="2505" y="9947"/>
                    <a:pt x="2505" y="10394"/>
                    <a:pt x="2505" y="10800"/>
                  </a:cubicBezTo>
                  <a:cubicBezTo>
                    <a:pt x="2505" y="11206"/>
                    <a:pt x="2505" y="11612"/>
                    <a:pt x="2505" y="11815"/>
                  </a:cubicBezTo>
                  <a:lnTo>
                    <a:pt x="205" y="13683"/>
                  </a:lnTo>
                  <a:cubicBezTo>
                    <a:pt x="0" y="13926"/>
                    <a:pt x="0" y="14129"/>
                    <a:pt x="205" y="14332"/>
                  </a:cubicBezTo>
                  <a:lnTo>
                    <a:pt x="2300" y="18271"/>
                  </a:lnTo>
                  <a:cubicBezTo>
                    <a:pt x="2505" y="18271"/>
                    <a:pt x="2710" y="18474"/>
                    <a:pt x="2916" y="18271"/>
                  </a:cubicBezTo>
                  <a:lnTo>
                    <a:pt x="5667" y="17215"/>
                  </a:lnTo>
                  <a:cubicBezTo>
                    <a:pt x="6283" y="17621"/>
                    <a:pt x="6899" y="18068"/>
                    <a:pt x="7556" y="18271"/>
                  </a:cubicBezTo>
                  <a:lnTo>
                    <a:pt x="7967" y="21153"/>
                  </a:lnTo>
                  <a:cubicBezTo>
                    <a:pt x="7967" y="21356"/>
                    <a:pt x="8172" y="21600"/>
                    <a:pt x="8583" y="21600"/>
                  </a:cubicBezTo>
                  <a:lnTo>
                    <a:pt x="13017" y="21600"/>
                  </a:lnTo>
                  <a:cubicBezTo>
                    <a:pt x="13223" y="21600"/>
                    <a:pt x="13428" y="21356"/>
                    <a:pt x="13428" y="21153"/>
                  </a:cubicBezTo>
                  <a:lnTo>
                    <a:pt x="13839" y="18271"/>
                  </a:lnTo>
                  <a:cubicBezTo>
                    <a:pt x="14660" y="18068"/>
                    <a:pt x="15317" y="17621"/>
                    <a:pt x="15728" y="17215"/>
                  </a:cubicBezTo>
                  <a:lnTo>
                    <a:pt x="18438" y="18271"/>
                  </a:lnTo>
                  <a:cubicBezTo>
                    <a:pt x="18684" y="18474"/>
                    <a:pt x="19095" y="18271"/>
                    <a:pt x="19300" y="18068"/>
                  </a:cubicBezTo>
                  <a:lnTo>
                    <a:pt x="21395" y="14332"/>
                  </a:lnTo>
                  <a:cubicBezTo>
                    <a:pt x="21600" y="14129"/>
                    <a:pt x="21600" y="13683"/>
                    <a:pt x="21395" y="13683"/>
                  </a:cubicBezTo>
                  <a:lnTo>
                    <a:pt x="18684" y="11815"/>
                  </a:lnTo>
                  <a:close/>
                  <a:moveTo>
                    <a:pt x="10677" y="14535"/>
                  </a:moveTo>
                  <a:cubicBezTo>
                    <a:pt x="8583" y="14535"/>
                    <a:pt x="6694" y="12871"/>
                    <a:pt x="6694" y="10800"/>
                  </a:cubicBezTo>
                  <a:cubicBezTo>
                    <a:pt x="6694" y="8729"/>
                    <a:pt x="8583" y="7065"/>
                    <a:pt x="10677" y="7065"/>
                  </a:cubicBezTo>
                  <a:cubicBezTo>
                    <a:pt x="12771" y="7065"/>
                    <a:pt x="14455" y="8729"/>
                    <a:pt x="14455" y="10800"/>
                  </a:cubicBezTo>
                  <a:cubicBezTo>
                    <a:pt x="14455" y="12871"/>
                    <a:pt x="12771" y="14535"/>
                    <a:pt x="10677" y="145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  <p:sp>
          <p:nvSpPr>
            <p:cNvPr id="36" name="AutoShape 12">
              <a:extLst>
                <a:ext uri="{FF2B5EF4-FFF2-40B4-BE49-F238E27FC236}">
                  <a16:creationId xmlns:a16="http://schemas.microsoft.com/office/drawing/2014/main" id="{318C161E-F546-4DFA-A665-2FAFBDA64E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738827" y="2764086"/>
              <a:ext cx="244696" cy="23365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8262" y="4327"/>
                  </a:moveTo>
                  <a:cubicBezTo>
                    <a:pt x="8262" y="1850"/>
                    <a:pt x="6401" y="0"/>
                    <a:pt x="4131" y="0"/>
                  </a:cubicBezTo>
                  <a:cubicBezTo>
                    <a:pt x="1860" y="0"/>
                    <a:pt x="0" y="1949"/>
                    <a:pt x="0" y="4327"/>
                  </a:cubicBezTo>
                  <a:cubicBezTo>
                    <a:pt x="0" y="6672"/>
                    <a:pt x="1766" y="8620"/>
                    <a:pt x="4131" y="8620"/>
                  </a:cubicBezTo>
                  <a:cubicBezTo>
                    <a:pt x="4730" y="8620"/>
                    <a:pt x="5298" y="8422"/>
                    <a:pt x="5707" y="8224"/>
                  </a:cubicBezTo>
                  <a:lnTo>
                    <a:pt x="8262" y="10701"/>
                  </a:lnTo>
                  <a:lnTo>
                    <a:pt x="5707" y="13376"/>
                  </a:lnTo>
                  <a:cubicBezTo>
                    <a:pt x="5298" y="12947"/>
                    <a:pt x="4730" y="12947"/>
                    <a:pt x="4131" y="12947"/>
                  </a:cubicBezTo>
                  <a:cubicBezTo>
                    <a:pt x="1766" y="12947"/>
                    <a:pt x="0" y="14895"/>
                    <a:pt x="0" y="17273"/>
                  </a:cubicBezTo>
                  <a:cubicBezTo>
                    <a:pt x="0" y="19618"/>
                    <a:pt x="1860" y="21600"/>
                    <a:pt x="4131" y="21600"/>
                  </a:cubicBezTo>
                  <a:cubicBezTo>
                    <a:pt x="6401" y="21600"/>
                    <a:pt x="8262" y="19519"/>
                    <a:pt x="8262" y="17273"/>
                  </a:cubicBezTo>
                  <a:cubicBezTo>
                    <a:pt x="8262" y="16646"/>
                    <a:pt x="8072" y="16018"/>
                    <a:pt x="7852" y="15424"/>
                  </a:cubicBezTo>
                  <a:lnTo>
                    <a:pt x="10217" y="12947"/>
                  </a:lnTo>
                  <a:lnTo>
                    <a:pt x="17469" y="20345"/>
                  </a:lnTo>
                  <a:lnTo>
                    <a:pt x="21600" y="20345"/>
                  </a:lnTo>
                  <a:lnTo>
                    <a:pt x="7852" y="5945"/>
                  </a:lnTo>
                  <a:cubicBezTo>
                    <a:pt x="8072" y="5549"/>
                    <a:pt x="8262" y="4921"/>
                    <a:pt x="8262" y="4327"/>
                  </a:cubicBezTo>
                  <a:close/>
                  <a:moveTo>
                    <a:pt x="4131" y="6374"/>
                  </a:moveTo>
                  <a:cubicBezTo>
                    <a:pt x="2964" y="6374"/>
                    <a:pt x="2176" y="5549"/>
                    <a:pt x="2176" y="4327"/>
                  </a:cubicBezTo>
                  <a:cubicBezTo>
                    <a:pt x="2176" y="3072"/>
                    <a:pt x="2964" y="2048"/>
                    <a:pt x="4131" y="2048"/>
                  </a:cubicBezTo>
                  <a:cubicBezTo>
                    <a:pt x="5298" y="2048"/>
                    <a:pt x="6086" y="3072"/>
                    <a:pt x="6086" y="4327"/>
                  </a:cubicBezTo>
                  <a:cubicBezTo>
                    <a:pt x="6086" y="5549"/>
                    <a:pt x="5298" y="6374"/>
                    <a:pt x="4131" y="6374"/>
                  </a:cubicBezTo>
                  <a:close/>
                  <a:moveTo>
                    <a:pt x="4131" y="19321"/>
                  </a:moveTo>
                  <a:cubicBezTo>
                    <a:pt x="2964" y="19321"/>
                    <a:pt x="2176" y="18396"/>
                    <a:pt x="2176" y="17273"/>
                  </a:cubicBezTo>
                  <a:cubicBezTo>
                    <a:pt x="2176" y="16150"/>
                    <a:pt x="2964" y="14994"/>
                    <a:pt x="4131" y="14994"/>
                  </a:cubicBezTo>
                  <a:cubicBezTo>
                    <a:pt x="5298" y="14994"/>
                    <a:pt x="6086" y="16150"/>
                    <a:pt x="6086" y="17273"/>
                  </a:cubicBezTo>
                  <a:cubicBezTo>
                    <a:pt x="6086" y="18396"/>
                    <a:pt x="5298" y="19321"/>
                    <a:pt x="4131" y="19321"/>
                  </a:cubicBezTo>
                  <a:close/>
                  <a:moveTo>
                    <a:pt x="10217" y="10272"/>
                  </a:moveTo>
                  <a:cubicBezTo>
                    <a:pt x="10627" y="10272"/>
                    <a:pt x="10816" y="10371"/>
                    <a:pt x="10816" y="10701"/>
                  </a:cubicBezTo>
                  <a:cubicBezTo>
                    <a:pt x="10816" y="10998"/>
                    <a:pt x="10500" y="11295"/>
                    <a:pt x="10217" y="11295"/>
                  </a:cubicBezTo>
                  <a:cubicBezTo>
                    <a:pt x="9933" y="11295"/>
                    <a:pt x="9838" y="10998"/>
                    <a:pt x="9838" y="10701"/>
                  </a:cubicBezTo>
                  <a:cubicBezTo>
                    <a:pt x="9838" y="10371"/>
                    <a:pt x="10027" y="10272"/>
                    <a:pt x="10217" y="10272"/>
                  </a:cubicBezTo>
                  <a:close/>
                  <a:moveTo>
                    <a:pt x="21600" y="1024"/>
                  </a:moveTo>
                  <a:lnTo>
                    <a:pt x="17469" y="1024"/>
                  </a:lnTo>
                  <a:lnTo>
                    <a:pt x="11383" y="7596"/>
                  </a:lnTo>
                  <a:lnTo>
                    <a:pt x="13370" y="9644"/>
                  </a:lnTo>
                  <a:lnTo>
                    <a:pt x="21600" y="1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  <p:sp>
          <p:nvSpPr>
            <p:cNvPr id="38" name="AutoShape 27">
              <a:extLst>
                <a:ext uri="{FF2B5EF4-FFF2-40B4-BE49-F238E27FC236}">
                  <a16:creationId xmlns:a16="http://schemas.microsoft.com/office/drawing/2014/main" id="{668B3135-B2B6-4A6C-BC72-8A9984DF1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191" y="3646112"/>
              <a:ext cx="220637" cy="2079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1" y="17459"/>
                  </a:moveTo>
                  <a:lnTo>
                    <a:pt x="17497" y="21600"/>
                  </a:lnTo>
                  <a:lnTo>
                    <a:pt x="15848" y="13532"/>
                  </a:lnTo>
                  <a:lnTo>
                    <a:pt x="21600" y="8281"/>
                  </a:lnTo>
                  <a:lnTo>
                    <a:pt x="13797" y="7428"/>
                  </a:lnTo>
                  <a:lnTo>
                    <a:pt x="10901" y="0"/>
                  </a:lnTo>
                  <a:lnTo>
                    <a:pt x="7844" y="7428"/>
                  </a:lnTo>
                  <a:lnTo>
                    <a:pt x="0" y="8281"/>
                  </a:lnTo>
                  <a:lnTo>
                    <a:pt x="5993" y="13532"/>
                  </a:lnTo>
                  <a:lnTo>
                    <a:pt x="4143" y="21600"/>
                  </a:lnTo>
                  <a:lnTo>
                    <a:pt x="10901" y="174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6020333" y="755444"/>
            <a:ext cx="1469398" cy="400110"/>
          </a:xfrm>
          <a:prstGeom prst="rect">
            <a:avLst/>
          </a:prstGeom>
          <a:solidFill>
            <a:srgbClr val="45688B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Environnement de production automatisé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020333" y="1228640"/>
            <a:ext cx="1469398" cy="400110"/>
          </a:xfrm>
          <a:prstGeom prst="rect">
            <a:avLst/>
          </a:prstGeom>
          <a:solidFill>
            <a:srgbClr val="45688B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Amélioration de la productivité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7570572" y="1228640"/>
            <a:ext cx="1469398" cy="400110"/>
          </a:xfrm>
          <a:prstGeom prst="rect">
            <a:avLst/>
          </a:prstGeom>
          <a:solidFill>
            <a:srgbClr val="61D1CE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Repositionnement du capital réutilisable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7570572" y="755444"/>
            <a:ext cx="1469398" cy="400110"/>
          </a:xfrm>
          <a:prstGeom prst="rect">
            <a:avLst/>
          </a:prstGeom>
          <a:solidFill>
            <a:srgbClr val="61D1CE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du projet en temps réel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0657785" y="757936"/>
            <a:ext cx="1469398" cy="400110"/>
          </a:xfrm>
          <a:prstGeom prst="rect">
            <a:avLst/>
          </a:prstGeom>
          <a:solidFill>
            <a:srgbClr val="2EA7E2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</a:t>
            </a:r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plus rapide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0657785" y="1231132"/>
            <a:ext cx="1469398" cy="400110"/>
          </a:xfrm>
          <a:prstGeom prst="rect">
            <a:avLst/>
          </a:prstGeom>
          <a:solidFill>
            <a:srgbClr val="2EA7E2"/>
          </a:solidFill>
          <a:ln w="6350">
            <a:noFill/>
            <a:prstDash val="dash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de </a:t>
            </a:r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innovants pour les projets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9107546" y="1231132"/>
            <a:ext cx="1469398" cy="400110"/>
          </a:xfrm>
          <a:prstGeom prst="rect">
            <a:avLst/>
          </a:prstGeom>
          <a:solidFill>
            <a:srgbClr val="E16268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Affectation dynamique des job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9107546" y="757936"/>
            <a:ext cx="1469398" cy="400110"/>
          </a:xfrm>
          <a:prstGeom prst="rect">
            <a:avLst/>
          </a:prstGeom>
          <a:solidFill>
            <a:srgbClr val="E16268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Standardisation des composants du projet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36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2982384" y="1397001"/>
            <a:ext cx="6333067" cy="53424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latin typeface="Montserrat Light"/>
            </a:endParaRPr>
          </a:p>
        </p:txBody>
      </p:sp>
      <p:sp>
        <p:nvSpPr>
          <p:cNvPr id="36" name="Rectangle"/>
          <p:cNvSpPr/>
          <p:nvPr/>
        </p:nvSpPr>
        <p:spPr>
          <a:xfrm>
            <a:off x="4161367" y="1702555"/>
            <a:ext cx="4984751" cy="558045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latin typeface="Montserrat Light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933844" y="1397001"/>
            <a:ext cx="1964267" cy="5342466"/>
          </a:xfrm>
          <a:prstGeom prst="rect">
            <a:avLst/>
          </a:prstGeom>
          <a:solidFill>
            <a:srgbClr val="D3F1F0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latin typeface="Montserrat Light"/>
            </a:endParaRPr>
          </a:p>
        </p:txBody>
      </p:sp>
      <p:sp>
        <p:nvSpPr>
          <p:cNvPr id="4" name="Rectangle"/>
          <p:cNvSpPr/>
          <p:nvPr/>
        </p:nvSpPr>
        <p:spPr>
          <a:xfrm>
            <a:off x="9417051" y="1397001"/>
            <a:ext cx="1964267" cy="5342466"/>
          </a:xfrm>
          <a:prstGeom prst="rect">
            <a:avLst/>
          </a:prstGeom>
          <a:solidFill>
            <a:srgbClr val="D3F1F0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latin typeface="Montserrat Light"/>
            </a:endParaRPr>
          </a:p>
        </p:txBody>
      </p:sp>
      <p:sp>
        <p:nvSpPr>
          <p:cNvPr id="14" name="Rectangle"/>
          <p:cNvSpPr/>
          <p:nvPr/>
        </p:nvSpPr>
        <p:spPr>
          <a:xfrm>
            <a:off x="1030818" y="5158205"/>
            <a:ext cx="1735665" cy="1479662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171450" indent="-171450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Tx/>
              <a:buChar char="−"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Design </a:t>
            </a:r>
            <a:r>
              <a:rPr lang="fr-F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Thinking</a:t>
            </a:r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 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Tx/>
              <a:buChar char="−"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Lean Startup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Tx/>
              <a:buChar char="−"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Cadrage </a:t>
            </a:r>
            <a:r>
              <a:rPr lang="fr-F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Agile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Tx/>
              <a:buChar char="−"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Développement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Tx/>
              <a:buChar char="−"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Acculturation Digitale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563353" y="4942005"/>
            <a:ext cx="670595" cy="360000"/>
          </a:xfrm>
          <a:prstGeom prst="rect">
            <a:avLst/>
          </a:prstGeom>
          <a:solidFill>
            <a:srgbClr val="45688B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Activités</a:t>
            </a:r>
          </a:p>
        </p:txBody>
      </p:sp>
      <p:sp>
        <p:nvSpPr>
          <p:cNvPr id="16" name="Rectangle"/>
          <p:cNvSpPr/>
          <p:nvPr/>
        </p:nvSpPr>
        <p:spPr>
          <a:xfrm>
            <a:off x="3081783" y="1702555"/>
            <a:ext cx="1044000" cy="558045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Gouvernance produit (vision stratégique)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</a:endParaRPr>
          </a:p>
        </p:txBody>
      </p:sp>
      <p:sp>
        <p:nvSpPr>
          <p:cNvPr id="17" name="Rectangle"/>
          <p:cNvSpPr/>
          <p:nvPr/>
        </p:nvSpPr>
        <p:spPr>
          <a:xfrm>
            <a:off x="3081783" y="2355971"/>
            <a:ext cx="1044000" cy="1384239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Portefeuille des services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18" name="Rectangle"/>
          <p:cNvSpPr/>
          <p:nvPr/>
        </p:nvSpPr>
        <p:spPr>
          <a:xfrm>
            <a:off x="3081783" y="4070433"/>
            <a:ext cx="1044000" cy="1384239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0" tIns="19050" rIns="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Modèle de développement Agile et Lean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19" name="Rectangle"/>
          <p:cNvSpPr/>
          <p:nvPr/>
        </p:nvSpPr>
        <p:spPr>
          <a:xfrm>
            <a:off x="3081783" y="6079822"/>
            <a:ext cx="1044000" cy="558045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Enablers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20" name="Rectangle"/>
          <p:cNvSpPr/>
          <p:nvPr/>
        </p:nvSpPr>
        <p:spPr>
          <a:xfrm>
            <a:off x="9531351" y="1757000"/>
            <a:ext cx="1735665" cy="2343209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t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Déploiement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</a:endParaRPr>
          </a:p>
        </p:txBody>
      </p:sp>
      <p:sp>
        <p:nvSpPr>
          <p:cNvPr id="21" name="Rectangle"/>
          <p:cNvSpPr/>
          <p:nvPr/>
        </p:nvSpPr>
        <p:spPr>
          <a:xfrm>
            <a:off x="9531351" y="4248747"/>
            <a:ext cx="1735665" cy="461820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Gestion des versions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22" name="Rectangle"/>
          <p:cNvSpPr/>
          <p:nvPr/>
        </p:nvSpPr>
        <p:spPr>
          <a:xfrm>
            <a:off x="9531351" y="4859105"/>
            <a:ext cx="1735665" cy="461820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Support des services partagés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23" name="Rectangle"/>
          <p:cNvSpPr/>
          <p:nvPr/>
        </p:nvSpPr>
        <p:spPr>
          <a:xfrm>
            <a:off x="9531351" y="5469463"/>
            <a:ext cx="1735665" cy="461820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Framework fondamental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24" name="Rectangle"/>
          <p:cNvSpPr/>
          <p:nvPr/>
        </p:nvSpPr>
        <p:spPr>
          <a:xfrm>
            <a:off x="9531351" y="6079822"/>
            <a:ext cx="1735665" cy="608189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Monitoring des feedbacks 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214285" y="1801577"/>
            <a:ext cx="884766" cy="360000"/>
          </a:xfrm>
          <a:prstGeom prst="rect">
            <a:avLst/>
          </a:prstGeom>
          <a:solidFill>
            <a:srgbClr val="45688B"/>
          </a:solidFill>
        </p:spPr>
        <p:txBody>
          <a:bodyPr wrap="square" lIns="0" rIns="0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 smtClean="0"/>
              <a:t>Product/brand </a:t>
            </a:r>
            <a:r>
              <a:rPr lang="fr-FR" sz="1000" dirty="0"/>
              <a:t>manager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193587" y="1801577"/>
            <a:ext cx="884766" cy="360000"/>
          </a:xfrm>
          <a:prstGeom prst="rect">
            <a:avLst/>
          </a:prstGeom>
          <a:solidFill>
            <a:srgbClr val="45688B"/>
          </a:solidFill>
        </p:spPr>
        <p:txBody>
          <a:bodyPr wrap="square" lIns="36000" rIns="36000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Architecture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166097" y="1801577"/>
            <a:ext cx="884766" cy="360000"/>
          </a:xfrm>
          <a:prstGeom prst="rect">
            <a:avLst/>
          </a:prstGeom>
          <a:solidFill>
            <a:srgbClr val="45688B"/>
          </a:solidFill>
        </p:spPr>
        <p:txBody>
          <a:bodyPr wrap="square" lIns="36000" rIns="36000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 err="1" smtClean="0"/>
              <a:t>Omnicanal</a:t>
            </a:r>
            <a:endParaRPr lang="fr-FR" sz="1000" dirty="0" smtClean="0"/>
          </a:p>
        </p:txBody>
      </p:sp>
      <p:sp>
        <p:nvSpPr>
          <p:cNvPr id="37" name="Rectangle"/>
          <p:cNvSpPr/>
          <p:nvPr/>
        </p:nvSpPr>
        <p:spPr>
          <a:xfrm>
            <a:off x="4161367" y="2359264"/>
            <a:ext cx="4984751" cy="1380946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latin typeface="Montserrat Light"/>
            </a:endParaRPr>
          </a:p>
        </p:txBody>
      </p:sp>
      <p:sp>
        <p:nvSpPr>
          <p:cNvPr id="30" name="ZoneTexte 29"/>
          <p:cNvSpPr txBox="1"/>
          <p:nvPr/>
        </p:nvSpPr>
        <p:spPr>
          <a:xfrm rot="16200000">
            <a:off x="3990820" y="2875696"/>
            <a:ext cx="1187073" cy="342867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Contenu</a:t>
            </a:r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049220" y="2875696"/>
            <a:ext cx="1187073" cy="342867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Design</a:t>
            </a:r>
          </a:p>
        </p:txBody>
      </p:sp>
      <p:sp>
        <p:nvSpPr>
          <p:cNvPr id="32" name="ZoneTexte 31"/>
          <p:cNvSpPr txBox="1"/>
          <p:nvPr/>
        </p:nvSpPr>
        <p:spPr>
          <a:xfrm rot="16200000">
            <a:off x="8107623" y="2875696"/>
            <a:ext cx="1187073" cy="342868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Canaux</a:t>
            </a:r>
          </a:p>
        </p:txBody>
      </p:sp>
      <p:sp>
        <p:nvSpPr>
          <p:cNvPr id="38" name="Rectangle"/>
          <p:cNvSpPr/>
          <p:nvPr/>
        </p:nvSpPr>
        <p:spPr>
          <a:xfrm>
            <a:off x="4161366" y="6079822"/>
            <a:ext cx="4984751" cy="558045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latin typeface="Montserrat Light"/>
            </a:endParaRPr>
          </a:p>
        </p:txBody>
      </p:sp>
      <p:sp>
        <p:nvSpPr>
          <p:cNvPr id="39" name="Rectangle"/>
          <p:cNvSpPr/>
          <p:nvPr/>
        </p:nvSpPr>
        <p:spPr>
          <a:xfrm>
            <a:off x="4161367" y="4069391"/>
            <a:ext cx="675301" cy="1380946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t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Process</a:t>
            </a: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 de </a:t>
            </a:r>
            <a:r>
              <a:rPr lang="fr-F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dév</a:t>
            </a: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. agiles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40" name="Rectangle"/>
          <p:cNvSpPr/>
          <p:nvPr/>
        </p:nvSpPr>
        <p:spPr>
          <a:xfrm>
            <a:off x="8470816" y="4069391"/>
            <a:ext cx="675301" cy="1380946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t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Automatisation des tests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41" name="Rectangle"/>
          <p:cNvSpPr/>
          <p:nvPr/>
        </p:nvSpPr>
        <p:spPr>
          <a:xfrm>
            <a:off x="7720498" y="4069391"/>
            <a:ext cx="675301" cy="1380946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t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Process</a:t>
            </a: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 </a:t>
            </a:r>
            <a:r>
              <a:rPr lang="fr-F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DevOps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42" name="Rectangle"/>
          <p:cNvSpPr/>
          <p:nvPr/>
        </p:nvSpPr>
        <p:spPr>
          <a:xfrm>
            <a:off x="6725659" y="4069391"/>
            <a:ext cx="919823" cy="1380946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t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API / </a:t>
            </a:r>
            <a:r>
              <a:rPr lang="fr-F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microservices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43" name="Rectangle"/>
          <p:cNvSpPr/>
          <p:nvPr/>
        </p:nvSpPr>
        <p:spPr>
          <a:xfrm>
            <a:off x="4911683" y="4069391"/>
            <a:ext cx="1750327" cy="1380946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26000" rIns="19050" bIns="19050" anchor="t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Bibliothèque de composants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4230482" y="4483599"/>
            <a:ext cx="48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5016296" y="4483599"/>
            <a:ext cx="1512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7014849" y="4483599"/>
            <a:ext cx="48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7817211" y="4483599"/>
            <a:ext cx="48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8547542" y="4483599"/>
            <a:ext cx="48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à coins arrondis 64"/>
          <p:cNvSpPr/>
          <p:nvPr/>
        </p:nvSpPr>
        <p:spPr>
          <a:xfrm>
            <a:off x="4951650" y="5477292"/>
            <a:ext cx="790902" cy="413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000" b="1" dirty="0">
                <a:solidFill>
                  <a:schemeClr val="bg1"/>
                </a:solidFill>
                <a:latin typeface="Montserrat Light"/>
              </a:rPr>
              <a:t>Framework APP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5820457" y="5477292"/>
            <a:ext cx="790902" cy="413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000" b="1" dirty="0">
                <a:solidFill>
                  <a:schemeClr val="bg1"/>
                </a:solidFill>
                <a:latin typeface="Montserrat Light"/>
              </a:rPr>
              <a:t>Framework UI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6737025" y="5477292"/>
            <a:ext cx="900000" cy="413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000" b="1" dirty="0">
                <a:solidFill>
                  <a:schemeClr val="bg1"/>
                </a:solidFill>
                <a:latin typeface="Montserrat Light"/>
              </a:rPr>
              <a:t>API catalogue services</a:t>
            </a:r>
          </a:p>
        </p:txBody>
      </p:sp>
      <p:sp>
        <p:nvSpPr>
          <p:cNvPr id="68" name="Rectangle à coins arrondis 67"/>
          <p:cNvSpPr/>
          <p:nvPr/>
        </p:nvSpPr>
        <p:spPr>
          <a:xfrm>
            <a:off x="7775296" y="5477292"/>
            <a:ext cx="1315048" cy="413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bg1"/>
                </a:solidFill>
                <a:latin typeface="Montserrat Light"/>
              </a:rPr>
              <a:t>Configuration du </a:t>
            </a:r>
            <a:r>
              <a:rPr lang="fr-FR" sz="1000" b="1" dirty="0" err="1">
                <a:solidFill>
                  <a:schemeClr val="bg1"/>
                </a:solidFill>
                <a:latin typeface="Montserrat Light"/>
              </a:rPr>
              <a:t>framework</a:t>
            </a:r>
            <a:endParaRPr lang="fr-FR" sz="1000" b="1" dirty="0">
              <a:solidFill>
                <a:schemeClr val="bg1"/>
              </a:solidFill>
              <a:latin typeface="Montserrat Light"/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570" y="4637895"/>
            <a:ext cx="504000" cy="50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66" y="4637895"/>
            <a:ext cx="504000" cy="50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48" y="4637895"/>
            <a:ext cx="504000" cy="504000"/>
          </a:xfrm>
          <a:prstGeom prst="rect">
            <a:avLst/>
          </a:prstGeom>
        </p:spPr>
      </p:pic>
      <p:sp>
        <p:nvSpPr>
          <p:cNvPr id="72" name="Shape 158">
            <a:extLst>
              <a:ext uri="{FF2B5EF4-FFF2-40B4-BE49-F238E27FC236}">
                <a16:creationId xmlns:a16="http://schemas.microsoft.com/office/drawing/2014/main" id="{4A8815D3-3DA8-4DD7-88CE-1E9C2120244D}"/>
              </a:ext>
            </a:extLst>
          </p:cNvPr>
          <p:cNvSpPr>
            <a:spLocks noChangeAspect="1"/>
          </p:cNvSpPr>
          <p:nvPr/>
        </p:nvSpPr>
        <p:spPr bwMode="auto">
          <a:xfrm rot="20135969">
            <a:off x="5024870" y="4763895"/>
            <a:ext cx="250641" cy="252000"/>
          </a:xfrm>
          <a:custGeom>
            <a:avLst/>
            <a:gdLst>
              <a:gd name="T0" fmla="*/ 2147483646 w 21574"/>
              <a:gd name="T1" fmla="*/ 2147483646 h 21588"/>
              <a:gd name="T2" fmla="*/ 2147483646 w 21574"/>
              <a:gd name="T3" fmla="*/ 2147483646 h 21588"/>
              <a:gd name="T4" fmla="*/ 2147483646 w 21574"/>
              <a:gd name="T5" fmla="*/ 2147483646 h 21588"/>
              <a:gd name="T6" fmla="*/ 2147483646 w 21574"/>
              <a:gd name="T7" fmla="*/ 2147483646 h 2158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4" h="21588" extrusionOk="0">
                <a:moveTo>
                  <a:pt x="7802" y="1159"/>
                </a:moveTo>
                <a:cubicBezTo>
                  <a:pt x="7876" y="1043"/>
                  <a:pt x="7934" y="919"/>
                  <a:pt x="7974" y="790"/>
                </a:cubicBezTo>
                <a:cubicBezTo>
                  <a:pt x="8007" y="682"/>
                  <a:pt x="8029" y="569"/>
                  <a:pt x="7997" y="460"/>
                </a:cubicBezTo>
                <a:cubicBezTo>
                  <a:pt x="7945" y="278"/>
                  <a:pt x="7782" y="169"/>
                  <a:pt x="7612" y="108"/>
                </a:cubicBezTo>
                <a:cubicBezTo>
                  <a:pt x="7480" y="61"/>
                  <a:pt x="7338" y="39"/>
                  <a:pt x="7193" y="47"/>
                </a:cubicBezTo>
                <a:lnTo>
                  <a:pt x="1307" y="37"/>
                </a:lnTo>
                <a:cubicBezTo>
                  <a:pt x="978" y="40"/>
                  <a:pt x="663" y="166"/>
                  <a:pt x="423" y="389"/>
                </a:cubicBezTo>
                <a:cubicBezTo>
                  <a:pt x="184" y="611"/>
                  <a:pt x="37" y="913"/>
                  <a:pt x="9" y="1236"/>
                </a:cubicBezTo>
                <a:lnTo>
                  <a:pt x="9" y="7670"/>
                </a:lnTo>
                <a:cubicBezTo>
                  <a:pt x="-16" y="7802"/>
                  <a:pt x="14" y="7932"/>
                  <a:pt x="83" y="8037"/>
                </a:cubicBezTo>
                <a:cubicBezTo>
                  <a:pt x="136" y="8117"/>
                  <a:pt x="213" y="8184"/>
                  <a:pt x="312" y="8213"/>
                </a:cubicBezTo>
                <a:cubicBezTo>
                  <a:pt x="419" y="8244"/>
                  <a:pt x="529" y="8224"/>
                  <a:pt x="630" y="8194"/>
                </a:cubicBezTo>
                <a:cubicBezTo>
                  <a:pt x="771" y="8152"/>
                  <a:pt x="907" y="8087"/>
                  <a:pt x="1033" y="7998"/>
                </a:cubicBezTo>
                <a:cubicBezTo>
                  <a:pt x="3404" y="6946"/>
                  <a:pt x="6003" y="8932"/>
                  <a:pt x="5593" y="11484"/>
                </a:cubicBezTo>
                <a:cubicBezTo>
                  <a:pt x="5238" y="13692"/>
                  <a:pt x="2743" y="14836"/>
                  <a:pt x="826" y="13668"/>
                </a:cubicBezTo>
                <a:cubicBezTo>
                  <a:pt x="724" y="13589"/>
                  <a:pt x="594" y="13557"/>
                  <a:pt x="467" y="13579"/>
                </a:cubicBezTo>
                <a:cubicBezTo>
                  <a:pt x="229" y="13620"/>
                  <a:pt x="59" y="13830"/>
                  <a:pt x="68" y="14070"/>
                </a:cubicBezTo>
                <a:lnTo>
                  <a:pt x="68" y="20506"/>
                </a:lnTo>
                <a:cubicBezTo>
                  <a:pt x="67" y="20716"/>
                  <a:pt x="131" y="20921"/>
                  <a:pt x="252" y="21093"/>
                </a:cubicBezTo>
                <a:cubicBezTo>
                  <a:pt x="446" y="21370"/>
                  <a:pt x="764" y="21535"/>
                  <a:pt x="1103" y="21536"/>
                </a:cubicBezTo>
                <a:lnTo>
                  <a:pt x="7411" y="21536"/>
                </a:lnTo>
                <a:cubicBezTo>
                  <a:pt x="7525" y="21536"/>
                  <a:pt x="7635" y="21519"/>
                  <a:pt x="7739" y="21487"/>
                </a:cubicBezTo>
                <a:cubicBezTo>
                  <a:pt x="7804" y="21468"/>
                  <a:pt x="7870" y="21441"/>
                  <a:pt x="7922" y="21393"/>
                </a:cubicBezTo>
                <a:cubicBezTo>
                  <a:pt x="8054" y="21274"/>
                  <a:pt x="8058" y="21069"/>
                  <a:pt x="7933" y="20944"/>
                </a:cubicBezTo>
                <a:cubicBezTo>
                  <a:pt x="6627" y="18581"/>
                  <a:pt x="8527" y="15732"/>
                  <a:pt x="11223" y="16012"/>
                </a:cubicBezTo>
                <a:cubicBezTo>
                  <a:pt x="13613" y="16260"/>
                  <a:pt x="14920" y="18910"/>
                  <a:pt x="13656" y="20944"/>
                </a:cubicBezTo>
                <a:cubicBezTo>
                  <a:pt x="13508" y="21080"/>
                  <a:pt x="13511" y="21315"/>
                  <a:pt x="13663" y="21447"/>
                </a:cubicBezTo>
                <a:cubicBezTo>
                  <a:pt x="13723" y="21499"/>
                  <a:pt x="13797" y="21525"/>
                  <a:pt x="13870" y="21545"/>
                </a:cubicBezTo>
                <a:cubicBezTo>
                  <a:pt x="13983" y="21575"/>
                  <a:pt x="14100" y="21590"/>
                  <a:pt x="14220" y="21588"/>
                </a:cubicBezTo>
                <a:lnTo>
                  <a:pt x="20520" y="21588"/>
                </a:lnTo>
                <a:cubicBezTo>
                  <a:pt x="20807" y="21598"/>
                  <a:pt x="21086" y="21487"/>
                  <a:pt x="21286" y="21282"/>
                </a:cubicBezTo>
                <a:cubicBezTo>
                  <a:pt x="21480" y="21084"/>
                  <a:pt x="21584" y="20815"/>
                  <a:pt x="21574" y="20539"/>
                </a:cubicBezTo>
                <a:lnTo>
                  <a:pt x="21574" y="14141"/>
                </a:lnTo>
                <a:cubicBezTo>
                  <a:pt x="21567" y="14069"/>
                  <a:pt x="21562" y="13996"/>
                  <a:pt x="21560" y="13924"/>
                </a:cubicBezTo>
                <a:cubicBezTo>
                  <a:pt x="21558" y="13861"/>
                  <a:pt x="21558" y="13798"/>
                  <a:pt x="21534" y="13739"/>
                </a:cubicBezTo>
                <a:cubicBezTo>
                  <a:pt x="21491" y="13639"/>
                  <a:pt x="21403" y="13582"/>
                  <a:pt x="21309" y="13564"/>
                </a:cubicBezTo>
                <a:cubicBezTo>
                  <a:pt x="21195" y="13543"/>
                  <a:pt x="21071" y="13579"/>
                  <a:pt x="20987" y="13679"/>
                </a:cubicBezTo>
                <a:cubicBezTo>
                  <a:pt x="18633" y="15120"/>
                  <a:pt x="15632" y="13281"/>
                  <a:pt x="15867" y="10541"/>
                </a:cubicBezTo>
                <a:cubicBezTo>
                  <a:pt x="16077" y="8085"/>
                  <a:pt x="18846" y="6741"/>
                  <a:pt x="20920" y="8088"/>
                </a:cubicBezTo>
                <a:cubicBezTo>
                  <a:pt x="20995" y="8135"/>
                  <a:pt x="21076" y="8162"/>
                  <a:pt x="21157" y="8171"/>
                </a:cubicBezTo>
                <a:cubicBezTo>
                  <a:pt x="21230" y="8179"/>
                  <a:pt x="21309" y="8173"/>
                  <a:pt x="21371" y="8125"/>
                </a:cubicBezTo>
                <a:cubicBezTo>
                  <a:pt x="21440" y="8070"/>
                  <a:pt x="21461" y="7982"/>
                  <a:pt x="21473" y="7899"/>
                </a:cubicBezTo>
                <a:cubicBezTo>
                  <a:pt x="21489" y="7797"/>
                  <a:pt x="21496" y="7691"/>
                  <a:pt x="21493" y="7583"/>
                </a:cubicBezTo>
                <a:lnTo>
                  <a:pt x="21461" y="1553"/>
                </a:lnTo>
                <a:cubicBezTo>
                  <a:pt x="21482" y="1302"/>
                  <a:pt x="21450" y="1054"/>
                  <a:pt x="21371" y="823"/>
                </a:cubicBezTo>
                <a:cubicBezTo>
                  <a:pt x="21311" y="646"/>
                  <a:pt x="21223" y="475"/>
                  <a:pt x="21091" y="335"/>
                </a:cubicBezTo>
                <a:cubicBezTo>
                  <a:pt x="20889" y="121"/>
                  <a:pt x="20607" y="0"/>
                  <a:pt x="20312" y="2"/>
                </a:cubicBezTo>
                <a:lnTo>
                  <a:pt x="14281" y="2"/>
                </a:lnTo>
                <a:cubicBezTo>
                  <a:pt x="14137" y="3"/>
                  <a:pt x="13996" y="2"/>
                  <a:pt x="13856" y="1"/>
                </a:cubicBezTo>
                <a:cubicBezTo>
                  <a:pt x="13756" y="0"/>
                  <a:pt x="13648" y="-2"/>
                  <a:pt x="13565" y="64"/>
                </a:cubicBezTo>
                <a:cubicBezTo>
                  <a:pt x="13501" y="114"/>
                  <a:pt x="13471" y="192"/>
                  <a:pt x="13465" y="275"/>
                </a:cubicBezTo>
                <a:cubicBezTo>
                  <a:pt x="13458" y="388"/>
                  <a:pt x="13497" y="495"/>
                  <a:pt x="13538" y="596"/>
                </a:cubicBezTo>
                <a:cubicBezTo>
                  <a:pt x="13586" y="715"/>
                  <a:pt x="13639" y="833"/>
                  <a:pt x="13698" y="951"/>
                </a:cubicBezTo>
                <a:cubicBezTo>
                  <a:pt x="14837" y="3210"/>
                  <a:pt x="13100" y="5852"/>
                  <a:pt x="10563" y="5719"/>
                </a:cubicBezTo>
                <a:cubicBezTo>
                  <a:pt x="8281" y="5599"/>
                  <a:pt x="6842" y="3223"/>
                  <a:pt x="7802" y="1159"/>
                </a:cubicBezTo>
                <a:close/>
              </a:path>
            </a:pathLst>
          </a:custGeom>
          <a:solidFill>
            <a:srgbClr val="7EBB4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73" name="Shape 162">
            <a:extLst>
              <a:ext uri="{FF2B5EF4-FFF2-40B4-BE49-F238E27FC236}">
                <a16:creationId xmlns:a16="http://schemas.microsoft.com/office/drawing/2014/main" id="{437AE56C-0F18-4D03-9E0B-34D9855AF0A8}"/>
              </a:ext>
            </a:extLst>
          </p:cNvPr>
          <p:cNvSpPr>
            <a:spLocks noChangeAspect="1"/>
          </p:cNvSpPr>
          <p:nvPr/>
        </p:nvSpPr>
        <p:spPr bwMode="auto">
          <a:xfrm rot="2259554">
            <a:off x="5758604" y="4763895"/>
            <a:ext cx="385493" cy="252000"/>
          </a:xfrm>
          <a:custGeom>
            <a:avLst/>
            <a:gdLst>
              <a:gd name="T0" fmla="*/ 2147483646 w 21331"/>
              <a:gd name="T1" fmla="*/ 2147483646 h 21549"/>
              <a:gd name="T2" fmla="*/ 2147483646 w 21331"/>
              <a:gd name="T3" fmla="*/ 2147483646 h 21549"/>
              <a:gd name="T4" fmla="*/ 2147483646 w 21331"/>
              <a:gd name="T5" fmla="*/ 2147483646 h 21549"/>
              <a:gd name="T6" fmla="*/ 2147483646 w 21331"/>
              <a:gd name="T7" fmla="*/ 2147483646 h 2154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31" h="21549" extrusionOk="0">
                <a:moveTo>
                  <a:pt x="8994" y="685"/>
                </a:moveTo>
                <a:cubicBezTo>
                  <a:pt x="9027" y="622"/>
                  <a:pt x="9050" y="551"/>
                  <a:pt x="9065" y="477"/>
                </a:cubicBezTo>
                <a:cubicBezTo>
                  <a:pt x="9080" y="398"/>
                  <a:pt x="9087" y="312"/>
                  <a:pt x="9069" y="230"/>
                </a:cubicBezTo>
                <a:cubicBezTo>
                  <a:pt x="9036" y="71"/>
                  <a:pt x="8932" y="-26"/>
                  <a:pt x="8826" y="6"/>
                </a:cubicBezTo>
                <a:lnTo>
                  <a:pt x="4482" y="6"/>
                </a:lnTo>
                <a:cubicBezTo>
                  <a:pt x="4263" y="-23"/>
                  <a:pt x="4047" y="92"/>
                  <a:pt x="3886" y="322"/>
                </a:cubicBezTo>
                <a:cubicBezTo>
                  <a:pt x="3728" y="548"/>
                  <a:pt x="3637" y="865"/>
                  <a:pt x="3635" y="1198"/>
                </a:cubicBezTo>
                <a:lnTo>
                  <a:pt x="3635" y="7425"/>
                </a:lnTo>
                <a:cubicBezTo>
                  <a:pt x="3649" y="7528"/>
                  <a:pt x="3647" y="7633"/>
                  <a:pt x="3631" y="7731"/>
                </a:cubicBezTo>
                <a:cubicBezTo>
                  <a:pt x="3617" y="7813"/>
                  <a:pt x="3594" y="7892"/>
                  <a:pt x="3554" y="7955"/>
                </a:cubicBezTo>
                <a:cubicBezTo>
                  <a:pt x="3469" y="8086"/>
                  <a:pt x="3336" y="8111"/>
                  <a:pt x="3235" y="8011"/>
                </a:cubicBezTo>
                <a:cubicBezTo>
                  <a:pt x="1877" y="6667"/>
                  <a:pt x="86" y="8088"/>
                  <a:pt x="3" y="10576"/>
                </a:cubicBezTo>
                <a:cubicBezTo>
                  <a:pt x="-86" y="13214"/>
                  <a:pt x="1771" y="14933"/>
                  <a:pt x="3235" y="13567"/>
                </a:cubicBezTo>
                <a:cubicBezTo>
                  <a:pt x="3311" y="13503"/>
                  <a:pt x="3400" y="13490"/>
                  <a:pt x="3482" y="13533"/>
                </a:cubicBezTo>
                <a:cubicBezTo>
                  <a:pt x="3547" y="13567"/>
                  <a:pt x="3601" y="13632"/>
                  <a:pt x="3630" y="13722"/>
                </a:cubicBezTo>
                <a:cubicBezTo>
                  <a:pt x="3649" y="13782"/>
                  <a:pt x="3656" y="13848"/>
                  <a:pt x="3660" y="13914"/>
                </a:cubicBezTo>
                <a:cubicBezTo>
                  <a:pt x="3664" y="13976"/>
                  <a:pt x="3665" y="14039"/>
                  <a:pt x="3665" y="14102"/>
                </a:cubicBezTo>
                <a:lnTo>
                  <a:pt x="3630" y="20159"/>
                </a:lnTo>
                <a:cubicBezTo>
                  <a:pt x="3599" y="20530"/>
                  <a:pt x="3689" y="20900"/>
                  <a:pt x="3869" y="21149"/>
                </a:cubicBezTo>
                <a:cubicBezTo>
                  <a:pt x="3955" y="21267"/>
                  <a:pt x="4057" y="21350"/>
                  <a:pt x="4163" y="21404"/>
                </a:cubicBezTo>
                <a:cubicBezTo>
                  <a:pt x="4294" y="21472"/>
                  <a:pt x="4434" y="21497"/>
                  <a:pt x="4575" y="21476"/>
                </a:cubicBezTo>
                <a:lnTo>
                  <a:pt x="8713" y="21476"/>
                </a:lnTo>
                <a:cubicBezTo>
                  <a:pt x="8861" y="21521"/>
                  <a:pt x="9009" y="21404"/>
                  <a:pt x="9072" y="21193"/>
                </a:cubicBezTo>
                <a:cubicBezTo>
                  <a:pt x="9125" y="21016"/>
                  <a:pt x="9106" y="20808"/>
                  <a:pt x="9024" y="20661"/>
                </a:cubicBezTo>
                <a:cubicBezTo>
                  <a:pt x="7980" y="18634"/>
                  <a:pt x="8844" y="15630"/>
                  <a:pt x="10518" y="15469"/>
                </a:cubicBezTo>
                <a:cubicBezTo>
                  <a:pt x="12308" y="15297"/>
                  <a:pt x="13413" y="18432"/>
                  <a:pt x="12348" y="20661"/>
                </a:cubicBezTo>
                <a:cubicBezTo>
                  <a:pt x="12238" y="20804"/>
                  <a:pt x="12202" y="21040"/>
                  <a:pt x="12258" y="21244"/>
                </a:cubicBezTo>
                <a:cubicBezTo>
                  <a:pt x="12307" y="21423"/>
                  <a:pt x="12420" y="21540"/>
                  <a:pt x="12545" y="21545"/>
                </a:cubicBezTo>
                <a:lnTo>
                  <a:pt x="16775" y="21545"/>
                </a:lnTo>
                <a:cubicBezTo>
                  <a:pt x="17026" y="21574"/>
                  <a:pt x="17272" y="21427"/>
                  <a:pt x="17446" y="21145"/>
                </a:cubicBezTo>
                <a:cubicBezTo>
                  <a:pt x="17614" y="20872"/>
                  <a:pt x="17697" y="20499"/>
                  <a:pt x="17672" y="20124"/>
                </a:cubicBezTo>
                <a:lnTo>
                  <a:pt x="17659" y="14301"/>
                </a:lnTo>
                <a:cubicBezTo>
                  <a:pt x="17661" y="14089"/>
                  <a:pt x="17732" y="13891"/>
                  <a:pt x="17848" y="13777"/>
                </a:cubicBezTo>
                <a:cubicBezTo>
                  <a:pt x="17970" y="13658"/>
                  <a:pt x="18123" y="13647"/>
                  <a:pt x="18252" y="13747"/>
                </a:cubicBezTo>
                <a:cubicBezTo>
                  <a:pt x="19776" y="14888"/>
                  <a:pt x="21514" y="12976"/>
                  <a:pt x="21315" y="10378"/>
                </a:cubicBezTo>
                <a:cubicBezTo>
                  <a:pt x="21140" y="8093"/>
                  <a:pt x="19511" y="6826"/>
                  <a:pt x="18218" y="7969"/>
                </a:cubicBezTo>
                <a:cubicBezTo>
                  <a:pt x="18105" y="8087"/>
                  <a:pt x="17958" y="8097"/>
                  <a:pt x="17838" y="7997"/>
                </a:cubicBezTo>
                <a:cubicBezTo>
                  <a:pt x="17696" y="7876"/>
                  <a:pt x="17620" y="7627"/>
                  <a:pt x="17651" y="7380"/>
                </a:cubicBezTo>
                <a:lnTo>
                  <a:pt x="17651" y="1249"/>
                </a:lnTo>
                <a:cubicBezTo>
                  <a:pt x="17658" y="924"/>
                  <a:pt x="17578" y="608"/>
                  <a:pt x="17429" y="378"/>
                </a:cubicBezTo>
                <a:cubicBezTo>
                  <a:pt x="17280" y="147"/>
                  <a:pt x="17076" y="23"/>
                  <a:pt x="16865" y="35"/>
                </a:cubicBezTo>
                <a:lnTo>
                  <a:pt x="12544" y="35"/>
                </a:lnTo>
                <a:cubicBezTo>
                  <a:pt x="12442" y="10"/>
                  <a:pt x="12343" y="99"/>
                  <a:pt x="12306" y="248"/>
                </a:cubicBezTo>
                <a:cubicBezTo>
                  <a:pt x="12279" y="353"/>
                  <a:pt x="12288" y="464"/>
                  <a:pt x="12309" y="564"/>
                </a:cubicBezTo>
                <a:cubicBezTo>
                  <a:pt x="12330" y="667"/>
                  <a:pt x="12365" y="766"/>
                  <a:pt x="12413" y="852"/>
                </a:cubicBezTo>
                <a:cubicBezTo>
                  <a:pt x="13329" y="2913"/>
                  <a:pt x="12423" y="5725"/>
                  <a:pt x="10807" y="5841"/>
                </a:cubicBezTo>
                <a:cubicBezTo>
                  <a:pt x="9046" y="5968"/>
                  <a:pt x="7967" y="2899"/>
                  <a:pt x="8994" y="685"/>
                </a:cubicBezTo>
                <a:close/>
              </a:path>
            </a:pathLst>
          </a:custGeom>
          <a:solidFill>
            <a:srgbClr val="7965B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74" name="Shape 164">
            <a:extLst>
              <a:ext uri="{FF2B5EF4-FFF2-40B4-BE49-F238E27FC236}">
                <a16:creationId xmlns:a16="http://schemas.microsoft.com/office/drawing/2014/main" id="{5603DEED-59F9-49EB-BEAC-0BF4E3A3C84C}"/>
              </a:ext>
            </a:extLst>
          </p:cNvPr>
          <p:cNvSpPr>
            <a:spLocks noChangeAspect="1"/>
          </p:cNvSpPr>
          <p:nvPr/>
        </p:nvSpPr>
        <p:spPr bwMode="auto">
          <a:xfrm>
            <a:off x="5376120" y="4709895"/>
            <a:ext cx="296322" cy="360000"/>
          </a:xfrm>
          <a:custGeom>
            <a:avLst/>
            <a:gdLst>
              <a:gd name="T0" fmla="*/ 2147483646 w 21456"/>
              <a:gd name="T1" fmla="*/ 2147483646 h 21342"/>
              <a:gd name="T2" fmla="*/ 2147483646 w 21456"/>
              <a:gd name="T3" fmla="*/ 2147483646 h 21342"/>
              <a:gd name="T4" fmla="*/ 2147483646 w 21456"/>
              <a:gd name="T5" fmla="*/ 2147483646 h 21342"/>
              <a:gd name="T6" fmla="*/ 2147483646 w 21456"/>
              <a:gd name="T7" fmla="*/ 2147483646 h 21342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56" h="21342" extrusionOk="0">
                <a:moveTo>
                  <a:pt x="15084" y="3298"/>
                </a:moveTo>
                <a:cubicBezTo>
                  <a:pt x="16285" y="1982"/>
                  <a:pt x="15217" y="102"/>
                  <a:pt x="13214" y="4"/>
                </a:cubicBezTo>
                <a:cubicBezTo>
                  <a:pt x="11076" y="-100"/>
                  <a:pt x="9733" y="1860"/>
                  <a:pt x="10956" y="3298"/>
                </a:cubicBezTo>
                <a:cubicBezTo>
                  <a:pt x="11045" y="3412"/>
                  <a:pt x="11057" y="3554"/>
                  <a:pt x="10988" y="3676"/>
                </a:cubicBezTo>
                <a:cubicBezTo>
                  <a:pt x="10907" y="3819"/>
                  <a:pt x="10731" y="3910"/>
                  <a:pt x="10539" y="3909"/>
                </a:cubicBezTo>
                <a:lnTo>
                  <a:pt x="5345" y="3909"/>
                </a:lnTo>
                <a:cubicBezTo>
                  <a:pt x="5126" y="3899"/>
                  <a:pt x="4913" y="3974"/>
                  <a:pt x="4770" y="4110"/>
                </a:cubicBezTo>
                <a:cubicBezTo>
                  <a:pt x="4652" y="4223"/>
                  <a:pt x="4592" y="4369"/>
                  <a:pt x="4602" y="4517"/>
                </a:cubicBezTo>
                <a:lnTo>
                  <a:pt x="4602" y="8836"/>
                </a:lnTo>
                <a:cubicBezTo>
                  <a:pt x="4592" y="8951"/>
                  <a:pt x="4514" y="9056"/>
                  <a:pt x="4393" y="9116"/>
                </a:cubicBezTo>
                <a:cubicBezTo>
                  <a:pt x="4259" y="9183"/>
                  <a:pt x="4091" y="9186"/>
                  <a:pt x="3953" y="9125"/>
                </a:cubicBezTo>
                <a:cubicBezTo>
                  <a:pt x="2202" y="8173"/>
                  <a:pt x="-123" y="9270"/>
                  <a:pt x="5" y="10987"/>
                </a:cubicBezTo>
                <a:cubicBezTo>
                  <a:pt x="126" y="12591"/>
                  <a:pt x="2354" y="13461"/>
                  <a:pt x="3953" y="12528"/>
                </a:cubicBezTo>
                <a:cubicBezTo>
                  <a:pt x="4111" y="12443"/>
                  <a:pt x="4317" y="12445"/>
                  <a:pt x="4472" y="12535"/>
                </a:cubicBezTo>
                <a:cubicBezTo>
                  <a:pt x="4615" y="12618"/>
                  <a:pt x="4688" y="12761"/>
                  <a:pt x="4658" y="12903"/>
                </a:cubicBezTo>
                <a:lnTo>
                  <a:pt x="4658" y="17037"/>
                </a:lnTo>
                <a:cubicBezTo>
                  <a:pt x="4641" y="17190"/>
                  <a:pt x="4697" y="17342"/>
                  <a:pt x="4814" y="17462"/>
                </a:cubicBezTo>
                <a:cubicBezTo>
                  <a:pt x="4967" y="17618"/>
                  <a:pt x="5206" y="17702"/>
                  <a:pt x="5450" y="17684"/>
                </a:cubicBezTo>
                <a:lnTo>
                  <a:pt x="10465" y="17684"/>
                </a:lnTo>
                <a:cubicBezTo>
                  <a:pt x="10631" y="17705"/>
                  <a:pt x="10773" y="17793"/>
                  <a:pt x="10841" y="17919"/>
                </a:cubicBezTo>
                <a:cubicBezTo>
                  <a:pt x="10897" y="18023"/>
                  <a:pt x="10897" y="18141"/>
                  <a:pt x="10839" y="18245"/>
                </a:cubicBezTo>
                <a:cubicBezTo>
                  <a:pt x="9863" y="19727"/>
                  <a:pt x="11308" y="21500"/>
                  <a:pt x="13355" y="21331"/>
                </a:cubicBezTo>
                <a:cubicBezTo>
                  <a:pt x="15207" y="21178"/>
                  <a:pt x="16215" y="19484"/>
                  <a:pt x="15220" y="18197"/>
                </a:cubicBezTo>
                <a:cubicBezTo>
                  <a:pt x="15140" y="18100"/>
                  <a:pt x="15142" y="17971"/>
                  <a:pt x="15225" y="17875"/>
                </a:cubicBezTo>
                <a:cubicBezTo>
                  <a:pt x="15295" y="17794"/>
                  <a:pt x="15405" y="17751"/>
                  <a:pt x="15515" y="17726"/>
                </a:cubicBezTo>
                <a:cubicBezTo>
                  <a:pt x="15609" y="17704"/>
                  <a:pt x="15708" y="17694"/>
                  <a:pt x="15810" y="17697"/>
                </a:cubicBezTo>
                <a:lnTo>
                  <a:pt x="20470" y="17718"/>
                </a:lnTo>
                <a:cubicBezTo>
                  <a:pt x="20787" y="17737"/>
                  <a:pt x="21094" y="17621"/>
                  <a:pt x="21281" y="17411"/>
                </a:cubicBezTo>
                <a:cubicBezTo>
                  <a:pt x="21409" y="17268"/>
                  <a:pt x="21469" y="17092"/>
                  <a:pt x="21452" y="16915"/>
                </a:cubicBezTo>
                <a:lnTo>
                  <a:pt x="21452" y="4584"/>
                </a:lnTo>
                <a:cubicBezTo>
                  <a:pt x="21477" y="4401"/>
                  <a:pt x="21403" y="4219"/>
                  <a:pt x="21249" y="4085"/>
                </a:cubicBezTo>
                <a:cubicBezTo>
                  <a:pt x="21084" y="3942"/>
                  <a:pt x="20847" y="3871"/>
                  <a:pt x="20608" y="3893"/>
                </a:cubicBezTo>
                <a:lnTo>
                  <a:pt x="15325" y="3893"/>
                </a:lnTo>
                <a:cubicBezTo>
                  <a:pt x="15168" y="3876"/>
                  <a:pt x="15036" y="3789"/>
                  <a:pt x="14982" y="3667"/>
                </a:cubicBezTo>
                <a:cubicBezTo>
                  <a:pt x="14925" y="3538"/>
                  <a:pt x="14965" y="3394"/>
                  <a:pt x="15084" y="3298"/>
                </a:cubicBezTo>
                <a:close/>
              </a:path>
            </a:pathLst>
          </a:custGeom>
          <a:solidFill>
            <a:srgbClr val="EC562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75" name="Shape 166">
            <a:extLst>
              <a:ext uri="{FF2B5EF4-FFF2-40B4-BE49-F238E27FC236}">
                <a16:creationId xmlns:a16="http://schemas.microsoft.com/office/drawing/2014/main" id="{D273EDE8-D626-4CFF-8003-04B6148F2ACD}"/>
              </a:ext>
            </a:extLst>
          </p:cNvPr>
          <p:cNvSpPr>
            <a:spLocks noChangeAspect="1"/>
          </p:cNvSpPr>
          <p:nvPr/>
        </p:nvSpPr>
        <p:spPr bwMode="auto">
          <a:xfrm rot="20263546">
            <a:off x="6191767" y="4709895"/>
            <a:ext cx="357504" cy="360000"/>
          </a:xfrm>
          <a:custGeom>
            <a:avLst/>
            <a:gdLst>
              <a:gd name="T0" fmla="*/ 2147483646 w 21320"/>
              <a:gd name="T1" fmla="*/ 2147483646 h 21225"/>
              <a:gd name="T2" fmla="*/ 2147483646 w 21320"/>
              <a:gd name="T3" fmla="*/ 2147483646 h 21225"/>
              <a:gd name="T4" fmla="*/ 2147483646 w 21320"/>
              <a:gd name="T5" fmla="*/ 2147483646 h 21225"/>
              <a:gd name="T6" fmla="*/ 2147483646 w 21320"/>
              <a:gd name="T7" fmla="*/ 2147483646 h 2122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20" h="21225" extrusionOk="0">
                <a:moveTo>
                  <a:pt x="9112" y="3358"/>
                </a:moveTo>
                <a:cubicBezTo>
                  <a:pt x="9215" y="3425"/>
                  <a:pt x="9241" y="3563"/>
                  <a:pt x="9169" y="3661"/>
                </a:cubicBezTo>
                <a:cubicBezTo>
                  <a:pt x="9123" y="3724"/>
                  <a:pt x="9049" y="3754"/>
                  <a:pt x="8978" y="3772"/>
                </a:cubicBezTo>
                <a:cubicBezTo>
                  <a:pt x="8911" y="3788"/>
                  <a:pt x="8840" y="3797"/>
                  <a:pt x="8767" y="3794"/>
                </a:cubicBezTo>
                <a:lnTo>
                  <a:pt x="4502" y="3794"/>
                </a:lnTo>
                <a:cubicBezTo>
                  <a:pt x="4308" y="3786"/>
                  <a:pt x="4120" y="3857"/>
                  <a:pt x="3982" y="3992"/>
                </a:cubicBezTo>
                <a:cubicBezTo>
                  <a:pt x="3842" y="4129"/>
                  <a:pt x="3767" y="4318"/>
                  <a:pt x="3776" y="4512"/>
                </a:cubicBezTo>
                <a:lnTo>
                  <a:pt x="3776" y="8774"/>
                </a:lnTo>
                <a:cubicBezTo>
                  <a:pt x="3783" y="8841"/>
                  <a:pt x="3766" y="8905"/>
                  <a:pt x="3732" y="8958"/>
                </a:cubicBezTo>
                <a:cubicBezTo>
                  <a:pt x="3709" y="8993"/>
                  <a:pt x="3677" y="9025"/>
                  <a:pt x="3633" y="9039"/>
                </a:cubicBezTo>
                <a:cubicBezTo>
                  <a:pt x="3580" y="9056"/>
                  <a:pt x="3525" y="9041"/>
                  <a:pt x="3476" y="9023"/>
                </a:cubicBezTo>
                <a:cubicBezTo>
                  <a:pt x="3393" y="8992"/>
                  <a:pt x="3313" y="8947"/>
                  <a:pt x="3241" y="8889"/>
                </a:cubicBezTo>
                <a:cubicBezTo>
                  <a:pt x="1718" y="7898"/>
                  <a:pt x="-269" y="9176"/>
                  <a:pt x="30" y="10953"/>
                </a:cubicBezTo>
                <a:cubicBezTo>
                  <a:pt x="280" y="12437"/>
                  <a:pt x="2052" y="13108"/>
                  <a:pt x="3241" y="12168"/>
                </a:cubicBezTo>
                <a:cubicBezTo>
                  <a:pt x="3334" y="12071"/>
                  <a:pt x="3485" y="12055"/>
                  <a:pt x="3596" y="12130"/>
                </a:cubicBezTo>
                <a:cubicBezTo>
                  <a:pt x="3657" y="12172"/>
                  <a:pt x="3697" y="12232"/>
                  <a:pt x="3719" y="12296"/>
                </a:cubicBezTo>
                <a:cubicBezTo>
                  <a:pt x="3737" y="12347"/>
                  <a:pt x="3744" y="12401"/>
                  <a:pt x="3748" y="12455"/>
                </a:cubicBezTo>
                <a:cubicBezTo>
                  <a:pt x="3751" y="12514"/>
                  <a:pt x="3749" y="12574"/>
                  <a:pt x="3741" y="12636"/>
                </a:cubicBezTo>
                <a:lnTo>
                  <a:pt x="3741" y="16715"/>
                </a:lnTo>
                <a:cubicBezTo>
                  <a:pt x="3730" y="16901"/>
                  <a:pt x="3803" y="17082"/>
                  <a:pt x="3941" y="17209"/>
                </a:cubicBezTo>
                <a:cubicBezTo>
                  <a:pt x="4068" y="17327"/>
                  <a:pt x="4238" y="17389"/>
                  <a:pt x="4412" y="17378"/>
                </a:cubicBezTo>
                <a:lnTo>
                  <a:pt x="8857" y="17378"/>
                </a:lnTo>
                <a:cubicBezTo>
                  <a:pt x="8991" y="17364"/>
                  <a:pt x="9111" y="17458"/>
                  <a:pt x="9129" y="17590"/>
                </a:cubicBezTo>
                <a:cubicBezTo>
                  <a:pt x="9137" y="17654"/>
                  <a:pt x="9118" y="17717"/>
                  <a:pt x="9094" y="17774"/>
                </a:cubicBezTo>
                <a:cubicBezTo>
                  <a:pt x="9071" y="17828"/>
                  <a:pt x="9041" y="17881"/>
                  <a:pt x="9005" y="17931"/>
                </a:cubicBezTo>
                <a:cubicBezTo>
                  <a:pt x="7941" y="19159"/>
                  <a:pt x="8719" y="21062"/>
                  <a:pt x="10347" y="21215"/>
                </a:cubicBezTo>
                <a:cubicBezTo>
                  <a:pt x="12149" y="21385"/>
                  <a:pt x="13292" y="19353"/>
                  <a:pt x="12195" y="17931"/>
                </a:cubicBezTo>
                <a:cubicBezTo>
                  <a:pt x="12151" y="17877"/>
                  <a:pt x="12119" y="17818"/>
                  <a:pt x="12097" y="17756"/>
                </a:cubicBezTo>
                <a:cubicBezTo>
                  <a:pt x="12071" y="17684"/>
                  <a:pt x="12059" y="17604"/>
                  <a:pt x="12093" y="17533"/>
                </a:cubicBezTo>
                <a:cubicBezTo>
                  <a:pt x="12128" y="17458"/>
                  <a:pt x="12199" y="17414"/>
                  <a:pt x="12272" y="17387"/>
                </a:cubicBezTo>
                <a:cubicBezTo>
                  <a:pt x="12340" y="17362"/>
                  <a:pt x="12414" y="17350"/>
                  <a:pt x="12491" y="17353"/>
                </a:cubicBezTo>
                <a:lnTo>
                  <a:pt x="16690" y="17353"/>
                </a:lnTo>
                <a:cubicBezTo>
                  <a:pt x="16925" y="17378"/>
                  <a:pt x="17157" y="17286"/>
                  <a:pt x="17308" y="17108"/>
                </a:cubicBezTo>
                <a:cubicBezTo>
                  <a:pt x="17432" y="16962"/>
                  <a:pt x="17490" y="16773"/>
                  <a:pt x="17468" y="16584"/>
                </a:cubicBezTo>
                <a:lnTo>
                  <a:pt x="17468" y="12374"/>
                </a:lnTo>
                <a:cubicBezTo>
                  <a:pt x="17497" y="12255"/>
                  <a:pt x="17583" y="12159"/>
                  <a:pt x="17698" y="12116"/>
                </a:cubicBezTo>
                <a:cubicBezTo>
                  <a:pt x="17829" y="12067"/>
                  <a:pt x="17976" y="12095"/>
                  <a:pt x="18080" y="12187"/>
                </a:cubicBezTo>
                <a:cubicBezTo>
                  <a:pt x="19405" y="13180"/>
                  <a:pt x="21308" y="12253"/>
                  <a:pt x="21320" y="10609"/>
                </a:cubicBezTo>
                <a:cubicBezTo>
                  <a:pt x="21331" y="8954"/>
                  <a:pt x="19419" y="8002"/>
                  <a:pt x="18080" y="8997"/>
                </a:cubicBezTo>
                <a:cubicBezTo>
                  <a:pt x="18032" y="9039"/>
                  <a:pt x="17978" y="9072"/>
                  <a:pt x="17922" y="9095"/>
                </a:cubicBezTo>
                <a:cubicBezTo>
                  <a:pt x="17877" y="9114"/>
                  <a:pt x="17829" y="9127"/>
                  <a:pt x="17780" y="9124"/>
                </a:cubicBezTo>
                <a:cubicBezTo>
                  <a:pt x="17731" y="9121"/>
                  <a:pt x="17685" y="9102"/>
                  <a:pt x="17643" y="9075"/>
                </a:cubicBezTo>
                <a:cubicBezTo>
                  <a:pt x="17535" y="9006"/>
                  <a:pt x="17465" y="8891"/>
                  <a:pt x="17455" y="8765"/>
                </a:cubicBezTo>
                <a:lnTo>
                  <a:pt x="17455" y="4688"/>
                </a:lnTo>
                <a:cubicBezTo>
                  <a:pt x="17483" y="4477"/>
                  <a:pt x="17420" y="4264"/>
                  <a:pt x="17282" y="4100"/>
                </a:cubicBezTo>
                <a:cubicBezTo>
                  <a:pt x="17133" y="3924"/>
                  <a:pt x="16911" y="3823"/>
                  <a:pt x="16679" y="3826"/>
                </a:cubicBezTo>
                <a:lnTo>
                  <a:pt x="12438" y="3826"/>
                </a:lnTo>
                <a:cubicBezTo>
                  <a:pt x="12365" y="3841"/>
                  <a:pt x="12292" y="3839"/>
                  <a:pt x="12221" y="3821"/>
                </a:cubicBezTo>
                <a:cubicBezTo>
                  <a:pt x="12157" y="3805"/>
                  <a:pt x="12096" y="3775"/>
                  <a:pt x="12056" y="3724"/>
                </a:cubicBezTo>
                <a:cubicBezTo>
                  <a:pt x="11970" y="3615"/>
                  <a:pt x="11997" y="3457"/>
                  <a:pt x="12114" y="3382"/>
                </a:cubicBezTo>
                <a:cubicBezTo>
                  <a:pt x="13298" y="2222"/>
                  <a:pt x="12611" y="224"/>
                  <a:pt x="10957" y="18"/>
                </a:cubicBezTo>
                <a:cubicBezTo>
                  <a:pt x="9092" y="-215"/>
                  <a:pt x="7905" y="1934"/>
                  <a:pt x="9112" y="3358"/>
                </a:cubicBezTo>
                <a:close/>
              </a:path>
            </a:pathLst>
          </a:custGeom>
          <a:solidFill>
            <a:srgbClr val="2EA7E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pic>
        <p:nvPicPr>
          <p:cNvPr id="1026" name="Picture 2" descr="Image associ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59" y="4709895"/>
            <a:ext cx="40673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Image 7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-4564" r="-3489" b="51647"/>
          <a:stretch/>
        </p:blipFill>
        <p:spPr>
          <a:xfrm>
            <a:off x="4225182" y="6225494"/>
            <a:ext cx="266700" cy="266700"/>
          </a:xfrm>
          <a:prstGeom prst="ellipse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-4564" r="-3489" b="51647"/>
          <a:stretch/>
        </p:blipFill>
        <p:spPr>
          <a:xfrm>
            <a:off x="5028226" y="6225494"/>
            <a:ext cx="266700" cy="266700"/>
          </a:xfrm>
          <a:prstGeom prst="ellipse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-4564" r="-3489" b="51647"/>
          <a:stretch/>
        </p:blipFill>
        <p:spPr>
          <a:xfrm>
            <a:off x="5753499" y="6225494"/>
            <a:ext cx="266700" cy="266700"/>
          </a:xfrm>
          <a:prstGeom prst="ellipse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-4564" r="-3489" b="51647"/>
          <a:stretch/>
        </p:blipFill>
        <p:spPr>
          <a:xfrm>
            <a:off x="6595193" y="6225494"/>
            <a:ext cx="266700" cy="266700"/>
          </a:xfrm>
          <a:prstGeom prst="ellipse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-4564" r="-3489" b="51647"/>
          <a:stretch/>
        </p:blipFill>
        <p:spPr>
          <a:xfrm>
            <a:off x="7378643" y="6225494"/>
            <a:ext cx="266700" cy="266700"/>
          </a:xfrm>
          <a:prstGeom prst="ellipse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-4564" r="-3489" b="51647"/>
          <a:stretch/>
        </p:blipFill>
        <p:spPr>
          <a:xfrm>
            <a:off x="8228941" y="6225494"/>
            <a:ext cx="266700" cy="266700"/>
          </a:xfrm>
          <a:prstGeom prst="ellipse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4391956" y="6204956"/>
            <a:ext cx="611171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Processus et normes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5195000" y="6204956"/>
            <a:ext cx="78345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Outils et plateforme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5920273" y="6258817"/>
            <a:ext cx="707998" cy="20005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Spécialisation 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6761967" y="6151095"/>
            <a:ext cx="783450" cy="41549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Indicateurs </a:t>
            </a:r>
            <a:r>
              <a:rPr lang="fr-F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basés </a:t>
            </a:r>
            <a:r>
              <a:rPr lang="fr-F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sur les données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7545417" y="6204956"/>
            <a:ext cx="78345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Référentiel des connaissances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8395717" y="6204956"/>
            <a:ext cx="78345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Disponibilité des compétences</a:t>
            </a:r>
          </a:p>
        </p:txBody>
      </p:sp>
      <p:pic>
        <p:nvPicPr>
          <p:cNvPr id="1028" name="Picture 4" descr="Résultat de recherche d'images pour &quot;factory icon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49" y="672781"/>
            <a:ext cx="64452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globe icon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262" y="874430"/>
            <a:ext cx="564776" cy="5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45250" y="1217001"/>
            <a:ext cx="1306800" cy="360000"/>
          </a:xfrm>
          <a:prstGeom prst="rect">
            <a:avLst/>
          </a:prstGeom>
          <a:solidFill>
            <a:srgbClr val="E16268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Client interne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5517" y="1217001"/>
            <a:ext cx="1306800" cy="360000"/>
          </a:xfrm>
          <a:prstGeom prst="rect">
            <a:avLst/>
          </a:prstGeom>
          <a:solidFill>
            <a:srgbClr val="E16268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Digital </a:t>
            </a:r>
            <a:r>
              <a:rPr lang="fr-FR" sz="1000" dirty="0" err="1"/>
              <a:t>Factory</a:t>
            </a:r>
            <a:endParaRPr lang="fr-FR" sz="1000" dirty="0"/>
          </a:p>
        </p:txBody>
      </p:sp>
      <p:sp>
        <p:nvSpPr>
          <p:cNvPr id="7" name="ZoneTexte 6"/>
          <p:cNvSpPr txBox="1"/>
          <p:nvPr/>
        </p:nvSpPr>
        <p:spPr>
          <a:xfrm>
            <a:off x="8246450" y="1217001"/>
            <a:ext cx="746534" cy="360000"/>
          </a:xfrm>
          <a:prstGeom prst="rect">
            <a:avLst/>
          </a:prstGeom>
          <a:solidFill>
            <a:srgbClr val="E16268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 err="1"/>
              <a:t>Build</a:t>
            </a:r>
            <a:endParaRPr lang="fr-FR" sz="1000" dirty="0"/>
          </a:p>
        </p:txBody>
      </p:sp>
      <p:pic>
        <p:nvPicPr>
          <p:cNvPr id="1032" name="Picture 8" descr="Résultat de recherche d'images pour &quot;maintain icon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4672">
            <a:off x="10123227" y="886681"/>
            <a:ext cx="520548" cy="4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9745784" y="1217001"/>
            <a:ext cx="1306800" cy="360000"/>
          </a:xfrm>
          <a:prstGeom prst="rect">
            <a:avLst/>
          </a:prstGeom>
          <a:solidFill>
            <a:srgbClr val="E16268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Gérer et maintenir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9640934" y="2260600"/>
            <a:ext cx="61117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Agence 1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9640934" y="3093909"/>
            <a:ext cx="61117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Filiale 1</a:t>
            </a:r>
          </a:p>
        </p:txBody>
      </p:sp>
      <p:sp>
        <p:nvSpPr>
          <p:cNvPr id="95" name="ZoneTexte 94"/>
          <p:cNvSpPr txBox="1"/>
          <p:nvPr/>
        </p:nvSpPr>
        <p:spPr>
          <a:xfrm>
            <a:off x="9640934" y="2467586"/>
            <a:ext cx="61117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Agence 2</a:t>
            </a:r>
          </a:p>
        </p:txBody>
      </p:sp>
      <p:sp>
        <p:nvSpPr>
          <p:cNvPr id="96" name="ZoneTexte 95"/>
          <p:cNvSpPr txBox="1"/>
          <p:nvPr/>
        </p:nvSpPr>
        <p:spPr>
          <a:xfrm>
            <a:off x="9640934" y="2674573"/>
            <a:ext cx="61117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Agence 3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9640934" y="3295297"/>
            <a:ext cx="61117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Filiale 2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9640934" y="3496685"/>
            <a:ext cx="61117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Filiale 3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88" y="2260600"/>
            <a:ext cx="644127" cy="644127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88" y="3100345"/>
            <a:ext cx="644127" cy="644127"/>
          </a:xfrm>
          <a:prstGeom prst="rect">
            <a:avLst/>
          </a:prstGeom>
        </p:spPr>
      </p:pic>
      <p:sp>
        <p:nvSpPr>
          <p:cNvPr id="90" name="Chevron 89"/>
          <p:cNvSpPr/>
          <p:nvPr/>
        </p:nvSpPr>
        <p:spPr>
          <a:xfrm rot="5400000">
            <a:off x="5275623" y="5293674"/>
            <a:ext cx="139270" cy="30330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2" name="Chevron 101"/>
          <p:cNvSpPr/>
          <p:nvPr/>
        </p:nvSpPr>
        <p:spPr>
          <a:xfrm rot="5400000">
            <a:off x="6149230" y="5293676"/>
            <a:ext cx="139270" cy="30330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Timeline"/>
          <p:cNvSpPr txBox="1"/>
          <p:nvPr/>
        </p:nvSpPr>
        <p:spPr>
          <a:xfrm>
            <a:off x="421200" y="284400"/>
            <a:ext cx="1095692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/>
              <a:t>Digital </a:t>
            </a:r>
            <a:r>
              <a:rPr lang="fr-FR" sz="6000" dirty="0" err="1"/>
              <a:t>Factory</a:t>
            </a:r>
            <a:r>
              <a:rPr lang="fr-FR" sz="6000" dirty="0"/>
              <a:t>: vue d’ensemble</a:t>
            </a:r>
            <a:endParaRPr sz="6000" dirty="0"/>
          </a:p>
        </p:txBody>
      </p:sp>
      <p:sp>
        <p:nvSpPr>
          <p:cNvPr id="44" name="Espace réservé du numéro de diapositive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 rot="16200000">
            <a:off x="4505420" y="2875696"/>
            <a:ext cx="1187073" cy="342867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 smtClean="0"/>
              <a:t>Méthodologies</a:t>
            </a:r>
            <a:endParaRPr lang="fr-FR" sz="1000" dirty="0"/>
          </a:p>
        </p:txBody>
      </p:sp>
      <p:sp>
        <p:nvSpPr>
          <p:cNvPr id="91" name="ZoneTexte 90"/>
          <p:cNvSpPr txBox="1"/>
          <p:nvPr/>
        </p:nvSpPr>
        <p:spPr>
          <a:xfrm rot="16200000">
            <a:off x="5534620" y="2875696"/>
            <a:ext cx="1187073" cy="342867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900" dirty="0" smtClean="0"/>
              <a:t>Accompagnement</a:t>
            </a:r>
            <a:endParaRPr lang="fr-FR" sz="900" dirty="0"/>
          </a:p>
        </p:txBody>
      </p:sp>
      <p:sp>
        <p:nvSpPr>
          <p:cNvPr id="92" name="ZoneTexte 91"/>
          <p:cNvSpPr txBox="1"/>
          <p:nvPr/>
        </p:nvSpPr>
        <p:spPr>
          <a:xfrm rot="16200000">
            <a:off x="6563820" y="2875696"/>
            <a:ext cx="1187073" cy="342867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 smtClean="0"/>
              <a:t>Architecture</a:t>
            </a:r>
            <a:endParaRPr lang="fr-FR" sz="1000" dirty="0"/>
          </a:p>
        </p:txBody>
      </p:sp>
      <p:sp>
        <p:nvSpPr>
          <p:cNvPr id="99" name="ZoneTexte 98"/>
          <p:cNvSpPr txBox="1"/>
          <p:nvPr/>
        </p:nvSpPr>
        <p:spPr>
          <a:xfrm rot="16200000">
            <a:off x="7078420" y="2875696"/>
            <a:ext cx="1187073" cy="342867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 smtClean="0"/>
              <a:t>UX</a:t>
            </a:r>
            <a:endParaRPr lang="fr-FR" sz="1000" dirty="0"/>
          </a:p>
        </p:txBody>
      </p:sp>
      <p:sp>
        <p:nvSpPr>
          <p:cNvPr id="101" name="ZoneTexte 100"/>
          <p:cNvSpPr txBox="1"/>
          <p:nvPr/>
        </p:nvSpPr>
        <p:spPr>
          <a:xfrm rot="16200000">
            <a:off x="7593020" y="2875696"/>
            <a:ext cx="1187073" cy="342867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 smtClean="0"/>
              <a:t>Coaching Agile</a:t>
            </a:r>
            <a:endParaRPr lang="fr-FR" sz="1000" dirty="0"/>
          </a:p>
        </p:txBody>
      </p:sp>
      <p:sp>
        <p:nvSpPr>
          <p:cNvPr id="104" name="ZoneTexte 103"/>
          <p:cNvSpPr txBox="1"/>
          <p:nvPr/>
        </p:nvSpPr>
        <p:spPr>
          <a:xfrm rot="16200000">
            <a:off x="5020020" y="2875696"/>
            <a:ext cx="1187073" cy="342867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 smtClean="0"/>
              <a:t>Technologies</a:t>
            </a:r>
            <a:endParaRPr lang="fr-FR" sz="1000" dirty="0"/>
          </a:p>
        </p:txBody>
      </p:sp>
      <p:sp>
        <p:nvSpPr>
          <p:cNvPr id="106" name="ZoneTexte 105"/>
          <p:cNvSpPr txBox="1"/>
          <p:nvPr/>
        </p:nvSpPr>
        <p:spPr>
          <a:xfrm>
            <a:off x="6161777" y="1802249"/>
            <a:ext cx="884766" cy="360000"/>
          </a:xfrm>
          <a:prstGeom prst="rect">
            <a:avLst/>
          </a:prstGeom>
          <a:solidFill>
            <a:srgbClr val="45688B"/>
          </a:solidFill>
        </p:spPr>
        <p:txBody>
          <a:bodyPr wrap="square" lIns="36000" rIns="36000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 smtClean="0"/>
              <a:t>DPO</a:t>
            </a:r>
            <a:endParaRPr lang="fr-FR" sz="1000" dirty="0"/>
          </a:p>
        </p:txBody>
      </p:sp>
      <p:sp>
        <p:nvSpPr>
          <p:cNvPr id="109" name="ZoneTexte 108"/>
          <p:cNvSpPr txBox="1"/>
          <p:nvPr/>
        </p:nvSpPr>
        <p:spPr>
          <a:xfrm>
            <a:off x="7135746" y="1801577"/>
            <a:ext cx="884766" cy="360000"/>
          </a:xfrm>
          <a:prstGeom prst="rect">
            <a:avLst/>
          </a:prstGeom>
          <a:solidFill>
            <a:srgbClr val="45688B"/>
          </a:solidFill>
        </p:spPr>
        <p:txBody>
          <a:bodyPr wrap="square" lIns="36000" rIns="36000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 smtClean="0"/>
              <a:t>DSI Lead</a:t>
            </a:r>
          </a:p>
        </p:txBody>
      </p:sp>
      <p:sp>
        <p:nvSpPr>
          <p:cNvPr id="110" name="Chevron 109"/>
          <p:cNvSpPr/>
          <p:nvPr/>
        </p:nvSpPr>
        <p:spPr>
          <a:xfrm rot="5400000">
            <a:off x="7112022" y="5293677"/>
            <a:ext cx="139270" cy="30330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1" name="Chevron 110"/>
          <p:cNvSpPr/>
          <p:nvPr/>
        </p:nvSpPr>
        <p:spPr>
          <a:xfrm rot="5400000">
            <a:off x="7984488" y="5293678"/>
            <a:ext cx="139270" cy="30330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2" name="Chevron 111"/>
          <p:cNvSpPr/>
          <p:nvPr/>
        </p:nvSpPr>
        <p:spPr>
          <a:xfrm rot="5400000">
            <a:off x="8729346" y="5293679"/>
            <a:ext cx="139270" cy="30330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4" name="Groupe 53"/>
          <p:cNvGrpSpPr/>
          <p:nvPr/>
        </p:nvGrpSpPr>
        <p:grpSpPr>
          <a:xfrm>
            <a:off x="647104" y="1938294"/>
            <a:ext cx="2089022" cy="2611277"/>
            <a:chOff x="647104" y="1727967"/>
            <a:chExt cx="2089022" cy="2611277"/>
          </a:xfrm>
        </p:grpSpPr>
        <p:sp>
          <p:nvSpPr>
            <p:cNvPr id="45" name="Ellipse 44"/>
            <p:cNvSpPr/>
            <p:nvPr/>
          </p:nvSpPr>
          <p:spPr>
            <a:xfrm rot="16200000">
              <a:off x="-47118" y="2576564"/>
              <a:ext cx="2406107" cy="835609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Forme libre 47"/>
            <p:cNvSpPr/>
            <p:nvPr/>
          </p:nvSpPr>
          <p:spPr>
            <a:xfrm>
              <a:off x="1745427" y="2683029"/>
              <a:ext cx="718573" cy="718573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rgbClr val="45688B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6045" rIns="0" bIns="2460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00" b="1" kern="1200" dirty="0" smtClean="0">
                  <a:latin typeface="Montserrat Light"/>
                </a:rPr>
                <a:t>Demande</a:t>
              </a:r>
              <a:endParaRPr lang="fr-FR" sz="1000" b="1" kern="1200" dirty="0">
                <a:latin typeface="Montserrat Light"/>
              </a:endParaRPr>
            </a:p>
          </p:txBody>
        </p:sp>
        <p:sp>
          <p:nvSpPr>
            <p:cNvPr id="49" name="Forme libre 48"/>
            <p:cNvSpPr/>
            <p:nvPr/>
          </p:nvSpPr>
          <p:spPr>
            <a:xfrm>
              <a:off x="878099" y="3139867"/>
              <a:ext cx="718573" cy="718573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rgbClr val="45688B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6045" rIns="0" bIns="2460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00" b="1" kern="1200" dirty="0" smtClean="0">
                  <a:latin typeface="Montserrat Light"/>
                </a:rPr>
                <a:t>Demande</a:t>
              </a:r>
              <a:endParaRPr lang="fr-FR" sz="1000" b="1" kern="1200" dirty="0">
                <a:latin typeface="Montserrat Light"/>
              </a:endParaRPr>
            </a:p>
          </p:txBody>
        </p:sp>
        <p:sp>
          <p:nvSpPr>
            <p:cNvPr id="50" name="Forme libre 49"/>
            <p:cNvSpPr/>
            <p:nvPr/>
          </p:nvSpPr>
          <p:spPr>
            <a:xfrm>
              <a:off x="852359" y="2162304"/>
              <a:ext cx="718573" cy="718573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rgbClr val="45688B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6045" rIns="0" bIns="2460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00" b="1" kern="1200" dirty="0" smtClean="0">
                  <a:latin typeface="Montserrat Light"/>
                </a:rPr>
                <a:t>Demande</a:t>
              </a:r>
              <a:endParaRPr lang="fr-FR" sz="1000" b="1" kern="1200" dirty="0">
                <a:latin typeface="Montserrat Light"/>
              </a:endParaRPr>
            </a:p>
          </p:txBody>
        </p:sp>
        <p:sp>
          <p:nvSpPr>
            <p:cNvPr id="51" name="Forme 50"/>
            <p:cNvSpPr/>
            <p:nvPr/>
          </p:nvSpPr>
          <p:spPr>
            <a:xfrm rot="16200000">
              <a:off x="385976" y="1989095"/>
              <a:ext cx="2611277" cy="2089022"/>
            </a:xfrm>
            <a:prstGeom prst="funnel">
              <a:avLst/>
            </a:prstGeom>
            <a:ln>
              <a:solidFill>
                <a:srgbClr val="45688B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20" name="Pentagone 119"/>
          <p:cNvSpPr/>
          <p:nvPr/>
        </p:nvSpPr>
        <p:spPr>
          <a:xfrm>
            <a:off x="2800203" y="3053041"/>
            <a:ext cx="139270" cy="303307"/>
          </a:xfrm>
          <a:prstGeom prst="homePlate">
            <a:avLst/>
          </a:prstGeom>
          <a:solidFill>
            <a:srgbClr val="80D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4" name="Demo information text"/>
          <p:cNvSpPr txBox="1"/>
          <p:nvPr/>
        </p:nvSpPr>
        <p:spPr>
          <a:xfrm>
            <a:off x="575734" y="1989068"/>
            <a:ext cx="6200266" cy="1333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smtClean="0">
                <a:solidFill>
                  <a:srgbClr val="36526E"/>
                </a:solidFill>
                <a:latin typeface="Montserrat-Bold"/>
              </a:rPr>
              <a:t>Lancement du premier parcours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9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3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0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1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1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19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7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515600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Les 18 parcours </a:t>
            </a:r>
            <a:r>
              <a:rPr lang="fr-FR" sz="6000" cap="all" baseline="12500" dirty="0" smtClean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clients</a:t>
            </a:r>
            <a:endParaRPr lang="fr-FR" sz="6000" cap="all" baseline="12500" dirty="0">
              <a:solidFill>
                <a:srgbClr val="1722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0486" y="2928934"/>
            <a:ext cx="2880000" cy="720000"/>
          </a:xfrm>
          <a:prstGeom prst="rect">
            <a:avLst/>
          </a:prstGeom>
          <a:solidFill>
            <a:srgbClr val="45688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>
                <a:solidFill>
                  <a:schemeClr val="lt1"/>
                </a:solidFill>
                <a:latin typeface="+mn-lt"/>
              </a:rPr>
              <a:t>Produits épargne et investissements</a:t>
            </a:r>
            <a:endParaRPr lang="fr-FR" sz="1600" b="1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0486" y="3690939"/>
            <a:ext cx="2880000" cy="720000"/>
          </a:xfrm>
          <a:prstGeom prst="rect">
            <a:avLst/>
          </a:prstGeom>
          <a:solidFill>
            <a:srgbClr val="45688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Assurance personnel et assistance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90486" y="4452944"/>
            <a:ext cx="2880000" cy="720000"/>
          </a:xfrm>
          <a:prstGeom prst="rect">
            <a:avLst/>
          </a:prstGeom>
          <a:solidFill>
            <a:srgbClr val="45688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Assurance dommage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0486" y="5976955"/>
            <a:ext cx="2880000" cy="720000"/>
          </a:xfrm>
          <a:prstGeom prst="rect">
            <a:avLst/>
          </a:prstGeom>
          <a:solidFill>
            <a:srgbClr val="45688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Crédit immobilier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92228" y="961472"/>
            <a:ext cx="2476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600" b="1" dirty="0" smtClean="0">
                <a:solidFill>
                  <a:srgbClr val="45688B"/>
                </a:solidFill>
                <a:latin typeface="+mn-lt"/>
              </a:rPr>
              <a:t>Ventes (7)</a:t>
            </a:r>
            <a:endParaRPr lang="fr-FR" sz="1600" b="1" dirty="0">
              <a:solidFill>
                <a:srgbClr val="45688B"/>
              </a:solidFill>
              <a:latin typeface="+mn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634760" y="2283149"/>
            <a:ext cx="2880000" cy="720000"/>
          </a:xfrm>
          <a:prstGeom prst="rect">
            <a:avLst/>
          </a:prstGeom>
          <a:solidFill>
            <a:srgbClr val="61D1C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Remboursement et renégociation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634760" y="3161374"/>
            <a:ext cx="2880000" cy="720000"/>
          </a:xfrm>
          <a:prstGeom prst="rect">
            <a:avLst/>
          </a:prstGeom>
          <a:solidFill>
            <a:srgbClr val="61D1C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Sinistres / prestations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634760" y="4039599"/>
            <a:ext cx="2880000" cy="720000"/>
          </a:xfrm>
          <a:prstGeom prst="rect">
            <a:avLst/>
          </a:prstGeom>
          <a:solidFill>
            <a:srgbClr val="61D1C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Rachat de l’épargne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634760" y="4917823"/>
            <a:ext cx="2880000" cy="720000"/>
          </a:xfrm>
          <a:prstGeom prst="rect">
            <a:avLst/>
          </a:prstGeom>
          <a:solidFill>
            <a:srgbClr val="61D1C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Recouvrement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884127" y="961472"/>
            <a:ext cx="238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600" b="1" dirty="0" smtClean="0">
                <a:solidFill>
                  <a:srgbClr val="61D1CE"/>
                </a:solidFill>
                <a:latin typeface="+mn-lt"/>
              </a:rPr>
              <a:t>Transaction (5)</a:t>
            </a:r>
            <a:endParaRPr lang="fr-FR" sz="1600" b="1" dirty="0">
              <a:solidFill>
                <a:srgbClr val="61D1CE"/>
              </a:solidFill>
              <a:latin typeface="+mn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0486" y="1404924"/>
            <a:ext cx="2880000" cy="720000"/>
          </a:xfrm>
          <a:prstGeom prst="rect">
            <a:avLst/>
          </a:prstGeom>
          <a:solidFill>
            <a:srgbClr val="45688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>
                <a:solidFill>
                  <a:schemeClr val="lt1"/>
                </a:solidFill>
                <a:latin typeface="+mn-lt"/>
              </a:rPr>
              <a:t>EER</a:t>
            </a:r>
            <a:endParaRPr lang="fr-FR" sz="1600" b="1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1" name="Ellipse 20"/>
          <p:cNvSpPr/>
          <p:nvPr/>
        </p:nvSpPr>
        <p:spPr bwMode="auto">
          <a:xfrm>
            <a:off x="3057503" y="1322326"/>
            <a:ext cx="360000" cy="360000"/>
          </a:xfrm>
          <a:prstGeom prst="ellipse">
            <a:avLst/>
          </a:prstGeom>
          <a:solidFill>
            <a:srgbClr val="FF4F4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marR="0" indent="-266700" algn="ctr" defTabSz="720725" latinLnBrk="0">
              <a:buSzTx/>
              <a:buNone/>
              <a:tabLst/>
            </a:pPr>
            <a:r>
              <a:rPr lang="fr-FR" sz="1600" b="1" dirty="0" smtClean="0">
                <a:solidFill>
                  <a:schemeClr val="lt1"/>
                </a:solidFill>
                <a:latin typeface="+mn-lt"/>
              </a:rPr>
              <a:t>1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912017" y="1443325"/>
            <a:ext cx="2880000" cy="720000"/>
          </a:xfrm>
          <a:prstGeom prst="rect">
            <a:avLst/>
          </a:prstGeom>
          <a:solidFill>
            <a:srgbClr val="E1626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Modification du contrat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912017" y="2277936"/>
            <a:ext cx="2880000" cy="720000"/>
          </a:xfrm>
          <a:prstGeom prst="rect">
            <a:avLst/>
          </a:prstGeom>
          <a:solidFill>
            <a:srgbClr val="E1626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Transfert de compte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8912017" y="3112547"/>
            <a:ext cx="2880000" cy="720000"/>
          </a:xfrm>
          <a:prstGeom prst="rect">
            <a:avLst/>
          </a:prstGeom>
          <a:solidFill>
            <a:srgbClr val="E1626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44450" rIns="72000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Gestion de la détérioration de la situation financière du client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8912017" y="3947158"/>
            <a:ext cx="2880000" cy="720000"/>
          </a:xfrm>
          <a:prstGeom prst="rect">
            <a:avLst/>
          </a:prstGeom>
          <a:solidFill>
            <a:srgbClr val="E1626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Résiliation ou fin de relation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912017" y="4781769"/>
            <a:ext cx="2880000" cy="720000"/>
          </a:xfrm>
          <a:prstGeom prst="rect">
            <a:avLst/>
          </a:prstGeom>
          <a:solidFill>
            <a:srgbClr val="E1626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Gestion des successions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8912017" y="5616378"/>
            <a:ext cx="2880000" cy="720000"/>
          </a:xfrm>
          <a:prstGeom prst="rect">
            <a:avLst/>
          </a:prstGeom>
          <a:solidFill>
            <a:srgbClr val="E1626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Gestion des réclamations et anomalies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974287" y="961472"/>
            <a:ext cx="266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600" b="1" dirty="0" smtClean="0">
                <a:solidFill>
                  <a:srgbClr val="E16268"/>
                </a:solidFill>
                <a:latin typeface="+mn-lt"/>
              </a:rPr>
              <a:t>Services (6)</a:t>
            </a:r>
            <a:endParaRPr lang="fr-FR" sz="1600" b="1" dirty="0">
              <a:solidFill>
                <a:srgbClr val="E16268"/>
              </a:solidFill>
              <a:latin typeface="+mn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0486" y="2166929"/>
            <a:ext cx="2880000" cy="720000"/>
          </a:xfrm>
          <a:prstGeom prst="rect">
            <a:avLst/>
          </a:prstGeom>
          <a:solidFill>
            <a:srgbClr val="45688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>
                <a:solidFill>
                  <a:schemeClr val="lt1"/>
                </a:solidFill>
                <a:latin typeface="+mn-lt"/>
              </a:rPr>
              <a:t>Souscription produits </a:t>
            </a:r>
            <a:endParaRPr lang="fr-FR" sz="1600" b="1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3090486" y="2147534"/>
            <a:ext cx="360000" cy="360000"/>
          </a:xfrm>
          <a:prstGeom prst="ellipse">
            <a:avLst/>
          </a:prstGeom>
          <a:solidFill>
            <a:srgbClr val="FF4F4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marR="0" indent="-266700" algn="ctr" defTabSz="720725" latinLnBrk="0">
              <a:lnSpc>
                <a:spcPct val="100000"/>
              </a:lnSpc>
              <a:buSzTx/>
              <a:buNone/>
              <a:tabLst/>
            </a:pPr>
            <a:r>
              <a:rPr lang="fr-FR" sz="1600" b="1" dirty="0" smtClean="0">
                <a:solidFill>
                  <a:schemeClr val="lt1"/>
                </a:solidFill>
                <a:latin typeface="+mn-lt"/>
              </a:rPr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0486" y="5214949"/>
            <a:ext cx="2880000" cy="720000"/>
          </a:xfrm>
          <a:prstGeom prst="rect">
            <a:avLst/>
          </a:prstGeom>
          <a:solidFill>
            <a:srgbClr val="45688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Crédit consommation</a:t>
            </a:r>
          </a:p>
        </p:txBody>
      </p:sp>
      <p:sp>
        <p:nvSpPr>
          <p:cNvPr id="31" name="Ellipse 30"/>
          <p:cNvSpPr/>
          <p:nvPr/>
        </p:nvSpPr>
        <p:spPr bwMode="auto">
          <a:xfrm>
            <a:off x="3057503" y="5177022"/>
            <a:ext cx="360000" cy="360000"/>
          </a:xfrm>
          <a:prstGeom prst="ellipse">
            <a:avLst/>
          </a:prstGeom>
          <a:solidFill>
            <a:srgbClr val="FF4F4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marR="0" indent="-266700" algn="ctr" defTabSz="720725" latinLnBrk="0">
              <a:lnSpc>
                <a:spcPct val="100000"/>
              </a:lnSpc>
              <a:buSzTx/>
              <a:buNone/>
              <a:tabLst/>
            </a:pPr>
            <a:r>
              <a:rPr lang="fr-FR" sz="1600" b="1" dirty="0" smtClean="0"/>
              <a:t>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634760" y="1404924"/>
            <a:ext cx="2880000" cy="720000"/>
          </a:xfrm>
          <a:prstGeom prst="rect">
            <a:avLst/>
          </a:prstGeom>
          <a:solidFill>
            <a:srgbClr val="61D1C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Gestion des transactions</a:t>
            </a:r>
          </a:p>
        </p:txBody>
      </p:sp>
      <p:sp>
        <p:nvSpPr>
          <p:cNvPr id="32" name="Ellipse 31"/>
          <p:cNvSpPr/>
          <p:nvPr/>
        </p:nvSpPr>
        <p:spPr bwMode="auto">
          <a:xfrm>
            <a:off x="7334760" y="1331486"/>
            <a:ext cx="360000" cy="360000"/>
          </a:xfrm>
          <a:prstGeom prst="ellipse">
            <a:avLst/>
          </a:prstGeom>
          <a:solidFill>
            <a:srgbClr val="FF4F4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marR="0" indent="-266700" algn="ctr" defTabSz="720725" latinLnBrk="0">
              <a:lnSpc>
                <a:spcPct val="100000"/>
              </a:lnSpc>
              <a:buSzTx/>
              <a:buNone/>
              <a:tabLst/>
            </a:pPr>
            <a:r>
              <a:rPr lang="fr-FR" sz="1600" b="1" dirty="0" smtClean="0"/>
              <a:t>4</a:t>
            </a:r>
          </a:p>
        </p:txBody>
      </p:sp>
      <p:cxnSp>
        <p:nvCxnSpPr>
          <p:cNvPr id="38" name="Connecteur droit 37"/>
          <p:cNvCxnSpPr/>
          <p:nvPr/>
        </p:nvCxnSpPr>
        <p:spPr bwMode="auto">
          <a:xfrm>
            <a:off x="639853" y="1296179"/>
            <a:ext cx="2381267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45688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Connecteur droit 39"/>
          <p:cNvCxnSpPr/>
          <p:nvPr/>
        </p:nvCxnSpPr>
        <p:spPr bwMode="auto">
          <a:xfrm>
            <a:off x="4979378" y="1296179"/>
            <a:ext cx="2190765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61D1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necteur droit 40"/>
          <p:cNvCxnSpPr/>
          <p:nvPr/>
        </p:nvCxnSpPr>
        <p:spPr bwMode="auto">
          <a:xfrm>
            <a:off x="9021912" y="1295279"/>
            <a:ext cx="2571768" cy="338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E1626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meline"/>
          <p:cNvSpPr txBox="1"/>
          <p:nvPr/>
        </p:nvSpPr>
        <p:spPr>
          <a:xfrm>
            <a:off x="328386" y="271331"/>
            <a:ext cx="6193367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 smtClean="0"/>
              <a:t>Parcours</a:t>
            </a:r>
            <a:endParaRPr sz="6000" dirty="0"/>
          </a:p>
        </p:txBody>
      </p:sp>
      <p:pic>
        <p:nvPicPr>
          <p:cNvPr id="4" name="Picture 53">
            <a:extLst>
              <a:ext uri="{FF2B5EF4-FFF2-40B4-BE49-F238E27FC236}">
                <a16:creationId xmlns:a16="http://schemas.microsoft.com/office/drawing/2014/main" id="{E68BB219-4C10-4167-82D5-0197C0B13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17" y="4834694"/>
            <a:ext cx="881393" cy="881393"/>
          </a:xfrm>
          <a:prstGeom prst="rect">
            <a:avLst/>
          </a:prstGeom>
        </p:spPr>
      </p:pic>
      <p:sp>
        <p:nvSpPr>
          <p:cNvPr id="5" name="Freeform: Shape 6">
            <a:extLst>
              <a:ext uri="{FF2B5EF4-FFF2-40B4-BE49-F238E27FC236}">
                <a16:creationId xmlns:a16="http://schemas.microsoft.com/office/drawing/2014/main" id="{8FD9F6AD-EEB6-4602-9684-14012A656865}"/>
              </a:ext>
            </a:extLst>
          </p:cNvPr>
          <p:cNvSpPr/>
          <p:nvPr/>
        </p:nvSpPr>
        <p:spPr>
          <a:xfrm>
            <a:off x="2026976" y="1921013"/>
            <a:ext cx="9475216" cy="3607812"/>
          </a:xfrm>
          <a:custGeom>
            <a:avLst/>
            <a:gdLst>
              <a:gd name="connsiteX0" fmla="*/ 275483 w 10890334"/>
              <a:gd name="connsiteY0" fmla="*/ 469373 h 4146637"/>
              <a:gd name="connsiteX1" fmla="*/ 304980 w 10890334"/>
              <a:gd name="connsiteY1" fmla="*/ 2258844 h 4146637"/>
              <a:gd name="connsiteX2" fmla="*/ 3372644 w 10890334"/>
              <a:gd name="connsiteY2" fmla="*/ 2062199 h 4146637"/>
              <a:gd name="connsiteX3" fmla="*/ 7718503 w 10890334"/>
              <a:gd name="connsiteY3" fmla="*/ 26921 h 4146637"/>
              <a:gd name="connsiteX4" fmla="*/ 10825496 w 10890334"/>
              <a:gd name="connsiteY4" fmla="*/ 1108470 h 4146637"/>
              <a:gd name="connsiteX5" fmla="*/ 9380154 w 10890334"/>
              <a:gd name="connsiteY5" fmla="*/ 4058147 h 4146637"/>
              <a:gd name="connsiteX6" fmla="*/ 4296877 w 10890334"/>
              <a:gd name="connsiteY6" fmla="*/ 3379721 h 4146637"/>
              <a:gd name="connsiteX7" fmla="*/ 1593006 w 10890334"/>
              <a:gd name="connsiteY7" fmla="*/ 3704186 h 4146637"/>
              <a:gd name="connsiteX8" fmla="*/ 875251 w 10890334"/>
              <a:gd name="connsiteY8" fmla="*/ 4146637 h 4146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0334" h="4146637">
                <a:moveTo>
                  <a:pt x="275483" y="469373"/>
                </a:moveTo>
                <a:cubicBezTo>
                  <a:pt x="32135" y="1231373"/>
                  <a:pt x="-211213" y="1993373"/>
                  <a:pt x="304980" y="2258844"/>
                </a:cubicBezTo>
                <a:cubicBezTo>
                  <a:pt x="821173" y="2524315"/>
                  <a:pt x="2137057" y="2434186"/>
                  <a:pt x="3372644" y="2062199"/>
                </a:cubicBezTo>
                <a:cubicBezTo>
                  <a:pt x="4608231" y="1690212"/>
                  <a:pt x="6476361" y="185876"/>
                  <a:pt x="7718503" y="26921"/>
                </a:cubicBezTo>
                <a:cubicBezTo>
                  <a:pt x="8960645" y="-132034"/>
                  <a:pt x="10548554" y="436599"/>
                  <a:pt x="10825496" y="1108470"/>
                </a:cubicBezTo>
                <a:cubicBezTo>
                  <a:pt x="11102438" y="1780341"/>
                  <a:pt x="10468257" y="3679605"/>
                  <a:pt x="9380154" y="4058147"/>
                </a:cubicBezTo>
                <a:cubicBezTo>
                  <a:pt x="8292051" y="4436689"/>
                  <a:pt x="5594735" y="3438715"/>
                  <a:pt x="4296877" y="3379721"/>
                </a:cubicBezTo>
                <a:cubicBezTo>
                  <a:pt x="2999019" y="3320728"/>
                  <a:pt x="2163277" y="3576367"/>
                  <a:pt x="1593006" y="3704186"/>
                </a:cubicBezTo>
                <a:cubicBezTo>
                  <a:pt x="1022735" y="3832005"/>
                  <a:pt x="948993" y="3989321"/>
                  <a:pt x="875251" y="4146637"/>
                </a:cubicBezTo>
              </a:path>
            </a:pathLst>
          </a:custGeom>
          <a:noFill/>
          <a:ln w="212725">
            <a:solidFill>
              <a:srgbClr val="C00000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F5F319F-9440-463B-9A5B-6FA81AB03D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9" y="980445"/>
            <a:ext cx="1673235" cy="1673235"/>
          </a:xfrm>
          <a:prstGeom prst="rect">
            <a:avLst/>
          </a:prstGeom>
        </p:spPr>
      </p:pic>
      <p:pic>
        <p:nvPicPr>
          <p:cNvPr id="7" name="Picture 2" descr="Résultat de recherche d'images pour &quot;coffee flat icon&quot;">
            <a:extLst>
              <a:ext uri="{FF2B5EF4-FFF2-40B4-BE49-F238E27FC236}">
                <a16:creationId xmlns:a16="http://schemas.microsoft.com/office/drawing/2014/main" id="{A063B5CB-3EC5-4EAC-BFD5-C57CA4804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743" y="4584885"/>
            <a:ext cx="1132304" cy="11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D11EE3BA-FC82-4722-98D4-6ABDC19ADA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15" y="762962"/>
            <a:ext cx="603679" cy="603679"/>
          </a:xfrm>
          <a:prstGeom prst="rect">
            <a:avLst/>
          </a:prstGeom>
        </p:spPr>
      </p:pic>
      <p:pic>
        <p:nvPicPr>
          <p:cNvPr id="9" name="Picture 35">
            <a:extLst>
              <a:ext uri="{FF2B5EF4-FFF2-40B4-BE49-F238E27FC236}">
                <a16:creationId xmlns:a16="http://schemas.microsoft.com/office/drawing/2014/main" id="{839EE134-D8C2-460E-8661-A392EDE4DD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999" y="4417277"/>
            <a:ext cx="1111548" cy="1111548"/>
          </a:xfrm>
          <a:prstGeom prst="rect">
            <a:avLst/>
          </a:prstGeom>
        </p:spPr>
      </p:pic>
      <p:pic>
        <p:nvPicPr>
          <p:cNvPr id="10" name="Picture 8" descr="Résultat de recherche d'images pour &quot;subscribe flat png&quot;">
            <a:extLst>
              <a:ext uri="{FF2B5EF4-FFF2-40B4-BE49-F238E27FC236}">
                <a16:creationId xmlns:a16="http://schemas.microsoft.com/office/drawing/2014/main" id="{5420039E-1716-4323-8456-8D4CE6C9B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95" y="1557169"/>
            <a:ext cx="881393" cy="88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7">
            <a:extLst>
              <a:ext uri="{FF2B5EF4-FFF2-40B4-BE49-F238E27FC236}">
                <a16:creationId xmlns:a16="http://schemas.microsoft.com/office/drawing/2014/main" id="{EA92C718-E81A-4CA4-846D-643D339B3E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63" y="2291311"/>
            <a:ext cx="881394" cy="881394"/>
          </a:xfrm>
          <a:prstGeom prst="rect">
            <a:avLst/>
          </a:prstGeom>
        </p:spPr>
      </p:pic>
      <p:pic>
        <p:nvPicPr>
          <p:cNvPr id="12" name="Picture 10" descr="Résultat de recherche d'images pour &quot;location png flat&quot;">
            <a:extLst>
              <a:ext uri="{FF2B5EF4-FFF2-40B4-BE49-F238E27FC236}">
                <a16:creationId xmlns:a16="http://schemas.microsoft.com/office/drawing/2014/main" id="{B2DAB1BA-F25A-4265-AEEF-B94CA5939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963" y="2193039"/>
            <a:ext cx="1077937" cy="10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e associée">
            <a:extLst>
              <a:ext uri="{FF2B5EF4-FFF2-40B4-BE49-F238E27FC236}">
                <a16:creationId xmlns:a16="http://schemas.microsoft.com/office/drawing/2014/main" id="{2BE2BCF5-B244-4B7D-BB0B-B50DD55E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09" y="1793826"/>
            <a:ext cx="603680" cy="60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Résultat de recherche d'images pour &quot;google png flat&quot;">
            <a:extLst>
              <a:ext uri="{FF2B5EF4-FFF2-40B4-BE49-F238E27FC236}">
                <a16:creationId xmlns:a16="http://schemas.microsoft.com/office/drawing/2014/main" id="{24CDFFD5-3449-4B5F-A8C2-1EF8FD68C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898" y="1334070"/>
            <a:ext cx="604859" cy="6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41">
            <a:extLst>
              <a:ext uri="{FF2B5EF4-FFF2-40B4-BE49-F238E27FC236}">
                <a16:creationId xmlns:a16="http://schemas.microsoft.com/office/drawing/2014/main" id="{313FD4D9-7124-47D3-9083-1937FB0414C5}"/>
              </a:ext>
            </a:extLst>
          </p:cNvPr>
          <p:cNvGrpSpPr/>
          <p:nvPr/>
        </p:nvGrpSpPr>
        <p:grpSpPr>
          <a:xfrm>
            <a:off x="2107551" y="3267784"/>
            <a:ext cx="1234173" cy="1234173"/>
            <a:chOff x="709809" y="3160409"/>
            <a:chExt cx="1418496" cy="1418496"/>
          </a:xfrm>
        </p:grpSpPr>
        <p:pic>
          <p:nvPicPr>
            <p:cNvPr id="16" name="Picture 33">
              <a:extLst>
                <a:ext uri="{FF2B5EF4-FFF2-40B4-BE49-F238E27FC236}">
                  <a16:creationId xmlns:a16="http://schemas.microsoft.com/office/drawing/2014/main" id="{ECDE5969-7206-4B41-B4CC-ACE81C1C7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809" y="3160409"/>
              <a:ext cx="1418496" cy="141849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AAC7AD-DF9F-42D2-B4F1-AF113E96D75D}"/>
                </a:ext>
              </a:extLst>
            </p:cNvPr>
            <p:cNvSpPr/>
            <p:nvPr/>
          </p:nvSpPr>
          <p:spPr>
            <a:xfrm>
              <a:off x="1074179" y="3771439"/>
              <a:ext cx="689756" cy="226933"/>
            </a:xfrm>
            <a:prstGeom prst="rect">
              <a:avLst/>
            </a:prstGeom>
            <a:solidFill>
              <a:srgbClr val="EFEFF0"/>
            </a:solidFill>
            <a:ln>
              <a:solidFill>
                <a:srgbClr val="EFE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Picture 16" descr="Image associée">
              <a:extLst>
                <a:ext uri="{FF2B5EF4-FFF2-40B4-BE49-F238E27FC236}">
                  <a16:creationId xmlns:a16="http://schemas.microsoft.com/office/drawing/2014/main" id="{6684BDE4-A8D5-4D19-B16F-685037D79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527" y="3673825"/>
              <a:ext cx="489059" cy="48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 descr="Résultat de recherche d'images pour &quot;app flat png&quot;">
            <a:extLst>
              <a:ext uri="{FF2B5EF4-FFF2-40B4-BE49-F238E27FC236}">
                <a16:creationId xmlns:a16="http://schemas.microsoft.com/office/drawing/2014/main" id="{DC2F8D18-D12C-4EF5-B7CF-50FBA2CB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422" y="1436136"/>
            <a:ext cx="1132304" cy="112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Résultat de recherche d'images pour &quot;love flat png&quot;">
            <a:extLst>
              <a:ext uri="{FF2B5EF4-FFF2-40B4-BE49-F238E27FC236}">
                <a16:creationId xmlns:a16="http://schemas.microsoft.com/office/drawing/2014/main" id="{D46B7828-77F8-4403-A8E1-DFA90B93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555" y="4818212"/>
            <a:ext cx="1270818" cy="127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3">
            <a:extLst>
              <a:ext uri="{FF2B5EF4-FFF2-40B4-BE49-F238E27FC236}">
                <a16:creationId xmlns:a16="http://schemas.microsoft.com/office/drawing/2014/main" id="{299C723E-8913-431A-B96E-49BE86FFE77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579" y="4881398"/>
            <a:ext cx="1132304" cy="1132304"/>
          </a:xfrm>
          <a:prstGeom prst="rect">
            <a:avLst/>
          </a:prstGeom>
        </p:spPr>
      </p:pic>
      <p:pic>
        <p:nvPicPr>
          <p:cNvPr id="22" name="Picture 45">
            <a:extLst>
              <a:ext uri="{FF2B5EF4-FFF2-40B4-BE49-F238E27FC236}">
                <a16:creationId xmlns:a16="http://schemas.microsoft.com/office/drawing/2014/main" id="{B13E0EC1-F480-4857-8064-4EEE95A8A3F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27" y="2872236"/>
            <a:ext cx="1132304" cy="1132304"/>
          </a:xfrm>
          <a:prstGeom prst="rect">
            <a:avLst/>
          </a:prstGeom>
        </p:spPr>
      </p:pic>
      <p:pic>
        <p:nvPicPr>
          <p:cNvPr id="23" name="Picture 47">
            <a:extLst>
              <a:ext uri="{FF2B5EF4-FFF2-40B4-BE49-F238E27FC236}">
                <a16:creationId xmlns:a16="http://schemas.microsoft.com/office/drawing/2014/main" id="{F46661AF-0629-4B48-9DD9-6701CA061F7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24" y="4528491"/>
            <a:ext cx="673041" cy="673041"/>
          </a:xfrm>
          <a:prstGeom prst="rect">
            <a:avLst/>
          </a:prstGeom>
        </p:spPr>
      </p:pic>
      <p:pic>
        <p:nvPicPr>
          <p:cNvPr id="24" name="Picture 49">
            <a:extLst>
              <a:ext uri="{FF2B5EF4-FFF2-40B4-BE49-F238E27FC236}">
                <a16:creationId xmlns:a16="http://schemas.microsoft.com/office/drawing/2014/main" id="{17447D85-6E5A-4B77-839A-B9255FC5473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40" y="5522556"/>
            <a:ext cx="572744" cy="572744"/>
          </a:xfrm>
          <a:prstGeom prst="rect">
            <a:avLst/>
          </a:prstGeom>
        </p:spPr>
      </p:pic>
      <p:pic>
        <p:nvPicPr>
          <p:cNvPr id="25" name="Picture 51">
            <a:extLst>
              <a:ext uri="{FF2B5EF4-FFF2-40B4-BE49-F238E27FC236}">
                <a16:creationId xmlns:a16="http://schemas.microsoft.com/office/drawing/2014/main" id="{97E3F320-57DC-4EEE-946B-39E0D0CBA74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81" y="5405566"/>
            <a:ext cx="634444" cy="634444"/>
          </a:xfrm>
          <a:prstGeom prst="rect">
            <a:avLst/>
          </a:prstGeom>
        </p:spPr>
      </p:pic>
      <p:grpSp>
        <p:nvGrpSpPr>
          <p:cNvPr id="26" name="Group 54">
            <a:extLst>
              <a:ext uri="{FF2B5EF4-FFF2-40B4-BE49-F238E27FC236}">
                <a16:creationId xmlns:a16="http://schemas.microsoft.com/office/drawing/2014/main" id="{6D836DF7-6E75-412D-9EB5-1E10D73BA4FF}"/>
              </a:ext>
            </a:extLst>
          </p:cNvPr>
          <p:cNvGrpSpPr/>
          <p:nvPr/>
        </p:nvGrpSpPr>
        <p:grpSpPr>
          <a:xfrm>
            <a:off x="10741277" y="3602544"/>
            <a:ext cx="1077938" cy="1077938"/>
            <a:chOff x="10862727" y="3805837"/>
            <a:chExt cx="1238927" cy="1238927"/>
          </a:xfrm>
        </p:grpSpPr>
        <p:pic>
          <p:nvPicPr>
            <p:cNvPr id="27" name="Picture 20" descr="Résultat de recherche d'images pour &quot;tablet flat png&quot;">
              <a:extLst>
                <a:ext uri="{FF2B5EF4-FFF2-40B4-BE49-F238E27FC236}">
                  <a16:creationId xmlns:a16="http://schemas.microsoft.com/office/drawing/2014/main" id="{450260AA-2336-4C90-A0AA-762DE46DE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2727" y="3805837"/>
              <a:ext cx="1238927" cy="1238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6" descr="Image associée">
              <a:extLst>
                <a:ext uri="{FF2B5EF4-FFF2-40B4-BE49-F238E27FC236}">
                  <a16:creationId xmlns:a16="http://schemas.microsoft.com/office/drawing/2014/main" id="{C3A85FB7-C605-4118-BE0C-4281582E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7660" y="4177615"/>
              <a:ext cx="489059" cy="48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ZoneTexte 53"/>
          <p:cNvSpPr txBox="1"/>
          <p:nvPr/>
        </p:nvSpPr>
        <p:spPr>
          <a:xfrm>
            <a:off x="470970" y="827945"/>
            <a:ext cx="16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Sara souhaite changer de banque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276172" y="1339640"/>
            <a:ext cx="1643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Ça tombe bien! </a:t>
            </a:r>
          </a:p>
          <a:p>
            <a:pPr algn="r"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En navigant sur internet, elle repère le nouvel </a:t>
            </a:r>
            <a:r>
              <a:rPr lang="fr-FR" sz="1050" dirty="0" err="1" smtClean="0">
                <a:solidFill>
                  <a:schemeClr val="bg2">
                    <a:lumMod val="50000"/>
                  </a:schemeClr>
                </a:solidFill>
              </a:rPr>
              <a:t>onboarding</a:t>
            </a: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 SGMA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70970" y="3917770"/>
            <a:ext cx="1866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Elle clique sur le lien et aime ce qu’elle y découvre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4511145" y="2559596"/>
            <a:ext cx="17065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Elle renseigne quelques infos,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901561" y="1844641"/>
            <a:ext cx="16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Et obtient un rdv le jour de son choix en 3 clics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606262" y="994648"/>
            <a:ext cx="16438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Elle reçoit son accès à la plateforme avant même d’être cliente.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10217245" y="1243443"/>
            <a:ext cx="14878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Et peut tout de suite démarrer son expérience SGMA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9347237" y="2669392"/>
            <a:ext cx="152029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Le jour J, Sara se rend comme prévu à l’agence de son choix,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9593146" y="3602544"/>
            <a:ext cx="14878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Et finit de compléter son dossier en quelques minutes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8448925" y="4438727"/>
            <a:ext cx="14878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Elle est reçue par un charmant conseiller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6691307" y="4062224"/>
            <a:ext cx="14878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Qui lui propose un café en attendant ses moyens de paiement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6593480" y="5715217"/>
            <a:ext cx="14878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Un moment agréable dans la Zen Zone!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4423399" y="5541780"/>
            <a:ext cx="14878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Sara reçoit sa carte et son chéquier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791546" y="6090210"/>
            <a:ext cx="203655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Elle est tellement contente de l’expérience, qu’elle en parle même à tous ses proches</a:t>
            </a:r>
          </a:p>
        </p:txBody>
      </p:sp>
    </p:spTree>
    <p:extLst>
      <p:ext uri="{BB962C8B-B14F-4D97-AF65-F5344CB8AC3E}">
        <p14:creationId xmlns:p14="http://schemas.microsoft.com/office/powerpoint/2010/main" val="10109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F58D6C-B414-42AB-AF4E-1EA8169F36CC}"/>
              </a:ext>
            </a:extLst>
          </p:cNvPr>
          <p:cNvSpPr>
            <a:spLocks/>
          </p:cNvSpPr>
          <p:nvPr/>
        </p:nvSpPr>
        <p:spPr bwMode="auto">
          <a:xfrm>
            <a:off x="3457387" y="1331564"/>
            <a:ext cx="706925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1600" b="1" spc="300" dirty="0" smtClean="0">
                <a:solidFill>
                  <a:srgbClr val="354244"/>
                </a:solidFill>
                <a:latin typeface="Montserrat Light"/>
                <a:cs typeface="Arial" charset="0"/>
                <a:sym typeface="Arial" charset="0"/>
              </a:rPr>
              <a:t>DPO </a:t>
            </a:r>
            <a:endParaRPr lang="x-none" altLang="x-none" sz="1600" b="1" spc="300" dirty="0">
              <a:solidFill>
                <a:srgbClr val="354244"/>
              </a:solidFill>
              <a:latin typeface="Montserrat Light"/>
              <a:cs typeface="Arial" charset="0"/>
              <a:sym typeface="Arial" charset="0"/>
            </a:endParaRP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154FA9D-B4FB-40CE-9528-A17588027039}"/>
              </a:ext>
            </a:extLst>
          </p:cNvPr>
          <p:cNvSpPr>
            <a:spLocks/>
          </p:cNvSpPr>
          <p:nvPr/>
        </p:nvSpPr>
        <p:spPr bwMode="auto">
          <a:xfrm>
            <a:off x="1225767" y="2307094"/>
            <a:ext cx="2955808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1600" b="1" spc="300" dirty="0" smtClean="0">
                <a:solidFill>
                  <a:srgbClr val="354244"/>
                </a:solidFill>
                <a:latin typeface="Montserrat Light"/>
                <a:cs typeface="Arial" charset="0"/>
                <a:sym typeface="Arial" charset="0"/>
              </a:rPr>
              <a:t>DSI (</a:t>
            </a:r>
            <a:r>
              <a:rPr lang="fr-FR" altLang="x-none" sz="1600" b="1" spc="300" dirty="0" err="1" smtClean="0">
                <a:solidFill>
                  <a:srgbClr val="354244"/>
                </a:solidFill>
                <a:latin typeface="Montserrat Light"/>
                <a:cs typeface="Arial" charset="0"/>
                <a:sym typeface="Arial" charset="0"/>
              </a:rPr>
              <a:t>archi,sécurité</a:t>
            </a:r>
            <a:r>
              <a:rPr lang="fr-FR" altLang="x-none" sz="1600" b="1" spc="300" dirty="0" smtClean="0">
                <a:solidFill>
                  <a:srgbClr val="354244"/>
                </a:solidFill>
                <a:latin typeface="Montserrat Light"/>
                <a:cs typeface="Arial" charset="0"/>
                <a:sym typeface="Arial" charset="0"/>
              </a:rPr>
              <a:t>, infra)</a:t>
            </a:r>
            <a:endParaRPr lang="x-none" altLang="x-none" sz="1600" b="1" spc="300" dirty="0">
              <a:solidFill>
                <a:srgbClr val="354244"/>
              </a:solidFill>
              <a:latin typeface="Montserrat Light"/>
              <a:cs typeface="Arial" charset="0"/>
              <a:sym typeface="Arial" charset="0"/>
            </a:endParaRPr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57DD61BF-EE72-4CDC-8E07-83D6130C7BB8}"/>
              </a:ext>
            </a:extLst>
          </p:cNvPr>
          <p:cNvSpPr>
            <a:spLocks/>
          </p:cNvSpPr>
          <p:nvPr/>
        </p:nvSpPr>
        <p:spPr bwMode="auto">
          <a:xfrm>
            <a:off x="771254" y="3589613"/>
            <a:ext cx="3483326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1600" b="1" spc="300" dirty="0" smtClean="0">
                <a:solidFill>
                  <a:srgbClr val="354244"/>
                </a:solidFill>
                <a:latin typeface="Montserrat Light"/>
                <a:cs typeface="Arial" charset="0"/>
                <a:sym typeface="Arial" charset="0"/>
              </a:rPr>
              <a:t>MARCHÉS ET OMNICANAL</a:t>
            </a:r>
            <a:endParaRPr lang="x-none" altLang="x-none" sz="1600" b="1" spc="300" dirty="0">
              <a:solidFill>
                <a:srgbClr val="354244"/>
              </a:solidFill>
              <a:latin typeface="Montserrat Light"/>
              <a:cs typeface="Arial" charset="0"/>
              <a:sym typeface="Arial" charset="0"/>
            </a:endParaRPr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5DE013A5-4ECB-4CA5-B91D-DD495EAB1826}"/>
              </a:ext>
            </a:extLst>
          </p:cNvPr>
          <p:cNvSpPr>
            <a:spLocks/>
          </p:cNvSpPr>
          <p:nvPr/>
        </p:nvSpPr>
        <p:spPr bwMode="auto">
          <a:xfrm>
            <a:off x="7843807" y="1524004"/>
            <a:ext cx="4442691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1600" b="1" spc="300" dirty="0" smtClean="0">
                <a:solidFill>
                  <a:srgbClr val="354244"/>
                </a:solidFill>
                <a:latin typeface="Montserrat Light"/>
                <a:cs typeface="Arial" charset="0"/>
                <a:sym typeface="Arial" charset="0"/>
              </a:rPr>
              <a:t>MARKETING ET COMMUNICATION</a:t>
            </a:r>
            <a:endParaRPr lang="x-none" altLang="x-none" sz="1600" b="1" spc="300" dirty="0">
              <a:solidFill>
                <a:srgbClr val="354244"/>
              </a:solidFill>
              <a:latin typeface="Montserrat Light"/>
              <a:cs typeface="Arial" charset="0"/>
              <a:sym typeface="Arial" charset="0"/>
            </a:endParaRPr>
          </a:p>
        </p:txBody>
      </p:sp>
      <p:sp>
        <p:nvSpPr>
          <p:cNvPr id="4115" name="Rectangle 19">
            <a:extLst>
              <a:ext uri="{FF2B5EF4-FFF2-40B4-BE49-F238E27FC236}">
                <a16:creationId xmlns:a16="http://schemas.microsoft.com/office/drawing/2014/main" id="{C7489A14-3B9F-4E7B-9CB9-F670ED7888B2}"/>
              </a:ext>
            </a:extLst>
          </p:cNvPr>
          <p:cNvSpPr>
            <a:spLocks/>
          </p:cNvSpPr>
          <p:nvPr/>
        </p:nvSpPr>
        <p:spPr bwMode="auto">
          <a:xfrm>
            <a:off x="8144476" y="2684907"/>
            <a:ext cx="1513235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1600" b="1" spc="300" dirty="0" smtClean="0">
                <a:solidFill>
                  <a:srgbClr val="354244"/>
                </a:solidFill>
                <a:latin typeface="Montserrat Light"/>
                <a:cs typeface="Arial" charset="0"/>
                <a:sym typeface="Arial" charset="0"/>
              </a:rPr>
              <a:t>JURIDIQUE</a:t>
            </a:r>
            <a:endParaRPr lang="x-none" altLang="x-none" sz="1600" b="1" spc="300" dirty="0">
              <a:solidFill>
                <a:srgbClr val="354244"/>
              </a:solidFill>
              <a:latin typeface="Montserrat Light"/>
              <a:cs typeface="Arial" charset="0"/>
              <a:sym typeface="Arial" charset="0"/>
            </a:endParaRPr>
          </a:p>
        </p:txBody>
      </p:sp>
      <p:sp>
        <p:nvSpPr>
          <p:cNvPr id="4119" name="Rectangle 23">
            <a:extLst>
              <a:ext uri="{FF2B5EF4-FFF2-40B4-BE49-F238E27FC236}">
                <a16:creationId xmlns:a16="http://schemas.microsoft.com/office/drawing/2014/main" id="{30411E17-D178-4A1A-81A0-22EE1FDA0DFC}"/>
              </a:ext>
            </a:extLst>
          </p:cNvPr>
          <p:cNvSpPr>
            <a:spLocks/>
          </p:cNvSpPr>
          <p:nvPr/>
        </p:nvSpPr>
        <p:spPr bwMode="auto">
          <a:xfrm>
            <a:off x="6600930" y="3589613"/>
            <a:ext cx="3303790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1600" b="1" spc="300" dirty="0" smtClean="0">
                <a:solidFill>
                  <a:srgbClr val="FF0000"/>
                </a:solidFill>
                <a:latin typeface="Montserrat Light"/>
                <a:cs typeface="Arial" charset="0"/>
                <a:sym typeface="Arial" charset="0"/>
              </a:rPr>
              <a:t>CONFORMITÉ</a:t>
            </a: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1600" spc="-150" dirty="0" smtClean="0">
                <a:solidFill>
                  <a:srgbClr val="FF0000"/>
                </a:solidFill>
                <a:latin typeface="Montserrat Light"/>
                <a:cs typeface="Arial" charset="0"/>
                <a:sym typeface="Arial" charset="0"/>
              </a:rPr>
              <a:t>(</a:t>
            </a:r>
            <a:r>
              <a:rPr lang="fr-FR" altLang="x-none" sz="1600" dirty="0" smtClean="0">
                <a:solidFill>
                  <a:srgbClr val="FF0000"/>
                </a:solidFill>
                <a:latin typeface="Montserrat Light"/>
                <a:cs typeface="Arial" charset="0"/>
                <a:sym typeface="Arial" charset="0"/>
              </a:rPr>
              <a:t>pas de réponse à nos sollicitations)</a:t>
            </a:r>
            <a:endParaRPr lang="x-none" altLang="x-none" sz="1600" dirty="0">
              <a:solidFill>
                <a:srgbClr val="FF0000"/>
              </a:solidFill>
              <a:latin typeface="Montserrat Light"/>
              <a:cs typeface="Arial" charset="0"/>
              <a:sym typeface="Arial" charset="0"/>
            </a:endParaRPr>
          </a:p>
        </p:txBody>
      </p:sp>
      <p:grpSp>
        <p:nvGrpSpPr>
          <p:cNvPr id="15365" name="Group 28">
            <a:extLst>
              <a:ext uri="{FF2B5EF4-FFF2-40B4-BE49-F238E27FC236}">
                <a16:creationId xmlns:a16="http://schemas.microsoft.com/office/drawing/2014/main" id="{10BCEEE8-3789-4C79-B5A2-7D735547C158}"/>
              </a:ext>
            </a:extLst>
          </p:cNvPr>
          <p:cNvGrpSpPr>
            <a:grpSpLocks/>
          </p:cNvGrpSpPr>
          <p:nvPr/>
        </p:nvGrpSpPr>
        <p:grpSpPr bwMode="auto">
          <a:xfrm>
            <a:off x="2943226" y="1004888"/>
            <a:ext cx="5199857" cy="5463382"/>
            <a:chOff x="-1" y="0"/>
            <a:chExt cx="10400560" cy="10927368"/>
          </a:xfrm>
        </p:grpSpPr>
        <p:sp>
          <p:nvSpPr>
            <p:cNvPr id="4125" name="AutoShape 29">
              <a:extLst>
                <a:ext uri="{FF2B5EF4-FFF2-40B4-BE49-F238E27FC236}">
                  <a16:creationId xmlns:a16="http://schemas.microsoft.com/office/drawing/2014/main" id="{C980FB48-0DF8-4952-A833-4CC0C4ED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763" y="3068808"/>
              <a:ext cx="2124248" cy="2124193"/>
            </a:xfrm>
            <a:custGeom>
              <a:avLst/>
              <a:gdLst>
                <a:gd name="T0" fmla="*/ 1062124 w 21600"/>
                <a:gd name="T1" fmla="*/ 1062097 h 21600"/>
                <a:gd name="T2" fmla="*/ 1062124 w 21600"/>
                <a:gd name="T3" fmla="*/ 1062097 h 21600"/>
                <a:gd name="T4" fmla="*/ 1062124 w 21600"/>
                <a:gd name="T5" fmla="*/ 1062097 h 21600"/>
                <a:gd name="T6" fmla="*/ 1062124 w 21600"/>
                <a:gd name="T7" fmla="*/ 106209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892" y="0"/>
                  </a:moveTo>
                  <a:lnTo>
                    <a:pt x="9658" y="1796"/>
                  </a:lnTo>
                  <a:cubicBezTo>
                    <a:pt x="9228" y="1850"/>
                    <a:pt x="8799" y="1930"/>
                    <a:pt x="8378" y="2046"/>
                  </a:cubicBezTo>
                  <a:lnTo>
                    <a:pt x="7462" y="472"/>
                  </a:lnTo>
                  <a:lnTo>
                    <a:pt x="5791" y="1170"/>
                  </a:lnTo>
                  <a:lnTo>
                    <a:pt x="6272" y="2938"/>
                  </a:lnTo>
                  <a:cubicBezTo>
                    <a:pt x="5921" y="3140"/>
                    <a:pt x="5581" y="3366"/>
                    <a:pt x="5255" y="3620"/>
                  </a:cubicBezTo>
                  <a:lnTo>
                    <a:pt x="3806" y="2506"/>
                  </a:lnTo>
                  <a:lnTo>
                    <a:pt x="2522" y="3789"/>
                  </a:lnTo>
                  <a:lnTo>
                    <a:pt x="3636" y="5238"/>
                  </a:lnTo>
                  <a:cubicBezTo>
                    <a:pt x="3373" y="5577"/>
                    <a:pt x="3139" y="5930"/>
                    <a:pt x="2930" y="6295"/>
                  </a:cubicBezTo>
                  <a:lnTo>
                    <a:pt x="1162" y="5823"/>
                  </a:lnTo>
                  <a:lnTo>
                    <a:pt x="468" y="7501"/>
                  </a:lnTo>
                  <a:lnTo>
                    <a:pt x="2054" y="8409"/>
                  </a:lnTo>
                  <a:cubicBezTo>
                    <a:pt x="1945" y="8813"/>
                    <a:pt x="1865" y="9223"/>
                    <a:pt x="1812" y="9636"/>
                  </a:cubicBezTo>
                  <a:lnTo>
                    <a:pt x="0" y="9874"/>
                  </a:lnTo>
                  <a:lnTo>
                    <a:pt x="0" y="11690"/>
                  </a:lnTo>
                  <a:lnTo>
                    <a:pt x="1812" y="11928"/>
                  </a:lnTo>
                  <a:cubicBezTo>
                    <a:pt x="1867" y="12362"/>
                    <a:pt x="1948" y="12795"/>
                    <a:pt x="2066" y="13219"/>
                  </a:cubicBezTo>
                  <a:lnTo>
                    <a:pt x="492" y="14135"/>
                  </a:lnTo>
                  <a:lnTo>
                    <a:pt x="1195" y="15806"/>
                  </a:lnTo>
                  <a:lnTo>
                    <a:pt x="2962" y="15321"/>
                  </a:lnTo>
                  <a:cubicBezTo>
                    <a:pt x="3163" y="15667"/>
                    <a:pt x="3386" y="16003"/>
                    <a:pt x="3636" y="16326"/>
                  </a:cubicBezTo>
                  <a:lnTo>
                    <a:pt x="2522" y="17779"/>
                  </a:lnTo>
                  <a:lnTo>
                    <a:pt x="3806" y="19062"/>
                  </a:lnTo>
                  <a:lnTo>
                    <a:pt x="5255" y="17944"/>
                  </a:lnTo>
                  <a:cubicBezTo>
                    <a:pt x="5574" y="18192"/>
                    <a:pt x="5905" y="18415"/>
                    <a:pt x="6248" y="18614"/>
                  </a:cubicBezTo>
                  <a:lnTo>
                    <a:pt x="5763" y="20377"/>
                  </a:lnTo>
                  <a:lnTo>
                    <a:pt x="7434" y="21084"/>
                  </a:lnTo>
                  <a:lnTo>
                    <a:pt x="8354" y="19510"/>
                  </a:lnTo>
                  <a:cubicBezTo>
                    <a:pt x="8781" y="19629"/>
                    <a:pt x="9217" y="19713"/>
                    <a:pt x="9654" y="19768"/>
                  </a:cubicBezTo>
                  <a:lnTo>
                    <a:pt x="9892" y="21600"/>
                  </a:lnTo>
                  <a:lnTo>
                    <a:pt x="11708" y="21600"/>
                  </a:lnTo>
                  <a:lnTo>
                    <a:pt x="11946" y="19768"/>
                  </a:lnTo>
                  <a:cubicBezTo>
                    <a:pt x="12374" y="19714"/>
                    <a:pt x="12800" y="19633"/>
                    <a:pt x="13217" y="19518"/>
                  </a:cubicBezTo>
                  <a:lnTo>
                    <a:pt x="14138" y="21092"/>
                  </a:lnTo>
                  <a:lnTo>
                    <a:pt x="15809" y="20393"/>
                  </a:lnTo>
                  <a:lnTo>
                    <a:pt x="15328" y="18626"/>
                  </a:lnTo>
                  <a:cubicBezTo>
                    <a:pt x="15679" y="18423"/>
                    <a:pt x="16019" y="18198"/>
                    <a:pt x="16345" y="17944"/>
                  </a:cubicBezTo>
                  <a:lnTo>
                    <a:pt x="17794" y="19062"/>
                  </a:lnTo>
                  <a:lnTo>
                    <a:pt x="19078" y="17779"/>
                  </a:lnTo>
                  <a:lnTo>
                    <a:pt x="17964" y="16326"/>
                  </a:lnTo>
                  <a:cubicBezTo>
                    <a:pt x="18227" y="15987"/>
                    <a:pt x="18461" y="15634"/>
                    <a:pt x="18670" y="15269"/>
                  </a:cubicBezTo>
                  <a:lnTo>
                    <a:pt x="20438" y="15741"/>
                  </a:lnTo>
                  <a:lnTo>
                    <a:pt x="21132" y="14066"/>
                  </a:lnTo>
                  <a:lnTo>
                    <a:pt x="19546" y="13154"/>
                  </a:lnTo>
                  <a:cubicBezTo>
                    <a:pt x="19655" y="12751"/>
                    <a:pt x="19735" y="12340"/>
                    <a:pt x="19788" y="11928"/>
                  </a:cubicBezTo>
                  <a:lnTo>
                    <a:pt x="21600" y="11690"/>
                  </a:lnTo>
                  <a:lnTo>
                    <a:pt x="21600" y="9874"/>
                  </a:lnTo>
                  <a:lnTo>
                    <a:pt x="19788" y="9636"/>
                  </a:lnTo>
                  <a:cubicBezTo>
                    <a:pt x="19733" y="9203"/>
                    <a:pt x="19651" y="8772"/>
                    <a:pt x="19534" y="8349"/>
                  </a:cubicBezTo>
                  <a:lnTo>
                    <a:pt x="21108" y="7429"/>
                  </a:lnTo>
                  <a:lnTo>
                    <a:pt x="20405" y="5758"/>
                  </a:lnTo>
                  <a:lnTo>
                    <a:pt x="18638" y="6242"/>
                  </a:lnTo>
                  <a:cubicBezTo>
                    <a:pt x="18437" y="5896"/>
                    <a:pt x="18214" y="5560"/>
                    <a:pt x="17964" y="5238"/>
                  </a:cubicBezTo>
                  <a:lnTo>
                    <a:pt x="19078" y="3789"/>
                  </a:lnTo>
                  <a:lnTo>
                    <a:pt x="17794" y="2506"/>
                  </a:lnTo>
                  <a:lnTo>
                    <a:pt x="16345" y="3620"/>
                  </a:lnTo>
                  <a:cubicBezTo>
                    <a:pt x="16026" y="3372"/>
                    <a:pt x="15695" y="3149"/>
                    <a:pt x="15352" y="2950"/>
                  </a:cubicBezTo>
                  <a:lnTo>
                    <a:pt x="15837" y="1186"/>
                  </a:lnTo>
                  <a:lnTo>
                    <a:pt x="14166" y="480"/>
                  </a:lnTo>
                  <a:lnTo>
                    <a:pt x="13246" y="2054"/>
                  </a:lnTo>
                  <a:cubicBezTo>
                    <a:pt x="12818" y="1934"/>
                    <a:pt x="12381" y="1851"/>
                    <a:pt x="11942" y="1796"/>
                  </a:cubicBezTo>
                  <a:lnTo>
                    <a:pt x="11708" y="0"/>
                  </a:lnTo>
                  <a:lnTo>
                    <a:pt x="9892" y="0"/>
                  </a:lnTo>
                  <a:close/>
                  <a:moveTo>
                    <a:pt x="10800" y="3551"/>
                  </a:moveTo>
                  <a:cubicBezTo>
                    <a:pt x="12651" y="3551"/>
                    <a:pt x="14501" y="4257"/>
                    <a:pt x="15913" y="5669"/>
                  </a:cubicBezTo>
                  <a:cubicBezTo>
                    <a:pt x="18738" y="8493"/>
                    <a:pt x="18738" y="13070"/>
                    <a:pt x="15913" y="15894"/>
                  </a:cubicBezTo>
                  <a:cubicBezTo>
                    <a:pt x="13089" y="18718"/>
                    <a:pt x="8511" y="18718"/>
                    <a:pt x="5687" y="15894"/>
                  </a:cubicBezTo>
                  <a:cubicBezTo>
                    <a:pt x="2862" y="13070"/>
                    <a:pt x="2862" y="8493"/>
                    <a:pt x="5687" y="5669"/>
                  </a:cubicBezTo>
                  <a:cubicBezTo>
                    <a:pt x="7099" y="4257"/>
                    <a:pt x="8949" y="3551"/>
                    <a:pt x="10800" y="3551"/>
                  </a:cubicBezTo>
                  <a:close/>
                </a:path>
              </a:pathLst>
            </a:custGeom>
            <a:solidFill>
              <a:srgbClr val="0D97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26" name="AutoShape 30">
              <a:extLst>
                <a:ext uri="{FF2B5EF4-FFF2-40B4-BE49-F238E27FC236}">
                  <a16:creationId xmlns:a16="http://schemas.microsoft.com/office/drawing/2014/main" id="{A4F236F7-F08E-47E3-8C5D-3ACF21E2881B}"/>
                </a:ext>
              </a:extLst>
            </p:cNvPr>
            <p:cNvSpPr>
              <a:spLocks/>
            </p:cNvSpPr>
            <p:nvPr/>
          </p:nvSpPr>
          <p:spPr bwMode="auto">
            <a:xfrm rot="-223663">
              <a:off x="5226475" y="1014469"/>
              <a:ext cx="2025815" cy="2025762"/>
            </a:xfrm>
            <a:custGeom>
              <a:avLst/>
              <a:gdLst>
                <a:gd name="T0" fmla="*/ 1012908 w 21600"/>
                <a:gd name="T1" fmla="*/ 1012881 h 21600"/>
                <a:gd name="T2" fmla="*/ 1012908 w 21600"/>
                <a:gd name="T3" fmla="*/ 1012881 h 21600"/>
                <a:gd name="T4" fmla="*/ 1012908 w 21600"/>
                <a:gd name="T5" fmla="*/ 1012881 h 21600"/>
                <a:gd name="T6" fmla="*/ 1012908 w 21600"/>
                <a:gd name="T7" fmla="*/ 10128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892" y="0"/>
                  </a:moveTo>
                  <a:lnTo>
                    <a:pt x="9658" y="1796"/>
                  </a:lnTo>
                  <a:cubicBezTo>
                    <a:pt x="9228" y="1850"/>
                    <a:pt x="8799" y="1930"/>
                    <a:pt x="8378" y="2046"/>
                  </a:cubicBezTo>
                  <a:lnTo>
                    <a:pt x="7462" y="472"/>
                  </a:lnTo>
                  <a:lnTo>
                    <a:pt x="5791" y="1170"/>
                  </a:lnTo>
                  <a:lnTo>
                    <a:pt x="6272" y="2938"/>
                  </a:lnTo>
                  <a:cubicBezTo>
                    <a:pt x="5921" y="3140"/>
                    <a:pt x="5581" y="3366"/>
                    <a:pt x="5255" y="3620"/>
                  </a:cubicBezTo>
                  <a:lnTo>
                    <a:pt x="3806" y="2506"/>
                  </a:lnTo>
                  <a:lnTo>
                    <a:pt x="2522" y="3789"/>
                  </a:lnTo>
                  <a:lnTo>
                    <a:pt x="3636" y="5238"/>
                  </a:lnTo>
                  <a:cubicBezTo>
                    <a:pt x="3373" y="5577"/>
                    <a:pt x="3139" y="5930"/>
                    <a:pt x="2930" y="6295"/>
                  </a:cubicBezTo>
                  <a:lnTo>
                    <a:pt x="1162" y="5823"/>
                  </a:lnTo>
                  <a:lnTo>
                    <a:pt x="468" y="7501"/>
                  </a:lnTo>
                  <a:lnTo>
                    <a:pt x="2054" y="8409"/>
                  </a:lnTo>
                  <a:cubicBezTo>
                    <a:pt x="1945" y="8813"/>
                    <a:pt x="1865" y="9223"/>
                    <a:pt x="1812" y="9636"/>
                  </a:cubicBezTo>
                  <a:lnTo>
                    <a:pt x="0" y="9874"/>
                  </a:lnTo>
                  <a:lnTo>
                    <a:pt x="0" y="11690"/>
                  </a:lnTo>
                  <a:lnTo>
                    <a:pt x="1812" y="11928"/>
                  </a:lnTo>
                  <a:cubicBezTo>
                    <a:pt x="1867" y="12362"/>
                    <a:pt x="1948" y="12795"/>
                    <a:pt x="2066" y="13219"/>
                  </a:cubicBezTo>
                  <a:lnTo>
                    <a:pt x="492" y="14135"/>
                  </a:lnTo>
                  <a:lnTo>
                    <a:pt x="1195" y="15806"/>
                  </a:lnTo>
                  <a:lnTo>
                    <a:pt x="2962" y="15321"/>
                  </a:lnTo>
                  <a:cubicBezTo>
                    <a:pt x="3163" y="15667"/>
                    <a:pt x="3386" y="16003"/>
                    <a:pt x="3636" y="16326"/>
                  </a:cubicBezTo>
                  <a:lnTo>
                    <a:pt x="2522" y="17779"/>
                  </a:lnTo>
                  <a:lnTo>
                    <a:pt x="3806" y="19062"/>
                  </a:lnTo>
                  <a:lnTo>
                    <a:pt x="5255" y="17944"/>
                  </a:lnTo>
                  <a:cubicBezTo>
                    <a:pt x="5574" y="18192"/>
                    <a:pt x="5905" y="18415"/>
                    <a:pt x="6248" y="18614"/>
                  </a:cubicBezTo>
                  <a:lnTo>
                    <a:pt x="5763" y="20377"/>
                  </a:lnTo>
                  <a:lnTo>
                    <a:pt x="7434" y="21084"/>
                  </a:lnTo>
                  <a:lnTo>
                    <a:pt x="8354" y="19510"/>
                  </a:lnTo>
                  <a:cubicBezTo>
                    <a:pt x="8781" y="19629"/>
                    <a:pt x="9217" y="19713"/>
                    <a:pt x="9654" y="19768"/>
                  </a:cubicBezTo>
                  <a:lnTo>
                    <a:pt x="9892" y="21600"/>
                  </a:lnTo>
                  <a:lnTo>
                    <a:pt x="11708" y="21600"/>
                  </a:lnTo>
                  <a:lnTo>
                    <a:pt x="11946" y="19768"/>
                  </a:lnTo>
                  <a:cubicBezTo>
                    <a:pt x="12374" y="19714"/>
                    <a:pt x="12800" y="19633"/>
                    <a:pt x="13217" y="19518"/>
                  </a:cubicBezTo>
                  <a:lnTo>
                    <a:pt x="14138" y="21092"/>
                  </a:lnTo>
                  <a:lnTo>
                    <a:pt x="15809" y="20393"/>
                  </a:lnTo>
                  <a:lnTo>
                    <a:pt x="15328" y="18626"/>
                  </a:lnTo>
                  <a:cubicBezTo>
                    <a:pt x="15679" y="18423"/>
                    <a:pt x="16019" y="18198"/>
                    <a:pt x="16345" y="17944"/>
                  </a:cubicBezTo>
                  <a:lnTo>
                    <a:pt x="17794" y="19062"/>
                  </a:lnTo>
                  <a:lnTo>
                    <a:pt x="19078" y="17779"/>
                  </a:lnTo>
                  <a:lnTo>
                    <a:pt x="17964" y="16326"/>
                  </a:lnTo>
                  <a:cubicBezTo>
                    <a:pt x="18227" y="15987"/>
                    <a:pt x="18461" y="15634"/>
                    <a:pt x="18670" y="15269"/>
                  </a:cubicBezTo>
                  <a:lnTo>
                    <a:pt x="20438" y="15741"/>
                  </a:lnTo>
                  <a:lnTo>
                    <a:pt x="21132" y="14066"/>
                  </a:lnTo>
                  <a:lnTo>
                    <a:pt x="19546" y="13154"/>
                  </a:lnTo>
                  <a:cubicBezTo>
                    <a:pt x="19655" y="12751"/>
                    <a:pt x="19735" y="12340"/>
                    <a:pt x="19788" y="11928"/>
                  </a:cubicBezTo>
                  <a:lnTo>
                    <a:pt x="21600" y="11690"/>
                  </a:lnTo>
                  <a:lnTo>
                    <a:pt x="21600" y="9874"/>
                  </a:lnTo>
                  <a:lnTo>
                    <a:pt x="19788" y="9636"/>
                  </a:lnTo>
                  <a:cubicBezTo>
                    <a:pt x="19733" y="9203"/>
                    <a:pt x="19651" y="8772"/>
                    <a:pt x="19534" y="8349"/>
                  </a:cubicBezTo>
                  <a:lnTo>
                    <a:pt x="21108" y="7429"/>
                  </a:lnTo>
                  <a:lnTo>
                    <a:pt x="20405" y="5758"/>
                  </a:lnTo>
                  <a:lnTo>
                    <a:pt x="18638" y="6242"/>
                  </a:lnTo>
                  <a:cubicBezTo>
                    <a:pt x="18437" y="5896"/>
                    <a:pt x="18214" y="5560"/>
                    <a:pt x="17964" y="5238"/>
                  </a:cubicBezTo>
                  <a:lnTo>
                    <a:pt x="19078" y="3789"/>
                  </a:lnTo>
                  <a:lnTo>
                    <a:pt x="17794" y="2506"/>
                  </a:lnTo>
                  <a:lnTo>
                    <a:pt x="16345" y="3620"/>
                  </a:lnTo>
                  <a:cubicBezTo>
                    <a:pt x="16026" y="3372"/>
                    <a:pt x="15695" y="3149"/>
                    <a:pt x="15352" y="2950"/>
                  </a:cubicBezTo>
                  <a:lnTo>
                    <a:pt x="15837" y="1186"/>
                  </a:lnTo>
                  <a:lnTo>
                    <a:pt x="14166" y="480"/>
                  </a:lnTo>
                  <a:lnTo>
                    <a:pt x="13246" y="2054"/>
                  </a:lnTo>
                  <a:cubicBezTo>
                    <a:pt x="12818" y="1934"/>
                    <a:pt x="12381" y="1851"/>
                    <a:pt x="11942" y="1796"/>
                  </a:cubicBezTo>
                  <a:lnTo>
                    <a:pt x="11708" y="0"/>
                  </a:lnTo>
                  <a:lnTo>
                    <a:pt x="9892" y="0"/>
                  </a:lnTo>
                  <a:close/>
                  <a:moveTo>
                    <a:pt x="10800" y="3551"/>
                  </a:moveTo>
                  <a:cubicBezTo>
                    <a:pt x="12651" y="3551"/>
                    <a:pt x="14501" y="4257"/>
                    <a:pt x="15913" y="5669"/>
                  </a:cubicBezTo>
                  <a:cubicBezTo>
                    <a:pt x="18738" y="8493"/>
                    <a:pt x="18738" y="13070"/>
                    <a:pt x="15913" y="15894"/>
                  </a:cubicBezTo>
                  <a:cubicBezTo>
                    <a:pt x="13089" y="18718"/>
                    <a:pt x="8511" y="18718"/>
                    <a:pt x="5687" y="15894"/>
                  </a:cubicBezTo>
                  <a:cubicBezTo>
                    <a:pt x="2862" y="13070"/>
                    <a:pt x="2862" y="8493"/>
                    <a:pt x="5687" y="5669"/>
                  </a:cubicBezTo>
                  <a:cubicBezTo>
                    <a:pt x="7099" y="4257"/>
                    <a:pt x="8949" y="3551"/>
                    <a:pt x="10800" y="3551"/>
                  </a:cubicBezTo>
                  <a:close/>
                </a:path>
              </a:pathLst>
            </a:custGeom>
            <a:solidFill>
              <a:srgbClr val="F36D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27" name="AutoShape 31">
              <a:extLst>
                <a:ext uri="{FF2B5EF4-FFF2-40B4-BE49-F238E27FC236}">
                  <a16:creationId xmlns:a16="http://schemas.microsoft.com/office/drawing/2014/main" id="{AC793BE6-EE69-445D-B05A-AF41D3F7FBB6}"/>
                </a:ext>
              </a:extLst>
            </p:cNvPr>
            <p:cNvSpPr>
              <a:spLocks/>
            </p:cNvSpPr>
            <p:nvPr/>
          </p:nvSpPr>
          <p:spPr bwMode="auto">
            <a:xfrm rot="-223663">
              <a:off x="3080000" y="1497096"/>
              <a:ext cx="2025815" cy="2025762"/>
            </a:xfrm>
            <a:custGeom>
              <a:avLst/>
              <a:gdLst>
                <a:gd name="T0" fmla="*/ 1012908 w 21600"/>
                <a:gd name="T1" fmla="*/ 1012881 h 21600"/>
                <a:gd name="T2" fmla="*/ 1012908 w 21600"/>
                <a:gd name="T3" fmla="*/ 1012881 h 21600"/>
                <a:gd name="T4" fmla="*/ 1012908 w 21600"/>
                <a:gd name="T5" fmla="*/ 1012881 h 21600"/>
                <a:gd name="T6" fmla="*/ 1012908 w 21600"/>
                <a:gd name="T7" fmla="*/ 10128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892" y="0"/>
                  </a:moveTo>
                  <a:lnTo>
                    <a:pt x="9658" y="1796"/>
                  </a:lnTo>
                  <a:cubicBezTo>
                    <a:pt x="9228" y="1850"/>
                    <a:pt x="8799" y="1930"/>
                    <a:pt x="8378" y="2046"/>
                  </a:cubicBezTo>
                  <a:lnTo>
                    <a:pt x="7462" y="472"/>
                  </a:lnTo>
                  <a:lnTo>
                    <a:pt x="5791" y="1170"/>
                  </a:lnTo>
                  <a:lnTo>
                    <a:pt x="6272" y="2938"/>
                  </a:lnTo>
                  <a:cubicBezTo>
                    <a:pt x="5921" y="3140"/>
                    <a:pt x="5581" y="3366"/>
                    <a:pt x="5255" y="3620"/>
                  </a:cubicBezTo>
                  <a:lnTo>
                    <a:pt x="3806" y="2506"/>
                  </a:lnTo>
                  <a:lnTo>
                    <a:pt x="2522" y="3789"/>
                  </a:lnTo>
                  <a:lnTo>
                    <a:pt x="3636" y="5238"/>
                  </a:lnTo>
                  <a:cubicBezTo>
                    <a:pt x="3373" y="5577"/>
                    <a:pt x="3139" y="5930"/>
                    <a:pt x="2930" y="6295"/>
                  </a:cubicBezTo>
                  <a:lnTo>
                    <a:pt x="1162" y="5823"/>
                  </a:lnTo>
                  <a:lnTo>
                    <a:pt x="468" y="7501"/>
                  </a:lnTo>
                  <a:lnTo>
                    <a:pt x="2054" y="8409"/>
                  </a:lnTo>
                  <a:cubicBezTo>
                    <a:pt x="1945" y="8813"/>
                    <a:pt x="1865" y="9223"/>
                    <a:pt x="1812" y="9636"/>
                  </a:cubicBezTo>
                  <a:lnTo>
                    <a:pt x="0" y="9874"/>
                  </a:lnTo>
                  <a:lnTo>
                    <a:pt x="0" y="11690"/>
                  </a:lnTo>
                  <a:lnTo>
                    <a:pt x="1812" y="11928"/>
                  </a:lnTo>
                  <a:cubicBezTo>
                    <a:pt x="1867" y="12362"/>
                    <a:pt x="1948" y="12795"/>
                    <a:pt x="2066" y="13219"/>
                  </a:cubicBezTo>
                  <a:lnTo>
                    <a:pt x="492" y="14135"/>
                  </a:lnTo>
                  <a:lnTo>
                    <a:pt x="1195" y="15806"/>
                  </a:lnTo>
                  <a:lnTo>
                    <a:pt x="2962" y="15321"/>
                  </a:lnTo>
                  <a:cubicBezTo>
                    <a:pt x="3163" y="15667"/>
                    <a:pt x="3386" y="16003"/>
                    <a:pt x="3636" y="16326"/>
                  </a:cubicBezTo>
                  <a:lnTo>
                    <a:pt x="2522" y="17779"/>
                  </a:lnTo>
                  <a:lnTo>
                    <a:pt x="3806" y="19062"/>
                  </a:lnTo>
                  <a:lnTo>
                    <a:pt x="5255" y="17944"/>
                  </a:lnTo>
                  <a:cubicBezTo>
                    <a:pt x="5574" y="18192"/>
                    <a:pt x="5905" y="18415"/>
                    <a:pt x="6248" y="18614"/>
                  </a:cubicBezTo>
                  <a:lnTo>
                    <a:pt x="5763" y="20377"/>
                  </a:lnTo>
                  <a:lnTo>
                    <a:pt x="7434" y="21084"/>
                  </a:lnTo>
                  <a:lnTo>
                    <a:pt x="8354" y="19510"/>
                  </a:lnTo>
                  <a:cubicBezTo>
                    <a:pt x="8781" y="19629"/>
                    <a:pt x="9217" y="19713"/>
                    <a:pt x="9654" y="19768"/>
                  </a:cubicBezTo>
                  <a:lnTo>
                    <a:pt x="9892" y="21600"/>
                  </a:lnTo>
                  <a:lnTo>
                    <a:pt x="11708" y="21600"/>
                  </a:lnTo>
                  <a:lnTo>
                    <a:pt x="11946" y="19768"/>
                  </a:lnTo>
                  <a:cubicBezTo>
                    <a:pt x="12374" y="19714"/>
                    <a:pt x="12800" y="19633"/>
                    <a:pt x="13217" y="19518"/>
                  </a:cubicBezTo>
                  <a:lnTo>
                    <a:pt x="14138" y="21092"/>
                  </a:lnTo>
                  <a:lnTo>
                    <a:pt x="15809" y="20393"/>
                  </a:lnTo>
                  <a:lnTo>
                    <a:pt x="15328" y="18626"/>
                  </a:lnTo>
                  <a:cubicBezTo>
                    <a:pt x="15679" y="18423"/>
                    <a:pt x="16019" y="18198"/>
                    <a:pt x="16345" y="17944"/>
                  </a:cubicBezTo>
                  <a:lnTo>
                    <a:pt x="17794" y="19062"/>
                  </a:lnTo>
                  <a:lnTo>
                    <a:pt x="19078" y="17779"/>
                  </a:lnTo>
                  <a:lnTo>
                    <a:pt x="17964" y="16326"/>
                  </a:lnTo>
                  <a:cubicBezTo>
                    <a:pt x="18227" y="15987"/>
                    <a:pt x="18461" y="15634"/>
                    <a:pt x="18670" y="15269"/>
                  </a:cubicBezTo>
                  <a:lnTo>
                    <a:pt x="20438" y="15741"/>
                  </a:lnTo>
                  <a:lnTo>
                    <a:pt x="21132" y="14066"/>
                  </a:lnTo>
                  <a:lnTo>
                    <a:pt x="19546" y="13154"/>
                  </a:lnTo>
                  <a:cubicBezTo>
                    <a:pt x="19655" y="12751"/>
                    <a:pt x="19735" y="12340"/>
                    <a:pt x="19788" y="11928"/>
                  </a:cubicBezTo>
                  <a:lnTo>
                    <a:pt x="21600" y="11690"/>
                  </a:lnTo>
                  <a:lnTo>
                    <a:pt x="21600" y="9874"/>
                  </a:lnTo>
                  <a:lnTo>
                    <a:pt x="19788" y="9636"/>
                  </a:lnTo>
                  <a:cubicBezTo>
                    <a:pt x="19733" y="9203"/>
                    <a:pt x="19651" y="8772"/>
                    <a:pt x="19534" y="8349"/>
                  </a:cubicBezTo>
                  <a:lnTo>
                    <a:pt x="21108" y="7429"/>
                  </a:lnTo>
                  <a:lnTo>
                    <a:pt x="20405" y="5758"/>
                  </a:lnTo>
                  <a:lnTo>
                    <a:pt x="18638" y="6242"/>
                  </a:lnTo>
                  <a:cubicBezTo>
                    <a:pt x="18437" y="5896"/>
                    <a:pt x="18214" y="5560"/>
                    <a:pt x="17964" y="5238"/>
                  </a:cubicBezTo>
                  <a:lnTo>
                    <a:pt x="19078" y="3789"/>
                  </a:lnTo>
                  <a:lnTo>
                    <a:pt x="17794" y="2506"/>
                  </a:lnTo>
                  <a:lnTo>
                    <a:pt x="16345" y="3620"/>
                  </a:lnTo>
                  <a:cubicBezTo>
                    <a:pt x="16026" y="3372"/>
                    <a:pt x="15695" y="3149"/>
                    <a:pt x="15352" y="2950"/>
                  </a:cubicBezTo>
                  <a:lnTo>
                    <a:pt x="15837" y="1186"/>
                  </a:lnTo>
                  <a:lnTo>
                    <a:pt x="14166" y="480"/>
                  </a:lnTo>
                  <a:lnTo>
                    <a:pt x="13246" y="2054"/>
                  </a:lnTo>
                  <a:cubicBezTo>
                    <a:pt x="12818" y="1934"/>
                    <a:pt x="12381" y="1851"/>
                    <a:pt x="11942" y="1796"/>
                  </a:cubicBezTo>
                  <a:lnTo>
                    <a:pt x="11708" y="0"/>
                  </a:lnTo>
                  <a:lnTo>
                    <a:pt x="9892" y="0"/>
                  </a:lnTo>
                  <a:close/>
                  <a:moveTo>
                    <a:pt x="10800" y="3551"/>
                  </a:moveTo>
                  <a:cubicBezTo>
                    <a:pt x="12651" y="3551"/>
                    <a:pt x="14501" y="4257"/>
                    <a:pt x="15913" y="5669"/>
                  </a:cubicBezTo>
                  <a:cubicBezTo>
                    <a:pt x="18738" y="8493"/>
                    <a:pt x="18738" y="13070"/>
                    <a:pt x="15913" y="15894"/>
                  </a:cubicBezTo>
                  <a:cubicBezTo>
                    <a:pt x="13089" y="18718"/>
                    <a:pt x="8511" y="18718"/>
                    <a:pt x="5687" y="15894"/>
                  </a:cubicBezTo>
                  <a:cubicBezTo>
                    <a:pt x="2862" y="13070"/>
                    <a:pt x="2862" y="8493"/>
                    <a:pt x="5687" y="5669"/>
                  </a:cubicBezTo>
                  <a:cubicBezTo>
                    <a:pt x="7099" y="4257"/>
                    <a:pt x="8949" y="3551"/>
                    <a:pt x="10800" y="3551"/>
                  </a:cubicBezTo>
                  <a:close/>
                </a:path>
              </a:pathLst>
            </a:custGeom>
            <a:solidFill>
              <a:srgbClr val="0D97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28" name="AutoShape 32">
              <a:extLst>
                <a:ext uri="{FF2B5EF4-FFF2-40B4-BE49-F238E27FC236}">
                  <a16:creationId xmlns:a16="http://schemas.microsoft.com/office/drawing/2014/main" id="{1E4B253C-6E3D-4B50-BC6F-AF08F93CE4B7}"/>
                </a:ext>
              </a:extLst>
            </p:cNvPr>
            <p:cNvSpPr>
              <a:spLocks/>
            </p:cNvSpPr>
            <p:nvPr/>
          </p:nvSpPr>
          <p:spPr bwMode="auto">
            <a:xfrm rot="-223663">
              <a:off x="2637052" y="3599062"/>
              <a:ext cx="1530475" cy="1532022"/>
            </a:xfrm>
            <a:custGeom>
              <a:avLst/>
              <a:gdLst>
                <a:gd name="T0" fmla="*/ 765238 w 21600"/>
                <a:gd name="T1" fmla="*/ 766011 h 21600"/>
                <a:gd name="T2" fmla="*/ 765238 w 21600"/>
                <a:gd name="T3" fmla="*/ 766011 h 21600"/>
                <a:gd name="T4" fmla="*/ 765238 w 21600"/>
                <a:gd name="T5" fmla="*/ 766011 h 21600"/>
                <a:gd name="T6" fmla="*/ 765238 w 21600"/>
                <a:gd name="T7" fmla="*/ 76601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892" y="0"/>
                  </a:moveTo>
                  <a:lnTo>
                    <a:pt x="9658" y="1796"/>
                  </a:lnTo>
                  <a:cubicBezTo>
                    <a:pt x="9228" y="1850"/>
                    <a:pt x="8799" y="1930"/>
                    <a:pt x="8378" y="2046"/>
                  </a:cubicBezTo>
                  <a:lnTo>
                    <a:pt x="7462" y="472"/>
                  </a:lnTo>
                  <a:lnTo>
                    <a:pt x="5791" y="1170"/>
                  </a:lnTo>
                  <a:lnTo>
                    <a:pt x="6272" y="2938"/>
                  </a:lnTo>
                  <a:cubicBezTo>
                    <a:pt x="5921" y="3140"/>
                    <a:pt x="5581" y="3366"/>
                    <a:pt x="5255" y="3620"/>
                  </a:cubicBezTo>
                  <a:lnTo>
                    <a:pt x="3806" y="2506"/>
                  </a:lnTo>
                  <a:lnTo>
                    <a:pt x="2522" y="3789"/>
                  </a:lnTo>
                  <a:lnTo>
                    <a:pt x="3636" y="5238"/>
                  </a:lnTo>
                  <a:cubicBezTo>
                    <a:pt x="3373" y="5577"/>
                    <a:pt x="3139" y="5930"/>
                    <a:pt x="2930" y="6295"/>
                  </a:cubicBezTo>
                  <a:lnTo>
                    <a:pt x="1162" y="5823"/>
                  </a:lnTo>
                  <a:lnTo>
                    <a:pt x="468" y="7501"/>
                  </a:lnTo>
                  <a:lnTo>
                    <a:pt x="2054" y="8409"/>
                  </a:lnTo>
                  <a:cubicBezTo>
                    <a:pt x="1945" y="8813"/>
                    <a:pt x="1865" y="9223"/>
                    <a:pt x="1812" y="9636"/>
                  </a:cubicBezTo>
                  <a:lnTo>
                    <a:pt x="0" y="9874"/>
                  </a:lnTo>
                  <a:lnTo>
                    <a:pt x="0" y="11690"/>
                  </a:lnTo>
                  <a:lnTo>
                    <a:pt x="1812" y="11928"/>
                  </a:lnTo>
                  <a:cubicBezTo>
                    <a:pt x="1867" y="12362"/>
                    <a:pt x="1948" y="12795"/>
                    <a:pt x="2066" y="13219"/>
                  </a:cubicBezTo>
                  <a:lnTo>
                    <a:pt x="492" y="14135"/>
                  </a:lnTo>
                  <a:lnTo>
                    <a:pt x="1195" y="15806"/>
                  </a:lnTo>
                  <a:lnTo>
                    <a:pt x="2962" y="15321"/>
                  </a:lnTo>
                  <a:cubicBezTo>
                    <a:pt x="3163" y="15667"/>
                    <a:pt x="3386" y="16003"/>
                    <a:pt x="3636" y="16326"/>
                  </a:cubicBezTo>
                  <a:lnTo>
                    <a:pt x="2522" y="17779"/>
                  </a:lnTo>
                  <a:lnTo>
                    <a:pt x="3806" y="19062"/>
                  </a:lnTo>
                  <a:lnTo>
                    <a:pt x="5255" y="17944"/>
                  </a:lnTo>
                  <a:cubicBezTo>
                    <a:pt x="5574" y="18192"/>
                    <a:pt x="5905" y="18415"/>
                    <a:pt x="6248" y="18614"/>
                  </a:cubicBezTo>
                  <a:lnTo>
                    <a:pt x="5763" y="20377"/>
                  </a:lnTo>
                  <a:lnTo>
                    <a:pt x="7434" y="21084"/>
                  </a:lnTo>
                  <a:lnTo>
                    <a:pt x="8354" y="19510"/>
                  </a:lnTo>
                  <a:cubicBezTo>
                    <a:pt x="8781" y="19629"/>
                    <a:pt x="9217" y="19713"/>
                    <a:pt x="9654" y="19768"/>
                  </a:cubicBezTo>
                  <a:lnTo>
                    <a:pt x="9892" y="21600"/>
                  </a:lnTo>
                  <a:lnTo>
                    <a:pt x="11708" y="21600"/>
                  </a:lnTo>
                  <a:lnTo>
                    <a:pt x="11946" y="19768"/>
                  </a:lnTo>
                  <a:cubicBezTo>
                    <a:pt x="12374" y="19714"/>
                    <a:pt x="12800" y="19633"/>
                    <a:pt x="13217" y="19518"/>
                  </a:cubicBezTo>
                  <a:lnTo>
                    <a:pt x="14138" y="21092"/>
                  </a:lnTo>
                  <a:lnTo>
                    <a:pt x="15809" y="20393"/>
                  </a:lnTo>
                  <a:lnTo>
                    <a:pt x="15328" y="18626"/>
                  </a:lnTo>
                  <a:cubicBezTo>
                    <a:pt x="15679" y="18423"/>
                    <a:pt x="16019" y="18198"/>
                    <a:pt x="16345" y="17944"/>
                  </a:cubicBezTo>
                  <a:lnTo>
                    <a:pt x="17794" y="19062"/>
                  </a:lnTo>
                  <a:lnTo>
                    <a:pt x="19078" y="17779"/>
                  </a:lnTo>
                  <a:lnTo>
                    <a:pt x="17964" y="16326"/>
                  </a:lnTo>
                  <a:cubicBezTo>
                    <a:pt x="18227" y="15987"/>
                    <a:pt x="18461" y="15634"/>
                    <a:pt x="18670" y="15269"/>
                  </a:cubicBezTo>
                  <a:lnTo>
                    <a:pt x="20438" y="15741"/>
                  </a:lnTo>
                  <a:lnTo>
                    <a:pt x="21132" y="14066"/>
                  </a:lnTo>
                  <a:lnTo>
                    <a:pt x="19546" y="13154"/>
                  </a:lnTo>
                  <a:cubicBezTo>
                    <a:pt x="19655" y="12751"/>
                    <a:pt x="19735" y="12340"/>
                    <a:pt x="19788" y="11928"/>
                  </a:cubicBezTo>
                  <a:lnTo>
                    <a:pt x="21600" y="11690"/>
                  </a:lnTo>
                  <a:lnTo>
                    <a:pt x="21600" y="9874"/>
                  </a:lnTo>
                  <a:lnTo>
                    <a:pt x="19788" y="9636"/>
                  </a:lnTo>
                  <a:cubicBezTo>
                    <a:pt x="19733" y="9203"/>
                    <a:pt x="19651" y="8772"/>
                    <a:pt x="19534" y="8349"/>
                  </a:cubicBezTo>
                  <a:lnTo>
                    <a:pt x="21108" y="7429"/>
                  </a:lnTo>
                  <a:lnTo>
                    <a:pt x="20405" y="5758"/>
                  </a:lnTo>
                  <a:lnTo>
                    <a:pt x="18638" y="6242"/>
                  </a:lnTo>
                  <a:cubicBezTo>
                    <a:pt x="18437" y="5896"/>
                    <a:pt x="18214" y="5560"/>
                    <a:pt x="17964" y="5238"/>
                  </a:cubicBezTo>
                  <a:lnTo>
                    <a:pt x="19078" y="3789"/>
                  </a:lnTo>
                  <a:lnTo>
                    <a:pt x="17794" y="2506"/>
                  </a:lnTo>
                  <a:lnTo>
                    <a:pt x="16345" y="3620"/>
                  </a:lnTo>
                  <a:cubicBezTo>
                    <a:pt x="16026" y="3372"/>
                    <a:pt x="15695" y="3149"/>
                    <a:pt x="15352" y="2950"/>
                  </a:cubicBezTo>
                  <a:lnTo>
                    <a:pt x="15837" y="1186"/>
                  </a:lnTo>
                  <a:lnTo>
                    <a:pt x="14166" y="480"/>
                  </a:lnTo>
                  <a:lnTo>
                    <a:pt x="13246" y="2054"/>
                  </a:lnTo>
                  <a:cubicBezTo>
                    <a:pt x="12818" y="1934"/>
                    <a:pt x="12381" y="1851"/>
                    <a:pt x="11942" y="1796"/>
                  </a:cubicBezTo>
                  <a:lnTo>
                    <a:pt x="11708" y="0"/>
                  </a:lnTo>
                  <a:lnTo>
                    <a:pt x="9892" y="0"/>
                  </a:lnTo>
                  <a:close/>
                  <a:moveTo>
                    <a:pt x="10800" y="3551"/>
                  </a:moveTo>
                  <a:cubicBezTo>
                    <a:pt x="12651" y="3551"/>
                    <a:pt x="14501" y="4257"/>
                    <a:pt x="15913" y="5669"/>
                  </a:cubicBezTo>
                  <a:cubicBezTo>
                    <a:pt x="18738" y="8493"/>
                    <a:pt x="18738" y="13070"/>
                    <a:pt x="15913" y="15894"/>
                  </a:cubicBezTo>
                  <a:cubicBezTo>
                    <a:pt x="13089" y="18718"/>
                    <a:pt x="8511" y="18718"/>
                    <a:pt x="5687" y="15894"/>
                  </a:cubicBezTo>
                  <a:cubicBezTo>
                    <a:pt x="2862" y="13070"/>
                    <a:pt x="2862" y="8493"/>
                    <a:pt x="5687" y="5669"/>
                  </a:cubicBezTo>
                  <a:cubicBezTo>
                    <a:pt x="7099" y="4257"/>
                    <a:pt x="8949" y="3551"/>
                    <a:pt x="10800" y="3551"/>
                  </a:cubicBezTo>
                  <a:close/>
                </a:path>
              </a:pathLst>
            </a:custGeom>
            <a:solidFill>
              <a:srgbClr val="F36D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29" name="AutoShape 33">
              <a:extLst>
                <a:ext uri="{FF2B5EF4-FFF2-40B4-BE49-F238E27FC236}">
                  <a16:creationId xmlns:a16="http://schemas.microsoft.com/office/drawing/2014/main" id="{79AAFE63-2C5B-40A0-8B21-FDF46E2D4E55}"/>
                </a:ext>
              </a:extLst>
            </p:cNvPr>
            <p:cNvSpPr>
              <a:spLocks/>
            </p:cNvSpPr>
            <p:nvPr/>
          </p:nvSpPr>
          <p:spPr bwMode="auto">
            <a:xfrm rot="-223663">
              <a:off x="7401527" y="1168465"/>
              <a:ext cx="1762269" cy="1762223"/>
            </a:xfrm>
            <a:custGeom>
              <a:avLst/>
              <a:gdLst>
                <a:gd name="T0" fmla="*/ 881135 w 21600"/>
                <a:gd name="T1" fmla="*/ 881112 h 21600"/>
                <a:gd name="T2" fmla="*/ 881135 w 21600"/>
                <a:gd name="T3" fmla="*/ 881112 h 21600"/>
                <a:gd name="T4" fmla="*/ 881135 w 21600"/>
                <a:gd name="T5" fmla="*/ 881112 h 21600"/>
                <a:gd name="T6" fmla="*/ 881135 w 21600"/>
                <a:gd name="T7" fmla="*/ 88111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892" y="0"/>
                  </a:moveTo>
                  <a:lnTo>
                    <a:pt x="9658" y="1796"/>
                  </a:lnTo>
                  <a:cubicBezTo>
                    <a:pt x="9228" y="1850"/>
                    <a:pt x="8799" y="1930"/>
                    <a:pt x="8378" y="2046"/>
                  </a:cubicBezTo>
                  <a:lnTo>
                    <a:pt x="7462" y="472"/>
                  </a:lnTo>
                  <a:lnTo>
                    <a:pt x="5791" y="1170"/>
                  </a:lnTo>
                  <a:lnTo>
                    <a:pt x="6272" y="2938"/>
                  </a:lnTo>
                  <a:cubicBezTo>
                    <a:pt x="5921" y="3140"/>
                    <a:pt x="5581" y="3366"/>
                    <a:pt x="5255" y="3620"/>
                  </a:cubicBezTo>
                  <a:lnTo>
                    <a:pt x="3806" y="2506"/>
                  </a:lnTo>
                  <a:lnTo>
                    <a:pt x="2522" y="3789"/>
                  </a:lnTo>
                  <a:lnTo>
                    <a:pt x="3636" y="5238"/>
                  </a:lnTo>
                  <a:cubicBezTo>
                    <a:pt x="3373" y="5577"/>
                    <a:pt x="3139" y="5930"/>
                    <a:pt x="2930" y="6295"/>
                  </a:cubicBezTo>
                  <a:lnTo>
                    <a:pt x="1162" y="5823"/>
                  </a:lnTo>
                  <a:lnTo>
                    <a:pt x="468" y="7501"/>
                  </a:lnTo>
                  <a:lnTo>
                    <a:pt x="2054" y="8409"/>
                  </a:lnTo>
                  <a:cubicBezTo>
                    <a:pt x="1945" y="8813"/>
                    <a:pt x="1865" y="9223"/>
                    <a:pt x="1812" y="9636"/>
                  </a:cubicBezTo>
                  <a:lnTo>
                    <a:pt x="0" y="9874"/>
                  </a:lnTo>
                  <a:lnTo>
                    <a:pt x="0" y="11690"/>
                  </a:lnTo>
                  <a:lnTo>
                    <a:pt x="1812" y="11928"/>
                  </a:lnTo>
                  <a:cubicBezTo>
                    <a:pt x="1867" y="12362"/>
                    <a:pt x="1948" y="12795"/>
                    <a:pt x="2066" y="13219"/>
                  </a:cubicBezTo>
                  <a:lnTo>
                    <a:pt x="492" y="14135"/>
                  </a:lnTo>
                  <a:lnTo>
                    <a:pt x="1195" y="15806"/>
                  </a:lnTo>
                  <a:lnTo>
                    <a:pt x="2962" y="15321"/>
                  </a:lnTo>
                  <a:cubicBezTo>
                    <a:pt x="3163" y="15667"/>
                    <a:pt x="3386" y="16003"/>
                    <a:pt x="3636" y="16326"/>
                  </a:cubicBezTo>
                  <a:lnTo>
                    <a:pt x="2522" y="17779"/>
                  </a:lnTo>
                  <a:lnTo>
                    <a:pt x="3806" y="19062"/>
                  </a:lnTo>
                  <a:lnTo>
                    <a:pt x="5255" y="17944"/>
                  </a:lnTo>
                  <a:cubicBezTo>
                    <a:pt x="5574" y="18192"/>
                    <a:pt x="5905" y="18415"/>
                    <a:pt x="6248" y="18614"/>
                  </a:cubicBezTo>
                  <a:lnTo>
                    <a:pt x="5763" y="20377"/>
                  </a:lnTo>
                  <a:lnTo>
                    <a:pt x="7434" y="21084"/>
                  </a:lnTo>
                  <a:lnTo>
                    <a:pt x="8354" y="19510"/>
                  </a:lnTo>
                  <a:cubicBezTo>
                    <a:pt x="8781" y="19629"/>
                    <a:pt x="9217" y="19713"/>
                    <a:pt x="9654" y="19768"/>
                  </a:cubicBezTo>
                  <a:lnTo>
                    <a:pt x="9892" y="21600"/>
                  </a:lnTo>
                  <a:lnTo>
                    <a:pt x="11708" y="21600"/>
                  </a:lnTo>
                  <a:lnTo>
                    <a:pt x="11946" y="19768"/>
                  </a:lnTo>
                  <a:cubicBezTo>
                    <a:pt x="12374" y="19714"/>
                    <a:pt x="12800" y="19633"/>
                    <a:pt x="13217" y="19518"/>
                  </a:cubicBezTo>
                  <a:lnTo>
                    <a:pt x="14138" y="21092"/>
                  </a:lnTo>
                  <a:lnTo>
                    <a:pt x="15809" y="20393"/>
                  </a:lnTo>
                  <a:lnTo>
                    <a:pt x="15328" y="18626"/>
                  </a:lnTo>
                  <a:cubicBezTo>
                    <a:pt x="15679" y="18423"/>
                    <a:pt x="16019" y="18198"/>
                    <a:pt x="16345" y="17944"/>
                  </a:cubicBezTo>
                  <a:lnTo>
                    <a:pt x="17794" y="19062"/>
                  </a:lnTo>
                  <a:lnTo>
                    <a:pt x="19078" y="17779"/>
                  </a:lnTo>
                  <a:lnTo>
                    <a:pt x="17964" y="16326"/>
                  </a:lnTo>
                  <a:cubicBezTo>
                    <a:pt x="18227" y="15987"/>
                    <a:pt x="18461" y="15634"/>
                    <a:pt x="18670" y="15269"/>
                  </a:cubicBezTo>
                  <a:lnTo>
                    <a:pt x="20438" y="15741"/>
                  </a:lnTo>
                  <a:lnTo>
                    <a:pt x="21132" y="14066"/>
                  </a:lnTo>
                  <a:lnTo>
                    <a:pt x="19546" y="13154"/>
                  </a:lnTo>
                  <a:cubicBezTo>
                    <a:pt x="19655" y="12751"/>
                    <a:pt x="19735" y="12340"/>
                    <a:pt x="19788" y="11928"/>
                  </a:cubicBezTo>
                  <a:lnTo>
                    <a:pt x="21600" y="11690"/>
                  </a:lnTo>
                  <a:lnTo>
                    <a:pt x="21600" y="9874"/>
                  </a:lnTo>
                  <a:lnTo>
                    <a:pt x="19788" y="9636"/>
                  </a:lnTo>
                  <a:cubicBezTo>
                    <a:pt x="19733" y="9203"/>
                    <a:pt x="19651" y="8772"/>
                    <a:pt x="19534" y="8349"/>
                  </a:cubicBezTo>
                  <a:lnTo>
                    <a:pt x="21108" y="7429"/>
                  </a:lnTo>
                  <a:lnTo>
                    <a:pt x="20405" y="5758"/>
                  </a:lnTo>
                  <a:lnTo>
                    <a:pt x="18638" y="6242"/>
                  </a:lnTo>
                  <a:cubicBezTo>
                    <a:pt x="18437" y="5896"/>
                    <a:pt x="18214" y="5560"/>
                    <a:pt x="17964" y="5238"/>
                  </a:cubicBezTo>
                  <a:lnTo>
                    <a:pt x="19078" y="3789"/>
                  </a:lnTo>
                  <a:lnTo>
                    <a:pt x="17794" y="2506"/>
                  </a:lnTo>
                  <a:lnTo>
                    <a:pt x="16345" y="3620"/>
                  </a:lnTo>
                  <a:cubicBezTo>
                    <a:pt x="16026" y="3372"/>
                    <a:pt x="15695" y="3149"/>
                    <a:pt x="15352" y="2950"/>
                  </a:cubicBezTo>
                  <a:lnTo>
                    <a:pt x="15837" y="1186"/>
                  </a:lnTo>
                  <a:lnTo>
                    <a:pt x="14166" y="480"/>
                  </a:lnTo>
                  <a:lnTo>
                    <a:pt x="13246" y="2054"/>
                  </a:lnTo>
                  <a:cubicBezTo>
                    <a:pt x="12818" y="1934"/>
                    <a:pt x="12381" y="1851"/>
                    <a:pt x="11942" y="1796"/>
                  </a:cubicBezTo>
                  <a:lnTo>
                    <a:pt x="11708" y="0"/>
                  </a:lnTo>
                  <a:lnTo>
                    <a:pt x="9892" y="0"/>
                  </a:lnTo>
                  <a:close/>
                  <a:moveTo>
                    <a:pt x="10800" y="3551"/>
                  </a:moveTo>
                  <a:cubicBezTo>
                    <a:pt x="12651" y="3551"/>
                    <a:pt x="14501" y="4257"/>
                    <a:pt x="15913" y="5669"/>
                  </a:cubicBezTo>
                  <a:cubicBezTo>
                    <a:pt x="18738" y="8493"/>
                    <a:pt x="18738" y="13070"/>
                    <a:pt x="15913" y="15894"/>
                  </a:cubicBezTo>
                  <a:cubicBezTo>
                    <a:pt x="13089" y="18718"/>
                    <a:pt x="8511" y="18718"/>
                    <a:pt x="5687" y="15894"/>
                  </a:cubicBezTo>
                  <a:cubicBezTo>
                    <a:pt x="2862" y="13070"/>
                    <a:pt x="2862" y="8493"/>
                    <a:pt x="5687" y="5669"/>
                  </a:cubicBezTo>
                  <a:cubicBezTo>
                    <a:pt x="7099" y="4257"/>
                    <a:pt x="8949" y="3551"/>
                    <a:pt x="10800" y="3551"/>
                  </a:cubicBezTo>
                  <a:close/>
                </a:path>
              </a:pathLst>
            </a:custGeom>
            <a:solidFill>
              <a:srgbClr val="0D97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30" name="AutoShape 34">
              <a:extLst>
                <a:ext uri="{FF2B5EF4-FFF2-40B4-BE49-F238E27FC236}">
                  <a16:creationId xmlns:a16="http://schemas.microsoft.com/office/drawing/2014/main" id="{6D1E3E39-48DC-422B-9B17-3AEBE9A48DBB}"/>
                </a:ext>
              </a:extLst>
            </p:cNvPr>
            <p:cNvSpPr>
              <a:spLocks/>
            </p:cNvSpPr>
            <p:nvPr/>
          </p:nvSpPr>
          <p:spPr bwMode="auto">
            <a:xfrm rot="-223663">
              <a:off x="8181053" y="2984665"/>
              <a:ext cx="924000" cy="922389"/>
            </a:xfrm>
            <a:custGeom>
              <a:avLst/>
              <a:gdLst>
                <a:gd name="T0" fmla="*/ 462000 w 21600"/>
                <a:gd name="T1" fmla="*/ 461195 h 21600"/>
                <a:gd name="T2" fmla="*/ 462000 w 21600"/>
                <a:gd name="T3" fmla="*/ 461195 h 21600"/>
                <a:gd name="T4" fmla="*/ 462000 w 21600"/>
                <a:gd name="T5" fmla="*/ 461195 h 21600"/>
                <a:gd name="T6" fmla="*/ 462000 w 21600"/>
                <a:gd name="T7" fmla="*/ 46119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892" y="0"/>
                  </a:moveTo>
                  <a:lnTo>
                    <a:pt x="9658" y="1796"/>
                  </a:lnTo>
                  <a:cubicBezTo>
                    <a:pt x="9228" y="1850"/>
                    <a:pt x="8799" y="1930"/>
                    <a:pt x="8378" y="2046"/>
                  </a:cubicBezTo>
                  <a:lnTo>
                    <a:pt x="7462" y="472"/>
                  </a:lnTo>
                  <a:lnTo>
                    <a:pt x="5791" y="1170"/>
                  </a:lnTo>
                  <a:lnTo>
                    <a:pt x="6272" y="2938"/>
                  </a:lnTo>
                  <a:cubicBezTo>
                    <a:pt x="5921" y="3140"/>
                    <a:pt x="5581" y="3366"/>
                    <a:pt x="5255" y="3620"/>
                  </a:cubicBezTo>
                  <a:lnTo>
                    <a:pt x="3806" y="2506"/>
                  </a:lnTo>
                  <a:lnTo>
                    <a:pt x="2522" y="3789"/>
                  </a:lnTo>
                  <a:lnTo>
                    <a:pt x="3636" y="5238"/>
                  </a:lnTo>
                  <a:cubicBezTo>
                    <a:pt x="3373" y="5577"/>
                    <a:pt x="3139" y="5930"/>
                    <a:pt x="2930" y="6295"/>
                  </a:cubicBezTo>
                  <a:lnTo>
                    <a:pt x="1162" y="5823"/>
                  </a:lnTo>
                  <a:lnTo>
                    <a:pt x="468" y="7501"/>
                  </a:lnTo>
                  <a:lnTo>
                    <a:pt x="2054" y="8409"/>
                  </a:lnTo>
                  <a:cubicBezTo>
                    <a:pt x="1945" y="8813"/>
                    <a:pt x="1865" y="9223"/>
                    <a:pt x="1812" y="9636"/>
                  </a:cubicBezTo>
                  <a:lnTo>
                    <a:pt x="0" y="9874"/>
                  </a:lnTo>
                  <a:lnTo>
                    <a:pt x="0" y="11690"/>
                  </a:lnTo>
                  <a:lnTo>
                    <a:pt x="1812" y="11928"/>
                  </a:lnTo>
                  <a:cubicBezTo>
                    <a:pt x="1867" y="12362"/>
                    <a:pt x="1948" y="12795"/>
                    <a:pt x="2066" y="13219"/>
                  </a:cubicBezTo>
                  <a:lnTo>
                    <a:pt x="492" y="14135"/>
                  </a:lnTo>
                  <a:lnTo>
                    <a:pt x="1195" y="15806"/>
                  </a:lnTo>
                  <a:lnTo>
                    <a:pt x="2962" y="15321"/>
                  </a:lnTo>
                  <a:cubicBezTo>
                    <a:pt x="3163" y="15667"/>
                    <a:pt x="3386" y="16003"/>
                    <a:pt x="3636" y="16326"/>
                  </a:cubicBezTo>
                  <a:lnTo>
                    <a:pt x="2522" y="17779"/>
                  </a:lnTo>
                  <a:lnTo>
                    <a:pt x="3806" y="19062"/>
                  </a:lnTo>
                  <a:lnTo>
                    <a:pt x="5255" y="17944"/>
                  </a:lnTo>
                  <a:cubicBezTo>
                    <a:pt x="5574" y="18192"/>
                    <a:pt x="5905" y="18415"/>
                    <a:pt x="6248" y="18614"/>
                  </a:cubicBezTo>
                  <a:lnTo>
                    <a:pt x="5763" y="20377"/>
                  </a:lnTo>
                  <a:lnTo>
                    <a:pt x="7434" y="21084"/>
                  </a:lnTo>
                  <a:lnTo>
                    <a:pt x="8354" y="19510"/>
                  </a:lnTo>
                  <a:cubicBezTo>
                    <a:pt x="8781" y="19629"/>
                    <a:pt x="9217" y="19713"/>
                    <a:pt x="9654" y="19768"/>
                  </a:cubicBezTo>
                  <a:lnTo>
                    <a:pt x="9892" y="21600"/>
                  </a:lnTo>
                  <a:lnTo>
                    <a:pt x="11708" y="21600"/>
                  </a:lnTo>
                  <a:lnTo>
                    <a:pt x="11946" y="19768"/>
                  </a:lnTo>
                  <a:cubicBezTo>
                    <a:pt x="12374" y="19714"/>
                    <a:pt x="12800" y="19633"/>
                    <a:pt x="13217" y="19518"/>
                  </a:cubicBezTo>
                  <a:lnTo>
                    <a:pt x="14138" y="21092"/>
                  </a:lnTo>
                  <a:lnTo>
                    <a:pt x="15809" y="20393"/>
                  </a:lnTo>
                  <a:lnTo>
                    <a:pt x="15328" y="18626"/>
                  </a:lnTo>
                  <a:cubicBezTo>
                    <a:pt x="15679" y="18423"/>
                    <a:pt x="16019" y="18198"/>
                    <a:pt x="16345" y="17944"/>
                  </a:cubicBezTo>
                  <a:lnTo>
                    <a:pt x="17794" y="19062"/>
                  </a:lnTo>
                  <a:lnTo>
                    <a:pt x="19078" y="17779"/>
                  </a:lnTo>
                  <a:lnTo>
                    <a:pt x="17964" y="16326"/>
                  </a:lnTo>
                  <a:cubicBezTo>
                    <a:pt x="18227" y="15987"/>
                    <a:pt x="18461" y="15634"/>
                    <a:pt x="18670" y="15269"/>
                  </a:cubicBezTo>
                  <a:lnTo>
                    <a:pt x="20438" y="15741"/>
                  </a:lnTo>
                  <a:lnTo>
                    <a:pt x="21132" y="14066"/>
                  </a:lnTo>
                  <a:lnTo>
                    <a:pt x="19546" y="13154"/>
                  </a:lnTo>
                  <a:cubicBezTo>
                    <a:pt x="19655" y="12751"/>
                    <a:pt x="19735" y="12340"/>
                    <a:pt x="19788" y="11928"/>
                  </a:cubicBezTo>
                  <a:lnTo>
                    <a:pt x="21600" y="11690"/>
                  </a:lnTo>
                  <a:lnTo>
                    <a:pt x="21600" y="9874"/>
                  </a:lnTo>
                  <a:lnTo>
                    <a:pt x="19788" y="9636"/>
                  </a:lnTo>
                  <a:cubicBezTo>
                    <a:pt x="19733" y="9203"/>
                    <a:pt x="19651" y="8772"/>
                    <a:pt x="19534" y="8349"/>
                  </a:cubicBezTo>
                  <a:lnTo>
                    <a:pt x="21108" y="7429"/>
                  </a:lnTo>
                  <a:lnTo>
                    <a:pt x="20405" y="5758"/>
                  </a:lnTo>
                  <a:lnTo>
                    <a:pt x="18638" y="6242"/>
                  </a:lnTo>
                  <a:cubicBezTo>
                    <a:pt x="18437" y="5896"/>
                    <a:pt x="18214" y="5560"/>
                    <a:pt x="17964" y="5238"/>
                  </a:cubicBezTo>
                  <a:lnTo>
                    <a:pt x="19078" y="3789"/>
                  </a:lnTo>
                  <a:lnTo>
                    <a:pt x="17794" y="2506"/>
                  </a:lnTo>
                  <a:lnTo>
                    <a:pt x="16345" y="3620"/>
                  </a:lnTo>
                  <a:cubicBezTo>
                    <a:pt x="16026" y="3372"/>
                    <a:pt x="15695" y="3149"/>
                    <a:pt x="15352" y="2950"/>
                  </a:cubicBezTo>
                  <a:lnTo>
                    <a:pt x="15837" y="1186"/>
                  </a:lnTo>
                  <a:lnTo>
                    <a:pt x="14166" y="480"/>
                  </a:lnTo>
                  <a:lnTo>
                    <a:pt x="13246" y="2054"/>
                  </a:lnTo>
                  <a:cubicBezTo>
                    <a:pt x="12818" y="1934"/>
                    <a:pt x="12381" y="1851"/>
                    <a:pt x="11942" y="1796"/>
                  </a:cubicBezTo>
                  <a:lnTo>
                    <a:pt x="11708" y="0"/>
                  </a:lnTo>
                  <a:lnTo>
                    <a:pt x="9892" y="0"/>
                  </a:lnTo>
                  <a:close/>
                  <a:moveTo>
                    <a:pt x="10800" y="3551"/>
                  </a:moveTo>
                  <a:cubicBezTo>
                    <a:pt x="12651" y="3551"/>
                    <a:pt x="14501" y="4257"/>
                    <a:pt x="15913" y="5669"/>
                  </a:cubicBezTo>
                  <a:cubicBezTo>
                    <a:pt x="18738" y="8493"/>
                    <a:pt x="18738" y="13070"/>
                    <a:pt x="15913" y="15894"/>
                  </a:cubicBezTo>
                  <a:cubicBezTo>
                    <a:pt x="13089" y="18718"/>
                    <a:pt x="8511" y="18718"/>
                    <a:pt x="5687" y="15894"/>
                  </a:cubicBezTo>
                  <a:cubicBezTo>
                    <a:pt x="2862" y="13070"/>
                    <a:pt x="2862" y="8493"/>
                    <a:pt x="5687" y="5669"/>
                  </a:cubicBezTo>
                  <a:cubicBezTo>
                    <a:pt x="7099" y="4257"/>
                    <a:pt x="8949" y="3551"/>
                    <a:pt x="10800" y="3551"/>
                  </a:cubicBezTo>
                  <a:close/>
                </a:path>
              </a:pathLst>
            </a:custGeom>
            <a:solidFill>
              <a:srgbClr val="F36D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31" name="AutoShape 35">
              <a:extLst>
                <a:ext uri="{FF2B5EF4-FFF2-40B4-BE49-F238E27FC236}">
                  <a16:creationId xmlns:a16="http://schemas.microsoft.com/office/drawing/2014/main" id="{34F03E7A-3CFF-417F-9567-1C05FB58A42F}"/>
                </a:ext>
              </a:extLst>
            </p:cNvPr>
            <p:cNvSpPr>
              <a:spLocks/>
            </p:cNvSpPr>
            <p:nvPr/>
          </p:nvSpPr>
          <p:spPr bwMode="auto">
            <a:xfrm rot="-223663">
              <a:off x="6739486" y="3340285"/>
              <a:ext cx="1031959" cy="1033520"/>
            </a:xfrm>
            <a:custGeom>
              <a:avLst/>
              <a:gdLst>
                <a:gd name="T0" fmla="*/ 515980 w 21600"/>
                <a:gd name="T1" fmla="*/ 516760 h 21600"/>
                <a:gd name="T2" fmla="*/ 515980 w 21600"/>
                <a:gd name="T3" fmla="*/ 516760 h 21600"/>
                <a:gd name="T4" fmla="*/ 515980 w 21600"/>
                <a:gd name="T5" fmla="*/ 516760 h 21600"/>
                <a:gd name="T6" fmla="*/ 515980 w 21600"/>
                <a:gd name="T7" fmla="*/ 51676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892" y="0"/>
                  </a:moveTo>
                  <a:lnTo>
                    <a:pt x="9658" y="1796"/>
                  </a:lnTo>
                  <a:cubicBezTo>
                    <a:pt x="9228" y="1850"/>
                    <a:pt x="8799" y="1930"/>
                    <a:pt x="8378" y="2046"/>
                  </a:cubicBezTo>
                  <a:lnTo>
                    <a:pt x="7462" y="472"/>
                  </a:lnTo>
                  <a:lnTo>
                    <a:pt x="5791" y="1170"/>
                  </a:lnTo>
                  <a:lnTo>
                    <a:pt x="6272" y="2938"/>
                  </a:lnTo>
                  <a:cubicBezTo>
                    <a:pt x="5921" y="3140"/>
                    <a:pt x="5581" y="3366"/>
                    <a:pt x="5255" y="3620"/>
                  </a:cubicBezTo>
                  <a:lnTo>
                    <a:pt x="3806" y="2506"/>
                  </a:lnTo>
                  <a:lnTo>
                    <a:pt x="2522" y="3789"/>
                  </a:lnTo>
                  <a:lnTo>
                    <a:pt x="3636" y="5238"/>
                  </a:lnTo>
                  <a:cubicBezTo>
                    <a:pt x="3373" y="5577"/>
                    <a:pt x="3139" y="5930"/>
                    <a:pt x="2930" y="6295"/>
                  </a:cubicBezTo>
                  <a:lnTo>
                    <a:pt x="1162" y="5823"/>
                  </a:lnTo>
                  <a:lnTo>
                    <a:pt x="468" y="7501"/>
                  </a:lnTo>
                  <a:lnTo>
                    <a:pt x="2054" y="8409"/>
                  </a:lnTo>
                  <a:cubicBezTo>
                    <a:pt x="1945" y="8813"/>
                    <a:pt x="1865" y="9223"/>
                    <a:pt x="1812" y="9636"/>
                  </a:cubicBezTo>
                  <a:lnTo>
                    <a:pt x="0" y="9874"/>
                  </a:lnTo>
                  <a:lnTo>
                    <a:pt x="0" y="11690"/>
                  </a:lnTo>
                  <a:lnTo>
                    <a:pt x="1812" y="11928"/>
                  </a:lnTo>
                  <a:cubicBezTo>
                    <a:pt x="1867" y="12362"/>
                    <a:pt x="1948" y="12795"/>
                    <a:pt x="2066" y="13219"/>
                  </a:cubicBezTo>
                  <a:lnTo>
                    <a:pt x="492" y="14135"/>
                  </a:lnTo>
                  <a:lnTo>
                    <a:pt x="1195" y="15806"/>
                  </a:lnTo>
                  <a:lnTo>
                    <a:pt x="2962" y="15321"/>
                  </a:lnTo>
                  <a:cubicBezTo>
                    <a:pt x="3163" y="15667"/>
                    <a:pt x="3386" y="16003"/>
                    <a:pt x="3636" y="16326"/>
                  </a:cubicBezTo>
                  <a:lnTo>
                    <a:pt x="2522" y="17779"/>
                  </a:lnTo>
                  <a:lnTo>
                    <a:pt x="3806" y="19062"/>
                  </a:lnTo>
                  <a:lnTo>
                    <a:pt x="5255" y="17944"/>
                  </a:lnTo>
                  <a:cubicBezTo>
                    <a:pt x="5574" y="18192"/>
                    <a:pt x="5905" y="18415"/>
                    <a:pt x="6248" y="18614"/>
                  </a:cubicBezTo>
                  <a:lnTo>
                    <a:pt x="5763" y="20377"/>
                  </a:lnTo>
                  <a:lnTo>
                    <a:pt x="7434" y="21084"/>
                  </a:lnTo>
                  <a:lnTo>
                    <a:pt x="8354" y="19510"/>
                  </a:lnTo>
                  <a:cubicBezTo>
                    <a:pt x="8781" y="19629"/>
                    <a:pt x="9217" y="19713"/>
                    <a:pt x="9654" y="19768"/>
                  </a:cubicBezTo>
                  <a:lnTo>
                    <a:pt x="9892" y="21600"/>
                  </a:lnTo>
                  <a:lnTo>
                    <a:pt x="11708" y="21600"/>
                  </a:lnTo>
                  <a:lnTo>
                    <a:pt x="11946" y="19768"/>
                  </a:lnTo>
                  <a:cubicBezTo>
                    <a:pt x="12374" y="19714"/>
                    <a:pt x="12800" y="19633"/>
                    <a:pt x="13217" y="19518"/>
                  </a:cubicBezTo>
                  <a:lnTo>
                    <a:pt x="14138" y="21092"/>
                  </a:lnTo>
                  <a:lnTo>
                    <a:pt x="15809" y="20393"/>
                  </a:lnTo>
                  <a:lnTo>
                    <a:pt x="15328" y="18626"/>
                  </a:lnTo>
                  <a:cubicBezTo>
                    <a:pt x="15679" y="18423"/>
                    <a:pt x="16019" y="18198"/>
                    <a:pt x="16345" y="17944"/>
                  </a:cubicBezTo>
                  <a:lnTo>
                    <a:pt x="17794" y="19062"/>
                  </a:lnTo>
                  <a:lnTo>
                    <a:pt x="19078" y="17779"/>
                  </a:lnTo>
                  <a:lnTo>
                    <a:pt x="17964" y="16326"/>
                  </a:lnTo>
                  <a:cubicBezTo>
                    <a:pt x="18227" y="15987"/>
                    <a:pt x="18461" y="15634"/>
                    <a:pt x="18670" y="15269"/>
                  </a:cubicBezTo>
                  <a:lnTo>
                    <a:pt x="20438" y="15741"/>
                  </a:lnTo>
                  <a:lnTo>
                    <a:pt x="21132" y="14066"/>
                  </a:lnTo>
                  <a:lnTo>
                    <a:pt x="19546" y="13154"/>
                  </a:lnTo>
                  <a:cubicBezTo>
                    <a:pt x="19655" y="12751"/>
                    <a:pt x="19735" y="12340"/>
                    <a:pt x="19788" y="11928"/>
                  </a:cubicBezTo>
                  <a:lnTo>
                    <a:pt x="21600" y="11690"/>
                  </a:lnTo>
                  <a:lnTo>
                    <a:pt x="21600" y="9874"/>
                  </a:lnTo>
                  <a:lnTo>
                    <a:pt x="19788" y="9636"/>
                  </a:lnTo>
                  <a:cubicBezTo>
                    <a:pt x="19733" y="9203"/>
                    <a:pt x="19651" y="8772"/>
                    <a:pt x="19534" y="8349"/>
                  </a:cubicBezTo>
                  <a:lnTo>
                    <a:pt x="21108" y="7429"/>
                  </a:lnTo>
                  <a:lnTo>
                    <a:pt x="20405" y="5758"/>
                  </a:lnTo>
                  <a:lnTo>
                    <a:pt x="18638" y="6242"/>
                  </a:lnTo>
                  <a:cubicBezTo>
                    <a:pt x="18437" y="5896"/>
                    <a:pt x="18214" y="5560"/>
                    <a:pt x="17964" y="5238"/>
                  </a:cubicBezTo>
                  <a:lnTo>
                    <a:pt x="19078" y="3789"/>
                  </a:lnTo>
                  <a:lnTo>
                    <a:pt x="17794" y="2506"/>
                  </a:lnTo>
                  <a:lnTo>
                    <a:pt x="16345" y="3620"/>
                  </a:lnTo>
                  <a:cubicBezTo>
                    <a:pt x="16026" y="3372"/>
                    <a:pt x="15695" y="3149"/>
                    <a:pt x="15352" y="2950"/>
                  </a:cubicBezTo>
                  <a:lnTo>
                    <a:pt x="15837" y="1186"/>
                  </a:lnTo>
                  <a:lnTo>
                    <a:pt x="14166" y="480"/>
                  </a:lnTo>
                  <a:lnTo>
                    <a:pt x="13246" y="2054"/>
                  </a:lnTo>
                  <a:cubicBezTo>
                    <a:pt x="12818" y="1934"/>
                    <a:pt x="12381" y="1851"/>
                    <a:pt x="11942" y="1796"/>
                  </a:cubicBezTo>
                  <a:lnTo>
                    <a:pt x="11708" y="0"/>
                  </a:lnTo>
                  <a:lnTo>
                    <a:pt x="9892" y="0"/>
                  </a:lnTo>
                  <a:close/>
                  <a:moveTo>
                    <a:pt x="10800" y="3551"/>
                  </a:moveTo>
                  <a:cubicBezTo>
                    <a:pt x="12651" y="3551"/>
                    <a:pt x="14501" y="4257"/>
                    <a:pt x="15913" y="5669"/>
                  </a:cubicBezTo>
                  <a:cubicBezTo>
                    <a:pt x="18738" y="8493"/>
                    <a:pt x="18738" y="13070"/>
                    <a:pt x="15913" y="15894"/>
                  </a:cubicBezTo>
                  <a:cubicBezTo>
                    <a:pt x="13089" y="18718"/>
                    <a:pt x="8511" y="18718"/>
                    <a:pt x="5687" y="15894"/>
                  </a:cubicBezTo>
                  <a:cubicBezTo>
                    <a:pt x="2862" y="13070"/>
                    <a:pt x="2862" y="8493"/>
                    <a:pt x="5687" y="5669"/>
                  </a:cubicBezTo>
                  <a:cubicBezTo>
                    <a:pt x="7099" y="4257"/>
                    <a:pt x="8949" y="3551"/>
                    <a:pt x="10800" y="3551"/>
                  </a:cubicBezTo>
                  <a:close/>
                </a:path>
              </a:pathLst>
            </a:custGeom>
            <a:solidFill>
              <a:srgbClr val="2EBF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32" name="AutoShape 36">
              <a:extLst>
                <a:ext uri="{FF2B5EF4-FFF2-40B4-BE49-F238E27FC236}">
                  <a16:creationId xmlns:a16="http://schemas.microsoft.com/office/drawing/2014/main" id="{A43142F9-2C42-4E0F-A366-996A9287798F}"/>
                </a:ext>
              </a:extLst>
            </p:cNvPr>
            <p:cNvSpPr>
              <a:spLocks/>
            </p:cNvSpPr>
            <p:nvPr/>
          </p:nvSpPr>
          <p:spPr bwMode="auto">
            <a:xfrm rot="888860">
              <a:off x="4477114" y="704889"/>
              <a:ext cx="890661" cy="890637"/>
            </a:xfrm>
            <a:custGeom>
              <a:avLst/>
              <a:gdLst>
                <a:gd name="T0" fmla="*/ 445331 w 21600"/>
                <a:gd name="T1" fmla="*/ 445319 h 21600"/>
                <a:gd name="T2" fmla="*/ 445331 w 21600"/>
                <a:gd name="T3" fmla="*/ 445319 h 21600"/>
                <a:gd name="T4" fmla="*/ 445331 w 21600"/>
                <a:gd name="T5" fmla="*/ 445319 h 21600"/>
                <a:gd name="T6" fmla="*/ 445331 w 21600"/>
                <a:gd name="T7" fmla="*/ 44531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892" y="0"/>
                  </a:moveTo>
                  <a:lnTo>
                    <a:pt x="9658" y="1796"/>
                  </a:lnTo>
                  <a:cubicBezTo>
                    <a:pt x="9228" y="1850"/>
                    <a:pt x="8799" y="1930"/>
                    <a:pt x="8378" y="2046"/>
                  </a:cubicBezTo>
                  <a:lnTo>
                    <a:pt x="7462" y="472"/>
                  </a:lnTo>
                  <a:lnTo>
                    <a:pt x="5791" y="1170"/>
                  </a:lnTo>
                  <a:lnTo>
                    <a:pt x="6272" y="2938"/>
                  </a:lnTo>
                  <a:cubicBezTo>
                    <a:pt x="5921" y="3140"/>
                    <a:pt x="5581" y="3366"/>
                    <a:pt x="5255" y="3620"/>
                  </a:cubicBezTo>
                  <a:lnTo>
                    <a:pt x="3806" y="2506"/>
                  </a:lnTo>
                  <a:lnTo>
                    <a:pt x="2522" y="3789"/>
                  </a:lnTo>
                  <a:lnTo>
                    <a:pt x="3636" y="5238"/>
                  </a:lnTo>
                  <a:cubicBezTo>
                    <a:pt x="3373" y="5577"/>
                    <a:pt x="3139" y="5930"/>
                    <a:pt x="2930" y="6295"/>
                  </a:cubicBezTo>
                  <a:lnTo>
                    <a:pt x="1162" y="5823"/>
                  </a:lnTo>
                  <a:lnTo>
                    <a:pt x="468" y="7501"/>
                  </a:lnTo>
                  <a:lnTo>
                    <a:pt x="2054" y="8409"/>
                  </a:lnTo>
                  <a:cubicBezTo>
                    <a:pt x="1945" y="8813"/>
                    <a:pt x="1865" y="9223"/>
                    <a:pt x="1812" y="9636"/>
                  </a:cubicBezTo>
                  <a:lnTo>
                    <a:pt x="0" y="9874"/>
                  </a:lnTo>
                  <a:lnTo>
                    <a:pt x="0" y="11690"/>
                  </a:lnTo>
                  <a:lnTo>
                    <a:pt x="1812" y="11928"/>
                  </a:lnTo>
                  <a:cubicBezTo>
                    <a:pt x="1867" y="12362"/>
                    <a:pt x="1948" y="12795"/>
                    <a:pt x="2066" y="13219"/>
                  </a:cubicBezTo>
                  <a:lnTo>
                    <a:pt x="492" y="14135"/>
                  </a:lnTo>
                  <a:lnTo>
                    <a:pt x="1195" y="15806"/>
                  </a:lnTo>
                  <a:lnTo>
                    <a:pt x="2962" y="15321"/>
                  </a:lnTo>
                  <a:cubicBezTo>
                    <a:pt x="3163" y="15667"/>
                    <a:pt x="3386" y="16003"/>
                    <a:pt x="3636" y="16326"/>
                  </a:cubicBezTo>
                  <a:lnTo>
                    <a:pt x="2522" y="17779"/>
                  </a:lnTo>
                  <a:lnTo>
                    <a:pt x="3806" y="19062"/>
                  </a:lnTo>
                  <a:lnTo>
                    <a:pt x="5255" y="17944"/>
                  </a:lnTo>
                  <a:cubicBezTo>
                    <a:pt x="5574" y="18192"/>
                    <a:pt x="5905" y="18415"/>
                    <a:pt x="6248" y="18614"/>
                  </a:cubicBezTo>
                  <a:lnTo>
                    <a:pt x="5763" y="20377"/>
                  </a:lnTo>
                  <a:lnTo>
                    <a:pt x="7434" y="21084"/>
                  </a:lnTo>
                  <a:lnTo>
                    <a:pt x="8354" y="19510"/>
                  </a:lnTo>
                  <a:cubicBezTo>
                    <a:pt x="8781" y="19629"/>
                    <a:pt x="9217" y="19713"/>
                    <a:pt x="9654" y="19768"/>
                  </a:cubicBezTo>
                  <a:lnTo>
                    <a:pt x="9892" y="21600"/>
                  </a:lnTo>
                  <a:lnTo>
                    <a:pt x="11708" y="21600"/>
                  </a:lnTo>
                  <a:lnTo>
                    <a:pt x="11946" y="19768"/>
                  </a:lnTo>
                  <a:cubicBezTo>
                    <a:pt x="12374" y="19714"/>
                    <a:pt x="12800" y="19633"/>
                    <a:pt x="13217" y="19518"/>
                  </a:cubicBezTo>
                  <a:lnTo>
                    <a:pt x="14138" y="21092"/>
                  </a:lnTo>
                  <a:lnTo>
                    <a:pt x="15809" y="20393"/>
                  </a:lnTo>
                  <a:lnTo>
                    <a:pt x="15328" y="18626"/>
                  </a:lnTo>
                  <a:cubicBezTo>
                    <a:pt x="15679" y="18423"/>
                    <a:pt x="16019" y="18198"/>
                    <a:pt x="16345" y="17944"/>
                  </a:cubicBezTo>
                  <a:lnTo>
                    <a:pt x="17794" y="19062"/>
                  </a:lnTo>
                  <a:lnTo>
                    <a:pt x="19078" y="17779"/>
                  </a:lnTo>
                  <a:lnTo>
                    <a:pt x="17964" y="16326"/>
                  </a:lnTo>
                  <a:cubicBezTo>
                    <a:pt x="18227" y="15987"/>
                    <a:pt x="18461" y="15634"/>
                    <a:pt x="18670" y="15269"/>
                  </a:cubicBezTo>
                  <a:lnTo>
                    <a:pt x="20438" y="15741"/>
                  </a:lnTo>
                  <a:lnTo>
                    <a:pt x="21132" y="14066"/>
                  </a:lnTo>
                  <a:lnTo>
                    <a:pt x="19546" y="13154"/>
                  </a:lnTo>
                  <a:cubicBezTo>
                    <a:pt x="19655" y="12751"/>
                    <a:pt x="19735" y="12340"/>
                    <a:pt x="19788" y="11928"/>
                  </a:cubicBezTo>
                  <a:lnTo>
                    <a:pt x="21600" y="11690"/>
                  </a:lnTo>
                  <a:lnTo>
                    <a:pt x="21600" y="9874"/>
                  </a:lnTo>
                  <a:lnTo>
                    <a:pt x="19788" y="9636"/>
                  </a:lnTo>
                  <a:cubicBezTo>
                    <a:pt x="19733" y="9203"/>
                    <a:pt x="19651" y="8772"/>
                    <a:pt x="19534" y="8349"/>
                  </a:cubicBezTo>
                  <a:lnTo>
                    <a:pt x="21108" y="7429"/>
                  </a:lnTo>
                  <a:lnTo>
                    <a:pt x="20405" y="5758"/>
                  </a:lnTo>
                  <a:lnTo>
                    <a:pt x="18638" y="6242"/>
                  </a:lnTo>
                  <a:cubicBezTo>
                    <a:pt x="18437" y="5896"/>
                    <a:pt x="18214" y="5560"/>
                    <a:pt x="17964" y="5238"/>
                  </a:cubicBezTo>
                  <a:lnTo>
                    <a:pt x="19078" y="3789"/>
                  </a:lnTo>
                  <a:lnTo>
                    <a:pt x="17794" y="2506"/>
                  </a:lnTo>
                  <a:lnTo>
                    <a:pt x="16345" y="3620"/>
                  </a:lnTo>
                  <a:cubicBezTo>
                    <a:pt x="16026" y="3372"/>
                    <a:pt x="15695" y="3149"/>
                    <a:pt x="15352" y="2950"/>
                  </a:cubicBezTo>
                  <a:lnTo>
                    <a:pt x="15837" y="1186"/>
                  </a:lnTo>
                  <a:lnTo>
                    <a:pt x="14166" y="480"/>
                  </a:lnTo>
                  <a:lnTo>
                    <a:pt x="13246" y="2054"/>
                  </a:lnTo>
                  <a:cubicBezTo>
                    <a:pt x="12818" y="1934"/>
                    <a:pt x="12381" y="1851"/>
                    <a:pt x="11942" y="1796"/>
                  </a:cubicBezTo>
                  <a:lnTo>
                    <a:pt x="11708" y="0"/>
                  </a:lnTo>
                  <a:lnTo>
                    <a:pt x="9892" y="0"/>
                  </a:lnTo>
                  <a:close/>
                  <a:moveTo>
                    <a:pt x="10800" y="3551"/>
                  </a:moveTo>
                  <a:cubicBezTo>
                    <a:pt x="12651" y="3551"/>
                    <a:pt x="14501" y="4257"/>
                    <a:pt x="15913" y="5669"/>
                  </a:cubicBezTo>
                  <a:cubicBezTo>
                    <a:pt x="18738" y="8493"/>
                    <a:pt x="18738" y="13070"/>
                    <a:pt x="15913" y="15894"/>
                  </a:cubicBezTo>
                  <a:cubicBezTo>
                    <a:pt x="13089" y="18718"/>
                    <a:pt x="8511" y="18718"/>
                    <a:pt x="5687" y="15894"/>
                  </a:cubicBezTo>
                  <a:cubicBezTo>
                    <a:pt x="2862" y="13070"/>
                    <a:pt x="2862" y="8493"/>
                    <a:pt x="5687" y="5669"/>
                  </a:cubicBezTo>
                  <a:cubicBezTo>
                    <a:pt x="7099" y="4257"/>
                    <a:pt x="8949" y="3551"/>
                    <a:pt x="10800" y="3551"/>
                  </a:cubicBezTo>
                  <a:close/>
                </a:path>
              </a:pathLst>
            </a:custGeom>
            <a:solidFill>
              <a:srgbClr val="2EBF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33" name="AutoShape 37">
              <a:extLst>
                <a:ext uri="{FF2B5EF4-FFF2-40B4-BE49-F238E27FC236}">
                  <a16:creationId xmlns:a16="http://schemas.microsoft.com/office/drawing/2014/main" id="{053C8D1A-5DE5-41E6-B9FC-9A9D4E211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10400560" cy="10927368"/>
            </a:xfrm>
            <a:custGeom>
              <a:avLst/>
              <a:gdLst>
                <a:gd name="T0" fmla="*/ 5200280 w 21524"/>
                <a:gd name="T1" fmla="*/ 5464696 h 21598"/>
                <a:gd name="T2" fmla="*/ 5200280 w 21524"/>
                <a:gd name="T3" fmla="*/ 5464696 h 21598"/>
                <a:gd name="T4" fmla="*/ 5200280 w 21524"/>
                <a:gd name="T5" fmla="*/ 5464696 h 21598"/>
                <a:gd name="T6" fmla="*/ 5200280 w 21524"/>
                <a:gd name="T7" fmla="*/ 5464696 h 215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4" h="21598">
                  <a:moveTo>
                    <a:pt x="13935" y="1"/>
                  </a:moveTo>
                  <a:cubicBezTo>
                    <a:pt x="13834" y="-2"/>
                    <a:pt x="13733" y="0"/>
                    <a:pt x="13631" y="9"/>
                  </a:cubicBezTo>
                  <a:cubicBezTo>
                    <a:pt x="12920" y="69"/>
                    <a:pt x="12268" y="408"/>
                    <a:pt x="11830" y="946"/>
                  </a:cubicBezTo>
                  <a:cubicBezTo>
                    <a:pt x="11172" y="530"/>
                    <a:pt x="10351" y="423"/>
                    <a:pt x="9601" y="657"/>
                  </a:cubicBezTo>
                  <a:cubicBezTo>
                    <a:pt x="8928" y="866"/>
                    <a:pt x="8376" y="1332"/>
                    <a:pt x="8075" y="1942"/>
                  </a:cubicBezTo>
                  <a:cubicBezTo>
                    <a:pt x="7364" y="1940"/>
                    <a:pt x="6684" y="2216"/>
                    <a:pt x="6195" y="2708"/>
                  </a:cubicBezTo>
                  <a:cubicBezTo>
                    <a:pt x="5665" y="3239"/>
                    <a:pt x="5410" y="3967"/>
                    <a:pt x="5498" y="4696"/>
                  </a:cubicBezTo>
                  <a:cubicBezTo>
                    <a:pt x="5194" y="4834"/>
                    <a:pt x="4969" y="5092"/>
                    <a:pt x="4880" y="5402"/>
                  </a:cubicBezTo>
                  <a:cubicBezTo>
                    <a:pt x="4782" y="5745"/>
                    <a:pt x="4862" y="6112"/>
                    <a:pt x="5096" y="6390"/>
                  </a:cubicBezTo>
                  <a:cubicBezTo>
                    <a:pt x="4459" y="7103"/>
                    <a:pt x="4236" y="8072"/>
                    <a:pt x="4502" y="8974"/>
                  </a:cubicBezTo>
                  <a:cubicBezTo>
                    <a:pt x="4823" y="10064"/>
                    <a:pt x="5788" y="10869"/>
                    <a:pt x="6962" y="11027"/>
                  </a:cubicBezTo>
                  <a:cubicBezTo>
                    <a:pt x="7255" y="11411"/>
                    <a:pt x="7680" y="11686"/>
                    <a:pt x="8163" y="11801"/>
                  </a:cubicBezTo>
                  <a:cubicBezTo>
                    <a:pt x="8706" y="11931"/>
                    <a:pt x="9281" y="11852"/>
                    <a:pt x="9764" y="11582"/>
                  </a:cubicBezTo>
                  <a:cubicBezTo>
                    <a:pt x="10196" y="11726"/>
                    <a:pt x="10660" y="11735"/>
                    <a:pt x="11096" y="11618"/>
                  </a:cubicBezTo>
                  <a:lnTo>
                    <a:pt x="11096" y="14944"/>
                  </a:lnTo>
                  <a:cubicBezTo>
                    <a:pt x="10787" y="14359"/>
                    <a:pt x="10309" y="13871"/>
                    <a:pt x="9720" y="13536"/>
                  </a:cubicBezTo>
                  <a:cubicBezTo>
                    <a:pt x="9067" y="13164"/>
                    <a:pt x="8309" y="12999"/>
                    <a:pt x="7551" y="13057"/>
                  </a:cubicBezTo>
                  <a:cubicBezTo>
                    <a:pt x="7238" y="13081"/>
                    <a:pt x="6930" y="13144"/>
                    <a:pt x="6634" y="13244"/>
                  </a:cubicBezTo>
                  <a:cubicBezTo>
                    <a:pt x="6363" y="13335"/>
                    <a:pt x="6104" y="13456"/>
                    <a:pt x="5863" y="13606"/>
                  </a:cubicBezTo>
                  <a:cubicBezTo>
                    <a:pt x="4885" y="13961"/>
                    <a:pt x="4116" y="14703"/>
                    <a:pt x="3754" y="15640"/>
                  </a:cubicBezTo>
                  <a:cubicBezTo>
                    <a:pt x="3417" y="16514"/>
                    <a:pt x="3465" y="17481"/>
                    <a:pt x="3881" y="18324"/>
                  </a:cubicBezTo>
                  <a:cubicBezTo>
                    <a:pt x="4041" y="18648"/>
                    <a:pt x="4252" y="18946"/>
                    <a:pt x="4503" y="19213"/>
                  </a:cubicBezTo>
                  <a:cubicBezTo>
                    <a:pt x="4790" y="19519"/>
                    <a:pt x="5127" y="19781"/>
                    <a:pt x="5499" y="19989"/>
                  </a:cubicBezTo>
                  <a:lnTo>
                    <a:pt x="3319" y="19989"/>
                  </a:lnTo>
                  <a:cubicBezTo>
                    <a:pt x="3249" y="19588"/>
                    <a:pt x="3008" y="19232"/>
                    <a:pt x="2655" y="19006"/>
                  </a:cubicBezTo>
                  <a:cubicBezTo>
                    <a:pt x="2384" y="18833"/>
                    <a:pt x="2062" y="18747"/>
                    <a:pt x="1737" y="18761"/>
                  </a:cubicBezTo>
                  <a:cubicBezTo>
                    <a:pt x="1691" y="18777"/>
                    <a:pt x="1647" y="18798"/>
                    <a:pt x="1605" y="18821"/>
                  </a:cubicBezTo>
                  <a:cubicBezTo>
                    <a:pt x="1384" y="18943"/>
                    <a:pt x="1239" y="19133"/>
                    <a:pt x="1146" y="19352"/>
                  </a:cubicBezTo>
                  <a:lnTo>
                    <a:pt x="187" y="19352"/>
                  </a:lnTo>
                  <a:cubicBezTo>
                    <a:pt x="84" y="19352"/>
                    <a:pt x="0" y="19432"/>
                    <a:pt x="0" y="19531"/>
                  </a:cubicBezTo>
                  <a:cubicBezTo>
                    <a:pt x="0" y="19630"/>
                    <a:pt x="84" y="19710"/>
                    <a:pt x="187" y="19710"/>
                  </a:cubicBezTo>
                  <a:lnTo>
                    <a:pt x="1041" y="19710"/>
                  </a:lnTo>
                  <a:cubicBezTo>
                    <a:pt x="1016" y="19844"/>
                    <a:pt x="1003" y="19982"/>
                    <a:pt x="1000" y="20119"/>
                  </a:cubicBezTo>
                  <a:cubicBezTo>
                    <a:pt x="998" y="20265"/>
                    <a:pt x="1006" y="20413"/>
                    <a:pt x="1027" y="20557"/>
                  </a:cubicBezTo>
                  <a:lnTo>
                    <a:pt x="187" y="20557"/>
                  </a:lnTo>
                  <a:cubicBezTo>
                    <a:pt x="84" y="20557"/>
                    <a:pt x="0" y="20637"/>
                    <a:pt x="0" y="20736"/>
                  </a:cubicBezTo>
                  <a:cubicBezTo>
                    <a:pt x="0" y="20835"/>
                    <a:pt x="84" y="20915"/>
                    <a:pt x="187" y="20915"/>
                  </a:cubicBezTo>
                  <a:lnTo>
                    <a:pt x="1115" y="20915"/>
                  </a:lnTo>
                  <a:cubicBezTo>
                    <a:pt x="1206" y="21163"/>
                    <a:pt x="1356" y="21379"/>
                    <a:pt x="1593" y="21525"/>
                  </a:cubicBezTo>
                  <a:cubicBezTo>
                    <a:pt x="1639" y="21553"/>
                    <a:pt x="1687" y="21578"/>
                    <a:pt x="1737" y="21598"/>
                  </a:cubicBezTo>
                  <a:cubicBezTo>
                    <a:pt x="2088" y="21591"/>
                    <a:pt x="2428" y="21478"/>
                    <a:pt x="2708" y="21275"/>
                  </a:cubicBezTo>
                  <a:cubicBezTo>
                    <a:pt x="3020" y="21048"/>
                    <a:pt x="3238" y="20724"/>
                    <a:pt x="3325" y="20359"/>
                  </a:cubicBezTo>
                  <a:lnTo>
                    <a:pt x="7525" y="20359"/>
                  </a:lnTo>
                  <a:cubicBezTo>
                    <a:pt x="7844" y="20352"/>
                    <a:pt x="8159" y="20292"/>
                    <a:pt x="8456" y="20182"/>
                  </a:cubicBezTo>
                  <a:cubicBezTo>
                    <a:pt x="8706" y="20090"/>
                    <a:pt x="8940" y="19965"/>
                    <a:pt x="9151" y="19809"/>
                  </a:cubicBezTo>
                  <a:cubicBezTo>
                    <a:pt x="9897" y="19563"/>
                    <a:pt x="10534" y="19085"/>
                    <a:pt x="10960" y="18450"/>
                  </a:cubicBezTo>
                  <a:cubicBezTo>
                    <a:pt x="11350" y="17868"/>
                    <a:pt x="11542" y="17184"/>
                    <a:pt x="11509" y="16494"/>
                  </a:cubicBezTo>
                  <a:lnTo>
                    <a:pt x="11509" y="11459"/>
                  </a:lnTo>
                  <a:cubicBezTo>
                    <a:pt x="11815" y="11308"/>
                    <a:pt x="12084" y="11093"/>
                    <a:pt x="12287" y="10825"/>
                  </a:cubicBezTo>
                  <a:cubicBezTo>
                    <a:pt x="12774" y="10814"/>
                    <a:pt x="13243" y="10648"/>
                    <a:pt x="13618" y="10352"/>
                  </a:cubicBezTo>
                  <a:cubicBezTo>
                    <a:pt x="13939" y="10097"/>
                    <a:pt x="14176" y="9759"/>
                    <a:pt x="14299" y="9379"/>
                  </a:cubicBezTo>
                  <a:cubicBezTo>
                    <a:pt x="14767" y="9501"/>
                    <a:pt x="15264" y="9472"/>
                    <a:pt x="15713" y="9298"/>
                  </a:cubicBezTo>
                  <a:cubicBezTo>
                    <a:pt x="16187" y="9114"/>
                    <a:pt x="16579" y="8779"/>
                    <a:pt x="16823" y="8350"/>
                  </a:cubicBezTo>
                  <a:cubicBezTo>
                    <a:pt x="17341" y="8570"/>
                    <a:pt x="17926" y="8591"/>
                    <a:pt x="18460" y="8412"/>
                  </a:cubicBezTo>
                  <a:cubicBezTo>
                    <a:pt x="18977" y="8237"/>
                    <a:pt x="19408" y="7886"/>
                    <a:pt x="19668" y="7426"/>
                  </a:cubicBezTo>
                  <a:cubicBezTo>
                    <a:pt x="20670" y="7272"/>
                    <a:pt x="21433" y="6486"/>
                    <a:pt x="21516" y="5520"/>
                  </a:cubicBezTo>
                  <a:cubicBezTo>
                    <a:pt x="21600" y="4552"/>
                    <a:pt x="20979" y="3655"/>
                    <a:pt x="20013" y="3350"/>
                  </a:cubicBezTo>
                  <a:cubicBezTo>
                    <a:pt x="19898" y="2715"/>
                    <a:pt x="19524" y="2149"/>
                    <a:pt x="18974" y="1776"/>
                  </a:cubicBezTo>
                  <a:cubicBezTo>
                    <a:pt x="18433" y="1408"/>
                    <a:pt x="17762" y="1257"/>
                    <a:pt x="17105" y="1353"/>
                  </a:cubicBezTo>
                  <a:cubicBezTo>
                    <a:pt x="16944" y="1130"/>
                    <a:pt x="16712" y="962"/>
                    <a:pt x="16444" y="875"/>
                  </a:cubicBezTo>
                  <a:cubicBezTo>
                    <a:pt x="16234" y="806"/>
                    <a:pt x="16009" y="790"/>
                    <a:pt x="15790" y="826"/>
                  </a:cubicBezTo>
                  <a:cubicBezTo>
                    <a:pt x="15314" y="316"/>
                    <a:pt x="14641" y="21"/>
                    <a:pt x="13935" y="1"/>
                  </a:cubicBezTo>
                  <a:close/>
                  <a:moveTo>
                    <a:pt x="13907" y="399"/>
                  </a:moveTo>
                  <a:cubicBezTo>
                    <a:pt x="14601" y="412"/>
                    <a:pt x="15258" y="733"/>
                    <a:pt x="15674" y="1278"/>
                  </a:cubicBezTo>
                  <a:cubicBezTo>
                    <a:pt x="15844" y="1203"/>
                    <a:pt x="16036" y="1183"/>
                    <a:pt x="16219" y="1222"/>
                  </a:cubicBezTo>
                  <a:cubicBezTo>
                    <a:pt x="16528" y="1288"/>
                    <a:pt x="16776" y="1509"/>
                    <a:pt x="16868" y="1798"/>
                  </a:cubicBezTo>
                  <a:cubicBezTo>
                    <a:pt x="17478" y="1643"/>
                    <a:pt x="18128" y="1740"/>
                    <a:pt x="18659" y="2065"/>
                  </a:cubicBezTo>
                  <a:cubicBezTo>
                    <a:pt x="19239" y="2421"/>
                    <a:pt x="19617" y="3009"/>
                    <a:pt x="19686" y="3663"/>
                  </a:cubicBezTo>
                  <a:cubicBezTo>
                    <a:pt x="20572" y="3839"/>
                    <a:pt x="21182" y="4617"/>
                    <a:pt x="21110" y="5479"/>
                  </a:cubicBezTo>
                  <a:cubicBezTo>
                    <a:pt x="21039" y="6328"/>
                    <a:pt x="20325" y="6997"/>
                    <a:pt x="19434" y="7049"/>
                  </a:cubicBezTo>
                  <a:cubicBezTo>
                    <a:pt x="19217" y="7565"/>
                    <a:pt x="18756" y="7951"/>
                    <a:pt x="18192" y="8090"/>
                  </a:cubicBezTo>
                  <a:cubicBezTo>
                    <a:pt x="17667" y="8219"/>
                    <a:pt x="17110" y="8118"/>
                    <a:pt x="16671" y="7815"/>
                  </a:cubicBezTo>
                  <a:cubicBezTo>
                    <a:pt x="16500" y="8332"/>
                    <a:pt x="16093" y="8746"/>
                    <a:pt x="15564" y="8940"/>
                  </a:cubicBezTo>
                  <a:cubicBezTo>
                    <a:pt x="15065" y="9124"/>
                    <a:pt x="14508" y="9094"/>
                    <a:pt x="14034" y="8856"/>
                  </a:cubicBezTo>
                  <a:cubicBezTo>
                    <a:pt x="13993" y="9289"/>
                    <a:pt x="13784" y="9692"/>
                    <a:pt x="13449" y="9985"/>
                  </a:cubicBezTo>
                  <a:cubicBezTo>
                    <a:pt x="13078" y="10309"/>
                    <a:pt x="12583" y="10474"/>
                    <a:pt x="12082" y="10440"/>
                  </a:cubicBezTo>
                  <a:cubicBezTo>
                    <a:pt x="11861" y="10816"/>
                    <a:pt x="11503" y="11101"/>
                    <a:pt x="11077" y="11240"/>
                  </a:cubicBezTo>
                  <a:cubicBezTo>
                    <a:pt x="10637" y="11384"/>
                    <a:pt x="10157" y="11363"/>
                    <a:pt x="9734" y="11183"/>
                  </a:cubicBezTo>
                  <a:cubicBezTo>
                    <a:pt x="9302" y="11483"/>
                    <a:pt x="8749" y="11577"/>
                    <a:pt x="8236" y="11437"/>
                  </a:cubicBezTo>
                  <a:cubicBezTo>
                    <a:pt x="7786" y="11315"/>
                    <a:pt x="7408" y="11024"/>
                    <a:pt x="7187" y="10631"/>
                  </a:cubicBezTo>
                  <a:cubicBezTo>
                    <a:pt x="6090" y="10563"/>
                    <a:pt x="5160" y="9838"/>
                    <a:pt x="4869" y="8825"/>
                  </a:cubicBezTo>
                  <a:cubicBezTo>
                    <a:pt x="4616" y="7946"/>
                    <a:pt x="4901" y="7005"/>
                    <a:pt x="5606" y="6390"/>
                  </a:cubicBezTo>
                  <a:cubicBezTo>
                    <a:pt x="5311" y="6186"/>
                    <a:pt x="5179" y="5829"/>
                    <a:pt x="5275" y="5494"/>
                  </a:cubicBezTo>
                  <a:cubicBezTo>
                    <a:pt x="5359" y="5205"/>
                    <a:pt x="5601" y="4981"/>
                    <a:pt x="5906" y="4911"/>
                  </a:cubicBezTo>
                  <a:cubicBezTo>
                    <a:pt x="5732" y="4175"/>
                    <a:pt x="5978" y="3406"/>
                    <a:pt x="6553" y="2888"/>
                  </a:cubicBezTo>
                  <a:cubicBezTo>
                    <a:pt x="7020" y="2467"/>
                    <a:pt x="7657" y="2262"/>
                    <a:pt x="8296" y="2327"/>
                  </a:cubicBezTo>
                  <a:cubicBezTo>
                    <a:pt x="8566" y="1630"/>
                    <a:pt x="9192" y="1116"/>
                    <a:pt x="9954" y="967"/>
                  </a:cubicBezTo>
                  <a:cubicBezTo>
                    <a:pt x="10659" y="828"/>
                    <a:pt x="11391" y="1020"/>
                    <a:pt x="11922" y="1486"/>
                  </a:cubicBezTo>
                  <a:cubicBezTo>
                    <a:pt x="12270" y="889"/>
                    <a:pt x="12898" y="490"/>
                    <a:pt x="13608" y="412"/>
                  </a:cubicBezTo>
                  <a:cubicBezTo>
                    <a:pt x="13708" y="401"/>
                    <a:pt x="13808" y="397"/>
                    <a:pt x="13907" y="399"/>
                  </a:cubicBezTo>
                  <a:close/>
                  <a:moveTo>
                    <a:pt x="8136" y="13466"/>
                  </a:moveTo>
                  <a:cubicBezTo>
                    <a:pt x="9194" y="13539"/>
                    <a:pt x="10145" y="14106"/>
                    <a:pt x="10678" y="14982"/>
                  </a:cubicBezTo>
                  <a:cubicBezTo>
                    <a:pt x="11285" y="15979"/>
                    <a:pt x="11260" y="17216"/>
                    <a:pt x="10615" y="18190"/>
                  </a:cubicBezTo>
                  <a:cubicBezTo>
                    <a:pt x="11006" y="17267"/>
                    <a:pt x="10969" y="16229"/>
                    <a:pt x="10514" y="15333"/>
                  </a:cubicBezTo>
                  <a:cubicBezTo>
                    <a:pt x="10044" y="14410"/>
                    <a:pt x="9176" y="13727"/>
                    <a:pt x="8136" y="13466"/>
                  </a:cubicBezTo>
                  <a:close/>
                  <a:moveTo>
                    <a:pt x="7262" y="13717"/>
                  </a:moveTo>
                  <a:cubicBezTo>
                    <a:pt x="8446" y="13727"/>
                    <a:pt x="9571" y="14354"/>
                    <a:pt x="10139" y="15414"/>
                  </a:cubicBezTo>
                  <a:cubicBezTo>
                    <a:pt x="10918" y="16865"/>
                    <a:pt x="10400" y="18644"/>
                    <a:pt x="8949" y="19504"/>
                  </a:cubicBezTo>
                  <a:cubicBezTo>
                    <a:pt x="7317" y="20050"/>
                    <a:pt x="5521" y="19298"/>
                    <a:pt x="4834" y="17782"/>
                  </a:cubicBezTo>
                  <a:cubicBezTo>
                    <a:pt x="4199" y="16377"/>
                    <a:pt x="4726" y="14740"/>
                    <a:pt x="6078" y="13919"/>
                  </a:cubicBezTo>
                  <a:cubicBezTo>
                    <a:pt x="6467" y="13779"/>
                    <a:pt x="6868" y="13713"/>
                    <a:pt x="7262" y="13717"/>
                  </a:cubicBezTo>
                  <a:close/>
                  <a:moveTo>
                    <a:pt x="4411" y="15284"/>
                  </a:moveTo>
                  <a:cubicBezTo>
                    <a:pt x="4062" y="16166"/>
                    <a:pt x="4096" y="17144"/>
                    <a:pt x="4504" y="18003"/>
                  </a:cubicBezTo>
                  <a:cubicBezTo>
                    <a:pt x="4956" y="18953"/>
                    <a:pt x="5820" y="19667"/>
                    <a:pt x="6870" y="19957"/>
                  </a:cubicBezTo>
                  <a:cubicBezTo>
                    <a:pt x="5688" y="19853"/>
                    <a:pt x="4661" y="19140"/>
                    <a:pt x="4193" y="18099"/>
                  </a:cubicBezTo>
                  <a:cubicBezTo>
                    <a:pt x="3781" y="17183"/>
                    <a:pt x="3862" y="16132"/>
                    <a:pt x="4411" y="15284"/>
                  </a:cubicBezTo>
                  <a:close/>
                </a:path>
              </a:pathLst>
            </a:custGeom>
            <a:solidFill>
              <a:srgbClr val="527F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5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515600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 err="1" smtClean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Onboarding</a:t>
            </a:r>
            <a:r>
              <a:rPr lang="fr-FR" sz="6000" cap="all" baseline="12500" dirty="0" smtClean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 des métiers</a:t>
            </a:r>
            <a:endParaRPr lang="fr-FR" sz="6000" cap="all" baseline="12500" dirty="0">
              <a:solidFill>
                <a:srgbClr val="1722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31F58D6C-B414-42AB-AF4E-1EA8169F36CC}"/>
              </a:ext>
            </a:extLst>
          </p:cNvPr>
          <p:cNvSpPr>
            <a:spLocks/>
          </p:cNvSpPr>
          <p:nvPr/>
        </p:nvSpPr>
        <p:spPr bwMode="auto">
          <a:xfrm>
            <a:off x="7264401" y="788885"/>
            <a:ext cx="519373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1600" b="1" spc="300" dirty="0" smtClean="0">
                <a:solidFill>
                  <a:srgbClr val="354244"/>
                </a:solidFill>
                <a:latin typeface="Montserrat Light"/>
                <a:cs typeface="Arial" charset="0"/>
                <a:sym typeface="Arial" charset="0"/>
              </a:rPr>
              <a:t>RH </a:t>
            </a:r>
            <a:endParaRPr lang="x-none" altLang="x-none" sz="1600" b="1" spc="300" dirty="0">
              <a:solidFill>
                <a:srgbClr val="354244"/>
              </a:solidFill>
              <a:latin typeface="Montserrat Light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173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4" name="Demo information text"/>
          <p:cNvSpPr txBox="1"/>
          <p:nvPr/>
        </p:nvSpPr>
        <p:spPr>
          <a:xfrm>
            <a:off x="575734" y="2296844"/>
            <a:ext cx="620026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smtClean="0">
                <a:solidFill>
                  <a:srgbClr val="36526E"/>
                </a:solidFill>
                <a:latin typeface="Montserrat-Bold"/>
              </a:rPr>
              <a:t>Méthodologies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6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3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7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1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8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19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4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8646</TotalTime>
  <Words>1668</Words>
  <Application>Microsoft Office PowerPoint</Application>
  <PresentationFormat>Grand écran</PresentationFormat>
  <Paragraphs>612</Paragraphs>
  <Slides>26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41" baseType="lpstr">
      <vt:lpstr>Arial</vt:lpstr>
      <vt:lpstr>Arial Narrow</vt:lpstr>
      <vt:lpstr>Calibri</vt:lpstr>
      <vt:lpstr>Calibri Light</vt:lpstr>
      <vt:lpstr>FontAwesome</vt:lpstr>
      <vt:lpstr>Helvetica</vt:lpstr>
      <vt:lpstr>Helvetica Light</vt:lpstr>
      <vt:lpstr>Montserrat Light</vt:lpstr>
      <vt:lpstr>Montserrat-Bold</vt:lpstr>
      <vt:lpstr>Open Sans</vt:lpstr>
      <vt:lpstr>Roboto Regular</vt:lpstr>
      <vt:lpstr>Tahoma</vt:lpstr>
      <vt:lpstr>Wingdings</vt:lpstr>
      <vt:lpstr>Thème Office</vt:lpstr>
      <vt:lpstr>Chart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18 parcours clients</vt:lpstr>
      <vt:lpstr>Présentation PowerPoint</vt:lpstr>
      <vt:lpstr>Onboarding des métiers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Talents Digitaux: expertises requises</vt:lpstr>
      <vt:lpstr>Recrutement</vt:lpstr>
      <vt:lpstr>Présentation PowerPoint</vt:lpstr>
      <vt:lpstr>Présentation PowerPoint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Bouzraa Meriem</cp:lastModifiedBy>
  <cp:revision>225</cp:revision>
  <cp:lastPrinted>2018-03-27T11:06:34Z</cp:lastPrinted>
  <dcterms:created xsi:type="dcterms:W3CDTF">2018-03-22T11:49:58Z</dcterms:created>
  <dcterms:modified xsi:type="dcterms:W3CDTF">2018-03-30T18:14:46Z</dcterms:modified>
</cp:coreProperties>
</file>