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64" r:id="rId2"/>
    <p:sldId id="314" r:id="rId3"/>
    <p:sldId id="315" r:id="rId4"/>
    <p:sldId id="323" r:id="rId5"/>
    <p:sldId id="317" r:id="rId6"/>
    <p:sldId id="302" r:id="rId7"/>
    <p:sldId id="303" r:id="rId8"/>
    <p:sldId id="318" r:id="rId9"/>
    <p:sldId id="324" r:id="rId10"/>
    <p:sldId id="325" r:id="rId11"/>
    <p:sldId id="326" r:id="rId12"/>
    <p:sldId id="327" r:id="rId13"/>
    <p:sldId id="320" r:id="rId14"/>
    <p:sldId id="328" r:id="rId15"/>
    <p:sldId id="329" r:id="rId16"/>
    <p:sldId id="330" r:id="rId17"/>
    <p:sldId id="333" r:id="rId18"/>
    <p:sldId id="321" r:id="rId19"/>
    <p:sldId id="331" r:id="rId20"/>
    <p:sldId id="332" r:id="rId21"/>
    <p:sldId id="299" r:id="rId22"/>
    <p:sldId id="263" r:id="rId23"/>
    <p:sldId id="266" r:id="rId24"/>
    <p:sldId id="287" r:id="rId25"/>
    <p:sldId id="265" r:id="rId26"/>
    <p:sldId id="276" r:id="rId27"/>
    <p:sldId id="267" r:id="rId28"/>
    <p:sldId id="271" r:id="rId29"/>
    <p:sldId id="270" r:id="rId30"/>
    <p:sldId id="297" r:id="rId31"/>
    <p:sldId id="298" r:id="rId32"/>
    <p:sldId id="288" r:id="rId33"/>
    <p:sldId id="274" r:id="rId34"/>
    <p:sldId id="275" r:id="rId35"/>
    <p:sldId id="334" r:id="rId36"/>
    <p:sldId id="338" r:id="rId37"/>
    <p:sldId id="339" r:id="rId38"/>
    <p:sldId id="289" r:id="rId39"/>
    <p:sldId id="340" r:id="rId40"/>
    <p:sldId id="280" r:id="rId41"/>
    <p:sldId id="341" r:id="rId42"/>
    <p:sldId id="290" r:id="rId43"/>
    <p:sldId id="335" r:id="rId44"/>
    <p:sldId id="286" r:id="rId45"/>
    <p:sldId id="292" r:id="rId46"/>
  </p:sldIdLst>
  <p:sldSz cx="12192000" cy="6858000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F4F"/>
    <a:srgbClr val="2EA7E2"/>
    <a:srgbClr val="E16268"/>
    <a:srgbClr val="61D1CE"/>
    <a:srgbClr val="45688B"/>
    <a:srgbClr val="ED9DA1"/>
    <a:srgbClr val="E88489"/>
    <a:srgbClr val="C1EDEC"/>
    <a:srgbClr val="94E0DE"/>
    <a:srgbClr val="77D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13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5D93E-DB4B-4B1D-B61D-411437B80E4D}" type="datetimeFigureOut">
              <a:rPr lang="fr-FR" smtClean="0"/>
              <a:pPr/>
              <a:t>10/04/2018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4E28A-930B-4495-8BB0-44C5E5F294D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465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9ED51-446B-42CA-B2D2-DA154BFFE838}" type="datetimeFigureOut">
              <a:rPr lang="fr-FR" smtClean="0"/>
              <a:pPr/>
              <a:t>10/04/2018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F2501-E563-4400-9BEF-6A26AFBF511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49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baseline="0" dirty="0" smtClean="0"/>
              <a:t>15 Mds MAD de PNB en 2016 -&gt; 18 Mds MAD PNB 2022 | Casa-Rabat représente 55 % du PNB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5-10%</a:t>
            </a:r>
            <a:r>
              <a:rPr lang="fr-FR" baseline="0" dirty="0" smtClean="0"/>
              <a:t> augmentation PNB </a:t>
            </a:r>
            <a:r>
              <a:rPr lang="fr-FR" baseline="0" dirty="0" err="1" smtClean="0"/>
              <a:t>Retail</a:t>
            </a:r>
            <a:endParaRPr lang="fr-FR" baseline="0" dirty="0" smtClean="0"/>
          </a:p>
          <a:p>
            <a:r>
              <a:rPr lang="fr-FR" baseline="0" dirty="0" smtClean="0"/>
              <a:t>10% OPEX </a:t>
            </a:r>
            <a:r>
              <a:rPr lang="fr-FR" baseline="0" dirty="0" err="1" smtClean="0"/>
              <a:t>Retail</a:t>
            </a:r>
            <a:r>
              <a:rPr lang="fr-FR" baseline="0" dirty="0" smtClean="0"/>
              <a:t> (100 à 140 M MAD) </a:t>
            </a:r>
          </a:p>
          <a:p>
            <a:endParaRPr lang="fr-FR" baseline="0" dirty="0" smtClean="0"/>
          </a:p>
          <a:p>
            <a:r>
              <a:rPr lang="fr-FR" baseline="0" dirty="0" smtClean="0"/>
              <a:t>Réduction des couts de 95-125 M MAD/an et PNB additionnel de 105-140 MMAD/an (sous digitalisation de 8-10 parcours à horizon 2022)</a:t>
            </a:r>
          </a:p>
          <a:p>
            <a:endParaRPr lang="fr-FR" baseline="0" dirty="0" smtClean="0"/>
          </a:p>
          <a:p>
            <a:endParaRPr lang="fr-FR" baseline="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23/01/2008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3C7C8A-8ED8-45C8-BD76-AFE283511F5B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23/01/2008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3C7C8A-8ED8-45C8-BD76-AFE283511F5B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455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23/01/2008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3C7C8A-8ED8-45C8-BD76-AFE283511F5B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980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23/01/2008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3C7C8A-8ED8-45C8-BD76-AFE283511F5B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84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23/01/2008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3C7C8A-8ED8-45C8-BD76-AFE283511F5B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739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 SM,</a:t>
            </a:r>
            <a:r>
              <a:rPr lang="fr-FR" baseline="0" dirty="0" smtClean="0"/>
              <a:t> 1 PO, 1 CA, 2 Testeurs, 1 PM, 1 Web Edito, 1 DevOps, 1 Archi, 1 Dev Mobile, 1 Ux, 4 Dev, 1 APIM, 1 Digital Branding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23/01/2008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3C7C8A-8ED8-45C8-BD76-AFE283511F5B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8383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INGs : https://www.mckinsey.com/industries/financial-services/our-insights/ings-agile-transformation</a:t>
            </a:r>
          </a:p>
          <a:p>
            <a:r>
              <a:rPr lang="en-US" dirty="0" smtClean="0"/>
              <a:t>http://agilebusinessmanifesto.com/agilebusiness/agile-transformation-at-ing/</a:t>
            </a:r>
          </a:p>
          <a:p>
            <a:r>
              <a:rPr lang="fr-FR" dirty="0" smtClean="0"/>
              <a:t>https://www.bcgperspectives.com/content/articles/financial-institutions-people-organization-power-people-digital-banking-transformation/?chapter=6</a:t>
            </a:r>
          </a:p>
          <a:p>
            <a:r>
              <a:rPr lang="fr-FR" dirty="0" smtClean="0"/>
              <a:t>Bankwest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23/01/2008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3C7C8A-8ED8-45C8-BD76-AFE283511F5B}" type="slidenum">
              <a:rPr lang="fr-FR" smtClean="0"/>
              <a:pPr>
                <a:defRPr/>
              </a:pPr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1798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8B9F-AD25-4984-9710-779F1270CE3A}" type="datetime1">
              <a:rPr lang="fr-FR" smtClean="0"/>
              <a:t>10/04/2018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81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DD11-531F-48E1-8D52-CE469F13AA53}" type="datetime1">
              <a:rPr lang="fr-FR" smtClean="0"/>
              <a:t>10/04/2018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93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178F-E19B-4A9E-86BF-C76660BA15E8}" type="datetime1">
              <a:rPr lang="fr-FR" smtClean="0"/>
              <a:t>10/04/2018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31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949A-4602-4F10-B739-FBD9225BEDA0}" type="datetime1">
              <a:rPr lang="fr-FR" smtClean="0"/>
              <a:t>10/04/2018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06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EE2F-660B-46B9-9CA5-414CA06333ED}" type="datetime1">
              <a:rPr lang="fr-FR" smtClean="0"/>
              <a:t>10/04/2018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215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6DE6-A416-4A00-858A-71739409C6D0}" type="datetime1">
              <a:rPr lang="fr-FR" smtClean="0"/>
              <a:t>10/04/2018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62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0FEB-B0F8-4E08-95AC-AE9574071EC5}" type="datetime1">
              <a:rPr lang="fr-FR" smtClean="0"/>
              <a:t>10/04/2018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157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7321-285D-4B73-A663-DEC728650CFD}" type="datetime1">
              <a:rPr lang="fr-FR" smtClean="0"/>
              <a:t>10/04/2018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42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713E-42B0-4C30-B703-D1D8838C9E00}" type="datetime1">
              <a:rPr lang="fr-FR" smtClean="0"/>
              <a:t>10/04/2018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96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CAF8-9623-499B-8DB0-73C2676E9C63}" type="datetime1">
              <a:rPr lang="fr-FR" smtClean="0"/>
              <a:t>10/04/2018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97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D3F4-7783-48CD-B0FC-4E5A9771AF1C}" type="datetime1">
              <a:rPr lang="fr-FR" smtClean="0"/>
              <a:t>10/04/2018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13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 trans="5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1" t="6410" r="70211" b="28820"/>
          <a:stretch/>
        </p:blipFill>
        <p:spPr>
          <a:xfrm rot="10800000">
            <a:off x="9535886" y="4218408"/>
            <a:ext cx="3096792" cy="309679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17315-8325-4BEB-9D69-248AD568EA5C}" type="datetime1">
              <a:rPr lang="fr-FR" smtClean="0"/>
              <a:t>10/04/2018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671041" y="6448425"/>
            <a:ext cx="520959" cy="409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36526E"/>
                </a:solidFill>
              </a:defRPr>
            </a:lvl1pPr>
          </a:lstStyle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Picture 1038" descr="logo s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50436" y="6550090"/>
            <a:ext cx="1404559" cy="171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643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26" Type="http://schemas.openxmlformats.org/officeDocument/2006/relationships/image" Target="../media/image58.pn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5" Type="http://schemas.openxmlformats.org/officeDocument/2006/relationships/image" Target="../media/image57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24" Type="http://schemas.openxmlformats.org/officeDocument/2006/relationships/image" Target="../media/image56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openxmlformats.org/officeDocument/2006/relationships/image" Target="../media/image55.jpeg"/><Relationship Id="rId28" Type="http://schemas.openxmlformats.org/officeDocument/2006/relationships/image" Target="../media/image60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Relationship Id="rId27" Type="http://schemas.openxmlformats.org/officeDocument/2006/relationships/image" Target="../media/image5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4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jpeg"/><Relationship Id="rId3" Type="http://schemas.openxmlformats.org/officeDocument/2006/relationships/image" Target="../media/image62.png"/><Relationship Id="rId7" Type="http://schemas.openxmlformats.org/officeDocument/2006/relationships/hyperlink" Target="https://www.google.com/url?sa=i&amp;rct=j&amp;q=&amp;esrc=s&amp;source=images&amp;cd=&amp;cad=rja&amp;uact=8&amp;ved=0ahUKEwj4nN3O0b7YAhWHvRQKHd0SA2UQjRwIBw&amp;url=https://start.lesechos.fr/entreprendre/actu-startup/dans-les-coulisses-de-deezer-3339.php&amp;psig=AOvVaw2BC4XJifKFAXlzVe-ESWdi&amp;ust=1515166437996246" TargetMode="Externa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9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9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6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5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4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93.png"/><Relationship Id="rId5" Type="http://schemas.openxmlformats.org/officeDocument/2006/relationships/image" Target="../media/image88.png"/><Relationship Id="rId10" Type="http://schemas.openxmlformats.org/officeDocument/2006/relationships/image" Target="../media/image92.png"/><Relationship Id="rId4" Type="http://schemas.openxmlformats.org/officeDocument/2006/relationships/image" Target="../media/image87.png"/><Relationship Id="rId9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9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6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microsoft.com/office/2007/relationships/hdphoto" Target="../media/hdphoto3.wdp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9.png"/><Relationship Id="rId5" Type="http://schemas.openxmlformats.org/officeDocument/2006/relationships/oleObject" Target="../embeddings/oleObject11.bin"/><Relationship Id="rId4" Type="http://schemas.openxmlformats.org/officeDocument/2006/relationships/image" Target="../media/image6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0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12" Type="http://schemas.openxmlformats.org/officeDocument/2006/relationships/image" Target="../media/image11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4.png"/><Relationship Id="rId11" Type="http://schemas.openxmlformats.org/officeDocument/2006/relationships/image" Target="../media/image118.png"/><Relationship Id="rId5" Type="http://schemas.openxmlformats.org/officeDocument/2006/relationships/image" Target="../media/image113.png"/><Relationship Id="rId15" Type="http://schemas.openxmlformats.org/officeDocument/2006/relationships/image" Target="../media/image122.png"/><Relationship Id="rId10" Type="http://schemas.openxmlformats.org/officeDocument/2006/relationships/image" Target="../media/image117.png"/><Relationship Id="rId4" Type="http://schemas.openxmlformats.org/officeDocument/2006/relationships/image" Target="../media/image112.png"/><Relationship Id="rId9" Type="http://schemas.openxmlformats.org/officeDocument/2006/relationships/image" Target="../media/image30.png"/><Relationship Id="rId14" Type="http://schemas.openxmlformats.org/officeDocument/2006/relationships/image" Target="../media/image12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3" Type="http://schemas.openxmlformats.org/officeDocument/2006/relationships/image" Target="../media/image104.png"/><Relationship Id="rId21" Type="http://schemas.microsoft.com/office/2007/relationships/hdphoto" Target="../media/hdphoto5.wdp"/><Relationship Id="rId7" Type="http://schemas.openxmlformats.org/officeDocument/2006/relationships/image" Target="../media/image109.png"/><Relationship Id="rId12" Type="http://schemas.openxmlformats.org/officeDocument/2006/relationships/image" Target="../media/image127.png"/><Relationship Id="rId17" Type="http://schemas.openxmlformats.org/officeDocument/2006/relationships/image" Target="../media/image132.png"/><Relationship Id="rId2" Type="http://schemas.openxmlformats.org/officeDocument/2006/relationships/image" Target="../media/image103.png"/><Relationship Id="rId16" Type="http://schemas.openxmlformats.org/officeDocument/2006/relationships/image" Target="../media/image131.png"/><Relationship Id="rId20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11" Type="http://schemas.openxmlformats.org/officeDocument/2006/relationships/image" Target="../media/image126.jpeg"/><Relationship Id="rId5" Type="http://schemas.openxmlformats.org/officeDocument/2006/relationships/image" Target="../media/image107.png"/><Relationship Id="rId15" Type="http://schemas.openxmlformats.org/officeDocument/2006/relationships/image" Target="../media/image130.png"/><Relationship Id="rId23" Type="http://schemas.openxmlformats.org/officeDocument/2006/relationships/image" Target="../media/image136.png"/><Relationship Id="rId10" Type="http://schemas.openxmlformats.org/officeDocument/2006/relationships/image" Target="../media/image125.png"/><Relationship Id="rId19" Type="http://schemas.microsoft.com/office/2007/relationships/hdphoto" Target="../media/hdphoto4.wdp"/><Relationship Id="rId4" Type="http://schemas.openxmlformats.org/officeDocument/2006/relationships/image" Target="../media/image106.png"/><Relationship Id="rId9" Type="http://schemas.openxmlformats.org/officeDocument/2006/relationships/image" Target="../media/image124.jpeg"/><Relationship Id="rId14" Type="http://schemas.openxmlformats.org/officeDocument/2006/relationships/image" Target="../media/image129.png"/><Relationship Id="rId22" Type="http://schemas.openxmlformats.org/officeDocument/2006/relationships/image" Target="../media/image135.jpe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10" Type="http://schemas.openxmlformats.org/officeDocument/2006/relationships/image" Target="../media/image111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9.png"/><Relationship Id="rId5" Type="http://schemas.openxmlformats.org/officeDocument/2006/relationships/oleObject" Target="../embeddings/oleObject14.bin"/><Relationship Id="rId4" Type="http://schemas.openxmlformats.org/officeDocument/2006/relationships/image" Target="../media/image6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7.png"/><Relationship Id="rId18" Type="http://schemas.openxmlformats.org/officeDocument/2006/relationships/image" Target="../media/image55.jpeg"/><Relationship Id="rId3" Type="http://schemas.openxmlformats.org/officeDocument/2006/relationships/image" Target="../media/image35.png"/><Relationship Id="rId21" Type="http://schemas.openxmlformats.org/officeDocument/2006/relationships/image" Target="../media/image60.png"/><Relationship Id="rId7" Type="http://schemas.openxmlformats.org/officeDocument/2006/relationships/image" Target="../media/image39.png"/><Relationship Id="rId12" Type="http://schemas.openxmlformats.org/officeDocument/2006/relationships/image" Target="../media/image46.png"/><Relationship Id="rId17" Type="http://schemas.openxmlformats.org/officeDocument/2006/relationships/image" Target="../media/image54.png"/><Relationship Id="rId25" Type="http://schemas.openxmlformats.org/officeDocument/2006/relationships/image" Target="../media/image147.png"/><Relationship Id="rId2" Type="http://schemas.openxmlformats.org/officeDocument/2006/relationships/image" Target="../media/image34.png"/><Relationship Id="rId16" Type="http://schemas.openxmlformats.org/officeDocument/2006/relationships/image" Target="../media/image52.png"/><Relationship Id="rId20" Type="http://schemas.openxmlformats.org/officeDocument/2006/relationships/image" Target="../media/image5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5.png"/><Relationship Id="rId24" Type="http://schemas.openxmlformats.org/officeDocument/2006/relationships/image" Target="../media/image125.png"/><Relationship Id="rId5" Type="http://schemas.openxmlformats.org/officeDocument/2006/relationships/image" Target="../media/image37.png"/><Relationship Id="rId15" Type="http://schemas.openxmlformats.org/officeDocument/2006/relationships/image" Target="../media/image49.png"/><Relationship Id="rId23" Type="http://schemas.openxmlformats.org/officeDocument/2006/relationships/image" Target="../media/image146.png"/><Relationship Id="rId10" Type="http://schemas.openxmlformats.org/officeDocument/2006/relationships/image" Target="../media/image44.png"/><Relationship Id="rId19" Type="http://schemas.openxmlformats.org/officeDocument/2006/relationships/image" Target="../media/image56.png"/><Relationship Id="rId4" Type="http://schemas.openxmlformats.org/officeDocument/2006/relationships/image" Target="../media/image36.png"/><Relationship Id="rId9" Type="http://schemas.openxmlformats.org/officeDocument/2006/relationships/image" Target="../media/image42.png"/><Relationship Id="rId14" Type="http://schemas.openxmlformats.org/officeDocument/2006/relationships/image" Target="../media/image48.png"/><Relationship Id="rId22" Type="http://schemas.openxmlformats.org/officeDocument/2006/relationships/image" Target="../media/image1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49.jpeg"/><Relationship Id="rId7" Type="http://schemas.openxmlformats.org/officeDocument/2006/relationships/image" Target="../media/image153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Relationship Id="rId9" Type="http://schemas.openxmlformats.org/officeDocument/2006/relationships/image" Target="../media/image154.png"/></Relationships>
</file>

<file path=ppt/slides/_rels/slide4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49.jpeg"/><Relationship Id="rId7" Type="http://schemas.openxmlformats.org/officeDocument/2006/relationships/image" Target="../media/image153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Relationship Id="rId9" Type="http://schemas.openxmlformats.org/officeDocument/2006/relationships/image" Target="../media/image15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9.png"/><Relationship Id="rId5" Type="http://schemas.openxmlformats.org/officeDocument/2006/relationships/oleObject" Target="../embeddings/oleObject17.bin"/><Relationship Id="rId4" Type="http://schemas.openxmlformats.org/officeDocument/2006/relationships/image" Target="../media/image6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9.png"/><Relationship Id="rId5" Type="http://schemas.openxmlformats.org/officeDocument/2006/relationships/oleObject" Target="../embeddings/oleObject20.bin"/><Relationship Id="rId4" Type="http://schemas.openxmlformats.org/officeDocument/2006/relationships/image" Target="../media/image6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-208756" y="-1695450"/>
            <a:ext cx="10744994" cy="10279063"/>
            <a:chOff x="-208756" y="-1695450"/>
            <a:chExt cx="10744994" cy="10279063"/>
          </a:xfrm>
        </p:grpSpPr>
        <p:sp>
          <p:nvSpPr>
            <p:cNvPr id="3074" name="AutoShape 2">
              <a:extLst>
                <a:ext uri="{FF2B5EF4-FFF2-40B4-BE49-F238E27FC236}">
                  <a16:creationId xmlns:a16="http://schemas.microsoft.com/office/drawing/2014/main" id="{C76F8C13-5837-47B2-9D81-D18E66253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485" y="3100578"/>
              <a:ext cx="3081013" cy="2233519"/>
            </a:xfrm>
            <a:custGeom>
              <a:avLst/>
              <a:gdLst>
                <a:gd name="T0" fmla="+- 0 10906 366"/>
                <a:gd name="T1" fmla="*/ T0 w 21081"/>
                <a:gd name="T2" fmla="*/ 10547 h 21095"/>
                <a:gd name="T3" fmla="+- 0 10906 366"/>
                <a:gd name="T4" fmla="*/ T3 w 21081"/>
                <a:gd name="T5" fmla="*/ 10547 h 21095"/>
                <a:gd name="T6" fmla="+- 0 10906 366"/>
                <a:gd name="T7" fmla="*/ T6 w 21081"/>
                <a:gd name="T8" fmla="*/ 10547 h 21095"/>
                <a:gd name="T9" fmla="+- 0 10906 366"/>
                <a:gd name="T10" fmla="*/ T9 w 21081"/>
                <a:gd name="T11" fmla="*/ 10547 h 21095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81" h="21095">
                  <a:moveTo>
                    <a:pt x="3463" y="0"/>
                  </a:moveTo>
                  <a:cubicBezTo>
                    <a:pt x="3113" y="0"/>
                    <a:pt x="2762" y="184"/>
                    <a:pt x="2495" y="553"/>
                  </a:cubicBezTo>
                  <a:cubicBezTo>
                    <a:pt x="2136" y="1048"/>
                    <a:pt x="2024" y="1749"/>
                    <a:pt x="2148" y="2380"/>
                  </a:cubicBezTo>
                  <a:cubicBezTo>
                    <a:pt x="1768" y="2627"/>
                    <a:pt x="1411" y="2963"/>
                    <a:pt x="1097" y="3396"/>
                  </a:cubicBezTo>
                  <a:cubicBezTo>
                    <a:pt x="-366" y="5415"/>
                    <a:pt x="-366" y="8688"/>
                    <a:pt x="1097" y="10707"/>
                  </a:cubicBezTo>
                  <a:cubicBezTo>
                    <a:pt x="1933" y="11862"/>
                    <a:pt x="3067" y="12354"/>
                    <a:pt x="4158" y="12187"/>
                  </a:cubicBezTo>
                  <a:cubicBezTo>
                    <a:pt x="4200" y="12649"/>
                    <a:pt x="4342" y="13096"/>
                    <a:pt x="4598" y="13451"/>
                  </a:cubicBezTo>
                  <a:cubicBezTo>
                    <a:pt x="4954" y="13942"/>
                    <a:pt x="5438" y="14138"/>
                    <a:pt x="5902" y="14058"/>
                  </a:cubicBezTo>
                  <a:cubicBezTo>
                    <a:pt x="5766" y="15006"/>
                    <a:pt x="5963" y="16027"/>
                    <a:pt x="6495" y="16762"/>
                  </a:cubicBezTo>
                  <a:cubicBezTo>
                    <a:pt x="7292" y="17862"/>
                    <a:pt x="8554" y="17929"/>
                    <a:pt x="9407" y="16963"/>
                  </a:cubicBezTo>
                  <a:cubicBezTo>
                    <a:pt x="9512" y="17357"/>
                    <a:pt x="9672" y="17729"/>
                    <a:pt x="9902" y="18046"/>
                  </a:cubicBezTo>
                  <a:cubicBezTo>
                    <a:pt x="10583" y="18986"/>
                    <a:pt x="11601" y="19158"/>
                    <a:pt x="12416" y="18588"/>
                  </a:cubicBezTo>
                  <a:cubicBezTo>
                    <a:pt x="12570" y="18940"/>
                    <a:pt x="12754" y="19277"/>
                    <a:pt x="12974" y="19581"/>
                  </a:cubicBezTo>
                  <a:cubicBezTo>
                    <a:pt x="14437" y="21600"/>
                    <a:pt x="16808" y="21600"/>
                    <a:pt x="18271" y="19581"/>
                  </a:cubicBezTo>
                  <a:cubicBezTo>
                    <a:pt x="19037" y="18524"/>
                    <a:pt x="19397" y="17122"/>
                    <a:pt x="19361" y="15737"/>
                  </a:cubicBezTo>
                  <a:cubicBezTo>
                    <a:pt x="19811" y="15798"/>
                    <a:pt x="20277" y="15601"/>
                    <a:pt x="20622" y="15124"/>
                  </a:cubicBezTo>
                  <a:cubicBezTo>
                    <a:pt x="21234" y="14280"/>
                    <a:pt x="21234" y="12910"/>
                    <a:pt x="20622" y="12066"/>
                  </a:cubicBezTo>
                  <a:cubicBezTo>
                    <a:pt x="20010" y="11221"/>
                    <a:pt x="19018" y="11221"/>
                    <a:pt x="18406" y="12066"/>
                  </a:cubicBezTo>
                  <a:cubicBezTo>
                    <a:pt x="18358" y="12133"/>
                    <a:pt x="18320" y="12208"/>
                    <a:pt x="18279" y="12281"/>
                  </a:cubicBezTo>
                  <a:cubicBezTo>
                    <a:pt x="18276" y="12277"/>
                    <a:pt x="18273" y="12274"/>
                    <a:pt x="18271" y="12270"/>
                  </a:cubicBezTo>
                  <a:cubicBezTo>
                    <a:pt x="16808" y="10251"/>
                    <a:pt x="14437" y="10251"/>
                    <a:pt x="12974" y="12270"/>
                  </a:cubicBezTo>
                  <a:cubicBezTo>
                    <a:pt x="12754" y="12574"/>
                    <a:pt x="12570" y="12909"/>
                    <a:pt x="12416" y="13261"/>
                  </a:cubicBezTo>
                  <a:cubicBezTo>
                    <a:pt x="11902" y="12902"/>
                    <a:pt x="11310" y="12843"/>
                    <a:pt x="10769" y="13085"/>
                  </a:cubicBezTo>
                  <a:cubicBezTo>
                    <a:pt x="10799" y="12701"/>
                    <a:pt x="10835" y="12319"/>
                    <a:pt x="10890" y="11940"/>
                  </a:cubicBezTo>
                  <a:cubicBezTo>
                    <a:pt x="11299" y="9092"/>
                    <a:pt x="12385" y="6515"/>
                    <a:pt x="13976" y="4616"/>
                  </a:cubicBezTo>
                  <a:lnTo>
                    <a:pt x="12579" y="3508"/>
                  </a:lnTo>
                  <a:cubicBezTo>
                    <a:pt x="12290" y="6435"/>
                    <a:pt x="11189" y="9094"/>
                    <a:pt x="9511" y="10926"/>
                  </a:cubicBezTo>
                  <a:cubicBezTo>
                    <a:pt x="9227" y="11236"/>
                    <a:pt x="8926" y="11514"/>
                    <a:pt x="8616" y="11768"/>
                  </a:cubicBezTo>
                  <a:cubicBezTo>
                    <a:pt x="8172" y="11597"/>
                    <a:pt x="7701" y="11616"/>
                    <a:pt x="7268" y="11841"/>
                  </a:cubicBezTo>
                  <a:cubicBezTo>
                    <a:pt x="7253" y="11315"/>
                    <a:pt x="7105" y="10794"/>
                    <a:pt x="6814" y="10392"/>
                  </a:cubicBezTo>
                  <a:cubicBezTo>
                    <a:pt x="6774" y="10337"/>
                    <a:pt x="6729" y="10295"/>
                    <a:pt x="6686" y="10248"/>
                  </a:cubicBezTo>
                  <a:cubicBezTo>
                    <a:pt x="7846" y="8219"/>
                    <a:pt x="7751" y="5269"/>
                    <a:pt x="6395" y="3396"/>
                  </a:cubicBezTo>
                  <a:cubicBezTo>
                    <a:pt x="5939" y="2767"/>
                    <a:pt x="5394" y="2332"/>
                    <a:pt x="4817" y="2095"/>
                  </a:cubicBezTo>
                  <a:cubicBezTo>
                    <a:pt x="4861" y="1545"/>
                    <a:pt x="4735" y="974"/>
                    <a:pt x="4430" y="553"/>
                  </a:cubicBezTo>
                  <a:cubicBezTo>
                    <a:pt x="4163" y="184"/>
                    <a:pt x="3813" y="0"/>
                    <a:pt x="3463" y="0"/>
                  </a:cubicBezTo>
                  <a:close/>
                </a:path>
              </a:pathLst>
            </a:custGeom>
            <a:solidFill>
              <a:srgbClr val="EAED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75" name="AutoShape 3">
              <a:extLst>
                <a:ext uri="{FF2B5EF4-FFF2-40B4-BE49-F238E27FC236}">
                  <a16:creationId xmlns:a16="http://schemas.microsoft.com/office/drawing/2014/main" id="{34BF779C-F3F4-4268-A4FD-DBC60819E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4821" y="3171219"/>
              <a:ext cx="2865290" cy="2092561"/>
            </a:xfrm>
            <a:custGeom>
              <a:avLst/>
              <a:gdLst>
                <a:gd name="T0" fmla="+- 0 10799 150"/>
                <a:gd name="T1" fmla="*/ T0 w 21299"/>
                <a:gd name="T2" fmla="*/ 10642 h 21285"/>
                <a:gd name="T3" fmla="+- 0 10799 150"/>
                <a:gd name="T4" fmla="*/ T3 w 21299"/>
                <a:gd name="T5" fmla="*/ 10642 h 21285"/>
                <a:gd name="T6" fmla="+- 0 10799 150"/>
                <a:gd name="T7" fmla="*/ T6 w 21299"/>
                <a:gd name="T8" fmla="*/ 10642 h 21285"/>
                <a:gd name="T9" fmla="+- 0 10799 150"/>
                <a:gd name="T10" fmla="*/ T9 w 21299"/>
                <a:gd name="T11" fmla="*/ 10642 h 21285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99" h="21285">
                  <a:moveTo>
                    <a:pt x="1540" y="0"/>
                  </a:moveTo>
                  <a:cubicBezTo>
                    <a:pt x="1146" y="0"/>
                    <a:pt x="752" y="204"/>
                    <a:pt x="452" y="616"/>
                  </a:cubicBezTo>
                  <a:cubicBezTo>
                    <a:pt x="-150" y="1439"/>
                    <a:pt x="-150" y="2775"/>
                    <a:pt x="452" y="3599"/>
                  </a:cubicBezTo>
                  <a:cubicBezTo>
                    <a:pt x="549" y="3731"/>
                    <a:pt x="657" y="3834"/>
                    <a:pt x="770" y="3924"/>
                  </a:cubicBezTo>
                  <a:cubicBezTo>
                    <a:pt x="-136" y="5186"/>
                    <a:pt x="-131" y="7213"/>
                    <a:pt x="785" y="8467"/>
                  </a:cubicBezTo>
                  <a:cubicBezTo>
                    <a:pt x="1707" y="9728"/>
                    <a:pt x="3201" y="9728"/>
                    <a:pt x="4123" y="8467"/>
                  </a:cubicBezTo>
                  <a:cubicBezTo>
                    <a:pt x="5045" y="7206"/>
                    <a:pt x="5045" y="5163"/>
                    <a:pt x="4123" y="3901"/>
                  </a:cubicBezTo>
                  <a:cubicBezTo>
                    <a:pt x="3782" y="3435"/>
                    <a:pt x="3362" y="3143"/>
                    <a:pt x="2922" y="3021"/>
                  </a:cubicBezTo>
                  <a:cubicBezTo>
                    <a:pt x="3199" y="2236"/>
                    <a:pt x="3106" y="1267"/>
                    <a:pt x="2630" y="616"/>
                  </a:cubicBezTo>
                  <a:cubicBezTo>
                    <a:pt x="2329" y="204"/>
                    <a:pt x="1935" y="0"/>
                    <a:pt x="1540" y="0"/>
                  </a:cubicBezTo>
                  <a:close/>
                  <a:moveTo>
                    <a:pt x="14116" y="12181"/>
                  </a:moveTo>
                  <a:cubicBezTo>
                    <a:pt x="13512" y="12181"/>
                    <a:pt x="12907" y="12497"/>
                    <a:pt x="12447" y="13127"/>
                  </a:cubicBezTo>
                  <a:cubicBezTo>
                    <a:pt x="11991" y="13750"/>
                    <a:pt x="11763" y="14563"/>
                    <a:pt x="11758" y="15380"/>
                  </a:cubicBezTo>
                  <a:cubicBezTo>
                    <a:pt x="10840" y="14529"/>
                    <a:pt x="9581" y="14659"/>
                    <a:pt x="8768" y="15771"/>
                  </a:cubicBezTo>
                  <a:cubicBezTo>
                    <a:pt x="7846" y="17032"/>
                    <a:pt x="7846" y="19078"/>
                    <a:pt x="8768" y="20339"/>
                  </a:cubicBezTo>
                  <a:cubicBezTo>
                    <a:pt x="9690" y="21600"/>
                    <a:pt x="11184" y="21600"/>
                    <a:pt x="12106" y="20339"/>
                  </a:cubicBezTo>
                  <a:cubicBezTo>
                    <a:pt x="12561" y="19717"/>
                    <a:pt x="12789" y="18902"/>
                    <a:pt x="12795" y="18086"/>
                  </a:cubicBezTo>
                  <a:cubicBezTo>
                    <a:pt x="13713" y="18937"/>
                    <a:pt x="14971" y="18805"/>
                    <a:pt x="15785" y="17693"/>
                  </a:cubicBezTo>
                  <a:cubicBezTo>
                    <a:pt x="16706" y="16432"/>
                    <a:pt x="16706" y="14388"/>
                    <a:pt x="15785" y="13127"/>
                  </a:cubicBezTo>
                  <a:cubicBezTo>
                    <a:pt x="15324" y="12497"/>
                    <a:pt x="14720" y="12181"/>
                    <a:pt x="14116" y="12181"/>
                  </a:cubicBezTo>
                  <a:close/>
                  <a:moveTo>
                    <a:pt x="19760" y="12181"/>
                  </a:moveTo>
                  <a:cubicBezTo>
                    <a:pt x="19365" y="12181"/>
                    <a:pt x="18971" y="12387"/>
                    <a:pt x="18670" y="12798"/>
                  </a:cubicBezTo>
                  <a:cubicBezTo>
                    <a:pt x="18068" y="13622"/>
                    <a:pt x="18068" y="14956"/>
                    <a:pt x="18670" y="15779"/>
                  </a:cubicBezTo>
                  <a:cubicBezTo>
                    <a:pt x="19271" y="16603"/>
                    <a:pt x="20247" y="16603"/>
                    <a:pt x="20848" y="15779"/>
                  </a:cubicBezTo>
                  <a:cubicBezTo>
                    <a:pt x="21450" y="14956"/>
                    <a:pt x="21450" y="13622"/>
                    <a:pt x="20848" y="12798"/>
                  </a:cubicBezTo>
                  <a:cubicBezTo>
                    <a:pt x="20548" y="12387"/>
                    <a:pt x="20154" y="12181"/>
                    <a:pt x="19760" y="12181"/>
                  </a:cubicBezTo>
                  <a:close/>
                </a:path>
              </a:pathLst>
            </a:custGeom>
            <a:solidFill>
              <a:srgbClr val="FFFFFF">
                <a:alpha val="4131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grpSp>
          <p:nvGrpSpPr>
            <p:cNvPr id="3076" name="Group 4">
              <a:extLst>
                <a:ext uri="{FF2B5EF4-FFF2-40B4-BE49-F238E27FC236}">
                  <a16:creationId xmlns:a16="http://schemas.microsoft.com/office/drawing/2014/main" id="{38E872C0-353D-465D-8794-AE31B9F9DB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08756" y="-1695450"/>
              <a:ext cx="10744994" cy="10279063"/>
              <a:chOff x="0" y="0"/>
              <a:chExt cx="21490864" cy="20558989"/>
            </a:xfrm>
          </p:grpSpPr>
          <p:sp>
            <p:nvSpPr>
              <p:cNvPr id="3077" name="AutoShape 5">
                <a:extLst>
                  <a:ext uri="{FF2B5EF4-FFF2-40B4-BE49-F238E27FC236}">
                    <a16:creationId xmlns:a16="http://schemas.microsoft.com/office/drawing/2014/main" id="{6BC84871-57C1-4D44-BBCE-2584F818E017}"/>
                  </a:ext>
                </a:extLst>
              </p:cNvPr>
              <p:cNvSpPr>
                <a:spLocks/>
              </p:cNvSpPr>
              <p:nvPr/>
            </p:nvSpPr>
            <p:spPr bwMode="auto">
              <a:xfrm rot="20281355">
                <a:off x="13766539" y="3811969"/>
                <a:ext cx="6712216" cy="67122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078" name="AutoShape 6">
                <a:extLst>
                  <a:ext uri="{FF2B5EF4-FFF2-40B4-BE49-F238E27FC236}">
                    <a16:creationId xmlns:a16="http://schemas.microsoft.com/office/drawing/2014/main" id="{71495581-FCAA-4925-ABBC-8BDE32419C69}"/>
                  </a:ext>
                </a:extLst>
              </p:cNvPr>
              <p:cNvSpPr>
                <a:spLocks/>
              </p:cNvSpPr>
              <p:nvPr/>
            </p:nvSpPr>
            <p:spPr bwMode="auto">
              <a:xfrm rot="20753571">
                <a:off x="2828366" y="14510751"/>
                <a:ext cx="5464673" cy="546467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079" name="AutoShape 7">
                <a:extLst>
                  <a:ext uri="{FF2B5EF4-FFF2-40B4-BE49-F238E27FC236}">
                    <a16:creationId xmlns:a16="http://schemas.microsoft.com/office/drawing/2014/main" id="{295D0D68-AA88-4CAD-A8CD-5B41BF2E2864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39665">
                <a:off x="640417" y="10999158"/>
                <a:ext cx="4386357" cy="43863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080" name="AutoShape 8">
                <a:extLst>
                  <a:ext uri="{FF2B5EF4-FFF2-40B4-BE49-F238E27FC236}">
                    <a16:creationId xmlns:a16="http://schemas.microsoft.com/office/drawing/2014/main" id="{BAA797B2-309F-411D-8845-A1FAC49792B4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39665">
                <a:off x="11687479" y="640417"/>
                <a:ext cx="4386357" cy="43863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grpSp>
            <p:nvGrpSpPr>
              <p:cNvPr id="3081" name="Group 9">
                <a:extLst>
                  <a:ext uri="{FF2B5EF4-FFF2-40B4-BE49-F238E27FC236}">
                    <a16:creationId xmlns:a16="http://schemas.microsoft.com/office/drawing/2014/main" id="{25392287-8CB7-4928-8AF1-56604F2B88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65256" y="4485471"/>
                <a:ext cx="11528426" cy="11528426"/>
                <a:chOff x="0" y="0"/>
                <a:chExt cx="11528425" cy="11528425"/>
              </a:xfrm>
            </p:grpSpPr>
            <p:sp>
              <p:nvSpPr>
                <p:cNvPr id="3082" name="AutoShape 10">
                  <a:extLst>
                    <a:ext uri="{FF2B5EF4-FFF2-40B4-BE49-F238E27FC236}">
                      <a16:creationId xmlns:a16="http://schemas.microsoft.com/office/drawing/2014/main" id="{95D3722D-7FC2-4904-B629-98E37ABBD8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11528425" cy="1152842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9763" y="0"/>
                        <a:pt x="8922" y="842"/>
                        <a:pt x="8922" y="1879"/>
                      </a:cubicBezTo>
                      <a:lnTo>
                        <a:pt x="8922" y="2999"/>
                      </a:lnTo>
                      <a:cubicBezTo>
                        <a:pt x="8117" y="3192"/>
                        <a:pt x="7338" y="3511"/>
                        <a:pt x="6613" y="3956"/>
                      </a:cubicBezTo>
                      <a:lnTo>
                        <a:pt x="5820" y="3163"/>
                      </a:lnTo>
                      <a:cubicBezTo>
                        <a:pt x="5453" y="2796"/>
                        <a:pt x="4973" y="2613"/>
                        <a:pt x="4492" y="2613"/>
                      </a:cubicBezTo>
                      <a:cubicBezTo>
                        <a:pt x="4011" y="2613"/>
                        <a:pt x="3530" y="2796"/>
                        <a:pt x="3163" y="3163"/>
                      </a:cubicBezTo>
                      <a:cubicBezTo>
                        <a:pt x="2430" y="3897"/>
                        <a:pt x="2430" y="5087"/>
                        <a:pt x="3163" y="5820"/>
                      </a:cubicBezTo>
                      <a:lnTo>
                        <a:pt x="3956" y="6613"/>
                      </a:lnTo>
                      <a:cubicBezTo>
                        <a:pt x="3512" y="7338"/>
                        <a:pt x="3192" y="8117"/>
                        <a:pt x="2999" y="8922"/>
                      </a:cubicBezTo>
                      <a:lnTo>
                        <a:pt x="1879" y="8922"/>
                      </a:lnTo>
                      <a:cubicBezTo>
                        <a:pt x="842" y="8922"/>
                        <a:pt x="0" y="9763"/>
                        <a:pt x="0" y="10800"/>
                      </a:cubicBezTo>
                      <a:cubicBezTo>
                        <a:pt x="0" y="11837"/>
                        <a:pt x="842" y="12678"/>
                        <a:pt x="1879" y="12678"/>
                      </a:cubicBezTo>
                      <a:lnTo>
                        <a:pt x="2999" y="12678"/>
                      </a:lnTo>
                      <a:cubicBezTo>
                        <a:pt x="3192" y="13483"/>
                        <a:pt x="3512" y="14262"/>
                        <a:pt x="3956" y="14987"/>
                      </a:cubicBezTo>
                      <a:lnTo>
                        <a:pt x="3163" y="15780"/>
                      </a:lnTo>
                      <a:cubicBezTo>
                        <a:pt x="2430" y="16513"/>
                        <a:pt x="2430" y="17703"/>
                        <a:pt x="3163" y="18437"/>
                      </a:cubicBezTo>
                      <a:cubicBezTo>
                        <a:pt x="3897" y="19170"/>
                        <a:pt x="5087" y="19170"/>
                        <a:pt x="5820" y="18437"/>
                      </a:cubicBezTo>
                      <a:lnTo>
                        <a:pt x="6613" y="17644"/>
                      </a:lnTo>
                      <a:cubicBezTo>
                        <a:pt x="7338" y="18088"/>
                        <a:pt x="8117" y="18408"/>
                        <a:pt x="8922" y="18601"/>
                      </a:cubicBezTo>
                      <a:lnTo>
                        <a:pt x="8922" y="19721"/>
                      </a:lnTo>
                      <a:cubicBezTo>
                        <a:pt x="8922" y="20758"/>
                        <a:pt x="9763" y="21600"/>
                        <a:pt x="10800" y="21600"/>
                      </a:cubicBezTo>
                      <a:cubicBezTo>
                        <a:pt x="11837" y="21600"/>
                        <a:pt x="12678" y="20758"/>
                        <a:pt x="12678" y="19721"/>
                      </a:cubicBezTo>
                      <a:lnTo>
                        <a:pt x="12678" y="18601"/>
                      </a:lnTo>
                      <a:cubicBezTo>
                        <a:pt x="13483" y="18408"/>
                        <a:pt x="14262" y="18088"/>
                        <a:pt x="14987" y="17644"/>
                      </a:cubicBezTo>
                      <a:lnTo>
                        <a:pt x="15780" y="18437"/>
                      </a:lnTo>
                      <a:cubicBezTo>
                        <a:pt x="16513" y="19170"/>
                        <a:pt x="17703" y="19170"/>
                        <a:pt x="18437" y="18437"/>
                      </a:cubicBezTo>
                      <a:cubicBezTo>
                        <a:pt x="19170" y="17703"/>
                        <a:pt x="19170" y="16513"/>
                        <a:pt x="18437" y="15780"/>
                      </a:cubicBezTo>
                      <a:lnTo>
                        <a:pt x="17644" y="14987"/>
                      </a:lnTo>
                      <a:cubicBezTo>
                        <a:pt x="18088" y="14262"/>
                        <a:pt x="18408" y="13483"/>
                        <a:pt x="18601" y="12678"/>
                      </a:cubicBezTo>
                      <a:lnTo>
                        <a:pt x="19721" y="12678"/>
                      </a:lnTo>
                      <a:cubicBezTo>
                        <a:pt x="20758" y="12678"/>
                        <a:pt x="21600" y="11837"/>
                        <a:pt x="21600" y="10800"/>
                      </a:cubicBezTo>
                      <a:cubicBezTo>
                        <a:pt x="21600" y="9763"/>
                        <a:pt x="20758" y="8922"/>
                        <a:pt x="19721" y="8922"/>
                      </a:cubicBezTo>
                      <a:lnTo>
                        <a:pt x="18601" y="8922"/>
                      </a:lnTo>
                      <a:cubicBezTo>
                        <a:pt x="18408" y="8117"/>
                        <a:pt x="18088" y="7338"/>
                        <a:pt x="17644" y="6613"/>
                      </a:cubicBezTo>
                      <a:lnTo>
                        <a:pt x="18437" y="5820"/>
                      </a:lnTo>
                      <a:cubicBezTo>
                        <a:pt x="19170" y="5087"/>
                        <a:pt x="19170" y="3897"/>
                        <a:pt x="18437" y="3163"/>
                      </a:cubicBezTo>
                      <a:cubicBezTo>
                        <a:pt x="18070" y="2796"/>
                        <a:pt x="17590" y="2613"/>
                        <a:pt x="17109" y="2613"/>
                      </a:cubicBezTo>
                      <a:cubicBezTo>
                        <a:pt x="16628" y="2613"/>
                        <a:pt x="16147" y="2796"/>
                        <a:pt x="15780" y="3163"/>
                      </a:cubicBezTo>
                      <a:lnTo>
                        <a:pt x="14987" y="3956"/>
                      </a:lnTo>
                      <a:cubicBezTo>
                        <a:pt x="14262" y="3511"/>
                        <a:pt x="13483" y="3192"/>
                        <a:pt x="12678" y="2999"/>
                      </a:cubicBezTo>
                      <a:lnTo>
                        <a:pt x="12678" y="1879"/>
                      </a:lnTo>
                      <a:cubicBezTo>
                        <a:pt x="12678" y="842"/>
                        <a:pt x="11837" y="0"/>
                        <a:pt x="10800" y="0"/>
                      </a:cubicBezTo>
                      <a:close/>
                      <a:moveTo>
                        <a:pt x="10800" y="5398"/>
                      </a:moveTo>
                      <a:cubicBezTo>
                        <a:pt x="12183" y="5398"/>
                        <a:pt x="13565" y="5925"/>
                        <a:pt x="14620" y="6980"/>
                      </a:cubicBezTo>
                      <a:cubicBezTo>
                        <a:pt x="16729" y="9090"/>
                        <a:pt x="16729" y="12510"/>
                        <a:pt x="14620" y="14620"/>
                      </a:cubicBezTo>
                      <a:cubicBezTo>
                        <a:pt x="12510" y="16729"/>
                        <a:pt x="9090" y="16729"/>
                        <a:pt x="6980" y="14620"/>
                      </a:cubicBezTo>
                      <a:cubicBezTo>
                        <a:pt x="4871" y="12510"/>
                        <a:pt x="4871" y="9090"/>
                        <a:pt x="6980" y="6980"/>
                      </a:cubicBezTo>
                      <a:cubicBezTo>
                        <a:pt x="8035" y="5925"/>
                        <a:pt x="9417" y="5398"/>
                        <a:pt x="10800" y="5398"/>
                      </a:cubicBezTo>
                      <a:close/>
                    </a:path>
                  </a:pathLst>
                </a:cu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083" name="Oval 11">
                  <a:extLst>
                    <a:ext uri="{FF2B5EF4-FFF2-40B4-BE49-F238E27FC236}">
                      <a16:creationId xmlns:a16="http://schemas.microsoft.com/office/drawing/2014/main" id="{4702FD9B-6896-4B59-9960-61C449DDDF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8777" y="349559"/>
                  <a:ext cx="1330871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084" name="Oval 12">
                  <a:extLst>
                    <a:ext uri="{FF2B5EF4-FFF2-40B4-BE49-F238E27FC236}">
                      <a16:creationId xmlns:a16="http://schemas.microsoft.com/office/drawing/2014/main" id="{5961742D-FD47-4B3D-AE05-0FF405E1A0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8777" y="9863249"/>
                  <a:ext cx="1330871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085" name="Oval 13">
                  <a:extLst>
                    <a:ext uri="{FF2B5EF4-FFF2-40B4-BE49-F238E27FC236}">
                      <a16:creationId xmlns:a16="http://schemas.microsoft.com/office/drawing/2014/main" id="{3FED7DAE-2E10-4B01-B4E9-04D27D7BA0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9847995" y="5098776"/>
                  <a:ext cx="1330870" cy="133087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086" name="Oval 14">
                  <a:extLst>
                    <a:ext uri="{FF2B5EF4-FFF2-40B4-BE49-F238E27FC236}">
                      <a16:creationId xmlns:a16="http://schemas.microsoft.com/office/drawing/2014/main" id="{661794BE-E077-43E1-A66C-5923C38F0E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34306" y="5098776"/>
                  <a:ext cx="1330870" cy="133087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087" name="Oval 15">
                  <a:extLst>
                    <a:ext uri="{FF2B5EF4-FFF2-40B4-BE49-F238E27FC236}">
                      <a16:creationId xmlns:a16="http://schemas.microsoft.com/office/drawing/2014/main" id="{DBC95FD6-3C17-4FF9-9A71-10D3D07C05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700000">
                  <a:off x="8456981" y="1740573"/>
                  <a:ext cx="1330870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088" name="Oval 16">
                  <a:extLst>
                    <a:ext uri="{FF2B5EF4-FFF2-40B4-BE49-F238E27FC236}">
                      <a16:creationId xmlns:a16="http://schemas.microsoft.com/office/drawing/2014/main" id="{803D1856-DAE4-4D14-BB97-D04FF047F0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700000">
                  <a:off x="1729787" y="8467767"/>
                  <a:ext cx="1330870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089" name="Oval 17">
                  <a:extLst>
                    <a:ext uri="{FF2B5EF4-FFF2-40B4-BE49-F238E27FC236}">
                      <a16:creationId xmlns:a16="http://schemas.microsoft.com/office/drawing/2014/main" id="{4201EBFE-9A2E-4434-8471-46FEE1AA38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8456983" y="8456982"/>
                  <a:ext cx="1330870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090" name="Oval 18">
                  <a:extLst>
                    <a:ext uri="{FF2B5EF4-FFF2-40B4-BE49-F238E27FC236}">
                      <a16:creationId xmlns:a16="http://schemas.microsoft.com/office/drawing/2014/main" id="{3BDC6AD1-25BE-4BEA-AF41-A697BE0029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729788" y="1729787"/>
                  <a:ext cx="1330870" cy="133087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091" name="Oval 19">
                  <a:extLst>
                    <a:ext uri="{FF2B5EF4-FFF2-40B4-BE49-F238E27FC236}">
                      <a16:creationId xmlns:a16="http://schemas.microsoft.com/office/drawing/2014/main" id="{33569D57-0D50-4840-8351-6CD529BAEB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920361" y="1920361"/>
                  <a:ext cx="949723" cy="949723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092" name="Oval 20">
                  <a:extLst>
                    <a:ext uri="{FF2B5EF4-FFF2-40B4-BE49-F238E27FC236}">
                      <a16:creationId xmlns:a16="http://schemas.microsoft.com/office/drawing/2014/main" id="{A4C5870A-E3B9-487D-AA2D-E16B351F59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5289351" y="540132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093" name="Oval 21">
                  <a:extLst>
                    <a:ext uri="{FF2B5EF4-FFF2-40B4-BE49-F238E27FC236}">
                      <a16:creationId xmlns:a16="http://schemas.microsoft.com/office/drawing/2014/main" id="{ECD2DDA2-BDBB-4280-8E00-C4B3E1680A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8647555" y="1931146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094" name="Oval 22">
                  <a:extLst>
                    <a:ext uri="{FF2B5EF4-FFF2-40B4-BE49-F238E27FC236}">
                      <a16:creationId xmlns:a16="http://schemas.microsoft.com/office/drawing/2014/main" id="{9A2C7AB1-C0DA-4315-89DE-7859AB826A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0038569" y="5289351"/>
                  <a:ext cx="949723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095" name="Oval 23">
                  <a:extLst>
                    <a:ext uri="{FF2B5EF4-FFF2-40B4-BE49-F238E27FC236}">
                      <a16:creationId xmlns:a16="http://schemas.microsoft.com/office/drawing/2014/main" id="{761AF088-431B-4906-A96F-FDD3D758F4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8647555" y="8658341"/>
                  <a:ext cx="949724" cy="949723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096" name="Oval 24">
                  <a:extLst>
                    <a:ext uri="{FF2B5EF4-FFF2-40B4-BE49-F238E27FC236}">
                      <a16:creationId xmlns:a16="http://schemas.microsoft.com/office/drawing/2014/main" id="{0F2C3B86-E9E1-45C9-AFE6-1E46AC402E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524879" y="5289351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097" name="Oval 25">
                  <a:extLst>
                    <a:ext uri="{FF2B5EF4-FFF2-40B4-BE49-F238E27FC236}">
                      <a16:creationId xmlns:a16="http://schemas.microsoft.com/office/drawing/2014/main" id="{0B135808-1A25-47A5-B1C9-B8B3D132BC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920361" y="8658341"/>
                  <a:ext cx="949723" cy="949723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098" name="Oval 26">
                  <a:extLst>
                    <a:ext uri="{FF2B5EF4-FFF2-40B4-BE49-F238E27FC236}">
                      <a16:creationId xmlns:a16="http://schemas.microsoft.com/office/drawing/2014/main" id="{47896582-87B3-4ED5-B8F1-44835C9A66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5289351" y="10053823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</p:grpSp>
        </p:grpSp>
        <p:sp>
          <p:nvSpPr>
            <p:cNvPr id="3099" name="AutoShape 27">
              <a:extLst>
                <a:ext uri="{FF2B5EF4-FFF2-40B4-BE49-F238E27FC236}">
                  <a16:creationId xmlns:a16="http://schemas.microsoft.com/office/drawing/2014/main" id="{50C4E884-374B-4227-9F1A-7E04DEFE6FE1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740569" y="673793"/>
              <a:ext cx="1100287" cy="2766358"/>
            </a:xfrm>
            <a:custGeom>
              <a:avLst/>
              <a:gdLst>
                <a:gd name="T0" fmla="+- 0 10800 504"/>
                <a:gd name="T1" fmla="*/ T0 w 20593"/>
                <a:gd name="T2" fmla="+- 0 10805 11"/>
                <a:gd name="T3" fmla="*/ 10805 h 21589"/>
                <a:gd name="T4" fmla="+- 0 10800 504"/>
                <a:gd name="T5" fmla="*/ T4 w 20593"/>
                <a:gd name="T6" fmla="+- 0 10805 11"/>
                <a:gd name="T7" fmla="*/ 10805 h 21589"/>
                <a:gd name="T8" fmla="+- 0 10800 504"/>
                <a:gd name="T9" fmla="*/ T8 w 20593"/>
                <a:gd name="T10" fmla="+- 0 10805 11"/>
                <a:gd name="T11" fmla="*/ 10805 h 21589"/>
                <a:gd name="T12" fmla="+- 0 10800 504"/>
                <a:gd name="T13" fmla="*/ T12 w 20593"/>
                <a:gd name="T14" fmla="+- 0 10805 11"/>
                <a:gd name="T15" fmla="*/ 10805 h 215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3" h="21589">
                  <a:moveTo>
                    <a:pt x="9769" y="32"/>
                  </a:moveTo>
                  <a:cubicBezTo>
                    <a:pt x="9470" y="68"/>
                    <a:pt x="9194" y="134"/>
                    <a:pt x="8967" y="223"/>
                  </a:cubicBezTo>
                  <a:cubicBezTo>
                    <a:pt x="6519" y="1306"/>
                    <a:pt x="4542" y="2548"/>
                    <a:pt x="3106" y="3898"/>
                  </a:cubicBezTo>
                  <a:cubicBezTo>
                    <a:pt x="-92" y="6903"/>
                    <a:pt x="-504" y="10269"/>
                    <a:pt x="455" y="13565"/>
                  </a:cubicBezTo>
                  <a:cubicBezTo>
                    <a:pt x="1256" y="16316"/>
                    <a:pt x="2993" y="19006"/>
                    <a:pt x="5617" y="21553"/>
                  </a:cubicBezTo>
                  <a:lnTo>
                    <a:pt x="10304" y="21589"/>
                  </a:lnTo>
                  <a:lnTo>
                    <a:pt x="10311" y="21589"/>
                  </a:lnTo>
                  <a:lnTo>
                    <a:pt x="10321" y="21589"/>
                  </a:lnTo>
                  <a:lnTo>
                    <a:pt x="14991" y="21553"/>
                  </a:lnTo>
                  <a:cubicBezTo>
                    <a:pt x="17608" y="19006"/>
                    <a:pt x="19341" y="16316"/>
                    <a:pt x="20140" y="13565"/>
                  </a:cubicBezTo>
                  <a:cubicBezTo>
                    <a:pt x="21096" y="10269"/>
                    <a:pt x="20687" y="6903"/>
                    <a:pt x="17499" y="3898"/>
                  </a:cubicBezTo>
                  <a:cubicBezTo>
                    <a:pt x="16067" y="2548"/>
                    <a:pt x="14093" y="1306"/>
                    <a:pt x="11651" y="223"/>
                  </a:cubicBezTo>
                  <a:cubicBezTo>
                    <a:pt x="11425" y="134"/>
                    <a:pt x="11154" y="68"/>
                    <a:pt x="10856" y="32"/>
                  </a:cubicBezTo>
                  <a:cubicBezTo>
                    <a:pt x="10501" y="-11"/>
                    <a:pt x="10124" y="-11"/>
                    <a:pt x="9769" y="32"/>
                  </a:cubicBezTo>
                  <a:close/>
                </a:path>
              </a:pathLst>
            </a:custGeom>
            <a:solidFill>
              <a:srgbClr val="6B9B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00" name="AutoShape 28">
              <a:extLst>
                <a:ext uri="{FF2B5EF4-FFF2-40B4-BE49-F238E27FC236}">
                  <a16:creationId xmlns:a16="http://schemas.microsoft.com/office/drawing/2014/main" id="{F80AD133-47A9-478F-ACC5-97D6C81FE57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112120" y="2156987"/>
              <a:ext cx="432920" cy="1081459"/>
            </a:xfrm>
            <a:custGeom>
              <a:avLst/>
              <a:gdLst>
                <a:gd name="T0" fmla="+- 0 11039 478"/>
                <a:gd name="T1" fmla="*/ T0 w 21122"/>
                <a:gd name="T2" fmla="*/ 10800 h 21600"/>
                <a:gd name="T3" fmla="+- 0 11039 478"/>
                <a:gd name="T4" fmla="*/ T3 w 21122"/>
                <a:gd name="T5" fmla="*/ 10800 h 21600"/>
                <a:gd name="T6" fmla="+- 0 11039 478"/>
                <a:gd name="T7" fmla="*/ T6 w 21122"/>
                <a:gd name="T8" fmla="*/ 10800 h 21600"/>
                <a:gd name="T9" fmla="+- 0 11039 478"/>
                <a:gd name="T10" fmla="*/ T9 w 2112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122" h="21600">
                  <a:moveTo>
                    <a:pt x="12503" y="0"/>
                  </a:moveTo>
                  <a:cubicBezTo>
                    <a:pt x="5080" y="2748"/>
                    <a:pt x="608" y="6585"/>
                    <a:pt x="57" y="10676"/>
                  </a:cubicBezTo>
                  <a:cubicBezTo>
                    <a:pt x="-478" y="14655"/>
                    <a:pt x="2745" y="18567"/>
                    <a:pt x="9060" y="21600"/>
                  </a:cubicBezTo>
                  <a:cubicBezTo>
                    <a:pt x="8838" y="19730"/>
                    <a:pt x="10238" y="17888"/>
                    <a:pt x="13012" y="16400"/>
                  </a:cubicBezTo>
                  <a:cubicBezTo>
                    <a:pt x="15111" y="15275"/>
                    <a:pt x="17913" y="14402"/>
                    <a:pt x="21122" y="13874"/>
                  </a:cubicBezTo>
                  <a:cubicBezTo>
                    <a:pt x="19161" y="11576"/>
                    <a:pt x="17450" y="9245"/>
                    <a:pt x="15994" y="6885"/>
                  </a:cubicBezTo>
                  <a:cubicBezTo>
                    <a:pt x="14591" y="4611"/>
                    <a:pt x="13427" y="2314"/>
                    <a:pt x="12503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01" name="AutoShape 29">
              <a:extLst>
                <a:ext uri="{FF2B5EF4-FFF2-40B4-BE49-F238E27FC236}">
                  <a16:creationId xmlns:a16="http://schemas.microsoft.com/office/drawing/2014/main" id="{99FADB0D-79CF-4F1B-92BF-89303FFF4A93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083262" y="2672184"/>
              <a:ext cx="432985" cy="1081459"/>
            </a:xfrm>
            <a:custGeom>
              <a:avLst/>
              <a:gdLst>
                <a:gd name="T0" fmla="*/ 10561 w 21122"/>
                <a:gd name="T1" fmla="*/ 10800 h 21600"/>
                <a:gd name="T2" fmla="*/ 10561 w 21122"/>
                <a:gd name="T3" fmla="*/ 10800 h 21600"/>
                <a:gd name="T4" fmla="*/ 10561 w 21122"/>
                <a:gd name="T5" fmla="*/ 10800 h 21600"/>
                <a:gd name="T6" fmla="*/ 10561 w 2112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2" h="21600">
                  <a:moveTo>
                    <a:pt x="8619" y="0"/>
                  </a:moveTo>
                  <a:cubicBezTo>
                    <a:pt x="16042" y="2748"/>
                    <a:pt x="20514" y="6585"/>
                    <a:pt x="21065" y="10676"/>
                  </a:cubicBezTo>
                  <a:cubicBezTo>
                    <a:pt x="21600" y="14655"/>
                    <a:pt x="18377" y="18567"/>
                    <a:pt x="12062" y="21600"/>
                  </a:cubicBezTo>
                  <a:cubicBezTo>
                    <a:pt x="12284" y="19730"/>
                    <a:pt x="10884" y="17888"/>
                    <a:pt x="8110" y="16400"/>
                  </a:cubicBezTo>
                  <a:cubicBezTo>
                    <a:pt x="6011" y="15275"/>
                    <a:pt x="3209" y="14402"/>
                    <a:pt x="0" y="13874"/>
                  </a:cubicBezTo>
                  <a:cubicBezTo>
                    <a:pt x="1961" y="11576"/>
                    <a:pt x="3672" y="9245"/>
                    <a:pt x="5128" y="6885"/>
                  </a:cubicBezTo>
                  <a:cubicBezTo>
                    <a:pt x="6531" y="4611"/>
                    <a:pt x="7695" y="2314"/>
                    <a:pt x="8619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02" name="Oval 30">
              <a:extLst>
                <a:ext uri="{FF2B5EF4-FFF2-40B4-BE49-F238E27FC236}">
                  <a16:creationId xmlns:a16="http://schemas.microsoft.com/office/drawing/2014/main" id="{A96408D6-EB0A-487E-8CD1-2D5F2A78EA24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01028" y="1510490"/>
              <a:ext cx="626712" cy="626711"/>
            </a:xfrm>
            <a:prstGeom prst="ellipse">
              <a:avLst/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03" name="Oval 31">
              <a:extLst>
                <a:ext uri="{FF2B5EF4-FFF2-40B4-BE49-F238E27FC236}">
                  <a16:creationId xmlns:a16="http://schemas.microsoft.com/office/drawing/2014/main" id="{A680D9F9-CEFF-43EC-B8AA-F794CDD8B925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85464" y="1594927"/>
              <a:ext cx="457838" cy="4578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04" name="AutoShape 32">
              <a:extLst>
                <a:ext uri="{FF2B5EF4-FFF2-40B4-BE49-F238E27FC236}">
                  <a16:creationId xmlns:a16="http://schemas.microsoft.com/office/drawing/2014/main" id="{1529AE2E-9B72-4E40-9E66-62B1CF5DFBF2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445973" y="804305"/>
              <a:ext cx="738248" cy="528368"/>
            </a:xfrm>
            <a:custGeom>
              <a:avLst/>
              <a:gdLst>
                <a:gd name="T0" fmla="*/ 10800 w 21600"/>
                <a:gd name="T1" fmla="*/ 10794 h 21589"/>
                <a:gd name="T2" fmla="*/ 10800 w 21600"/>
                <a:gd name="T3" fmla="*/ 10794 h 21589"/>
                <a:gd name="T4" fmla="*/ 10800 w 21600"/>
                <a:gd name="T5" fmla="*/ 10794 h 21589"/>
                <a:gd name="T6" fmla="*/ 10800 w 21600"/>
                <a:gd name="T7" fmla="*/ 10794 h 21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89">
                  <a:moveTo>
                    <a:pt x="10818" y="0"/>
                  </a:moveTo>
                  <a:cubicBezTo>
                    <a:pt x="10532" y="0"/>
                    <a:pt x="10244" y="55"/>
                    <a:pt x="9966" y="168"/>
                  </a:cubicBezTo>
                  <a:cubicBezTo>
                    <a:pt x="9499" y="358"/>
                    <a:pt x="9068" y="703"/>
                    <a:pt x="8712" y="1168"/>
                  </a:cubicBezTo>
                  <a:cubicBezTo>
                    <a:pt x="5128" y="6476"/>
                    <a:pt x="2202" y="12529"/>
                    <a:pt x="0" y="19078"/>
                  </a:cubicBezTo>
                  <a:cubicBezTo>
                    <a:pt x="3454" y="20697"/>
                    <a:pt x="7063" y="21577"/>
                    <a:pt x="10714" y="21589"/>
                  </a:cubicBezTo>
                  <a:cubicBezTo>
                    <a:pt x="14421" y="21600"/>
                    <a:pt x="18093" y="20717"/>
                    <a:pt x="21600" y="19071"/>
                  </a:cubicBezTo>
                  <a:cubicBezTo>
                    <a:pt x="19404" y="12524"/>
                    <a:pt x="16482" y="6474"/>
                    <a:pt x="12909" y="1168"/>
                  </a:cubicBezTo>
                  <a:cubicBezTo>
                    <a:pt x="12555" y="703"/>
                    <a:pt x="12131" y="358"/>
                    <a:pt x="11665" y="168"/>
                  </a:cubicBezTo>
                  <a:cubicBezTo>
                    <a:pt x="11388" y="55"/>
                    <a:pt x="11104" y="0"/>
                    <a:pt x="10818" y="0"/>
                  </a:cubicBez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05" name="AutoShape 33">
              <a:extLst>
                <a:ext uri="{FF2B5EF4-FFF2-40B4-BE49-F238E27FC236}">
                  <a16:creationId xmlns:a16="http://schemas.microsoft.com/office/drawing/2014/main" id="{82AFC2DA-5797-4F1B-A57A-FCFC997D9FED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029421" y="3243269"/>
              <a:ext cx="686653" cy="1089776"/>
            </a:xfrm>
            <a:custGeom>
              <a:avLst/>
              <a:gdLst>
                <a:gd name="T0" fmla="+- 0 10795 577"/>
                <a:gd name="T1" fmla="*/ T0 w 20436"/>
                <a:gd name="T2" fmla="*/ 10800 h 21600"/>
                <a:gd name="T3" fmla="+- 0 10795 577"/>
                <a:gd name="T4" fmla="*/ T3 w 20436"/>
                <a:gd name="T5" fmla="*/ 10800 h 21600"/>
                <a:gd name="T6" fmla="+- 0 10795 577"/>
                <a:gd name="T7" fmla="*/ T6 w 20436"/>
                <a:gd name="T8" fmla="*/ 10800 h 21600"/>
                <a:gd name="T9" fmla="+- 0 10795 57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2564" y="0"/>
                  </a:moveTo>
                  <a:cubicBezTo>
                    <a:pt x="161" y="3391"/>
                    <a:pt x="-577" y="7200"/>
                    <a:pt x="453" y="10887"/>
                  </a:cubicBezTo>
                  <a:cubicBezTo>
                    <a:pt x="1634" y="15111"/>
                    <a:pt x="5047" y="18912"/>
                    <a:pt x="10080" y="21600"/>
                  </a:cubicBezTo>
                  <a:cubicBezTo>
                    <a:pt x="15233" y="18954"/>
                    <a:pt x="18750" y="15143"/>
                    <a:pt x="19968" y="10887"/>
                  </a:cubicBezTo>
                  <a:cubicBezTo>
                    <a:pt x="21023" y="7201"/>
                    <a:pt x="20284" y="3387"/>
                    <a:pt x="17858" y="0"/>
                  </a:cubicBezTo>
                  <a:lnTo>
                    <a:pt x="2564" y="0"/>
                  </a:lnTo>
                  <a:close/>
                </a:path>
              </a:pathLst>
            </a:custGeom>
            <a:solidFill>
              <a:srgbClr val="DB60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06" name="AutoShape 34">
              <a:extLst>
                <a:ext uri="{FF2B5EF4-FFF2-40B4-BE49-F238E27FC236}">
                  <a16:creationId xmlns:a16="http://schemas.microsoft.com/office/drawing/2014/main" id="{3D1B0B12-AE10-4573-BA3C-746FD59A517C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71764" y="806972"/>
              <a:ext cx="542442" cy="2729530"/>
            </a:xfrm>
            <a:custGeom>
              <a:avLst/>
              <a:gdLst>
                <a:gd name="T0" fmla="*/ 10291 w 20582"/>
                <a:gd name="T1" fmla="*/ 10800 h 21600"/>
                <a:gd name="T2" fmla="*/ 10291 w 20582"/>
                <a:gd name="T3" fmla="*/ 10800 h 21600"/>
                <a:gd name="T4" fmla="*/ 10291 w 20582"/>
                <a:gd name="T5" fmla="*/ 10800 h 21600"/>
                <a:gd name="T6" fmla="*/ 10291 w 205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82" h="21600">
                  <a:moveTo>
                    <a:pt x="0" y="0"/>
                  </a:moveTo>
                  <a:cubicBezTo>
                    <a:pt x="1162" y="440"/>
                    <a:pt x="2318" y="880"/>
                    <a:pt x="3423" y="1326"/>
                  </a:cubicBezTo>
                  <a:cubicBezTo>
                    <a:pt x="7846" y="3113"/>
                    <a:pt x="11791" y="4945"/>
                    <a:pt x="13860" y="6882"/>
                  </a:cubicBezTo>
                  <a:cubicBezTo>
                    <a:pt x="16484" y="9340"/>
                    <a:pt x="16066" y="11866"/>
                    <a:pt x="14314" y="14327"/>
                  </a:cubicBezTo>
                  <a:cubicBezTo>
                    <a:pt x="12560" y="16792"/>
                    <a:pt x="9444" y="19232"/>
                    <a:pt x="4941" y="21600"/>
                  </a:cubicBezTo>
                  <a:lnTo>
                    <a:pt x="9719" y="21593"/>
                  </a:lnTo>
                  <a:cubicBezTo>
                    <a:pt x="14737" y="19086"/>
                    <a:pt x="18095" y="16447"/>
                    <a:pt x="19661" y="13748"/>
                  </a:cubicBezTo>
                  <a:cubicBezTo>
                    <a:pt x="21600" y="10406"/>
                    <a:pt x="20771" y="6993"/>
                    <a:pt x="14307" y="3945"/>
                  </a:cubicBezTo>
                  <a:cubicBezTo>
                    <a:pt x="11405" y="2577"/>
                    <a:pt x="7402" y="1317"/>
                    <a:pt x="2453" y="219"/>
                  </a:cubicBezTo>
                  <a:cubicBezTo>
                    <a:pt x="1995" y="129"/>
                    <a:pt x="1445" y="62"/>
                    <a:pt x="840" y="25"/>
                  </a:cubicBezTo>
                  <a:cubicBezTo>
                    <a:pt x="565" y="9"/>
                    <a:pt x="284" y="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584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07" name="AutoShape 35">
              <a:extLst>
                <a:ext uri="{FF2B5EF4-FFF2-40B4-BE49-F238E27FC236}">
                  <a16:creationId xmlns:a16="http://schemas.microsoft.com/office/drawing/2014/main" id="{170AAB0E-47B9-456E-8018-447D0EA64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0945" y="2238664"/>
              <a:ext cx="258163" cy="6955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17866" y="361"/>
                    <a:pt x="14220" y="836"/>
                    <a:pt x="10698" y="1422"/>
                  </a:cubicBezTo>
                  <a:cubicBezTo>
                    <a:pt x="6964" y="2042"/>
                    <a:pt x="3384" y="2784"/>
                    <a:pt x="0" y="3638"/>
                  </a:cubicBezTo>
                  <a:cubicBezTo>
                    <a:pt x="2290" y="6429"/>
                    <a:pt x="3695" y="9310"/>
                    <a:pt x="4186" y="12222"/>
                  </a:cubicBezTo>
                  <a:cubicBezTo>
                    <a:pt x="4713" y="15341"/>
                    <a:pt x="4187" y="18472"/>
                    <a:pt x="2621" y="21543"/>
                  </a:cubicBezTo>
                  <a:lnTo>
                    <a:pt x="7418" y="21600"/>
                  </a:lnTo>
                  <a:cubicBezTo>
                    <a:pt x="8863" y="17902"/>
                    <a:pt x="10784" y="14231"/>
                    <a:pt x="13174" y="10601"/>
                  </a:cubicBezTo>
                  <a:cubicBezTo>
                    <a:pt x="15531" y="7020"/>
                    <a:pt x="18343" y="3483"/>
                    <a:pt x="21600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08" name="AutoShape 36">
              <a:extLst>
                <a:ext uri="{FF2B5EF4-FFF2-40B4-BE49-F238E27FC236}">
                  <a16:creationId xmlns:a16="http://schemas.microsoft.com/office/drawing/2014/main" id="{905261D8-4853-4D96-A04A-CCDA84830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672" y="2716959"/>
              <a:ext cx="490903" cy="988521"/>
            </a:xfrm>
            <a:custGeom>
              <a:avLst/>
              <a:gdLst>
                <a:gd name="T0" fmla="*/ 10459 w 20919"/>
                <a:gd name="T1" fmla="*/ 10800 h 21600"/>
                <a:gd name="T2" fmla="*/ 10459 w 20919"/>
                <a:gd name="T3" fmla="*/ 10800 h 21600"/>
                <a:gd name="T4" fmla="*/ 10459 w 20919"/>
                <a:gd name="T5" fmla="*/ 10800 h 21600"/>
                <a:gd name="T6" fmla="*/ 10459 w 2091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19" h="21600">
                  <a:moveTo>
                    <a:pt x="2343" y="17032"/>
                  </a:moveTo>
                  <a:cubicBezTo>
                    <a:pt x="8695" y="15086"/>
                    <a:pt x="13607" y="12113"/>
                    <a:pt x="16307" y="8580"/>
                  </a:cubicBezTo>
                  <a:cubicBezTo>
                    <a:pt x="18307" y="5964"/>
                    <a:pt x="19009" y="3134"/>
                    <a:pt x="18352" y="344"/>
                  </a:cubicBezTo>
                  <a:lnTo>
                    <a:pt x="18871" y="0"/>
                  </a:lnTo>
                  <a:cubicBezTo>
                    <a:pt x="21497" y="3630"/>
                    <a:pt x="21600" y="7614"/>
                    <a:pt x="19162" y="11279"/>
                  </a:cubicBezTo>
                  <a:cubicBezTo>
                    <a:pt x="16027" y="15991"/>
                    <a:pt x="9024" y="19763"/>
                    <a:pt x="0" y="21600"/>
                  </a:cubicBezTo>
                  <a:cubicBezTo>
                    <a:pt x="799" y="20859"/>
                    <a:pt x="1405" y="20068"/>
                    <a:pt x="1800" y="19245"/>
                  </a:cubicBezTo>
                  <a:cubicBezTo>
                    <a:pt x="2148" y="18521"/>
                    <a:pt x="2330" y="17778"/>
                    <a:pt x="2343" y="17032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09" name="AutoShape 37">
              <a:extLst>
                <a:ext uri="{FF2B5EF4-FFF2-40B4-BE49-F238E27FC236}">
                  <a16:creationId xmlns:a16="http://schemas.microsoft.com/office/drawing/2014/main" id="{1F33ED05-978B-4CB9-9D92-AF50A271F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716" y="3329125"/>
              <a:ext cx="742061" cy="9361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2325" y="18261"/>
                    <a:pt x="4714" y="14949"/>
                    <a:pt x="7165" y="11667"/>
                  </a:cubicBezTo>
                  <a:cubicBezTo>
                    <a:pt x="10102" y="7735"/>
                    <a:pt x="13128" y="3845"/>
                    <a:pt x="16243" y="0"/>
                  </a:cubicBezTo>
                  <a:lnTo>
                    <a:pt x="21600" y="1487"/>
                  </a:lnTo>
                  <a:cubicBezTo>
                    <a:pt x="21549" y="8890"/>
                    <a:pt x="16483" y="15700"/>
                    <a:pt x="8335" y="19318"/>
                  </a:cubicBezTo>
                  <a:cubicBezTo>
                    <a:pt x="5750" y="20466"/>
                    <a:pt x="2928" y="21239"/>
                    <a:pt x="0" y="21600"/>
                  </a:cubicBezTo>
                  <a:close/>
                </a:path>
              </a:pathLst>
            </a:custGeom>
            <a:solidFill>
              <a:srgbClr val="C950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10" name="AutoShape 38">
              <a:extLst>
                <a:ext uri="{FF2B5EF4-FFF2-40B4-BE49-F238E27FC236}">
                  <a16:creationId xmlns:a16="http://schemas.microsoft.com/office/drawing/2014/main" id="{1043BE82-085E-434F-A690-3AB5C9D2A1DE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226544" y="3268140"/>
              <a:ext cx="457838" cy="726628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EA76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11" name="AutoShape 39">
              <a:extLst>
                <a:ext uri="{FF2B5EF4-FFF2-40B4-BE49-F238E27FC236}">
                  <a16:creationId xmlns:a16="http://schemas.microsoft.com/office/drawing/2014/main" id="{CC2CC841-060A-474C-A766-02AD94C4DF1D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421797" y="3289702"/>
              <a:ext cx="233410" cy="370441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12" name="AutoShape 40">
              <a:extLst>
                <a:ext uri="{FF2B5EF4-FFF2-40B4-BE49-F238E27FC236}">
                  <a16:creationId xmlns:a16="http://schemas.microsoft.com/office/drawing/2014/main" id="{996FCC08-015A-4024-986B-D7D68D0A6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025" y="3257424"/>
              <a:ext cx="248139" cy="380668"/>
            </a:xfrm>
            <a:custGeom>
              <a:avLst/>
              <a:gdLst>
                <a:gd name="T0" fmla="*/ 10596 w 21192"/>
                <a:gd name="T1" fmla="*/ 10800 h 21600"/>
                <a:gd name="T2" fmla="*/ 10596 w 21192"/>
                <a:gd name="T3" fmla="*/ 10800 h 21600"/>
                <a:gd name="T4" fmla="*/ 10596 w 21192"/>
                <a:gd name="T5" fmla="*/ 10800 h 21600"/>
                <a:gd name="T6" fmla="*/ 10596 w 2119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92" h="21600">
                  <a:moveTo>
                    <a:pt x="0" y="21600"/>
                  </a:moveTo>
                  <a:lnTo>
                    <a:pt x="17042" y="0"/>
                  </a:lnTo>
                  <a:lnTo>
                    <a:pt x="20865" y="1193"/>
                  </a:lnTo>
                  <a:cubicBezTo>
                    <a:pt x="21600" y="4381"/>
                    <a:pt x="21079" y="7575"/>
                    <a:pt x="19471" y="10498"/>
                  </a:cubicBezTo>
                  <a:cubicBezTo>
                    <a:pt x="17838" y="13465"/>
                    <a:pt x="15077" y="16171"/>
                    <a:pt x="11244" y="18230"/>
                  </a:cubicBezTo>
                  <a:cubicBezTo>
                    <a:pt x="7994" y="19976"/>
                    <a:pt x="4121" y="21137"/>
                    <a:pt x="0" y="21600"/>
                  </a:cubicBezTo>
                  <a:close/>
                </a:path>
              </a:pathLst>
            </a:custGeom>
            <a:solidFill>
              <a:srgbClr val="EDBE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13" name="AutoShape 41">
              <a:extLst>
                <a:ext uri="{FF2B5EF4-FFF2-40B4-BE49-F238E27FC236}">
                  <a16:creationId xmlns:a16="http://schemas.microsoft.com/office/drawing/2014/main" id="{58BA3EA2-A4E0-4CD1-8638-AE6DDF2234FF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359184" y="3218383"/>
              <a:ext cx="571593" cy="111645"/>
            </a:xfrm>
            <a:prstGeom prst="roundRect">
              <a:avLst>
                <a:gd name="adj" fmla="val 50000"/>
              </a:avLst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14" name="AutoShape 42">
              <a:extLst>
                <a:ext uri="{FF2B5EF4-FFF2-40B4-BE49-F238E27FC236}">
                  <a16:creationId xmlns:a16="http://schemas.microsoft.com/office/drawing/2014/main" id="{4956FBC4-B508-402C-8726-5594FD5C8F0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693846" y="2347612"/>
              <a:ext cx="244893" cy="1208560"/>
            </a:xfrm>
            <a:custGeom>
              <a:avLst/>
              <a:gdLst>
                <a:gd name="T0" fmla="+- 0 10799 2"/>
                <a:gd name="T1" fmla="*/ T0 w 21595"/>
                <a:gd name="T2" fmla="*/ 10800 h 21600"/>
                <a:gd name="T3" fmla="+- 0 10799 2"/>
                <a:gd name="T4" fmla="*/ T3 w 21595"/>
                <a:gd name="T5" fmla="*/ 10800 h 21600"/>
                <a:gd name="T6" fmla="+- 0 10799 2"/>
                <a:gd name="T7" fmla="*/ T6 w 21595"/>
                <a:gd name="T8" fmla="*/ 10800 h 21600"/>
                <a:gd name="T9" fmla="+- 0 10799 2"/>
                <a:gd name="T10" fmla="*/ T9 w 21595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5" h="21600">
                  <a:moveTo>
                    <a:pt x="10790" y="0"/>
                  </a:moveTo>
                  <a:cubicBezTo>
                    <a:pt x="9905" y="110"/>
                    <a:pt x="9098" y="241"/>
                    <a:pt x="8364" y="389"/>
                  </a:cubicBezTo>
                  <a:cubicBezTo>
                    <a:pt x="5623" y="945"/>
                    <a:pt x="4235" y="1698"/>
                    <a:pt x="3166" y="2452"/>
                  </a:cubicBezTo>
                  <a:cubicBezTo>
                    <a:pt x="1065" y="3934"/>
                    <a:pt x="-2" y="5468"/>
                    <a:pt x="0" y="7011"/>
                  </a:cubicBezTo>
                  <a:cubicBezTo>
                    <a:pt x="305" y="8249"/>
                    <a:pt x="899" y="9484"/>
                    <a:pt x="1780" y="10711"/>
                  </a:cubicBezTo>
                  <a:cubicBezTo>
                    <a:pt x="2651" y="11923"/>
                    <a:pt x="3809" y="13126"/>
                    <a:pt x="4899" y="14331"/>
                  </a:cubicBezTo>
                  <a:cubicBezTo>
                    <a:pt x="7082" y="16745"/>
                    <a:pt x="9024" y="19170"/>
                    <a:pt x="10727" y="21600"/>
                  </a:cubicBezTo>
                  <a:lnTo>
                    <a:pt x="10727" y="21265"/>
                  </a:lnTo>
                  <a:cubicBezTo>
                    <a:pt x="10754" y="21321"/>
                    <a:pt x="10775" y="21377"/>
                    <a:pt x="10797" y="21432"/>
                  </a:cubicBezTo>
                  <a:cubicBezTo>
                    <a:pt x="10819" y="21488"/>
                    <a:pt x="10842" y="21544"/>
                    <a:pt x="10869" y="21600"/>
                  </a:cubicBezTo>
                  <a:cubicBezTo>
                    <a:pt x="12572" y="19170"/>
                    <a:pt x="14514" y="16745"/>
                    <a:pt x="16697" y="14331"/>
                  </a:cubicBezTo>
                  <a:cubicBezTo>
                    <a:pt x="17787" y="13126"/>
                    <a:pt x="18945" y="11923"/>
                    <a:pt x="19816" y="10711"/>
                  </a:cubicBezTo>
                  <a:cubicBezTo>
                    <a:pt x="20697" y="9484"/>
                    <a:pt x="21291" y="8249"/>
                    <a:pt x="21596" y="7011"/>
                  </a:cubicBezTo>
                  <a:cubicBezTo>
                    <a:pt x="21598" y="5468"/>
                    <a:pt x="20531" y="3934"/>
                    <a:pt x="18430" y="2452"/>
                  </a:cubicBezTo>
                  <a:cubicBezTo>
                    <a:pt x="17361" y="1698"/>
                    <a:pt x="15973" y="945"/>
                    <a:pt x="13232" y="389"/>
                  </a:cubicBezTo>
                  <a:cubicBezTo>
                    <a:pt x="12498" y="241"/>
                    <a:pt x="11675" y="110"/>
                    <a:pt x="10790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15" name="AutoShape 43">
              <a:extLst>
                <a:ext uri="{FF2B5EF4-FFF2-40B4-BE49-F238E27FC236}">
                  <a16:creationId xmlns:a16="http://schemas.microsoft.com/office/drawing/2014/main" id="{9AF3B6DD-341F-4F19-A372-EF1E1A504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778" y="2419507"/>
              <a:ext cx="583592" cy="1056623"/>
            </a:xfrm>
            <a:custGeom>
              <a:avLst/>
              <a:gdLst>
                <a:gd name="T0" fmla="*/ 10794 w 21589"/>
                <a:gd name="T1" fmla="*/ 10800 h 21600"/>
                <a:gd name="T2" fmla="*/ 10794 w 21589"/>
                <a:gd name="T3" fmla="*/ 10800 h 21600"/>
                <a:gd name="T4" fmla="*/ 10794 w 21589"/>
                <a:gd name="T5" fmla="*/ 10800 h 21600"/>
                <a:gd name="T6" fmla="*/ 10794 w 2158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89" h="21600">
                  <a:moveTo>
                    <a:pt x="20772" y="0"/>
                  </a:moveTo>
                  <a:lnTo>
                    <a:pt x="0" y="21600"/>
                  </a:lnTo>
                  <a:cubicBezTo>
                    <a:pt x="1772" y="20350"/>
                    <a:pt x="3530" y="19095"/>
                    <a:pt x="5276" y="17834"/>
                  </a:cubicBezTo>
                  <a:cubicBezTo>
                    <a:pt x="7003" y="16587"/>
                    <a:pt x="8717" y="15335"/>
                    <a:pt x="10474" y="14101"/>
                  </a:cubicBezTo>
                  <a:cubicBezTo>
                    <a:pt x="12271" y="12837"/>
                    <a:pt x="14114" y="11592"/>
                    <a:pt x="15742" y="10260"/>
                  </a:cubicBezTo>
                  <a:cubicBezTo>
                    <a:pt x="17247" y="9028"/>
                    <a:pt x="18562" y="7729"/>
                    <a:pt x="19671" y="6375"/>
                  </a:cubicBezTo>
                  <a:cubicBezTo>
                    <a:pt x="20203" y="5586"/>
                    <a:pt x="20655" y="4793"/>
                    <a:pt x="21030" y="3996"/>
                  </a:cubicBezTo>
                  <a:cubicBezTo>
                    <a:pt x="21317" y="3388"/>
                    <a:pt x="21557" y="2742"/>
                    <a:pt x="21586" y="2116"/>
                  </a:cubicBezTo>
                  <a:cubicBezTo>
                    <a:pt x="21600" y="1820"/>
                    <a:pt x="21565" y="1525"/>
                    <a:pt x="21532" y="1236"/>
                  </a:cubicBezTo>
                  <a:cubicBezTo>
                    <a:pt x="21493" y="899"/>
                    <a:pt x="21454" y="556"/>
                    <a:pt x="21122" y="243"/>
                  </a:cubicBezTo>
                  <a:cubicBezTo>
                    <a:pt x="21027" y="153"/>
                    <a:pt x="20909" y="72"/>
                    <a:pt x="20772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16" name="Oval 44">
              <a:extLst>
                <a:ext uri="{FF2B5EF4-FFF2-40B4-BE49-F238E27FC236}">
                  <a16:creationId xmlns:a16="http://schemas.microsoft.com/office/drawing/2014/main" id="{05050F61-3728-46EB-AEF2-94DBBEBEB959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08655" y="1618117"/>
              <a:ext cx="411457" cy="411457"/>
            </a:xfrm>
            <a:prstGeom prst="ellipse">
              <a:avLst/>
            </a:prstGeom>
            <a:solidFill>
              <a:srgbClr val="6FBFE5">
                <a:alpha val="5844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  <p:sp>
        <p:nvSpPr>
          <p:cNvPr id="46" name="Timeline"/>
          <p:cNvSpPr txBox="1"/>
          <p:nvPr/>
        </p:nvSpPr>
        <p:spPr>
          <a:xfrm>
            <a:off x="7129126" y="4868799"/>
            <a:ext cx="5079530" cy="7899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7200" spc="300" dirty="0">
                <a:solidFill>
                  <a:srgbClr val="36526E"/>
                </a:solidFill>
              </a:rPr>
              <a:t>Digital </a:t>
            </a:r>
            <a:r>
              <a:rPr lang="fr-FR" sz="7200" spc="300" dirty="0" err="1">
                <a:solidFill>
                  <a:srgbClr val="36526E"/>
                </a:solidFill>
              </a:rPr>
              <a:t>factory</a:t>
            </a:r>
            <a:endParaRPr sz="7200" spc="300" dirty="0">
              <a:solidFill>
                <a:srgbClr val="36526E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0013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1200" y="284400"/>
            <a:ext cx="10515600" cy="666849"/>
          </a:xfrm>
          <a:ln w="3175">
            <a:miter lim="400000"/>
          </a:ln>
        </p:spPr>
        <p:txBody>
          <a:bodyPr vert="horz" wrap="square" lIns="25400" tIns="25400" rIns="25400" bIns="2540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6000" cap="all" baseline="12500" dirty="0">
                <a:solidFill>
                  <a:srgbClr val="17222C"/>
                </a:solidFill>
                <a:latin typeface="+mn-lt"/>
                <a:ea typeface="+mn-ea"/>
                <a:cs typeface="+mn-cs"/>
              </a:rPr>
              <a:t>Nouveau modèle opérationnel: Livraison</a:t>
            </a:r>
          </a:p>
        </p:txBody>
      </p:sp>
      <p:grpSp>
        <p:nvGrpSpPr>
          <p:cNvPr id="34" name="Group 395">
            <a:extLst>
              <a:ext uri="{FF2B5EF4-FFF2-40B4-BE49-F238E27FC236}">
                <a16:creationId xmlns:a16="http://schemas.microsoft.com/office/drawing/2014/main" id="{22D8664A-5EFE-4F90-811F-EFE35549696E}"/>
              </a:ext>
            </a:extLst>
          </p:cNvPr>
          <p:cNvGrpSpPr>
            <a:grpSpLocks/>
          </p:cNvGrpSpPr>
          <p:nvPr/>
        </p:nvGrpSpPr>
        <p:grpSpPr bwMode="auto">
          <a:xfrm>
            <a:off x="1053307" y="1277144"/>
            <a:ext cx="2246313" cy="4727218"/>
            <a:chOff x="0" y="0"/>
            <a:chExt cx="4492031" cy="9453582"/>
          </a:xfrm>
        </p:grpSpPr>
        <p:sp>
          <p:nvSpPr>
            <p:cNvPr id="75" name="Shape 384">
              <a:extLst>
                <a:ext uri="{FF2B5EF4-FFF2-40B4-BE49-F238E27FC236}">
                  <a16:creationId xmlns:a16="http://schemas.microsoft.com/office/drawing/2014/main" id="{49C908C4-8603-42FF-BB1D-5B3DE5664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463" y="450477"/>
              <a:ext cx="3113104" cy="3113103"/>
            </a:xfrm>
            <a:prstGeom prst="ellipse">
              <a:avLst/>
            </a:prstGeom>
            <a:solidFill>
              <a:srgbClr val="4568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5400" tIns="25400" rIns="25400" bIns="25400" anchor="ctr"/>
            <a:lstStyle>
              <a:lvl1pPr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</a:endParaRPr>
            </a:p>
          </p:txBody>
        </p:sp>
        <p:sp>
          <p:nvSpPr>
            <p:cNvPr id="76" name="Shape 385">
              <a:extLst>
                <a:ext uri="{FF2B5EF4-FFF2-40B4-BE49-F238E27FC236}">
                  <a16:creationId xmlns:a16="http://schemas.microsoft.com/office/drawing/2014/main" id="{A7F97B11-32A9-470E-88E3-DD9D5547C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986" y="0"/>
              <a:ext cx="4014058" cy="4014058"/>
            </a:xfrm>
            <a:prstGeom prst="ellipse">
              <a:avLst/>
            </a:prstGeom>
            <a:noFill/>
            <a:ln w="50800">
              <a:solidFill>
                <a:srgbClr val="45688B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5400" tIns="25400" rIns="25400" bIns="25400" anchor="ctr"/>
            <a:lstStyle>
              <a:lvl1pPr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</a:endParaRPr>
            </a:p>
          </p:txBody>
        </p:sp>
        <p:sp>
          <p:nvSpPr>
            <p:cNvPr id="77" name="Shape 386">
              <a:extLst>
                <a:ext uri="{FF2B5EF4-FFF2-40B4-BE49-F238E27FC236}">
                  <a16:creationId xmlns:a16="http://schemas.microsoft.com/office/drawing/2014/main" id="{FD50B0F5-DA1D-4625-94ED-3958A6831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6015" y="4019553"/>
              <a:ext cx="1" cy="649280"/>
            </a:xfrm>
            <a:prstGeom prst="line">
              <a:avLst/>
            </a:prstGeom>
            <a:noFill/>
            <a:ln w="50800">
              <a:solidFill>
                <a:srgbClr val="45688B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78" name="Shape 387">
              <a:extLst>
                <a:ext uri="{FF2B5EF4-FFF2-40B4-BE49-F238E27FC236}">
                  <a16:creationId xmlns:a16="http://schemas.microsoft.com/office/drawing/2014/main" id="{FEC843B8-E45B-444A-9824-2B9629A47A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095616"/>
              <a:ext cx="4492031" cy="1"/>
            </a:xfrm>
            <a:prstGeom prst="line">
              <a:avLst/>
            </a:prstGeom>
            <a:noFill/>
            <a:ln w="50800">
              <a:solidFill>
                <a:srgbClr val="45688B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79" name="Shape 388">
              <a:extLst>
                <a:ext uri="{FF2B5EF4-FFF2-40B4-BE49-F238E27FC236}">
                  <a16:creationId xmlns:a16="http://schemas.microsoft.com/office/drawing/2014/main" id="{5170695A-CF41-4842-A76C-D75C3FC74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528" y="4654350"/>
              <a:ext cx="1800975" cy="1800975"/>
            </a:xfrm>
            <a:prstGeom prst="ellipse">
              <a:avLst/>
            </a:prstGeom>
            <a:noFill/>
            <a:ln w="50800">
              <a:solidFill>
                <a:srgbClr val="45688B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5400" tIns="25400" rIns="25400" bIns="25400" anchor="ctr"/>
            <a:lstStyle>
              <a:lvl1pPr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</a:endParaRPr>
            </a:p>
          </p:txBody>
        </p:sp>
        <p:sp>
          <p:nvSpPr>
            <p:cNvPr id="80" name="Shape 389">
              <a:extLst>
                <a:ext uri="{FF2B5EF4-FFF2-40B4-BE49-F238E27FC236}">
                  <a16:creationId xmlns:a16="http://schemas.microsoft.com/office/drawing/2014/main" id="{BA8EA444-1FDF-47EF-A9B9-C34EDF1CC8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6015" y="6445253"/>
              <a:ext cx="1" cy="649280"/>
            </a:xfrm>
            <a:prstGeom prst="line">
              <a:avLst/>
            </a:prstGeom>
            <a:noFill/>
            <a:ln w="50800">
              <a:solidFill>
                <a:srgbClr val="45688B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81" name="Shape 390">
              <a:extLst>
                <a:ext uri="{FF2B5EF4-FFF2-40B4-BE49-F238E27FC236}">
                  <a16:creationId xmlns:a16="http://schemas.microsoft.com/office/drawing/2014/main" id="{0FADE4BB-2CDF-44D6-89A2-5A89C701B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873805"/>
              <a:ext cx="4492031" cy="1579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square" lIns="25400" tIns="25400" rIns="25400" bIns="25400" anchor="ctr">
              <a:spAutoFit/>
            </a:bodyPr>
            <a:lstStyle>
              <a:lvl1pPr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altLang="fr-FR" sz="1600" dirty="0">
                  <a:solidFill>
                    <a:srgbClr val="404040"/>
                  </a:solidFill>
                </a:rPr>
                <a:t>Comprendre le parcours client et identifier les leviers du changement</a:t>
              </a:r>
            </a:p>
          </p:txBody>
        </p:sp>
        <p:grpSp>
          <p:nvGrpSpPr>
            <p:cNvPr id="83" name="Group 394">
              <a:extLst>
                <a:ext uri="{FF2B5EF4-FFF2-40B4-BE49-F238E27FC236}">
                  <a16:creationId xmlns:a16="http://schemas.microsoft.com/office/drawing/2014/main" id="{B2491166-C1A1-4F20-8D67-D4D7B00138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227" y="4883041"/>
              <a:ext cx="3867577" cy="1322512"/>
              <a:chOff x="0" y="3718345"/>
              <a:chExt cx="3867576" cy="1322511"/>
            </a:xfrm>
          </p:grpSpPr>
          <p:sp>
            <p:nvSpPr>
              <p:cNvPr id="84" name="Shape 392">
                <a:extLst>
                  <a:ext uri="{FF2B5EF4-FFF2-40B4-BE49-F238E27FC236}">
                    <a16:creationId xmlns:a16="http://schemas.microsoft.com/office/drawing/2014/main" id="{61F73279-7C5D-4205-97DA-49B7B270C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718345"/>
                <a:ext cx="3867576" cy="841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sz="2400" b="1" dirty="0" smtClean="0">
                    <a:solidFill>
                      <a:srgbClr val="45688B"/>
                    </a:solidFill>
                    <a:latin typeface="Montserrat Light"/>
                    <a:sym typeface="Helvetica" panose="020B0604020202020204" pitchFamily="34" charset="0"/>
                  </a:rPr>
                  <a:t>3 à 8</a:t>
                </a:r>
                <a:endParaRPr lang="fr-FR" altLang="fr-FR" sz="2400" b="1" dirty="0">
                  <a:solidFill>
                    <a:srgbClr val="45688B"/>
                  </a:solidFill>
                  <a:latin typeface="Montserrat Light"/>
                  <a:sym typeface="Helvetica" panose="020B0604020202020204" pitchFamily="34" charset="0"/>
                </a:endParaRPr>
              </a:p>
            </p:txBody>
          </p:sp>
          <p:sp>
            <p:nvSpPr>
              <p:cNvPr id="85" name="Shape 393">
                <a:extLst>
                  <a:ext uri="{FF2B5EF4-FFF2-40B4-BE49-F238E27FC236}">
                    <a16:creationId xmlns:a16="http://schemas.microsoft.com/office/drawing/2014/main" id="{C3623D0C-5407-40CB-B52A-61B934056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599750"/>
                <a:ext cx="3867576" cy="441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ts val="2950"/>
                  </a:spcBef>
                  <a:spcAft>
                    <a:spcPct val="0"/>
                  </a:spcAft>
                </a:pPr>
                <a:r>
                  <a:rPr lang="fr-FR" altLang="fr-FR" sz="1100" b="1" dirty="0" smtClean="0">
                    <a:solidFill>
                      <a:srgbClr val="45688B"/>
                    </a:solidFill>
                    <a:latin typeface="Montserrat Light"/>
                    <a:sym typeface="Helvetica" panose="020B0604020202020204" pitchFamily="34" charset="0"/>
                  </a:rPr>
                  <a:t>Semaines</a:t>
                </a:r>
                <a:endParaRPr lang="fr-FR" altLang="fr-FR" sz="1100" b="1" dirty="0">
                  <a:solidFill>
                    <a:srgbClr val="45688B"/>
                  </a:solidFill>
                  <a:latin typeface="Montserrat Light"/>
                  <a:sym typeface="Helvetica" panose="020B0604020202020204" pitchFamily="34" charset="0"/>
                </a:endParaRPr>
              </a:p>
            </p:txBody>
          </p:sp>
        </p:grpSp>
      </p:grpSp>
      <p:grpSp>
        <p:nvGrpSpPr>
          <p:cNvPr id="35" name="Group 407">
            <a:extLst>
              <a:ext uri="{FF2B5EF4-FFF2-40B4-BE49-F238E27FC236}">
                <a16:creationId xmlns:a16="http://schemas.microsoft.com/office/drawing/2014/main" id="{5B260039-A9F2-4134-990A-ADD79730B5E7}"/>
              </a:ext>
            </a:extLst>
          </p:cNvPr>
          <p:cNvGrpSpPr>
            <a:grpSpLocks/>
          </p:cNvGrpSpPr>
          <p:nvPr/>
        </p:nvGrpSpPr>
        <p:grpSpPr bwMode="auto">
          <a:xfrm>
            <a:off x="4879806" y="1277144"/>
            <a:ext cx="2245519" cy="4727217"/>
            <a:chOff x="0" y="0"/>
            <a:chExt cx="4492031" cy="9453580"/>
          </a:xfrm>
        </p:grpSpPr>
        <p:sp>
          <p:nvSpPr>
            <p:cNvPr id="64" name="Shape 396">
              <a:extLst>
                <a:ext uri="{FF2B5EF4-FFF2-40B4-BE49-F238E27FC236}">
                  <a16:creationId xmlns:a16="http://schemas.microsoft.com/office/drawing/2014/main" id="{B6A96DB9-A008-4E0F-99ED-DDEB3AC59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463" y="450477"/>
              <a:ext cx="3113103" cy="3113104"/>
            </a:xfrm>
            <a:prstGeom prst="ellipse">
              <a:avLst/>
            </a:prstGeom>
            <a:solidFill>
              <a:srgbClr val="E16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5400" tIns="25400" rIns="25400" bIns="25400" anchor="ctr"/>
            <a:lstStyle>
              <a:lvl1pPr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</a:endParaRPr>
            </a:p>
          </p:txBody>
        </p:sp>
        <p:sp>
          <p:nvSpPr>
            <p:cNvPr id="65" name="Shape 397">
              <a:extLst>
                <a:ext uri="{FF2B5EF4-FFF2-40B4-BE49-F238E27FC236}">
                  <a16:creationId xmlns:a16="http://schemas.microsoft.com/office/drawing/2014/main" id="{6F913794-0203-4126-8E3C-44E0F4475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986" y="0"/>
              <a:ext cx="4014058" cy="4014058"/>
            </a:xfrm>
            <a:prstGeom prst="ellipse">
              <a:avLst/>
            </a:prstGeom>
            <a:noFill/>
            <a:ln w="50800">
              <a:solidFill>
                <a:srgbClr val="E16268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5400" tIns="25400" rIns="25400" bIns="25400" anchor="ctr"/>
            <a:lstStyle>
              <a:lvl1pPr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</a:endParaRPr>
            </a:p>
          </p:txBody>
        </p:sp>
        <p:sp>
          <p:nvSpPr>
            <p:cNvPr id="66" name="Shape 398">
              <a:extLst>
                <a:ext uri="{FF2B5EF4-FFF2-40B4-BE49-F238E27FC236}">
                  <a16:creationId xmlns:a16="http://schemas.microsoft.com/office/drawing/2014/main" id="{6F56DD55-A24C-4F42-B781-59D9130C7A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6014" y="4019553"/>
              <a:ext cx="1" cy="649280"/>
            </a:xfrm>
            <a:prstGeom prst="line">
              <a:avLst/>
            </a:prstGeom>
            <a:noFill/>
            <a:ln w="50800">
              <a:solidFill>
                <a:srgbClr val="E16268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67" name="Shape 399">
              <a:extLst>
                <a:ext uri="{FF2B5EF4-FFF2-40B4-BE49-F238E27FC236}">
                  <a16:creationId xmlns:a16="http://schemas.microsoft.com/office/drawing/2014/main" id="{9BD4196D-0A2C-4E54-A169-FEC82E7F12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095616"/>
              <a:ext cx="4492031" cy="1"/>
            </a:xfrm>
            <a:prstGeom prst="line">
              <a:avLst/>
            </a:prstGeom>
            <a:noFill/>
            <a:ln w="50800">
              <a:solidFill>
                <a:srgbClr val="E16268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68" name="Shape 400">
              <a:extLst>
                <a:ext uri="{FF2B5EF4-FFF2-40B4-BE49-F238E27FC236}">
                  <a16:creationId xmlns:a16="http://schemas.microsoft.com/office/drawing/2014/main" id="{46667DF7-F482-4D18-BD6C-0A8853051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527" y="4654350"/>
              <a:ext cx="1800976" cy="1800975"/>
            </a:xfrm>
            <a:prstGeom prst="ellipse">
              <a:avLst/>
            </a:prstGeom>
            <a:noFill/>
            <a:ln w="50800">
              <a:solidFill>
                <a:srgbClr val="E16268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5400" tIns="25400" rIns="25400" bIns="25400" anchor="ctr"/>
            <a:lstStyle>
              <a:lvl1pPr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</a:endParaRPr>
            </a:p>
          </p:txBody>
        </p:sp>
        <p:sp>
          <p:nvSpPr>
            <p:cNvPr id="69" name="Shape 401">
              <a:extLst>
                <a:ext uri="{FF2B5EF4-FFF2-40B4-BE49-F238E27FC236}">
                  <a16:creationId xmlns:a16="http://schemas.microsoft.com/office/drawing/2014/main" id="{28F77396-97D7-420F-9437-6290346EC0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6014" y="6445253"/>
              <a:ext cx="1" cy="649280"/>
            </a:xfrm>
            <a:prstGeom prst="line">
              <a:avLst/>
            </a:prstGeom>
            <a:noFill/>
            <a:ln w="50800">
              <a:solidFill>
                <a:srgbClr val="E16268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70" name="Shape 402">
              <a:extLst>
                <a:ext uri="{FF2B5EF4-FFF2-40B4-BE49-F238E27FC236}">
                  <a16:creationId xmlns:a16="http://schemas.microsoft.com/office/drawing/2014/main" id="{3D5A8F07-57AC-4495-862C-AC9B2EE41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873803"/>
              <a:ext cx="4492031" cy="1579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square" lIns="25400" tIns="25400" rIns="25400" bIns="25400" anchor="ctr">
              <a:spAutoFit/>
            </a:bodyPr>
            <a:lstStyle>
              <a:lvl1pPr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altLang="fr-FR" sz="1600" dirty="0">
                  <a:solidFill>
                    <a:srgbClr val="404040"/>
                  </a:solidFill>
                </a:rPr>
                <a:t>Ré-imaginer le parcours client cible et définir le plan d’implémentation</a:t>
              </a:r>
            </a:p>
          </p:txBody>
        </p:sp>
        <p:grpSp>
          <p:nvGrpSpPr>
            <p:cNvPr id="71" name="Group 405">
              <a:extLst>
                <a:ext uri="{FF2B5EF4-FFF2-40B4-BE49-F238E27FC236}">
                  <a16:creationId xmlns:a16="http://schemas.microsoft.com/office/drawing/2014/main" id="{BE46396A-AC05-4DFC-8E1B-CA586B99B8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227" y="4861826"/>
              <a:ext cx="3867577" cy="1322512"/>
              <a:chOff x="0" y="3697129"/>
              <a:chExt cx="3867576" cy="1322511"/>
            </a:xfrm>
          </p:grpSpPr>
          <p:sp>
            <p:nvSpPr>
              <p:cNvPr id="73" name="Shape 403">
                <a:extLst>
                  <a:ext uri="{FF2B5EF4-FFF2-40B4-BE49-F238E27FC236}">
                    <a16:creationId xmlns:a16="http://schemas.microsoft.com/office/drawing/2014/main" id="{0734B465-865D-4A9C-B632-4253F673B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697129"/>
                <a:ext cx="3867576" cy="841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sz="2400" b="1" dirty="0" smtClean="0">
                    <a:solidFill>
                      <a:srgbClr val="E16268"/>
                    </a:solidFill>
                    <a:latin typeface="Helvetica" panose="020B0604020202020204" pitchFamily="34" charset="0"/>
                    <a:sym typeface="Helvetica" panose="020B0604020202020204" pitchFamily="34" charset="0"/>
                  </a:rPr>
                  <a:t>6 à 8</a:t>
                </a:r>
                <a:endParaRPr lang="fr-FR" altLang="fr-FR" sz="2400" b="1" dirty="0">
                  <a:solidFill>
                    <a:srgbClr val="E16268"/>
                  </a:solidFill>
                  <a:latin typeface="Helvetica" panose="020B0604020202020204" pitchFamily="34" charset="0"/>
                  <a:sym typeface="Helvetica" panose="020B0604020202020204" pitchFamily="34" charset="0"/>
                </a:endParaRPr>
              </a:p>
            </p:txBody>
          </p:sp>
          <p:sp>
            <p:nvSpPr>
              <p:cNvPr id="74" name="Shape 404">
                <a:extLst>
                  <a:ext uri="{FF2B5EF4-FFF2-40B4-BE49-F238E27FC236}">
                    <a16:creationId xmlns:a16="http://schemas.microsoft.com/office/drawing/2014/main" id="{F971FEE7-F2EF-411E-A0C9-512308D40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578534"/>
                <a:ext cx="3867576" cy="441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ts val="2950"/>
                  </a:spcBef>
                  <a:spcAft>
                    <a:spcPct val="0"/>
                  </a:spcAft>
                </a:pPr>
                <a:r>
                  <a:rPr lang="fr-FR" altLang="fr-FR" sz="1100" b="1" dirty="0" smtClean="0">
                    <a:solidFill>
                      <a:srgbClr val="E16268"/>
                    </a:solidFill>
                    <a:latin typeface="Helvetica" panose="020B0604020202020204" pitchFamily="34" charset="0"/>
                    <a:sym typeface="Helvetica" panose="020B0604020202020204" pitchFamily="34" charset="0"/>
                  </a:rPr>
                  <a:t>Semaines</a:t>
                </a:r>
                <a:endParaRPr lang="fr-FR" altLang="fr-FR" sz="1100" b="1" dirty="0">
                  <a:solidFill>
                    <a:srgbClr val="E16268"/>
                  </a:solidFill>
                  <a:latin typeface="Helvetica" panose="020B0604020202020204" pitchFamily="34" charset="0"/>
                  <a:sym typeface="Helvetica" panose="020B0604020202020204" pitchFamily="34" charset="0"/>
                </a:endParaRPr>
              </a:p>
            </p:txBody>
          </p:sp>
        </p:grpSp>
      </p:grpSp>
      <p:grpSp>
        <p:nvGrpSpPr>
          <p:cNvPr id="36" name="Group 419">
            <a:extLst>
              <a:ext uri="{FF2B5EF4-FFF2-40B4-BE49-F238E27FC236}">
                <a16:creationId xmlns:a16="http://schemas.microsoft.com/office/drawing/2014/main" id="{DF2B6174-6D70-476D-9877-EE17B11D24F5}"/>
              </a:ext>
            </a:extLst>
          </p:cNvPr>
          <p:cNvGrpSpPr>
            <a:grpSpLocks/>
          </p:cNvGrpSpPr>
          <p:nvPr/>
        </p:nvGrpSpPr>
        <p:grpSpPr bwMode="auto">
          <a:xfrm>
            <a:off x="8627951" y="1277144"/>
            <a:ext cx="2400639" cy="5107857"/>
            <a:chOff x="-155154" y="0"/>
            <a:chExt cx="4802337" cy="10214790"/>
          </a:xfrm>
        </p:grpSpPr>
        <p:sp>
          <p:nvSpPr>
            <p:cNvPr id="53" name="Shape 408">
              <a:extLst>
                <a:ext uri="{FF2B5EF4-FFF2-40B4-BE49-F238E27FC236}">
                  <a16:creationId xmlns:a16="http://schemas.microsoft.com/office/drawing/2014/main" id="{6544C891-2930-4C1A-8C0B-35E30C188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464" y="450477"/>
              <a:ext cx="3113104" cy="3113103"/>
            </a:xfrm>
            <a:prstGeom prst="ellipse">
              <a:avLst/>
            </a:prstGeom>
            <a:solidFill>
              <a:srgbClr val="61D1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5400" tIns="25400" rIns="25400" bIns="25400" anchor="ctr"/>
            <a:lstStyle>
              <a:lvl1pPr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</a:endParaRPr>
            </a:p>
          </p:txBody>
        </p:sp>
        <p:sp>
          <p:nvSpPr>
            <p:cNvPr id="54" name="Shape 409">
              <a:extLst>
                <a:ext uri="{FF2B5EF4-FFF2-40B4-BE49-F238E27FC236}">
                  <a16:creationId xmlns:a16="http://schemas.microsoft.com/office/drawing/2014/main" id="{F28DE3BE-74B8-4A6E-AE4A-E10D7CE3B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986" y="0"/>
              <a:ext cx="4014058" cy="4014058"/>
            </a:xfrm>
            <a:prstGeom prst="ellipse">
              <a:avLst/>
            </a:prstGeom>
            <a:noFill/>
            <a:ln w="50800">
              <a:solidFill>
                <a:srgbClr val="61D1CE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5400" tIns="25400" rIns="25400" bIns="25400" anchor="ctr"/>
            <a:lstStyle>
              <a:lvl1pPr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</a:endParaRPr>
            </a:p>
          </p:txBody>
        </p:sp>
        <p:sp>
          <p:nvSpPr>
            <p:cNvPr id="55" name="Shape 410">
              <a:extLst>
                <a:ext uri="{FF2B5EF4-FFF2-40B4-BE49-F238E27FC236}">
                  <a16:creationId xmlns:a16="http://schemas.microsoft.com/office/drawing/2014/main" id="{FB9D9F30-E476-4864-89AD-01169A3DCA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6015" y="4019553"/>
              <a:ext cx="1" cy="649280"/>
            </a:xfrm>
            <a:prstGeom prst="line">
              <a:avLst/>
            </a:prstGeom>
            <a:noFill/>
            <a:ln w="50800">
              <a:solidFill>
                <a:srgbClr val="61D1CE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56" name="Shape 411">
              <a:extLst>
                <a:ext uri="{FF2B5EF4-FFF2-40B4-BE49-F238E27FC236}">
                  <a16:creationId xmlns:a16="http://schemas.microsoft.com/office/drawing/2014/main" id="{060B5D10-AE06-4C69-AB1C-8090B28730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095616"/>
              <a:ext cx="4492031" cy="1"/>
            </a:xfrm>
            <a:prstGeom prst="line">
              <a:avLst/>
            </a:prstGeom>
            <a:noFill/>
            <a:ln w="50800">
              <a:solidFill>
                <a:srgbClr val="61D1CE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57" name="Shape 412">
              <a:extLst>
                <a:ext uri="{FF2B5EF4-FFF2-40B4-BE49-F238E27FC236}">
                  <a16:creationId xmlns:a16="http://schemas.microsoft.com/office/drawing/2014/main" id="{6C8D2EDF-D859-45EC-9E1D-923BDA43A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528" y="4654350"/>
              <a:ext cx="1800975" cy="1800975"/>
            </a:xfrm>
            <a:prstGeom prst="ellipse">
              <a:avLst/>
            </a:prstGeom>
            <a:noFill/>
            <a:ln w="50800">
              <a:solidFill>
                <a:srgbClr val="61D1CE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5400" tIns="25400" rIns="25400" bIns="25400" anchor="ctr"/>
            <a:lstStyle>
              <a:lvl1pPr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</a:endParaRPr>
            </a:p>
          </p:txBody>
        </p:sp>
        <p:sp>
          <p:nvSpPr>
            <p:cNvPr id="58" name="Shape 413">
              <a:extLst>
                <a:ext uri="{FF2B5EF4-FFF2-40B4-BE49-F238E27FC236}">
                  <a16:creationId xmlns:a16="http://schemas.microsoft.com/office/drawing/2014/main" id="{79E32EAA-28C3-4510-AD43-1838A77B23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6015" y="6445253"/>
              <a:ext cx="1" cy="649280"/>
            </a:xfrm>
            <a:prstGeom prst="line">
              <a:avLst/>
            </a:prstGeom>
            <a:noFill/>
            <a:ln w="50800">
              <a:solidFill>
                <a:srgbClr val="61D1CE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59" name="Shape 414">
              <a:extLst>
                <a:ext uri="{FF2B5EF4-FFF2-40B4-BE49-F238E27FC236}">
                  <a16:creationId xmlns:a16="http://schemas.microsoft.com/office/drawing/2014/main" id="{D37B3A70-8820-4587-BDBA-4895AE0A8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5154" y="7527117"/>
              <a:ext cx="4802337" cy="268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square" lIns="25400" tIns="25400" rIns="25400" bIns="25400" anchor="ctr">
              <a:spAutoFit/>
            </a:bodyPr>
            <a:lstStyle>
              <a:lvl1pPr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9pPr>
            </a:lstStyle>
            <a:p>
              <a:pPr marL="180975" indent="-180975" fontAlgn="base">
                <a:spcBef>
                  <a:spcPct val="0"/>
                </a:spcBef>
                <a:spcAft>
                  <a:spcPct val="0"/>
                </a:spcAft>
                <a:buClr>
                  <a:srgbClr val="61D1CE"/>
                </a:buClr>
                <a:buFontTx/>
                <a:buChar char="‒"/>
              </a:pPr>
              <a:r>
                <a:rPr lang="fr-FR" altLang="fr-FR" sz="1400" dirty="0">
                  <a:solidFill>
                    <a:srgbClr val="404040"/>
                  </a:solidFill>
                </a:rPr>
                <a:t>MVP + Feedback</a:t>
              </a:r>
            </a:p>
            <a:p>
              <a:pPr marL="180975" indent="-180975" fontAlgn="base">
                <a:spcBef>
                  <a:spcPct val="0"/>
                </a:spcBef>
                <a:spcAft>
                  <a:spcPct val="0"/>
                </a:spcAft>
                <a:buClr>
                  <a:srgbClr val="61D1CE"/>
                </a:buClr>
                <a:buFontTx/>
                <a:buChar char="‒"/>
              </a:pPr>
              <a:r>
                <a:rPr lang="fr-FR" altLang="fr-FR" sz="1400" dirty="0" smtClean="0">
                  <a:solidFill>
                    <a:srgbClr val="404040"/>
                  </a:solidFill>
                </a:rPr>
                <a:t>Industrialisation </a:t>
              </a:r>
              <a:r>
                <a:rPr lang="fr-FR" altLang="fr-FR" sz="1400" dirty="0">
                  <a:solidFill>
                    <a:srgbClr val="404040"/>
                  </a:solidFill>
                </a:rPr>
                <a:t>de la solution tout en l’améliorant </a:t>
              </a:r>
            </a:p>
            <a:p>
              <a:pPr marL="180975" indent="-180975" fontAlgn="base">
                <a:spcBef>
                  <a:spcPct val="0"/>
                </a:spcBef>
                <a:spcAft>
                  <a:spcPct val="0"/>
                </a:spcAft>
                <a:buClr>
                  <a:srgbClr val="61D1CE"/>
                </a:buClr>
                <a:buFontTx/>
                <a:buChar char="‒"/>
              </a:pPr>
              <a:r>
                <a:rPr lang="fr-FR" altLang="fr-FR" sz="1400" dirty="0" smtClean="0">
                  <a:solidFill>
                    <a:srgbClr val="404040"/>
                  </a:solidFill>
                </a:rPr>
                <a:t>Livraison </a:t>
              </a:r>
              <a:r>
                <a:rPr lang="fr-FR" altLang="fr-FR" sz="1400" dirty="0">
                  <a:solidFill>
                    <a:srgbClr val="404040"/>
                  </a:solidFill>
                </a:rPr>
                <a:t>en parallèle des différentes versions du produit</a:t>
              </a:r>
            </a:p>
          </p:txBody>
        </p:sp>
      </p:grp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117" y="1930007"/>
            <a:ext cx="658691" cy="65869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177" y="1930007"/>
            <a:ext cx="658691" cy="658691"/>
          </a:xfrm>
          <a:prstGeom prst="rect">
            <a:avLst/>
          </a:prstGeom>
        </p:spPr>
      </p:pic>
      <p:pic>
        <p:nvPicPr>
          <p:cNvPr id="86" name="Image 8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870" y="2006557"/>
            <a:ext cx="658800" cy="658800"/>
          </a:xfrm>
          <a:prstGeom prst="rect">
            <a:avLst/>
          </a:prstGeom>
        </p:spPr>
      </p:pic>
      <p:sp>
        <p:nvSpPr>
          <p:cNvPr id="88" name="Shape 404">
            <a:extLst>
              <a:ext uri="{FF2B5EF4-FFF2-40B4-BE49-F238E27FC236}">
                <a16:creationId xmlns:a16="http://schemas.microsoft.com/office/drawing/2014/main" id="{F971FEE7-F2EF-411E-A0C9-512308D40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8203" y="1588230"/>
            <a:ext cx="1933361" cy="38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defTabSz="412750" fontAlgn="base" hangingPunct="0">
              <a:spcAft>
                <a:spcPct val="0"/>
              </a:spcAft>
            </a:pPr>
            <a:r>
              <a:rPr lang="fr-FR" altLang="fr-FR" sz="1100" b="1" dirty="0" smtClean="0">
                <a:solidFill>
                  <a:schemeClr val="bg1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Pilote</a:t>
            </a:r>
            <a:endParaRPr lang="fr-FR" altLang="fr-FR" sz="1100" b="1" dirty="0">
              <a:solidFill>
                <a:schemeClr val="bg1"/>
              </a:solidFill>
              <a:latin typeface="Helvetica" panose="020B0604020202020204" pitchFamily="34" charset="0"/>
              <a:sym typeface="Helvetica" panose="020B0604020202020204" pitchFamily="34" charset="0"/>
            </a:endParaRPr>
          </a:p>
          <a:p>
            <a:pPr algn="ctr" defTabSz="412750" fontAlgn="base" hangingPunct="0">
              <a:spcAft>
                <a:spcPct val="0"/>
              </a:spcAft>
            </a:pPr>
            <a:r>
              <a:rPr lang="fr-FR" altLang="fr-FR" sz="1100" b="1" dirty="0" smtClean="0">
                <a:solidFill>
                  <a:schemeClr val="bg1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Industrialisation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05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21200" y="284400"/>
            <a:ext cx="11639550" cy="666849"/>
          </a:xfrm>
          <a:ln w="3175">
            <a:miter lim="400000"/>
          </a:ln>
        </p:spPr>
        <p:txBody>
          <a:bodyPr vert="horz" wrap="square" lIns="25400" tIns="25400" rIns="25400" bIns="2540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6000" cap="all" baseline="12500" dirty="0">
                <a:solidFill>
                  <a:srgbClr val="17222C"/>
                </a:solidFill>
                <a:latin typeface="+mn-lt"/>
                <a:ea typeface="+mn-ea"/>
                <a:cs typeface="+mn-cs"/>
              </a:rPr>
              <a:t>Nouveau modèle opérationnel: </a:t>
            </a:r>
            <a:r>
              <a:rPr lang="fr-FR" sz="6000" cap="all" baseline="12500" dirty="0" smtClean="0">
                <a:solidFill>
                  <a:srgbClr val="17222C"/>
                </a:solidFill>
                <a:latin typeface="+mn-lt"/>
                <a:ea typeface="+mn-ea"/>
                <a:cs typeface="+mn-cs"/>
              </a:rPr>
              <a:t>MINDSET</a:t>
            </a:r>
            <a:endParaRPr lang="fr-FR" sz="6000" cap="all" baseline="12500" dirty="0">
              <a:solidFill>
                <a:srgbClr val="17222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524000" y="1172408"/>
            <a:ext cx="9144000" cy="707886"/>
          </a:xfrm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fr-FR" sz="2000" b="1" spc="3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Repenser</a:t>
            </a:r>
            <a:r>
              <a:rPr lang="fr-FR" sz="2000" spc="3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manière de fonctionner pour pourvoir s’adapter au changement rapidement et à tous les échelles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7649" y="2678339"/>
            <a:ext cx="5191125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buNone/>
            </a:pPr>
            <a:r>
              <a:rPr lang="fr-FR" sz="1600" b="1" dirty="0">
                <a:solidFill>
                  <a:schemeClr val="bg1"/>
                </a:solidFill>
                <a:latin typeface="Montserrat Light"/>
              </a:rPr>
              <a:t>Scope</a:t>
            </a:r>
            <a:endParaRPr lang="fr-FR" sz="1600" dirty="0">
              <a:solidFill>
                <a:schemeClr val="bg1"/>
              </a:solidFill>
              <a:latin typeface="Montserrat Light"/>
            </a:endParaRPr>
          </a:p>
          <a:p>
            <a:pPr algn="ctr">
              <a:buNone/>
            </a:pPr>
            <a:r>
              <a:rPr lang="fr-FR" sz="1600" dirty="0">
                <a:solidFill>
                  <a:schemeClr val="bg1"/>
                </a:solidFill>
                <a:latin typeface="Montserrat Light"/>
              </a:rPr>
              <a:t>« Quel est le contenu du projet ? »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7649" y="3874678"/>
            <a:ext cx="5191125" cy="72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anchor="ctr">
            <a:noAutofit/>
          </a:bodyPr>
          <a:lstStyle/>
          <a:p>
            <a:pPr algn="ctr">
              <a:buNone/>
            </a:pPr>
            <a:r>
              <a:rPr lang="fr-FR" sz="1600" b="1" dirty="0">
                <a:solidFill>
                  <a:schemeClr val="bg1"/>
                </a:solidFill>
                <a:latin typeface="Montserrat Light"/>
              </a:rPr>
              <a:t>Temps </a:t>
            </a:r>
          </a:p>
          <a:p>
            <a:pPr algn="ctr">
              <a:buNone/>
            </a:pPr>
            <a:r>
              <a:rPr lang="fr-FR" sz="1600" dirty="0">
                <a:solidFill>
                  <a:schemeClr val="bg1"/>
                </a:solidFill>
                <a:latin typeface="Montserrat Light"/>
              </a:rPr>
              <a:t>« Quand doit-on livrer le projet ? »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7649" y="5071017"/>
            <a:ext cx="5191125" cy="72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anchor="ctr">
            <a:noAutofit/>
          </a:bodyPr>
          <a:lstStyle/>
          <a:p>
            <a:pPr algn="ctr">
              <a:buNone/>
            </a:pPr>
            <a:r>
              <a:rPr lang="fr-FR" sz="1600" b="1" dirty="0">
                <a:solidFill>
                  <a:schemeClr val="bg1"/>
                </a:solidFill>
                <a:latin typeface="Montserrat Light"/>
              </a:rPr>
              <a:t>Coût</a:t>
            </a:r>
          </a:p>
          <a:p>
            <a:pPr algn="ctr">
              <a:buNone/>
            </a:pPr>
            <a:r>
              <a:rPr lang="fr-FR" sz="1600" dirty="0">
                <a:solidFill>
                  <a:schemeClr val="bg1"/>
                </a:solidFill>
                <a:latin typeface="Montserrat Light"/>
              </a:rPr>
              <a:t>« Quel est l’effort nécessaire pour réaliser le projet ? »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96075" y="2678339"/>
            <a:ext cx="4701153" cy="720000"/>
          </a:xfrm>
          <a:prstGeom prst="rect">
            <a:avLst/>
          </a:prstGeom>
          <a:solidFill>
            <a:srgbClr val="45688B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buNone/>
            </a:pPr>
            <a:r>
              <a:rPr lang="fr-FR" sz="1600" b="1" dirty="0">
                <a:solidFill>
                  <a:schemeClr val="bg1"/>
                </a:solidFill>
                <a:latin typeface="Montserrat Light"/>
              </a:rPr>
              <a:t>Qualité</a:t>
            </a:r>
          </a:p>
          <a:p>
            <a:pPr algn="ctr">
              <a:buNone/>
            </a:pPr>
            <a:r>
              <a:rPr lang="fr-FR" sz="1600" dirty="0">
                <a:solidFill>
                  <a:schemeClr val="bg1"/>
                </a:solidFill>
                <a:latin typeface="Montserrat Light"/>
              </a:rPr>
              <a:t>« Comment garantir la qualité en continue ? »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696075" y="3874678"/>
            <a:ext cx="4701153" cy="720000"/>
          </a:xfrm>
          <a:prstGeom prst="rect">
            <a:avLst/>
          </a:prstGeom>
          <a:solidFill>
            <a:srgbClr val="61D1CE"/>
          </a:solidFill>
        </p:spPr>
        <p:txBody>
          <a:bodyPr wrap="square" anchor="ctr">
            <a:noAutofit/>
          </a:bodyPr>
          <a:lstStyle/>
          <a:p>
            <a:pPr algn="ctr">
              <a:buNone/>
            </a:pPr>
            <a:r>
              <a:rPr lang="fr-FR" sz="1600" b="1" dirty="0">
                <a:solidFill>
                  <a:schemeClr val="bg1"/>
                </a:solidFill>
                <a:latin typeface="Montserrat Light"/>
              </a:rPr>
              <a:t>Productivité</a:t>
            </a:r>
          </a:p>
          <a:p>
            <a:pPr algn="ctr">
              <a:buNone/>
            </a:pPr>
            <a:r>
              <a:rPr lang="fr-FR" sz="1600" dirty="0">
                <a:solidFill>
                  <a:schemeClr val="bg1"/>
                </a:solidFill>
                <a:latin typeface="Montserrat Light"/>
              </a:rPr>
              <a:t>« Comment avancer le plus vite possible ? »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696075" y="5071017"/>
            <a:ext cx="4701153" cy="720000"/>
          </a:xfrm>
          <a:prstGeom prst="rect">
            <a:avLst/>
          </a:prstGeom>
          <a:solidFill>
            <a:srgbClr val="E16268"/>
          </a:solidFill>
        </p:spPr>
        <p:txBody>
          <a:bodyPr wrap="square" anchor="ctr">
            <a:noAutofit/>
          </a:bodyPr>
          <a:lstStyle/>
          <a:p>
            <a:pPr algn="ctr">
              <a:buNone/>
            </a:pPr>
            <a:r>
              <a:rPr lang="fr-FR" sz="1600" b="1" dirty="0">
                <a:solidFill>
                  <a:schemeClr val="bg1"/>
                </a:solidFill>
                <a:latin typeface="Montserrat Light"/>
              </a:rPr>
              <a:t>Valeur</a:t>
            </a:r>
          </a:p>
          <a:p>
            <a:pPr algn="ctr">
              <a:buNone/>
            </a:pPr>
            <a:r>
              <a:rPr lang="fr-FR" sz="1600" dirty="0">
                <a:solidFill>
                  <a:schemeClr val="bg1"/>
                </a:solidFill>
                <a:latin typeface="Montserrat Light"/>
              </a:rPr>
              <a:t>« Comment maximiser la valeur pour le  client ? »</a:t>
            </a:r>
          </a:p>
        </p:txBody>
      </p:sp>
      <p:sp>
        <p:nvSpPr>
          <p:cNvPr id="37" name="Chevron 36"/>
          <p:cNvSpPr/>
          <p:nvPr/>
        </p:nvSpPr>
        <p:spPr bwMode="auto">
          <a:xfrm>
            <a:off x="5761424" y="2678339"/>
            <a:ext cx="612000" cy="720000"/>
          </a:xfrm>
          <a:prstGeom prst="chevron">
            <a:avLst>
              <a:gd name="adj" fmla="val 23542"/>
            </a:avLst>
          </a:prstGeom>
          <a:gradFill flip="none" rotWithShape="1">
            <a:gsLst>
              <a:gs pos="0">
                <a:srgbClr val="A6A6A6"/>
              </a:gs>
              <a:gs pos="74000">
                <a:srgbClr val="45688B"/>
              </a:gs>
              <a:gs pos="83000">
                <a:srgbClr val="45688B"/>
              </a:gs>
              <a:gs pos="100000">
                <a:srgbClr val="45688B"/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fr-FR" sz="1600" b="1" kern="0" dirty="0" smtClean="0">
              <a:solidFill>
                <a:srgbClr val="000000"/>
              </a:solidFill>
              <a:latin typeface="Montserrat Light"/>
              <a:cs typeface="Arial" pitchFamily="34" charset="0"/>
            </a:endParaRPr>
          </a:p>
        </p:txBody>
      </p:sp>
      <p:sp>
        <p:nvSpPr>
          <p:cNvPr id="46" name="Chevron 45"/>
          <p:cNvSpPr/>
          <p:nvPr/>
        </p:nvSpPr>
        <p:spPr bwMode="auto">
          <a:xfrm>
            <a:off x="5761424" y="3874678"/>
            <a:ext cx="612000" cy="720000"/>
          </a:xfrm>
          <a:prstGeom prst="chevron">
            <a:avLst>
              <a:gd name="adj" fmla="val 23542"/>
            </a:avLst>
          </a:prstGeom>
          <a:gradFill flip="none" rotWithShape="1">
            <a:gsLst>
              <a:gs pos="0">
                <a:srgbClr val="A6A6A6"/>
              </a:gs>
              <a:gs pos="74000">
                <a:srgbClr val="61D1CE"/>
              </a:gs>
              <a:gs pos="83000">
                <a:srgbClr val="61D1CE"/>
              </a:gs>
              <a:gs pos="100000">
                <a:srgbClr val="61D1CE"/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fr-FR" sz="1600" b="1" kern="0" dirty="0" smtClean="0">
              <a:solidFill>
                <a:srgbClr val="000000"/>
              </a:solidFill>
              <a:latin typeface="Montserrat Light"/>
              <a:cs typeface="Arial" pitchFamily="34" charset="0"/>
            </a:endParaRPr>
          </a:p>
        </p:txBody>
      </p:sp>
      <p:sp>
        <p:nvSpPr>
          <p:cNvPr id="47" name="Chevron 46"/>
          <p:cNvSpPr/>
          <p:nvPr/>
        </p:nvSpPr>
        <p:spPr bwMode="auto">
          <a:xfrm>
            <a:off x="5761424" y="5071017"/>
            <a:ext cx="612000" cy="720000"/>
          </a:xfrm>
          <a:prstGeom prst="chevron">
            <a:avLst>
              <a:gd name="adj" fmla="val 23542"/>
            </a:avLst>
          </a:prstGeom>
          <a:gradFill flip="none" rotWithShape="1">
            <a:gsLst>
              <a:gs pos="0">
                <a:srgbClr val="A6A6A6"/>
              </a:gs>
              <a:gs pos="74000">
                <a:srgbClr val="E16268"/>
              </a:gs>
              <a:gs pos="83000">
                <a:srgbClr val="E16268"/>
              </a:gs>
              <a:gs pos="100000">
                <a:srgbClr val="E16268"/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fr-FR" sz="1600" b="1" kern="0" dirty="0" smtClean="0">
              <a:solidFill>
                <a:srgbClr val="000000"/>
              </a:solidFill>
              <a:latin typeface="Montserrat Light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7288305" y="2196568"/>
            <a:ext cx="3516692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r-FR" b="1" spc="300" dirty="0" smtClean="0">
                <a:solidFill>
                  <a:schemeClr val="bg2">
                    <a:lumMod val="25000"/>
                  </a:schemeClr>
                </a:solidFill>
                <a:latin typeface="Montserrat Light"/>
              </a:rPr>
              <a:t>Amélioration continue</a:t>
            </a:r>
            <a:endParaRPr lang="fr-FR" b="1" spc="300" dirty="0">
              <a:solidFill>
                <a:schemeClr val="bg2">
                  <a:lumMod val="25000"/>
                </a:schemeClr>
              </a:solidFill>
              <a:latin typeface="Montserrat Light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084865" y="2196568"/>
            <a:ext cx="351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r-FR" b="1" spc="300" dirty="0" smtClean="0">
                <a:solidFill>
                  <a:schemeClr val="bg2">
                    <a:lumMod val="25000"/>
                  </a:schemeClr>
                </a:solidFill>
                <a:latin typeface="Montserrat Light"/>
              </a:rPr>
              <a:t>Modèle classique</a:t>
            </a:r>
            <a:endParaRPr lang="fr-FR" b="1" spc="300" dirty="0">
              <a:solidFill>
                <a:schemeClr val="bg2">
                  <a:lumMod val="25000"/>
                </a:schemeClr>
              </a:solidFill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598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1200" y="284400"/>
            <a:ext cx="10515600" cy="666849"/>
          </a:xfrm>
          <a:ln w="3175">
            <a:miter lim="400000"/>
          </a:ln>
        </p:spPr>
        <p:txBody>
          <a:bodyPr vert="horz" wrap="square" lIns="25400" tIns="25400" rIns="25400" bIns="2540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6000" cap="all" baseline="12500" dirty="0">
                <a:solidFill>
                  <a:srgbClr val="17222C"/>
                </a:solidFill>
                <a:latin typeface="+mn-lt"/>
                <a:ea typeface="+mn-ea"/>
                <a:cs typeface="+mn-cs"/>
              </a:rPr>
              <a:t>Nouveau modèle opérationnel: </a:t>
            </a:r>
            <a:r>
              <a:rPr lang="fr-FR" sz="6000" cap="all" baseline="12500" dirty="0" err="1">
                <a:solidFill>
                  <a:srgbClr val="17222C"/>
                </a:solidFill>
                <a:latin typeface="+mn-lt"/>
                <a:ea typeface="+mn-ea"/>
                <a:cs typeface="+mn-cs"/>
              </a:rPr>
              <a:t>Mindset</a:t>
            </a:r>
            <a:endParaRPr lang="fr-FR" sz="6000" cap="all" baseline="12500" dirty="0">
              <a:solidFill>
                <a:srgbClr val="17222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81781" y="1388340"/>
            <a:ext cx="4701153" cy="720000"/>
          </a:xfrm>
          <a:prstGeom prst="rect">
            <a:avLst/>
          </a:prstGeom>
          <a:solidFill>
            <a:srgbClr val="45688B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buNone/>
            </a:pPr>
            <a:r>
              <a:rPr lang="fr-FR" sz="1600" b="1" dirty="0">
                <a:solidFill>
                  <a:schemeClr val="bg1"/>
                </a:solidFill>
                <a:latin typeface="Montserrat Light"/>
              </a:rPr>
              <a:t>Qualité</a:t>
            </a:r>
          </a:p>
          <a:p>
            <a:pPr algn="ctr">
              <a:buNone/>
            </a:pPr>
            <a:r>
              <a:rPr lang="fr-FR" sz="1600" dirty="0">
                <a:solidFill>
                  <a:schemeClr val="bg1"/>
                </a:solidFill>
                <a:latin typeface="Montserrat Light"/>
              </a:rPr>
              <a:t>« Comment garantir la qualité en continue ? »</a:t>
            </a:r>
          </a:p>
        </p:txBody>
      </p:sp>
      <p:grpSp>
        <p:nvGrpSpPr>
          <p:cNvPr id="34" name="Group 14">
            <a:extLst>
              <a:ext uri="{FF2B5EF4-FFF2-40B4-BE49-F238E27FC236}">
                <a16:creationId xmlns:a16="http://schemas.microsoft.com/office/drawing/2014/main" id="{04DB0D9F-51CF-40A6-90B2-1066A4D8B641}"/>
              </a:ext>
            </a:extLst>
          </p:cNvPr>
          <p:cNvGrpSpPr>
            <a:grpSpLocks/>
          </p:cNvGrpSpPr>
          <p:nvPr/>
        </p:nvGrpSpPr>
        <p:grpSpPr bwMode="auto">
          <a:xfrm>
            <a:off x="1165088" y="2447865"/>
            <a:ext cx="2416312" cy="3340254"/>
            <a:chOff x="0" y="0"/>
            <a:chExt cx="4832896" cy="6679465"/>
          </a:xfrm>
        </p:grpSpPr>
        <p:sp>
          <p:nvSpPr>
            <p:cNvPr id="47" name="AutoShape 15">
              <a:extLst>
                <a:ext uri="{FF2B5EF4-FFF2-40B4-BE49-F238E27FC236}">
                  <a16:creationId xmlns:a16="http://schemas.microsoft.com/office/drawing/2014/main" id="{418F2FED-4387-49F8-813D-1B5660EB0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832896" cy="6679465"/>
            </a:xfrm>
            <a:custGeom>
              <a:avLst/>
              <a:gdLst>
                <a:gd name="T0" fmla="+- 0 10800 961"/>
                <a:gd name="T1" fmla="*/ T0 w 19679"/>
                <a:gd name="T2" fmla="*/ 10739 h 21479"/>
                <a:gd name="T3" fmla="+- 0 10800 961"/>
                <a:gd name="T4" fmla="*/ T3 w 19679"/>
                <a:gd name="T5" fmla="*/ 10739 h 21479"/>
                <a:gd name="T6" fmla="+- 0 10800 961"/>
                <a:gd name="T7" fmla="*/ T6 w 19679"/>
                <a:gd name="T8" fmla="*/ 10739 h 21479"/>
                <a:gd name="T9" fmla="+- 0 10800 961"/>
                <a:gd name="T10" fmla="*/ T9 w 19679"/>
                <a:gd name="T11" fmla="*/ 10739 h 21479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479">
                  <a:moveTo>
                    <a:pt x="9839" y="0"/>
                  </a:moveTo>
                  <a:cubicBezTo>
                    <a:pt x="7320" y="0"/>
                    <a:pt x="4803" y="759"/>
                    <a:pt x="2882" y="2276"/>
                  </a:cubicBezTo>
                  <a:cubicBezTo>
                    <a:pt x="-961" y="5311"/>
                    <a:pt x="-961" y="10231"/>
                    <a:pt x="2882" y="13266"/>
                  </a:cubicBezTo>
                  <a:cubicBezTo>
                    <a:pt x="3780" y="13975"/>
                    <a:pt x="4809" y="14516"/>
                    <a:pt x="5908" y="14894"/>
                  </a:cubicBezTo>
                  <a:lnTo>
                    <a:pt x="5908" y="15738"/>
                  </a:lnTo>
                  <a:lnTo>
                    <a:pt x="13770" y="16834"/>
                  </a:lnTo>
                  <a:lnTo>
                    <a:pt x="13770" y="14894"/>
                  </a:lnTo>
                  <a:cubicBezTo>
                    <a:pt x="14869" y="14516"/>
                    <a:pt x="15898" y="13975"/>
                    <a:pt x="16796" y="13266"/>
                  </a:cubicBezTo>
                  <a:cubicBezTo>
                    <a:pt x="20639" y="10231"/>
                    <a:pt x="20639" y="5311"/>
                    <a:pt x="16796" y="2276"/>
                  </a:cubicBezTo>
                  <a:cubicBezTo>
                    <a:pt x="14875" y="759"/>
                    <a:pt x="12357" y="0"/>
                    <a:pt x="9839" y="0"/>
                  </a:cubicBezTo>
                  <a:close/>
                  <a:moveTo>
                    <a:pt x="9839" y="758"/>
                  </a:moveTo>
                  <a:cubicBezTo>
                    <a:pt x="12111" y="758"/>
                    <a:pt x="14384" y="1442"/>
                    <a:pt x="16118" y="2812"/>
                  </a:cubicBezTo>
                  <a:cubicBezTo>
                    <a:pt x="19585" y="5550"/>
                    <a:pt x="19585" y="9990"/>
                    <a:pt x="16118" y="12729"/>
                  </a:cubicBezTo>
                  <a:cubicBezTo>
                    <a:pt x="12650" y="15468"/>
                    <a:pt x="7028" y="15468"/>
                    <a:pt x="3560" y="12729"/>
                  </a:cubicBezTo>
                  <a:cubicBezTo>
                    <a:pt x="93" y="9990"/>
                    <a:pt x="93" y="5550"/>
                    <a:pt x="3560" y="2812"/>
                  </a:cubicBezTo>
                  <a:cubicBezTo>
                    <a:pt x="5294" y="1442"/>
                    <a:pt x="7566" y="758"/>
                    <a:pt x="9839" y="758"/>
                  </a:cubicBezTo>
                  <a:close/>
                  <a:moveTo>
                    <a:pt x="5908" y="16402"/>
                  </a:moveTo>
                  <a:lnTo>
                    <a:pt x="5908" y="17182"/>
                  </a:lnTo>
                  <a:lnTo>
                    <a:pt x="13768" y="18277"/>
                  </a:lnTo>
                  <a:cubicBezTo>
                    <a:pt x="13769" y="18231"/>
                    <a:pt x="13769" y="18188"/>
                    <a:pt x="13769" y="18143"/>
                  </a:cubicBezTo>
                  <a:cubicBezTo>
                    <a:pt x="13770" y="18099"/>
                    <a:pt x="13770" y="18053"/>
                    <a:pt x="13770" y="18001"/>
                  </a:cubicBezTo>
                  <a:lnTo>
                    <a:pt x="13770" y="17497"/>
                  </a:lnTo>
                  <a:lnTo>
                    <a:pt x="5908" y="16402"/>
                  </a:lnTo>
                  <a:close/>
                  <a:moveTo>
                    <a:pt x="5908" y="17845"/>
                  </a:moveTo>
                  <a:lnTo>
                    <a:pt x="5908" y="17988"/>
                  </a:lnTo>
                  <a:cubicBezTo>
                    <a:pt x="5908" y="18377"/>
                    <a:pt x="5907" y="18668"/>
                    <a:pt x="5928" y="18914"/>
                  </a:cubicBezTo>
                  <a:cubicBezTo>
                    <a:pt x="5949" y="19160"/>
                    <a:pt x="5990" y="19360"/>
                    <a:pt x="6073" y="19567"/>
                  </a:cubicBezTo>
                  <a:cubicBezTo>
                    <a:pt x="6177" y="19792"/>
                    <a:pt x="6342" y="19995"/>
                    <a:pt x="6552" y="20161"/>
                  </a:cubicBezTo>
                  <a:cubicBezTo>
                    <a:pt x="6762" y="20327"/>
                    <a:pt x="7018" y="20456"/>
                    <a:pt x="7304" y="20538"/>
                  </a:cubicBezTo>
                  <a:cubicBezTo>
                    <a:pt x="7465" y="20579"/>
                    <a:pt x="7627" y="20606"/>
                    <a:pt x="7800" y="20624"/>
                  </a:cubicBezTo>
                  <a:cubicBezTo>
                    <a:pt x="7973" y="20643"/>
                    <a:pt x="8159" y="20653"/>
                    <a:pt x="8368" y="20659"/>
                  </a:cubicBezTo>
                  <a:cubicBezTo>
                    <a:pt x="8443" y="20826"/>
                    <a:pt x="8561" y="20983"/>
                    <a:pt x="8730" y="21116"/>
                  </a:cubicBezTo>
                  <a:cubicBezTo>
                    <a:pt x="9342" y="21600"/>
                    <a:pt x="10336" y="21600"/>
                    <a:pt x="10948" y="21116"/>
                  </a:cubicBezTo>
                  <a:cubicBezTo>
                    <a:pt x="11117" y="20983"/>
                    <a:pt x="11235" y="20826"/>
                    <a:pt x="11310" y="20659"/>
                  </a:cubicBezTo>
                  <a:cubicBezTo>
                    <a:pt x="11520" y="20653"/>
                    <a:pt x="11706" y="20643"/>
                    <a:pt x="11879" y="20624"/>
                  </a:cubicBezTo>
                  <a:cubicBezTo>
                    <a:pt x="12052" y="20606"/>
                    <a:pt x="12214" y="20579"/>
                    <a:pt x="12374" y="20538"/>
                  </a:cubicBezTo>
                  <a:cubicBezTo>
                    <a:pt x="12660" y="20456"/>
                    <a:pt x="12916" y="20327"/>
                    <a:pt x="13126" y="20161"/>
                  </a:cubicBezTo>
                  <a:cubicBezTo>
                    <a:pt x="13336" y="19995"/>
                    <a:pt x="13501" y="19792"/>
                    <a:pt x="13605" y="19567"/>
                  </a:cubicBezTo>
                  <a:cubicBezTo>
                    <a:pt x="13645" y="19467"/>
                    <a:pt x="13675" y="19368"/>
                    <a:pt x="13698" y="19265"/>
                  </a:cubicBezTo>
                  <a:cubicBezTo>
                    <a:pt x="13721" y="19162"/>
                    <a:pt x="13736" y="19054"/>
                    <a:pt x="13747" y="18937"/>
                  </a:cubicBezTo>
                  <a:lnTo>
                    <a:pt x="5908" y="17845"/>
                  </a:lnTo>
                  <a:close/>
                </a:path>
              </a:pathLst>
            </a:custGeom>
            <a:solidFill>
              <a:srgbClr val="45688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9" name="Text Box 17">
              <a:extLst>
                <a:ext uri="{FF2B5EF4-FFF2-40B4-BE49-F238E27FC236}">
                  <a16:creationId xmlns:a16="http://schemas.microsoft.com/office/drawing/2014/main" id="{FD3325C3-A2DE-4B76-8BBB-FF023AE8B93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86124" y="1781522"/>
              <a:ext cx="3260648" cy="1333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>
              <a:spAutoFit/>
            </a:bodyPr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altLang="fr-FR" sz="2000" spc="300" dirty="0">
                  <a:solidFill>
                    <a:srgbClr val="000000"/>
                  </a:solidFill>
                  <a:latin typeface="Montserrat Light"/>
                  <a:cs typeface="Arial" panose="020B0604020202020204" pitchFamily="34" charset="0"/>
                  <a:sym typeface="Arial" panose="020B0604020202020204" pitchFamily="34" charset="0"/>
                </a:rPr>
                <a:t>Equipe de testeurs</a:t>
              </a:r>
            </a:p>
          </p:txBody>
        </p:sp>
      </p:grpSp>
      <p:grpSp>
        <p:nvGrpSpPr>
          <p:cNvPr id="35" name="Group 20">
            <a:extLst>
              <a:ext uri="{FF2B5EF4-FFF2-40B4-BE49-F238E27FC236}">
                <a16:creationId xmlns:a16="http://schemas.microsoft.com/office/drawing/2014/main" id="{673B7F73-759D-42C8-BECA-D509A15D16D3}"/>
              </a:ext>
            </a:extLst>
          </p:cNvPr>
          <p:cNvGrpSpPr>
            <a:grpSpLocks/>
          </p:cNvGrpSpPr>
          <p:nvPr/>
        </p:nvGrpSpPr>
        <p:grpSpPr bwMode="auto">
          <a:xfrm>
            <a:off x="4887844" y="2447865"/>
            <a:ext cx="2416312" cy="3340254"/>
            <a:chOff x="0" y="0"/>
            <a:chExt cx="4832896" cy="6679465"/>
          </a:xfrm>
        </p:grpSpPr>
        <p:sp>
          <p:nvSpPr>
            <p:cNvPr id="42" name="AutoShape 21">
              <a:extLst>
                <a:ext uri="{FF2B5EF4-FFF2-40B4-BE49-F238E27FC236}">
                  <a16:creationId xmlns:a16="http://schemas.microsoft.com/office/drawing/2014/main" id="{54978468-070A-4E45-8160-ABA1C2FF4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832896" cy="6679465"/>
            </a:xfrm>
            <a:custGeom>
              <a:avLst/>
              <a:gdLst>
                <a:gd name="T0" fmla="+- 0 10800 961"/>
                <a:gd name="T1" fmla="*/ T0 w 19679"/>
                <a:gd name="T2" fmla="*/ 10739 h 21479"/>
                <a:gd name="T3" fmla="+- 0 10800 961"/>
                <a:gd name="T4" fmla="*/ T3 w 19679"/>
                <a:gd name="T5" fmla="*/ 10739 h 21479"/>
                <a:gd name="T6" fmla="+- 0 10800 961"/>
                <a:gd name="T7" fmla="*/ T6 w 19679"/>
                <a:gd name="T8" fmla="*/ 10739 h 21479"/>
                <a:gd name="T9" fmla="+- 0 10800 961"/>
                <a:gd name="T10" fmla="*/ T9 w 19679"/>
                <a:gd name="T11" fmla="*/ 10739 h 21479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479">
                  <a:moveTo>
                    <a:pt x="9839" y="0"/>
                  </a:moveTo>
                  <a:cubicBezTo>
                    <a:pt x="7320" y="0"/>
                    <a:pt x="4803" y="759"/>
                    <a:pt x="2882" y="2276"/>
                  </a:cubicBezTo>
                  <a:cubicBezTo>
                    <a:pt x="-961" y="5311"/>
                    <a:pt x="-961" y="10231"/>
                    <a:pt x="2882" y="13266"/>
                  </a:cubicBezTo>
                  <a:cubicBezTo>
                    <a:pt x="3780" y="13975"/>
                    <a:pt x="4809" y="14516"/>
                    <a:pt x="5908" y="14894"/>
                  </a:cubicBezTo>
                  <a:lnTo>
                    <a:pt x="5908" y="15738"/>
                  </a:lnTo>
                  <a:lnTo>
                    <a:pt x="13770" y="16834"/>
                  </a:lnTo>
                  <a:lnTo>
                    <a:pt x="13770" y="14894"/>
                  </a:lnTo>
                  <a:cubicBezTo>
                    <a:pt x="14869" y="14516"/>
                    <a:pt x="15898" y="13975"/>
                    <a:pt x="16796" y="13266"/>
                  </a:cubicBezTo>
                  <a:cubicBezTo>
                    <a:pt x="20639" y="10231"/>
                    <a:pt x="20639" y="5311"/>
                    <a:pt x="16796" y="2276"/>
                  </a:cubicBezTo>
                  <a:cubicBezTo>
                    <a:pt x="14875" y="759"/>
                    <a:pt x="12357" y="0"/>
                    <a:pt x="9839" y="0"/>
                  </a:cubicBezTo>
                  <a:close/>
                  <a:moveTo>
                    <a:pt x="9839" y="758"/>
                  </a:moveTo>
                  <a:cubicBezTo>
                    <a:pt x="12111" y="758"/>
                    <a:pt x="14384" y="1442"/>
                    <a:pt x="16118" y="2812"/>
                  </a:cubicBezTo>
                  <a:cubicBezTo>
                    <a:pt x="19585" y="5550"/>
                    <a:pt x="19585" y="9990"/>
                    <a:pt x="16118" y="12729"/>
                  </a:cubicBezTo>
                  <a:cubicBezTo>
                    <a:pt x="12650" y="15468"/>
                    <a:pt x="7028" y="15468"/>
                    <a:pt x="3560" y="12729"/>
                  </a:cubicBezTo>
                  <a:cubicBezTo>
                    <a:pt x="93" y="9990"/>
                    <a:pt x="93" y="5550"/>
                    <a:pt x="3560" y="2812"/>
                  </a:cubicBezTo>
                  <a:cubicBezTo>
                    <a:pt x="5294" y="1442"/>
                    <a:pt x="7566" y="758"/>
                    <a:pt x="9839" y="758"/>
                  </a:cubicBezTo>
                  <a:close/>
                  <a:moveTo>
                    <a:pt x="5908" y="16402"/>
                  </a:moveTo>
                  <a:lnTo>
                    <a:pt x="5908" y="17182"/>
                  </a:lnTo>
                  <a:lnTo>
                    <a:pt x="13768" y="18277"/>
                  </a:lnTo>
                  <a:cubicBezTo>
                    <a:pt x="13769" y="18231"/>
                    <a:pt x="13769" y="18188"/>
                    <a:pt x="13769" y="18143"/>
                  </a:cubicBezTo>
                  <a:cubicBezTo>
                    <a:pt x="13770" y="18099"/>
                    <a:pt x="13770" y="18053"/>
                    <a:pt x="13770" y="18001"/>
                  </a:cubicBezTo>
                  <a:lnTo>
                    <a:pt x="13770" y="17497"/>
                  </a:lnTo>
                  <a:lnTo>
                    <a:pt x="5908" y="16402"/>
                  </a:lnTo>
                  <a:close/>
                  <a:moveTo>
                    <a:pt x="5908" y="17845"/>
                  </a:moveTo>
                  <a:lnTo>
                    <a:pt x="5908" y="17988"/>
                  </a:lnTo>
                  <a:cubicBezTo>
                    <a:pt x="5908" y="18377"/>
                    <a:pt x="5907" y="18668"/>
                    <a:pt x="5928" y="18914"/>
                  </a:cubicBezTo>
                  <a:cubicBezTo>
                    <a:pt x="5949" y="19160"/>
                    <a:pt x="5990" y="19360"/>
                    <a:pt x="6073" y="19567"/>
                  </a:cubicBezTo>
                  <a:cubicBezTo>
                    <a:pt x="6177" y="19792"/>
                    <a:pt x="6342" y="19995"/>
                    <a:pt x="6552" y="20161"/>
                  </a:cubicBezTo>
                  <a:cubicBezTo>
                    <a:pt x="6762" y="20327"/>
                    <a:pt x="7018" y="20456"/>
                    <a:pt x="7304" y="20538"/>
                  </a:cubicBezTo>
                  <a:cubicBezTo>
                    <a:pt x="7465" y="20579"/>
                    <a:pt x="7627" y="20606"/>
                    <a:pt x="7800" y="20624"/>
                  </a:cubicBezTo>
                  <a:cubicBezTo>
                    <a:pt x="7973" y="20643"/>
                    <a:pt x="8159" y="20653"/>
                    <a:pt x="8368" y="20659"/>
                  </a:cubicBezTo>
                  <a:cubicBezTo>
                    <a:pt x="8443" y="20826"/>
                    <a:pt x="8561" y="20983"/>
                    <a:pt x="8730" y="21116"/>
                  </a:cubicBezTo>
                  <a:cubicBezTo>
                    <a:pt x="9342" y="21600"/>
                    <a:pt x="10336" y="21600"/>
                    <a:pt x="10948" y="21116"/>
                  </a:cubicBezTo>
                  <a:cubicBezTo>
                    <a:pt x="11117" y="20983"/>
                    <a:pt x="11235" y="20826"/>
                    <a:pt x="11310" y="20659"/>
                  </a:cubicBezTo>
                  <a:cubicBezTo>
                    <a:pt x="11520" y="20653"/>
                    <a:pt x="11706" y="20643"/>
                    <a:pt x="11879" y="20624"/>
                  </a:cubicBezTo>
                  <a:cubicBezTo>
                    <a:pt x="12052" y="20606"/>
                    <a:pt x="12214" y="20579"/>
                    <a:pt x="12374" y="20538"/>
                  </a:cubicBezTo>
                  <a:cubicBezTo>
                    <a:pt x="12660" y="20456"/>
                    <a:pt x="12916" y="20327"/>
                    <a:pt x="13126" y="20161"/>
                  </a:cubicBezTo>
                  <a:cubicBezTo>
                    <a:pt x="13336" y="19995"/>
                    <a:pt x="13501" y="19792"/>
                    <a:pt x="13605" y="19567"/>
                  </a:cubicBezTo>
                  <a:cubicBezTo>
                    <a:pt x="13645" y="19467"/>
                    <a:pt x="13675" y="19368"/>
                    <a:pt x="13698" y="19265"/>
                  </a:cubicBezTo>
                  <a:cubicBezTo>
                    <a:pt x="13721" y="19162"/>
                    <a:pt x="13736" y="19054"/>
                    <a:pt x="13747" y="18937"/>
                  </a:cubicBezTo>
                  <a:lnTo>
                    <a:pt x="5908" y="17845"/>
                  </a:lnTo>
                  <a:close/>
                </a:path>
              </a:pathLst>
            </a:custGeom>
            <a:solidFill>
              <a:srgbClr val="527BA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4" name="Text Box 23">
              <a:extLst>
                <a:ext uri="{FF2B5EF4-FFF2-40B4-BE49-F238E27FC236}">
                  <a16:creationId xmlns:a16="http://schemas.microsoft.com/office/drawing/2014/main" id="{C4D195EC-8EC2-4888-A645-535F280DD7E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0" y="1566109"/>
              <a:ext cx="4832896" cy="1764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25400" tIns="25400" rIns="25400" bIns="25400">
              <a:spAutoFit/>
            </a:bodyPr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fr-FR" spc="300" dirty="0">
                  <a:solidFill>
                    <a:srgbClr val="000000"/>
                  </a:solidFill>
                  <a:latin typeface="Montserrat Light"/>
                  <a:cs typeface="Arial" panose="020B0604020202020204" pitchFamily="34" charset="0"/>
                </a:rPr>
                <a:t>BDD </a:t>
              </a:r>
              <a:r>
                <a:rPr lang="fr-FR" spc="300" dirty="0" err="1" smtClean="0">
                  <a:solidFill>
                    <a:srgbClr val="000000"/>
                  </a:solidFill>
                  <a:latin typeface="Montserrat Light"/>
                  <a:cs typeface="Arial" panose="020B0604020202020204" pitchFamily="34" charset="0"/>
                </a:rPr>
                <a:t>Behavior-Driven</a:t>
              </a:r>
              <a:r>
                <a:rPr lang="fr-FR" spc="300" dirty="0" smtClean="0">
                  <a:solidFill>
                    <a:srgbClr val="000000"/>
                  </a:solidFill>
                  <a:latin typeface="Montserrat Light"/>
                  <a:cs typeface="Arial" panose="020B0604020202020204" pitchFamily="34" charset="0"/>
                </a:rPr>
                <a:t> </a:t>
              </a:r>
              <a:r>
                <a:rPr lang="fr-FR" spc="300" dirty="0" err="1">
                  <a:solidFill>
                    <a:srgbClr val="000000"/>
                  </a:solidFill>
                  <a:latin typeface="Montserrat Light"/>
                  <a:cs typeface="Arial" panose="020B0604020202020204" pitchFamily="34" charset="0"/>
                </a:rPr>
                <a:t>Development</a:t>
              </a:r>
              <a:endParaRPr lang="fr-FR" spc="300" dirty="0">
                <a:solidFill>
                  <a:srgbClr val="000000"/>
                </a:solidFill>
                <a:latin typeface="Montserrat Light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26">
            <a:extLst>
              <a:ext uri="{FF2B5EF4-FFF2-40B4-BE49-F238E27FC236}">
                <a16:creationId xmlns:a16="http://schemas.microsoft.com/office/drawing/2014/main" id="{FC184F4F-9D97-48B8-8EEE-C8D4BFF93BF8}"/>
              </a:ext>
            </a:extLst>
          </p:cNvPr>
          <p:cNvGrpSpPr>
            <a:grpSpLocks/>
          </p:cNvGrpSpPr>
          <p:nvPr/>
        </p:nvGrpSpPr>
        <p:grpSpPr bwMode="auto">
          <a:xfrm>
            <a:off x="8479430" y="2447865"/>
            <a:ext cx="2416312" cy="3340253"/>
            <a:chOff x="0" y="0"/>
            <a:chExt cx="4832896" cy="6679465"/>
          </a:xfrm>
        </p:grpSpPr>
        <p:sp>
          <p:nvSpPr>
            <p:cNvPr id="37" name="AutoShape 27">
              <a:extLst>
                <a:ext uri="{FF2B5EF4-FFF2-40B4-BE49-F238E27FC236}">
                  <a16:creationId xmlns:a16="http://schemas.microsoft.com/office/drawing/2014/main" id="{D0C2A476-C01E-4983-B16D-2471ADABC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832896" cy="6679465"/>
            </a:xfrm>
            <a:custGeom>
              <a:avLst/>
              <a:gdLst>
                <a:gd name="T0" fmla="+- 0 10800 961"/>
                <a:gd name="T1" fmla="*/ T0 w 19679"/>
                <a:gd name="T2" fmla="*/ 10739 h 21479"/>
                <a:gd name="T3" fmla="+- 0 10800 961"/>
                <a:gd name="T4" fmla="*/ T3 w 19679"/>
                <a:gd name="T5" fmla="*/ 10739 h 21479"/>
                <a:gd name="T6" fmla="+- 0 10800 961"/>
                <a:gd name="T7" fmla="*/ T6 w 19679"/>
                <a:gd name="T8" fmla="*/ 10739 h 21479"/>
                <a:gd name="T9" fmla="+- 0 10800 961"/>
                <a:gd name="T10" fmla="*/ T9 w 19679"/>
                <a:gd name="T11" fmla="*/ 10739 h 21479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479">
                  <a:moveTo>
                    <a:pt x="9839" y="0"/>
                  </a:moveTo>
                  <a:cubicBezTo>
                    <a:pt x="7320" y="0"/>
                    <a:pt x="4803" y="759"/>
                    <a:pt x="2882" y="2276"/>
                  </a:cubicBezTo>
                  <a:cubicBezTo>
                    <a:pt x="-961" y="5311"/>
                    <a:pt x="-961" y="10231"/>
                    <a:pt x="2882" y="13266"/>
                  </a:cubicBezTo>
                  <a:cubicBezTo>
                    <a:pt x="3780" y="13975"/>
                    <a:pt x="4809" y="14516"/>
                    <a:pt x="5908" y="14894"/>
                  </a:cubicBezTo>
                  <a:lnTo>
                    <a:pt x="5908" y="15738"/>
                  </a:lnTo>
                  <a:lnTo>
                    <a:pt x="13770" y="16834"/>
                  </a:lnTo>
                  <a:lnTo>
                    <a:pt x="13770" y="14894"/>
                  </a:lnTo>
                  <a:cubicBezTo>
                    <a:pt x="14869" y="14516"/>
                    <a:pt x="15898" y="13975"/>
                    <a:pt x="16796" y="13266"/>
                  </a:cubicBezTo>
                  <a:cubicBezTo>
                    <a:pt x="20639" y="10231"/>
                    <a:pt x="20639" y="5311"/>
                    <a:pt x="16796" y="2276"/>
                  </a:cubicBezTo>
                  <a:cubicBezTo>
                    <a:pt x="14875" y="759"/>
                    <a:pt x="12357" y="0"/>
                    <a:pt x="9839" y="0"/>
                  </a:cubicBezTo>
                  <a:close/>
                  <a:moveTo>
                    <a:pt x="9839" y="758"/>
                  </a:moveTo>
                  <a:cubicBezTo>
                    <a:pt x="12111" y="758"/>
                    <a:pt x="14384" y="1442"/>
                    <a:pt x="16118" y="2812"/>
                  </a:cubicBezTo>
                  <a:cubicBezTo>
                    <a:pt x="19585" y="5550"/>
                    <a:pt x="19585" y="9990"/>
                    <a:pt x="16118" y="12729"/>
                  </a:cubicBezTo>
                  <a:cubicBezTo>
                    <a:pt x="12650" y="15468"/>
                    <a:pt x="7028" y="15468"/>
                    <a:pt x="3560" y="12729"/>
                  </a:cubicBezTo>
                  <a:cubicBezTo>
                    <a:pt x="93" y="9990"/>
                    <a:pt x="93" y="5550"/>
                    <a:pt x="3560" y="2812"/>
                  </a:cubicBezTo>
                  <a:cubicBezTo>
                    <a:pt x="5294" y="1442"/>
                    <a:pt x="7566" y="758"/>
                    <a:pt x="9839" y="758"/>
                  </a:cubicBezTo>
                  <a:close/>
                  <a:moveTo>
                    <a:pt x="5908" y="16402"/>
                  </a:moveTo>
                  <a:lnTo>
                    <a:pt x="5908" y="17182"/>
                  </a:lnTo>
                  <a:lnTo>
                    <a:pt x="13768" y="18277"/>
                  </a:lnTo>
                  <a:cubicBezTo>
                    <a:pt x="13769" y="18231"/>
                    <a:pt x="13769" y="18188"/>
                    <a:pt x="13769" y="18143"/>
                  </a:cubicBezTo>
                  <a:cubicBezTo>
                    <a:pt x="13770" y="18099"/>
                    <a:pt x="13770" y="18053"/>
                    <a:pt x="13770" y="18001"/>
                  </a:cubicBezTo>
                  <a:lnTo>
                    <a:pt x="13770" y="17497"/>
                  </a:lnTo>
                  <a:lnTo>
                    <a:pt x="5908" y="16402"/>
                  </a:lnTo>
                  <a:close/>
                  <a:moveTo>
                    <a:pt x="5908" y="17845"/>
                  </a:moveTo>
                  <a:lnTo>
                    <a:pt x="5908" y="17988"/>
                  </a:lnTo>
                  <a:cubicBezTo>
                    <a:pt x="5908" y="18377"/>
                    <a:pt x="5907" y="18668"/>
                    <a:pt x="5928" y="18914"/>
                  </a:cubicBezTo>
                  <a:cubicBezTo>
                    <a:pt x="5949" y="19160"/>
                    <a:pt x="5990" y="19360"/>
                    <a:pt x="6073" y="19567"/>
                  </a:cubicBezTo>
                  <a:cubicBezTo>
                    <a:pt x="6177" y="19792"/>
                    <a:pt x="6342" y="19995"/>
                    <a:pt x="6552" y="20161"/>
                  </a:cubicBezTo>
                  <a:cubicBezTo>
                    <a:pt x="6762" y="20327"/>
                    <a:pt x="7018" y="20456"/>
                    <a:pt x="7304" y="20538"/>
                  </a:cubicBezTo>
                  <a:cubicBezTo>
                    <a:pt x="7465" y="20579"/>
                    <a:pt x="7627" y="20606"/>
                    <a:pt x="7800" y="20624"/>
                  </a:cubicBezTo>
                  <a:cubicBezTo>
                    <a:pt x="7973" y="20643"/>
                    <a:pt x="8159" y="20653"/>
                    <a:pt x="8368" y="20659"/>
                  </a:cubicBezTo>
                  <a:cubicBezTo>
                    <a:pt x="8443" y="20826"/>
                    <a:pt x="8561" y="20983"/>
                    <a:pt x="8730" y="21116"/>
                  </a:cubicBezTo>
                  <a:cubicBezTo>
                    <a:pt x="9342" y="21600"/>
                    <a:pt x="10336" y="21600"/>
                    <a:pt x="10948" y="21116"/>
                  </a:cubicBezTo>
                  <a:cubicBezTo>
                    <a:pt x="11117" y="20983"/>
                    <a:pt x="11235" y="20826"/>
                    <a:pt x="11310" y="20659"/>
                  </a:cubicBezTo>
                  <a:cubicBezTo>
                    <a:pt x="11520" y="20653"/>
                    <a:pt x="11706" y="20643"/>
                    <a:pt x="11879" y="20624"/>
                  </a:cubicBezTo>
                  <a:cubicBezTo>
                    <a:pt x="12052" y="20606"/>
                    <a:pt x="12214" y="20579"/>
                    <a:pt x="12374" y="20538"/>
                  </a:cubicBezTo>
                  <a:cubicBezTo>
                    <a:pt x="12660" y="20456"/>
                    <a:pt x="12916" y="20327"/>
                    <a:pt x="13126" y="20161"/>
                  </a:cubicBezTo>
                  <a:cubicBezTo>
                    <a:pt x="13336" y="19995"/>
                    <a:pt x="13501" y="19792"/>
                    <a:pt x="13605" y="19567"/>
                  </a:cubicBezTo>
                  <a:cubicBezTo>
                    <a:pt x="13645" y="19467"/>
                    <a:pt x="13675" y="19368"/>
                    <a:pt x="13698" y="19265"/>
                  </a:cubicBezTo>
                  <a:cubicBezTo>
                    <a:pt x="13721" y="19162"/>
                    <a:pt x="13736" y="19054"/>
                    <a:pt x="13747" y="18937"/>
                  </a:cubicBezTo>
                  <a:lnTo>
                    <a:pt x="5908" y="17845"/>
                  </a:lnTo>
                  <a:close/>
                </a:path>
              </a:pathLst>
            </a:custGeom>
            <a:solidFill>
              <a:srgbClr val="7C9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9" name="Text Box 29">
              <a:extLst>
                <a:ext uri="{FF2B5EF4-FFF2-40B4-BE49-F238E27FC236}">
                  <a16:creationId xmlns:a16="http://schemas.microsoft.com/office/drawing/2014/main" id="{7534CB2C-9A8C-4C93-89FA-9060436C277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1179" y="1500610"/>
              <a:ext cx="4701717" cy="1948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25400" tIns="25400" rIns="25400" bIns="25400">
              <a:spAutoFit/>
            </a:bodyPr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altLang="fr-FR" sz="1200" spc="200" dirty="0">
                  <a:solidFill>
                    <a:srgbClr val="000000"/>
                  </a:solidFill>
                  <a:latin typeface="Montserrat Light"/>
                  <a:cs typeface="Arial" panose="020B0604020202020204" pitchFamily="34" charset="0"/>
                  <a:sym typeface="Arial" panose="020B0604020202020204" pitchFamily="34" charset="0"/>
                </a:rPr>
                <a:t>Utilisation des outils d’automatisation (test </a:t>
              </a:r>
              <a:endParaRPr lang="fr-FR" altLang="fr-FR" sz="1200" spc="200" dirty="0" smtClean="0">
                <a:solidFill>
                  <a:srgbClr val="000000"/>
                </a:solidFill>
                <a:latin typeface="Montserrat Light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altLang="fr-FR" sz="1200" spc="200" dirty="0" smtClean="0">
                  <a:solidFill>
                    <a:srgbClr val="000000"/>
                  </a:solidFill>
                  <a:latin typeface="Montserrat Light"/>
                  <a:cs typeface="Arial" panose="020B0604020202020204" pitchFamily="34" charset="0"/>
                  <a:sym typeface="Arial" panose="020B0604020202020204" pitchFamily="34" charset="0"/>
                </a:rPr>
                <a:t>et </a:t>
              </a:r>
              <a:r>
                <a:rPr lang="fr-FR" altLang="fr-FR" sz="1200" spc="200" dirty="0">
                  <a:solidFill>
                    <a:srgbClr val="000000"/>
                  </a:solidFill>
                  <a:latin typeface="Montserrat Light"/>
                  <a:cs typeface="Arial" panose="020B0604020202020204" pitchFamily="34" charset="0"/>
                  <a:sym typeface="Arial" panose="020B0604020202020204" pitchFamily="34" charset="0"/>
                </a:rPr>
                <a:t>déploiement) tout au long du cycle de vie du produit</a:t>
              </a:r>
            </a:p>
          </p:txBody>
        </p:sp>
      </p:grpSp>
      <p:sp>
        <p:nvSpPr>
          <p:cNvPr id="62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671041" y="6448425"/>
            <a:ext cx="520959" cy="409575"/>
          </a:xfrm>
        </p:spPr>
        <p:txBody>
          <a:bodyPr/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29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ZoneTexte 59"/>
          <p:cNvSpPr txBox="1"/>
          <p:nvPr/>
        </p:nvSpPr>
        <p:spPr>
          <a:xfrm rot="16200000">
            <a:off x="2722449" y="3164290"/>
            <a:ext cx="1964273" cy="123952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lIns="0" rIns="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47" name="ZoneTexte 46"/>
          <p:cNvSpPr txBox="1"/>
          <p:nvPr/>
        </p:nvSpPr>
        <p:spPr>
          <a:xfrm rot="16200000">
            <a:off x="5588218" y="3242576"/>
            <a:ext cx="2839481" cy="207749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lIns="0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Technique</a:t>
            </a:r>
          </a:p>
        </p:txBody>
      </p:sp>
      <p:sp>
        <p:nvSpPr>
          <p:cNvPr id="48" name="ZoneTexte 47"/>
          <p:cNvSpPr txBox="1"/>
          <p:nvPr/>
        </p:nvSpPr>
        <p:spPr>
          <a:xfrm rot="16200000">
            <a:off x="5871466" y="3242576"/>
            <a:ext cx="2839481" cy="207749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lIns="0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Fonctionnel</a:t>
            </a:r>
          </a:p>
        </p:txBody>
      </p:sp>
      <p:sp>
        <p:nvSpPr>
          <p:cNvPr id="49" name="ZoneTexte 48"/>
          <p:cNvSpPr txBox="1"/>
          <p:nvPr/>
        </p:nvSpPr>
        <p:spPr>
          <a:xfrm rot="16200000">
            <a:off x="6154714" y="3242576"/>
            <a:ext cx="2839481" cy="207749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lIns="0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Intégration</a:t>
            </a:r>
          </a:p>
        </p:txBody>
      </p:sp>
      <p:sp>
        <p:nvSpPr>
          <p:cNvPr id="50" name="ZoneTexte 49"/>
          <p:cNvSpPr txBox="1"/>
          <p:nvPr/>
        </p:nvSpPr>
        <p:spPr>
          <a:xfrm rot="16200000">
            <a:off x="6437962" y="3242576"/>
            <a:ext cx="2839481" cy="207749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lIns="0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PréProd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51" name="ZoneTexte 50"/>
          <p:cNvSpPr txBox="1"/>
          <p:nvPr/>
        </p:nvSpPr>
        <p:spPr>
          <a:xfrm rot="16200000">
            <a:off x="6721208" y="3242576"/>
            <a:ext cx="2839481" cy="207749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lIns="0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Prod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D20F88-C31F-4A2F-A13C-0D2E4AAF7CB2}" type="slidenum">
              <a:rPr kumimoji="0" lang="fr-FR" b="1" i="0" u="none" strike="noStrike" kern="1200" cap="none" spc="0" normalizeH="0" baseline="0" noProof="0" smtClean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meline"/>
          <p:cNvSpPr txBox="1"/>
          <p:nvPr/>
        </p:nvSpPr>
        <p:spPr>
          <a:xfrm>
            <a:off x="421200" y="284400"/>
            <a:ext cx="11089651" cy="502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fr-FR" sz="4400" dirty="0" smtClean="0"/>
              <a:t>Nouveau modèle opérationnel: Boite à outils et méthodologie</a:t>
            </a:r>
            <a:endParaRPr sz="4400" dirty="0"/>
          </a:p>
        </p:txBody>
      </p:sp>
      <p:sp>
        <p:nvSpPr>
          <p:cNvPr id="30" name="Rectangle 29"/>
          <p:cNvSpPr/>
          <p:nvPr/>
        </p:nvSpPr>
        <p:spPr>
          <a:xfrm>
            <a:off x="888287" y="3107009"/>
            <a:ext cx="1063982" cy="430458"/>
          </a:xfrm>
          <a:prstGeom prst="rect">
            <a:avLst/>
          </a:prstGeom>
          <a:solidFill>
            <a:srgbClr val="314B6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008" tIns="64008" rIns="64008" bIns="202888" numCol="1" spcCol="1270" anchor="t" anchorCtr="0">
            <a:noAutofit/>
          </a:bodyPr>
          <a:lstStyle/>
          <a:p>
            <a:pPr marL="0" marR="0" lvl="0" indent="0" algn="l" defTabSz="4000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Planifier</a:t>
            </a:r>
          </a:p>
        </p:txBody>
      </p:sp>
      <p:sp>
        <p:nvSpPr>
          <p:cNvPr id="32" name="Forme libre 31"/>
          <p:cNvSpPr/>
          <p:nvPr/>
        </p:nvSpPr>
        <p:spPr>
          <a:xfrm>
            <a:off x="2225891" y="3143157"/>
            <a:ext cx="341947" cy="264900"/>
          </a:xfrm>
          <a:custGeom>
            <a:avLst/>
            <a:gdLst>
              <a:gd name="connsiteX0" fmla="*/ 0 w 341947"/>
              <a:gd name="connsiteY0" fmla="*/ 52980 h 264900"/>
              <a:gd name="connsiteX1" fmla="*/ 209497 w 341947"/>
              <a:gd name="connsiteY1" fmla="*/ 52980 h 264900"/>
              <a:gd name="connsiteX2" fmla="*/ 209497 w 341947"/>
              <a:gd name="connsiteY2" fmla="*/ 0 h 264900"/>
              <a:gd name="connsiteX3" fmla="*/ 341947 w 341947"/>
              <a:gd name="connsiteY3" fmla="*/ 132450 h 264900"/>
              <a:gd name="connsiteX4" fmla="*/ 209497 w 341947"/>
              <a:gd name="connsiteY4" fmla="*/ 264900 h 264900"/>
              <a:gd name="connsiteX5" fmla="*/ 209497 w 341947"/>
              <a:gd name="connsiteY5" fmla="*/ 211920 h 264900"/>
              <a:gd name="connsiteX6" fmla="*/ 0 w 341947"/>
              <a:gd name="connsiteY6" fmla="*/ 211920 h 264900"/>
              <a:gd name="connsiteX7" fmla="*/ 0 w 341947"/>
              <a:gd name="connsiteY7" fmla="*/ 52980 h 26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1947" h="264900">
                <a:moveTo>
                  <a:pt x="0" y="52980"/>
                </a:moveTo>
                <a:lnTo>
                  <a:pt x="209497" y="52980"/>
                </a:lnTo>
                <a:lnTo>
                  <a:pt x="209497" y="0"/>
                </a:lnTo>
                <a:lnTo>
                  <a:pt x="341947" y="132450"/>
                </a:lnTo>
                <a:lnTo>
                  <a:pt x="209497" y="264900"/>
                </a:lnTo>
                <a:lnTo>
                  <a:pt x="209497" y="211920"/>
                </a:lnTo>
                <a:lnTo>
                  <a:pt x="0" y="211920"/>
                </a:lnTo>
                <a:lnTo>
                  <a:pt x="0" y="5298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2980" rIns="79470" bIns="52980" numCol="1" spcCol="1270" anchor="ctr" anchorCtr="0">
            <a:noAutofit/>
          </a:bodyPr>
          <a:lstStyle/>
          <a:p>
            <a:pPr marL="0" marR="0" lvl="0" indent="0" algn="ctr" defTabSz="3111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fr-FR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795966" y="3107009"/>
            <a:ext cx="1063982" cy="43045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008" tIns="64008" rIns="64008" bIns="202888" numCol="1" spcCol="1270" anchor="t" anchorCtr="0">
            <a:noAutofit/>
          </a:bodyPr>
          <a:lstStyle/>
          <a:p>
            <a:pPr marL="0" marR="0" lvl="0" indent="0" algn="l" defTabSz="4000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Coder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013890" y="3444205"/>
            <a:ext cx="1405248" cy="1217212"/>
          </a:xfrm>
          <a:prstGeom prst="rect">
            <a:avLst/>
          </a:prstGeom>
          <a:solidFill>
            <a:srgbClr val="D2F2F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00" tIns="95171" rIns="0" bIns="95171" numCol="1" spcCol="1270" anchor="t" anchorCtr="0">
            <a:noAutofit/>
          </a:bodyPr>
          <a:lstStyle/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Gestion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du code source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Code</a:t>
            </a:r>
          </a:p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Tests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automatisés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5" name="Forme libre 34"/>
          <p:cNvSpPr/>
          <p:nvPr/>
        </p:nvSpPr>
        <p:spPr>
          <a:xfrm>
            <a:off x="4147604" y="3143157"/>
            <a:ext cx="341947" cy="264900"/>
          </a:xfrm>
          <a:custGeom>
            <a:avLst/>
            <a:gdLst>
              <a:gd name="connsiteX0" fmla="*/ 0 w 341947"/>
              <a:gd name="connsiteY0" fmla="*/ 52980 h 264900"/>
              <a:gd name="connsiteX1" fmla="*/ 209497 w 341947"/>
              <a:gd name="connsiteY1" fmla="*/ 52980 h 264900"/>
              <a:gd name="connsiteX2" fmla="*/ 209497 w 341947"/>
              <a:gd name="connsiteY2" fmla="*/ 0 h 264900"/>
              <a:gd name="connsiteX3" fmla="*/ 341947 w 341947"/>
              <a:gd name="connsiteY3" fmla="*/ 132450 h 264900"/>
              <a:gd name="connsiteX4" fmla="*/ 209497 w 341947"/>
              <a:gd name="connsiteY4" fmla="*/ 264900 h 264900"/>
              <a:gd name="connsiteX5" fmla="*/ 209497 w 341947"/>
              <a:gd name="connsiteY5" fmla="*/ 211920 h 264900"/>
              <a:gd name="connsiteX6" fmla="*/ 0 w 341947"/>
              <a:gd name="connsiteY6" fmla="*/ 211920 h 264900"/>
              <a:gd name="connsiteX7" fmla="*/ 0 w 341947"/>
              <a:gd name="connsiteY7" fmla="*/ 52980 h 26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1947" h="264900">
                <a:moveTo>
                  <a:pt x="0" y="52980"/>
                </a:moveTo>
                <a:lnTo>
                  <a:pt x="209497" y="52980"/>
                </a:lnTo>
                <a:lnTo>
                  <a:pt x="209497" y="0"/>
                </a:lnTo>
                <a:lnTo>
                  <a:pt x="341947" y="132450"/>
                </a:lnTo>
                <a:lnTo>
                  <a:pt x="209497" y="264900"/>
                </a:lnTo>
                <a:lnTo>
                  <a:pt x="209497" y="211920"/>
                </a:lnTo>
                <a:lnTo>
                  <a:pt x="0" y="211920"/>
                </a:lnTo>
                <a:lnTo>
                  <a:pt x="0" y="5298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2980" rIns="79470" bIns="52980" numCol="1" spcCol="1270" anchor="ctr" anchorCtr="0">
            <a:noAutofit/>
          </a:bodyPr>
          <a:lstStyle/>
          <a:p>
            <a:pPr marL="0" marR="0" lvl="0" indent="0" algn="ctr" defTabSz="3111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fr-FR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727943" y="3107009"/>
            <a:ext cx="1063982" cy="43045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008" tIns="64008" rIns="64008" bIns="202888" numCol="1" spcCol="1270" anchor="t" anchorCtr="0">
            <a:noAutofit/>
          </a:bodyPr>
          <a:lstStyle/>
          <a:p>
            <a:pPr marL="0" marR="0" lvl="0" indent="0" algn="l" defTabSz="4000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30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Build</a:t>
            </a:r>
            <a:r>
              <a:rPr kumimoji="0" lang="fr-FR" sz="9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et intégrer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45867" y="3444205"/>
            <a:ext cx="1405248" cy="1217212"/>
          </a:xfrm>
          <a:prstGeom prst="rect">
            <a:avLst/>
          </a:prstGeom>
          <a:solidFill>
            <a:srgbClr val="D2F2F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00" tIns="95171" rIns="0" bIns="95171" numCol="1" spcCol="1270" anchor="t" anchorCtr="0">
            <a:noAutofit/>
          </a:bodyPr>
          <a:lstStyle/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Compilation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Exécution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des tests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unitaires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Gestion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des packages</a:t>
            </a:r>
          </a:p>
        </p:txBody>
      </p:sp>
      <p:sp>
        <p:nvSpPr>
          <p:cNvPr id="38" name="Forme libre 37"/>
          <p:cNvSpPr/>
          <p:nvPr/>
        </p:nvSpPr>
        <p:spPr>
          <a:xfrm>
            <a:off x="6079581" y="3143157"/>
            <a:ext cx="341947" cy="264900"/>
          </a:xfrm>
          <a:custGeom>
            <a:avLst/>
            <a:gdLst>
              <a:gd name="connsiteX0" fmla="*/ 0 w 341947"/>
              <a:gd name="connsiteY0" fmla="*/ 52980 h 264900"/>
              <a:gd name="connsiteX1" fmla="*/ 209497 w 341947"/>
              <a:gd name="connsiteY1" fmla="*/ 52980 h 264900"/>
              <a:gd name="connsiteX2" fmla="*/ 209497 w 341947"/>
              <a:gd name="connsiteY2" fmla="*/ 0 h 264900"/>
              <a:gd name="connsiteX3" fmla="*/ 341947 w 341947"/>
              <a:gd name="connsiteY3" fmla="*/ 132450 h 264900"/>
              <a:gd name="connsiteX4" fmla="*/ 209497 w 341947"/>
              <a:gd name="connsiteY4" fmla="*/ 264900 h 264900"/>
              <a:gd name="connsiteX5" fmla="*/ 209497 w 341947"/>
              <a:gd name="connsiteY5" fmla="*/ 211920 h 264900"/>
              <a:gd name="connsiteX6" fmla="*/ 0 w 341947"/>
              <a:gd name="connsiteY6" fmla="*/ 211920 h 264900"/>
              <a:gd name="connsiteX7" fmla="*/ 0 w 341947"/>
              <a:gd name="connsiteY7" fmla="*/ 52980 h 26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1947" h="264900">
                <a:moveTo>
                  <a:pt x="0" y="52980"/>
                </a:moveTo>
                <a:lnTo>
                  <a:pt x="209497" y="52980"/>
                </a:lnTo>
                <a:lnTo>
                  <a:pt x="209497" y="0"/>
                </a:lnTo>
                <a:lnTo>
                  <a:pt x="341947" y="132450"/>
                </a:lnTo>
                <a:lnTo>
                  <a:pt x="209497" y="264900"/>
                </a:lnTo>
                <a:lnTo>
                  <a:pt x="209497" y="211920"/>
                </a:lnTo>
                <a:lnTo>
                  <a:pt x="0" y="211920"/>
                </a:lnTo>
                <a:lnTo>
                  <a:pt x="0" y="5298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2980" rIns="79470" bIns="52980" numCol="1" spcCol="1270" anchor="ctr" anchorCtr="0">
            <a:noAutofit/>
          </a:bodyPr>
          <a:lstStyle/>
          <a:p>
            <a:pPr marL="0" marR="0" lvl="0" indent="0" algn="ctr" defTabSz="3111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fr-FR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641557" y="3107009"/>
            <a:ext cx="1583851" cy="43045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4008" rIns="0" bIns="202888" numCol="1" spcCol="1270" anchor="t" anchorCtr="0">
            <a:noAutofit/>
          </a:bodyPr>
          <a:lstStyle/>
          <a:p>
            <a:pPr marL="0" marR="0" lvl="0" indent="0" algn="l" defTabSz="4000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30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Configurer</a:t>
            </a:r>
            <a:r>
              <a:rPr kumimoji="0" lang="en-GB" sz="9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et </a:t>
            </a:r>
            <a:r>
              <a:rPr kumimoji="0" lang="en-GB" sz="900" b="1" i="0" u="none" strike="noStrike" kern="1200" cap="none" spc="30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déployer</a:t>
            </a:r>
            <a:endParaRPr kumimoji="0" lang="en-GB" sz="900" b="1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77844" y="3444205"/>
            <a:ext cx="1909540" cy="1217212"/>
          </a:xfrm>
          <a:prstGeom prst="rect">
            <a:avLst/>
          </a:prstGeom>
          <a:solidFill>
            <a:srgbClr val="D2F2F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00" tIns="95171" rIns="0" bIns="95171" numCol="1" spcCol="1270" anchor="t" anchorCtr="0">
            <a:noAutofit/>
          </a:bodyPr>
          <a:lstStyle/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Déploiement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en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env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. de tests</a:t>
            </a:r>
          </a:p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Tests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intégration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,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fonctionnels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,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perf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,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sécurité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, acceptance</a:t>
            </a:r>
          </a:p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Gestion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des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dépendances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41" name="Forme libre 40"/>
          <p:cNvSpPr/>
          <p:nvPr/>
        </p:nvSpPr>
        <p:spPr>
          <a:xfrm>
            <a:off x="8534212" y="3143157"/>
            <a:ext cx="341947" cy="264900"/>
          </a:xfrm>
          <a:custGeom>
            <a:avLst/>
            <a:gdLst>
              <a:gd name="connsiteX0" fmla="*/ 0 w 341947"/>
              <a:gd name="connsiteY0" fmla="*/ 52980 h 264900"/>
              <a:gd name="connsiteX1" fmla="*/ 209497 w 341947"/>
              <a:gd name="connsiteY1" fmla="*/ 52980 h 264900"/>
              <a:gd name="connsiteX2" fmla="*/ 209497 w 341947"/>
              <a:gd name="connsiteY2" fmla="*/ 0 h 264900"/>
              <a:gd name="connsiteX3" fmla="*/ 341947 w 341947"/>
              <a:gd name="connsiteY3" fmla="*/ 132450 h 264900"/>
              <a:gd name="connsiteX4" fmla="*/ 209497 w 341947"/>
              <a:gd name="connsiteY4" fmla="*/ 264900 h 264900"/>
              <a:gd name="connsiteX5" fmla="*/ 209497 w 341947"/>
              <a:gd name="connsiteY5" fmla="*/ 211920 h 264900"/>
              <a:gd name="connsiteX6" fmla="*/ 0 w 341947"/>
              <a:gd name="connsiteY6" fmla="*/ 211920 h 264900"/>
              <a:gd name="connsiteX7" fmla="*/ 0 w 341947"/>
              <a:gd name="connsiteY7" fmla="*/ 52980 h 26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1947" h="264900">
                <a:moveTo>
                  <a:pt x="0" y="52980"/>
                </a:moveTo>
                <a:lnTo>
                  <a:pt x="209497" y="52980"/>
                </a:lnTo>
                <a:lnTo>
                  <a:pt x="209497" y="0"/>
                </a:lnTo>
                <a:lnTo>
                  <a:pt x="341947" y="132450"/>
                </a:lnTo>
                <a:lnTo>
                  <a:pt x="209497" y="264900"/>
                </a:lnTo>
                <a:lnTo>
                  <a:pt x="209497" y="211920"/>
                </a:lnTo>
                <a:lnTo>
                  <a:pt x="0" y="211920"/>
                </a:lnTo>
                <a:lnTo>
                  <a:pt x="0" y="5298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2980" rIns="79470" bIns="52980" numCol="1" spcCol="1270" anchor="ctr" anchorCtr="0">
            <a:noAutofit/>
          </a:bodyPr>
          <a:lstStyle/>
          <a:p>
            <a:pPr marL="0" marR="0" lvl="0" indent="0" algn="ctr" defTabSz="3111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fr-FR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096188" y="3107009"/>
            <a:ext cx="1270747" cy="43045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008" tIns="64008" rIns="64008" bIns="202888" numCol="1" spcCol="1270" anchor="t" anchorCtr="0">
            <a:noAutofit/>
          </a:bodyPr>
          <a:lstStyle/>
          <a:p>
            <a:pPr marL="0" marR="0" lvl="0" indent="0" algn="l" defTabSz="4000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3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Opérer</a:t>
            </a:r>
            <a:endParaRPr kumimoji="0" lang="en-GB" sz="900" b="1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314113" y="3444205"/>
            <a:ext cx="1614798" cy="1217212"/>
          </a:xfrm>
          <a:prstGeom prst="rect">
            <a:avLst/>
          </a:prstGeom>
          <a:solidFill>
            <a:srgbClr val="D2F2F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00" tIns="95171" rIns="0" bIns="95171" numCol="1" spcCol="1270" anchor="t" anchorCtr="0">
            <a:noAutofit/>
          </a:bodyPr>
          <a:lstStyle/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Déploiement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en production</a:t>
            </a:r>
          </a:p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Activation</a:t>
            </a:r>
          </a:p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Monitoring</a:t>
            </a:r>
          </a:p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Gestion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incidents,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capacité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, performance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06211" y="3444205"/>
            <a:ext cx="1405248" cy="1217212"/>
          </a:xfrm>
          <a:prstGeom prst="rect">
            <a:avLst/>
          </a:prstGeom>
          <a:solidFill>
            <a:srgbClr val="C1D1E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00" tIns="95171" rIns="0" bIns="95171" numCol="1" spcCol="1270" anchor="t" anchorCtr="0">
            <a:noAutofit/>
          </a:bodyPr>
          <a:lstStyle/>
          <a:p>
            <a:pPr marL="171450" marR="0" lvl="1" indent="-171450" algn="l" defTabSz="91440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Compréhension du besoin</a:t>
            </a:r>
          </a:p>
          <a:p>
            <a:pPr marL="171450" marR="0" lvl="1" indent="-171450" algn="l" defTabSz="91440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Priorisation</a:t>
            </a:r>
          </a:p>
          <a:p>
            <a:pPr marL="171450" marR="0" lvl="1" indent="-171450" algn="l" defTabSz="91440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Spécification</a:t>
            </a:r>
          </a:p>
          <a:p>
            <a:pPr marL="171450" marR="0" lvl="1" indent="-171450" algn="l" defTabSz="91440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Collaboration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3013890" y="2801918"/>
            <a:ext cx="140629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Poste du développeur</a:t>
            </a:r>
          </a:p>
        </p:txBody>
      </p:sp>
      <p:sp>
        <p:nvSpPr>
          <p:cNvPr id="52" name="Flowchart: Decision 1"/>
          <p:cNvSpPr/>
          <p:nvPr/>
        </p:nvSpPr>
        <p:spPr>
          <a:xfrm>
            <a:off x="4281549" y="3038951"/>
            <a:ext cx="144000" cy="144000"/>
          </a:xfrm>
          <a:prstGeom prst="ellipse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</a:p>
        </p:txBody>
      </p:sp>
      <p:sp>
        <p:nvSpPr>
          <p:cNvPr id="53" name="Flowchart: Decision 49"/>
          <p:cNvSpPr/>
          <p:nvPr/>
        </p:nvSpPr>
        <p:spPr>
          <a:xfrm>
            <a:off x="7028618" y="2992394"/>
            <a:ext cx="144000" cy="144000"/>
          </a:xfrm>
          <a:prstGeom prst="ellipse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</a:p>
        </p:txBody>
      </p:sp>
      <p:sp>
        <p:nvSpPr>
          <p:cNvPr id="54" name="Flowchart: Decision 51"/>
          <p:cNvSpPr/>
          <p:nvPr/>
        </p:nvSpPr>
        <p:spPr>
          <a:xfrm>
            <a:off x="7312946" y="2992394"/>
            <a:ext cx="144000" cy="144000"/>
          </a:xfrm>
          <a:prstGeom prst="ellipse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</a:p>
        </p:txBody>
      </p:sp>
      <p:sp>
        <p:nvSpPr>
          <p:cNvPr id="55" name="Flowchart: Decision 51"/>
          <p:cNvSpPr/>
          <p:nvPr/>
        </p:nvSpPr>
        <p:spPr>
          <a:xfrm>
            <a:off x="7592958" y="2981985"/>
            <a:ext cx="144000" cy="144000"/>
          </a:xfrm>
          <a:prstGeom prst="ellipse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</a:p>
        </p:txBody>
      </p:sp>
      <p:sp>
        <p:nvSpPr>
          <p:cNvPr id="56" name="Flowchart: Decision 50"/>
          <p:cNvSpPr/>
          <p:nvPr/>
        </p:nvSpPr>
        <p:spPr>
          <a:xfrm>
            <a:off x="7841278" y="2985707"/>
            <a:ext cx="144000" cy="144000"/>
          </a:xfrm>
          <a:prstGeom prst="ellipse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</a:p>
        </p:txBody>
      </p:sp>
      <p:sp>
        <p:nvSpPr>
          <p:cNvPr id="57" name="Flowchart: Decision 50"/>
          <p:cNvSpPr/>
          <p:nvPr/>
        </p:nvSpPr>
        <p:spPr>
          <a:xfrm>
            <a:off x="7841278" y="2855467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</a:p>
        </p:txBody>
      </p:sp>
      <p:sp>
        <p:nvSpPr>
          <p:cNvPr id="58" name="Flowchart: Decision 50"/>
          <p:cNvSpPr/>
          <p:nvPr/>
        </p:nvSpPr>
        <p:spPr>
          <a:xfrm>
            <a:off x="11392281" y="6234984"/>
            <a:ext cx="144000" cy="144000"/>
          </a:xfrm>
          <a:prstGeom prst="ellipse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</a:p>
        </p:txBody>
      </p:sp>
      <p:sp>
        <p:nvSpPr>
          <p:cNvPr id="59" name="Flowchart: Decision 50"/>
          <p:cNvSpPr/>
          <p:nvPr/>
        </p:nvSpPr>
        <p:spPr>
          <a:xfrm>
            <a:off x="11392281" y="598278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</a:p>
        </p:txBody>
      </p:sp>
      <p:sp>
        <p:nvSpPr>
          <p:cNvPr id="62" name="Flèche droite 61"/>
          <p:cNvSpPr/>
          <p:nvPr/>
        </p:nvSpPr>
        <p:spPr bwMode="auto">
          <a:xfrm>
            <a:off x="2895600" y="1463087"/>
            <a:ext cx="5980559" cy="463621"/>
          </a:xfrm>
          <a:prstGeom prst="rightArrow">
            <a:avLst/>
          </a:prstGeom>
          <a:solidFill>
            <a:srgbClr val="EE003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Livraison en continu</a:t>
            </a:r>
          </a:p>
        </p:txBody>
      </p:sp>
      <p:sp>
        <p:nvSpPr>
          <p:cNvPr id="64" name="Flèche gauche 63"/>
          <p:cNvSpPr/>
          <p:nvPr/>
        </p:nvSpPr>
        <p:spPr bwMode="auto">
          <a:xfrm>
            <a:off x="2895600" y="928559"/>
            <a:ext cx="7225912" cy="447675"/>
          </a:xfrm>
          <a:prstGeom prst="leftArrow">
            <a:avLst/>
          </a:prstGeom>
          <a:solidFill>
            <a:srgbClr val="EE003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488" tIns="44450" rIns="90488" bIns="44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Feedback en continu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9899034" y="1046669"/>
            <a:ext cx="236111" cy="1014423"/>
          </a:xfrm>
          <a:prstGeom prst="rect">
            <a:avLst/>
          </a:prstGeom>
          <a:solidFill>
            <a:srgbClr val="EE003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488" tIns="44450" rIns="90488" bIns="44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30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66" name="Rectangle"/>
          <p:cNvSpPr/>
          <p:nvPr/>
        </p:nvSpPr>
        <p:spPr>
          <a:xfrm>
            <a:off x="715116" y="5791894"/>
            <a:ext cx="10341525" cy="651269"/>
          </a:xfrm>
          <a:prstGeom prst="rect">
            <a:avLst/>
          </a:prstGeom>
          <a:ln w="9525">
            <a:solidFill>
              <a:srgbClr val="EE0031"/>
            </a:solidFill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67" name="ZoneTexte 66"/>
          <p:cNvSpPr txBox="1"/>
          <p:nvPr/>
        </p:nvSpPr>
        <p:spPr>
          <a:xfrm rot="16200000">
            <a:off x="640104" y="5977132"/>
            <a:ext cx="376385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Test</a:t>
            </a:r>
          </a:p>
        </p:txBody>
      </p:sp>
      <p:cxnSp>
        <p:nvCxnSpPr>
          <p:cNvPr id="69" name="Connecteur droit 68"/>
          <p:cNvCxnSpPr/>
          <p:nvPr/>
        </p:nvCxnSpPr>
        <p:spPr bwMode="auto">
          <a:xfrm>
            <a:off x="2795966" y="4375667"/>
            <a:ext cx="0" cy="1958935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Connecteur droit 69"/>
          <p:cNvCxnSpPr/>
          <p:nvPr/>
        </p:nvCxnSpPr>
        <p:spPr bwMode="auto">
          <a:xfrm>
            <a:off x="4653341" y="4375667"/>
            <a:ext cx="0" cy="1958935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Connecteur droit 70"/>
          <p:cNvCxnSpPr/>
          <p:nvPr/>
        </p:nvCxnSpPr>
        <p:spPr bwMode="auto">
          <a:xfrm>
            <a:off x="6641557" y="4375667"/>
            <a:ext cx="0" cy="1958935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Connecteur droit 71"/>
          <p:cNvCxnSpPr/>
          <p:nvPr/>
        </p:nvCxnSpPr>
        <p:spPr bwMode="auto">
          <a:xfrm>
            <a:off x="9096188" y="4375667"/>
            <a:ext cx="0" cy="1958935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7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599" y="5267999"/>
            <a:ext cx="608109" cy="193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4" descr="\\bdss00900006.xbd.net.intra\Gestion Documentaire RA\DSI RA_ETUDES\Filières\Digit@LL\PJ35643 - RAISER\01-Transverse\02-Marketing\01-Logos\techno\logo-java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317" y="4829882"/>
            <a:ext cx="376098" cy="40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5" descr="\\bdss00900006.xbd.net.intra\Gestion Documentaire RA\DSI RA_ETUDES\Filières\Digit@LL\PJ35643 - RAISER\01-Transverse\02-Marketing\01-Logos\techno\logo-spr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221" y="5062977"/>
            <a:ext cx="596157" cy="16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6" descr="\\bdss00900006.xbd.net.intra\Gestion Documentaire RA\DSI RA_ETUDES\Filières\Digit@LL\PJ35643 - RAISER\01-Transverse\02-Marketing\01-Logos\techno\logo-swagg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972" y="5528337"/>
            <a:ext cx="543691" cy="20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7" descr="\\bdss00900006.xbd.net.intra\Gestion Documentaire RA\DSI RA_ETUDES\Filières\Digit@LL\PJ35643 - RAISER\01-Transverse\02-Marketing\01-Logos\techno\logo-sonarlin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964" y="5491651"/>
            <a:ext cx="622549" cy="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9" descr="M:\Flavien\tmp\logo-mockit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637" y="5160667"/>
            <a:ext cx="766932" cy="35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0" descr="M:\Flavien\tmp\logo-liquibas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771" y="4886678"/>
            <a:ext cx="689184" cy="11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4" descr="C:\Users\444860\Downloads\index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99" b="27966"/>
          <a:stretch/>
        </p:blipFill>
        <p:spPr bwMode="auto">
          <a:xfrm>
            <a:off x="4085764" y="5515844"/>
            <a:ext cx="541183" cy="24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7" descr="M:\Flavien\tmp\logo-SoapUI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12" y="5822452"/>
            <a:ext cx="800336" cy="30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1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603" y="6125095"/>
            <a:ext cx="842845" cy="296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849" y="5817127"/>
            <a:ext cx="360062" cy="32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1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833" y="5252378"/>
            <a:ext cx="554047" cy="1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1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016" y="4973776"/>
            <a:ext cx="633735" cy="16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18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509" y="5443469"/>
            <a:ext cx="865013" cy="22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9" descr="\\bdss00900006.xbd.net.intra\Gestion Documentaire RA\DSI RA_ETUDES\Filières\Digit@LL\PJ35643 - RAISER\01-Transverse\02-Marketing\01-Logos\techno\logo-git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127" y="5015880"/>
            <a:ext cx="357709" cy="14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7" descr="M:\Flavien\tmp\logo-SoapUI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55" y="5817127"/>
            <a:ext cx="800336" cy="30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14" descr="C:\Users\444860\Downloads\index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99" b="27966"/>
          <a:stretch/>
        </p:blipFill>
        <p:spPr bwMode="auto">
          <a:xfrm>
            <a:off x="5781051" y="5836687"/>
            <a:ext cx="541183" cy="24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575" y="6133881"/>
            <a:ext cx="842845" cy="296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340" y="6103678"/>
            <a:ext cx="360062" cy="32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15" descr="\\bdss00900006.xbd.net.intra\Gestion Documentaire RA\DSI RA_ETUDES\Filières\Digit@LL\PJ35643 - RAISER\01-Transverse\02-Marketing\01-Logos\techno\logo-CA_Technologies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277" y="4961282"/>
            <a:ext cx="362200" cy="30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ZoneTexte 99"/>
          <p:cNvSpPr txBox="1"/>
          <p:nvPr/>
        </p:nvSpPr>
        <p:spPr>
          <a:xfrm>
            <a:off x="6617275" y="5004909"/>
            <a:ext cx="1679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Release Automation</a:t>
            </a:r>
          </a:p>
        </p:txBody>
      </p:sp>
      <p:pic>
        <p:nvPicPr>
          <p:cNvPr id="102" name="Picture 1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040" y="5442433"/>
            <a:ext cx="633735" cy="16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895" y="5831844"/>
            <a:ext cx="695150" cy="212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6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828" y="5850471"/>
            <a:ext cx="654804" cy="29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Picture 21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343" y="6120456"/>
            <a:ext cx="806625" cy="283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Picture 27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690" y="6190960"/>
            <a:ext cx="753269" cy="170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11" descr="\\bdss00900006.xbd.net.intra\Gestion Documentaire RA\DSI RA_ETUDES\Filières\Digit@LL\PJ35643 - RAISER\01-Transverse\02-Marketing\01-Logos\techno\logo-red-hat-linux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845" y="4909678"/>
            <a:ext cx="685489" cy="22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16" descr="\\bdss00900006.xbd.net.intra\Gestion Documentaire RA\DSI RA_ETUDES\Filières\Digit@LL\PJ35643 - RAISER\01-Transverse\02-Marketing\01-Logos\techno\logo-Splunk.jp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292" y="4864791"/>
            <a:ext cx="745626" cy="27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6" descr="\\bdss00900006.xbd.net.intra\Gestion Documentaire RA\DSI RA_ETUDES\Filières\Digit@LL\PJ35643 - RAISER\01-Transverse\02-Marketing\01-Logos\techno\logo-swagg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783" y="5320801"/>
            <a:ext cx="543691" cy="20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Content Placeholder 2"/>
          <p:cNvSpPr txBox="1">
            <a:spLocks/>
          </p:cNvSpPr>
          <p:nvPr/>
        </p:nvSpPr>
        <p:spPr>
          <a:xfrm>
            <a:off x="11536281" y="5933184"/>
            <a:ext cx="706440" cy="31540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solidFill>
                  <a:srgbClr val="8C9CA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Release validation</a:t>
            </a:r>
          </a:p>
        </p:txBody>
      </p:sp>
      <p:sp>
        <p:nvSpPr>
          <p:cNvPr id="116" name="Content Placeholder 2"/>
          <p:cNvSpPr txBox="1">
            <a:spLocks/>
          </p:cNvSpPr>
          <p:nvPr/>
        </p:nvSpPr>
        <p:spPr>
          <a:xfrm>
            <a:off x="11522648" y="6207958"/>
            <a:ext cx="706440" cy="17927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8C9CA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Quality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solidFill>
                  <a:srgbClr val="8C9CA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</a:t>
            </a:r>
            <a:r>
              <a:rPr kumimoji="0" lang="fr-FR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8C9CA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Gate</a:t>
            </a:r>
            <a:endParaRPr kumimoji="0" lang="fr-FR" sz="700" b="0" i="0" u="none" strike="noStrike" kern="1200" cap="none" spc="0" normalizeH="0" baseline="0" noProof="0" dirty="0">
              <a:ln>
                <a:noFill/>
              </a:ln>
              <a:solidFill>
                <a:srgbClr val="8C9CA6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117" name="Image 116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669" y="4788614"/>
            <a:ext cx="517885" cy="242128"/>
          </a:xfrm>
          <a:prstGeom prst="rect">
            <a:avLst/>
          </a:prstGeom>
        </p:spPr>
      </p:pic>
      <p:grpSp>
        <p:nvGrpSpPr>
          <p:cNvPr id="4" name="Groupe 117"/>
          <p:cNvGrpSpPr/>
          <p:nvPr/>
        </p:nvGrpSpPr>
        <p:grpSpPr>
          <a:xfrm>
            <a:off x="6824549" y="5169293"/>
            <a:ext cx="536176" cy="599871"/>
            <a:chOff x="6372969" y="2313103"/>
            <a:chExt cx="536176" cy="599871"/>
          </a:xfrm>
        </p:grpSpPr>
        <p:pic>
          <p:nvPicPr>
            <p:cNvPr id="119" name="Picture 8" descr="Résultat de recherche d'images pour &quot;gitlab png icon&quot;"/>
            <p:cNvPicPr>
              <a:picLocks noChangeAspect="1" noChangeArrowheads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7" t="-2811" r="-4217" b="31342"/>
            <a:stretch/>
          </p:blipFill>
          <p:spPr bwMode="auto">
            <a:xfrm>
              <a:off x="6405432" y="2313103"/>
              <a:ext cx="503713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ZoneTexte 119"/>
            <p:cNvSpPr txBox="1"/>
            <p:nvPr/>
          </p:nvSpPr>
          <p:spPr>
            <a:xfrm>
              <a:off x="6372969" y="2651364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Gitlab</a:t>
              </a:r>
              <a:endPara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121" name="Image 120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61" y="5225177"/>
            <a:ext cx="387942" cy="354930"/>
          </a:xfrm>
          <a:prstGeom prst="rect">
            <a:avLst/>
          </a:prstGeom>
        </p:spPr>
      </p:pic>
      <p:pic>
        <p:nvPicPr>
          <p:cNvPr id="122" name="Image 121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554" y="5387103"/>
            <a:ext cx="550404" cy="326458"/>
          </a:xfrm>
          <a:prstGeom prst="rect">
            <a:avLst/>
          </a:prstGeom>
        </p:spPr>
      </p:pic>
      <p:pic>
        <p:nvPicPr>
          <p:cNvPr id="123" name="Image 122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251" y="4916099"/>
            <a:ext cx="489406" cy="436634"/>
          </a:xfrm>
          <a:prstGeom prst="rect">
            <a:avLst/>
          </a:prstGeom>
        </p:spPr>
      </p:pic>
      <p:pic>
        <p:nvPicPr>
          <p:cNvPr id="124" name="Image 123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908" y="5182186"/>
            <a:ext cx="676509" cy="60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1200" y="284400"/>
            <a:ext cx="10515600" cy="666849"/>
          </a:xfrm>
          <a:ln w="3175">
            <a:miter lim="400000"/>
          </a:ln>
        </p:spPr>
        <p:txBody>
          <a:bodyPr vert="horz" wrap="square" lIns="25400" tIns="25400" rIns="25400" bIns="2540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6000" cap="all" baseline="12500" dirty="0">
                <a:solidFill>
                  <a:srgbClr val="17222C"/>
                </a:solidFill>
                <a:latin typeface="+mn-lt"/>
                <a:ea typeface="+mn-ea"/>
                <a:cs typeface="+mn-cs"/>
              </a:rPr>
              <a:t>Nouveau modèle opérationnel: </a:t>
            </a:r>
            <a:r>
              <a:rPr lang="fr-FR" sz="6000" cap="all" baseline="12500" dirty="0" err="1">
                <a:solidFill>
                  <a:srgbClr val="17222C"/>
                </a:solidFill>
                <a:latin typeface="+mn-lt"/>
                <a:ea typeface="+mn-ea"/>
                <a:cs typeface="+mn-cs"/>
              </a:rPr>
              <a:t>Mindset</a:t>
            </a:r>
            <a:endParaRPr lang="fr-FR" sz="6000" cap="all" baseline="12500" dirty="0">
              <a:solidFill>
                <a:srgbClr val="17222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81781" y="1388340"/>
            <a:ext cx="4701153" cy="720000"/>
          </a:xfrm>
          <a:prstGeom prst="rect">
            <a:avLst/>
          </a:prstGeom>
          <a:solidFill>
            <a:srgbClr val="61D1CE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buNone/>
            </a:pPr>
            <a:r>
              <a:rPr lang="fr-FR" sz="1600" b="1" dirty="0">
                <a:solidFill>
                  <a:schemeClr val="bg1"/>
                </a:solidFill>
                <a:latin typeface="Montserrat Light"/>
              </a:rPr>
              <a:t>Productivité</a:t>
            </a:r>
          </a:p>
          <a:p>
            <a:pPr algn="ctr">
              <a:buNone/>
            </a:pPr>
            <a:r>
              <a:rPr lang="fr-FR" sz="1600" dirty="0">
                <a:solidFill>
                  <a:schemeClr val="bg1"/>
                </a:solidFill>
                <a:latin typeface="Montserrat Light"/>
              </a:rPr>
              <a:t>« Comment avancer le plus vite possible ? » </a:t>
            </a:r>
          </a:p>
        </p:txBody>
      </p:sp>
      <p:grpSp>
        <p:nvGrpSpPr>
          <p:cNvPr id="34" name="Group 14">
            <a:extLst>
              <a:ext uri="{FF2B5EF4-FFF2-40B4-BE49-F238E27FC236}">
                <a16:creationId xmlns:a16="http://schemas.microsoft.com/office/drawing/2014/main" id="{04DB0D9F-51CF-40A6-90B2-1066A4D8B641}"/>
              </a:ext>
            </a:extLst>
          </p:cNvPr>
          <p:cNvGrpSpPr>
            <a:grpSpLocks/>
          </p:cNvGrpSpPr>
          <p:nvPr/>
        </p:nvGrpSpPr>
        <p:grpSpPr bwMode="auto">
          <a:xfrm>
            <a:off x="1165088" y="2447865"/>
            <a:ext cx="2416312" cy="3340254"/>
            <a:chOff x="0" y="0"/>
            <a:chExt cx="4832896" cy="6679465"/>
          </a:xfrm>
        </p:grpSpPr>
        <p:sp>
          <p:nvSpPr>
            <p:cNvPr id="47" name="AutoShape 15">
              <a:extLst>
                <a:ext uri="{FF2B5EF4-FFF2-40B4-BE49-F238E27FC236}">
                  <a16:creationId xmlns:a16="http://schemas.microsoft.com/office/drawing/2014/main" id="{418F2FED-4387-49F8-813D-1B5660EB0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832896" cy="6679465"/>
            </a:xfrm>
            <a:custGeom>
              <a:avLst/>
              <a:gdLst>
                <a:gd name="T0" fmla="+- 0 10800 961"/>
                <a:gd name="T1" fmla="*/ T0 w 19679"/>
                <a:gd name="T2" fmla="*/ 10739 h 21479"/>
                <a:gd name="T3" fmla="+- 0 10800 961"/>
                <a:gd name="T4" fmla="*/ T3 w 19679"/>
                <a:gd name="T5" fmla="*/ 10739 h 21479"/>
                <a:gd name="T6" fmla="+- 0 10800 961"/>
                <a:gd name="T7" fmla="*/ T6 w 19679"/>
                <a:gd name="T8" fmla="*/ 10739 h 21479"/>
                <a:gd name="T9" fmla="+- 0 10800 961"/>
                <a:gd name="T10" fmla="*/ T9 w 19679"/>
                <a:gd name="T11" fmla="*/ 10739 h 21479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479">
                  <a:moveTo>
                    <a:pt x="9839" y="0"/>
                  </a:moveTo>
                  <a:cubicBezTo>
                    <a:pt x="7320" y="0"/>
                    <a:pt x="4803" y="759"/>
                    <a:pt x="2882" y="2276"/>
                  </a:cubicBezTo>
                  <a:cubicBezTo>
                    <a:pt x="-961" y="5311"/>
                    <a:pt x="-961" y="10231"/>
                    <a:pt x="2882" y="13266"/>
                  </a:cubicBezTo>
                  <a:cubicBezTo>
                    <a:pt x="3780" y="13975"/>
                    <a:pt x="4809" y="14516"/>
                    <a:pt x="5908" y="14894"/>
                  </a:cubicBezTo>
                  <a:lnTo>
                    <a:pt x="5908" y="15738"/>
                  </a:lnTo>
                  <a:lnTo>
                    <a:pt x="13770" y="16834"/>
                  </a:lnTo>
                  <a:lnTo>
                    <a:pt x="13770" y="14894"/>
                  </a:lnTo>
                  <a:cubicBezTo>
                    <a:pt x="14869" y="14516"/>
                    <a:pt x="15898" y="13975"/>
                    <a:pt x="16796" y="13266"/>
                  </a:cubicBezTo>
                  <a:cubicBezTo>
                    <a:pt x="20639" y="10231"/>
                    <a:pt x="20639" y="5311"/>
                    <a:pt x="16796" y="2276"/>
                  </a:cubicBezTo>
                  <a:cubicBezTo>
                    <a:pt x="14875" y="759"/>
                    <a:pt x="12357" y="0"/>
                    <a:pt x="9839" y="0"/>
                  </a:cubicBezTo>
                  <a:close/>
                  <a:moveTo>
                    <a:pt x="9839" y="758"/>
                  </a:moveTo>
                  <a:cubicBezTo>
                    <a:pt x="12111" y="758"/>
                    <a:pt x="14384" y="1442"/>
                    <a:pt x="16118" y="2812"/>
                  </a:cubicBezTo>
                  <a:cubicBezTo>
                    <a:pt x="19585" y="5550"/>
                    <a:pt x="19585" y="9990"/>
                    <a:pt x="16118" y="12729"/>
                  </a:cubicBezTo>
                  <a:cubicBezTo>
                    <a:pt x="12650" y="15468"/>
                    <a:pt x="7028" y="15468"/>
                    <a:pt x="3560" y="12729"/>
                  </a:cubicBezTo>
                  <a:cubicBezTo>
                    <a:pt x="93" y="9990"/>
                    <a:pt x="93" y="5550"/>
                    <a:pt x="3560" y="2812"/>
                  </a:cubicBezTo>
                  <a:cubicBezTo>
                    <a:pt x="5294" y="1442"/>
                    <a:pt x="7566" y="758"/>
                    <a:pt x="9839" y="758"/>
                  </a:cubicBezTo>
                  <a:close/>
                  <a:moveTo>
                    <a:pt x="5908" y="16402"/>
                  </a:moveTo>
                  <a:lnTo>
                    <a:pt x="5908" y="17182"/>
                  </a:lnTo>
                  <a:lnTo>
                    <a:pt x="13768" y="18277"/>
                  </a:lnTo>
                  <a:cubicBezTo>
                    <a:pt x="13769" y="18231"/>
                    <a:pt x="13769" y="18188"/>
                    <a:pt x="13769" y="18143"/>
                  </a:cubicBezTo>
                  <a:cubicBezTo>
                    <a:pt x="13770" y="18099"/>
                    <a:pt x="13770" y="18053"/>
                    <a:pt x="13770" y="18001"/>
                  </a:cubicBezTo>
                  <a:lnTo>
                    <a:pt x="13770" y="17497"/>
                  </a:lnTo>
                  <a:lnTo>
                    <a:pt x="5908" y="16402"/>
                  </a:lnTo>
                  <a:close/>
                  <a:moveTo>
                    <a:pt x="5908" y="17845"/>
                  </a:moveTo>
                  <a:lnTo>
                    <a:pt x="5908" y="17988"/>
                  </a:lnTo>
                  <a:cubicBezTo>
                    <a:pt x="5908" y="18377"/>
                    <a:pt x="5907" y="18668"/>
                    <a:pt x="5928" y="18914"/>
                  </a:cubicBezTo>
                  <a:cubicBezTo>
                    <a:pt x="5949" y="19160"/>
                    <a:pt x="5990" y="19360"/>
                    <a:pt x="6073" y="19567"/>
                  </a:cubicBezTo>
                  <a:cubicBezTo>
                    <a:pt x="6177" y="19792"/>
                    <a:pt x="6342" y="19995"/>
                    <a:pt x="6552" y="20161"/>
                  </a:cubicBezTo>
                  <a:cubicBezTo>
                    <a:pt x="6762" y="20327"/>
                    <a:pt x="7018" y="20456"/>
                    <a:pt x="7304" y="20538"/>
                  </a:cubicBezTo>
                  <a:cubicBezTo>
                    <a:pt x="7465" y="20579"/>
                    <a:pt x="7627" y="20606"/>
                    <a:pt x="7800" y="20624"/>
                  </a:cubicBezTo>
                  <a:cubicBezTo>
                    <a:pt x="7973" y="20643"/>
                    <a:pt x="8159" y="20653"/>
                    <a:pt x="8368" y="20659"/>
                  </a:cubicBezTo>
                  <a:cubicBezTo>
                    <a:pt x="8443" y="20826"/>
                    <a:pt x="8561" y="20983"/>
                    <a:pt x="8730" y="21116"/>
                  </a:cubicBezTo>
                  <a:cubicBezTo>
                    <a:pt x="9342" y="21600"/>
                    <a:pt x="10336" y="21600"/>
                    <a:pt x="10948" y="21116"/>
                  </a:cubicBezTo>
                  <a:cubicBezTo>
                    <a:pt x="11117" y="20983"/>
                    <a:pt x="11235" y="20826"/>
                    <a:pt x="11310" y="20659"/>
                  </a:cubicBezTo>
                  <a:cubicBezTo>
                    <a:pt x="11520" y="20653"/>
                    <a:pt x="11706" y="20643"/>
                    <a:pt x="11879" y="20624"/>
                  </a:cubicBezTo>
                  <a:cubicBezTo>
                    <a:pt x="12052" y="20606"/>
                    <a:pt x="12214" y="20579"/>
                    <a:pt x="12374" y="20538"/>
                  </a:cubicBezTo>
                  <a:cubicBezTo>
                    <a:pt x="12660" y="20456"/>
                    <a:pt x="12916" y="20327"/>
                    <a:pt x="13126" y="20161"/>
                  </a:cubicBezTo>
                  <a:cubicBezTo>
                    <a:pt x="13336" y="19995"/>
                    <a:pt x="13501" y="19792"/>
                    <a:pt x="13605" y="19567"/>
                  </a:cubicBezTo>
                  <a:cubicBezTo>
                    <a:pt x="13645" y="19467"/>
                    <a:pt x="13675" y="19368"/>
                    <a:pt x="13698" y="19265"/>
                  </a:cubicBezTo>
                  <a:cubicBezTo>
                    <a:pt x="13721" y="19162"/>
                    <a:pt x="13736" y="19054"/>
                    <a:pt x="13747" y="18937"/>
                  </a:cubicBezTo>
                  <a:lnTo>
                    <a:pt x="5908" y="17845"/>
                  </a:lnTo>
                  <a:close/>
                </a:path>
              </a:pathLst>
            </a:custGeom>
            <a:solidFill>
              <a:srgbClr val="61D1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9" name="Text Box 17">
              <a:extLst>
                <a:ext uri="{FF2B5EF4-FFF2-40B4-BE49-F238E27FC236}">
                  <a16:creationId xmlns:a16="http://schemas.microsoft.com/office/drawing/2014/main" id="{FD3325C3-A2DE-4B76-8BBB-FF023AE8B93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3831" y="1609057"/>
              <a:ext cx="4585232" cy="15796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25400" tIns="25400" rIns="25400" bIns="25400">
              <a:spAutoFit/>
            </a:bodyPr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altLang="fr-FR" sz="1600" spc="300" dirty="0">
                  <a:solidFill>
                    <a:srgbClr val="000000"/>
                  </a:solidFill>
                  <a:latin typeface="Montserrat Light"/>
                  <a:cs typeface="Arial" panose="020B0604020202020204" pitchFamily="34" charset="0"/>
                  <a:sym typeface="Arial" panose="020B0604020202020204" pitchFamily="34" charset="0"/>
                </a:rPr>
                <a:t>Déploiement en Continue / Rapidement</a:t>
              </a:r>
            </a:p>
          </p:txBody>
        </p:sp>
      </p:grpSp>
      <p:grpSp>
        <p:nvGrpSpPr>
          <p:cNvPr id="35" name="Group 20">
            <a:extLst>
              <a:ext uri="{FF2B5EF4-FFF2-40B4-BE49-F238E27FC236}">
                <a16:creationId xmlns:a16="http://schemas.microsoft.com/office/drawing/2014/main" id="{673B7F73-759D-42C8-BECA-D509A15D16D3}"/>
              </a:ext>
            </a:extLst>
          </p:cNvPr>
          <p:cNvGrpSpPr>
            <a:grpSpLocks/>
          </p:cNvGrpSpPr>
          <p:nvPr/>
        </p:nvGrpSpPr>
        <p:grpSpPr bwMode="auto">
          <a:xfrm>
            <a:off x="4887844" y="2447865"/>
            <a:ext cx="2416312" cy="3340254"/>
            <a:chOff x="0" y="0"/>
            <a:chExt cx="4832896" cy="6679465"/>
          </a:xfrm>
        </p:grpSpPr>
        <p:sp>
          <p:nvSpPr>
            <p:cNvPr id="42" name="AutoShape 21">
              <a:extLst>
                <a:ext uri="{FF2B5EF4-FFF2-40B4-BE49-F238E27FC236}">
                  <a16:creationId xmlns:a16="http://schemas.microsoft.com/office/drawing/2014/main" id="{54978468-070A-4E45-8160-ABA1C2FF4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832896" cy="6679465"/>
            </a:xfrm>
            <a:custGeom>
              <a:avLst/>
              <a:gdLst>
                <a:gd name="T0" fmla="+- 0 10800 961"/>
                <a:gd name="T1" fmla="*/ T0 w 19679"/>
                <a:gd name="T2" fmla="*/ 10739 h 21479"/>
                <a:gd name="T3" fmla="+- 0 10800 961"/>
                <a:gd name="T4" fmla="*/ T3 w 19679"/>
                <a:gd name="T5" fmla="*/ 10739 h 21479"/>
                <a:gd name="T6" fmla="+- 0 10800 961"/>
                <a:gd name="T7" fmla="*/ T6 w 19679"/>
                <a:gd name="T8" fmla="*/ 10739 h 21479"/>
                <a:gd name="T9" fmla="+- 0 10800 961"/>
                <a:gd name="T10" fmla="*/ T9 w 19679"/>
                <a:gd name="T11" fmla="*/ 10739 h 21479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479">
                  <a:moveTo>
                    <a:pt x="9839" y="0"/>
                  </a:moveTo>
                  <a:cubicBezTo>
                    <a:pt x="7320" y="0"/>
                    <a:pt x="4803" y="759"/>
                    <a:pt x="2882" y="2276"/>
                  </a:cubicBezTo>
                  <a:cubicBezTo>
                    <a:pt x="-961" y="5311"/>
                    <a:pt x="-961" y="10231"/>
                    <a:pt x="2882" y="13266"/>
                  </a:cubicBezTo>
                  <a:cubicBezTo>
                    <a:pt x="3780" y="13975"/>
                    <a:pt x="4809" y="14516"/>
                    <a:pt x="5908" y="14894"/>
                  </a:cubicBezTo>
                  <a:lnTo>
                    <a:pt x="5908" y="15738"/>
                  </a:lnTo>
                  <a:lnTo>
                    <a:pt x="13770" y="16834"/>
                  </a:lnTo>
                  <a:lnTo>
                    <a:pt x="13770" y="14894"/>
                  </a:lnTo>
                  <a:cubicBezTo>
                    <a:pt x="14869" y="14516"/>
                    <a:pt x="15898" y="13975"/>
                    <a:pt x="16796" y="13266"/>
                  </a:cubicBezTo>
                  <a:cubicBezTo>
                    <a:pt x="20639" y="10231"/>
                    <a:pt x="20639" y="5311"/>
                    <a:pt x="16796" y="2276"/>
                  </a:cubicBezTo>
                  <a:cubicBezTo>
                    <a:pt x="14875" y="759"/>
                    <a:pt x="12357" y="0"/>
                    <a:pt x="9839" y="0"/>
                  </a:cubicBezTo>
                  <a:close/>
                  <a:moveTo>
                    <a:pt x="9839" y="758"/>
                  </a:moveTo>
                  <a:cubicBezTo>
                    <a:pt x="12111" y="758"/>
                    <a:pt x="14384" y="1442"/>
                    <a:pt x="16118" y="2812"/>
                  </a:cubicBezTo>
                  <a:cubicBezTo>
                    <a:pt x="19585" y="5550"/>
                    <a:pt x="19585" y="9990"/>
                    <a:pt x="16118" y="12729"/>
                  </a:cubicBezTo>
                  <a:cubicBezTo>
                    <a:pt x="12650" y="15468"/>
                    <a:pt x="7028" y="15468"/>
                    <a:pt x="3560" y="12729"/>
                  </a:cubicBezTo>
                  <a:cubicBezTo>
                    <a:pt x="93" y="9990"/>
                    <a:pt x="93" y="5550"/>
                    <a:pt x="3560" y="2812"/>
                  </a:cubicBezTo>
                  <a:cubicBezTo>
                    <a:pt x="5294" y="1442"/>
                    <a:pt x="7566" y="758"/>
                    <a:pt x="9839" y="758"/>
                  </a:cubicBezTo>
                  <a:close/>
                  <a:moveTo>
                    <a:pt x="5908" y="16402"/>
                  </a:moveTo>
                  <a:lnTo>
                    <a:pt x="5908" y="17182"/>
                  </a:lnTo>
                  <a:lnTo>
                    <a:pt x="13768" y="18277"/>
                  </a:lnTo>
                  <a:cubicBezTo>
                    <a:pt x="13769" y="18231"/>
                    <a:pt x="13769" y="18188"/>
                    <a:pt x="13769" y="18143"/>
                  </a:cubicBezTo>
                  <a:cubicBezTo>
                    <a:pt x="13770" y="18099"/>
                    <a:pt x="13770" y="18053"/>
                    <a:pt x="13770" y="18001"/>
                  </a:cubicBezTo>
                  <a:lnTo>
                    <a:pt x="13770" y="17497"/>
                  </a:lnTo>
                  <a:lnTo>
                    <a:pt x="5908" y="16402"/>
                  </a:lnTo>
                  <a:close/>
                  <a:moveTo>
                    <a:pt x="5908" y="17845"/>
                  </a:moveTo>
                  <a:lnTo>
                    <a:pt x="5908" y="17988"/>
                  </a:lnTo>
                  <a:cubicBezTo>
                    <a:pt x="5908" y="18377"/>
                    <a:pt x="5907" y="18668"/>
                    <a:pt x="5928" y="18914"/>
                  </a:cubicBezTo>
                  <a:cubicBezTo>
                    <a:pt x="5949" y="19160"/>
                    <a:pt x="5990" y="19360"/>
                    <a:pt x="6073" y="19567"/>
                  </a:cubicBezTo>
                  <a:cubicBezTo>
                    <a:pt x="6177" y="19792"/>
                    <a:pt x="6342" y="19995"/>
                    <a:pt x="6552" y="20161"/>
                  </a:cubicBezTo>
                  <a:cubicBezTo>
                    <a:pt x="6762" y="20327"/>
                    <a:pt x="7018" y="20456"/>
                    <a:pt x="7304" y="20538"/>
                  </a:cubicBezTo>
                  <a:cubicBezTo>
                    <a:pt x="7465" y="20579"/>
                    <a:pt x="7627" y="20606"/>
                    <a:pt x="7800" y="20624"/>
                  </a:cubicBezTo>
                  <a:cubicBezTo>
                    <a:pt x="7973" y="20643"/>
                    <a:pt x="8159" y="20653"/>
                    <a:pt x="8368" y="20659"/>
                  </a:cubicBezTo>
                  <a:cubicBezTo>
                    <a:pt x="8443" y="20826"/>
                    <a:pt x="8561" y="20983"/>
                    <a:pt x="8730" y="21116"/>
                  </a:cubicBezTo>
                  <a:cubicBezTo>
                    <a:pt x="9342" y="21600"/>
                    <a:pt x="10336" y="21600"/>
                    <a:pt x="10948" y="21116"/>
                  </a:cubicBezTo>
                  <a:cubicBezTo>
                    <a:pt x="11117" y="20983"/>
                    <a:pt x="11235" y="20826"/>
                    <a:pt x="11310" y="20659"/>
                  </a:cubicBezTo>
                  <a:cubicBezTo>
                    <a:pt x="11520" y="20653"/>
                    <a:pt x="11706" y="20643"/>
                    <a:pt x="11879" y="20624"/>
                  </a:cubicBezTo>
                  <a:cubicBezTo>
                    <a:pt x="12052" y="20606"/>
                    <a:pt x="12214" y="20579"/>
                    <a:pt x="12374" y="20538"/>
                  </a:cubicBezTo>
                  <a:cubicBezTo>
                    <a:pt x="12660" y="20456"/>
                    <a:pt x="12916" y="20327"/>
                    <a:pt x="13126" y="20161"/>
                  </a:cubicBezTo>
                  <a:cubicBezTo>
                    <a:pt x="13336" y="19995"/>
                    <a:pt x="13501" y="19792"/>
                    <a:pt x="13605" y="19567"/>
                  </a:cubicBezTo>
                  <a:cubicBezTo>
                    <a:pt x="13645" y="19467"/>
                    <a:pt x="13675" y="19368"/>
                    <a:pt x="13698" y="19265"/>
                  </a:cubicBezTo>
                  <a:cubicBezTo>
                    <a:pt x="13721" y="19162"/>
                    <a:pt x="13736" y="19054"/>
                    <a:pt x="13747" y="18937"/>
                  </a:cubicBezTo>
                  <a:lnTo>
                    <a:pt x="5908" y="17845"/>
                  </a:lnTo>
                  <a:close/>
                </a:path>
              </a:pathLst>
            </a:custGeom>
            <a:solidFill>
              <a:srgbClr val="94E0D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4" name="Text Box 23">
              <a:extLst>
                <a:ext uri="{FF2B5EF4-FFF2-40B4-BE49-F238E27FC236}">
                  <a16:creationId xmlns:a16="http://schemas.microsoft.com/office/drawing/2014/main" id="{C4D195EC-8EC2-4888-A645-535F280DD7E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0" y="2070649"/>
              <a:ext cx="4832896" cy="656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25400" tIns="25400" rIns="25400" bIns="25400">
              <a:spAutoFit/>
            </a:bodyPr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fr-FR" spc="300" dirty="0" err="1">
                  <a:solidFill>
                    <a:srgbClr val="000000"/>
                  </a:solidFill>
                  <a:latin typeface="Montserrat Light"/>
                  <a:cs typeface="Arial" panose="020B0604020202020204" pitchFamily="34" charset="0"/>
                </a:rPr>
                <a:t>Microservices</a:t>
              </a:r>
              <a:endParaRPr lang="fr-FR" spc="300" dirty="0">
                <a:solidFill>
                  <a:srgbClr val="000000"/>
                </a:solidFill>
                <a:latin typeface="Montserrat Light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26">
            <a:extLst>
              <a:ext uri="{FF2B5EF4-FFF2-40B4-BE49-F238E27FC236}">
                <a16:creationId xmlns:a16="http://schemas.microsoft.com/office/drawing/2014/main" id="{FC184F4F-9D97-48B8-8EEE-C8D4BFF93BF8}"/>
              </a:ext>
            </a:extLst>
          </p:cNvPr>
          <p:cNvGrpSpPr>
            <a:grpSpLocks/>
          </p:cNvGrpSpPr>
          <p:nvPr/>
        </p:nvGrpSpPr>
        <p:grpSpPr bwMode="auto">
          <a:xfrm>
            <a:off x="8479430" y="2447865"/>
            <a:ext cx="2416312" cy="3340253"/>
            <a:chOff x="0" y="0"/>
            <a:chExt cx="4832896" cy="6679465"/>
          </a:xfrm>
        </p:grpSpPr>
        <p:sp>
          <p:nvSpPr>
            <p:cNvPr id="37" name="AutoShape 27">
              <a:extLst>
                <a:ext uri="{FF2B5EF4-FFF2-40B4-BE49-F238E27FC236}">
                  <a16:creationId xmlns:a16="http://schemas.microsoft.com/office/drawing/2014/main" id="{D0C2A476-C01E-4983-B16D-2471ADABC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832896" cy="6679465"/>
            </a:xfrm>
            <a:custGeom>
              <a:avLst/>
              <a:gdLst>
                <a:gd name="T0" fmla="+- 0 10800 961"/>
                <a:gd name="T1" fmla="*/ T0 w 19679"/>
                <a:gd name="T2" fmla="*/ 10739 h 21479"/>
                <a:gd name="T3" fmla="+- 0 10800 961"/>
                <a:gd name="T4" fmla="*/ T3 w 19679"/>
                <a:gd name="T5" fmla="*/ 10739 h 21479"/>
                <a:gd name="T6" fmla="+- 0 10800 961"/>
                <a:gd name="T7" fmla="*/ T6 w 19679"/>
                <a:gd name="T8" fmla="*/ 10739 h 21479"/>
                <a:gd name="T9" fmla="+- 0 10800 961"/>
                <a:gd name="T10" fmla="*/ T9 w 19679"/>
                <a:gd name="T11" fmla="*/ 10739 h 21479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479">
                  <a:moveTo>
                    <a:pt x="9839" y="0"/>
                  </a:moveTo>
                  <a:cubicBezTo>
                    <a:pt x="7320" y="0"/>
                    <a:pt x="4803" y="759"/>
                    <a:pt x="2882" y="2276"/>
                  </a:cubicBezTo>
                  <a:cubicBezTo>
                    <a:pt x="-961" y="5311"/>
                    <a:pt x="-961" y="10231"/>
                    <a:pt x="2882" y="13266"/>
                  </a:cubicBezTo>
                  <a:cubicBezTo>
                    <a:pt x="3780" y="13975"/>
                    <a:pt x="4809" y="14516"/>
                    <a:pt x="5908" y="14894"/>
                  </a:cubicBezTo>
                  <a:lnTo>
                    <a:pt x="5908" y="15738"/>
                  </a:lnTo>
                  <a:lnTo>
                    <a:pt x="13770" y="16834"/>
                  </a:lnTo>
                  <a:lnTo>
                    <a:pt x="13770" y="14894"/>
                  </a:lnTo>
                  <a:cubicBezTo>
                    <a:pt x="14869" y="14516"/>
                    <a:pt x="15898" y="13975"/>
                    <a:pt x="16796" y="13266"/>
                  </a:cubicBezTo>
                  <a:cubicBezTo>
                    <a:pt x="20639" y="10231"/>
                    <a:pt x="20639" y="5311"/>
                    <a:pt x="16796" y="2276"/>
                  </a:cubicBezTo>
                  <a:cubicBezTo>
                    <a:pt x="14875" y="759"/>
                    <a:pt x="12357" y="0"/>
                    <a:pt x="9839" y="0"/>
                  </a:cubicBezTo>
                  <a:close/>
                  <a:moveTo>
                    <a:pt x="9839" y="758"/>
                  </a:moveTo>
                  <a:cubicBezTo>
                    <a:pt x="12111" y="758"/>
                    <a:pt x="14384" y="1442"/>
                    <a:pt x="16118" y="2812"/>
                  </a:cubicBezTo>
                  <a:cubicBezTo>
                    <a:pt x="19585" y="5550"/>
                    <a:pt x="19585" y="9990"/>
                    <a:pt x="16118" y="12729"/>
                  </a:cubicBezTo>
                  <a:cubicBezTo>
                    <a:pt x="12650" y="15468"/>
                    <a:pt x="7028" y="15468"/>
                    <a:pt x="3560" y="12729"/>
                  </a:cubicBezTo>
                  <a:cubicBezTo>
                    <a:pt x="93" y="9990"/>
                    <a:pt x="93" y="5550"/>
                    <a:pt x="3560" y="2812"/>
                  </a:cubicBezTo>
                  <a:cubicBezTo>
                    <a:pt x="5294" y="1442"/>
                    <a:pt x="7566" y="758"/>
                    <a:pt x="9839" y="758"/>
                  </a:cubicBezTo>
                  <a:close/>
                  <a:moveTo>
                    <a:pt x="5908" y="16402"/>
                  </a:moveTo>
                  <a:lnTo>
                    <a:pt x="5908" y="17182"/>
                  </a:lnTo>
                  <a:lnTo>
                    <a:pt x="13768" y="18277"/>
                  </a:lnTo>
                  <a:cubicBezTo>
                    <a:pt x="13769" y="18231"/>
                    <a:pt x="13769" y="18188"/>
                    <a:pt x="13769" y="18143"/>
                  </a:cubicBezTo>
                  <a:cubicBezTo>
                    <a:pt x="13770" y="18099"/>
                    <a:pt x="13770" y="18053"/>
                    <a:pt x="13770" y="18001"/>
                  </a:cubicBezTo>
                  <a:lnTo>
                    <a:pt x="13770" y="17497"/>
                  </a:lnTo>
                  <a:lnTo>
                    <a:pt x="5908" y="16402"/>
                  </a:lnTo>
                  <a:close/>
                  <a:moveTo>
                    <a:pt x="5908" y="17845"/>
                  </a:moveTo>
                  <a:lnTo>
                    <a:pt x="5908" y="17988"/>
                  </a:lnTo>
                  <a:cubicBezTo>
                    <a:pt x="5908" y="18377"/>
                    <a:pt x="5907" y="18668"/>
                    <a:pt x="5928" y="18914"/>
                  </a:cubicBezTo>
                  <a:cubicBezTo>
                    <a:pt x="5949" y="19160"/>
                    <a:pt x="5990" y="19360"/>
                    <a:pt x="6073" y="19567"/>
                  </a:cubicBezTo>
                  <a:cubicBezTo>
                    <a:pt x="6177" y="19792"/>
                    <a:pt x="6342" y="19995"/>
                    <a:pt x="6552" y="20161"/>
                  </a:cubicBezTo>
                  <a:cubicBezTo>
                    <a:pt x="6762" y="20327"/>
                    <a:pt x="7018" y="20456"/>
                    <a:pt x="7304" y="20538"/>
                  </a:cubicBezTo>
                  <a:cubicBezTo>
                    <a:pt x="7465" y="20579"/>
                    <a:pt x="7627" y="20606"/>
                    <a:pt x="7800" y="20624"/>
                  </a:cubicBezTo>
                  <a:cubicBezTo>
                    <a:pt x="7973" y="20643"/>
                    <a:pt x="8159" y="20653"/>
                    <a:pt x="8368" y="20659"/>
                  </a:cubicBezTo>
                  <a:cubicBezTo>
                    <a:pt x="8443" y="20826"/>
                    <a:pt x="8561" y="20983"/>
                    <a:pt x="8730" y="21116"/>
                  </a:cubicBezTo>
                  <a:cubicBezTo>
                    <a:pt x="9342" y="21600"/>
                    <a:pt x="10336" y="21600"/>
                    <a:pt x="10948" y="21116"/>
                  </a:cubicBezTo>
                  <a:cubicBezTo>
                    <a:pt x="11117" y="20983"/>
                    <a:pt x="11235" y="20826"/>
                    <a:pt x="11310" y="20659"/>
                  </a:cubicBezTo>
                  <a:cubicBezTo>
                    <a:pt x="11520" y="20653"/>
                    <a:pt x="11706" y="20643"/>
                    <a:pt x="11879" y="20624"/>
                  </a:cubicBezTo>
                  <a:cubicBezTo>
                    <a:pt x="12052" y="20606"/>
                    <a:pt x="12214" y="20579"/>
                    <a:pt x="12374" y="20538"/>
                  </a:cubicBezTo>
                  <a:cubicBezTo>
                    <a:pt x="12660" y="20456"/>
                    <a:pt x="12916" y="20327"/>
                    <a:pt x="13126" y="20161"/>
                  </a:cubicBezTo>
                  <a:cubicBezTo>
                    <a:pt x="13336" y="19995"/>
                    <a:pt x="13501" y="19792"/>
                    <a:pt x="13605" y="19567"/>
                  </a:cubicBezTo>
                  <a:cubicBezTo>
                    <a:pt x="13645" y="19467"/>
                    <a:pt x="13675" y="19368"/>
                    <a:pt x="13698" y="19265"/>
                  </a:cubicBezTo>
                  <a:cubicBezTo>
                    <a:pt x="13721" y="19162"/>
                    <a:pt x="13736" y="19054"/>
                    <a:pt x="13747" y="18937"/>
                  </a:cubicBezTo>
                  <a:lnTo>
                    <a:pt x="5908" y="17845"/>
                  </a:lnTo>
                  <a:close/>
                </a:path>
              </a:pathLst>
            </a:custGeom>
            <a:solidFill>
              <a:srgbClr val="C1ED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9" name="Text Box 29">
              <a:extLst>
                <a:ext uri="{FF2B5EF4-FFF2-40B4-BE49-F238E27FC236}">
                  <a16:creationId xmlns:a16="http://schemas.microsoft.com/office/drawing/2014/main" id="{7534CB2C-9A8C-4C93-89FA-9060436C277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1179" y="1855241"/>
              <a:ext cx="4701717" cy="1087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25400" tIns="25400" rIns="25400" bIns="25400">
              <a:spAutoFit/>
            </a:bodyPr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altLang="fr-FR" sz="1600" spc="200" dirty="0">
                  <a:solidFill>
                    <a:srgbClr val="000000"/>
                  </a:solidFill>
                  <a:latin typeface="Montserrat Light"/>
                  <a:cs typeface="Arial" panose="020B0604020202020204" pitchFamily="34" charset="0"/>
                  <a:sym typeface="Arial" panose="020B0604020202020204" pitchFamily="34" charset="0"/>
                </a:rPr>
                <a:t>Environnements basés sur le Cloud</a:t>
              </a:r>
            </a:p>
          </p:txBody>
        </p:sp>
      </p:grpSp>
      <p:sp>
        <p:nvSpPr>
          <p:cNvPr id="14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671041" y="6448425"/>
            <a:ext cx="520959" cy="409575"/>
          </a:xfrm>
        </p:spPr>
        <p:txBody>
          <a:bodyPr/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34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1200" y="284400"/>
            <a:ext cx="10515600" cy="666849"/>
          </a:xfrm>
          <a:ln w="3175">
            <a:miter lim="400000"/>
          </a:ln>
        </p:spPr>
        <p:txBody>
          <a:bodyPr vert="horz" wrap="square" lIns="25400" tIns="25400" rIns="25400" bIns="2540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6000" cap="all" baseline="12500" dirty="0">
                <a:solidFill>
                  <a:srgbClr val="17222C"/>
                </a:solidFill>
                <a:latin typeface="+mn-lt"/>
                <a:ea typeface="+mn-ea"/>
                <a:cs typeface="+mn-cs"/>
              </a:rPr>
              <a:t>Nouveau modèle opérationnel: </a:t>
            </a:r>
            <a:r>
              <a:rPr lang="fr-FR" sz="6000" cap="all" baseline="12500" dirty="0" err="1">
                <a:solidFill>
                  <a:srgbClr val="17222C"/>
                </a:solidFill>
                <a:latin typeface="+mn-lt"/>
                <a:ea typeface="+mn-ea"/>
                <a:cs typeface="+mn-cs"/>
              </a:rPr>
              <a:t>Mindset</a:t>
            </a:r>
            <a:endParaRPr lang="fr-FR" sz="6000" cap="all" baseline="12500" dirty="0">
              <a:solidFill>
                <a:srgbClr val="17222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81781" y="1388340"/>
            <a:ext cx="4701153" cy="720000"/>
          </a:xfrm>
          <a:prstGeom prst="rect">
            <a:avLst/>
          </a:prstGeom>
          <a:solidFill>
            <a:srgbClr val="E16268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buNone/>
            </a:pPr>
            <a:r>
              <a:rPr lang="fr-FR" sz="1600" b="1" dirty="0">
                <a:solidFill>
                  <a:schemeClr val="bg1"/>
                </a:solidFill>
                <a:latin typeface="Montserrat Light"/>
              </a:rPr>
              <a:t>Productivité</a:t>
            </a:r>
          </a:p>
          <a:p>
            <a:pPr algn="ctr">
              <a:buNone/>
            </a:pPr>
            <a:r>
              <a:rPr lang="fr-FR" sz="1600" dirty="0">
                <a:solidFill>
                  <a:schemeClr val="bg1"/>
                </a:solidFill>
                <a:latin typeface="Montserrat Light"/>
              </a:rPr>
              <a:t>« Comment avancer le plus vite possible ? » </a:t>
            </a:r>
          </a:p>
        </p:txBody>
      </p:sp>
      <p:grpSp>
        <p:nvGrpSpPr>
          <p:cNvPr id="34" name="Group 14">
            <a:extLst>
              <a:ext uri="{FF2B5EF4-FFF2-40B4-BE49-F238E27FC236}">
                <a16:creationId xmlns:a16="http://schemas.microsoft.com/office/drawing/2014/main" id="{04DB0D9F-51CF-40A6-90B2-1066A4D8B641}"/>
              </a:ext>
            </a:extLst>
          </p:cNvPr>
          <p:cNvGrpSpPr>
            <a:grpSpLocks/>
          </p:cNvGrpSpPr>
          <p:nvPr/>
        </p:nvGrpSpPr>
        <p:grpSpPr bwMode="auto">
          <a:xfrm>
            <a:off x="1165088" y="2447865"/>
            <a:ext cx="2416312" cy="3340254"/>
            <a:chOff x="0" y="0"/>
            <a:chExt cx="4832896" cy="6679465"/>
          </a:xfrm>
        </p:grpSpPr>
        <p:sp>
          <p:nvSpPr>
            <p:cNvPr id="47" name="AutoShape 15">
              <a:extLst>
                <a:ext uri="{FF2B5EF4-FFF2-40B4-BE49-F238E27FC236}">
                  <a16:creationId xmlns:a16="http://schemas.microsoft.com/office/drawing/2014/main" id="{418F2FED-4387-49F8-813D-1B5660EB0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832896" cy="6679465"/>
            </a:xfrm>
            <a:custGeom>
              <a:avLst/>
              <a:gdLst>
                <a:gd name="T0" fmla="+- 0 10800 961"/>
                <a:gd name="T1" fmla="*/ T0 w 19679"/>
                <a:gd name="T2" fmla="*/ 10739 h 21479"/>
                <a:gd name="T3" fmla="+- 0 10800 961"/>
                <a:gd name="T4" fmla="*/ T3 w 19679"/>
                <a:gd name="T5" fmla="*/ 10739 h 21479"/>
                <a:gd name="T6" fmla="+- 0 10800 961"/>
                <a:gd name="T7" fmla="*/ T6 w 19679"/>
                <a:gd name="T8" fmla="*/ 10739 h 21479"/>
                <a:gd name="T9" fmla="+- 0 10800 961"/>
                <a:gd name="T10" fmla="*/ T9 w 19679"/>
                <a:gd name="T11" fmla="*/ 10739 h 21479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479">
                  <a:moveTo>
                    <a:pt x="9839" y="0"/>
                  </a:moveTo>
                  <a:cubicBezTo>
                    <a:pt x="7320" y="0"/>
                    <a:pt x="4803" y="759"/>
                    <a:pt x="2882" y="2276"/>
                  </a:cubicBezTo>
                  <a:cubicBezTo>
                    <a:pt x="-961" y="5311"/>
                    <a:pt x="-961" y="10231"/>
                    <a:pt x="2882" y="13266"/>
                  </a:cubicBezTo>
                  <a:cubicBezTo>
                    <a:pt x="3780" y="13975"/>
                    <a:pt x="4809" y="14516"/>
                    <a:pt x="5908" y="14894"/>
                  </a:cubicBezTo>
                  <a:lnTo>
                    <a:pt x="5908" y="15738"/>
                  </a:lnTo>
                  <a:lnTo>
                    <a:pt x="13770" y="16834"/>
                  </a:lnTo>
                  <a:lnTo>
                    <a:pt x="13770" y="14894"/>
                  </a:lnTo>
                  <a:cubicBezTo>
                    <a:pt x="14869" y="14516"/>
                    <a:pt x="15898" y="13975"/>
                    <a:pt x="16796" y="13266"/>
                  </a:cubicBezTo>
                  <a:cubicBezTo>
                    <a:pt x="20639" y="10231"/>
                    <a:pt x="20639" y="5311"/>
                    <a:pt x="16796" y="2276"/>
                  </a:cubicBezTo>
                  <a:cubicBezTo>
                    <a:pt x="14875" y="759"/>
                    <a:pt x="12357" y="0"/>
                    <a:pt x="9839" y="0"/>
                  </a:cubicBezTo>
                  <a:close/>
                  <a:moveTo>
                    <a:pt x="9839" y="758"/>
                  </a:moveTo>
                  <a:cubicBezTo>
                    <a:pt x="12111" y="758"/>
                    <a:pt x="14384" y="1442"/>
                    <a:pt x="16118" y="2812"/>
                  </a:cubicBezTo>
                  <a:cubicBezTo>
                    <a:pt x="19585" y="5550"/>
                    <a:pt x="19585" y="9990"/>
                    <a:pt x="16118" y="12729"/>
                  </a:cubicBezTo>
                  <a:cubicBezTo>
                    <a:pt x="12650" y="15468"/>
                    <a:pt x="7028" y="15468"/>
                    <a:pt x="3560" y="12729"/>
                  </a:cubicBezTo>
                  <a:cubicBezTo>
                    <a:pt x="93" y="9990"/>
                    <a:pt x="93" y="5550"/>
                    <a:pt x="3560" y="2812"/>
                  </a:cubicBezTo>
                  <a:cubicBezTo>
                    <a:pt x="5294" y="1442"/>
                    <a:pt x="7566" y="758"/>
                    <a:pt x="9839" y="758"/>
                  </a:cubicBezTo>
                  <a:close/>
                  <a:moveTo>
                    <a:pt x="5908" y="16402"/>
                  </a:moveTo>
                  <a:lnTo>
                    <a:pt x="5908" y="17182"/>
                  </a:lnTo>
                  <a:lnTo>
                    <a:pt x="13768" y="18277"/>
                  </a:lnTo>
                  <a:cubicBezTo>
                    <a:pt x="13769" y="18231"/>
                    <a:pt x="13769" y="18188"/>
                    <a:pt x="13769" y="18143"/>
                  </a:cubicBezTo>
                  <a:cubicBezTo>
                    <a:pt x="13770" y="18099"/>
                    <a:pt x="13770" y="18053"/>
                    <a:pt x="13770" y="18001"/>
                  </a:cubicBezTo>
                  <a:lnTo>
                    <a:pt x="13770" y="17497"/>
                  </a:lnTo>
                  <a:lnTo>
                    <a:pt x="5908" y="16402"/>
                  </a:lnTo>
                  <a:close/>
                  <a:moveTo>
                    <a:pt x="5908" y="17845"/>
                  </a:moveTo>
                  <a:lnTo>
                    <a:pt x="5908" y="17988"/>
                  </a:lnTo>
                  <a:cubicBezTo>
                    <a:pt x="5908" y="18377"/>
                    <a:pt x="5907" y="18668"/>
                    <a:pt x="5928" y="18914"/>
                  </a:cubicBezTo>
                  <a:cubicBezTo>
                    <a:pt x="5949" y="19160"/>
                    <a:pt x="5990" y="19360"/>
                    <a:pt x="6073" y="19567"/>
                  </a:cubicBezTo>
                  <a:cubicBezTo>
                    <a:pt x="6177" y="19792"/>
                    <a:pt x="6342" y="19995"/>
                    <a:pt x="6552" y="20161"/>
                  </a:cubicBezTo>
                  <a:cubicBezTo>
                    <a:pt x="6762" y="20327"/>
                    <a:pt x="7018" y="20456"/>
                    <a:pt x="7304" y="20538"/>
                  </a:cubicBezTo>
                  <a:cubicBezTo>
                    <a:pt x="7465" y="20579"/>
                    <a:pt x="7627" y="20606"/>
                    <a:pt x="7800" y="20624"/>
                  </a:cubicBezTo>
                  <a:cubicBezTo>
                    <a:pt x="7973" y="20643"/>
                    <a:pt x="8159" y="20653"/>
                    <a:pt x="8368" y="20659"/>
                  </a:cubicBezTo>
                  <a:cubicBezTo>
                    <a:pt x="8443" y="20826"/>
                    <a:pt x="8561" y="20983"/>
                    <a:pt x="8730" y="21116"/>
                  </a:cubicBezTo>
                  <a:cubicBezTo>
                    <a:pt x="9342" y="21600"/>
                    <a:pt x="10336" y="21600"/>
                    <a:pt x="10948" y="21116"/>
                  </a:cubicBezTo>
                  <a:cubicBezTo>
                    <a:pt x="11117" y="20983"/>
                    <a:pt x="11235" y="20826"/>
                    <a:pt x="11310" y="20659"/>
                  </a:cubicBezTo>
                  <a:cubicBezTo>
                    <a:pt x="11520" y="20653"/>
                    <a:pt x="11706" y="20643"/>
                    <a:pt x="11879" y="20624"/>
                  </a:cubicBezTo>
                  <a:cubicBezTo>
                    <a:pt x="12052" y="20606"/>
                    <a:pt x="12214" y="20579"/>
                    <a:pt x="12374" y="20538"/>
                  </a:cubicBezTo>
                  <a:cubicBezTo>
                    <a:pt x="12660" y="20456"/>
                    <a:pt x="12916" y="20327"/>
                    <a:pt x="13126" y="20161"/>
                  </a:cubicBezTo>
                  <a:cubicBezTo>
                    <a:pt x="13336" y="19995"/>
                    <a:pt x="13501" y="19792"/>
                    <a:pt x="13605" y="19567"/>
                  </a:cubicBezTo>
                  <a:cubicBezTo>
                    <a:pt x="13645" y="19467"/>
                    <a:pt x="13675" y="19368"/>
                    <a:pt x="13698" y="19265"/>
                  </a:cubicBezTo>
                  <a:cubicBezTo>
                    <a:pt x="13721" y="19162"/>
                    <a:pt x="13736" y="19054"/>
                    <a:pt x="13747" y="18937"/>
                  </a:cubicBezTo>
                  <a:lnTo>
                    <a:pt x="5908" y="17845"/>
                  </a:lnTo>
                  <a:close/>
                </a:path>
              </a:pathLst>
            </a:custGeom>
            <a:solidFill>
              <a:srgbClr val="E162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9" name="Text Box 17">
              <a:extLst>
                <a:ext uri="{FF2B5EF4-FFF2-40B4-BE49-F238E27FC236}">
                  <a16:creationId xmlns:a16="http://schemas.microsoft.com/office/drawing/2014/main" id="{FD3325C3-A2DE-4B76-8BBB-FF023AE8B93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3375" y="1626888"/>
              <a:ext cx="4366146" cy="1764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25400" tIns="25400" rIns="25400" bIns="25400">
              <a:spAutoFit/>
            </a:bodyPr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altLang="fr-FR" spc="300" dirty="0">
                  <a:solidFill>
                    <a:srgbClr val="000000"/>
                  </a:solidFill>
                  <a:latin typeface="Montserrat Light"/>
                  <a:cs typeface="Arial" panose="020B0604020202020204" pitchFamily="34" charset="0"/>
                  <a:sym typeface="Arial" panose="020B0604020202020204" pitchFamily="34" charset="0"/>
                </a:rPr>
                <a:t>VC-Style pour les allocations des budgets</a:t>
              </a:r>
            </a:p>
          </p:txBody>
        </p:sp>
      </p:grpSp>
      <p:grpSp>
        <p:nvGrpSpPr>
          <p:cNvPr id="35" name="Group 20">
            <a:extLst>
              <a:ext uri="{FF2B5EF4-FFF2-40B4-BE49-F238E27FC236}">
                <a16:creationId xmlns:a16="http://schemas.microsoft.com/office/drawing/2014/main" id="{673B7F73-759D-42C8-BECA-D509A15D16D3}"/>
              </a:ext>
            </a:extLst>
          </p:cNvPr>
          <p:cNvGrpSpPr>
            <a:grpSpLocks/>
          </p:cNvGrpSpPr>
          <p:nvPr/>
        </p:nvGrpSpPr>
        <p:grpSpPr bwMode="auto">
          <a:xfrm>
            <a:off x="4887844" y="2447865"/>
            <a:ext cx="2416312" cy="3340254"/>
            <a:chOff x="0" y="0"/>
            <a:chExt cx="4832896" cy="6679465"/>
          </a:xfrm>
        </p:grpSpPr>
        <p:sp>
          <p:nvSpPr>
            <p:cNvPr id="42" name="AutoShape 21">
              <a:extLst>
                <a:ext uri="{FF2B5EF4-FFF2-40B4-BE49-F238E27FC236}">
                  <a16:creationId xmlns:a16="http://schemas.microsoft.com/office/drawing/2014/main" id="{54978468-070A-4E45-8160-ABA1C2FF4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832896" cy="6679465"/>
            </a:xfrm>
            <a:custGeom>
              <a:avLst/>
              <a:gdLst>
                <a:gd name="T0" fmla="+- 0 10800 961"/>
                <a:gd name="T1" fmla="*/ T0 w 19679"/>
                <a:gd name="T2" fmla="*/ 10739 h 21479"/>
                <a:gd name="T3" fmla="+- 0 10800 961"/>
                <a:gd name="T4" fmla="*/ T3 w 19679"/>
                <a:gd name="T5" fmla="*/ 10739 h 21479"/>
                <a:gd name="T6" fmla="+- 0 10800 961"/>
                <a:gd name="T7" fmla="*/ T6 w 19679"/>
                <a:gd name="T8" fmla="*/ 10739 h 21479"/>
                <a:gd name="T9" fmla="+- 0 10800 961"/>
                <a:gd name="T10" fmla="*/ T9 w 19679"/>
                <a:gd name="T11" fmla="*/ 10739 h 21479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479">
                  <a:moveTo>
                    <a:pt x="9839" y="0"/>
                  </a:moveTo>
                  <a:cubicBezTo>
                    <a:pt x="7320" y="0"/>
                    <a:pt x="4803" y="759"/>
                    <a:pt x="2882" y="2276"/>
                  </a:cubicBezTo>
                  <a:cubicBezTo>
                    <a:pt x="-961" y="5311"/>
                    <a:pt x="-961" y="10231"/>
                    <a:pt x="2882" y="13266"/>
                  </a:cubicBezTo>
                  <a:cubicBezTo>
                    <a:pt x="3780" y="13975"/>
                    <a:pt x="4809" y="14516"/>
                    <a:pt x="5908" y="14894"/>
                  </a:cubicBezTo>
                  <a:lnTo>
                    <a:pt x="5908" y="15738"/>
                  </a:lnTo>
                  <a:lnTo>
                    <a:pt x="13770" y="16834"/>
                  </a:lnTo>
                  <a:lnTo>
                    <a:pt x="13770" y="14894"/>
                  </a:lnTo>
                  <a:cubicBezTo>
                    <a:pt x="14869" y="14516"/>
                    <a:pt x="15898" y="13975"/>
                    <a:pt x="16796" y="13266"/>
                  </a:cubicBezTo>
                  <a:cubicBezTo>
                    <a:pt x="20639" y="10231"/>
                    <a:pt x="20639" y="5311"/>
                    <a:pt x="16796" y="2276"/>
                  </a:cubicBezTo>
                  <a:cubicBezTo>
                    <a:pt x="14875" y="759"/>
                    <a:pt x="12357" y="0"/>
                    <a:pt x="9839" y="0"/>
                  </a:cubicBezTo>
                  <a:close/>
                  <a:moveTo>
                    <a:pt x="9839" y="758"/>
                  </a:moveTo>
                  <a:cubicBezTo>
                    <a:pt x="12111" y="758"/>
                    <a:pt x="14384" y="1442"/>
                    <a:pt x="16118" y="2812"/>
                  </a:cubicBezTo>
                  <a:cubicBezTo>
                    <a:pt x="19585" y="5550"/>
                    <a:pt x="19585" y="9990"/>
                    <a:pt x="16118" y="12729"/>
                  </a:cubicBezTo>
                  <a:cubicBezTo>
                    <a:pt x="12650" y="15468"/>
                    <a:pt x="7028" y="15468"/>
                    <a:pt x="3560" y="12729"/>
                  </a:cubicBezTo>
                  <a:cubicBezTo>
                    <a:pt x="93" y="9990"/>
                    <a:pt x="93" y="5550"/>
                    <a:pt x="3560" y="2812"/>
                  </a:cubicBezTo>
                  <a:cubicBezTo>
                    <a:pt x="5294" y="1442"/>
                    <a:pt x="7566" y="758"/>
                    <a:pt x="9839" y="758"/>
                  </a:cubicBezTo>
                  <a:close/>
                  <a:moveTo>
                    <a:pt x="5908" y="16402"/>
                  </a:moveTo>
                  <a:lnTo>
                    <a:pt x="5908" y="17182"/>
                  </a:lnTo>
                  <a:lnTo>
                    <a:pt x="13768" y="18277"/>
                  </a:lnTo>
                  <a:cubicBezTo>
                    <a:pt x="13769" y="18231"/>
                    <a:pt x="13769" y="18188"/>
                    <a:pt x="13769" y="18143"/>
                  </a:cubicBezTo>
                  <a:cubicBezTo>
                    <a:pt x="13770" y="18099"/>
                    <a:pt x="13770" y="18053"/>
                    <a:pt x="13770" y="18001"/>
                  </a:cubicBezTo>
                  <a:lnTo>
                    <a:pt x="13770" y="17497"/>
                  </a:lnTo>
                  <a:lnTo>
                    <a:pt x="5908" y="16402"/>
                  </a:lnTo>
                  <a:close/>
                  <a:moveTo>
                    <a:pt x="5908" y="17845"/>
                  </a:moveTo>
                  <a:lnTo>
                    <a:pt x="5908" y="17988"/>
                  </a:lnTo>
                  <a:cubicBezTo>
                    <a:pt x="5908" y="18377"/>
                    <a:pt x="5907" y="18668"/>
                    <a:pt x="5928" y="18914"/>
                  </a:cubicBezTo>
                  <a:cubicBezTo>
                    <a:pt x="5949" y="19160"/>
                    <a:pt x="5990" y="19360"/>
                    <a:pt x="6073" y="19567"/>
                  </a:cubicBezTo>
                  <a:cubicBezTo>
                    <a:pt x="6177" y="19792"/>
                    <a:pt x="6342" y="19995"/>
                    <a:pt x="6552" y="20161"/>
                  </a:cubicBezTo>
                  <a:cubicBezTo>
                    <a:pt x="6762" y="20327"/>
                    <a:pt x="7018" y="20456"/>
                    <a:pt x="7304" y="20538"/>
                  </a:cubicBezTo>
                  <a:cubicBezTo>
                    <a:pt x="7465" y="20579"/>
                    <a:pt x="7627" y="20606"/>
                    <a:pt x="7800" y="20624"/>
                  </a:cubicBezTo>
                  <a:cubicBezTo>
                    <a:pt x="7973" y="20643"/>
                    <a:pt x="8159" y="20653"/>
                    <a:pt x="8368" y="20659"/>
                  </a:cubicBezTo>
                  <a:cubicBezTo>
                    <a:pt x="8443" y="20826"/>
                    <a:pt x="8561" y="20983"/>
                    <a:pt x="8730" y="21116"/>
                  </a:cubicBezTo>
                  <a:cubicBezTo>
                    <a:pt x="9342" y="21600"/>
                    <a:pt x="10336" y="21600"/>
                    <a:pt x="10948" y="21116"/>
                  </a:cubicBezTo>
                  <a:cubicBezTo>
                    <a:pt x="11117" y="20983"/>
                    <a:pt x="11235" y="20826"/>
                    <a:pt x="11310" y="20659"/>
                  </a:cubicBezTo>
                  <a:cubicBezTo>
                    <a:pt x="11520" y="20653"/>
                    <a:pt x="11706" y="20643"/>
                    <a:pt x="11879" y="20624"/>
                  </a:cubicBezTo>
                  <a:cubicBezTo>
                    <a:pt x="12052" y="20606"/>
                    <a:pt x="12214" y="20579"/>
                    <a:pt x="12374" y="20538"/>
                  </a:cubicBezTo>
                  <a:cubicBezTo>
                    <a:pt x="12660" y="20456"/>
                    <a:pt x="12916" y="20327"/>
                    <a:pt x="13126" y="20161"/>
                  </a:cubicBezTo>
                  <a:cubicBezTo>
                    <a:pt x="13336" y="19995"/>
                    <a:pt x="13501" y="19792"/>
                    <a:pt x="13605" y="19567"/>
                  </a:cubicBezTo>
                  <a:cubicBezTo>
                    <a:pt x="13645" y="19467"/>
                    <a:pt x="13675" y="19368"/>
                    <a:pt x="13698" y="19265"/>
                  </a:cubicBezTo>
                  <a:cubicBezTo>
                    <a:pt x="13721" y="19162"/>
                    <a:pt x="13736" y="19054"/>
                    <a:pt x="13747" y="18937"/>
                  </a:cubicBezTo>
                  <a:lnTo>
                    <a:pt x="5908" y="17845"/>
                  </a:lnTo>
                  <a:close/>
                </a:path>
              </a:pathLst>
            </a:custGeom>
            <a:solidFill>
              <a:srgbClr val="E8848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4" name="Text Box 23">
              <a:extLst>
                <a:ext uri="{FF2B5EF4-FFF2-40B4-BE49-F238E27FC236}">
                  <a16:creationId xmlns:a16="http://schemas.microsoft.com/office/drawing/2014/main" id="{C4D195EC-8EC2-4888-A645-535F280DD7E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98517" y="1534570"/>
              <a:ext cx="4435862" cy="1764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25400" tIns="25400" rIns="25400" bIns="25400">
              <a:spAutoFit/>
            </a:bodyPr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fr-FR" spc="300" dirty="0">
                  <a:solidFill>
                    <a:srgbClr val="000000"/>
                  </a:solidFill>
                  <a:latin typeface="Montserrat Light"/>
                  <a:cs typeface="Arial" panose="020B0604020202020204" pitchFamily="34" charset="0"/>
                </a:rPr>
                <a:t>Toujours penser version Beta</a:t>
              </a:r>
            </a:p>
          </p:txBody>
        </p:sp>
      </p:grpSp>
      <p:grpSp>
        <p:nvGrpSpPr>
          <p:cNvPr id="36" name="Group 26">
            <a:extLst>
              <a:ext uri="{FF2B5EF4-FFF2-40B4-BE49-F238E27FC236}">
                <a16:creationId xmlns:a16="http://schemas.microsoft.com/office/drawing/2014/main" id="{FC184F4F-9D97-48B8-8EEE-C8D4BFF93BF8}"/>
              </a:ext>
            </a:extLst>
          </p:cNvPr>
          <p:cNvGrpSpPr>
            <a:grpSpLocks/>
          </p:cNvGrpSpPr>
          <p:nvPr/>
        </p:nvGrpSpPr>
        <p:grpSpPr bwMode="auto">
          <a:xfrm>
            <a:off x="8479430" y="2447865"/>
            <a:ext cx="2416312" cy="3340253"/>
            <a:chOff x="0" y="0"/>
            <a:chExt cx="4832896" cy="6679465"/>
          </a:xfrm>
        </p:grpSpPr>
        <p:sp>
          <p:nvSpPr>
            <p:cNvPr id="37" name="AutoShape 27">
              <a:extLst>
                <a:ext uri="{FF2B5EF4-FFF2-40B4-BE49-F238E27FC236}">
                  <a16:creationId xmlns:a16="http://schemas.microsoft.com/office/drawing/2014/main" id="{D0C2A476-C01E-4983-B16D-2471ADABC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832896" cy="6679465"/>
            </a:xfrm>
            <a:custGeom>
              <a:avLst/>
              <a:gdLst>
                <a:gd name="T0" fmla="+- 0 10800 961"/>
                <a:gd name="T1" fmla="*/ T0 w 19679"/>
                <a:gd name="T2" fmla="*/ 10739 h 21479"/>
                <a:gd name="T3" fmla="+- 0 10800 961"/>
                <a:gd name="T4" fmla="*/ T3 w 19679"/>
                <a:gd name="T5" fmla="*/ 10739 h 21479"/>
                <a:gd name="T6" fmla="+- 0 10800 961"/>
                <a:gd name="T7" fmla="*/ T6 w 19679"/>
                <a:gd name="T8" fmla="*/ 10739 h 21479"/>
                <a:gd name="T9" fmla="+- 0 10800 961"/>
                <a:gd name="T10" fmla="*/ T9 w 19679"/>
                <a:gd name="T11" fmla="*/ 10739 h 21479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479">
                  <a:moveTo>
                    <a:pt x="9839" y="0"/>
                  </a:moveTo>
                  <a:cubicBezTo>
                    <a:pt x="7320" y="0"/>
                    <a:pt x="4803" y="759"/>
                    <a:pt x="2882" y="2276"/>
                  </a:cubicBezTo>
                  <a:cubicBezTo>
                    <a:pt x="-961" y="5311"/>
                    <a:pt x="-961" y="10231"/>
                    <a:pt x="2882" y="13266"/>
                  </a:cubicBezTo>
                  <a:cubicBezTo>
                    <a:pt x="3780" y="13975"/>
                    <a:pt x="4809" y="14516"/>
                    <a:pt x="5908" y="14894"/>
                  </a:cubicBezTo>
                  <a:lnTo>
                    <a:pt x="5908" y="15738"/>
                  </a:lnTo>
                  <a:lnTo>
                    <a:pt x="13770" y="16834"/>
                  </a:lnTo>
                  <a:lnTo>
                    <a:pt x="13770" y="14894"/>
                  </a:lnTo>
                  <a:cubicBezTo>
                    <a:pt x="14869" y="14516"/>
                    <a:pt x="15898" y="13975"/>
                    <a:pt x="16796" y="13266"/>
                  </a:cubicBezTo>
                  <a:cubicBezTo>
                    <a:pt x="20639" y="10231"/>
                    <a:pt x="20639" y="5311"/>
                    <a:pt x="16796" y="2276"/>
                  </a:cubicBezTo>
                  <a:cubicBezTo>
                    <a:pt x="14875" y="759"/>
                    <a:pt x="12357" y="0"/>
                    <a:pt x="9839" y="0"/>
                  </a:cubicBezTo>
                  <a:close/>
                  <a:moveTo>
                    <a:pt x="9839" y="758"/>
                  </a:moveTo>
                  <a:cubicBezTo>
                    <a:pt x="12111" y="758"/>
                    <a:pt x="14384" y="1442"/>
                    <a:pt x="16118" y="2812"/>
                  </a:cubicBezTo>
                  <a:cubicBezTo>
                    <a:pt x="19585" y="5550"/>
                    <a:pt x="19585" y="9990"/>
                    <a:pt x="16118" y="12729"/>
                  </a:cubicBezTo>
                  <a:cubicBezTo>
                    <a:pt x="12650" y="15468"/>
                    <a:pt x="7028" y="15468"/>
                    <a:pt x="3560" y="12729"/>
                  </a:cubicBezTo>
                  <a:cubicBezTo>
                    <a:pt x="93" y="9990"/>
                    <a:pt x="93" y="5550"/>
                    <a:pt x="3560" y="2812"/>
                  </a:cubicBezTo>
                  <a:cubicBezTo>
                    <a:pt x="5294" y="1442"/>
                    <a:pt x="7566" y="758"/>
                    <a:pt x="9839" y="758"/>
                  </a:cubicBezTo>
                  <a:close/>
                  <a:moveTo>
                    <a:pt x="5908" y="16402"/>
                  </a:moveTo>
                  <a:lnTo>
                    <a:pt x="5908" y="17182"/>
                  </a:lnTo>
                  <a:lnTo>
                    <a:pt x="13768" y="18277"/>
                  </a:lnTo>
                  <a:cubicBezTo>
                    <a:pt x="13769" y="18231"/>
                    <a:pt x="13769" y="18188"/>
                    <a:pt x="13769" y="18143"/>
                  </a:cubicBezTo>
                  <a:cubicBezTo>
                    <a:pt x="13770" y="18099"/>
                    <a:pt x="13770" y="18053"/>
                    <a:pt x="13770" y="18001"/>
                  </a:cubicBezTo>
                  <a:lnTo>
                    <a:pt x="13770" y="17497"/>
                  </a:lnTo>
                  <a:lnTo>
                    <a:pt x="5908" y="16402"/>
                  </a:lnTo>
                  <a:close/>
                  <a:moveTo>
                    <a:pt x="5908" y="17845"/>
                  </a:moveTo>
                  <a:lnTo>
                    <a:pt x="5908" y="17988"/>
                  </a:lnTo>
                  <a:cubicBezTo>
                    <a:pt x="5908" y="18377"/>
                    <a:pt x="5907" y="18668"/>
                    <a:pt x="5928" y="18914"/>
                  </a:cubicBezTo>
                  <a:cubicBezTo>
                    <a:pt x="5949" y="19160"/>
                    <a:pt x="5990" y="19360"/>
                    <a:pt x="6073" y="19567"/>
                  </a:cubicBezTo>
                  <a:cubicBezTo>
                    <a:pt x="6177" y="19792"/>
                    <a:pt x="6342" y="19995"/>
                    <a:pt x="6552" y="20161"/>
                  </a:cubicBezTo>
                  <a:cubicBezTo>
                    <a:pt x="6762" y="20327"/>
                    <a:pt x="7018" y="20456"/>
                    <a:pt x="7304" y="20538"/>
                  </a:cubicBezTo>
                  <a:cubicBezTo>
                    <a:pt x="7465" y="20579"/>
                    <a:pt x="7627" y="20606"/>
                    <a:pt x="7800" y="20624"/>
                  </a:cubicBezTo>
                  <a:cubicBezTo>
                    <a:pt x="7973" y="20643"/>
                    <a:pt x="8159" y="20653"/>
                    <a:pt x="8368" y="20659"/>
                  </a:cubicBezTo>
                  <a:cubicBezTo>
                    <a:pt x="8443" y="20826"/>
                    <a:pt x="8561" y="20983"/>
                    <a:pt x="8730" y="21116"/>
                  </a:cubicBezTo>
                  <a:cubicBezTo>
                    <a:pt x="9342" y="21600"/>
                    <a:pt x="10336" y="21600"/>
                    <a:pt x="10948" y="21116"/>
                  </a:cubicBezTo>
                  <a:cubicBezTo>
                    <a:pt x="11117" y="20983"/>
                    <a:pt x="11235" y="20826"/>
                    <a:pt x="11310" y="20659"/>
                  </a:cubicBezTo>
                  <a:cubicBezTo>
                    <a:pt x="11520" y="20653"/>
                    <a:pt x="11706" y="20643"/>
                    <a:pt x="11879" y="20624"/>
                  </a:cubicBezTo>
                  <a:cubicBezTo>
                    <a:pt x="12052" y="20606"/>
                    <a:pt x="12214" y="20579"/>
                    <a:pt x="12374" y="20538"/>
                  </a:cubicBezTo>
                  <a:cubicBezTo>
                    <a:pt x="12660" y="20456"/>
                    <a:pt x="12916" y="20327"/>
                    <a:pt x="13126" y="20161"/>
                  </a:cubicBezTo>
                  <a:cubicBezTo>
                    <a:pt x="13336" y="19995"/>
                    <a:pt x="13501" y="19792"/>
                    <a:pt x="13605" y="19567"/>
                  </a:cubicBezTo>
                  <a:cubicBezTo>
                    <a:pt x="13645" y="19467"/>
                    <a:pt x="13675" y="19368"/>
                    <a:pt x="13698" y="19265"/>
                  </a:cubicBezTo>
                  <a:cubicBezTo>
                    <a:pt x="13721" y="19162"/>
                    <a:pt x="13736" y="19054"/>
                    <a:pt x="13747" y="18937"/>
                  </a:cubicBezTo>
                  <a:lnTo>
                    <a:pt x="5908" y="17845"/>
                  </a:lnTo>
                  <a:close/>
                </a:path>
              </a:pathLst>
            </a:custGeom>
            <a:solidFill>
              <a:srgbClr val="ED9D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9" name="Text Box 29">
              <a:extLst>
                <a:ext uri="{FF2B5EF4-FFF2-40B4-BE49-F238E27FC236}">
                  <a16:creationId xmlns:a16="http://schemas.microsoft.com/office/drawing/2014/main" id="{7534CB2C-9A8C-4C93-89FA-9060436C277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1179" y="1534571"/>
              <a:ext cx="4701717" cy="1764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25400" tIns="25400" rIns="25400" bIns="25400">
              <a:spAutoFit/>
            </a:bodyPr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altLang="fr-FR" spc="300" dirty="0">
                  <a:solidFill>
                    <a:srgbClr val="000000"/>
                  </a:solidFill>
                  <a:latin typeface="Montserrat Light"/>
                  <a:cs typeface="Arial" panose="020B0604020202020204" pitchFamily="34" charset="0"/>
                  <a:sym typeface="Arial" panose="020B0604020202020204" pitchFamily="34" charset="0"/>
                </a:rPr>
                <a:t>Mesure des résultats en continuité</a:t>
              </a:r>
            </a:p>
          </p:txBody>
        </p:sp>
      </p:grpSp>
      <p:sp>
        <p:nvSpPr>
          <p:cNvPr id="15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671041" y="6448425"/>
            <a:ext cx="520959" cy="409575"/>
          </a:xfrm>
        </p:spPr>
        <p:txBody>
          <a:bodyPr/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54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1200" y="284400"/>
            <a:ext cx="10515600" cy="666849"/>
          </a:xfrm>
          <a:ln w="3175">
            <a:miter lim="400000"/>
          </a:ln>
        </p:spPr>
        <p:txBody>
          <a:bodyPr vert="horz" wrap="square" lIns="25400" tIns="25400" rIns="25400" bIns="2540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6000" cap="all" baseline="12500" dirty="0">
                <a:solidFill>
                  <a:srgbClr val="17222C"/>
                </a:solidFill>
                <a:latin typeface="+mn-lt"/>
                <a:ea typeface="+mn-ea"/>
                <a:cs typeface="+mn-cs"/>
              </a:rPr>
              <a:t>Nouveau modèle opérationnel: </a:t>
            </a:r>
            <a:r>
              <a:rPr lang="fr-FR" sz="6000" cap="all" baseline="12500" dirty="0" err="1">
                <a:solidFill>
                  <a:srgbClr val="17222C"/>
                </a:solidFill>
                <a:latin typeface="+mn-lt"/>
                <a:ea typeface="+mn-ea"/>
                <a:cs typeface="+mn-cs"/>
              </a:rPr>
              <a:t>Mindset</a:t>
            </a:r>
            <a:endParaRPr lang="fr-FR" sz="6000" cap="all" baseline="12500" dirty="0">
              <a:solidFill>
                <a:srgbClr val="17222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1857332" y="1223387"/>
            <a:ext cx="8182017" cy="330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>
              <a:buNone/>
            </a:pPr>
            <a:r>
              <a:rPr lang="fr-FR" sz="2400" spc="300" dirty="0" smtClean="0">
                <a:solidFill>
                  <a:schemeClr val="bg2">
                    <a:lumMod val="25000"/>
                  </a:schemeClr>
                </a:solidFill>
                <a:latin typeface="Montserrat Light"/>
              </a:rPr>
              <a:t>Mesure en continuité des résultats</a:t>
            </a:r>
            <a:endParaRPr lang="fr-FR" sz="2400" spc="300" dirty="0">
              <a:solidFill>
                <a:schemeClr val="bg2">
                  <a:lumMod val="25000"/>
                </a:schemeClr>
              </a:solidFill>
              <a:latin typeface="Montserrat Ligh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3808" y="1907510"/>
            <a:ext cx="3960000" cy="3308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buNone/>
            </a:pPr>
            <a:r>
              <a:rPr lang="fr-FR" sz="1400" b="1" dirty="0" smtClean="0">
                <a:solidFill>
                  <a:schemeClr val="bg2">
                    <a:lumMod val="25000"/>
                  </a:schemeClr>
                </a:solidFill>
                <a:latin typeface="Montserrat Light"/>
              </a:rPr>
              <a:t>Besoin du client</a:t>
            </a:r>
            <a:endParaRPr lang="fr-FR" sz="1400" b="1" dirty="0">
              <a:solidFill>
                <a:schemeClr val="bg2">
                  <a:lumMod val="25000"/>
                </a:schemeClr>
              </a:solidFill>
              <a:latin typeface="Montserrat Light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25022" y="2359977"/>
            <a:ext cx="3960000" cy="1080000"/>
          </a:xfrm>
          <a:prstGeom prst="rect">
            <a:avLst/>
          </a:prstGeom>
          <a:solidFill>
            <a:srgbClr val="45688B"/>
          </a:solidFill>
          <a:ln>
            <a:solidFill>
              <a:srgbClr val="45688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None/>
            </a:pPr>
            <a:r>
              <a:rPr lang="fr-FR" sz="1400" b="1" dirty="0" smtClean="0">
                <a:latin typeface="Montserrat Light"/>
              </a:rPr>
              <a:t>Flexibilité</a:t>
            </a:r>
          </a:p>
          <a:p>
            <a:pPr algn="ctr">
              <a:buNone/>
            </a:pPr>
            <a:r>
              <a:rPr lang="fr-FR" sz="1400" dirty="0" smtClean="0">
                <a:latin typeface="Montserrat Light"/>
              </a:rPr>
              <a:t>« Je souhaite accéder à tous mes services  depuis le canal que je souhaite et obtenir de l’aide quand j’en ai besoin »</a:t>
            </a:r>
            <a:endParaRPr lang="fr-FR" sz="1200" dirty="0">
              <a:latin typeface="Montserrat Ligh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25022" y="3815629"/>
            <a:ext cx="3960000" cy="1080000"/>
          </a:xfrm>
          <a:prstGeom prst="rect">
            <a:avLst/>
          </a:prstGeom>
          <a:solidFill>
            <a:srgbClr val="61D1CE"/>
          </a:solidFill>
          <a:ln>
            <a:solidFill>
              <a:srgbClr val="61D1C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  <a:buNone/>
            </a:pPr>
            <a:r>
              <a:rPr lang="fr-FR" sz="1400" b="1" dirty="0" smtClean="0">
                <a:latin typeface="Montserrat Light"/>
              </a:rPr>
              <a:t>Simplicité</a:t>
            </a:r>
          </a:p>
          <a:p>
            <a:pPr algn="ctr">
              <a:buNone/>
            </a:pPr>
            <a:r>
              <a:rPr lang="fr-FR" sz="1400" b="1" dirty="0" smtClean="0">
                <a:latin typeface="Montserrat Light"/>
              </a:rPr>
              <a:t>«</a:t>
            </a:r>
            <a:r>
              <a:rPr lang="fr-FR" sz="1400" dirty="0" smtClean="0">
                <a:latin typeface="Montserrat Light"/>
              </a:rPr>
              <a:t> Ma banque est facile à comprendre et m’aide à obtenir des informations pertinentes »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325022" y="5271280"/>
            <a:ext cx="3960000" cy="1080000"/>
          </a:xfrm>
          <a:prstGeom prst="rect">
            <a:avLst/>
          </a:prstGeom>
          <a:solidFill>
            <a:srgbClr val="E16268"/>
          </a:solidFill>
          <a:ln>
            <a:solidFill>
              <a:srgbClr val="E1626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  <a:buNone/>
            </a:pPr>
            <a:r>
              <a:rPr lang="fr-FR" sz="1400" b="1" dirty="0" smtClean="0">
                <a:latin typeface="Montserrat Light"/>
              </a:rPr>
              <a:t>Ouverture</a:t>
            </a:r>
          </a:p>
          <a:p>
            <a:pPr algn="ctr">
              <a:buNone/>
            </a:pPr>
            <a:r>
              <a:rPr lang="fr-FR" sz="1400" dirty="0" smtClean="0">
                <a:latin typeface="Montserrat Light"/>
              </a:rPr>
              <a:t>« Je souhaite intégrer des services bancaires directement dans mon portail d’entreprise »</a:t>
            </a:r>
            <a:endParaRPr lang="fr-FR" sz="1400" dirty="0">
              <a:latin typeface="Montserrat Light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5318491" y="1907509"/>
            <a:ext cx="1555017" cy="3308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buNone/>
            </a:pPr>
            <a:r>
              <a:rPr lang="fr-FR" sz="1400" b="1" dirty="0" smtClean="0">
                <a:solidFill>
                  <a:schemeClr val="bg2">
                    <a:lumMod val="25000"/>
                  </a:schemeClr>
                </a:solidFill>
                <a:latin typeface="Montserrat Light"/>
              </a:rPr>
              <a:t>Métrique</a:t>
            </a:r>
            <a:endParaRPr lang="fr-FR" sz="1400" b="1" dirty="0">
              <a:solidFill>
                <a:schemeClr val="bg2">
                  <a:lumMod val="25000"/>
                </a:schemeClr>
              </a:solidFill>
              <a:latin typeface="Montserrat Light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7721161" y="1907510"/>
            <a:ext cx="1555017" cy="3308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buNone/>
            </a:pPr>
            <a:r>
              <a:rPr lang="fr-FR" sz="1400" b="1" dirty="0" smtClean="0">
                <a:solidFill>
                  <a:schemeClr val="bg2">
                    <a:lumMod val="25000"/>
                  </a:schemeClr>
                </a:solidFill>
                <a:latin typeface="Montserrat Light"/>
              </a:rPr>
              <a:t>Baseline</a:t>
            </a:r>
            <a:endParaRPr lang="fr-FR" sz="1400" b="1" dirty="0">
              <a:solidFill>
                <a:schemeClr val="bg2">
                  <a:lumMod val="25000"/>
                </a:schemeClr>
              </a:solidFill>
              <a:latin typeface="Montserrat Light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9817832" y="1907510"/>
            <a:ext cx="1555017" cy="3308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buNone/>
            </a:pPr>
            <a:r>
              <a:rPr lang="fr-FR" sz="1400" b="1" dirty="0" smtClean="0">
                <a:solidFill>
                  <a:schemeClr val="accent6">
                    <a:lumMod val="75000"/>
                  </a:schemeClr>
                </a:solidFill>
                <a:latin typeface="Montserrat Light"/>
              </a:rPr>
              <a:t>Target</a:t>
            </a:r>
            <a:endParaRPr lang="fr-FR" sz="1400" b="1" dirty="0">
              <a:solidFill>
                <a:schemeClr val="accent6">
                  <a:lumMod val="75000"/>
                </a:schemeClr>
              </a:solidFill>
              <a:latin typeface="Montserrat Light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5199477" y="2359977"/>
            <a:ext cx="1896647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>
              <a:buNone/>
            </a:pPr>
            <a:r>
              <a:rPr lang="fr-FR" sz="1400" dirty="0">
                <a:solidFill>
                  <a:srgbClr val="45688B"/>
                </a:solidFill>
                <a:latin typeface="Montserrat Light"/>
              </a:rPr>
              <a:t>Les clients ont accès aux services bancaires quand ils le souhaitent (%vol.)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5199477" y="3815629"/>
            <a:ext cx="1896647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>
              <a:buNone/>
            </a:pPr>
            <a:r>
              <a:rPr lang="fr-FR" sz="1400" dirty="0">
                <a:solidFill>
                  <a:srgbClr val="61D1CE"/>
                </a:solidFill>
                <a:latin typeface="Montserrat Light"/>
              </a:rPr>
              <a:t>Le temps passé avec un client pour des besoins simple (min)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5199477" y="5271280"/>
            <a:ext cx="1896647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>
              <a:buNone/>
            </a:pPr>
            <a:r>
              <a:rPr lang="fr-FR" sz="1400" dirty="0">
                <a:solidFill>
                  <a:srgbClr val="E16268"/>
                </a:solidFill>
                <a:latin typeface="Montserrat Light"/>
              </a:rPr>
              <a:t>Le nombre d’API exposées (</a:t>
            </a:r>
            <a:r>
              <a:rPr lang="fr-FR" sz="1400" dirty="0" err="1">
                <a:solidFill>
                  <a:srgbClr val="E16268"/>
                </a:solidFill>
                <a:latin typeface="Montserrat Light"/>
              </a:rPr>
              <a:t>Nbre</a:t>
            </a:r>
            <a:r>
              <a:rPr lang="fr-FR" sz="1400" dirty="0">
                <a:solidFill>
                  <a:srgbClr val="E16268"/>
                </a:solidFill>
                <a:latin typeface="Montserrat Light"/>
              </a:rPr>
              <a:t>)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7602149" y="2359977"/>
            <a:ext cx="1793042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None/>
            </a:pPr>
            <a:r>
              <a:rPr lang="fr-FR" sz="3600" b="1" dirty="0">
                <a:solidFill>
                  <a:srgbClr val="45688B"/>
                </a:solidFill>
                <a:latin typeface="Montserrat Light"/>
              </a:rPr>
              <a:t>70%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7602149" y="3815629"/>
            <a:ext cx="1793042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3600" b="1" dirty="0">
                <a:solidFill>
                  <a:srgbClr val="61D1CE"/>
                </a:solidFill>
                <a:latin typeface="Montserrat Light"/>
              </a:rPr>
              <a:t>30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7602149" y="5271280"/>
            <a:ext cx="1793042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None/>
            </a:pPr>
            <a:r>
              <a:rPr lang="fr-FR" sz="3600" b="1" dirty="0">
                <a:solidFill>
                  <a:srgbClr val="E16268"/>
                </a:solidFill>
                <a:latin typeface="Montserrat Light"/>
              </a:rPr>
              <a:t>20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9697649" y="2359977"/>
            <a:ext cx="1793042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buNone/>
              <a:defRPr sz="3600" b="1">
                <a:solidFill>
                  <a:srgbClr val="45688B"/>
                </a:solidFill>
                <a:latin typeface="Montserrat Light"/>
              </a:defRPr>
            </a:lvl1pPr>
          </a:lstStyle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100%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9697649" y="3815629"/>
            <a:ext cx="1793042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buNone/>
              <a:defRPr sz="3600" b="1">
                <a:solidFill>
                  <a:srgbClr val="45688B"/>
                </a:solidFill>
                <a:latin typeface="Montserrat Light"/>
              </a:defRPr>
            </a:lvl1pPr>
          </a:lstStyle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9697649" y="5271280"/>
            <a:ext cx="1793042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buNone/>
              <a:defRPr sz="3600" b="1">
                <a:solidFill>
                  <a:srgbClr val="45688B"/>
                </a:solidFill>
                <a:latin typeface="Montserrat Light"/>
              </a:defRPr>
            </a:lvl1pPr>
          </a:lstStyle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70</a:t>
            </a:r>
          </a:p>
        </p:txBody>
      </p:sp>
      <p:sp>
        <p:nvSpPr>
          <p:cNvPr id="3" name="Rectangle 2"/>
          <p:cNvSpPr/>
          <p:nvPr/>
        </p:nvSpPr>
        <p:spPr>
          <a:xfrm>
            <a:off x="4210050" y="2359977"/>
            <a:ext cx="7280641" cy="1080000"/>
          </a:xfrm>
          <a:prstGeom prst="rect">
            <a:avLst/>
          </a:prstGeom>
          <a:noFill/>
          <a:ln>
            <a:solidFill>
              <a:srgbClr val="45688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4210050" y="3810559"/>
            <a:ext cx="7280641" cy="1080000"/>
          </a:xfrm>
          <a:prstGeom prst="rect">
            <a:avLst/>
          </a:prstGeom>
          <a:noFill/>
          <a:ln>
            <a:solidFill>
              <a:srgbClr val="61D1C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4210050" y="5266155"/>
            <a:ext cx="7280641" cy="1080000"/>
          </a:xfrm>
          <a:prstGeom prst="rect">
            <a:avLst/>
          </a:prstGeom>
          <a:noFill/>
          <a:ln>
            <a:solidFill>
              <a:srgbClr val="E1626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671041" y="6448425"/>
            <a:ext cx="520959" cy="409575"/>
          </a:xfrm>
        </p:spPr>
        <p:txBody>
          <a:bodyPr/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2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1200" y="284400"/>
            <a:ext cx="10479616" cy="666849"/>
          </a:xfrm>
          <a:ln w="3175">
            <a:miter lim="400000"/>
          </a:ln>
        </p:spPr>
        <p:txBody>
          <a:bodyPr vert="horz" wrap="square" lIns="25400" tIns="25400" rIns="25400" bIns="2540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6000" cap="all" baseline="12500" dirty="0">
                <a:solidFill>
                  <a:srgbClr val="17222C"/>
                </a:solidFill>
                <a:latin typeface="+mn-lt"/>
                <a:ea typeface="+mn-ea"/>
                <a:cs typeface="+mn-cs"/>
              </a:rPr>
              <a:t>Talents Digitaux: 9 expertises requises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267872" y="1684483"/>
            <a:ext cx="3960000" cy="1080000"/>
          </a:xfrm>
          <a:prstGeom prst="rect">
            <a:avLst/>
          </a:prstGeom>
          <a:solidFill>
            <a:srgbClr val="45688B"/>
          </a:solidFill>
          <a:ln>
            <a:solidFill>
              <a:srgbClr val="45688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None/>
            </a:pPr>
            <a:r>
              <a:rPr lang="fr-FR" sz="1400" b="1" dirty="0">
                <a:latin typeface="Montserrat Light"/>
              </a:rPr>
              <a:t>Experts des processus Agile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267872" y="3140135"/>
            <a:ext cx="3960000" cy="1080000"/>
          </a:xfrm>
          <a:prstGeom prst="rect">
            <a:avLst/>
          </a:prstGeom>
          <a:solidFill>
            <a:srgbClr val="61D1CE"/>
          </a:solidFill>
          <a:ln>
            <a:solidFill>
              <a:srgbClr val="61D1C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  <a:buNone/>
            </a:pPr>
            <a:r>
              <a:rPr lang="fr-FR" sz="1400" b="1" dirty="0">
                <a:latin typeface="Montserrat Light"/>
              </a:rPr>
              <a:t>Interface Mobile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267872" y="4595786"/>
            <a:ext cx="3960000" cy="1080000"/>
          </a:xfrm>
          <a:prstGeom prst="rect">
            <a:avLst/>
          </a:prstGeom>
          <a:solidFill>
            <a:srgbClr val="E16268"/>
          </a:solidFill>
          <a:ln>
            <a:solidFill>
              <a:srgbClr val="E1626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  <a:buNone/>
            </a:pPr>
            <a:r>
              <a:rPr lang="fr-FR" sz="1400" b="1" dirty="0">
                <a:latin typeface="Montserrat Light"/>
              </a:rPr>
              <a:t>CX Digital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152900" y="1684483"/>
            <a:ext cx="7280641" cy="1080000"/>
          </a:xfrm>
          <a:prstGeom prst="rect">
            <a:avLst/>
          </a:prstGeom>
          <a:noFill/>
          <a:ln>
            <a:solidFill>
              <a:srgbClr val="45688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4152900" y="3135065"/>
            <a:ext cx="7280641" cy="1080000"/>
          </a:xfrm>
          <a:prstGeom prst="rect">
            <a:avLst/>
          </a:prstGeom>
          <a:noFill/>
          <a:ln>
            <a:solidFill>
              <a:srgbClr val="61D1C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>
            <a:off x="4152900" y="4590661"/>
            <a:ext cx="7280641" cy="1080000"/>
          </a:xfrm>
          <a:prstGeom prst="rect">
            <a:avLst/>
          </a:prstGeom>
          <a:noFill/>
          <a:ln>
            <a:solidFill>
              <a:srgbClr val="E1626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9" name="Imag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220" y="1819890"/>
            <a:ext cx="651600" cy="651600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069" y="1819890"/>
            <a:ext cx="651600" cy="651600"/>
          </a:xfrm>
          <a:prstGeom prst="rect">
            <a:avLst/>
          </a:prstGeom>
        </p:spPr>
      </p:pic>
      <p:pic>
        <p:nvPicPr>
          <p:cNvPr id="72" name="Image 7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786" y="1819890"/>
            <a:ext cx="651600" cy="651600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03" y="1819890"/>
            <a:ext cx="651600" cy="651600"/>
          </a:xfrm>
          <a:prstGeom prst="rect">
            <a:avLst/>
          </a:prstGeom>
        </p:spPr>
      </p:pic>
      <p:sp>
        <p:nvSpPr>
          <p:cNvPr id="75" name="ZoneTexte 74"/>
          <p:cNvSpPr txBox="1"/>
          <p:nvPr/>
        </p:nvSpPr>
        <p:spPr>
          <a:xfrm>
            <a:off x="4410628" y="2436158"/>
            <a:ext cx="1447184" cy="316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None/>
            </a:pPr>
            <a:r>
              <a:rPr lang="fr-FR" sz="1100" dirty="0" smtClean="0">
                <a:solidFill>
                  <a:srgbClr val="45688B"/>
                </a:solidFill>
                <a:latin typeface="Montserrat Light"/>
              </a:rPr>
              <a:t>Product </a:t>
            </a:r>
            <a:r>
              <a:rPr lang="fr-FR" sz="1100" dirty="0" err="1" smtClean="0">
                <a:solidFill>
                  <a:srgbClr val="45688B"/>
                </a:solidFill>
                <a:latin typeface="Montserrat Light"/>
              </a:rPr>
              <a:t>Owner</a:t>
            </a:r>
            <a:r>
              <a:rPr lang="fr-FR" sz="1100" dirty="0" smtClean="0">
                <a:solidFill>
                  <a:srgbClr val="45688B"/>
                </a:solidFill>
                <a:latin typeface="Montserrat Light"/>
              </a:rPr>
              <a:t> (4)</a:t>
            </a:r>
            <a:endParaRPr lang="fr-FR" sz="1100" dirty="0">
              <a:solidFill>
                <a:srgbClr val="45688B"/>
              </a:solidFill>
              <a:latin typeface="Montserrat Light"/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6342592" y="2436158"/>
            <a:ext cx="1315622" cy="316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None/>
            </a:pPr>
            <a:r>
              <a:rPr lang="fr-FR" sz="1100" dirty="0" err="1" smtClean="0">
                <a:solidFill>
                  <a:srgbClr val="45688B"/>
                </a:solidFill>
                <a:latin typeface="Montserrat Light"/>
              </a:rPr>
              <a:t>Scrum</a:t>
            </a:r>
            <a:r>
              <a:rPr lang="fr-FR" sz="1100" dirty="0" smtClean="0">
                <a:solidFill>
                  <a:srgbClr val="45688B"/>
                </a:solidFill>
                <a:latin typeface="Montserrat Light"/>
              </a:rPr>
              <a:t> Master (4)</a:t>
            </a:r>
            <a:endParaRPr lang="fr-FR" sz="1100" dirty="0">
              <a:solidFill>
                <a:srgbClr val="45688B"/>
              </a:solidFill>
              <a:latin typeface="Montserrat Light"/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8208775" y="2436158"/>
            <a:ext cx="1315622" cy="316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None/>
            </a:pPr>
            <a:r>
              <a:rPr lang="fr-FR" sz="1100" dirty="0" smtClean="0">
                <a:solidFill>
                  <a:srgbClr val="45688B"/>
                </a:solidFill>
                <a:latin typeface="Montserrat Light"/>
              </a:rPr>
              <a:t>Coach Agile (2)</a:t>
            </a:r>
            <a:endParaRPr lang="fr-FR" sz="1100" dirty="0">
              <a:solidFill>
                <a:srgbClr val="45688B"/>
              </a:solidFill>
              <a:latin typeface="Montserrat Light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0074958" y="2436158"/>
            <a:ext cx="1315622" cy="316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None/>
            </a:pPr>
            <a:r>
              <a:rPr lang="fr-FR" sz="1100" dirty="0" smtClean="0">
                <a:solidFill>
                  <a:srgbClr val="45688B"/>
                </a:solidFill>
                <a:latin typeface="Montserrat Light"/>
              </a:rPr>
              <a:t>Q&amp;A Testeurs (8)</a:t>
            </a:r>
            <a:endParaRPr lang="fr-FR" sz="1100" dirty="0">
              <a:solidFill>
                <a:srgbClr val="45688B"/>
              </a:solidFill>
              <a:latin typeface="Montserrat Light"/>
            </a:endParaRPr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746" y="3256068"/>
            <a:ext cx="651600" cy="651600"/>
          </a:xfrm>
          <a:prstGeom prst="rect">
            <a:avLst/>
          </a:prstGeom>
        </p:spPr>
      </p:pic>
      <p:pic>
        <p:nvPicPr>
          <p:cNvPr id="81" name="Image 8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663" y="3274360"/>
            <a:ext cx="651600" cy="651600"/>
          </a:xfrm>
          <a:prstGeom prst="rect">
            <a:avLst/>
          </a:prstGeom>
        </p:spPr>
      </p:pic>
      <p:pic>
        <p:nvPicPr>
          <p:cNvPr id="82" name="Image 8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511" y="3274360"/>
            <a:ext cx="651600" cy="651600"/>
          </a:xfrm>
          <a:prstGeom prst="rect">
            <a:avLst/>
          </a:prstGeom>
        </p:spPr>
      </p:pic>
      <p:sp>
        <p:nvSpPr>
          <p:cNvPr id="83" name="ZoneTexte 82"/>
          <p:cNvSpPr txBox="1"/>
          <p:nvPr/>
        </p:nvSpPr>
        <p:spPr>
          <a:xfrm>
            <a:off x="4721071" y="3919643"/>
            <a:ext cx="1447184" cy="316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None/>
            </a:pPr>
            <a:r>
              <a:rPr lang="fr-FR" sz="1100" dirty="0" smtClean="0">
                <a:solidFill>
                  <a:srgbClr val="61D1CE"/>
                </a:solidFill>
                <a:latin typeface="Montserrat Light"/>
              </a:rPr>
              <a:t>Mobile UX</a:t>
            </a:r>
            <a:endParaRPr lang="fr-FR" sz="1100" dirty="0">
              <a:solidFill>
                <a:srgbClr val="61D1CE"/>
              </a:solidFill>
              <a:latin typeface="Montserrat Light"/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6895647" y="3919643"/>
            <a:ext cx="1472191" cy="316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None/>
            </a:pPr>
            <a:r>
              <a:rPr lang="fr-FR" sz="1100" dirty="0" smtClean="0">
                <a:solidFill>
                  <a:srgbClr val="61D1CE"/>
                </a:solidFill>
                <a:latin typeface="Montserrat Light"/>
              </a:rPr>
              <a:t>Dev Mobile </a:t>
            </a:r>
            <a:r>
              <a:rPr lang="fr-FR" sz="1100" dirty="0" err="1" smtClean="0">
                <a:solidFill>
                  <a:srgbClr val="61D1CE"/>
                </a:solidFill>
                <a:latin typeface="Montserrat Light"/>
              </a:rPr>
              <a:t>app</a:t>
            </a:r>
            <a:r>
              <a:rPr lang="fr-FR" sz="1100" dirty="0" smtClean="0">
                <a:solidFill>
                  <a:srgbClr val="61D1CE"/>
                </a:solidFill>
                <a:latin typeface="Montserrat Light"/>
              </a:rPr>
              <a:t>/site</a:t>
            </a:r>
            <a:endParaRPr lang="fr-FR" sz="1100" dirty="0">
              <a:solidFill>
                <a:srgbClr val="61D1CE"/>
              </a:solidFill>
              <a:latin typeface="Montserrat Light"/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9398100" y="3919643"/>
            <a:ext cx="1315622" cy="316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None/>
            </a:pPr>
            <a:r>
              <a:rPr lang="fr-FR" sz="1100" dirty="0" smtClean="0">
                <a:solidFill>
                  <a:srgbClr val="61D1CE"/>
                </a:solidFill>
                <a:latin typeface="Montserrat Light"/>
              </a:rPr>
              <a:t>Données mobiles et géolocalisation</a:t>
            </a:r>
            <a:endParaRPr lang="fr-FR" sz="1100" dirty="0">
              <a:solidFill>
                <a:srgbClr val="61D1CE"/>
              </a:solidFill>
              <a:latin typeface="Montserrat Light"/>
            </a:endParaRPr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746" y="4695824"/>
            <a:ext cx="651600" cy="651600"/>
          </a:xfrm>
          <a:prstGeom prst="rect">
            <a:avLst/>
          </a:prstGeom>
        </p:spPr>
      </p:pic>
      <p:sp>
        <p:nvSpPr>
          <p:cNvPr id="89" name="ZoneTexte 88"/>
          <p:cNvSpPr txBox="1"/>
          <p:nvPr/>
        </p:nvSpPr>
        <p:spPr>
          <a:xfrm>
            <a:off x="6711798" y="5356676"/>
            <a:ext cx="1853496" cy="316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None/>
            </a:pPr>
            <a:r>
              <a:rPr lang="fr-FR" sz="1100" dirty="0" smtClean="0">
                <a:solidFill>
                  <a:srgbClr val="E16268"/>
                </a:solidFill>
                <a:latin typeface="Montserrat Light"/>
              </a:rPr>
              <a:t>Dev Digital Front-end (12)</a:t>
            </a:r>
            <a:endParaRPr lang="fr-FR" sz="1100" dirty="0">
              <a:solidFill>
                <a:srgbClr val="E16268"/>
              </a:solidFill>
              <a:latin typeface="Montserrat Light"/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4721071" y="5356676"/>
            <a:ext cx="1472191" cy="316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None/>
            </a:pPr>
            <a:r>
              <a:rPr lang="fr-FR" sz="1100" dirty="0" smtClean="0">
                <a:solidFill>
                  <a:srgbClr val="E16268"/>
                </a:solidFill>
                <a:latin typeface="Montserrat Light"/>
              </a:rPr>
              <a:t>UX Designer (1)</a:t>
            </a:r>
            <a:endParaRPr lang="fr-FR" sz="1100" dirty="0">
              <a:solidFill>
                <a:srgbClr val="E16268"/>
              </a:solidFill>
              <a:latin typeface="Montserrat Light"/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9098743" y="5356676"/>
            <a:ext cx="1841599" cy="316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None/>
            </a:pPr>
            <a:r>
              <a:rPr lang="fr-FR" sz="1100" dirty="0" smtClean="0">
                <a:solidFill>
                  <a:srgbClr val="E16268"/>
                </a:solidFill>
                <a:latin typeface="Montserrat Light"/>
              </a:rPr>
              <a:t>API Product Manager (1)</a:t>
            </a:r>
            <a:endParaRPr lang="fr-FR" sz="1100" dirty="0">
              <a:solidFill>
                <a:srgbClr val="E16268"/>
              </a:solidFill>
              <a:latin typeface="Montserrat Light"/>
            </a:endParaRPr>
          </a:p>
        </p:txBody>
      </p:sp>
      <p:pic>
        <p:nvPicPr>
          <p:cNvPr id="93" name="Image 9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801" y="4695824"/>
            <a:ext cx="651600" cy="651600"/>
          </a:xfrm>
          <a:prstGeom prst="rect">
            <a:avLst/>
          </a:prstGeom>
        </p:spPr>
      </p:pic>
      <p:pic>
        <p:nvPicPr>
          <p:cNvPr id="94" name="Image 9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663" y="4690390"/>
            <a:ext cx="651600" cy="651600"/>
          </a:xfrm>
          <a:prstGeom prst="rect">
            <a:avLst/>
          </a:prstGeom>
        </p:spPr>
      </p:pic>
      <p:sp>
        <p:nvSpPr>
          <p:cNvPr id="95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671041" y="6448425"/>
            <a:ext cx="520959" cy="409575"/>
          </a:xfrm>
        </p:spPr>
        <p:txBody>
          <a:bodyPr/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49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1200" y="284400"/>
            <a:ext cx="10515600" cy="666849"/>
          </a:xfrm>
          <a:ln w="3175">
            <a:miter lim="400000"/>
          </a:ln>
        </p:spPr>
        <p:txBody>
          <a:bodyPr vert="horz" wrap="square" lIns="25400" tIns="25400" rIns="25400" bIns="2540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6000" cap="all" baseline="12500" dirty="0">
                <a:solidFill>
                  <a:srgbClr val="17222C"/>
                </a:solidFill>
                <a:latin typeface="+mn-lt"/>
                <a:ea typeface="+mn-ea"/>
                <a:cs typeface="+mn-cs"/>
              </a:rPr>
              <a:t>Espace de travail collaboratif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995" y="985964"/>
            <a:ext cx="3792030" cy="2346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38079" y="1436247"/>
            <a:ext cx="3731589" cy="22106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7995" y="3785735"/>
            <a:ext cx="3792030" cy="2442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/>
          <a:srcRect l="713" r="1905" b="3062"/>
          <a:stretch/>
        </p:blipFill>
        <p:spPr bwMode="auto">
          <a:xfrm>
            <a:off x="8238079" y="4269308"/>
            <a:ext cx="3726515" cy="2269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05533" y="4355103"/>
            <a:ext cx="4029088" cy="200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6" name="Picture 8" descr="Résultat de recherche d'images pour &quot;baby foot startup&quot;">
            <a:hlinkClick r:id="rId7"/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113483" y="1196556"/>
            <a:ext cx="4021138" cy="2263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671041" y="6448425"/>
            <a:ext cx="520959" cy="409575"/>
          </a:xfrm>
        </p:spPr>
        <p:txBody>
          <a:bodyPr/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1200" y="284400"/>
            <a:ext cx="10515600" cy="666849"/>
          </a:xfrm>
          <a:ln w="3175">
            <a:miter lim="400000"/>
          </a:ln>
        </p:spPr>
        <p:txBody>
          <a:bodyPr vert="horz" wrap="square" lIns="25400" tIns="25400" rIns="25400" bIns="2540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6000" cap="all" baseline="12500" dirty="0">
                <a:solidFill>
                  <a:srgbClr val="17222C"/>
                </a:solidFill>
                <a:latin typeface="+mn-lt"/>
                <a:ea typeface="+mn-ea"/>
                <a:cs typeface="+mn-cs"/>
              </a:rPr>
              <a:t>Modèle Spotify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2010861" y="6402929"/>
            <a:ext cx="741888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INGs : https://www.mckinsey.com/industries/financial-services/our-insights/ings-agile-transformation</a:t>
            </a:r>
          </a:p>
          <a:p>
            <a:pPr>
              <a:lnSpc>
                <a:spcPct val="90000"/>
              </a:lnSpc>
              <a:buNone/>
            </a:pPr>
            <a:r>
              <a:rPr lang="en-US" sz="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http://agilebusinessmanifesto.com/agilebusiness/agile-transformation-at-ing/</a:t>
            </a:r>
          </a:p>
          <a:p>
            <a:pPr>
              <a:lnSpc>
                <a:spcPct val="90000"/>
              </a:lnSpc>
              <a:buNone/>
            </a:pPr>
            <a:r>
              <a:rPr lang="fr-FR" sz="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https://www.bcgperspectives.com/content/articles/financial-institutions-people-organization-power-people-digital-banking-transformation/?chapter=6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9974038" y="6402929"/>
            <a:ext cx="1809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Source: </a:t>
            </a:r>
            <a:r>
              <a:rPr lang="fr-FR" sz="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Spotify</a:t>
            </a:r>
            <a:endParaRPr lang="fr-FR" sz="8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fr-FR" sz="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 :pour Product </a:t>
            </a:r>
            <a:r>
              <a:rPr lang="fr-FR" sz="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Owner</a:t>
            </a:r>
            <a:endParaRPr lang="fr-FR" sz="8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object 5"/>
          <p:cNvSpPr/>
          <p:nvPr/>
        </p:nvSpPr>
        <p:spPr>
          <a:xfrm>
            <a:off x="3657600" y="1409404"/>
            <a:ext cx="5084466" cy="2320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7" name="object 14"/>
          <p:cNvSpPr txBox="1"/>
          <p:nvPr/>
        </p:nvSpPr>
        <p:spPr>
          <a:xfrm>
            <a:off x="590537" y="2747456"/>
            <a:ext cx="3238523" cy="738664"/>
          </a:xfrm>
          <a:prstGeom prst="rect">
            <a:avLst/>
          </a:prstGeom>
        </p:spPr>
        <p:txBody>
          <a:bodyPr vert="horz" wrap="square" lIns="91440" tIns="91440" rIns="91440" bIns="91440" rtlCol="0" anchor="t" anchorCtr="0">
            <a:spAutoFit/>
          </a:bodyPr>
          <a:lstStyle/>
          <a:p>
            <a:pPr marL="171450" fontAlgn="base">
              <a:spcBef>
                <a:spcPct val="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SzPct val="100000"/>
              <a:buNone/>
              <a:tabLst>
                <a:tab pos="185420" algn="l"/>
              </a:tabLst>
            </a:pPr>
            <a:r>
              <a:rPr lang="fr-FR" sz="1200" b="1" dirty="0" smtClean="0">
                <a:solidFill>
                  <a:srgbClr val="000000"/>
                </a:solidFill>
                <a:latin typeface="Montserrat Light"/>
                <a:cs typeface="Henderson BCG Sans" panose="020B0502030402020204" pitchFamily="34" charset="0"/>
              </a:rPr>
              <a:t>Squad: </a:t>
            </a:r>
            <a:r>
              <a:rPr lang="fr-FR" sz="1200" dirty="0" smtClean="0">
                <a:solidFill>
                  <a:srgbClr val="000000"/>
                </a:solidFill>
                <a:latin typeface="Montserrat Light"/>
                <a:cs typeface="Henderson BCG Sans" panose="020B0502030402020204" pitchFamily="34" charset="0"/>
              </a:rPr>
              <a:t>une "mini-startup" qui s'auto-organise et peut décider en toute autonomie du travail à accomplir.</a:t>
            </a:r>
            <a:endParaRPr lang="fr-FR" sz="1200" dirty="0">
              <a:solidFill>
                <a:srgbClr val="000000"/>
              </a:solidFill>
              <a:latin typeface="Montserrat Light"/>
              <a:cs typeface="Henderson BCG Sans" panose="020B0502030402020204" pitchFamily="34" charset="0"/>
            </a:endParaRPr>
          </a:p>
        </p:txBody>
      </p:sp>
      <p:sp>
        <p:nvSpPr>
          <p:cNvPr id="58" name="object 14"/>
          <p:cNvSpPr txBox="1"/>
          <p:nvPr/>
        </p:nvSpPr>
        <p:spPr>
          <a:xfrm>
            <a:off x="662841" y="1629870"/>
            <a:ext cx="3093917" cy="553998"/>
          </a:xfrm>
          <a:prstGeom prst="rect">
            <a:avLst/>
          </a:prstGeom>
        </p:spPr>
        <p:txBody>
          <a:bodyPr vert="horz" wrap="square" lIns="91440" tIns="91440" rIns="91440" bIns="91440" rtlCol="0" anchor="t" anchorCtr="0">
            <a:spAutoFit/>
          </a:bodyPr>
          <a:lstStyle/>
          <a:p>
            <a:pPr marL="171450" marR="119380" fontAlgn="base">
              <a:spcBef>
                <a:spcPct val="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SzPct val="100000"/>
              <a:buNone/>
              <a:tabLst>
                <a:tab pos="185420" algn="l"/>
              </a:tabLst>
            </a:pPr>
            <a:r>
              <a:rPr lang="fr-FR" sz="1200" b="1" dirty="0" smtClean="0">
                <a:solidFill>
                  <a:srgbClr val="000000"/>
                </a:solidFill>
                <a:latin typeface="Montserrat Light"/>
                <a:cs typeface="Henderson BCG Sans" panose="020B0502030402020204" pitchFamily="34" charset="0"/>
              </a:rPr>
              <a:t>Chapter: </a:t>
            </a:r>
            <a:r>
              <a:rPr lang="fr-FR" sz="1200" dirty="0" smtClean="0">
                <a:solidFill>
                  <a:srgbClr val="000000"/>
                </a:solidFill>
                <a:latin typeface="Montserrat Light"/>
                <a:cs typeface="Henderson BCG Sans" panose="020B0502030402020204" pitchFamily="34" charset="0"/>
              </a:rPr>
              <a:t> un groupe de personnes avec les mêmes compétences</a:t>
            </a:r>
            <a:endParaRPr lang="fr-FR" sz="1200" dirty="0">
              <a:solidFill>
                <a:srgbClr val="000000"/>
              </a:solidFill>
              <a:latin typeface="Montserrat Light"/>
              <a:cs typeface="Henderson BCG Sans" panose="020B0502030402020204" pitchFamily="34" charset="0"/>
            </a:endParaRPr>
          </a:p>
        </p:txBody>
      </p:sp>
      <p:sp>
        <p:nvSpPr>
          <p:cNvPr id="59" name="object 10"/>
          <p:cNvSpPr txBox="1"/>
          <p:nvPr/>
        </p:nvSpPr>
        <p:spPr>
          <a:xfrm>
            <a:off x="8742066" y="1697125"/>
            <a:ext cx="3565875" cy="553998"/>
          </a:xfrm>
          <a:prstGeom prst="rect">
            <a:avLst/>
          </a:prstGeom>
        </p:spPr>
        <p:txBody>
          <a:bodyPr vert="horz" wrap="square" lIns="91440" tIns="91440" rIns="91440" bIns="91440" rtlCol="0" anchor="t" anchorCtr="0">
            <a:spAutoFit/>
          </a:bodyPr>
          <a:lstStyle/>
          <a:p>
            <a:pPr marL="171450" marR="5080" fontAlgn="base">
              <a:spcBef>
                <a:spcPct val="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SzPct val="100000"/>
              <a:buNone/>
              <a:tabLst>
                <a:tab pos="185420" algn="l"/>
              </a:tabLst>
            </a:pPr>
            <a:r>
              <a:rPr lang="fr-FR" sz="1200" b="1" dirty="0" smtClean="0">
                <a:solidFill>
                  <a:srgbClr val="000000"/>
                </a:solidFill>
                <a:latin typeface="Montserrat Light"/>
                <a:cs typeface="Henderson BCG Sans" panose="020B0502030402020204" pitchFamily="34" charset="0"/>
              </a:rPr>
              <a:t>Tribe:</a:t>
            </a:r>
            <a:r>
              <a:rPr lang="fr-FR" sz="1200" dirty="0" smtClean="0">
                <a:solidFill>
                  <a:srgbClr val="000000"/>
                </a:solidFill>
                <a:latin typeface="Montserrat Light"/>
                <a:cs typeface="Henderson BCG Sans" panose="020B0502030402020204" pitchFamily="34" charset="0"/>
              </a:rPr>
              <a:t>  un ensemble de squads travaillant ensemble dans des secteurs interconnectés.</a:t>
            </a:r>
            <a:endParaRPr lang="fr-FR" sz="1200" dirty="0">
              <a:solidFill>
                <a:srgbClr val="000000"/>
              </a:solidFill>
              <a:latin typeface="Montserrat Light"/>
              <a:cs typeface="Henderson BCG Sans" panose="020B0502030402020204" pitchFamily="34" charset="0"/>
            </a:endParaRPr>
          </a:p>
        </p:txBody>
      </p:sp>
      <p:sp>
        <p:nvSpPr>
          <p:cNvPr id="60" name="object 22"/>
          <p:cNvSpPr txBox="1"/>
          <p:nvPr/>
        </p:nvSpPr>
        <p:spPr>
          <a:xfrm>
            <a:off x="8742066" y="2766828"/>
            <a:ext cx="3333731" cy="553998"/>
          </a:xfrm>
          <a:prstGeom prst="rect">
            <a:avLst/>
          </a:prstGeom>
        </p:spPr>
        <p:txBody>
          <a:bodyPr vert="horz" wrap="square" lIns="91440" tIns="91440" rIns="91440" bIns="91440" rtlCol="0" anchor="t" anchorCtr="0">
            <a:spAutoFit/>
          </a:bodyPr>
          <a:lstStyle/>
          <a:p>
            <a:pPr marL="171450" fontAlgn="base">
              <a:spcBef>
                <a:spcPct val="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SzPct val="100000"/>
              <a:buNone/>
              <a:tabLst>
                <a:tab pos="185420" algn="l"/>
              </a:tabLst>
            </a:pPr>
            <a:r>
              <a:rPr lang="fr-FR" sz="1200" b="1" dirty="0" smtClean="0">
                <a:solidFill>
                  <a:srgbClr val="000000"/>
                </a:solidFill>
                <a:latin typeface="Montserrat Light"/>
                <a:cs typeface="Henderson BCG Sans" panose="020B0502030402020204" pitchFamily="34" charset="0"/>
              </a:rPr>
              <a:t>Guild: </a:t>
            </a:r>
            <a:r>
              <a:rPr lang="fr-FR" sz="1200" dirty="0" smtClean="0">
                <a:solidFill>
                  <a:srgbClr val="000000"/>
                </a:solidFill>
                <a:latin typeface="Montserrat Light"/>
                <a:cs typeface="Henderson BCG Sans" panose="020B0502030402020204" pitchFamily="34" charset="0"/>
              </a:rPr>
              <a:t>un groupe d'intérêt que tout le monde peut rejoindre.</a:t>
            </a:r>
            <a:endParaRPr lang="fr-FR" sz="1200" dirty="0">
              <a:solidFill>
                <a:srgbClr val="000000"/>
              </a:solidFill>
              <a:latin typeface="Montserrat Light"/>
              <a:cs typeface="Henderson BCG Sans" panose="020B0502030402020204" pitchFamily="34" charset="0"/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2004991" y="909146"/>
            <a:ext cx="8182017" cy="330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>
              <a:buNone/>
            </a:pPr>
            <a:r>
              <a:rPr lang="fr-FR" sz="2400" spc="300" dirty="0" smtClean="0">
                <a:solidFill>
                  <a:schemeClr val="bg2">
                    <a:lumMod val="25000"/>
                  </a:schemeClr>
                </a:solidFill>
                <a:latin typeface="Montserrat Light"/>
              </a:rPr>
              <a:t>Comment </a:t>
            </a:r>
            <a:r>
              <a:rPr lang="fr-FR" sz="2400" spc="300" dirty="0" err="1" smtClean="0">
                <a:solidFill>
                  <a:schemeClr val="bg2">
                    <a:lumMod val="25000"/>
                  </a:schemeClr>
                </a:solidFill>
                <a:latin typeface="Montserrat Light"/>
              </a:rPr>
              <a:t>Spotify</a:t>
            </a:r>
            <a:r>
              <a:rPr lang="fr-FR" sz="2400" spc="300" dirty="0" smtClean="0">
                <a:solidFill>
                  <a:schemeClr val="bg2">
                    <a:lumMod val="25000"/>
                  </a:schemeClr>
                </a:solidFill>
                <a:latin typeface="Montserrat Light"/>
              </a:rPr>
              <a:t> s’organise</a:t>
            </a:r>
            <a:endParaRPr lang="fr-FR" sz="2400" spc="300" dirty="0">
              <a:solidFill>
                <a:schemeClr val="bg2">
                  <a:lumMod val="25000"/>
                </a:schemeClr>
              </a:solidFill>
              <a:latin typeface="Montserrat Light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2182311" y="3859331"/>
            <a:ext cx="8182017" cy="330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>
              <a:buNone/>
            </a:pPr>
            <a:r>
              <a:rPr lang="fr-FR" sz="2400" spc="300" dirty="0" smtClean="0">
                <a:solidFill>
                  <a:schemeClr val="bg2">
                    <a:lumMod val="25000"/>
                  </a:schemeClr>
                </a:solidFill>
                <a:latin typeface="Montserrat Light"/>
              </a:rPr>
              <a:t>Exemples de </a:t>
            </a:r>
            <a:r>
              <a:rPr lang="fr-FR" sz="2400" spc="300" dirty="0" err="1" smtClean="0">
                <a:solidFill>
                  <a:schemeClr val="bg2">
                    <a:lumMod val="25000"/>
                  </a:schemeClr>
                </a:solidFill>
                <a:latin typeface="Montserrat Light"/>
              </a:rPr>
              <a:t>Tribes</a:t>
            </a:r>
            <a:r>
              <a:rPr lang="fr-FR" sz="2400" spc="300" dirty="0" smtClean="0">
                <a:solidFill>
                  <a:schemeClr val="bg2">
                    <a:lumMod val="25000"/>
                  </a:schemeClr>
                </a:solidFill>
                <a:latin typeface="Montserrat Light"/>
              </a:rPr>
              <a:t> potentielles</a:t>
            </a:r>
            <a:endParaRPr lang="fr-FR" sz="2400" spc="300" dirty="0">
              <a:solidFill>
                <a:schemeClr val="bg2">
                  <a:lumMod val="25000"/>
                </a:schemeClr>
              </a:solidFill>
              <a:latin typeface="Montserrat Light"/>
            </a:endParaRPr>
          </a:p>
        </p:txBody>
      </p:sp>
      <p:sp>
        <p:nvSpPr>
          <p:cNvPr id="63" name="Rounded Rectangle 258"/>
          <p:cNvSpPr/>
          <p:nvPr/>
        </p:nvSpPr>
        <p:spPr>
          <a:xfrm>
            <a:off x="6893043" y="4572729"/>
            <a:ext cx="4114542" cy="175826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E16268"/>
            </a:solidFill>
            <a:prstDash val="dash"/>
          </a:ln>
          <a:effectLst/>
        </p:spPr>
        <p:txBody>
          <a:bodyPr lIns="90000" tIns="63000" rIns="25200" bIns="63000" rtlCol="0" anchor="ctr" anchorCtr="0"/>
          <a:lstStyle/>
          <a:p>
            <a:pPr marL="0" marR="0" lvl="1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100000"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E16268"/>
                </a:solidFill>
                <a:effectLst/>
                <a:uLnTx/>
                <a:uFillTx/>
                <a:latin typeface="Montserrat Light"/>
              </a:rPr>
              <a:t>Périmètre 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E16268"/>
                </a:solidFill>
                <a:effectLst/>
                <a:uLnTx/>
                <a:uFillTx/>
                <a:latin typeface="Montserrat Light"/>
              </a:rPr>
              <a:t>:</a:t>
            </a:r>
          </a:p>
          <a:p>
            <a:pPr marL="0" lvl="1">
              <a:buClr>
                <a:srgbClr val="4D4D4D"/>
              </a:buClr>
              <a:buSzPct val="100000"/>
              <a:defRPr/>
            </a:pPr>
            <a:r>
              <a:rPr lang="fr-FR" sz="1200" kern="0" dirty="0">
                <a:solidFill>
                  <a:srgbClr val="E16268"/>
                </a:solidFill>
                <a:latin typeface="Montserrat Light"/>
              </a:rPr>
              <a:t>permet à des </a:t>
            </a:r>
            <a:r>
              <a:rPr lang="fr-FR" sz="1200" kern="0" dirty="0" err="1">
                <a:solidFill>
                  <a:srgbClr val="E16268"/>
                </a:solidFill>
                <a:latin typeface="Montserrat Light"/>
              </a:rPr>
              <a:t>squads</a:t>
            </a:r>
            <a:r>
              <a:rPr lang="fr-FR" sz="1200" kern="0" dirty="0">
                <a:solidFill>
                  <a:srgbClr val="E16268"/>
                </a:solidFill>
                <a:latin typeface="Montserrat Light"/>
              </a:rPr>
              <a:t> d'autres </a:t>
            </a:r>
            <a:r>
              <a:rPr lang="fr-FR" sz="1200" kern="0" dirty="0" err="1">
                <a:solidFill>
                  <a:srgbClr val="E16268"/>
                </a:solidFill>
                <a:latin typeface="Montserrat Light"/>
              </a:rPr>
              <a:t>tribes</a:t>
            </a:r>
            <a:r>
              <a:rPr lang="fr-FR" sz="1200" kern="0" dirty="0">
                <a:solidFill>
                  <a:srgbClr val="E16268"/>
                </a:solidFill>
                <a:latin typeface="Montserrat Light"/>
              </a:rPr>
              <a:t> de travailler indépendamment en fournissant des systèmes, des applications et une architecture</a:t>
            </a:r>
          </a:p>
          <a:p>
            <a:pPr marL="0" lvl="1">
              <a:spcBef>
                <a:spcPts val="600"/>
              </a:spcBef>
              <a:buClr>
                <a:srgbClr val="4D4D4D"/>
              </a:buClr>
              <a:buSzPct val="100000"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E16268"/>
                </a:solidFill>
                <a:effectLst/>
                <a:uLnTx/>
                <a:uFillTx/>
                <a:latin typeface="Montserrat Light"/>
              </a:rPr>
              <a:t>Composition humaine type : </a:t>
            </a:r>
            <a:r>
              <a:rPr lang="fr-FR" sz="1200" kern="0" dirty="0">
                <a:solidFill>
                  <a:srgbClr val="E16268"/>
                </a:solidFill>
                <a:latin typeface="Montserrat Light"/>
              </a:rPr>
              <a:t/>
            </a:r>
            <a:br>
              <a:rPr lang="fr-FR" sz="1200" kern="0" dirty="0">
                <a:solidFill>
                  <a:srgbClr val="E16268"/>
                </a:solidFill>
                <a:latin typeface="Montserrat Light"/>
              </a:rPr>
            </a:br>
            <a:r>
              <a:rPr lang="fr-FR" sz="1200" kern="0" dirty="0">
                <a:solidFill>
                  <a:srgbClr val="E16268"/>
                </a:solidFill>
                <a:latin typeface="Montserrat Light"/>
              </a:rPr>
              <a:t>Essentiellement technologie</a:t>
            </a:r>
          </a:p>
          <a:p>
            <a:pPr marL="0" marR="0" lvl="1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Pct val="100000"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E16268"/>
                </a:solidFill>
                <a:effectLst/>
                <a:uLnTx/>
                <a:uFillTx/>
                <a:latin typeface="Montserrat Light"/>
              </a:rPr>
              <a:t>Exemple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E16268"/>
                </a:solidFill>
                <a:effectLst/>
                <a:uLnTx/>
                <a:uFillTx/>
                <a:latin typeface="Montserrat Light"/>
              </a:rPr>
              <a:t>: </a:t>
            </a:r>
          </a:p>
          <a:p>
            <a:pPr marL="0" lvl="1">
              <a:buClr>
                <a:srgbClr val="4D4D4D"/>
              </a:buClr>
              <a:buSzPct val="100000"/>
              <a:defRPr/>
            </a:pPr>
            <a:r>
              <a:rPr lang="fr-FR" sz="1200" kern="0" dirty="0">
                <a:solidFill>
                  <a:srgbClr val="E16268"/>
                </a:solidFill>
                <a:latin typeface="Montserrat Light"/>
              </a:rPr>
              <a:t>construction d'une infrastructure technologique </a:t>
            </a:r>
            <a:r>
              <a:rPr lang="fr-FR" sz="1200" kern="0" dirty="0" err="1">
                <a:solidFill>
                  <a:srgbClr val="E16268"/>
                </a:solidFill>
                <a:latin typeface="Montserrat Light"/>
              </a:rPr>
              <a:t>omnicanal</a:t>
            </a:r>
            <a:endParaRPr lang="fr-FR" sz="1200" kern="0" dirty="0">
              <a:solidFill>
                <a:srgbClr val="E16268"/>
              </a:solidFill>
              <a:latin typeface="Montserrat Light"/>
            </a:endParaRPr>
          </a:p>
        </p:txBody>
      </p:sp>
      <p:sp>
        <p:nvSpPr>
          <p:cNvPr id="64" name="TextBox 278"/>
          <p:cNvSpPr txBox="1"/>
          <p:nvPr/>
        </p:nvSpPr>
        <p:spPr>
          <a:xfrm>
            <a:off x="6893043" y="4326530"/>
            <a:ext cx="4114542" cy="276999"/>
          </a:xfrm>
          <a:prstGeom prst="rect">
            <a:avLst/>
          </a:prstGeom>
          <a:solidFill>
            <a:srgbClr val="E16268"/>
          </a:solidFill>
          <a:ln>
            <a:solidFill>
              <a:srgbClr val="E16268"/>
            </a:solidFill>
          </a:ln>
          <a:extLst>
            <a:ext uri="{91240B29-F687-4f45-9708-019B960494DF}">
              <a14:hiddenLine xmlns="" xmlns:a14="http://schemas.microsoft.com/office/drawing/2010/main">
                <a:solidFill>
                  <a:schemeClr val="accent1"/>
                </a:solidFill>
              </a14:hiddenLine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fr-FR" b="1" kern="0" dirty="0" err="1">
                <a:solidFill>
                  <a:schemeClr val="bg1"/>
                </a:solidFill>
                <a:cs typeface="Henderson BCG Sans" pitchFamily="34" charset="0"/>
              </a:rPr>
              <a:t>Tribe</a:t>
            </a:r>
            <a:r>
              <a:rPr lang="fr-FR" b="1" kern="0" dirty="0">
                <a:solidFill>
                  <a:schemeClr val="bg1"/>
                </a:solidFill>
                <a:cs typeface="Henderson BCG Sans" pitchFamily="34" charset="0"/>
              </a:rPr>
              <a:t> de l'</a:t>
            </a:r>
            <a:r>
              <a:rPr lang="fr-FR" b="1" kern="0" dirty="0" err="1">
                <a:solidFill>
                  <a:schemeClr val="bg1"/>
                </a:solidFill>
                <a:cs typeface="Henderson BCG Sans" pitchFamily="34" charset="0"/>
              </a:rPr>
              <a:t>enablement</a:t>
            </a:r>
            <a:endParaRPr lang="fr-FR" b="1" kern="0" dirty="0">
              <a:solidFill>
                <a:schemeClr val="bg1"/>
              </a:solidFill>
              <a:cs typeface="Henderson BCG Sans" pitchFamily="34" charset="0"/>
            </a:endParaRPr>
          </a:p>
        </p:txBody>
      </p:sp>
      <p:sp>
        <p:nvSpPr>
          <p:cNvPr id="65" name="Rounded Rectangle 258"/>
          <p:cNvSpPr/>
          <p:nvPr/>
        </p:nvSpPr>
        <p:spPr>
          <a:xfrm>
            <a:off x="1543050" y="4570235"/>
            <a:ext cx="3933849" cy="175826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dash"/>
          </a:ln>
          <a:effectLst/>
        </p:spPr>
        <p:txBody>
          <a:bodyPr lIns="90000" tIns="63000" rIns="25200" bIns="63000" rtlCol="0" anchor="ctr" anchorCtr="0"/>
          <a:lstStyle/>
          <a:p>
            <a:pPr marL="0" marR="0" lvl="1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100000"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5688B"/>
                </a:solidFill>
                <a:effectLst/>
                <a:uLnTx/>
                <a:uFillTx/>
                <a:latin typeface="Montserrat Light"/>
              </a:rPr>
              <a:t>Périmètre 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5688B"/>
                </a:solidFill>
                <a:effectLst/>
                <a:uLnTx/>
                <a:uFillTx/>
                <a:latin typeface="Montserrat Light"/>
              </a:rPr>
              <a:t>:</a:t>
            </a:r>
          </a:p>
          <a:p>
            <a:pPr marL="0" marR="0" lvl="1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100000"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5688B"/>
                </a:solidFill>
                <a:effectLst/>
                <a:uLnTx/>
                <a:uFillTx/>
                <a:latin typeface="Montserrat Light"/>
              </a:rPr>
              <a:t>Commence quand un produit est choisi et s'étend jusqu'à l'exécution et la gestion</a:t>
            </a:r>
          </a:p>
          <a:p>
            <a:pPr marL="0" marR="0" lvl="1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Pct val="100000"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5688B"/>
                </a:solidFill>
                <a:effectLst/>
                <a:uLnTx/>
                <a:uFillTx/>
                <a:latin typeface="Montserrat Light"/>
              </a:rPr>
              <a:t>Composition humaine type : 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5688B"/>
                </a:solidFill>
                <a:effectLst/>
                <a:uLnTx/>
                <a:uFillTx/>
                <a:latin typeface="Montserrat Light"/>
              </a:rPr>
              <a:t/>
            </a:r>
            <a:b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5688B"/>
                </a:solidFill>
                <a:effectLst/>
                <a:uLnTx/>
                <a:uFillTx/>
                <a:latin typeface="Montserrat Light"/>
              </a:rPr>
            </a:b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5688B"/>
                </a:solidFill>
                <a:effectLst/>
                <a:uLnTx/>
                <a:uFillTx/>
                <a:latin typeface="Montserrat Light"/>
              </a:rPr>
              <a:t>Deux-tiers technologie, un-tiers métiers</a:t>
            </a:r>
          </a:p>
          <a:p>
            <a:pPr marL="0" marR="0" lvl="1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Pct val="100000"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5688B"/>
                </a:solidFill>
                <a:effectLst/>
                <a:uLnTx/>
                <a:uFillTx/>
                <a:latin typeface="Montserrat Light"/>
              </a:rPr>
              <a:t>Exemple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5688B"/>
                </a:solidFill>
                <a:effectLst/>
                <a:uLnTx/>
                <a:uFillTx/>
                <a:latin typeface="Montserrat Light"/>
              </a:rPr>
              <a:t>: </a:t>
            </a:r>
          </a:p>
          <a:p>
            <a:pPr marL="0" marR="0" lvl="1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100000"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5688B"/>
                </a:solidFill>
                <a:effectLst/>
                <a:uLnTx/>
                <a:uFillTx/>
                <a:latin typeface="Montserrat Light"/>
              </a:rPr>
              <a:t>Crédit Conso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rgbClr val="45688B"/>
              </a:solidFill>
              <a:effectLst/>
              <a:uLnTx/>
              <a:uFillTx/>
              <a:latin typeface="Montserrat Light"/>
            </a:endParaRPr>
          </a:p>
        </p:txBody>
      </p:sp>
      <p:sp>
        <p:nvSpPr>
          <p:cNvPr id="66" name="TextBox 278"/>
          <p:cNvSpPr txBox="1"/>
          <p:nvPr/>
        </p:nvSpPr>
        <p:spPr>
          <a:xfrm>
            <a:off x="1543050" y="4326530"/>
            <a:ext cx="3933849" cy="276999"/>
          </a:xfrm>
          <a:prstGeom prst="rect">
            <a:avLst/>
          </a:prstGeom>
          <a:solidFill>
            <a:srgbClr val="45688B"/>
          </a:solidFill>
          <a:ln>
            <a:solidFill>
              <a:srgbClr val="45688B"/>
            </a:solidFill>
          </a:ln>
          <a:extLst>
            <a:ext uri="{91240B29-F687-4f45-9708-019B960494DF}">
              <a14:hiddenLine xmlns="" xmlns:a14="http://schemas.microsoft.com/office/drawing/2010/main">
                <a:solidFill>
                  <a:schemeClr val="accent1"/>
                </a:solidFill>
              </a14:hiddenLine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Henderson BCG Sans" pitchFamily="34" charset="0"/>
              </a:rPr>
              <a:t>Tribe de l'expérience client</a:t>
            </a:r>
            <a:endParaRPr kumimoji="0" lang="fr-FR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cs typeface="Henderson BCG Sans" pitchFamily="34" charset="0"/>
            </a:endParaRPr>
          </a:p>
        </p:txBody>
      </p:sp>
      <p:sp>
        <p:nvSpPr>
          <p:cNvPr id="68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671041" y="6448425"/>
            <a:ext cx="520959" cy="409575"/>
          </a:xfrm>
        </p:spPr>
        <p:txBody>
          <a:bodyPr/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itre 1"/>
          <p:cNvSpPr>
            <a:spLocks noGrp="1"/>
          </p:cNvSpPr>
          <p:nvPr>
            <p:ph type="title"/>
          </p:nvPr>
        </p:nvSpPr>
        <p:spPr>
          <a:xfrm>
            <a:off x="422776" y="282898"/>
            <a:ext cx="10515600" cy="666849"/>
          </a:xfrm>
          <a:ln w="3175">
            <a:miter lim="400000"/>
          </a:ln>
        </p:spPr>
        <p:txBody>
          <a:bodyPr wrap="square" lIns="25400" tIns="25400" rIns="25400" bIns="2540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6000" cap="all" baseline="12500" dirty="0" smtClean="0">
                <a:solidFill>
                  <a:srgbClr val="17222C"/>
                </a:solidFill>
                <a:latin typeface="+mn-lt"/>
                <a:ea typeface="+mn-ea"/>
                <a:cs typeface="+mn-cs"/>
              </a:rPr>
              <a:t>Digital </a:t>
            </a:r>
            <a:r>
              <a:rPr lang="fr-FR" sz="6000" cap="all" baseline="12500" dirty="0" err="1" smtClean="0">
                <a:solidFill>
                  <a:srgbClr val="17222C"/>
                </a:solidFill>
                <a:latin typeface="+mn-lt"/>
                <a:ea typeface="+mn-ea"/>
                <a:cs typeface="+mn-cs"/>
              </a:rPr>
              <a:t>Factory</a:t>
            </a:r>
            <a:r>
              <a:rPr lang="fr-FR" sz="6000" cap="all" baseline="12500" dirty="0" smtClean="0">
                <a:solidFill>
                  <a:srgbClr val="17222C"/>
                </a:solidFill>
                <a:latin typeface="+mn-lt"/>
                <a:ea typeface="+mn-ea"/>
                <a:cs typeface="+mn-cs"/>
              </a:rPr>
              <a:t>: vue d’ensemble</a:t>
            </a:r>
            <a:endParaRPr lang="fr-FR" sz="6000" cap="all" baseline="12500" dirty="0">
              <a:solidFill>
                <a:srgbClr val="17222C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8" name="Groupe 47"/>
          <p:cNvGrpSpPr/>
          <p:nvPr/>
        </p:nvGrpSpPr>
        <p:grpSpPr>
          <a:xfrm>
            <a:off x="5942998" y="4809618"/>
            <a:ext cx="516419" cy="895080"/>
            <a:chOff x="4112120" y="673793"/>
            <a:chExt cx="2072101" cy="3591459"/>
          </a:xfrm>
        </p:grpSpPr>
        <p:sp>
          <p:nvSpPr>
            <p:cNvPr id="49" name="AutoShape 27">
              <a:extLst>
                <a:ext uri="{FF2B5EF4-FFF2-40B4-BE49-F238E27FC236}">
                  <a16:creationId xmlns:a16="http://schemas.microsoft.com/office/drawing/2014/main" id="{50C4E884-374B-4227-9F1A-7E04DEFE6FE1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740569" y="673793"/>
              <a:ext cx="1100287" cy="2766358"/>
            </a:xfrm>
            <a:custGeom>
              <a:avLst/>
              <a:gdLst>
                <a:gd name="T0" fmla="+- 0 10800 504"/>
                <a:gd name="T1" fmla="*/ T0 w 20593"/>
                <a:gd name="T2" fmla="+- 0 10805 11"/>
                <a:gd name="T3" fmla="*/ 10805 h 21589"/>
                <a:gd name="T4" fmla="+- 0 10800 504"/>
                <a:gd name="T5" fmla="*/ T4 w 20593"/>
                <a:gd name="T6" fmla="+- 0 10805 11"/>
                <a:gd name="T7" fmla="*/ 10805 h 21589"/>
                <a:gd name="T8" fmla="+- 0 10800 504"/>
                <a:gd name="T9" fmla="*/ T8 w 20593"/>
                <a:gd name="T10" fmla="+- 0 10805 11"/>
                <a:gd name="T11" fmla="*/ 10805 h 21589"/>
                <a:gd name="T12" fmla="+- 0 10800 504"/>
                <a:gd name="T13" fmla="*/ T12 w 20593"/>
                <a:gd name="T14" fmla="+- 0 10805 11"/>
                <a:gd name="T15" fmla="*/ 10805 h 215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3" h="21589">
                  <a:moveTo>
                    <a:pt x="9769" y="32"/>
                  </a:moveTo>
                  <a:cubicBezTo>
                    <a:pt x="9470" y="68"/>
                    <a:pt x="9194" y="134"/>
                    <a:pt x="8967" y="223"/>
                  </a:cubicBezTo>
                  <a:cubicBezTo>
                    <a:pt x="6519" y="1306"/>
                    <a:pt x="4542" y="2548"/>
                    <a:pt x="3106" y="3898"/>
                  </a:cubicBezTo>
                  <a:cubicBezTo>
                    <a:pt x="-92" y="6903"/>
                    <a:pt x="-504" y="10269"/>
                    <a:pt x="455" y="13565"/>
                  </a:cubicBezTo>
                  <a:cubicBezTo>
                    <a:pt x="1256" y="16316"/>
                    <a:pt x="2993" y="19006"/>
                    <a:pt x="5617" y="21553"/>
                  </a:cubicBezTo>
                  <a:lnTo>
                    <a:pt x="10304" y="21589"/>
                  </a:lnTo>
                  <a:lnTo>
                    <a:pt x="10311" y="21589"/>
                  </a:lnTo>
                  <a:lnTo>
                    <a:pt x="10321" y="21589"/>
                  </a:lnTo>
                  <a:lnTo>
                    <a:pt x="14991" y="21553"/>
                  </a:lnTo>
                  <a:cubicBezTo>
                    <a:pt x="17608" y="19006"/>
                    <a:pt x="19341" y="16316"/>
                    <a:pt x="20140" y="13565"/>
                  </a:cubicBezTo>
                  <a:cubicBezTo>
                    <a:pt x="21096" y="10269"/>
                    <a:pt x="20687" y="6903"/>
                    <a:pt x="17499" y="3898"/>
                  </a:cubicBezTo>
                  <a:cubicBezTo>
                    <a:pt x="16067" y="2548"/>
                    <a:pt x="14093" y="1306"/>
                    <a:pt x="11651" y="223"/>
                  </a:cubicBezTo>
                  <a:cubicBezTo>
                    <a:pt x="11425" y="134"/>
                    <a:pt x="11154" y="68"/>
                    <a:pt x="10856" y="32"/>
                  </a:cubicBezTo>
                  <a:cubicBezTo>
                    <a:pt x="10501" y="-11"/>
                    <a:pt x="10124" y="-11"/>
                    <a:pt x="9769" y="32"/>
                  </a:cubicBezTo>
                  <a:close/>
                </a:path>
              </a:pathLst>
            </a:custGeom>
            <a:solidFill>
              <a:srgbClr val="6B9B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50" name="AutoShape 28">
              <a:extLst>
                <a:ext uri="{FF2B5EF4-FFF2-40B4-BE49-F238E27FC236}">
                  <a16:creationId xmlns:a16="http://schemas.microsoft.com/office/drawing/2014/main" id="{F80AD133-47A9-478F-ACC5-97D6C81FE57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112120" y="2156987"/>
              <a:ext cx="432920" cy="1081459"/>
            </a:xfrm>
            <a:custGeom>
              <a:avLst/>
              <a:gdLst>
                <a:gd name="T0" fmla="+- 0 11039 478"/>
                <a:gd name="T1" fmla="*/ T0 w 21122"/>
                <a:gd name="T2" fmla="*/ 10800 h 21600"/>
                <a:gd name="T3" fmla="+- 0 11039 478"/>
                <a:gd name="T4" fmla="*/ T3 w 21122"/>
                <a:gd name="T5" fmla="*/ 10800 h 21600"/>
                <a:gd name="T6" fmla="+- 0 11039 478"/>
                <a:gd name="T7" fmla="*/ T6 w 21122"/>
                <a:gd name="T8" fmla="*/ 10800 h 21600"/>
                <a:gd name="T9" fmla="+- 0 11039 478"/>
                <a:gd name="T10" fmla="*/ T9 w 2112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122" h="21600">
                  <a:moveTo>
                    <a:pt x="12503" y="0"/>
                  </a:moveTo>
                  <a:cubicBezTo>
                    <a:pt x="5080" y="2748"/>
                    <a:pt x="608" y="6585"/>
                    <a:pt x="57" y="10676"/>
                  </a:cubicBezTo>
                  <a:cubicBezTo>
                    <a:pt x="-478" y="14655"/>
                    <a:pt x="2745" y="18567"/>
                    <a:pt x="9060" y="21600"/>
                  </a:cubicBezTo>
                  <a:cubicBezTo>
                    <a:pt x="8838" y="19730"/>
                    <a:pt x="10238" y="17888"/>
                    <a:pt x="13012" y="16400"/>
                  </a:cubicBezTo>
                  <a:cubicBezTo>
                    <a:pt x="15111" y="15275"/>
                    <a:pt x="17913" y="14402"/>
                    <a:pt x="21122" y="13874"/>
                  </a:cubicBezTo>
                  <a:cubicBezTo>
                    <a:pt x="19161" y="11576"/>
                    <a:pt x="17450" y="9245"/>
                    <a:pt x="15994" y="6885"/>
                  </a:cubicBezTo>
                  <a:cubicBezTo>
                    <a:pt x="14591" y="4611"/>
                    <a:pt x="13427" y="2314"/>
                    <a:pt x="12503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51" name="AutoShape 29">
              <a:extLst>
                <a:ext uri="{FF2B5EF4-FFF2-40B4-BE49-F238E27FC236}">
                  <a16:creationId xmlns:a16="http://schemas.microsoft.com/office/drawing/2014/main" id="{99FADB0D-79CF-4F1B-92BF-89303FFF4A93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083262" y="2672184"/>
              <a:ext cx="432985" cy="1081459"/>
            </a:xfrm>
            <a:custGeom>
              <a:avLst/>
              <a:gdLst>
                <a:gd name="T0" fmla="*/ 10561 w 21122"/>
                <a:gd name="T1" fmla="*/ 10800 h 21600"/>
                <a:gd name="T2" fmla="*/ 10561 w 21122"/>
                <a:gd name="T3" fmla="*/ 10800 h 21600"/>
                <a:gd name="T4" fmla="*/ 10561 w 21122"/>
                <a:gd name="T5" fmla="*/ 10800 h 21600"/>
                <a:gd name="T6" fmla="*/ 10561 w 2112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2" h="21600">
                  <a:moveTo>
                    <a:pt x="8619" y="0"/>
                  </a:moveTo>
                  <a:cubicBezTo>
                    <a:pt x="16042" y="2748"/>
                    <a:pt x="20514" y="6585"/>
                    <a:pt x="21065" y="10676"/>
                  </a:cubicBezTo>
                  <a:cubicBezTo>
                    <a:pt x="21600" y="14655"/>
                    <a:pt x="18377" y="18567"/>
                    <a:pt x="12062" y="21600"/>
                  </a:cubicBezTo>
                  <a:cubicBezTo>
                    <a:pt x="12284" y="19730"/>
                    <a:pt x="10884" y="17888"/>
                    <a:pt x="8110" y="16400"/>
                  </a:cubicBezTo>
                  <a:cubicBezTo>
                    <a:pt x="6011" y="15275"/>
                    <a:pt x="3209" y="14402"/>
                    <a:pt x="0" y="13874"/>
                  </a:cubicBezTo>
                  <a:cubicBezTo>
                    <a:pt x="1961" y="11576"/>
                    <a:pt x="3672" y="9245"/>
                    <a:pt x="5128" y="6885"/>
                  </a:cubicBezTo>
                  <a:cubicBezTo>
                    <a:pt x="6531" y="4611"/>
                    <a:pt x="7695" y="2314"/>
                    <a:pt x="8619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52" name="Oval 30">
              <a:extLst>
                <a:ext uri="{FF2B5EF4-FFF2-40B4-BE49-F238E27FC236}">
                  <a16:creationId xmlns:a16="http://schemas.microsoft.com/office/drawing/2014/main" id="{A96408D6-EB0A-487E-8CD1-2D5F2A78EA24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01028" y="1510490"/>
              <a:ext cx="626712" cy="626711"/>
            </a:xfrm>
            <a:prstGeom prst="ellipse">
              <a:avLst/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53" name="Oval 31">
              <a:extLst>
                <a:ext uri="{FF2B5EF4-FFF2-40B4-BE49-F238E27FC236}">
                  <a16:creationId xmlns:a16="http://schemas.microsoft.com/office/drawing/2014/main" id="{A680D9F9-CEFF-43EC-B8AA-F794CDD8B925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85464" y="1594927"/>
              <a:ext cx="457838" cy="4578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54" name="AutoShape 32">
              <a:extLst>
                <a:ext uri="{FF2B5EF4-FFF2-40B4-BE49-F238E27FC236}">
                  <a16:creationId xmlns:a16="http://schemas.microsoft.com/office/drawing/2014/main" id="{1529AE2E-9B72-4E40-9E66-62B1CF5DFBF2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445973" y="804305"/>
              <a:ext cx="738248" cy="528368"/>
            </a:xfrm>
            <a:custGeom>
              <a:avLst/>
              <a:gdLst>
                <a:gd name="T0" fmla="*/ 10800 w 21600"/>
                <a:gd name="T1" fmla="*/ 10794 h 21589"/>
                <a:gd name="T2" fmla="*/ 10800 w 21600"/>
                <a:gd name="T3" fmla="*/ 10794 h 21589"/>
                <a:gd name="T4" fmla="*/ 10800 w 21600"/>
                <a:gd name="T5" fmla="*/ 10794 h 21589"/>
                <a:gd name="T6" fmla="*/ 10800 w 21600"/>
                <a:gd name="T7" fmla="*/ 10794 h 21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89">
                  <a:moveTo>
                    <a:pt x="10818" y="0"/>
                  </a:moveTo>
                  <a:cubicBezTo>
                    <a:pt x="10532" y="0"/>
                    <a:pt x="10244" y="55"/>
                    <a:pt x="9966" y="168"/>
                  </a:cubicBezTo>
                  <a:cubicBezTo>
                    <a:pt x="9499" y="358"/>
                    <a:pt x="9068" y="703"/>
                    <a:pt x="8712" y="1168"/>
                  </a:cubicBezTo>
                  <a:cubicBezTo>
                    <a:pt x="5128" y="6476"/>
                    <a:pt x="2202" y="12529"/>
                    <a:pt x="0" y="19078"/>
                  </a:cubicBezTo>
                  <a:cubicBezTo>
                    <a:pt x="3454" y="20697"/>
                    <a:pt x="7063" y="21577"/>
                    <a:pt x="10714" y="21589"/>
                  </a:cubicBezTo>
                  <a:cubicBezTo>
                    <a:pt x="14421" y="21600"/>
                    <a:pt x="18093" y="20717"/>
                    <a:pt x="21600" y="19071"/>
                  </a:cubicBezTo>
                  <a:cubicBezTo>
                    <a:pt x="19404" y="12524"/>
                    <a:pt x="16482" y="6474"/>
                    <a:pt x="12909" y="1168"/>
                  </a:cubicBezTo>
                  <a:cubicBezTo>
                    <a:pt x="12555" y="703"/>
                    <a:pt x="12131" y="358"/>
                    <a:pt x="11665" y="168"/>
                  </a:cubicBezTo>
                  <a:cubicBezTo>
                    <a:pt x="11388" y="55"/>
                    <a:pt x="11104" y="0"/>
                    <a:pt x="10818" y="0"/>
                  </a:cubicBez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55" name="AutoShape 34">
              <a:extLst>
                <a:ext uri="{FF2B5EF4-FFF2-40B4-BE49-F238E27FC236}">
                  <a16:creationId xmlns:a16="http://schemas.microsoft.com/office/drawing/2014/main" id="{3D1B0B12-AE10-4573-BA3C-746FD59A517C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71764" y="806972"/>
              <a:ext cx="542442" cy="2729530"/>
            </a:xfrm>
            <a:custGeom>
              <a:avLst/>
              <a:gdLst>
                <a:gd name="T0" fmla="*/ 10291 w 20582"/>
                <a:gd name="T1" fmla="*/ 10800 h 21600"/>
                <a:gd name="T2" fmla="*/ 10291 w 20582"/>
                <a:gd name="T3" fmla="*/ 10800 h 21600"/>
                <a:gd name="T4" fmla="*/ 10291 w 20582"/>
                <a:gd name="T5" fmla="*/ 10800 h 21600"/>
                <a:gd name="T6" fmla="*/ 10291 w 205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82" h="21600">
                  <a:moveTo>
                    <a:pt x="0" y="0"/>
                  </a:moveTo>
                  <a:cubicBezTo>
                    <a:pt x="1162" y="440"/>
                    <a:pt x="2318" y="880"/>
                    <a:pt x="3423" y="1326"/>
                  </a:cubicBezTo>
                  <a:cubicBezTo>
                    <a:pt x="7846" y="3113"/>
                    <a:pt x="11791" y="4945"/>
                    <a:pt x="13860" y="6882"/>
                  </a:cubicBezTo>
                  <a:cubicBezTo>
                    <a:pt x="16484" y="9340"/>
                    <a:pt x="16066" y="11866"/>
                    <a:pt x="14314" y="14327"/>
                  </a:cubicBezTo>
                  <a:cubicBezTo>
                    <a:pt x="12560" y="16792"/>
                    <a:pt x="9444" y="19232"/>
                    <a:pt x="4941" y="21600"/>
                  </a:cubicBezTo>
                  <a:lnTo>
                    <a:pt x="9719" y="21593"/>
                  </a:lnTo>
                  <a:cubicBezTo>
                    <a:pt x="14737" y="19086"/>
                    <a:pt x="18095" y="16447"/>
                    <a:pt x="19661" y="13748"/>
                  </a:cubicBezTo>
                  <a:cubicBezTo>
                    <a:pt x="21600" y="10406"/>
                    <a:pt x="20771" y="6993"/>
                    <a:pt x="14307" y="3945"/>
                  </a:cubicBezTo>
                  <a:cubicBezTo>
                    <a:pt x="11405" y="2577"/>
                    <a:pt x="7402" y="1317"/>
                    <a:pt x="2453" y="219"/>
                  </a:cubicBezTo>
                  <a:cubicBezTo>
                    <a:pt x="1995" y="129"/>
                    <a:pt x="1445" y="62"/>
                    <a:pt x="840" y="25"/>
                  </a:cubicBezTo>
                  <a:cubicBezTo>
                    <a:pt x="565" y="9"/>
                    <a:pt x="284" y="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584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56" name="AutoShape 35">
              <a:extLst>
                <a:ext uri="{FF2B5EF4-FFF2-40B4-BE49-F238E27FC236}">
                  <a16:creationId xmlns:a16="http://schemas.microsoft.com/office/drawing/2014/main" id="{170AAB0E-47B9-456E-8018-447D0EA64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0945" y="2238664"/>
              <a:ext cx="258163" cy="6955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17866" y="361"/>
                    <a:pt x="14220" y="836"/>
                    <a:pt x="10698" y="1422"/>
                  </a:cubicBezTo>
                  <a:cubicBezTo>
                    <a:pt x="6964" y="2042"/>
                    <a:pt x="3384" y="2784"/>
                    <a:pt x="0" y="3638"/>
                  </a:cubicBezTo>
                  <a:cubicBezTo>
                    <a:pt x="2290" y="6429"/>
                    <a:pt x="3695" y="9310"/>
                    <a:pt x="4186" y="12222"/>
                  </a:cubicBezTo>
                  <a:cubicBezTo>
                    <a:pt x="4713" y="15341"/>
                    <a:pt x="4187" y="18472"/>
                    <a:pt x="2621" y="21543"/>
                  </a:cubicBezTo>
                  <a:lnTo>
                    <a:pt x="7418" y="21600"/>
                  </a:lnTo>
                  <a:cubicBezTo>
                    <a:pt x="8863" y="17902"/>
                    <a:pt x="10784" y="14231"/>
                    <a:pt x="13174" y="10601"/>
                  </a:cubicBezTo>
                  <a:cubicBezTo>
                    <a:pt x="15531" y="7020"/>
                    <a:pt x="18343" y="3483"/>
                    <a:pt x="21600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57" name="AutoShape 36">
              <a:extLst>
                <a:ext uri="{FF2B5EF4-FFF2-40B4-BE49-F238E27FC236}">
                  <a16:creationId xmlns:a16="http://schemas.microsoft.com/office/drawing/2014/main" id="{905261D8-4853-4D96-A04A-CCDA84830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672" y="2716959"/>
              <a:ext cx="490903" cy="988521"/>
            </a:xfrm>
            <a:custGeom>
              <a:avLst/>
              <a:gdLst>
                <a:gd name="T0" fmla="*/ 10459 w 20919"/>
                <a:gd name="T1" fmla="*/ 10800 h 21600"/>
                <a:gd name="T2" fmla="*/ 10459 w 20919"/>
                <a:gd name="T3" fmla="*/ 10800 h 21600"/>
                <a:gd name="T4" fmla="*/ 10459 w 20919"/>
                <a:gd name="T5" fmla="*/ 10800 h 21600"/>
                <a:gd name="T6" fmla="*/ 10459 w 2091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19" h="21600">
                  <a:moveTo>
                    <a:pt x="2343" y="17032"/>
                  </a:moveTo>
                  <a:cubicBezTo>
                    <a:pt x="8695" y="15086"/>
                    <a:pt x="13607" y="12113"/>
                    <a:pt x="16307" y="8580"/>
                  </a:cubicBezTo>
                  <a:cubicBezTo>
                    <a:pt x="18307" y="5964"/>
                    <a:pt x="19009" y="3134"/>
                    <a:pt x="18352" y="344"/>
                  </a:cubicBezTo>
                  <a:lnTo>
                    <a:pt x="18871" y="0"/>
                  </a:lnTo>
                  <a:cubicBezTo>
                    <a:pt x="21497" y="3630"/>
                    <a:pt x="21600" y="7614"/>
                    <a:pt x="19162" y="11279"/>
                  </a:cubicBezTo>
                  <a:cubicBezTo>
                    <a:pt x="16027" y="15991"/>
                    <a:pt x="9024" y="19763"/>
                    <a:pt x="0" y="21600"/>
                  </a:cubicBezTo>
                  <a:cubicBezTo>
                    <a:pt x="799" y="20859"/>
                    <a:pt x="1405" y="20068"/>
                    <a:pt x="1800" y="19245"/>
                  </a:cubicBezTo>
                  <a:cubicBezTo>
                    <a:pt x="2148" y="18521"/>
                    <a:pt x="2330" y="17778"/>
                    <a:pt x="2343" y="17032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58" name="AutoShape 37">
              <a:extLst>
                <a:ext uri="{FF2B5EF4-FFF2-40B4-BE49-F238E27FC236}">
                  <a16:creationId xmlns:a16="http://schemas.microsoft.com/office/drawing/2014/main" id="{1F33ED05-978B-4CB9-9D92-AF50A271F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716" y="3329125"/>
              <a:ext cx="742061" cy="9361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2325" y="18261"/>
                    <a:pt x="4714" y="14949"/>
                    <a:pt x="7165" y="11667"/>
                  </a:cubicBezTo>
                  <a:cubicBezTo>
                    <a:pt x="10102" y="7735"/>
                    <a:pt x="13128" y="3845"/>
                    <a:pt x="16243" y="0"/>
                  </a:cubicBezTo>
                  <a:lnTo>
                    <a:pt x="21600" y="1487"/>
                  </a:lnTo>
                  <a:cubicBezTo>
                    <a:pt x="21549" y="8890"/>
                    <a:pt x="16483" y="15700"/>
                    <a:pt x="8335" y="19318"/>
                  </a:cubicBezTo>
                  <a:cubicBezTo>
                    <a:pt x="5750" y="20466"/>
                    <a:pt x="2928" y="21239"/>
                    <a:pt x="0" y="21600"/>
                  </a:cubicBezTo>
                  <a:close/>
                </a:path>
              </a:pathLst>
            </a:custGeom>
            <a:solidFill>
              <a:srgbClr val="C950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59" name="AutoShape 38">
              <a:extLst>
                <a:ext uri="{FF2B5EF4-FFF2-40B4-BE49-F238E27FC236}">
                  <a16:creationId xmlns:a16="http://schemas.microsoft.com/office/drawing/2014/main" id="{1043BE82-085E-434F-A690-3AB5C9D2A1DE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226544" y="3268140"/>
              <a:ext cx="457838" cy="726628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EA76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60" name="AutoShape 39">
              <a:extLst>
                <a:ext uri="{FF2B5EF4-FFF2-40B4-BE49-F238E27FC236}">
                  <a16:creationId xmlns:a16="http://schemas.microsoft.com/office/drawing/2014/main" id="{CC2CC841-060A-474C-A766-02AD94C4DF1D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421797" y="3289702"/>
              <a:ext cx="233410" cy="370441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61" name="AutoShape 40">
              <a:extLst>
                <a:ext uri="{FF2B5EF4-FFF2-40B4-BE49-F238E27FC236}">
                  <a16:creationId xmlns:a16="http://schemas.microsoft.com/office/drawing/2014/main" id="{996FCC08-015A-4024-986B-D7D68D0A6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025" y="3257424"/>
              <a:ext cx="248139" cy="380668"/>
            </a:xfrm>
            <a:custGeom>
              <a:avLst/>
              <a:gdLst>
                <a:gd name="T0" fmla="*/ 10596 w 21192"/>
                <a:gd name="T1" fmla="*/ 10800 h 21600"/>
                <a:gd name="T2" fmla="*/ 10596 w 21192"/>
                <a:gd name="T3" fmla="*/ 10800 h 21600"/>
                <a:gd name="T4" fmla="*/ 10596 w 21192"/>
                <a:gd name="T5" fmla="*/ 10800 h 21600"/>
                <a:gd name="T6" fmla="*/ 10596 w 2119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92" h="21600">
                  <a:moveTo>
                    <a:pt x="0" y="21600"/>
                  </a:moveTo>
                  <a:lnTo>
                    <a:pt x="17042" y="0"/>
                  </a:lnTo>
                  <a:lnTo>
                    <a:pt x="20865" y="1193"/>
                  </a:lnTo>
                  <a:cubicBezTo>
                    <a:pt x="21600" y="4381"/>
                    <a:pt x="21079" y="7575"/>
                    <a:pt x="19471" y="10498"/>
                  </a:cubicBezTo>
                  <a:cubicBezTo>
                    <a:pt x="17838" y="13465"/>
                    <a:pt x="15077" y="16171"/>
                    <a:pt x="11244" y="18230"/>
                  </a:cubicBezTo>
                  <a:cubicBezTo>
                    <a:pt x="7994" y="19976"/>
                    <a:pt x="4121" y="21137"/>
                    <a:pt x="0" y="21600"/>
                  </a:cubicBezTo>
                  <a:close/>
                </a:path>
              </a:pathLst>
            </a:custGeom>
            <a:solidFill>
              <a:srgbClr val="EDBE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62" name="AutoShape 41">
              <a:extLst>
                <a:ext uri="{FF2B5EF4-FFF2-40B4-BE49-F238E27FC236}">
                  <a16:creationId xmlns:a16="http://schemas.microsoft.com/office/drawing/2014/main" id="{58BA3EA2-A4E0-4CD1-8638-AE6DDF2234FF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359184" y="3218383"/>
              <a:ext cx="571593" cy="111645"/>
            </a:xfrm>
            <a:prstGeom prst="roundRect">
              <a:avLst>
                <a:gd name="adj" fmla="val 50000"/>
              </a:avLst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63" name="AutoShape 42">
              <a:extLst>
                <a:ext uri="{FF2B5EF4-FFF2-40B4-BE49-F238E27FC236}">
                  <a16:creationId xmlns:a16="http://schemas.microsoft.com/office/drawing/2014/main" id="{4956FBC4-B508-402C-8726-5594FD5C8F0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693846" y="2347612"/>
              <a:ext cx="244893" cy="1208560"/>
            </a:xfrm>
            <a:custGeom>
              <a:avLst/>
              <a:gdLst>
                <a:gd name="T0" fmla="+- 0 10799 2"/>
                <a:gd name="T1" fmla="*/ T0 w 21595"/>
                <a:gd name="T2" fmla="*/ 10800 h 21600"/>
                <a:gd name="T3" fmla="+- 0 10799 2"/>
                <a:gd name="T4" fmla="*/ T3 w 21595"/>
                <a:gd name="T5" fmla="*/ 10800 h 21600"/>
                <a:gd name="T6" fmla="+- 0 10799 2"/>
                <a:gd name="T7" fmla="*/ T6 w 21595"/>
                <a:gd name="T8" fmla="*/ 10800 h 21600"/>
                <a:gd name="T9" fmla="+- 0 10799 2"/>
                <a:gd name="T10" fmla="*/ T9 w 21595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5" h="21600">
                  <a:moveTo>
                    <a:pt x="10790" y="0"/>
                  </a:moveTo>
                  <a:cubicBezTo>
                    <a:pt x="9905" y="110"/>
                    <a:pt x="9098" y="241"/>
                    <a:pt x="8364" y="389"/>
                  </a:cubicBezTo>
                  <a:cubicBezTo>
                    <a:pt x="5623" y="945"/>
                    <a:pt x="4235" y="1698"/>
                    <a:pt x="3166" y="2452"/>
                  </a:cubicBezTo>
                  <a:cubicBezTo>
                    <a:pt x="1065" y="3934"/>
                    <a:pt x="-2" y="5468"/>
                    <a:pt x="0" y="7011"/>
                  </a:cubicBezTo>
                  <a:cubicBezTo>
                    <a:pt x="305" y="8249"/>
                    <a:pt x="899" y="9484"/>
                    <a:pt x="1780" y="10711"/>
                  </a:cubicBezTo>
                  <a:cubicBezTo>
                    <a:pt x="2651" y="11923"/>
                    <a:pt x="3809" y="13126"/>
                    <a:pt x="4899" y="14331"/>
                  </a:cubicBezTo>
                  <a:cubicBezTo>
                    <a:pt x="7082" y="16745"/>
                    <a:pt x="9024" y="19170"/>
                    <a:pt x="10727" y="21600"/>
                  </a:cubicBezTo>
                  <a:lnTo>
                    <a:pt x="10727" y="21265"/>
                  </a:lnTo>
                  <a:cubicBezTo>
                    <a:pt x="10754" y="21321"/>
                    <a:pt x="10775" y="21377"/>
                    <a:pt x="10797" y="21432"/>
                  </a:cubicBezTo>
                  <a:cubicBezTo>
                    <a:pt x="10819" y="21488"/>
                    <a:pt x="10842" y="21544"/>
                    <a:pt x="10869" y="21600"/>
                  </a:cubicBezTo>
                  <a:cubicBezTo>
                    <a:pt x="12572" y="19170"/>
                    <a:pt x="14514" y="16745"/>
                    <a:pt x="16697" y="14331"/>
                  </a:cubicBezTo>
                  <a:cubicBezTo>
                    <a:pt x="17787" y="13126"/>
                    <a:pt x="18945" y="11923"/>
                    <a:pt x="19816" y="10711"/>
                  </a:cubicBezTo>
                  <a:cubicBezTo>
                    <a:pt x="20697" y="9484"/>
                    <a:pt x="21291" y="8249"/>
                    <a:pt x="21596" y="7011"/>
                  </a:cubicBezTo>
                  <a:cubicBezTo>
                    <a:pt x="21598" y="5468"/>
                    <a:pt x="20531" y="3934"/>
                    <a:pt x="18430" y="2452"/>
                  </a:cubicBezTo>
                  <a:cubicBezTo>
                    <a:pt x="17361" y="1698"/>
                    <a:pt x="15973" y="945"/>
                    <a:pt x="13232" y="389"/>
                  </a:cubicBezTo>
                  <a:cubicBezTo>
                    <a:pt x="12498" y="241"/>
                    <a:pt x="11675" y="110"/>
                    <a:pt x="10790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64" name="AutoShape 43">
              <a:extLst>
                <a:ext uri="{FF2B5EF4-FFF2-40B4-BE49-F238E27FC236}">
                  <a16:creationId xmlns:a16="http://schemas.microsoft.com/office/drawing/2014/main" id="{9AF3B6DD-341F-4F19-A372-EF1E1A504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778" y="2419507"/>
              <a:ext cx="583592" cy="1056623"/>
            </a:xfrm>
            <a:custGeom>
              <a:avLst/>
              <a:gdLst>
                <a:gd name="T0" fmla="*/ 10794 w 21589"/>
                <a:gd name="T1" fmla="*/ 10800 h 21600"/>
                <a:gd name="T2" fmla="*/ 10794 w 21589"/>
                <a:gd name="T3" fmla="*/ 10800 h 21600"/>
                <a:gd name="T4" fmla="*/ 10794 w 21589"/>
                <a:gd name="T5" fmla="*/ 10800 h 21600"/>
                <a:gd name="T6" fmla="*/ 10794 w 2158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89" h="21600">
                  <a:moveTo>
                    <a:pt x="20772" y="0"/>
                  </a:moveTo>
                  <a:lnTo>
                    <a:pt x="0" y="21600"/>
                  </a:lnTo>
                  <a:cubicBezTo>
                    <a:pt x="1772" y="20350"/>
                    <a:pt x="3530" y="19095"/>
                    <a:pt x="5276" y="17834"/>
                  </a:cubicBezTo>
                  <a:cubicBezTo>
                    <a:pt x="7003" y="16587"/>
                    <a:pt x="8717" y="15335"/>
                    <a:pt x="10474" y="14101"/>
                  </a:cubicBezTo>
                  <a:cubicBezTo>
                    <a:pt x="12271" y="12837"/>
                    <a:pt x="14114" y="11592"/>
                    <a:pt x="15742" y="10260"/>
                  </a:cubicBezTo>
                  <a:cubicBezTo>
                    <a:pt x="17247" y="9028"/>
                    <a:pt x="18562" y="7729"/>
                    <a:pt x="19671" y="6375"/>
                  </a:cubicBezTo>
                  <a:cubicBezTo>
                    <a:pt x="20203" y="5586"/>
                    <a:pt x="20655" y="4793"/>
                    <a:pt x="21030" y="3996"/>
                  </a:cubicBezTo>
                  <a:cubicBezTo>
                    <a:pt x="21317" y="3388"/>
                    <a:pt x="21557" y="2742"/>
                    <a:pt x="21586" y="2116"/>
                  </a:cubicBezTo>
                  <a:cubicBezTo>
                    <a:pt x="21600" y="1820"/>
                    <a:pt x="21565" y="1525"/>
                    <a:pt x="21532" y="1236"/>
                  </a:cubicBezTo>
                  <a:cubicBezTo>
                    <a:pt x="21493" y="899"/>
                    <a:pt x="21454" y="556"/>
                    <a:pt x="21122" y="243"/>
                  </a:cubicBezTo>
                  <a:cubicBezTo>
                    <a:pt x="21027" y="153"/>
                    <a:pt x="20909" y="72"/>
                    <a:pt x="20772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65" name="Oval 44">
              <a:extLst>
                <a:ext uri="{FF2B5EF4-FFF2-40B4-BE49-F238E27FC236}">
                  <a16:creationId xmlns:a16="http://schemas.microsoft.com/office/drawing/2014/main" id="{05050F61-3728-46EB-AEF2-94DBBEBEB959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08655" y="1618117"/>
              <a:ext cx="411457" cy="411457"/>
            </a:xfrm>
            <a:prstGeom prst="ellipse">
              <a:avLst/>
            </a:prstGeom>
            <a:solidFill>
              <a:srgbClr val="6FBFE5">
                <a:alpha val="5844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  <p:grpSp>
        <p:nvGrpSpPr>
          <p:cNvPr id="84" name="Groupe 83"/>
          <p:cNvGrpSpPr/>
          <p:nvPr/>
        </p:nvGrpSpPr>
        <p:grpSpPr>
          <a:xfrm>
            <a:off x="1715402" y="1298869"/>
            <a:ext cx="9001257" cy="4917823"/>
            <a:chOff x="1691677" y="1403644"/>
            <a:chExt cx="9001257" cy="4917823"/>
          </a:xfrm>
        </p:grpSpPr>
        <p:grpSp>
          <p:nvGrpSpPr>
            <p:cNvPr id="2" name="Groupe 1"/>
            <p:cNvGrpSpPr/>
            <p:nvPr/>
          </p:nvGrpSpPr>
          <p:grpSpPr>
            <a:xfrm>
              <a:off x="1691677" y="1403644"/>
              <a:ext cx="9001257" cy="4917823"/>
              <a:chOff x="1691677" y="898819"/>
              <a:chExt cx="9001257" cy="4917823"/>
            </a:xfrm>
          </p:grpSpPr>
          <p:cxnSp>
            <p:nvCxnSpPr>
              <p:cNvPr id="3" name="Straight Connector 37">
                <a:extLst>
                  <a:ext uri="{FF2B5EF4-FFF2-40B4-BE49-F238E27FC236}">
                    <a16:creationId xmlns:a16="http://schemas.microsoft.com/office/drawing/2014/main" id="{9941D5D8-D3F8-4DAC-A655-CE86B3D61213}"/>
                  </a:ext>
                </a:extLst>
              </p:cNvPr>
              <p:cNvCxnSpPr>
                <a:endCxn id="13" idx="5"/>
              </p:cNvCxnSpPr>
              <p:nvPr/>
            </p:nvCxnSpPr>
            <p:spPr>
              <a:xfrm flipH="1" flipV="1">
                <a:off x="4823879" y="3882344"/>
                <a:ext cx="571619" cy="454532"/>
              </a:xfrm>
              <a:prstGeom prst="line">
                <a:avLst/>
              </a:prstGeom>
              <a:noFill/>
              <a:ln w="38100" cap="flat" cmpd="sng" algn="ctr">
                <a:solidFill>
                  <a:srgbClr val="95A5A6"/>
                </a:solidFill>
                <a:prstDash val="sysDash"/>
              </a:ln>
              <a:effectLst/>
            </p:spPr>
          </p:cxnSp>
          <p:cxnSp>
            <p:nvCxnSpPr>
              <p:cNvPr id="5" name="Straight Connector 39">
                <a:extLst>
                  <a:ext uri="{FF2B5EF4-FFF2-40B4-BE49-F238E27FC236}">
                    <a16:creationId xmlns:a16="http://schemas.microsoft.com/office/drawing/2014/main" id="{D0F65185-1A02-4AC5-8F67-BC7EFFD393DA}"/>
                  </a:ext>
                </a:extLst>
              </p:cNvPr>
              <p:cNvCxnSpPr>
                <a:endCxn id="10" idx="3"/>
              </p:cNvCxnSpPr>
              <p:nvPr/>
            </p:nvCxnSpPr>
            <p:spPr>
              <a:xfrm flipV="1">
                <a:off x="7036220" y="3882344"/>
                <a:ext cx="556004" cy="454532"/>
              </a:xfrm>
              <a:prstGeom prst="line">
                <a:avLst/>
              </a:prstGeom>
              <a:noFill/>
              <a:ln w="38100" cap="flat" cmpd="sng" algn="ctr">
                <a:solidFill>
                  <a:srgbClr val="95A5A6"/>
                </a:solidFill>
                <a:prstDash val="sysDash"/>
              </a:ln>
              <a:effectLst/>
            </p:spPr>
          </p:cxnSp>
          <p:cxnSp>
            <p:nvCxnSpPr>
              <p:cNvPr id="6" name="Straight Connector 41">
                <a:extLst>
                  <a:ext uri="{FF2B5EF4-FFF2-40B4-BE49-F238E27FC236}">
                    <a16:creationId xmlns:a16="http://schemas.microsoft.com/office/drawing/2014/main" id="{FC96CA46-7745-4651-95D8-8FBBCED0A643}"/>
                  </a:ext>
                </a:extLst>
              </p:cNvPr>
              <p:cNvCxnSpPr>
                <a:endCxn id="9" idx="4"/>
              </p:cNvCxnSpPr>
              <p:nvPr/>
            </p:nvCxnSpPr>
            <p:spPr>
              <a:xfrm flipV="1">
                <a:off x="6215859" y="3300700"/>
                <a:ext cx="596" cy="698244"/>
              </a:xfrm>
              <a:prstGeom prst="line">
                <a:avLst/>
              </a:prstGeom>
              <a:noFill/>
              <a:ln w="38100" cap="flat" cmpd="sng" algn="ctr">
                <a:solidFill>
                  <a:srgbClr val="95A5A6"/>
                </a:solidFill>
                <a:prstDash val="sysDash"/>
              </a:ln>
              <a:effectLst/>
            </p:spPr>
          </p:cxnSp>
          <p:cxnSp>
            <p:nvCxnSpPr>
              <p:cNvPr id="7" name="Straight Connector 43">
                <a:extLst>
                  <a:ext uri="{FF2B5EF4-FFF2-40B4-BE49-F238E27FC236}">
                    <a16:creationId xmlns:a16="http://schemas.microsoft.com/office/drawing/2014/main" id="{997FF2F5-088F-4F3F-91D7-365C68611AC3}"/>
                  </a:ext>
                </a:extLst>
              </p:cNvPr>
              <p:cNvCxnSpPr>
                <a:endCxn id="12" idx="6"/>
              </p:cNvCxnSpPr>
              <p:nvPr/>
            </p:nvCxnSpPr>
            <p:spPr>
              <a:xfrm flipH="1">
                <a:off x="4479798" y="5152717"/>
                <a:ext cx="575895" cy="1"/>
              </a:xfrm>
              <a:prstGeom prst="line">
                <a:avLst/>
              </a:prstGeom>
              <a:noFill/>
              <a:ln w="38100" cap="flat" cmpd="sng" algn="ctr">
                <a:solidFill>
                  <a:srgbClr val="95A5A6"/>
                </a:solidFill>
                <a:prstDash val="sysDash"/>
              </a:ln>
              <a:effectLst/>
            </p:spPr>
          </p:cxnSp>
          <p:cxnSp>
            <p:nvCxnSpPr>
              <p:cNvPr id="8" name="Straight Connector 45">
                <a:extLst>
                  <a:ext uri="{FF2B5EF4-FFF2-40B4-BE49-F238E27FC236}">
                    <a16:creationId xmlns:a16="http://schemas.microsoft.com/office/drawing/2014/main" id="{C553BB99-39BF-4868-8FDC-21FDF8CC297E}"/>
                  </a:ext>
                </a:extLst>
              </p:cNvPr>
              <p:cNvCxnSpPr/>
              <p:nvPr/>
            </p:nvCxnSpPr>
            <p:spPr>
              <a:xfrm>
                <a:off x="7376025" y="5152717"/>
                <a:ext cx="613270" cy="1"/>
              </a:xfrm>
              <a:prstGeom prst="line">
                <a:avLst/>
              </a:prstGeom>
              <a:noFill/>
              <a:ln w="38100" cap="flat" cmpd="sng" algn="ctr">
                <a:solidFill>
                  <a:srgbClr val="95A5A6"/>
                </a:solidFill>
                <a:prstDash val="sysDash"/>
              </a:ln>
              <a:effectLst/>
            </p:spPr>
          </p:cxnSp>
          <p:sp>
            <p:nvSpPr>
              <p:cNvPr id="9" name="Oval 5">
                <a:extLst>
                  <a:ext uri="{FF2B5EF4-FFF2-40B4-BE49-F238E27FC236}">
                    <a16:creationId xmlns:a16="http://schemas.microsoft.com/office/drawing/2014/main" id="{335CFF99-91A7-43B6-BD89-8AE81CD672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1731" y="2002919"/>
                <a:ext cx="1289447" cy="1297781"/>
              </a:xfrm>
              <a:prstGeom prst="ellipse">
                <a:avLst/>
              </a:prstGeom>
              <a:solidFill>
                <a:srgbClr val="E162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0" name="Oval 8">
                <a:extLst>
                  <a:ext uri="{FF2B5EF4-FFF2-40B4-BE49-F238E27FC236}">
                    <a16:creationId xmlns:a16="http://schemas.microsoft.com/office/drawing/2014/main" id="{377535E4-B395-48B5-954B-1BCFFCF5A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3563" y="2775635"/>
                <a:ext cx="1288256" cy="1296591"/>
              </a:xfrm>
              <a:prstGeom prst="ellipse">
                <a:avLst/>
              </a:prstGeom>
              <a:solidFill>
                <a:srgbClr val="2EA7E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2" name="Oval 20">
                <a:extLst>
                  <a:ext uri="{FF2B5EF4-FFF2-40B4-BE49-F238E27FC236}">
                    <a16:creationId xmlns:a16="http://schemas.microsoft.com/office/drawing/2014/main" id="{867F6DE1-8E03-454B-84F5-69E4667AA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3207" y="4507994"/>
                <a:ext cx="1296591" cy="1289447"/>
              </a:xfrm>
              <a:prstGeom prst="ellipse">
                <a:avLst/>
              </a:prstGeom>
              <a:solidFill>
                <a:srgbClr val="45688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en-US" sz="1350">
                  <a:solidFill>
                    <a:srgbClr val="95A5A6"/>
                  </a:solidFill>
                  <a:latin typeface="Calibri"/>
                </a:endParaRPr>
              </a:p>
            </p:txBody>
          </p:sp>
          <p:sp>
            <p:nvSpPr>
              <p:cNvPr id="13" name="Oval 23">
                <a:extLst>
                  <a:ext uri="{FF2B5EF4-FFF2-40B4-BE49-F238E27FC236}">
                    <a16:creationId xmlns:a16="http://schemas.microsoft.com/office/drawing/2014/main" id="{932E07AD-A541-42BB-989C-AECF947AB1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3268" y="2775635"/>
                <a:ext cx="1289447" cy="1296591"/>
              </a:xfrm>
              <a:prstGeom prst="ellipse">
                <a:avLst/>
              </a:prstGeom>
              <a:solidFill>
                <a:srgbClr val="61D1C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4" name="Freeform: Shape 47">
                <a:extLst>
                  <a:ext uri="{FF2B5EF4-FFF2-40B4-BE49-F238E27FC236}">
                    <a16:creationId xmlns:a16="http://schemas.microsoft.com/office/drawing/2014/main" id="{97A31D7D-DAB5-4202-A6BA-EF06C2E87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5692" y="3998944"/>
                <a:ext cx="2320332" cy="1798498"/>
              </a:xfrm>
              <a:custGeom>
                <a:avLst/>
                <a:gdLst>
                  <a:gd name="connsiteX0" fmla="*/ 1546888 w 3093776"/>
                  <a:gd name="connsiteY0" fmla="*/ 0 h 2397997"/>
                  <a:gd name="connsiteX1" fmla="*/ 3093776 w 3093776"/>
                  <a:gd name="connsiteY1" fmla="*/ 1538365 h 2397997"/>
                  <a:gd name="connsiteX2" fmla="*/ 2907075 w 3093776"/>
                  <a:gd name="connsiteY2" fmla="*/ 2271642 h 2397997"/>
                  <a:gd name="connsiteX3" fmla="*/ 2829887 w 3093776"/>
                  <a:gd name="connsiteY3" fmla="*/ 2397997 h 2397997"/>
                  <a:gd name="connsiteX4" fmla="*/ 263890 w 3093776"/>
                  <a:gd name="connsiteY4" fmla="*/ 2397997 h 2397997"/>
                  <a:gd name="connsiteX5" fmla="*/ 186701 w 3093776"/>
                  <a:gd name="connsiteY5" fmla="*/ 2271642 h 2397997"/>
                  <a:gd name="connsiteX6" fmla="*/ 0 w 3093776"/>
                  <a:gd name="connsiteY6" fmla="*/ 1538365 h 2397997"/>
                  <a:gd name="connsiteX7" fmla="*/ 1546888 w 3093776"/>
                  <a:gd name="connsiteY7" fmla="*/ 0 h 2397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93776" h="2397997">
                    <a:moveTo>
                      <a:pt x="1546888" y="0"/>
                    </a:moveTo>
                    <a:cubicBezTo>
                      <a:pt x="2401211" y="0"/>
                      <a:pt x="3093776" y="688749"/>
                      <a:pt x="3093776" y="1538365"/>
                    </a:cubicBezTo>
                    <a:cubicBezTo>
                      <a:pt x="3093776" y="1803870"/>
                      <a:pt x="3026143" y="2053666"/>
                      <a:pt x="2907075" y="2271642"/>
                    </a:cubicBezTo>
                    <a:lnTo>
                      <a:pt x="2829887" y="2397997"/>
                    </a:lnTo>
                    <a:lnTo>
                      <a:pt x="263890" y="2397997"/>
                    </a:lnTo>
                    <a:lnTo>
                      <a:pt x="186701" y="2271642"/>
                    </a:lnTo>
                    <a:cubicBezTo>
                      <a:pt x="67634" y="2053666"/>
                      <a:pt x="0" y="1803870"/>
                      <a:pt x="0" y="1538365"/>
                    </a:cubicBezTo>
                    <a:cubicBezTo>
                      <a:pt x="0" y="688749"/>
                      <a:pt x="692565" y="0"/>
                      <a:pt x="1546888" y="0"/>
                    </a:cubicBezTo>
                    <a:close/>
                  </a:path>
                </a:pathLst>
              </a:custGeom>
              <a:solidFill>
                <a:srgbClr val="2C3E5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6" name="TextBox 16">
                <a:extLst>
                  <a:ext uri="{FF2B5EF4-FFF2-40B4-BE49-F238E27FC236}">
                    <a16:creationId xmlns:a16="http://schemas.microsoft.com/office/drawing/2014/main" id="{4335CF3A-44F5-491F-A2A4-1DF5F68F3A11}"/>
                  </a:ext>
                </a:extLst>
              </p:cNvPr>
              <p:cNvSpPr txBox="1"/>
              <p:nvPr/>
            </p:nvSpPr>
            <p:spPr>
              <a:xfrm>
                <a:off x="5311060" y="5258173"/>
                <a:ext cx="1846980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 defTabSz="914400"/>
                <a:r>
                  <a:rPr lang="en-US" b="1" cap="all" dirty="0">
                    <a:solidFill>
                      <a:prstClr val="white"/>
                    </a:solidFill>
                    <a:latin typeface="Calibri"/>
                  </a:rPr>
                  <a:t>Digital factory</a:t>
                </a:r>
              </a:p>
            </p:txBody>
          </p:sp>
          <p:sp>
            <p:nvSpPr>
              <p:cNvPr id="18" name="TextBox 19">
                <a:extLst>
                  <a:ext uri="{FF2B5EF4-FFF2-40B4-BE49-F238E27FC236}">
                    <a16:creationId xmlns:a16="http://schemas.microsoft.com/office/drawing/2014/main" id="{5893529C-B126-486C-BA75-E7E51FCDD02A}"/>
                  </a:ext>
                </a:extLst>
              </p:cNvPr>
              <p:cNvSpPr txBox="1"/>
              <p:nvPr/>
            </p:nvSpPr>
            <p:spPr>
              <a:xfrm>
                <a:off x="3179149" y="5177382"/>
                <a:ext cx="1304716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 defTabSz="914400"/>
                <a:r>
                  <a:rPr lang="en-US" sz="1200" b="1" dirty="0">
                    <a:solidFill>
                      <a:prstClr val="white"/>
                    </a:solidFill>
                    <a:latin typeface="Montserrat Light"/>
                  </a:rPr>
                  <a:t>Transformation</a:t>
                </a:r>
              </a:p>
              <a:p>
                <a:pPr algn="ctr" defTabSz="914400"/>
                <a:r>
                  <a:rPr lang="en-US" sz="1200" b="1" dirty="0">
                    <a:solidFill>
                      <a:prstClr val="white"/>
                    </a:solidFill>
                    <a:latin typeface="Montserrat Light"/>
                  </a:rPr>
                  <a:t> </a:t>
                </a:r>
                <a:r>
                  <a:rPr lang="en-US" sz="1200" b="1" dirty="0" err="1">
                    <a:solidFill>
                      <a:prstClr val="white"/>
                    </a:solidFill>
                    <a:latin typeface="Montserrat Light"/>
                  </a:rPr>
                  <a:t>Digitale</a:t>
                </a:r>
                <a:endParaRPr lang="en-US" sz="1200" b="1" dirty="0">
                  <a:solidFill>
                    <a:prstClr val="white"/>
                  </a:solidFill>
                  <a:latin typeface="Montserrat Light"/>
                </a:endParaRPr>
              </a:p>
            </p:txBody>
          </p:sp>
          <p:sp>
            <p:nvSpPr>
              <p:cNvPr id="19" name="TextBox 21">
                <a:extLst>
                  <a:ext uri="{FF2B5EF4-FFF2-40B4-BE49-F238E27FC236}">
                    <a16:creationId xmlns:a16="http://schemas.microsoft.com/office/drawing/2014/main" id="{90851712-FDF5-47BE-87F2-598F6B14D845}"/>
                  </a:ext>
                </a:extLst>
              </p:cNvPr>
              <p:cNvSpPr txBox="1"/>
              <p:nvPr/>
            </p:nvSpPr>
            <p:spPr>
              <a:xfrm>
                <a:off x="8191797" y="5177382"/>
                <a:ext cx="891590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 defTabSz="914400"/>
                <a:r>
                  <a:rPr lang="en-US" sz="1200" dirty="0">
                    <a:solidFill>
                      <a:prstClr val="white"/>
                    </a:solidFill>
                    <a:latin typeface="Montserrat Light"/>
                  </a:rPr>
                  <a:t>Open </a:t>
                </a:r>
              </a:p>
              <a:p>
                <a:pPr algn="ctr" defTabSz="914400"/>
                <a:r>
                  <a:rPr lang="en-US" sz="1200" dirty="0">
                    <a:solidFill>
                      <a:prstClr val="white"/>
                    </a:solidFill>
                    <a:latin typeface="Montserrat Light"/>
                  </a:rPr>
                  <a:t>Innovation</a:t>
                </a:r>
              </a:p>
            </p:txBody>
          </p:sp>
          <p:sp>
            <p:nvSpPr>
              <p:cNvPr id="20" name="TextBox 23">
                <a:extLst>
                  <a:ext uri="{FF2B5EF4-FFF2-40B4-BE49-F238E27FC236}">
                    <a16:creationId xmlns:a16="http://schemas.microsoft.com/office/drawing/2014/main" id="{4BA136AE-69B6-4B07-8235-9B1311C6E026}"/>
                  </a:ext>
                </a:extLst>
              </p:cNvPr>
              <p:cNvSpPr txBox="1"/>
              <p:nvPr/>
            </p:nvSpPr>
            <p:spPr>
              <a:xfrm>
                <a:off x="3890942" y="3489435"/>
                <a:ext cx="954107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 defTabSz="914400"/>
                <a:r>
                  <a:rPr lang="en-US" sz="1200" b="1" dirty="0">
                    <a:solidFill>
                      <a:prstClr val="white"/>
                    </a:solidFill>
                    <a:latin typeface="Montserrat Light"/>
                  </a:rPr>
                  <a:t>Nouvelles </a:t>
                </a:r>
              </a:p>
              <a:p>
                <a:pPr algn="ctr" defTabSz="914400"/>
                <a:r>
                  <a:rPr lang="en-US" sz="1200" b="1" dirty="0" err="1">
                    <a:solidFill>
                      <a:prstClr val="white"/>
                    </a:solidFill>
                    <a:latin typeface="Montserrat Light"/>
                  </a:rPr>
                  <a:t>Pratiques</a:t>
                </a:r>
                <a:endParaRPr lang="en-US" sz="1200" b="1" dirty="0">
                  <a:solidFill>
                    <a:prstClr val="white"/>
                  </a:solidFill>
                  <a:latin typeface="Montserrat Light"/>
                </a:endParaRPr>
              </a:p>
            </p:txBody>
          </p:sp>
          <p:sp>
            <p:nvSpPr>
              <p:cNvPr id="21" name="TextBox 25">
                <a:extLst>
                  <a:ext uri="{FF2B5EF4-FFF2-40B4-BE49-F238E27FC236}">
                    <a16:creationId xmlns:a16="http://schemas.microsoft.com/office/drawing/2014/main" id="{360059C8-0BF8-418B-B420-004C51AE7DD0}"/>
                  </a:ext>
                </a:extLst>
              </p:cNvPr>
              <p:cNvSpPr txBox="1"/>
              <p:nvPr/>
            </p:nvSpPr>
            <p:spPr>
              <a:xfrm>
                <a:off x="7544991" y="3489435"/>
                <a:ext cx="1005404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 defTabSz="914400"/>
                <a:r>
                  <a:rPr lang="en-US" sz="1200" b="1" dirty="0">
                    <a:solidFill>
                      <a:prstClr val="white"/>
                    </a:solidFill>
                    <a:latin typeface="Montserrat Light"/>
                  </a:rPr>
                  <a:t>Pilotage </a:t>
                </a:r>
              </a:p>
              <a:p>
                <a:pPr algn="ctr" defTabSz="914400"/>
                <a:r>
                  <a:rPr lang="en-US" sz="1200" b="1" dirty="0">
                    <a:solidFill>
                      <a:prstClr val="white"/>
                    </a:solidFill>
                    <a:latin typeface="Montserrat Light"/>
                  </a:rPr>
                  <a:t>des </a:t>
                </a:r>
                <a:r>
                  <a:rPr lang="en-US" sz="1200" b="1" dirty="0" err="1">
                    <a:solidFill>
                      <a:prstClr val="white"/>
                    </a:solidFill>
                    <a:latin typeface="Montserrat Light"/>
                  </a:rPr>
                  <a:t>projets</a:t>
                </a:r>
                <a:endParaRPr lang="en-US" sz="1200" b="1" dirty="0">
                  <a:solidFill>
                    <a:prstClr val="white"/>
                  </a:solidFill>
                  <a:latin typeface="Montserrat Light"/>
                </a:endParaRPr>
              </a:p>
            </p:txBody>
          </p:sp>
          <p:sp>
            <p:nvSpPr>
              <p:cNvPr id="23" name="TextBox 27">
                <a:extLst>
                  <a:ext uri="{FF2B5EF4-FFF2-40B4-BE49-F238E27FC236}">
                    <a16:creationId xmlns:a16="http://schemas.microsoft.com/office/drawing/2014/main" id="{DB31BB3B-2943-4102-9119-654453753DA3}"/>
                  </a:ext>
                </a:extLst>
              </p:cNvPr>
              <p:cNvSpPr txBox="1"/>
              <p:nvPr/>
            </p:nvSpPr>
            <p:spPr>
              <a:xfrm>
                <a:off x="5656851" y="2671337"/>
                <a:ext cx="1119217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 defTabSz="914400"/>
                <a:r>
                  <a:rPr lang="en-US" sz="1200" b="1" dirty="0" err="1">
                    <a:solidFill>
                      <a:prstClr val="white"/>
                    </a:solidFill>
                    <a:latin typeface="Montserrat Light"/>
                  </a:rPr>
                  <a:t>Conduite</a:t>
                </a:r>
                <a:r>
                  <a:rPr lang="en-US" sz="1200" b="1" dirty="0">
                    <a:solidFill>
                      <a:prstClr val="white"/>
                    </a:solidFill>
                    <a:latin typeface="Montserrat Light"/>
                  </a:rPr>
                  <a:t> de </a:t>
                </a:r>
              </a:p>
              <a:p>
                <a:pPr algn="ctr" defTabSz="914400"/>
                <a:r>
                  <a:rPr lang="en-US" sz="1200" b="1" dirty="0" err="1">
                    <a:solidFill>
                      <a:prstClr val="white"/>
                    </a:solidFill>
                    <a:latin typeface="Montserrat Light"/>
                  </a:rPr>
                  <a:t>changement</a:t>
                </a:r>
                <a:endParaRPr lang="en-US" sz="1200" b="1" dirty="0">
                  <a:solidFill>
                    <a:prstClr val="white"/>
                  </a:solidFill>
                  <a:latin typeface="Montserrat Light"/>
                </a:endParaRPr>
              </a:p>
            </p:txBody>
          </p:sp>
          <p:grpSp>
            <p:nvGrpSpPr>
              <p:cNvPr id="24" name="Group 28">
                <a:extLst>
                  <a:ext uri="{FF2B5EF4-FFF2-40B4-BE49-F238E27FC236}">
                    <a16:creationId xmlns:a16="http://schemas.microsoft.com/office/drawing/2014/main" id="{9C865CA6-28A4-40C4-A1B7-CE18FC864BC1}"/>
                  </a:ext>
                </a:extLst>
              </p:cNvPr>
              <p:cNvGrpSpPr/>
              <p:nvPr/>
            </p:nvGrpSpPr>
            <p:grpSpPr>
              <a:xfrm>
                <a:off x="1691677" y="3965613"/>
                <a:ext cx="1892682" cy="1512228"/>
                <a:chOff x="376802" y="3799576"/>
                <a:chExt cx="2523576" cy="2016307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E9F6084-77CF-4D06-BB66-112AE5B894A0}"/>
                    </a:ext>
                  </a:extLst>
                </p:cNvPr>
                <p:cNvSpPr/>
                <p:nvPr/>
              </p:nvSpPr>
              <p:spPr>
                <a:xfrm>
                  <a:off x="385990" y="3799576"/>
                  <a:ext cx="2390300" cy="615554"/>
                </a:xfrm>
                <a:prstGeom prst="rect">
                  <a:avLst/>
                </a:prstGeom>
              </p:spPr>
              <p:txBody>
                <a:bodyPr wrap="square" anchor="b">
                  <a:spAutoFit/>
                </a:bodyPr>
                <a:lstStyle/>
                <a:p>
                  <a:pPr defTabSz="914400"/>
                  <a:r>
                    <a:rPr lang="en-US" sz="1200" b="1" cap="all" dirty="0">
                      <a:solidFill>
                        <a:srgbClr val="2C3E50"/>
                      </a:solidFill>
                      <a:latin typeface="Montserrat Light"/>
                    </a:rPr>
                    <a:t>transformation </a:t>
                  </a:r>
                  <a:r>
                    <a:rPr lang="en-US" sz="1200" b="1" cap="all" dirty="0" err="1">
                      <a:solidFill>
                        <a:srgbClr val="2C3E50"/>
                      </a:solidFill>
                      <a:latin typeface="Montserrat Light"/>
                    </a:rPr>
                    <a:t>digitale</a:t>
                  </a:r>
                  <a:endParaRPr lang="en-US" sz="1200" b="1" cap="all" dirty="0">
                    <a:solidFill>
                      <a:srgbClr val="2C3E50"/>
                    </a:solidFill>
                    <a:latin typeface="Montserrat Light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AB0B9B7-35E2-42EE-94E0-0A4F9661979F}"/>
                    </a:ext>
                  </a:extLst>
                </p:cNvPr>
                <p:cNvSpPr/>
                <p:nvPr/>
              </p:nvSpPr>
              <p:spPr>
                <a:xfrm>
                  <a:off x="376802" y="4400109"/>
                  <a:ext cx="2523576" cy="141577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defTabSz="914400"/>
                  <a:r>
                    <a:rPr lang="fr-MA" sz="1050" dirty="0">
                      <a:solidFill>
                        <a:srgbClr val="95A5A6"/>
                      </a:solidFill>
                      <a:latin typeface="Montserrat Light"/>
                    </a:rPr>
                    <a:t>Conception et déploiement des parcours clients</a:t>
                  </a:r>
                </a:p>
                <a:p>
                  <a:pPr defTabSz="914400"/>
                  <a:r>
                    <a:rPr lang="fr-MA" sz="1050" dirty="0">
                      <a:solidFill>
                        <a:srgbClr val="95A5A6"/>
                      </a:solidFill>
                      <a:latin typeface="Montserrat Light"/>
                    </a:rPr>
                    <a:t>Avec une organisation horizontale et un management agile</a:t>
                  </a:r>
                </a:p>
                <a:p>
                  <a:pPr defTabSz="914400"/>
                  <a:endParaRPr lang="en-US" sz="1050" dirty="0">
                    <a:solidFill>
                      <a:srgbClr val="95A5A6"/>
                    </a:solidFill>
                    <a:latin typeface="Montserrat Light"/>
                  </a:endParaRPr>
                </a:p>
              </p:txBody>
            </p:sp>
          </p:grpSp>
          <p:grpSp>
            <p:nvGrpSpPr>
              <p:cNvPr id="27" name="Group 38">
                <a:extLst>
                  <a:ext uri="{FF2B5EF4-FFF2-40B4-BE49-F238E27FC236}">
                    <a16:creationId xmlns:a16="http://schemas.microsoft.com/office/drawing/2014/main" id="{E6970E71-66CC-4A01-BD08-0CF85DAB4678}"/>
                  </a:ext>
                </a:extLst>
              </p:cNvPr>
              <p:cNvGrpSpPr/>
              <p:nvPr/>
            </p:nvGrpSpPr>
            <p:grpSpPr>
              <a:xfrm>
                <a:off x="8861079" y="3677716"/>
                <a:ext cx="1831855" cy="850206"/>
                <a:chOff x="376802" y="4035942"/>
                <a:chExt cx="2114088" cy="1133608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2E60FE63-8A39-48AA-8569-8331A4A76005}"/>
                    </a:ext>
                  </a:extLst>
                </p:cNvPr>
                <p:cNvSpPr/>
                <p:nvPr/>
              </p:nvSpPr>
              <p:spPr>
                <a:xfrm>
                  <a:off x="376802" y="4035942"/>
                  <a:ext cx="2114088" cy="369332"/>
                </a:xfrm>
                <a:prstGeom prst="rect">
                  <a:avLst/>
                </a:prstGeom>
              </p:spPr>
              <p:txBody>
                <a:bodyPr wrap="square" anchor="b">
                  <a:spAutoFit/>
                </a:bodyPr>
                <a:lstStyle/>
                <a:p>
                  <a:pPr defTabSz="914400"/>
                  <a:r>
                    <a:rPr lang="en-US" sz="1200" b="1" cap="all" dirty="0">
                      <a:solidFill>
                        <a:srgbClr val="2C3E50"/>
                      </a:solidFill>
                      <a:latin typeface="Montserrat Light"/>
                    </a:rPr>
                    <a:t>Open innovation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244A73A-8D3B-4C3E-8BDB-6DFC89C4B44B}"/>
                    </a:ext>
                  </a:extLst>
                </p:cNvPr>
                <p:cNvSpPr/>
                <p:nvPr/>
              </p:nvSpPr>
              <p:spPr>
                <a:xfrm>
                  <a:off x="376802" y="4400109"/>
                  <a:ext cx="2114088" cy="76944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defTabSz="914400"/>
                  <a:r>
                    <a:rPr lang="en-US" sz="1050" dirty="0" err="1">
                      <a:solidFill>
                        <a:srgbClr val="95A5A6"/>
                      </a:solidFill>
                      <a:latin typeface="Montserrat Light"/>
                    </a:rPr>
                    <a:t>Hackatons</a:t>
                  </a:r>
                  <a:r>
                    <a:rPr lang="en-US" sz="1050" dirty="0">
                      <a:solidFill>
                        <a:srgbClr val="95A5A6"/>
                      </a:solidFill>
                      <a:latin typeface="Montserrat Light"/>
                    </a:rPr>
                    <a:t>, startup </a:t>
                  </a:r>
                  <a:r>
                    <a:rPr lang="en-US" sz="1050" dirty="0" err="1">
                      <a:solidFill>
                        <a:srgbClr val="95A5A6"/>
                      </a:solidFill>
                      <a:latin typeface="Montserrat Light"/>
                    </a:rPr>
                    <a:t>Raodshows</a:t>
                  </a:r>
                  <a:r>
                    <a:rPr lang="en-US" sz="1050" dirty="0">
                      <a:solidFill>
                        <a:srgbClr val="95A5A6"/>
                      </a:solidFill>
                      <a:latin typeface="Montserrat Light"/>
                    </a:rPr>
                    <a:t>… pour </a:t>
                  </a:r>
                  <a:r>
                    <a:rPr lang="en-US" sz="1050" dirty="0" err="1">
                      <a:solidFill>
                        <a:srgbClr val="95A5A6"/>
                      </a:solidFill>
                      <a:latin typeface="Montserrat Light"/>
                    </a:rPr>
                    <a:t>repérer</a:t>
                  </a:r>
                  <a:r>
                    <a:rPr lang="en-US" sz="1050" dirty="0">
                      <a:solidFill>
                        <a:srgbClr val="95A5A6"/>
                      </a:solidFill>
                      <a:latin typeface="Montserrat Light"/>
                    </a:rPr>
                    <a:t> les </a:t>
                  </a:r>
                  <a:r>
                    <a:rPr lang="en-US" sz="1050" dirty="0" err="1">
                      <a:solidFill>
                        <a:srgbClr val="95A5A6"/>
                      </a:solidFill>
                      <a:latin typeface="Montserrat Light"/>
                    </a:rPr>
                    <a:t>idées</a:t>
                  </a:r>
                  <a:r>
                    <a:rPr lang="en-US" sz="1050" dirty="0">
                      <a:solidFill>
                        <a:srgbClr val="95A5A6"/>
                      </a:solidFill>
                      <a:latin typeface="Montserrat Light"/>
                    </a:rPr>
                    <a:t> </a:t>
                  </a:r>
                  <a:r>
                    <a:rPr lang="en-US" sz="1050" dirty="0" err="1">
                      <a:solidFill>
                        <a:srgbClr val="95A5A6"/>
                      </a:solidFill>
                      <a:latin typeface="Montserrat Light"/>
                    </a:rPr>
                    <a:t>innovantes</a:t>
                  </a:r>
                  <a:endParaRPr lang="en-US" sz="1050" dirty="0">
                    <a:solidFill>
                      <a:srgbClr val="95A5A6"/>
                    </a:solidFill>
                    <a:latin typeface="Montserrat Light"/>
                  </a:endParaRPr>
                </a:p>
              </p:txBody>
            </p:sp>
          </p:grpSp>
          <p:grpSp>
            <p:nvGrpSpPr>
              <p:cNvPr id="30" name="Group 28">
                <a:extLst>
                  <a:ext uri="{FF2B5EF4-FFF2-40B4-BE49-F238E27FC236}">
                    <a16:creationId xmlns:a16="http://schemas.microsoft.com/office/drawing/2014/main" id="{DB9DDFDE-917A-4051-A68D-C5CF5F85F778}"/>
                  </a:ext>
                </a:extLst>
              </p:cNvPr>
              <p:cNvGrpSpPr/>
              <p:nvPr/>
            </p:nvGrpSpPr>
            <p:grpSpPr>
              <a:xfrm>
                <a:off x="2031112" y="1753523"/>
                <a:ext cx="2222634" cy="1358038"/>
                <a:chOff x="376801" y="3789721"/>
                <a:chExt cx="2286972" cy="1810717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17782E3-1ED6-44B4-9A40-03B4F1F189D9}"/>
                    </a:ext>
                  </a:extLst>
                </p:cNvPr>
                <p:cNvSpPr/>
                <p:nvPr/>
              </p:nvSpPr>
              <p:spPr>
                <a:xfrm>
                  <a:off x="376801" y="3789721"/>
                  <a:ext cx="2286972" cy="615553"/>
                </a:xfrm>
                <a:prstGeom prst="rect">
                  <a:avLst/>
                </a:prstGeom>
              </p:spPr>
              <p:txBody>
                <a:bodyPr wrap="square" anchor="b">
                  <a:spAutoFit/>
                </a:bodyPr>
                <a:lstStyle/>
                <a:p>
                  <a:pPr defTabSz="914400"/>
                  <a:r>
                    <a:rPr lang="en-US" sz="1200" b="1" cap="all" dirty="0">
                      <a:solidFill>
                        <a:srgbClr val="2C3E50"/>
                      </a:solidFill>
                      <a:latin typeface="Montserrat Light"/>
                    </a:rPr>
                    <a:t>Codification des </a:t>
                  </a:r>
                  <a:r>
                    <a:rPr lang="en-US" sz="1200" b="1" cap="all" dirty="0" err="1">
                      <a:solidFill>
                        <a:srgbClr val="2C3E50"/>
                      </a:solidFill>
                      <a:latin typeface="Montserrat Light"/>
                    </a:rPr>
                    <a:t>meilleures</a:t>
                  </a:r>
                  <a:r>
                    <a:rPr lang="en-US" sz="1200" b="1" cap="all" dirty="0">
                      <a:solidFill>
                        <a:srgbClr val="2C3E50"/>
                      </a:solidFill>
                      <a:latin typeface="Montserrat Light"/>
                    </a:rPr>
                    <a:t> </a:t>
                  </a:r>
                  <a:r>
                    <a:rPr lang="en-US" sz="1200" b="1" cap="all" dirty="0" err="1">
                      <a:solidFill>
                        <a:srgbClr val="2C3E50"/>
                      </a:solidFill>
                      <a:latin typeface="Montserrat Light"/>
                    </a:rPr>
                    <a:t>pratiques</a:t>
                  </a:r>
                  <a:endParaRPr lang="en-US" sz="1200" b="1" cap="all" dirty="0">
                    <a:solidFill>
                      <a:srgbClr val="2C3E50"/>
                    </a:solidFill>
                    <a:latin typeface="Montserrat Light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890878AF-6806-4D63-AF60-044098199219}"/>
                    </a:ext>
                  </a:extLst>
                </p:cNvPr>
                <p:cNvSpPr/>
                <p:nvPr/>
              </p:nvSpPr>
              <p:spPr>
                <a:xfrm>
                  <a:off x="376801" y="4400110"/>
                  <a:ext cx="2286971" cy="12003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defTabSz="914400"/>
                  <a:r>
                    <a:rPr lang="fr-MA" sz="1050" dirty="0">
                      <a:solidFill>
                        <a:srgbClr val="95A5A6"/>
                      </a:solidFill>
                      <a:latin typeface="Montserrat Light"/>
                    </a:rPr>
                    <a:t>Codification continue et dynamique des pratiques Agile </a:t>
                  </a:r>
                  <a:r>
                    <a:rPr lang="en-US" sz="1050" dirty="0">
                      <a:solidFill>
                        <a:srgbClr val="95A5A6"/>
                      </a:solidFill>
                      <a:latin typeface="Montserrat Light"/>
                    </a:rPr>
                    <a:t> </a:t>
                  </a:r>
                </a:p>
                <a:p>
                  <a:pPr defTabSz="914400"/>
                  <a:r>
                    <a:rPr lang="en-US" sz="1050" dirty="0">
                      <a:solidFill>
                        <a:srgbClr val="95A5A6"/>
                      </a:solidFill>
                      <a:latin typeface="Montserrat Light"/>
                    </a:rPr>
                    <a:t>Formation des nouveaux </a:t>
                  </a:r>
                </a:p>
                <a:p>
                  <a:pPr defTabSz="914400"/>
                  <a:r>
                    <a:rPr lang="en-US" sz="1050" dirty="0">
                      <a:solidFill>
                        <a:srgbClr val="95A5A6"/>
                      </a:solidFill>
                      <a:latin typeface="Montserrat Light"/>
                    </a:rPr>
                    <a:t>métiers : Products Owners</a:t>
                  </a:r>
                  <a:br>
                    <a:rPr lang="en-US" sz="1050" dirty="0">
                      <a:solidFill>
                        <a:srgbClr val="95A5A6"/>
                      </a:solidFill>
                      <a:latin typeface="Montserrat Light"/>
                    </a:rPr>
                  </a:br>
                  <a:r>
                    <a:rPr lang="en-US" sz="1050" dirty="0">
                      <a:solidFill>
                        <a:srgbClr val="95A5A6"/>
                      </a:solidFill>
                      <a:latin typeface="Montserrat Light"/>
                    </a:rPr>
                    <a:t>et Scrum Master</a:t>
                  </a:r>
                </a:p>
              </p:txBody>
            </p:sp>
          </p:grpSp>
          <p:grpSp>
            <p:nvGrpSpPr>
              <p:cNvPr id="33" name="Group 28">
                <a:extLst>
                  <a:ext uri="{FF2B5EF4-FFF2-40B4-BE49-F238E27FC236}">
                    <a16:creationId xmlns:a16="http://schemas.microsoft.com/office/drawing/2014/main" id="{EEB5FAC1-9FE3-4B59-8A6A-AB400462F268}"/>
                  </a:ext>
                </a:extLst>
              </p:cNvPr>
              <p:cNvGrpSpPr/>
              <p:nvPr/>
            </p:nvGrpSpPr>
            <p:grpSpPr>
              <a:xfrm>
                <a:off x="4732467" y="898819"/>
                <a:ext cx="2479850" cy="1196454"/>
                <a:chOff x="376802" y="3789723"/>
                <a:chExt cx="1964803" cy="1595270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B7C2EE7-0334-4BF7-A22C-E6CA3FD6BABB}"/>
                    </a:ext>
                  </a:extLst>
                </p:cNvPr>
                <p:cNvSpPr/>
                <p:nvPr/>
              </p:nvSpPr>
              <p:spPr>
                <a:xfrm>
                  <a:off x="376802" y="3789723"/>
                  <a:ext cx="1964803" cy="615553"/>
                </a:xfrm>
                <a:prstGeom prst="rect">
                  <a:avLst/>
                </a:prstGeom>
              </p:spPr>
              <p:txBody>
                <a:bodyPr wrap="square" anchor="b">
                  <a:spAutoFit/>
                </a:bodyPr>
                <a:lstStyle/>
                <a:p>
                  <a:pPr defTabSz="914400"/>
                  <a:r>
                    <a:rPr lang="en-US" sz="1200" b="1" cap="all" dirty="0" err="1">
                      <a:solidFill>
                        <a:srgbClr val="2C3E50"/>
                      </a:solidFill>
                      <a:latin typeface="Montserrat Light"/>
                    </a:rPr>
                    <a:t>Conduite</a:t>
                  </a:r>
                  <a:r>
                    <a:rPr lang="en-US" sz="1200" b="1" cap="all" dirty="0">
                      <a:solidFill>
                        <a:srgbClr val="2C3E50"/>
                      </a:solidFill>
                      <a:latin typeface="Montserrat Light"/>
                    </a:rPr>
                    <a:t> de </a:t>
                  </a:r>
                  <a:r>
                    <a:rPr lang="en-US" sz="1200" b="1" cap="all" dirty="0" err="1">
                      <a:solidFill>
                        <a:srgbClr val="2C3E50"/>
                      </a:solidFill>
                      <a:latin typeface="Montserrat Light"/>
                    </a:rPr>
                    <a:t>changement</a:t>
                  </a:r>
                  <a:r>
                    <a:rPr lang="en-US" sz="1200" b="1" cap="all" dirty="0">
                      <a:solidFill>
                        <a:srgbClr val="2C3E50"/>
                      </a:solidFill>
                      <a:latin typeface="Montserrat Light"/>
                    </a:rPr>
                    <a:t> et </a:t>
                  </a:r>
                  <a:r>
                    <a:rPr lang="en-US" sz="1200" b="1" cap="all" dirty="0" err="1">
                      <a:solidFill>
                        <a:srgbClr val="2C3E50"/>
                      </a:solidFill>
                      <a:latin typeface="Montserrat Light"/>
                    </a:rPr>
                    <a:t>Déploiement</a:t>
                  </a:r>
                  <a:endParaRPr lang="en-US" sz="1200" b="1" cap="all" dirty="0">
                    <a:solidFill>
                      <a:srgbClr val="2C3E50"/>
                    </a:solidFill>
                    <a:latin typeface="Montserrat Light"/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F720F215-0846-48CB-B821-7D84D7B9E788}"/>
                    </a:ext>
                  </a:extLst>
                </p:cNvPr>
                <p:cNvSpPr/>
                <p:nvPr/>
              </p:nvSpPr>
              <p:spPr>
                <a:xfrm>
                  <a:off x="376802" y="4400109"/>
                  <a:ext cx="1870384" cy="98488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defTabSz="914400"/>
                  <a:r>
                    <a:rPr lang="en-US" sz="1050" dirty="0" err="1">
                      <a:solidFill>
                        <a:srgbClr val="95A5A6"/>
                      </a:solidFill>
                      <a:latin typeface="Montserrat Light"/>
                    </a:rPr>
                    <a:t>Programme</a:t>
                  </a:r>
                  <a:r>
                    <a:rPr lang="en-US" sz="1050" dirty="0">
                      <a:solidFill>
                        <a:srgbClr val="95A5A6"/>
                      </a:solidFill>
                      <a:latin typeface="Montserrat Light"/>
                    </a:rPr>
                    <a:t> de </a:t>
                  </a:r>
                  <a:r>
                    <a:rPr lang="en-US" sz="1050" dirty="0" err="1">
                      <a:solidFill>
                        <a:srgbClr val="95A5A6"/>
                      </a:solidFill>
                      <a:latin typeface="Montserrat Light"/>
                    </a:rPr>
                    <a:t>sensibilisation</a:t>
                  </a:r>
                  <a:r>
                    <a:rPr lang="en-US" sz="1050" dirty="0">
                      <a:solidFill>
                        <a:srgbClr val="95A5A6"/>
                      </a:solidFill>
                      <a:latin typeface="Montserrat Light"/>
                    </a:rPr>
                    <a:t> du personnel et communication (newsletters, impact stories, conferences)</a:t>
                  </a:r>
                </a:p>
              </p:txBody>
            </p:sp>
          </p:grpSp>
          <p:grpSp>
            <p:nvGrpSpPr>
              <p:cNvPr id="36" name="Group 38">
                <a:extLst>
                  <a:ext uri="{FF2B5EF4-FFF2-40B4-BE49-F238E27FC236}">
                    <a16:creationId xmlns:a16="http://schemas.microsoft.com/office/drawing/2014/main" id="{C0F3D638-6F07-43CB-9146-ED71A3C2FD7B}"/>
                  </a:ext>
                </a:extLst>
              </p:cNvPr>
              <p:cNvGrpSpPr/>
              <p:nvPr/>
            </p:nvGrpSpPr>
            <p:grpSpPr>
              <a:xfrm>
                <a:off x="8262432" y="1681707"/>
                <a:ext cx="2046906" cy="1034872"/>
                <a:chOff x="376802" y="3789720"/>
                <a:chExt cx="2288654" cy="1379831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2663D641-4865-4ABB-A0C6-6C223D67E799}"/>
                    </a:ext>
                  </a:extLst>
                </p:cNvPr>
                <p:cNvSpPr/>
                <p:nvPr/>
              </p:nvSpPr>
              <p:spPr>
                <a:xfrm>
                  <a:off x="376802" y="3789720"/>
                  <a:ext cx="2114088" cy="615554"/>
                </a:xfrm>
                <a:prstGeom prst="rect">
                  <a:avLst/>
                </a:prstGeom>
              </p:spPr>
              <p:txBody>
                <a:bodyPr wrap="square" anchor="b">
                  <a:spAutoFit/>
                </a:bodyPr>
                <a:lstStyle/>
                <a:p>
                  <a:pPr defTabSz="914400"/>
                  <a:r>
                    <a:rPr lang="en-US" sz="1200" b="1" cap="all" dirty="0">
                      <a:solidFill>
                        <a:srgbClr val="2C3E50"/>
                      </a:solidFill>
                      <a:latin typeface="Montserrat Light"/>
                    </a:rPr>
                    <a:t>Pilotage du </a:t>
                  </a:r>
                  <a:r>
                    <a:rPr lang="en-US" sz="1200" b="1" cap="all" dirty="0" err="1">
                      <a:solidFill>
                        <a:srgbClr val="2C3E50"/>
                      </a:solidFill>
                      <a:latin typeface="Montserrat Light"/>
                    </a:rPr>
                    <a:t>portefeuille</a:t>
                  </a:r>
                  <a:endParaRPr lang="en-US" sz="1200" b="1" cap="all" dirty="0">
                    <a:solidFill>
                      <a:srgbClr val="2C3E50"/>
                    </a:solidFill>
                    <a:latin typeface="Montserrat Light"/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0833664E-5DF9-4FC8-85C7-3352C206529C}"/>
                    </a:ext>
                  </a:extLst>
                </p:cNvPr>
                <p:cNvSpPr/>
                <p:nvPr/>
              </p:nvSpPr>
              <p:spPr>
                <a:xfrm>
                  <a:off x="376802" y="4400109"/>
                  <a:ext cx="2288654" cy="76944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defTabSz="914400"/>
                  <a:r>
                    <a:rPr lang="en-US" sz="1050" dirty="0">
                      <a:solidFill>
                        <a:srgbClr val="95A5A6"/>
                      </a:solidFill>
                      <a:latin typeface="Montserrat Light"/>
                    </a:rPr>
                    <a:t>Reporting et </a:t>
                  </a:r>
                  <a:r>
                    <a:rPr lang="en-US" sz="1050" dirty="0" err="1">
                      <a:solidFill>
                        <a:srgbClr val="95A5A6"/>
                      </a:solidFill>
                      <a:latin typeface="Montserrat Light"/>
                    </a:rPr>
                    <a:t>état</a:t>
                  </a:r>
                  <a:r>
                    <a:rPr lang="en-US" sz="1050" dirty="0">
                      <a:solidFill>
                        <a:srgbClr val="95A5A6"/>
                      </a:solidFill>
                      <a:latin typeface="Montserrat Light"/>
                    </a:rPr>
                    <a:t> </a:t>
                  </a:r>
                  <a:r>
                    <a:rPr lang="en-US" sz="1050" dirty="0" err="1">
                      <a:solidFill>
                        <a:srgbClr val="95A5A6"/>
                      </a:solidFill>
                      <a:latin typeface="Montserrat Light"/>
                    </a:rPr>
                    <a:t>d’avancement</a:t>
                  </a:r>
                  <a:r>
                    <a:rPr lang="en-US" sz="1050" dirty="0">
                      <a:solidFill>
                        <a:srgbClr val="95A5A6"/>
                      </a:solidFill>
                      <a:latin typeface="Montserrat Light"/>
                    </a:rPr>
                    <a:t> du </a:t>
                  </a:r>
                  <a:r>
                    <a:rPr lang="en-US" sz="1050" dirty="0" err="1">
                      <a:solidFill>
                        <a:srgbClr val="95A5A6"/>
                      </a:solidFill>
                      <a:latin typeface="Montserrat Light"/>
                    </a:rPr>
                    <a:t>portefeuille</a:t>
                  </a:r>
                  <a:r>
                    <a:rPr lang="en-US" sz="1050" dirty="0">
                      <a:solidFill>
                        <a:srgbClr val="95A5A6"/>
                      </a:solidFill>
                      <a:latin typeface="Montserrat Light"/>
                    </a:rPr>
                    <a:t> des </a:t>
                  </a:r>
                  <a:r>
                    <a:rPr lang="en-US" sz="1050" dirty="0" err="1">
                      <a:solidFill>
                        <a:srgbClr val="95A5A6"/>
                      </a:solidFill>
                      <a:latin typeface="Montserrat Light"/>
                    </a:rPr>
                    <a:t>projets</a:t>
                  </a:r>
                  <a:r>
                    <a:rPr lang="en-US" sz="1050" dirty="0">
                      <a:solidFill>
                        <a:srgbClr val="95A5A6"/>
                      </a:solidFill>
                      <a:latin typeface="Montserrat Light"/>
                    </a:rPr>
                    <a:t> </a:t>
                  </a:r>
                  <a:r>
                    <a:rPr lang="en-US" sz="1050" dirty="0" err="1">
                      <a:solidFill>
                        <a:srgbClr val="95A5A6"/>
                      </a:solidFill>
                      <a:latin typeface="Montserrat Light"/>
                    </a:rPr>
                    <a:t>digitaux</a:t>
                  </a:r>
                  <a:endParaRPr lang="en-US" sz="1050" dirty="0">
                    <a:solidFill>
                      <a:srgbClr val="95A5A6"/>
                    </a:solidFill>
                    <a:latin typeface="Montserrat Light"/>
                  </a:endParaRPr>
                </a:p>
              </p:txBody>
            </p:sp>
          </p:grpSp>
          <p:grpSp>
            <p:nvGrpSpPr>
              <p:cNvPr id="40" name="Graphic 68" descr="Lightbulb">
                <a:extLst>
                  <a:ext uri="{FF2B5EF4-FFF2-40B4-BE49-F238E27FC236}">
                    <a16:creationId xmlns:a16="http://schemas.microsoft.com/office/drawing/2014/main" id="{3BF95813-98B2-4318-A170-022AC0023457}"/>
                  </a:ext>
                </a:extLst>
              </p:cNvPr>
              <p:cNvGrpSpPr/>
              <p:nvPr/>
            </p:nvGrpSpPr>
            <p:grpSpPr>
              <a:xfrm>
                <a:off x="8278485" y="4574717"/>
                <a:ext cx="718207" cy="683456"/>
                <a:chOff x="5938250" y="3784723"/>
                <a:chExt cx="754380" cy="754380"/>
              </a:xfrm>
              <a:solidFill>
                <a:schemeClr val="bg1"/>
              </a:solidFill>
            </p:grpSpPr>
            <p:sp>
              <p:nvSpPr>
                <p:cNvPr id="41" name="Forme libre : forme 109">
                  <a:extLst>
                    <a:ext uri="{FF2B5EF4-FFF2-40B4-BE49-F238E27FC236}">
                      <a16:creationId xmlns:a16="http://schemas.microsoft.com/office/drawing/2014/main" id="{1872D4EF-383F-4778-A5F6-08DC0F5D8432}"/>
                    </a:ext>
                  </a:extLst>
                </p:cNvPr>
                <p:cNvSpPr/>
                <p:nvPr/>
              </p:nvSpPr>
              <p:spPr>
                <a:xfrm>
                  <a:off x="6208434" y="4282793"/>
                  <a:ext cx="212169" cy="5500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2169" h="55006">
                      <a:moveTo>
                        <a:pt x="28424" y="4850"/>
                      </a:moveTo>
                      <a:lnTo>
                        <a:pt x="185587" y="4850"/>
                      </a:lnTo>
                      <a:cubicBezTo>
                        <a:pt x="198946" y="4850"/>
                        <a:pt x="209161" y="15066"/>
                        <a:pt x="209161" y="28424"/>
                      </a:cubicBezTo>
                      <a:cubicBezTo>
                        <a:pt x="209161" y="41783"/>
                        <a:pt x="198946" y="51999"/>
                        <a:pt x="185587" y="51999"/>
                      </a:cubicBezTo>
                      <a:lnTo>
                        <a:pt x="28424" y="51999"/>
                      </a:lnTo>
                      <a:cubicBezTo>
                        <a:pt x="15065" y="51999"/>
                        <a:pt x="4850" y="41783"/>
                        <a:pt x="4850" y="28424"/>
                      </a:cubicBezTo>
                      <a:cubicBezTo>
                        <a:pt x="4850" y="15066"/>
                        <a:pt x="15065" y="4850"/>
                        <a:pt x="28424" y="4850"/>
                      </a:cubicBezTo>
                      <a:close/>
                    </a:path>
                  </a:pathLst>
                </a:custGeom>
                <a:grpFill/>
                <a:ln w="7838" cap="flat">
                  <a:noFill/>
                  <a:prstDash val="solid"/>
                  <a:miter/>
                </a:ln>
              </p:spPr>
              <p:txBody>
                <a:bodyPr/>
                <a:lstStyle/>
                <a:p>
                  <a:endParaRPr lang="fr-MA"/>
                </a:p>
              </p:txBody>
            </p:sp>
            <p:sp>
              <p:nvSpPr>
                <p:cNvPr id="42" name="Forme libre : forme 110">
                  <a:extLst>
                    <a:ext uri="{FF2B5EF4-FFF2-40B4-BE49-F238E27FC236}">
                      <a16:creationId xmlns:a16="http://schemas.microsoft.com/office/drawing/2014/main" id="{773064C2-443D-4388-92F2-85ECD946B6C7}"/>
                    </a:ext>
                  </a:extLst>
                </p:cNvPr>
                <p:cNvSpPr/>
                <p:nvPr/>
              </p:nvSpPr>
              <p:spPr>
                <a:xfrm>
                  <a:off x="6208434" y="4361374"/>
                  <a:ext cx="212169" cy="5500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2169" h="55006">
                      <a:moveTo>
                        <a:pt x="28424" y="4850"/>
                      </a:moveTo>
                      <a:lnTo>
                        <a:pt x="185587" y="4850"/>
                      </a:lnTo>
                      <a:cubicBezTo>
                        <a:pt x="198946" y="4850"/>
                        <a:pt x="209161" y="15066"/>
                        <a:pt x="209161" y="28424"/>
                      </a:cubicBezTo>
                      <a:cubicBezTo>
                        <a:pt x="209161" y="41783"/>
                        <a:pt x="198946" y="51999"/>
                        <a:pt x="185587" y="51999"/>
                      </a:cubicBezTo>
                      <a:lnTo>
                        <a:pt x="28424" y="51999"/>
                      </a:lnTo>
                      <a:cubicBezTo>
                        <a:pt x="15065" y="51999"/>
                        <a:pt x="4850" y="41783"/>
                        <a:pt x="4850" y="28424"/>
                      </a:cubicBezTo>
                      <a:cubicBezTo>
                        <a:pt x="4850" y="15066"/>
                        <a:pt x="15065" y="4850"/>
                        <a:pt x="28424" y="4850"/>
                      </a:cubicBezTo>
                      <a:close/>
                    </a:path>
                  </a:pathLst>
                </a:custGeom>
                <a:grpFill/>
                <a:ln w="7838" cap="flat">
                  <a:noFill/>
                  <a:prstDash val="solid"/>
                  <a:miter/>
                </a:ln>
              </p:spPr>
              <p:txBody>
                <a:bodyPr/>
                <a:lstStyle/>
                <a:p>
                  <a:endParaRPr lang="fr-MA"/>
                </a:p>
              </p:txBody>
            </p:sp>
            <p:sp>
              <p:nvSpPr>
                <p:cNvPr id="43" name="Forme libre : forme 111">
                  <a:extLst>
                    <a:ext uri="{FF2B5EF4-FFF2-40B4-BE49-F238E27FC236}">
                      <a16:creationId xmlns:a16="http://schemas.microsoft.com/office/drawing/2014/main" id="{E0C8ED5E-0FE7-45FD-B13C-8A0B842BAB62}"/>
                    </a:ext>
                  </a:extLst>
                </p:cNvPr>
                <p:cNvSpPr/>
                <p:nvPr/>
              </p:nvSpPr>
              <p:spPr>
                <a:xfrm>
                  <a:off x="6259512" y="4439956"/>
                  <a:ext cx="110014" cy="5500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0013" h="55006">
                      <a:moveTo>
                        <a:pt x="4850" y="4850"/>
                      </a:moveTo>
                      <a:cubicBezTo>
                        <a:pt x="7207" y="31568"/>
                        <a:pt x="29210" y="51999"/>
                        <a:pt x="55928" y="51999"/>
                      </a:cubicBezTo>
                      <a:cubicBezTo>
                        <a:pt x="82645" y="51999"/>
                        <a:pt x="104648" y="31568"/>
                        <a:pt x="107006" y="4850"/>
                      </a:cubicBezTo>
                      <a:lnTo>
                        <a:pt x="4850" y="4850"/>
                      </a:lnTo>
                      <a:close/>
                    </a:path>
                  </a:pathLst>
                </a:custGeom>
                <a:grpFill/>
                <a:ln w="7838" cap="flat">
                  <a:noFill/>
                  <a:prstDash val="solid"/>
                  <a:miter/>
                </a:ln>
              </p:spPr>
              <p:txBody>
                <a:bodyPr/>
                <a:lstStyle/>
                <a:p>
                  <a:endParaRPr lang="fr-MA"/>
                </a:p>
              </p:txBody>
            </p:sp>
            <p:sp>
              <p:nvSpPr>
                <p:cNvPr id="44" name="Forme libre : forme 112">
                  <a:extLst>
                    <a:ext uri="{FF2B5EF4-FFF2-40B4-BE49-F238E27FC236}">
                      <a16:creationId xmlns:a16="http://schemas.microsoft.com/office/drawing/2014/main" id="{A2A52416-0E90-4FEE-A069-662562576B9D}"/>
                    </a:ext>
                  </a:extLst>
                </p:cNvPr>
                <p:cNvSpPr/>
                <p:nvPr/>
              </p:nvSpPr>
              <p:spPr>
                <a:xfrm>
                  <a:off x="6106279" y="3827022"/>
                  <a:ext cx="416481" cy="43219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6480" h="432196">
                      <a:moveTo>
                        <a:pt x="209161" y="4850"/>
                      </a:moveTo>
                      <a:cubicBezTo>
                        <a:pt x="209161" y="4850"/>
                        <a:pt x="209161" y="4850"/>
                        <a:pt x="209161" y="4850"/>
                      </a:cubicBezTo>
                      <a:cubicBezTo>
                        <a:pt x="209161" y="4850"/>
                        <a:pt x="209161" y="4850"/>
                        <a:pt x="209161" y="4850"/>
                      </a:cubicBezTo>
                      <a:cubicBezTo>
                        <a:pt x="97576" y="5636"/>
                        <a:pt x="7207" y="95218"/>
                        <a:pt x="4850" y="206804"/>
                      </a:cubicBezTo>
                      <a:lnTo>
                        <a:pt x="4850" y="213876"/>
                      </a:lnTo>
                      <a:cubicBezTo>
                        <a:pt x="5636" y="238236"/>
                        <a:pt x="10351" y="261811"/>
                        <a:pt x="18995" y="284599"/>
                      </a:cubicBezTo>
                      <a:cubicBezTo>
                        <a:pt x="27638" y="305816"/>
                        <a:pt x="39426" y="325461"/>
                        <a:pt x="54356" y="342749"/>
                      </a:cubicBezTo>
                      <a:cubicBezTo>
                        <a:pt x="73216" y="363180"/>
                        <a:pt x="93647" y="403257"/>
                        <a:pt x="102291" y="420545"/>
                      </a:cubicBezTo>
                      <a:cubicBezTo>
                        <a:pt x="104648" y="426045"/>
                        <a:pt x="110149" y="429189"/>
                        <a:pt x="116435" y="429189"/>
                      </a:cubicBezTo>
                      <a:lnTo>
                        <a:pt x="301887" y="429189"/>
                      </a:lnTo>
                      <a:cubicBezTo>
                        <a:pt x="308174" y="429189"/>
                        <a:pt x="313674" y="426045"/>
                        <a:pt x="316032" y="420545"/>
                      </a:cubicBezTo>
                      <a:cubicBezTo>
                        <a:pt x="324676" y="403257"/>
                        <a:pt x="345107" y="363180"/>
                        <a:pt x="363966" y="342749"/>
                      </a:cubicBezTo>
                      <a:cubicBezTo>
                        <a:pt x="378897" y="325461"/>
                        <a:pt x="391470" y="305816"/>
                        <a:pt x="399328" y="284599"/>
                      </a:cubicBezTo>
                      <a:cubicBezTo>
                        <a:pt x="407972" y="261811"/>
                        <a:pt x="412687" y="238236"/>
                        <a:pt x="413472" y="213876"/>
                      </a:cubicBezTo>
                      <a:lnTo>
                        <a:pt x="413472" y="206804"/>
                      </a:lnTo>
                      <a:cubicBezTo>
                        <a:pt x="411115" y="95218"/>
                        <a:pt x="320747" y="5636"/>
                        <a:pt x="209161" y="4850"/>
                      </a:cubicBezTo>
                      <a:close/>
                      <a:moveTo>
                        <a:pt x="366324" y="213090"/>
                      </a:moveTo>
                      <a:cubicBezTo>
                        <a:pt x="365538" y="231950"/>
                        <a:pt x="361609" y="250809"/>
                        <a:pt x="355322" y="268097"/>
                      </a:cubicBezTo>
                      <a:cubicBezTo>
                        <a:pt x="349036" y="283813"/>
                        <a:pt x="340392" y="298744"/>
                        <a:pt x="328605" y="311317"/>
                      </a:cubicBezTo>
                      <a:cubicBezTo>
                        <a:pt x="310531" y="333320"/>
                        <a:pt x="294815" y="356894"/>
                        <a:pt x="283028" y="382040"/>
                      </a:cubicBezTo>
                      <a:lnTo>
                        <a:pt x="209161" y="382040"/>
                      </a:lnTo>
                      <a:lnTo>
                        <a:pt x="136081" y="382040"/>
                      </a:lnTo>
                      <a:cubicBezTo>
                        <a:pt x="123508" y="356894"/>
                        <a:pt x="107791" y="333320"/>
                        <a:pt x="90504" y="311317"/>
                      </a:cubicBezTo>
                      <a:cubicBezTo>
                        <a:pt x="79502" y="298744"/>
                        <a:pt x="70072" y="283813"/>
                        <a:pt x="63786" y="268097"/>
                      </a:cubicBezTo>
                      <a:cubicBezTo>
                        <a:pt x="56714" y="250809"/>
                        <a:pt x="53570" y="231950"/>
                        <a:pt x="52785" y="213090"/>
                      </a:cubicBezTo>
                      <a:lnTo>
                        <a:pt x="52785" y="206804"/>
                      </a:lnTo>
                      <a:cubicBezTo>
                        <a:pt x="54356" y="121150"/>
                        <a:pt x="124293" y="51999"/>
                        <a:pt x="209947" y="51213"/>
                      </a:cubicBezTo>
                      <a:lnTo>
                        <a:pt x="209947" y="51213"/>
                      </a:lnTo>
                      <a:lnTo>
                        <a:pt x="209947" y="51213"/>
                      </a:lnTo>
                      <a:cubicBezTo>
                        <a:pt x="209947" y="51213"/>
                        <a:pt x="209947" y="51213"/>
                        <a:pt x="209947" y="51213"/>
                      </a:cubicBezTo>
                      <a:cubicBezTo>
                        <a:pt x="209947" y="51213"/>
                        <a:pt x="209947" y="51213"/>
                        <a:pt x="209947" y="51213"/>
                      </a:cubicBezTo>
                      <a:lnTo>
                        <a:pt x="209947" y="51213"/>
                      </a:lnTo>
                      <a:lnTo>
                        <a:pt x="209947" y="51213"/>
                      </a:lnTo>
                      <a:cubicBezTo>
                        <a:pt x="295601" y="51999"/>
                        <a:pt x="365538" y="120364"/>
                        <a:pt x="367110" y="206804"/>
                      </a:cubicBezTo>
                      <a:lnTo>
                        <a:pt x="367110" y="213090"/>
                      </a:lnTo>
                      <a:close/>
                    </a:path>
                  </a:pathLst>
                </a:custGeom>
                <a:grpFill/>
                <a:ln w="7838" cap="flat">
                  <a:noFill/>
                  <a:prstDash val="solid"/>
                  <a:miter/>
                </a:ln>
              </p:spPr>
              <p:txBody>
                <a:bodyPr/>
                <a:lstStyle/>
                <a:p>
                  <a:endParaRPr lang="fr-MA"/>
                </a:p>
              </p:txBody>
            </p:sp>
          </p:grpSp>
          <p:sp>
            <p:nvSpPr>
              <p:cNvPr id="68" name="Oval 8">
                <a:extLst>
                  <a:ext uri="{FF2B5EF4-FFF2-40B4-BE49-F238E27FC236}">
                    <a16:creationId xmlns:a16="http://schemas.microsoft.com/office/drawing/2014/main" id="{377535E4-B395-48B5-954B-1BCFFCF5A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74503" y="4520051"/>
                <a:ext cx="1288256" cy="1296591"/>
              </a:xfrm>
              <a:prstGeom prst="ellipse">
                <a:avLst/>
              </a:prstGeom>
              <a:solidFill>
                <a:srgbClr val="FF4F4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82" name="TextBox 25">
                <a:extLst>
                  <a:ext uri="{FF2B5EF4-FFF2-40B4-BE49-F238E27FC236}">
                    <a16:creationId xmlns:a16="http://schemas.microsoft.com/office/drawing/2014/main" id="{360059C8-0BF8-418B-B420-004C51AE7DD0}"/>
                  </a:ext>
                </a:extLst>
              </p:cNvPr>
              <p:cNvSpPr txBox="1"/>
              <p:nvPr/>
            </p:nvSpPr>
            <p:spPr>
              <a:xfrm>
                <a:off x="8131178" y="5193264"/>
                <a:ext cx="1011066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 defTabSz="914400"/>
                <a:r>
                  <a:rPr lang="en-US" sz="1200" b="1" dirty="0" smtClean="0">
                    <a:solidFill>
                      <a:prstClr val="white"/>
                    </a:solidFill>
                    <a:latin typeface="Montserrat Light"/>
                  </a:rPr>
                  <a:t>Open Innovation</a:t>
                </a:r>
                <a:endParaRPr lang="en-US" sz="1200" b="1" dirty="0">
                  <a:solidFill>
                    <a:prstClr val="white"/>
                  </a:solidFill>
                  <a:latin typeface="Montserrat Light"/>
                </a:endParaRPr>
              </a:p>
            </p:txBody>
          </p:sp>
        </p:grpSp>
        <p:pic>
          <p:nvPicPr>
            <p:cNvPr id="47" name="Image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0637" y="5169725"/>
              <a:ext cx="472145" cy="472145"/>
            </a:xfrm>
            <a:prstGeom prst="rect">
              <a:avLst/>
            </a:prstGeom>
          </p:spPr>
        </p:pic>
        <p:pic>
          <p:nvPicPr>
            <p:cNvPr id="67" name="Imag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7091" y="3472815"/>
              <a:ext cx="462389" cy="462389"/>
            </a:xfrm>
            <a:prstGeom prst="rect">
              <a:avLst/>
            </a:prstGeom>
          </p:spPr>
        </p:pic>
        <p:pic>
          <p:nvPicPr>
            <p:cNvPr id="80" name="Image 7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4062" y="2651350"/>
              <a:ext cx="509720" cy="509720"/>
            </a:xfrm>
            <a:prstGeom prst="rect">
              <a:avLst/>
            </a:prstGeom>
          </p:spPr>
        </p:pic>
        <p:pic>
          <p:nvPicPr>
            <p:cNvPr id="81" name="Image 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1868" y="3455149"/>
              <a:ext cx="534659" cy="534659"/>
            </a:xfrm>
            <a:prstGeom prst="rect">
              <a:avLst/>
            </a:prstGeom>
          </p:spPr>
        </p:pic>
        <p:pic>
          <p:nvPicPr>
            <p:cNvPr id="83" name="Image 8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0413" y="5148690"/>
              <a:ext cx="500666" cy="50066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20</a:t>
            </a:fld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21200" y="284400"/>
            <a:ext cx="10832841" cy="666849"/>
          </a:xfrm>
          <a:ln w="3175">
            <a:miter lim="400000"/>
          </a:ln>
        </p:spPr>
        <p:txBody>
          <a:bodyPr vert="horz" wrap="square" lIns="25400" tIns="25400" rIns="25400" bIns="2540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6000" cap="all" baseline="12500" dirty="0">
                <a:solidFill>
                  <a:srgbClr val="17222C"/>
                </a:solidFill>
                <a:latin typeface="+mn-lt"/>
                <a:ea typeface="+mn-ea"/>
                <a:cs typeface="+mn-cs"/>
              </a:rPr>
              <a:t>Modèle </a:t>
            </a:r>
            <a:r>
              <a:rPr lang="fr-FR" sz="6000" cap="all" baseline="12500" dirty="0" err="1" smtClean="0">
                <a:solidFill>
                  <a:srgbClr val="17222C"/>
                </a:solidFill>
                <a:latin typeface="+mn-lt"/>
                <a:ea typeface="+mn-ea"/>
                <a:cs typeface="+mn-cs"/>
              </a:rPr>
              <a:t>Spotify</a:t>
            </a:r>
            <a:r>
              <a:rPr lang="fr-FR" sz="6000" cap="all" baseline="12500" dirty="0" smtClean="0">
                <a:solidFill>
                  <a:srgbClr val="17222C"/>
                </a:solidFill>
                <a:latin typeface="+mn-lt"/>
                <a:ea typeface="+mn-ea"/>
                <a:cs typeface="+mn-cs"/>
              </a:rPr>
              <a:t>: Principes de fonctionnement</a:t>
            </a:r>
            <a:endParaRPr lang="fr-FR" sz="6000" cap="all" baseline="12500" dirty="0">
              <a:solidFill>
                <a:srgbClr val="17222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05371" y="1377752"/>
            <a:ext cx="3723729" cy="1080000"/>
          </a:xfrm>
          <a:prstGeom prst="rect">
            <a:avLst/>
          </a:prstGeom>
          <a:solidFill>
            <a:srgbClr val="45688B"/>
          </a:solidFill>
          <a:ln>
            <a:solidFill>
              <a:srgbClr val="45688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None/>
            </a:pPr>
            <a:r>
              <a:rPr lang="fr-FR" sz="1400" b="1" dirty="0">
                <a:latin typeface="Montserrat Light"/>
              </a:rPr>
              <a:t>Constituer des équipes réduites (</a:t>
            </a:r>
            <a:r>
              <a:rPr lang="fr-FR" sz="1400" b="1" dirty="0" err="1">
                <a:latin typeface="Montserrat Light"/>
              </a:rPr>
              <a:t>Squads</a:t>
            </a:r>
            <a:r>
              <a:rPr lang="fr-FR" sz="1400" b="1" dirty="0">
                <a:latin typeface="Montserrat Light"/>
              </a:rPr>
              <a:t>) de 10 personnes au maximum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05371" y="2670529"/>
            <a:ext cx="3723729" cy="1080000"/>
          </a:xfrm>
          <a:prstGeom prst="rect">
            <a:avLst/>
          </a:prstGeom>
          <a:solidFill>
            <a:srgbClr val="61D1CE"/>
          </a:solidFill>
          <a:ln>
            <a:solidFill>
              <a:srgbClr val="61D1C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  <a:buNone/>
            </a:pPr>
            <a:r>
              <a:rPr lang="fr-FR" sz="1400" b="1" dirty="0">
                <a:latin typeface="Montserrat Light"/>
              </a:rPr>
              <a:t>Donner un maximum d'autonomie aux équipes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05371" y="4018056"/>
            <a:ext cx="3723729" cy="2067267"/>
          </a:xfrm>
          <a:prstGeom prst="rect">
            <a:avLst/>
          </a:prstGeom>
          <a:solidFill>
            <a:srgbClr val="E16268"/>
          </a:solidFill>
          <a:ln>
            <a:solidFill>
              <a:srgbClr val="E1626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  <a:buNone/>
            </a:pPr>
            <a:r>
              <a:rPr lang="fr-FR" sz="1400" b="1" dirty="0">
                <a:latin typeface="Montserrat Light"/>
              </a:rPr>
              <a:t>Choisir des collaborateurs motivés et ouverts à l'innovation</a:t>
            </a:r>
            <a:endParaRPr lang="fr-FR" sz="1400" dirty="0">
              <a:latin typeface="Montserrat Light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432666" y="1377752"/>
            <a:ext cx="6803765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285750" indent="-285750">
              <a:buClr>
                <a:srgbClr val="45688B"/>
              </a:buClr>
              <a:buFontTx/>
              <a:buChar char="‒"/>
            </a:pPr>
            <a:r>
              <a:rPr lang="fr-FR" sz="1400" dirty="0">
                <a:solidFill>
                  <a:srgbClr val="45688B"/>
                </a:solidFill>
                <a:latin typeface="Montserrat Light"/>
              </a:rPr>
              <a:t>Les </a:t>
            </a:r>
            <a:r>
              <a:rPr lang="fr-FR" sz="1400" dirty="0" err="1">
                <a:solidFill>
                  <a:srgbClr val="45688B"/>
                </a:solidFill>
                <a:latin typeface="Montserrat Light"/>
              </a:rPr>
              <a:t>Squads</a:t>
            </a:r>
            <a:r>
              <a:rPr lang="fr-FR" sz="1400" dirty="0">
                <a:solidFill>
                  <a:srgbClr val="45688B"/>
                </a:solidFill>
                <a:latin typeface="Montserrat Light"/>
              </a:rPr>
              <a:t> doivent regrouper des profils pluridisciplinaires</a:t>
            </a:r>
          </a:p>
          <a:p>
            <a:pPr marL="285750" indent="-285750">
              <a:buClr>
                <a:srgbClr val="45688B"/>
              </a:buClr>
              <a:buFontTx/>
              <a:buChar char="‒"/>
            </a:pPr>
            <a:r>
              <a:rPr lang="fr-FR" sz="1400" dirty="0">
                <a:solidFill>
                  <a:srgbClr val="45688B"/>
                </a:solidFill>
                <a:latin typeface="Montserrat Light"/>
              </a:rPr>
              <a:t>Les collaborateurs d'un même </a:t>
            </a:r>
            <a:r>
              <a:rPr lang="fr-FR" sz="1400" dirty="0" err="1">
                <a:solidFill>
                  <a:srgbClr val="45688B"/>
                </a:solidFill>
                <a:latin typeface="Montserrat Light"/>
              </a:rPr>
              <a:t>Squad</a:t>
            </a:r>
            <a:r>
              <a:rPr lang="fr-FR" sz="1400" dirty="0">
                <a:solidFill>
                  <a:srgbClr val="45688B"/>
                </a:solidFill>
                <a:latin typeface="Montserrat Light"/>
              </a:rPr>
              <a:t> sont regroupés sur un même plateau</a:t>
            </a:r>
          </a:p>
          <a:p>
            <a:pPr marL="285750" indent="-285750">
              <a:buClr>
                <a:srgbClr val="45688B"/>
              </a:buClr>
              <a:buFontTx/>
              <a:buChar char="‒"/>
            </a:pPr>
            <a:r>
              <a:rPr lang="fr-FR" sz="1400" dirty="0">
                <a:solidFill>
                  <a:srgbClr val="45688B"/>
                </a:solidFill>
                <a:latin typeface="Montserrat Light"/>
              </a:rPr>
              <a:t>Le rôle de manager est réparti sur trois rôles : Product </a:t>
            </a:r>
            <a:r>
              <a:rPr lang="fr-FR" sz="1400" dirty="0" err="1">
                <a:solidFill>
                  <a:srgbClr val="45688B"/>
                </a:solidFill>
                <a:latin typeface="Montserrat Light"/>
              </a:rPr>
              <a:t>Owner</a:t>
            </a:r>
            <a:r>
              <a:rPr lang="fr-FR" sz="1400" dirty="0">
                <a:solidFill>
                  <a:srgbClr val="45688B"/>
                </a:solidFill>
                <a:latin typeface="Montserrat Light"/>
              </a:rPr>
              <a:t>, </a:t>
            </a:r>
            <a:r>
              <a:rPr lang="fr-FR" sz="1400" dirty="0" err="1">
                <a:solidFill>
                  <a:srgbClr val="45688B"/>
                </a:solidFill>
                <a:latin typeface="Montserrat Light"/>
              </a:rPr>
              <a:t>Chaper</a:t>
            </a:r>
            <a:r>
              <a:rPr lang="fr-FR" sz="1400" dirty="0">
                <a:solidFill>
                  <a:srgbClr val="45688B"/>
                </a:solidFill>
                <a:latin typeface="Montserrat Light"/>
              </a:rPr>
              <a:t> Lead (chef d'expertise) et Agile Coach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432666" y="2670529"/>
            <a:ext cx="6715125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285750" lvl="3" indent="-285750">
              <a:spcBef>
                <a:spcPts val="0"/>
              </a:spcBef>
              <a:buClr>
                <a:srgbClr val="61D1CE"/>
              </a:buClr>
              <a:buSzPct val="80000"/>
              <a:buFontTx/>
              <a:buChar char="‒"/>
              <a:defRPr/>
            </a:pPr>
            <a:r>
              <a:rPr lang="fr-FR" sz="1400" dirty="0">
                <a:solidFill>
                  <a:srgbClr val="61D1CE"/>
                </a:solidFill>
                <a:latin typeface="Montserrat Light"/>
                <a:sym typeface="Arial"/>
              </a:rPr>
              <a:t>Les </a:t>
            </a:r>
            <a:r>
              <a:rPr lang="fr-FR" sz="1400" dirty="0" err="1">
                <a:solidFill>
                  <a:srgbClr val="61D1CE"/>
                </a:solidFill>
                <a:latin typeface="Montserrat Light"/>
                <a:sym typeface="Arial"/>
              </a:rPr>
              <a:t>Squads</a:t>
            </a:r>
            <a:r>
              <a:rPr lang="fr-FR" sz="1400" dirty="0">
                <a:solidFill>
                  <a:srgbClr val="61D1CE"/>
                </a:solidFill>
                <a:latin typeface="Montserrat Light"/>
                <a:sym typeface="Arial"/>
              </a:rPr>
              <a:t> sont centrées sur des objectifs clairs</a:t>
            </a:r>
          </a:p>
          <a:p>
            <a:pPr marL="285750" lvl="3" indent="-285750">
              <a:spcBef>
                <a:spcPts val="0"/>
              </a:spcBef>
              <a:buClr>
                <a:srgbClr val="61D1CE"/>
              </a:buClr>
              <a:buSzPct val="80000"/>
              <a:buFontTx/>
              <a:buChar char="‒"/>
              <a:defRPr/>
            </a:pPr>
            <a:r>
              <a:rPr lang="fr-FR" sz="1400" dirty="0">
                <a:solidFill>
                  <a:srgbClr val="61D1CE"/>
                </a:solidFill>
                <a:latin typeface="Montserrat Light"/>
                <a:sym typeface="Arial"/>
              </a:rPr>
              <a:t>Elles sont responsables de bout en bout de leur mission</a:t>
            </a:r>
          </a:p>
          <a:p>
            <a:pPr marL="285750" lvl="3" indent="-285750">
              <a:spcBef>
                <a:spcPts val="0"/>
              </a:spcBef>
              <a:buClr>
                <a:srgbClr val="61D1CE"/>
              </a:buClr>
              <a:buSzPct val="80000"/>
              <a:buFontTx/>
              <a:buChar char="‒"/>
              <a:defRPr/>
            </a:pPr>
            <a:r>
              <a:rPr lang="fr-FR" sz="1400" dirty="0">
                <a:solidFill>
                  <a:srgbClr val="61D1CE"/>
                </a:solidFill>
                <a:latin typeface="Montserrat Light"/>
                <a:sym typeface="Arial"/>
              </a:rPr>
              <a:t>Les </a:t>
            </a:r>
            <a:r>
              <a:rPr lang="fr-FR" sz="1400" dirty="0" err="1">
                <a:solidFill>
                  <a:srgbClr val="61D1CE"/>
                </a:solidFill>
                <a:latin typeface="Montserrat Light"/>
                <a:sym typeface="Arial"/>
              </a:rPr>
              <a:t>Squads</a:t>
            </a:r>
            <a:r>
              <a:rPr lang="fr-FR" sz="1400" dirty="0">
                <a:solidFill>
                  <a:srgbClr val="61D1CE"/>
                </a:solidFill>
                <a:latin typeface="Montserrat Light"/>
                <a:sym typeface="Arial"/>
              </a:rPr>
              <a:t> sont dissoutes après la réalisation des objectifs</a:t>
            </a:r>
            <a:endParaRPr lang="fr-FR" sz="1400" dirty="0">
              <a:solidFill>
                <a:srgbClr val="61D1CE"/>
              </a:solidFill>
              <a:latin typeface="Montserrat Ligh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432666" y="4017228"/>
            <a:ext cx="7077075" cy="2068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285750" indent="-285750">
              <a:buClr>
                <a:srgbClr val="E16268"/>
              </a:buClr>
              <a:buFontTx/>
              <a:buChar char="‒"/>
            </a:pPr>
            <a:r>
              <a:rPr lang="fr-FR" sz="1400" dirty="0">
                <a:solidFill>
                  <a:srgbClr val="E16268"/>
                </a:solidFill>
                <a:latin typeface="Montserrat Light"/>
              </a:rPr>
              <a:t>L‘échec est accepté</a:t>
            </a:r>
          </a:p>
          <a:p>
            <a:pPr marL="285750" indent="-285750">
              <a:buClr>
                <a:srgbClr val="E16268"/>
              </a:buClr>
              <a:buFontTx/>
              <a:buChar char="‒"/>
            </a:pPr>
            <a:r>
              <a:rPr lang="fr-FR" sz="1400" dirty="0">
                <a:solidFill>
                  <a:srgbClr val="E16268"/>
                </a:solidFill>
                <a:latin typeface="Montserrat Light"/>
              </a:rPr>
              <a:t>Les idées viennent du bas (</a:t>
            </a:r>
            <a:r>
              <a:rPr lang="fr-FR" sz="1400" dirty="0" err="1">
                <a:solidFill>
                  <a:srgbClr val="E16268"/>
                </a:solidFill>
                <a:latin typeface="Montserrat Light"/>
              </a:rPr>
              <a:t>Bottom</a:t>
            </a:r>
            <a:r>
              <a:rPr lang="fr-FR" sz="1400" dirty="0">
                <a:solidFill>
                  <a:srgbClr val="E16268"/>
                </a:solidFill>
                <a:latin typeface="Montserrat Light"/>
              </a:rPr>
              <a:t>-up)</a:t>
            </a:r>
          </a:p>
          <a:p>
            <a:pPr marL="285750" indent="-285750">
              <a:buClr>
                <a:srgbClr val="E16268"/>
              </a:buClr>
              <a:buFontTx/>
              <a:buChar char="‒"/>
            </a:pPr>
            <a:r>
              <a:rPr lang="fr-FR" sz="1400" dirty="0">
                <a:solidFill>
                  <a:srgbClr val="E16268"/>
                </a:solidFill>
                <a:latin typeface="Montserrat Light"/>
              </a:rPr>
              <a:t>Les équipes travaillent à l'accomplissement de missions dans des cycles courts (2-3 semaines ) pour générer un impact visible régulier</a:t>
            </a:r>
          </a:p>
          <a:p>
            <a:pPr marL="285750" indent="-285750">
              <a:buClr>
                <a:srgbClr val="E16268"/>
              </a:buClr>
              <a:buFontTx/>
              <a:buChar char="‒"/>
            </a:pPr>
            <a:r>
              <a:rPr lang="fr-FR" sz="1400" dirty="0">
                <a:solidFill>
                  <a:srgbClr val="E16268"/>
                </a:solidFill>
                <a:latin typeface="Montserrat Light"/>
              </a:rPr>
              <a:t>Les collaborateurs reçoivent un feedback à 360° de leurs pairs et de leur supérieur hiérarchique direct </a:t>
            </a:r>
          </a:p>
          <a:p>
            <a:pPr marL="285750" indent="-285750">
              <a:buClr>
                <a:srgbClr val="E16268"/>
              </a:buClr>
              <a:buFontTx/>
              <a:buChar char="‒"/>
            </a:pPr>
            <a:r>
              <a:rPr lang="fr-FR" sz="1400" dirty="0">
                <a:solidFill>
                  <a:srgbClr val="E16268"/>
                </a:solidFill>
                <a:latin typeface="Montserrat Light"/>
              </a:rPr>
              <a:t>Les </a:t>
            </a:r>
            <a:r>
              <a:rPr lang="fr-FR" sz="1400" dirty="0" err="1">
                <a:solidFill>
                  <a:srgbClr val="E16268"/>
                </a:solidFill>
                <a:latin typeface="Montserrat Light"/>
              </a:rPr>
              <a:t>Squads</a:t>
            </a:r>
            <a:r>
              <a:rPr lang="fr-FR" sz="1400" dirty="0">
                <a:solidFill>
                  <a:srgbClr val="E16268"/>
                </a:solidFill>
                <a:latin typeface="Montserrat Light"/>
              </a:rPr>
              <a:t> réfléchissent à intervalle régulières sur des axes d'amélioration possibles de son efficacité, puis affine et ajuste son comportement en conséquence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29100" y="1377752"/>
            <a:ext cx="7280641" cy="1080000"/>
          </a:xfrm>
          <a:prstGeom prst="rect">
            <a:avLst/>
          </a:prstGeom>
          <a:noFill/>
          <a:ln>
            <a:solidFill>
              <a:srgbClr val="45688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4229100" y="2665459"/>
            <a:ext cx="7280641" cy="1080000"/>
          </a:xfrm>
          <a:prstGeom prst="rect">
            <a:avLst/>
          </a:prstGeom>
          <a:noFill/>
          <a:ln>
            <a:solidFill>
              <a:srgbClr val="61D1C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4229100" y="4012159"/>
            <a:ext cx="7280641" cy="2073166"/>
          </a:xfrm>
          <a:prstGeom prst="rect">
            <a:avLst/>
          </a:prstGeom>
          <a:noFill/>
          <a:ln>
            <a:solidFill>
              <a:srgbClr val="E1626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21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D20F88-C31F-4A2F-A13C-0D2E4AAF7CB2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  <p:sp>
        <p:nvSpPr>
          <p:cNvPr id="4" name="Demo information text"/>
          <p:cNvSpPr txBox="1"/>
          <p:nvPr/>
        </p:nvSpPr>
        <p:spPr>
          <a:xfrm>
            <a:off x="1172922" y="2396597"/>
            <a:ext cx="10368316" cy="7181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 defTabSz="825500" hangingPunct="0">
              <a:lnSpc>
                <a:spcPct val="100000"/>
              </a:lnSpc>
            </a:pPr>
            <a:r>
              <a:rPr lang="fr-FR" sz="6000" kern="0" dirty="0" smtClean="0">
                <a:solidFill>
                  <a:srgbClr val="36526E"/>
                </a:solidFill>
                <a:latin typeface="Montserrat-Bold"/>
              </a:rPr>
              <a:t>Vue d’ensemble</a:t>
            </a:r>
            <a:endParaRPr sz="6000" kern="0" dirty="0">
              <a:solidFill>
                <a:srgbClr val="36526E"/>
              </a:solidFill>
              <a:latin typeface="Montserrat-Bold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5875338" y="-2519363"/>
            <a:ext cx="7741444" cy="11129169"/>
            <a:chOff x="5875338" y="-2519363"/>
            <a:chExt cx="7741444" cy="11129169"/>
          </a:xfrm>
        </p:grpSpPr>
        <p:sp>
          <p:nvSpPr>
            <p:cNvPr id="6" name="Shape 345">
              <a:extLst>
                <a:ext uri="{FF2B5EF4-FFF2-40B4-BE49-F238E27FC236}">
                  <a16:creationId xmlns:a16="http://schemas.microsoft.com/office/drawing/2014/main" id="{829845F5-60A1-46CF-BAC5-503A0AEEF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9900" y="975519"/>
              <a:ext cx="3686969" cy="4544219"/>
            </a:xfrm>
            <a:custGeom>
              <a:avLst/>
              <a:gdLst>
                <a:gd name="T0" fmla="*/ 2147483646 w 19888"/>
                <a:gd name="T1" fmla="*/ 2147483646 h 20156"/>
                <a:gd name="T2" fmla="*/ 2147483646 w 19888"/>
                <a:gd name="T3" fmla="*/ 2147483646 h 20156"/>
                <a:gd name="T4" fmla="*/ 2147483646 w 19888"/>
                <a:gd name="T5" fmla="*/ 2147483646 h 20156"/>
                <a:gd name="T6" fmla="*/ 2147483646 w 19888"/>
                <a:gd name="T7" fmla="*/ 2147483646 h 2015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88" h="20156" extrusionOk="0">
                  <a:moveTo>
                    <a:pt x="19448" y="13996"/>
                  </a:moveTo>
                  <a:cubicBezTo>
                    <a:pt x="20464" y="15930"/>
                    <a:pt x="19674" y="18184"/>
                    <a:pt x="17562" y="19377"/>
                  </a:cubicBezTo>
                  <a:cubicBezTo>
                    <a:pt x="15351" y="20625"/>
                    <a:pt x="12361" y="20348"/>
                    <a:pt x="10543" y="18727"/>
                  </a:cubicBezTo>
                  <a:lnTo>
                    <a:pt x="1295" y="9744"/>
                  </a:lnTo>
                  <a:cubicBezTo>
                    <a:pt x="-1136" y="6772"/>
                    <a:pt x="-39" y="2731"/>
                    <a:pt x="3699" y="892"/>
                  </a:cubicBezTo>
                  <a:cubicBezTo>
                    <a:pt x="7491" y="-975"/>
                    <a:pt x="12413" y="193"/>
                    <a:pt x="14412" y="3434"/>
                  </a:cubicBezTo>
                  <a:lnTo>
                    <a:pt x="19448" y="13996"/>
                  </a:lnTo>
                  <a:close/>
                </a:path>
              </a:pathLst>
            </a:custGeom>
            <a:noFill/>
            <a:ln w="25400">
              <a:solidFill>
                <a:srgbClr val="C6CDD5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7" name="Shape 360">
              <a:extLst>
                <a:ext uri="{FF2B5EF4-FFF2-40B4-BE49-F238E27FC236}">
                  <a16:creationId xmlns:a16="http://schemas.microsoft.com/office/drawing/2014/main" id="{0F10A50F-7870-4773-93AA-6760E79DF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757" y="865981"/>
              <a:ext cx="2838450" cy="3037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8" name="Shape 361">
              <a:extLst>
                <a:ext uri="{FF2B5EF4-FFF2-40B4-BE49-F238E27FC236}">
                  <a16:creationId xmlns:a16="http://schemas.microsoft.com/office/drawing/2014/main" id="{6B6A98F2-A67D-429C-A07A-76ACA75FB3F6}"/>
                </a:ext>
              </a:extLst>
            </p:cNvPr>
            <p:cNvSpPr>
              <a:spLocks/>
            </p:cNvSpPr>
            <p:nvPr/>
          </p:nvSpPr>
          <p:spPr bwMode="auto">
            <a:xfrm rot="1840664">
              <a:off x="8510588" y="3468687"/>
              <a:ext cx="2002632" cy="214391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9" name="Shape 362">
              <a:extLst>
                <a:ext uri="{FF2B5EF4-FFF2-40B4-BE49-F238E27FC236}">
                  <a16:creationId xmlns:a16="http://schemas.microsoft.com/office/drawing/2014/main" id="{666A94B4-A74D-4CAC-8995-4591DC85720D}"/>
                </a:ext>
              </a:extLst>
            </p:cNvPr>
            <p:cNvSpPr>
              <a:spLocks/>
            </p:cNvSpPr>
            <p:nvPr/>
          </p:nvSpPr>
          <p:spPr bwMode="auto">
            <a:xfrm rot="81901">
              <a:off x="9733757" y="1094581"/>
              <a:ext cx="1512888" cy="1618456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1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0" name="Shape 366">
              <a:extLst>
                <a:ext uri="{FF2B5EF4-FFF2-40B4-BE49-F238E27FC236}">
                  <a16:creationId xmlns:a16="http://schemas.microsoft.com/office/drawing/2014/main" id="{176961C2-617E-4DF0-85BC-FAE3A19BE79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8059738" y="-2519363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1" name="Shape 367">
              <a:extLst>
                <a:ext uri="{FF2B5EF4-FFF2-40B4-BE49-F238E27FC236}">
                  <a16:creationId xmlns:a16="http://schemas.microsoft.com/office/drawing/2014/main" id="{73A5E333-80A1-4A5F-AC11-79085F9269D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5875338" y="4897437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2" name="Shape 368">
              <a:extLst>
                <a:ext uri="{FF2B5EF4-FFF2-40B4-BE49-F238E27FC236}">
                  <a16:creationId xmlns:a16="http://schemas.microsoft.com/office/drawing/2014/main" id="{36B13A61-51DA-436C-B5F0-F9BA4DD41BE8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11252994" y="1513681"/>
              <a:ext cx="2363788" cy="2529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grpSp>
          <p:nvGrpSpPr>
            <p:cNvPr id="13" name="Group 371">
              <a:extLst>
                <a:ext uri="{FF2B5EF4-FFF2-40B4-BE49-F238E27FC236}">
                  <a16:creationId xmlns:a16="http://schemas.microsoft.com/office/drawing/2014/main" id="{2FC11660-2303-4A45-9B26-A337C583E0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6350" y="1778794"/>
              <a:ext cx="1211263" cy="1212056"/>
              <a:chOff x="0" y="0"/>
              <a:chExt cx="2423914" cy="2423914"/>
            </a:xfrm>
          </p:grpSpPr>
          <p:graphicFrame>
            <p:nvGraphicFramePr>
              <p:cNvPr id="23" name="Chart 369">
                <a:extLst>
                  <a:ext uri="{FF2B5EF4-FFF2-40B4-BE49-F238E27FC236}">
                    <a16:creationId xmlns:a16="http://schemas.microsoft.com/office/drawing/2014/main" id="{F80C3139-44D5-405B-BABA-E6A8B855DB5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2525515" cy="25255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21" name="Chart" r:id="rId3" imgW="2530059" imgH="2530059" progId="Excel.Sheet.8">
                      <p:embed/>
                    </p:oleObj>
                  </mc:Choice>
                  <mc:Fallback>
                    <p:oleObj name="Chart" r:id="rId3" imgW="2530059" imgH="2530059" progId="Excel.Sheet.8">
                      <p:embed/>
                      <p:pic>
                        <p:nvPicPr>
                          <p:cNvPr id="0" name="Picture 3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2525515" cy="25255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Shape 370">
                <a:extLst>
                  <a:ext uri="{FF2B5EF4-FFF2-40B4-BE49-F238E27FC236}">
                    <a16:creationId xmlns:a16="http://schemas.microsoft.com/office/drawing/2014/main" id="{52851ECC-9D87-48CE-ACA9-13838105E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09" y="271809"/>
                <a:ext cx="1880296" cy="18802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4" name="Group 374">
              <a:extLst>
                <a:ext uri="{FF2B5EF4-FFF2-40B4-BE49-F238E27FC236}">
                  <a16:creationId xmlns:a16="http://schemas.microsoft.com/office/drawing/2014/main" id="{F46D2877-502D-44F2-8F58-D380C9906C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644" y="4115594"/>
              <a:ext cx="849313" cy="849313"/>
              <a:chOff x="0" y="0"/>
              <a:chExt cx="1698426" cy="1698426"/>
            </a:xfrm>
          </p:grpSpPr>
          <p:graphicFrame>
            <p:nvGraphicFramePr>
              <p:cNvPr id="21" name="Chart 372">
                <a:extLst>
                  <a:ext uri="{FF2B5EF4-FFF2-40B4-BE49-F238E27FC236}">
                    <a16:creationId xmlns:a16="http://schemas.microsoft.com/office/drawing/2014/main" id="{D0EB3814-8759-43C6-839C-BA8D9E9FE6E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800027" cy="18000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22" name="Chart" r:id="rId5" imgW="1804572" imgH="1804572" progId="Excel.Sheet.8">
                      <p:embed/>
                    </p:oleObj>
                  </mc:Choice>
                  <mc:Fallback>
                    <p:oleObj name="Chart" r:id="rId5" imgW="1804572" imgH="1804572" progId="Excel.Sheet.8">
                      <p:embed/>
                      <p:pic>
                        <p:nvPicPr>
                          <p:cNvPr id="0" name="Picture 3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800027" cy="18000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" name="Shape 373">
                <a:extLst>
                  <a:ext uri="{FF2B5EF4-FFF2-40B4-BE49-F238E27FC236}">
                    <a16:creationId xmlns:a16="http://schemas.microsoft.com/office/drawing/2014/main" id="{59FEBA7A-2E50-469C-BF10-2656CC0D6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399" y="248399"/>
                <a:ext cx="1201628" cy="120162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5" name="Group 377">
              <a:extLst>
                <a:ext uri="{FF2B5EF4-FFF2-40B4-BE49-F238E27FC236}">
                  <a16:creationId xmlns:a16="http://schemas.microsoft.com/office/drawing/2014/main" id="{C3FA089F-AB9A-4906-9533-E07093EB6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2225" y="1595437"/>
              <a:ext cx="615950" cy="615950"/>
              <a:chOff x="0" y="0"/>
              <a:chExt cx="1231800" cy="1231800"/>
            </a:xfrm>
          </p:grpSpPr>
          <p:graphicFrame>
            <p:nvGraphicFramePr>
              <p:cNvPr id="19" name="Chart 375">
                <a:extLst>
                  <a:ext uri="{FF2B5EF4-FFF2-40B4-BE49-F238E27FC236}">
                    <a16:creationId xmlns:a16="http://schemas.microsoft.com/office/drawing/2014/main" id="{7D75E1D7-3144-46BA-8648-BA0DFA07120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333401" cy="1333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23" name="Chart" r:id="rId7" imgW="1341236" imgH="1335140" progId="Excel.Sheet.8">
                      <p:embed/>
                    </p:oleObj>
                  </mc:Choice>
                  <mc:Fallback>
                    <p:oleObj name="Chart" r:id="rId7" imgW="1341236" imgH="1335140" progId="Excel.Sheet.8">
                      <p:embed/>
                      <p:pic>
                        <p:nvPicPr>
                          <p:cNvPr id="0" name="Picture 3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333401" cy="1333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" name="Shape 376">
                <a:extLst>
                  <a:ext uri="{FF2B5EF4-FFF2-40B4-BE49-F238E27FC236}">
                    <a16:creationId xmlns:a16="http://schemas.microsoft.com/office/drawing/2014/main" id="{CEB5982B-E2B7-43D5-B883-902F7EBE6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71" y="209771"/>
                <a:ext cx="812259" cy="81225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6" name="Shape 378">
              <a:extLst>
                <a:ext uri="{FF2B5EF4-FFF2-40B4-BE49-F238E27FC236}">
                  <a16:creationId xmlns:a16="http://schemas.microsoft.com/office/drawing/2014/main" id="{5CE357DC-086B-48EC-8068-E6836B8F9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6905" y="4423578"/>
              <a:ext cx="248901" cy="22859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950" y="21600"/>
                  </a:lnTo>
                  <a:lnTo>
                    <a:pt x="3950" y="8656"/>
                  </a:lnTo>
                  <a:lnTo>
                    <a:pt x="0" y="8656"/>
                  </a:lnTo>
                  <a:lnTo>
                    <a:pt x="0" y="21600"/>
                  </a:lnTo>
                  <a:close/>
                  <a:moveTo>
                    <a:pt x="21600" y="9649"/>
                  </a:moveTo>
                  <a:cubicBezTo>
                    <a:pt x="21600" y="8418"/>
                    <a:pt x="20658" y="7624"/>
                    <a:pt x="19534" y="7624"/>
                  </a:cubicBezTo>
                  <a:lnTo>
                    <a:pt x="13337" y="7624"/>
                  </a:lnTo>
                  <a:lnTo>
                    <a:pt x="14460" y="2462"/>
                  </a:lnTo>
                  <a:lnTo>
                    <a:pt x="14460" y="2263"/>
                  </a:lnTo>
                  <a:cubicBezTo>
                    <a:pt x="14460" y="1826"/>
                    <a:pt x="14279" y="1429"/>
                    <a:pt x="14098" y="1032"/>
                  </a:cubicBezTo>
                  <a:lnTo>
                    <a:pt x="12974" y="0"/>
                  </a:lnTo>
                  <a:lnTo>
                    <a:pt x="6379" y="6988"/>
                  </a:lnTo>
                  <a:cubicBezTo>
                    <a:pt x="6016" y="7385"/>
                    <a:pt x="5835" y="8021"/>
                    <a:pt x="5835" y="8656"/>
                  </a:cubicBezTo>
                  <a:lnTo>
                    <a:pt x="5835" y="19337"/>
                  </a:lnTo>
                  <a:cubicBezTo>
                    <a:pt x="5835" y="20568"/>
                    <a:pt x="6777" y="21600"/>
                    <a:pt x="7901" y="21600"/>
                  </a:cubicBezTo>
                  <a:lnTo>
                    <a:pt x="16707" y="21600"/>
                  </a:lnTo>
                  <a:cubicBezTo>
                    <a:pt x="17468" y="21600"/>
                    <a:pt x="18230" y="21004"/>
                    <a:pt x="18411" y="20171"/>
                  </a:cubicBezTo>
                  <a:lnTo>
                    <a:pt x="21419" y="12547"/>
                  </a:lnTo>
                  <a:cubicBezTo>
                    <a:pt x="21419" y="12349"/>
                    <a:pt x="21419" y="12150"/>
                    <a:pt x="21419" y="11713"/>
                  </a:cubicBezTo>
                  <a:lnTo>
                    <a:pt x="21419" y="9649"/>
                  </a:lnTo>
                  <a:lnTo>
                    <a:pt x="21600" y="9649"/>
                  </a:lnTo>
                  <a:close/>
                </a:path>
              </a:pathLst>
            </a:custGeom>
            <a:solidFill>
              <a:srgbClr val="6D7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2860" rIns="2286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7" name="Shape 379">
              <a:extLst>
                <a:ext uri="{FF2B5EF4-FFF2-40B4-BE49-F238E27FC236}">
                  <a16:creationId xmlns:a16="http://schemas.microsoft.com/office/drawing/2014/main" id="{AF51E842-5406-4688-B539-BFEFE5D39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6857" y="1811337"/>
              <a:ext cx="192088" cy="171450"/>
            </a:xfrm>
            <a:custGeom>
              <a:avLst/>
              <a:gdLst>
                <a:gd name="T0" fmla="*/ 1084139591 w 21600"/>
                <a:gd name="T1" fmla="*/ 697083946 h 21489"/>
                <a:gd name="T2" fmla="*/ 1084139591 w 21600"/>
                <a:gd name="T3" fmla="*/ 697083946 h 21489"/>
                <a:gd name="T4" fmla="*/ 1084139591 w 21600"/>
                <a:gd name="T5" fmla="*/ 697083946 h 21489"/>
                <a:gd name="T6" fmla="*/ 1084139591 w 21600"/>
                <a:gd name="T7" fmla="*/ 697083946 h 2148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489" extrusionOk="0">
                  <a:moveTo>
                    <a:pt x="0" y="16876"/>
                  </a:moveTo>
                  <a:lnTo>
                    <a:pt x="0" y="21489"/>
                  </a:lnTo>
                  <a:lnTo>
                    <a:pt x="4090" y="21489"/>
                  </a:lnTo>
                  <a:lnTo>
                    <a:pt x="16041" y="8139"/>
                  </a:lnTo>
                  <a:lnTo>
                    <a:pt x="11912" y="3570"/>
                  </a:lnTo>
                  <a:lnTo>
                    <a:pt x="0" y="16876"/>
                  </a:lnTo>
                  <a:close/>
                  <a:moveTo>
                    <a:pt x="19138" y="4723"/>
                  </a:moveTo>
                  <a:cubicBezTo>
                    <a:pt x="19535" y="4236"/>
                    <a:pt x="19535" y="3570"/>
                    <a:pt x="19138" y="3082"/>
                  </a:cubicBezTo>
                  <a:lnTo>
                    <a:pt x="16676" y="333"/>
                  </a:lnTo>
                  <a:cubicBezTo>
                    <a:pt x="16240" y="-111"/>
                    <a:pt x="15644" y="-111"/>
                    <a:pt x="15207" y="333"/>
                  </a:cubicBezTo>
                  <a:lnTo>
                    <a:pt x="13143" y="2417"/>
                  </a:lnTo>
                  <a:lnTo>
                    <a:pt x="17272" y="6986"/>
                  </a:lnTo>
                  <a:lnTo>
                    <a:pt x="19138" y="4723"/>
                  </a:lnTo>
                  <a:close/>
                  <a:moveTo>
                    <a:pt x="9847" y="19183"/>
                  </a:moveTo>
                  <a:lnTo>
                    <a:pt x="7584" y="21489"/>
                  </a:lnTo>
                  <a:lnTo>
                    <a:pt x="21600" y="21489"/>
                  </a:lnTo>
                  <a:lnTo>
                    <a:pt x="21600" y="19183"/>
                  </a:lnTo>
                  <a:lnTo>
                    <a:pt x="9847" y="19183"/>
                  </a:lnTo>
                  <a:close/>
                </a:path>
              </a:pathLst>
            </a:custGeom>
            <a:solidFill>
              <a:srgbClr val="6D7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2860" rIns="2286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</p:grpSp>
      <p:grpSp>
        <p:nvGrpSpPr>
          <p:cNvPr id="42" name="Groupe 41"/>
          <p:cNvGrpSpPr/>
          <p:nvPr/>
        </p:nvGrpSpPr>
        <p:grpSpPr>
          <a:xfrm>
            <a:off x="8061573" y="2073653"/>
            <a:ext cx="340817" cy="590719"/>
            <a:chOff x="4112120" y="673793"/>
            <a:chExt cx="2072101" cy="3591459"/>
          </a:xfrm>
        </p:grpSpPr>
        <p:sp>
          <p:nvSpPr>
            <p:cNvPr id="25" name="AutoShape 27">
              <a:extLst>
                <a:ext uri="{FF2B5EF4-FFF2-40B4-BE49-F238E27FC236}">
                  <a16:creationId xmlns:a16="http://schemas.microsoft.com/office/drawing/2014/main" id="{50C4E884-374B-4227-9F1A-7E04DEFE6FE1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740569" y="673793"/>
              <a:ext cx="1100287" cy="2766358"/>
            </a:xfrm>
            <a:custGeom>
              <a:avLst/>
              <a:gdLst>
                <a:gd name="T0" fmla="+- 0 10800 504"/>
                <a:gd name="T1" fmla="*/ T0 w 20593"/>
                <a:gd name="T2" fmla="+- 0 10805 11"/>
                <a:gd name="T3" fmla="*/ 10805 h 21589"/>
                <a:gd name="T4" fmla="+- 0 10800 504"/>
                <a:gd name="T5" fmla="*/ T4 w 20593"/>
                <a:gd name="T6" fmla="+- 0 10805 11"/>
                <a:gd name="T7" fmla="*/ 10805 h 21589"/>
                <a:gd name="T8" fmla="+- 0 10800 504"/>
                <a:gd name="T9" fmla="*/ T8 w 20593"/>
                <a:gd name="T10" fmla="+- 0 10805 11"/>
                <a:gd name="T11" fmla="*/ 10805 h 21589"/>
                <a:gd name="T12" fmla="+- 0 10800 504"/>
                <a:gd name="T13" fmla="*/ T12 w 20593"/>
                <a:gd name="T14" fmla="+- 0 10805 11"/>
                <a:gd name="T15" fmla="*/ 10805 h 215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3" h="21589">
                  <a:moveTo>
                    <a:pt x="9769" y="32"/>
                  </a:moveTo>
                  <a:cubicBezTo>
                    <a:pt x="9470" y="68"/>
                    <a:pt x="9194" y="134"/>
                    <a:pt x="8967" y="223"/>
                  </a:cubicBezTo>
                  <a:cubicBezTo>
                    <a:pt x="6519" y="1306"/>
                    <a:pt x="4542" y="2548"/>
                    <a:pt x="3106" y="3898"/>
                  </a:cubicBezTo>
                  <a:cubicBezTo>
                    <a:pt x="-92" y="6903"/>
                    <a:pt x="-504" y="10269"/>
                    <a:pt x="455" y="13565"/>
                  </a:cubicBezTo>
                  <a:cubicBezTo>
                    <a:pt x="1256" y="16316"/>
                    <a:pt x="2993" y="19006"/>
                    <a:pt x="5617" y="21553"/>
                  </a:cubicBezTo>
                  <a:lnTo>
                    <a:pt x="10304" y="21589"/>
                  </a:lnTo>
                  <a:lnTo>
                    <a:pt x="10311" y="21589"/>
                  </a:lnTo>
                  <a:lnTo>
                    <a:pt x="10321" y="21589"/>
                  </a:lnTo>
                  <a:lnTo>
                    <a:pt x="14991" y="21553"/>
                  </a:lnTo>
                  <a:cubicBezTo>
                    <a:pt x="17608" y="19006"/>
                    <a:pt x="19341" y="16316"/>
                    <a:pt x="20140" y="13565"/>
                  </a:cubicBezTo>
                  <a:cubicBezTo>
                    <a:pt x="21096" y="10269"/>
                    <a:pt x="20687" y="6903"/>
                    <a:pt x="17499" y="3898"/>
                  </a:cubicBezTo>
                  <a:cubicBezTo>
                    <a:pt x="16067" y="2548"/>
                    <a:pt x="14093" y="1306"/>
                    <a:pt x="11651" y="223"/>
                  </a:cubicBezTo>
                  <a:cubicBezTo>
                    <a:pt x="11425" y="134"/>
                    <a:pt x="11154" y="68"/>
                    <a:pt x="10856" y="32"/>
                  </a:cubicBezTo>
                  <a:cubicBezTo>
                    <a:pt x="10501" y="-11"/>
                    <a:pt x="10124" y="-11"/>
                    <a:pt x="9769" y="32"/>
                  </a:cubicBezTo>
                  <a:close/>
                </a:path>
              </a:pathLst>
            </a:custGeom>
            <a:solidFill>
              <a:srgbClr val="6B9B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6" name="AutoShape 28">
              <a:extLst>
                <a:ext uri="{FF2B5EF4-FFF2-40B4-BE49-F238E27FC236}">
                  <a16:creationId xmlns:a16="http://schemas.microsoft.com/office/drawing/2014/main" id="{F80AD133-47A9-478F-ACC5-97D6C81FE57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112120" y="2156987"/>
              <a:ext cx="432920" cy="1081459"/>
            </a:xfrm>
            <a:custGeom>
              <a:avLst/>
              <a:gdLst>
                <a:gd name="T0" fmla="+- 0 11039 478"/>
                <a:gd name="T1" fmla="*/ T0 w 21122"/>
                <a:gd name="T2" fmla="*/ 10800 h 21600"/>
                <a:gd name="T3" fmla="+- 0 11039 478"/>
                <a:gd name="T4" fmla="*/ T3 w 21122"/>
                <a:gd name="T5" fmla="*/ 10800 h 21600"/>
                <a:gd name="T6" fmla="+- 0 11039 478"/>
                <a:gd name="T7" fmla="*/ T6 w 21122"/>
                <a:gd name="T8" fmla="*/ 10800 h 21600"/>
                <a:gd name="T9" fmla="+- 0 11039 478"/>
                <a:gd name="T10" fmla="*/ T9 w 2112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122" h="21600">
                  <a:moveTo>
                    <a:pt x="12503" y="0"/>
                  </a:moveTo>
                  <a:cubicBezTo>
                    <a:pt x="5080" y="2748"/>
                    <a:pt x="608" y="6585"/>
                    <a:pt x="57" y="10676"/>
                  </a:cubicBezTo>
                  <a:cubicBezTo>
                    <a:pt x="-478" y="14655"/>
                    <a:pt x="2745" y="18567"/>
                    <a:pt x="9060" y="21600"/>
                  </a:cubicBezTo>
                  <a:cubicBezTo>
                    <a:pt x="8838" y="19730"/>
                    <a:pt x="10238" y="17888"/>
                    <a:pt x="13012" y="16400"/>
                  </a:cubicBezTo>
                  <a:cubicBezTo>
                    <a:pt x="15111" y="15275"/>
                    <a:pt x="17913" y="14402"/>
                    <a:pt x="21122" y="13874"/>
                  </a:cubicBezTo>
                  <a:cubicBezTo>
                    <a:pt x="19161" y="11576"/>
                    <a:pt x="17450" y="9245"/>
                    <a:pt x="15994" y="6885"/>
                  </a:cubicBezTo>
                  <a:cubicBezTo>
                    <a:pt x="14591" y="4611"/>
                    <a:pt x="13427" y="2314"/>
                    <a:pt x="12503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7" name="AutoShape 29">
              <a:extLst>
                <a:ext uri="{FF2B5EF4-FFF2-40B4-BE49-F238E27FC236}">
                  <a16:creationId xmlns:a16="http://schemas.microsoft.com/office/drawing/2014/main" id="{99FADB0D-79CF-4F1B-92BF-89303FFF4A93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083262" y="2672184"/>
              <a:ext cx="432985" cy="1081459"/>
            </a:xfrm>
            <a:custGeom>
              <a:avLst/>
              <a:gdLst>
                <a:gd name="T0" fmla="*/ 10561 w 21122"/>
                <a:gd name="T1" fmla="*/ 10800 h 21600"/>
                <a:gd name="T2" fmla="*/ 10561 w 21122"/>
                <a:gd name="T3" fmla="*/ 10800 h 21600"/>
                <a:gd name="T4" fmla="*/ 10561 w 21122"/>
                <a:gd name="T5" fmla="*/ 10800 h 21600"/>
                <a:gd name="T6" fmla="*/ 10561 w 2112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2" h="21600">
                  <a:moveTo>
                    <a:pt x="8619" y="0"/>
                  </a:moveTo>
                  <a:cubicBezTo>
                    <a:pt x="16042" y="2748"/>
                    <a:pt x="20514" y="6585"/>
                    <a:pt x="21065" y="10676"/>
                  </a:cubicBezTo>
                  <a:cubicBezTo>
                    <a:pt x="21600" y="14655"/>
                    <a:pt x="18377" y="18567"/>
                    <a:pt x="12062" y="21600"/>
                  </a:cubicBezTo>
                  <a:cubicBezTo>
                    <a:pt x="12284" y="19730"/>
                    <a:pt x="10884" y="17888"/>
                    <a:pt x="8110" y="16400"/>
                  </a:cubicBezTo>
                  <a:cubicBezTo>
                    <a:pt x="6011" y="15275"/>
                    <a:pt x="3209" y="14402"/>
                    <a:pt x="0" y="13874"/>
                  </a:cubicBezTo>
                  <a:cubicBezTo>
                    <a:pt x="1961" y="11576"/>
                    <a:pt x="3672" y="9245"/>
                    <a:pt x="5128" y="6885"/>
                  </a:cubicBezTo>
                  <a:cubicBezTo>
                    <a:pt x="6531" y="4611"/>
                    <a:pt x="7695" y="2314"/>
                    <a:pt x="8619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8" name="Oval 30">
              <a:extLst>
                <a:ext uri="{FF2B5EF4-FFF2-40B4-BE49-F238E27FC236}">
                  <a16:creationId xmlns:a16="http://schemas.microsoft.com/office/drawing/2014/main" id="{A96408D6-EB0A-487E-8CD1-2D5F2A78EA24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01028" y="1510490"/>
              <a:ext cx="626712" cy="626711"/>
            </a:xfrm>
            <a:prstGeom prst="ellipse">
              <a:avLst/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9" name="Oval 31">
              <a:extLst>
                <a:ext uri="{FF2B5EF4-FFF2-40B4-BE49-F238E27FC236}">
                  <a16:creationId xmlns:a16="http://schemas.microsoft.com/office/drawing/2014/main" id="{A680D9F9-CEFF-43EC-B8AA-F794CDD8B925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85464" y="1594927"/>
              <a:ext cx="457838" cy="4578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" name="AutoShape 32">
              <a:extLst>
                <a:ext uri="{FF2B5EF4-FFF2-40B4-BE49-F238E27FC236}">
                  <a16:creationId xmlns:a16="http://schemas.microsoft.com/office/drawing/2014/main" id="{1529AE2E-9B72-4E40-9E66-62B1CF5DFBF2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445973" y="804305"/>
              <a:ext cx="738248" cy="528368"/>
            </a:xfrm>
            <a:custGeom>
              <a:avLst/>
              <a:gdLst>
                <a:gd name="T0" fmla="*/ 10800 w 21600"/>
                <a:gd name="T1" fmla="*/ 10794 h 21589"/>
                <a:gd name="T2" fmla="*/ 10800 w 21600"/>
                <a:gd name="T3" fmla="*/ 10794 h 21589"/>
                <a:gd name="T4" fmla="*/ 10800 w 21600"/>
                <a:gd name="T5" fmla="*/ 10794 h 21589"/>
                <a:gd name="T6" fmla="*/ 10800 w 21600"/>
                <a:gd name="T7" fmla="*/ 10794 h 21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89">
                  <a:moveTo>
                    <a:pt x="10818" y="0"/>
                  </a:moveTo>
                  <a:cubicBezTo>
                    <a:pt x="10532" y="0"/>
                    <a:pt x="10244" y="55"/>
                    <a:pt x="9966" y="168"/>
                  </a:cubicBezTo>
                  <a:cubicBezTo>
                    <a:pt x="9499" y="358"/>
                    <a:pt x="9068" y="703"/>
                    <a:pt x="8712" y="1168"/>
                  </a:cubicBezTo>
                  <a:cubicBezTo>
                    <a:pt x="5128" y="6476"/>
                    <a:pt x="2202" y="12529"/>
                    <a:pt x="0" y="19078"/>
                  </a:cubicBezTo>
                  <a:cubicBezTo>
                    <a:pt x="3454" y="20697"/>
                    <a:pt x="7063" y="21577"/>
                    <a:pt x="10714" y="21589"/>
                  </a:cubicBezTo>
                  <a:cubicBezTo>
                    <a:pt x="14421" y="21600"/>
                    <a:pt x="18093" y="20717"/>
                    <a:pt x="21600" y="19071"/>
                  </a:cubicBezTo>
                  <a:cubicBezTo>
                    <a:pt x="19404" y="12524"/>
                    <a:pt x="16482" y="6474"/>
                    <a:pt x="12909" y="1168"/>
                  </a:cubicBezTo>
                  <a:cubicBezTo>
                    <a:pt x="12555" y="703"/>
                    <a:pt x="12131" y="358"/>
                    <a:pt x="11665" y="168"/>
                  </a:cubicBezTo>
                  <a:cubicBezTo>
                    <a:pt x="11388" y="55"/>
                    <a:pt x="11104" y="0"/>
                    <a:pt x="10818" y="0"/>
                  </a:cubicBez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" name="AutoShape 34">
              <a:extLst>
                <a:ext uri="{FF2B5EF4-FFF2-40B4-BE49-F238E27FC236}">
                  <a16:creationId xmlns:a16="http://schemas.microsoft.com/office/drawing/2014/main" id="{3D1B0B12-AE10-4573-BA3C-746FD59A517C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71764" y="806972"/>
              <a:ext cx="542442" cy="2729530"/>
            </a:xfrm>
            <a:custGeom>
              <a:avLst/>
              <a:gdLst>
                <a:gd name="T0" fmla="*/ 10291 w 20582"/>
                <a:gd name="T1" fmla="*/ 10800 h 21600"/>
                <a:gd name="T2" fmla="*/ 10291 w 20582"/>
                <a:gd name="T3" fmla="*/ 10800 h 21600"/>
                <a:gd name="T4" fmla="*/ 10291 w 20582"/>
                <a:gd name="T5" fmla="*/ 10800 h 21600"/>
                <a:gd name="T6" fmla="*/ 10291 w 205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82" h="21600">
                  <a:moveTo>
                    <a:pt x="0" y="0"/>
                  </a:moveTo>
                  <a:cubicBezTo>
                    <a:pt x="1162" y="440"/>
                    <a:pt x="2318" y="880"/>
                    <a:pt x="3423" y="1326"/>
                  </a:cubicBezTo>
                  <a:cubicBezTo>
                    <a:pt x="7846" y="3113"/>
                    <a:pt x="11791" y="4945"/>
                    <a:pt x="13860" y="6882"/>
                  </a:cubicBezTo>
                  <a:cubicBezTo>
                    <a:pt x="16484" y="9340"/>
                    <a:pt x="16066" y="11866"/>
                    <a:pt x="14314" y="14327"/>
                  </a:cubicBezTo>
                  <a:cubicBezTo>
                    <a:pt x="12560" y="16792"/>
                    <a:pt x="9444" y="19232"/>
                    <a:pt x="4941" y="21600"/>
                  </a:cubicBezTo>
                  <a:lnTo>
                    <a:pt x="9719" y="21593"/>
                  </a:lnTo>
                  <a:cubicBezTo>
                    <a:pt x="14737" y="19086"/>
                    <a:pt x="18095" y="16447"/>
                    <a:pt x="19661" y="13748"/>
                  </a:cubicBezTo>
                  <a:cubicBezTo>
                    <a:pt x="21600" y="10406"/>
                    <a:pt x="20771" y="6993"/>
                    <a:pt x="14307" y="3945"/>
                  </a:cubicBezTo>
                  <a:cubicBezTo>
                    <a:pt x="11405" y="2577"/>
                    <a:pt x="7402" y="1317"/>
                    <a:pt x="2453" y="219"/>
                  </a:cubicBezTo>
                  <a:cubicBezTo>
                    <a:pt x="1995" y="129"/>
                    <a:pt x="1445" y="62"/>
                    <a:pt x="840" y="25"/>
                  </a:cubicBezTo>
                  <a:cubicBezTo>
                    <a:pt x="565" y="9"/>
                    <a:pt x="284" y="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584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2" name="AutoShape 35">
              <a:extLst>
                <a:ext uri="{FF2B5EF4-FFF2-40B4-BE49-F238E27FC236}">
                  <a16:creationId xmlns:a16="http://schemas.microsoft.com/office/drawing/2014/main" id="{170AAB0E-47B9-456E-8018-447D0EA64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0945" y="2238664"/>
              <a:ext cx="258163" cy="6955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17866" y="361"/>
                    <a:pt x="14220" y="836"/>
                    <a:pt x="10698" y="1422"/>
                  </a:cubicBezTo>
                  <a:cubicBezTo>
                    <a:pt x="6964" y="2042"/>
                    <a:pt x="3384" y="2784"/>
                    <a:pt x="0" y="3638"/>
                  </a:cubicBezTo>
                  <a:cubicBezTo>
                    <a:pt x="2290" y="6429"/>
                    <a:pt x="3695" y="9310"/>
                    <a:pt x="4186" y="12222"/>
                  </a:cubicBezTo>
                  <a:cubicBezTo>
                    <a:pt x="4713" y="15341"/>
                    <a:pt x="4187" y="18472"/>
                    <a:pt x="2621" y="21543"/>
                  </a:cubicBezTo>
                  <a:lnTo>
                    <a:pt x="7418" y="21600"/>
                  </a:lnTo>
                  <a:cubicBezTo>
                    <a:pt x="8863" y="17902"/>
                    <a:pt x="10784" y="14231"/>
                    <a:pt x="13174" y="10601"/>
                  </a:cubicBezTo>
                  <a:cubicBezTo>
                    <a:pt x="15531" y="7020"/>
                    <a:pt x="18343" y="3483"/>
                    <a:pt x="21600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3" name="AutoShape 36">
              <a:extLst>
                <a:ext uri="{FF2B5EF4-FFF2-40B4-BE49-F238E27FC236}">
                  <a16:creationId xmlns:a16="http://schemas.microsoft.com/office/drawing/2014/main" id="{905261D8-4853-4D96-A04A-CCDA84830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672" y="2716959"/>
              <a:ext cx="490903" cy="988521"/>
            </a:xfrm>
            <a:custGeom>
              <a:avLst/>
              <a:gdLst>
                <a:gd name="T0" fmla="*/ 10459 w 20919"/>
                <a:gd name="T1" fmla="*/ 10800 h 21600"/>
                <a:gd name="T2" fmla="*/ 10459 w 20919"/>
                <a:gd name="T3" fmla="*/ 10800 h 21600"/>
                <a:gd name="T4" fmla="*/ 10459 w 20919"/>
                <a:gd name="T5" fmla="*/ 10800 h 21600"/>
                <a:gd name="T6" fmla="*/ 10459 w 2091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19" h="21600">
                  <a:moveTo>
                    <a:pt x="2343" y="17032"/>
                  </a:moveTo>
                  <a:cubicBezTo>
                    <a:pt x="8695" y="15086"/>
                    <a:pt x="13607" y="12113"/>
                    <a:pt x="16307" y="8580"/>
                  </a:cubicBezTo>
                  <a:cubicBezTo>
                    <a:pt x="18307" y="5964"/>
                    <a:pt x="19009" y="3134"/>
                    <a:pt x="18352" y="344"/>
                  </a:cubicBezTo>
                  <a:lnTo>
                    <a:pt x="18871" y="0"/>
                  </a:lnTo>
                  <a:cubicBezTo>
                    <a:pt x="21497" y="3630"/>
                    <a:pt x="21600" y="7614"/>
                    <a:pt x="19162" y="11279"/>
                  </a:cubicBezTo>
                  <a:cubicBezTo>
                    <a:pt x="16027" y="15991"/>
                    <a:pt x="9024" y="19763"/>
                    <a:pt x="0" y="21600"/>
                  </a:cubicBezTo>
                  <a:cubicBezTo>
                    <a:pt x="799" y="20859"/>
                    <a:pt x="1405" y="20068"/>
                    <a:pt x="1800" y="19245"/>
                  </a:cubicBezTo>
                  <a:cubicBezTo>
                    <a:pt x="2148" y="18521"/>
                    <a:pt x="2330" y="17778"/>
                    <a:pt x="2343" y="17032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4" name="AutoShape 37">
              <a:extLst>
                <a:ext uri="{FF2B5EF4-FFF2-40B4-BE49-F238E27FC236}">
                  <a16:creationId xmlns:a16="http://schemas.microsoft.com/office/drawing/2014/main" id="{1F33ED05-978B-4CB9-9D92-AF50A271F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716" y="3329125"/>
              <a:ext cx="742061" cy="9361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2325" y="18261"/>
                    <a:pt x="4714" y="14949"/>
                    <a:pt x="7165" y="11667"/>
                  </a:cubicBezTo>
                  <a:cubicBezTo>
                    <a:pt x="10102" y="7735"/>
                    <a:pt x="13128" y="3845"/>
                    <a:pt x="16243" y="0"/>
                  </a:cubicBezTo>
                  <a:lnTo>
                    <a:pt x="21600" y="1487"/>
                  </a:lnTo>
                  <a:cubicBezTo>
                    <a:pt x="21549" y="8890"/>
                    <a:pt x="16483" y="15700"/>
                    <a:pt x="8335" y="19318"/>
                  </a:cubicBezTo>
                  <a:cubicBezTo>
                    <a:pt x="5750" y="20466"/>
                    <a:pt x="2928" y="21239"/>
                    <a:pt x="0" y="21600"/>
                  </a:cubicBezTo>
                  <a:close/>
                </a:path>
              </a:pathLst>
            </a:custGeom>
            <a:solidFill>
              <a:srgbClr val="C950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5" name="AutoShape 38">
              <a:extLst>
                <a:ext uri="{FF2B5EF4-FFF2-40B4-BE49-F238E27FC236}">
                  <a16:creationId xmlns:a16="http://schemas.microsoft.com/office/drawing/2014/main" id="{1043BE82-085E-434F-A690-3AB5C9D2A1DE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226544" y="3268140"/>
              <a:ext cx="457838" cy="726628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EA76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6" name="AutoShape 39">
              <a:extLst>
                <a:ext uri="{FF2B5EF4-FFF2-40B4-BE49-F238E27FC236}">
                  <a16:creationId xmlns:a16="http://schemas.microsoft.com/office/drawing/2014/main" id="{CC2CC841-060A-474C-A766-02AD94C4DF1D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421797" y="3289702"/>
              <a:ext cx="233410" cy="370441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7" name="AutoShape 40">
              <a:extLst>
                <a:ext uri="{FF2B5EF4-FFF2-40B4-BE49-F238E27FC236}">
                  <a16:creationId xmlns:a16="http://schemas.microsoft.com/office/drawing/2014/main" id="{996FCC08-015A-4024-986B-D7D68D0A6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025" y="3257424"/>
              <a:ext cx="248139" cy="380668"/>
            </a:xfrm>
            <a:custGeom>
              <a:avLst/>
              <a:gdLst>
                <a:gd name="T0" fmla="*/ 10596 w 21192"/>
                <a:gd name="T1" fmla="*/ 10800 h 21600"/>
                <a:gd name="T2" fmla="*/ 10596 w 21192"/>
                <a:gd name="T3" fmla="*/ 10800 h 21600"/>
                <a:gd name="T4" fmla="*/ 10596 w 21192"/>
                <a:gd name="T5" fmla="*/ 10800 h 21600"/>
                <a:gd name="T6" fmla="*/ 10596 w 2119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92" h="21600">
                  <a:moveTo>
                    <a:pt x="0" y="21600"/>
                  </a:moveTo>
                  <a:lnTo>
                    <a:pt x="17042" y="0"/>
                  </a:lnTo>
                  <a:lnTo>
                    <a:pt x="20865" y="1193"/>
                  </a:lnTo>
                  <a:cubicBezTo>
                    <a:pt x="21600" y="4381"/>
                    <a:pt x="21079" y="7575"/>
                    <a:pt x="19471" y="10498"/>
                  </a:cubicBezTo>
                  <a:cubicBezTo>
                    <a:pt x="17838" y="13465"/>
                    <a:pt x="15077" y="16171"/>
                    <a:pt x="11244" y="18230"/>
                  </a:cubicBezTo>
                  <a:cubicBezTo>
                    <a:pt x="7994" y="19976"/>
                    <a:pt x="4121" y="21137"/>
                    <a:pt x="0" y="21600"/>
                  </a:cubicBezTo>
                  <a:close/>
                </a:path>
              </a:pathLst>
            </a:custGeom>
            <a:solidFill>
              <a:srgbClr val="EDBE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8" name="AutoShape 41">
              <a:extLst>
                <a:ext uri="{FF2B5EF4-FFF2-40B4-BE49-F238E27FC236}">
                  <a16:creationId xmlns:a16="http://schemas.microsoft.com/office/drawing/2014/main" id="{58BA3EA2-A4E0-4CD1-8638-AE6DDF2234FF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359184" y="3218383"/>
              <a:ext cx="571593" cy="111645"/>
            </a:xfrm>
            <a:prstGeom prst="roundRect">
              <a:avLst>
                <a:gd name="adj" fmla="val 50000"/>
              </a:avLst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9" name="AutoShape 42">
              <a:extLst>
                <a:ext uri="{FF2B5EF4-FFF2-40B4-BE49-F238E27FC236}">
                  <a16:creationId xmlns:a16="http://schemas.microsoft.com/office/drawing/2014/main" id="{4956FBC4-B508-402C-8726-5594FD5C8F0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693846" y="2347612"/>
              <a:ext cx="244893" cy="1208560"/>
            </a:xfrm>
            <a:custGeom>
              <a:avLst/>
              <a:gdLst>
                <a:gd name="T0" fmla="+- 0 10799 2"/>
                <a:gd name="T1" fmla="*/ T0 w 21595"/>
                <a:gd name="T2" fmla="*/ 10800 h 21600"/>
                <a:gd name="T3" fmla="+- 0 10799 2"/>
                <a:gd name="T4" fmla="*/ T3 w 21595"/>
                <a:gd name="T5" fmla="*/ 10800 h 21600"/>
                <a:gd name="T6" fmla="+- 0 10799 2"/>
                <a:gd name="T7" fmla="*/ T6 w 21595"/>
                <a:gd name="T8" fmla="*/ 10800 h 21600"/>
                <a:gd name="T9" fmla="+- 0 10799 2"/>
                <a:gd name="T10" fmla="*/ T9 w 21595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5" h="21600">
                  <a:moveTo>
                    <a:pt x="10790" y="0"/>
                  </a:moveTo>
                  <a:cubicBezTo>
                    <a:pt x="9905" y="110"/>
                    <a:pt x="9098" y="241"/>
                    <a:pt x="8364" y="389"/>
                  </a:cubicBezTo>
                  <a:cubicBezTo>
                    <a:pt x="5623" y="945"/>
                    <a:pt x="4235" y="1698"/>
                    <a:pt x="3166" y="2452"/>
                  </a:cubicBezTo>
                  <a:cubicBezTo>
                    <a:pt x="1065" y="3934"/>
                    <a:pt x="-2" y="5468"/>
                    <a:pt x="0" y="7011"/>
                  </a:cubicBezTo>
                  <a:cubicBezTo>
                    <a:pt x="305" y="8249"/>
                    <a:pt x="899" y="9484"/>
                    <a:pt x="1780" y="10711"/>
                  </a:cubicBezTo>
                  <a:cubicBezTo>
                    <a:pt x="2651" y="11923"/>
                    <a:pt x="3809" y="13126"/>
                    <a:pt x="4899" y="14331"/>
                  </a:cubicBezTo>
                  <a:cubicBezTo>
                    <a:pt x="7082" y="16745"/>
                    <a:pt x="9024" y="19170"/>
                    <a:pt x="10727" y="21600"/>
                  </a:cubicBezTo>
                  <a:lnTo>
                    <a:pt x="10727" y="21265"/>
                  </a:lnTo>
                  <a:cubicBezTo>
                    <a:pt x="10754" y="21321"/>
                    <a:pt x="10775" y="21377"/>
                    <a:pt x="10797" y="21432"/>
                  </a:cubicBezTo>
                  <a:cubicBezTo>
                    <a:pt x="10819" y="21488"/>
                    <a:pt x="10842" y="21544"/>
                    <a:pt x="10869" y="21600"/>
                  </a:cubicBezTo>
                  <a:cubicBezTo>
                    <a:pt x="12572" y="19170"/>
                    <a:pt x="14514" y="16745"/>
                    <a:pt x="16697" y="14331"/>
                  </a:cubicBezTo>
                  <a:cubicBezTo>
                    <a:pt x="17787" y="13126"/>
                    <a:pt x="18945" y="11923"/>
                    <a:pt x="19816" y="10711"/>
                  </a:cubicBezTo>
                  <a:cubicBezTo>
                    <a:pt x="20697" y="9484"/>
                    <a:pt x="21291" y="8249"/>
                    <a:pt x="21596" y="7011"/>
                  </a:cubicBezTo>
                  <a:cubicBezTo>
                    <a:pt x="21598" y="5468"/>
                    <a:pt x="20531" y="3934"/>
                    <a:pt x="18430" y="2452"/>
                  </a:cubicBezTo>
                  <a:cubicBezTo>
                    <a:pt x="17361" y="1698"/>
                    <a:pt x="15973" y="945"/>
                    <a:pt x="13232" y="389"/>
                  </a:cubicBezTo>
                  <a:cubicBezTo>
                    <a:pt x="12498" y="241"/>
                    <a:pt x="11675" y="110"/>
                    <a:pt x="10790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0" name="AutoShape 43">
              <a:extLst>
                <a:ext uri="{FF2B5EF4-FFF2-40B4-BE49-F238E27FC236}">
                  <a16:creationId xmlns:a16="http://schemas.microsoft.com/office/drawing/2014/main" id="{9AF3B6DD-341F-4F19-A372-EF1E1A504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778" y="2419507"/>
              <a:ext cx="583592" cy="1056623"/>
            </a:xfrm>
            <a:custGeom>
              <a:avLst/>
              <a:gdLst>
                <a:gd name="T0" fmla="*/ 10794 w 21589"/>
                <a:gd name="T1" fmla="*/ 10800 h 21600"/>
                <a:gd name="T2" fmla="*/ 10794 w 21589"/>
                <a:gd name="T3" fmla="*/ 10800 h 21600"/>
                <a:gd name="T4" fmla="*/ 10794 w 21589"/>
                <a:gd name="T5" fmla="*/ 10800 h 21600"/>
                <a:gd name="T6" fmla="*/ 10794 w 2158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89" h="21600">
                  <a:moveTo>
                    <a:pt x="20772" y="0"/>
                  </a:moveTo>
                  <a:lnTo>
                    <a:pt x="0" y="21600"/>
                  </a:lnTo>
                  <a:cubicBezTo>
                    <a:pt x="1772" y="20350"/>
                    <a:pt x="3530" y="19095"/>
                    <a:pt x="5276" y="17834"/>
                  </a:cubicBezTo>
                  <a:cubicBezTo>
                    <a:pt x="7003" y="16587"/>
                    <a:pt x="8717" y="15335"/>
                    <a:pt x="10474" y="14101"/>
                  </a:cubicBezTo>
                  <a:cubicBezTo>
                    <a:pt x="12271" y="12837"/>
                    <a:pt x="14114" y="11592"/>
                    <a:pt x="15742" y="10260"/>
                  </a:cubicBezTo>
                  <a:cubicBezTo>
                    <a:pt x="17247" y="9028"/>
                    <a:pt x="18562" y="7729"/>
                    <a:pt x="19671" y="6375"/>
                  </a:cubicBezTo>
                  <a:cubicBezTo>
                    <a:pt x="20203" y="5586"/>
                    <a:pt x="20655" y="4793"/>
                    <a:pt x="21030" y="3996"/>
                  </a:cubicBezTo>
                  <a:cubicBezTo>
                    <a:pt x="21317" y="3388"/>
                    <a:pt x="21557" y="2742"/>
                    <a:pt x="21586" y="2116"/>
                  </a:cubicBezTo>
                  <a:cubicBezTo>
                    <a:pt x="21600" y="1820"/>
                    <a:pt x="21565" y="1525"/>
                    <a:pt x="21532" y="1236"/>
                  </a:cubicBezTo>
                  <a:cubicBezTo>
                    <a:pt x="21493" y="899"/>
                    <a:pt x="21454" y="556"/>
                    <a:pt x="21122" y="243"/>
                  </a:cubicBezTo>
                  <a:cubicBezTo>
                    <a:pt x="21027" y="153"/>
                    <a:pt x="20909" y="72"/>
                    <a:pt x="20772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1" name="Oval 44">
              <a:extLst>
                <a:ext uri="{FF2B5EF4-FFF2-40B4-BE49-F238E27FC236}">
                  <a16:creationId xmlns:a16="http://schemas.microsoft.com/office/drawing/2014/main" id="{05050F61-3728-46EB-AEF2-94DBBEBEB959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08655" y="1618117"/>
              <a:ext cx="411457" cy="411457"/>
            </a:xfrm>
            <a:prstGeom prst="ellipse">
              <a:avLst/>
            </a:prstGeom>
            <a:solidFill>
              <a:srgbClr val="6FBFE5">
                <a:alpha val="5844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  <p:sp>
        <p:nvSpPr>
          <p:cNvPr id="4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671041" y="6448425"/>
            <a:ext cx="520959" cy="409575"/>
          </a:xfrm>
        </p:spPr>
        <p:txBody>
          <a:bodyPr/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2982384" y="1397001"/>
            <a:ext cx="6333067" cy="53424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algn="ctr">
              <a:lnSpc>
                <a:spcPct val="100000"/>
              </a:lnSpc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>
              <a:latin typeface="Montserrat Light"/>
            </a:endParaRPr>
          </a:p>
        </p:txBody>
      </p:sp>
      <p:sp>
        <p:nvSpPr>
          <p:cNvPr id="36" name="Rectangle"/>
          <p:cNvSpPr/>
          <p:nvPr/>
        </p:nvSpPr>
        <p:spPr>
          <a:xfrm>
            <a:off x="4161367" y="1702555"/>
            <a:ext cx="4984751" cy="558045"/>
          </a:xfrm>
          <a:prstGeom prst="rect">
            <a:avLst/>
          </a:prstGeom>
          <a:solidFill>
            <a:srgbClr val="C1D1E1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algn="ctr">
              <a:lnSpc>
                <a:spcPct val="100000"/>
              </a:lnSpc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>
              <a:latin typeface="Montserrat Light"/>
            </a:endParaRPr>
          </a:p>
        </p:txBody>
      </p:sp>
      <p:sp>
        <p:nvSpPr>
          <p:cNvPr id="3" name="Rectangle"/>
          <p:cNvSpPr/>
          <p:nvPr/>
        </p:nvSpPr>
        <p:spPr>
          <a:xfrm>
            <a:off x="916517" y="1397001"/>
            <a:ext cx="1964267" cy="5342466"/>
          </a:xfrm>
          <a:prstGeom prst="rect">
            <a:avLst/>
          </a:prstGeom>
          <a:solidFill>
            <a:srgbClr val="D3F1F0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algn="ctr">
              <a:lnSpc>
                <a:spcPct val="100000"/>
              </a:lnSpc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>
              <a:latin typeface="Montserrat Light"/>
            </a:endParaRPr>
          </a:p>
        </p:txBody>
      </p:sp>
      <p:sp>
        <p:nvSpPr>
          <p:cNvPr id="4" name="Rectangle"/>
          <p:cNvSpPr/>
          <p:nvPr/>
        </p:nvSpPr>
        <p:spPr>
          <a:xfrm>
            <a:off x="9417051" y="1397001"/>
            <a:ext cx="1964267" cy="5342466"/>
          </a:xfrm>
          <a:prstGeom prst="rect">
            <a:avLst/>
          </a:prstGeom>
          <a:solidFill>
            <a:srgbClr val="D3F1F0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algn="ctr">
              <a:lnSpc>
                <a:spcPct val="100000"/>
              </a:lnSpc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>
              <a:latin typeface="Montserrat Ligh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30818" y="2222663"/>
            <a:ext cx="1735665" cy="360000"/>
          </a:xfrm>
          <a:prstGeom prst="roundRect">
            <a:avLst/>
          </a:prstGeom>
          <a:solidFill>
            <a:srgbClr val="00B4B0">
              <a:alpha val="52000"/>
            </a:srgb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>
            <a:defPPr>
              <a:defRPr lang="fr-FR"/>
            </a:defPPr>
            <a:lvl1pPr algn="ctr">
              <a:lnSpc>
                <a:spcPct val="100000"/>
              </a:lnSpc>
              <a:defRPr sz="1500">
                <a:solidFill>
                  <a:srgbClr val="000000"/>
                </a:solidFill>
                <a:latin typeface="Montserrat Light"/>
                <a:ea typeface="Helvetica Light"/>
                <a:cs typeface="Helvetica Light"/>
              </a:defRPr>
            </a:lvl1pPr>
          </a:lstStyle>
          <a:p>
            <a:r>
              <a:rPr lang="fr-FR" sz="10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Business</a:t>
            </a:r>
            <a:r>
              <a:rPr lang="fr-FR" dirty="0"/>
              <a:t> </a:t>
            </a:r>
            <a:r>
              <a:rPr lang="fr-FR" sz="10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team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030818" y="2970965"/>
            <a:ext cx="1735665" cy="360000"/>
          </a:xfrm>
          <a:prstGeom prst="roundRect">
            <a:avLst/>
          </a:prstGeom>
          <a:solidFill>
            <a:srgbClr val="00B4B0">
              <a:alpha val="52000"/>
            </a:srgb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>
            <a:defPPr>
              <a:defRPr lang="fr-FR"/>
            </a:defPPr>
            <a:lvl1pPr algn="ctr">
              <a:lnSpc>
                <a:spcPct val="100000"/>
              </a:lnSpc>
              <a:defRPr sz="1500">
                <a:solidFill>
                  <a:srgbClr val="000000"/>
                </a:solidFill>
                <a:latin typeface="Montserrat Light"/>
                <a:ea typeface="Helvetica Light"/>
                <a:cs typeface="Helvetica Light"/>
              </a:defRPr>
            </a:lvl1pPr>
          </a:lstStyle>
          <a:p>
            <a:r>
              <a:rPr lang="fr-FR" sz="10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Marketing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030818" y="3716599"/>
            <a:ext cx="1735665" cy="360000"/>
          </a:xfrm>
          <a:prstGeom prst="roundRect">
            <a:avLst/>
          </a:prstGeom>
          <a:solidFill>
            <a:srgbClr val="00B4B0">
              <a:alpha val="52000"/>
            </a:srgb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>
            <a:defPPr>
              <a:defRPr lang="fr-FR"/>
            </a:defPPr>
            <a:lvl1pPr algn="ctr">
              <a:lnSpc>
                <a:spcPct val="100000"/>
              </a:lnSpc>
              <a:defRPr sz="1500">
                <a:solidFill>
                  <a:srgbClr val="000000"/>
                </a:solidFill>
                <a:latin typeface="Montserrat Light"/>
                <a:ea typeface="Helvetica Light"/>
                <a:cs typeface="Helvetica Light"/>
              </a:defRPr>
            </a:lvl1pPr>
          </a:lstStyle>
          <a:p>
            <a:r>
              <a:rPr lang="fr-FR" sz="10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Réseau et marchés</a:t>
            </a:r>
          </a:p>
        </p:txBody>
      </p:sp>
      <p:sp>
        <p:nvSpPr>
          <p:cNvPr id="14" name="Rectangle"/>
          <p:cNvSpPr/>
          <p:nvPr/>
        </p:nvSpPr>
        <p:spPr>
          <a:xfrm>
            <a:off x="1030818" y="5158205"/>
            <a:ext cx="1735665" cy="1479662"/>
          </a:xfrm>
          <a:prstGeom prst="roundRect">
            <a:avLst/>
          </a:prstGeom>
          <a:solidFill>
            <a:srgbClr val="00B4B0">
              <a:alpha val="52000"/>
            </a:srgb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171450" indent="-171450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FontTx/>
              <a:buChar char="−"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fr-F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</a:rPr>
              <a:t>Design </a:t>
            </a:r>
            <a:r>
              <a:rPr lang="fr-F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</a:rPr>
              <a:t>Thinking</a:t>
            </a:r>
            <a:r>
              <a:rPr lang="fr-F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</a:rPr>
              <a:t> </a:t>
            </a:r>
          </a:p>
          <a:p>
            <a:pPr marL="171450" indent="-171450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FontTx/>
              <a:buChar char="−"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fr-F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</a:rPr>
              <a:t>Lean Startup</a:t>
            </a:r>
          </a:p>
          <a:p>
            <a:pPr marL="171450" indent="-171450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FontTx/>
              <a:buChar char="−"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fr-F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</a:rPr>
              <a:t>Cadrage Agile</a:t>
            </a:r>
            <a:endParaRPr sz="1000" dirty="0">
              <a:solidFill>
                <a:schemeClr val="tx1">
                  <a:lumMod val="75000"/>
                  <a:lumOff val="25000"/>
                </a:schemeClr>
              </a:solidFill>
              <a:latin typeface="Montserrat Ligh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563353" y="4942005"/>
            <a:ext cx="670595" cy="360000"/>
          </a:xfrm>
          <a:prstGeom prst="rect">
            <a:avLst/>
          </a:prstGeom>
          <a:solidFill>
            <a:srgbClr val="45688B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r>
              <a:rPr lang="fr-FR" sz="1000" dirty="0"/>
              <a:t>Activités</a:t>
            </a:r>
          </a:p>
        </p:txBody>
      </p:sp>
      <p:sp>
        <p:nvSpPr>
          <p:cNvPr id="16" name="Rectangle"/>
          <p:cNvSpPr/>
          <p:nvPr/>
        </p:nvSpPr>
        <p:spPr>
          <a:xfrm>
            <a:off x="3081783" y="1702555"/>
            <a:ext cx="1044000" cy="558045"/>
          </a:xfrm>
          <a:prstGeom prst="roundRect">
            <a:avLst/>
          </a:prstGeom>
          <a:solidFill>
            <a:srgbClr val="00B4B0">
              <a:alpha val="52000"/>
            </a:srgb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algn="ctr">
              <a:lnSpc>
                <a:spcPct val="100000"/>
              </a:lnSpc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fr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</a:rPr>
              <a:t>Gouvernance</a:t>
            </a:r>
            <a:endParaRPr sz="1000" b="1" dirty="0">
              <a:solidFill>
                <a:schemeClr val="tx1">
                  <a:lumMod val="75000"/>
                  <a:lumOff val="25000"/>
                </a:schemeClr>
              </a:solidFill>
              <a:latin typeface="Montserrat Light"/>
            </a:endParaRPr>
          </a:p>
        </p:txBody>
      </p:sp>
      <p:sp>
        <p:nvSpPr>
          <p:cNvPr id="17" name="Rectangle"/>
          <p:cNvSpPr/>
          <p:nvPr/>
        </p:nvSpPr>
        <p:spPr>
          <a:xfrm>
            <a:off x="3081783" y="2355971"/>
            <a:ext cx="1044000" cy="1384239"/>
          </a:xfrm>
          <a:prstGeom prst="roundRect">
            <a:avLst/>
          </a:prstGeom>
          <a:solidFill>
            <a:srgbClr val="00B4B0">
              <a:alpha val="52000"/>
            </a:srgb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algn="ctr">
              <a:lnSpc>
                <a:spcPct val="100000"/>
              </a:lnSpc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fr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Portefeuille des services</a:t>
            </a:r>
            <a:endParaRPr sz="1000" b="1" dirty="0">
              <a:solidFill>
                <a:schemeClr val="tx1">
                  <a:lumMod val="75000"/>
                  <a:lumOff val="25000"/>
                </a:schemeClr>
              </a:solidFill>
              <a:latin typeface="Montserrat Light"/>
              <a:ea typeface="Helvetica Light"/>
              <a:cs typeface="Helvetica Light"/>
            </a:endParaRPr>
          </a:p>
        </p:txBody>
      </p:sp>
      <p:sp>
        <p:nvSpPr>
          <p:cNvPr id="18" name="Rectangle"/>
          <p:cNvSpPr/>
          <p:nvPr/>
        </p:nvSpPr>
        <p:spPr>
          <a:xfrm>
            <a:off x="3081783" y="4070433"/>
            <a:ext cx="1044000" cy="1384239"/>
          </a:xfrm>
          <a:prstGeom prst="roundRect">
            <a:avLst/>
          </a:prstGeom>
          <a:solidFill>
            <a:srgbClr val="00B4B0">
              <a:alpha val="52000"/>
            </a:srgbClr>
          </a:solidFill>
          <a:ln w="9525">
            <a:noFill/>
            <a:prstDash val="dash"/>
            <a:miter lim="400000"/>
          </a:ln>
        </p:spPr>
        <p:txBody>
          <a:bodyPr lIns="0" tIns="19050" rIns="0" bIns="19050" anchor="ctr"/>
          <a:lstStyle/>
          <a:p>
            <a:pPr algn="ctr">
              <a:lnSpc>
                <a:spcPct val="100000"/>
              </a:lnSpc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fr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Modèle de développement Agile et Lean</a:t>
            </a:r>
            <a:endParaRPr sz="1000" b="1" dirty="0">
              <a:solidFill>
                <a:schemeClr val="tx1">
                  <a:lumMod val="75000"/>
                  <a:lumOff val="25000"/>
                </a:schemeClr>
              </a:solidFill>
              <a:latin typeface="Montserrat Light"/>
              <a:ea typeface="Helvetica Light"/>
              <a:cs typeface="Helvetica Light"/>
            </a:endParaRPr>
          </a:p>
        </p:txBody>
      </p:sp>
      <p:sp>
        <p:nvSpPr>
          <p:cNvPr id="19" name="Rectangle"/>
          <p:cNvSpPr/>
          <p:nvPr/>
        </p:nvSpPr>
        <p:spPr>
          <a:xfrm>
            <a:off x="3081783" y="6079822"/>
            <a:ext cx="1044000" cy="558045"/>
          </a:xfrm>
          <a:prstGeom prst="roundRect">
            <a:avLst/>
          </a:prstGeom>
          <a:solidFill>
            <a:srgbClr val="00B4B0">
              <a:alpha val="52000"/>
            </a:srgb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algn="ctr">
              <a:lnSpc>
                <a:spcPct val="100000"/>
              </a:lnSpc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fr-F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Enablers</a:t>
            </a:r>
            <a:endParaRPr sz="1000" b="1" dirty="0">
              <a:solidFill>
                <a:schemeClr val="tx1">
                  <a:lumMod val="75000"/>
                  <a:lumOff val="25000"/>
                </a:schemeClr>
              </a:solidFill>
              <a:latin typeface="Montserrat Light"/>
              <a:ea typeface="Helvetica Light"/>
              <a:cs typeface="Helvetica Light"/>
            </a:endParaRPr>
          </a:p>
        </p:txBody>
      </p:sp>
      <p:sp>
        <p:nvSpPr>
          <p:cNvPr id="20" name="Rectangle"/>
          <p:cNvSpPr/>
          <p:nvPr/>
        </p:nvSpPr>
        <p:spPr>
          <a:xfrm>
            <a:off x="9531351" y="1757000"/>
            <a:ext cx="1735665" cy="2343209"/>
          </a:xfrm>
          <a:prstGeom prst="roundRect">
            <a:avLst/>
          </a:prstGeom>
          <a:solidFill>
            <a:srgbClr val="00B4B0">
              <a:alpha val="52000"/>
            </a:srgb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t"/>
          <a:lstStyle/>
          <a:p>
            <a:pPr algn="ctr">
              <a:lnSpc>
                <a:spcPct val="100000"/>
              </a:lnSpc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fr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</a:rPr>
              <a:t>Déploiement</a:t>
            </a:r>
            <a:endParaRPr sz="1000" b="1" dirty="0">
              <a:solidFill>
                <a:schemeClr val="tx1">
                  <a:lumMod val="75000"/>
                  <a:lumOff val="25000"/>
                </a:schemeClr>
              </a:solidFill>
              <a:latin typeface="Montserrat Light"/>
            </a:endParaRPr>
          </a:p>
        </p:txBody>
      </p:sp>
      <p:sp>
        <p:nvSpPr>
          <p:cNvPr id="21" name="Rectangle"/>
          <p:cNvSpPr/>
          <p:nvPr/>
        </p:nvSpPr>
        <p:spPr>
          <a:xfrm>
            <a:off x="9531351" y="4248747"/>
            <a:ext cx="1735665" cy="461820"/>
          </a:xfrm>
          <a:prstGeom prst="roundRect">
            <a:avLst/>
          </a:prstGeom>
          <a:solidFill>
            <a:srgbClr val="00B4B0">
              <a:alpha val="52000"/>
            </a:srgb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algn="ctr">
              <a:lnSpc>
                <a:spcPct val="100000"/>
              </a:lnSpc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fr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Gestion des versions</a:t>
            </a:r>
            <a:endParaRPr sz="1000" b="1" dirty="0">
              <a:solidFill>
                <a:schemeClr val="tx1">
                  <a:lumMod val="75000"/>
                  <a:lumOff val="25000"/>
                </a:schemeClr>
              </a:solidFill>
              <a:latin typeface="Montserrat Light"/>
              <a:ea typeface="Helvetica Light"/>
              <a:cs typeface="Helvetica Light"/>
            </a:endParaRPr>
          </a:p>
        </p:txBody>
      </p:sp>
      <p:sp>
        <p:nvSpPr>
          <p:cNvPr id="22" name="Rectangle"/>
          <p:cNvSpPr/>
          <p:nvPr/>
        </p:nvSpPr>
        <p:spPr>
          <a:xfrm>
            <a:off x="9531351" y="4859105"/>
            <a:ext cx="1735665" cy="461820"/>
          </a:xfrm>
          <a:prstGeom prst="roundRect">
            <a:avLst/>
          </a:prstGeom>
          <a:solidFill>
            <a:srgbClr val="00B4B0">
              <a:alpha val="52000"/>
            </a:srgb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algn="ctr">
              <a:lnSpc>
                <a:spcPct val="100000"/>
              </a:lnSpc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fr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Support des services partagés</a:t>
            </a:r>
            <a:endParaRPr sz="1000" b="1" dirty="0">
              <a:solidFill>
                <a:schemeClr val="tx1">
                  <a:lumMod val="75000"/>
                  <a:lumOff val="25000"/>
                </a:schemeClr>
              </a:solidFill>
              <a:latin typeface="Montserrat Light"/>
              <a:ea typeface="Helvetica Light"/>
              <a:cs typeface="Helvetica Light"/>
            </a:endParaRPr>
          </a:p>
        </p:txBody>
      </p:sp>
      <p:sp>
        <p:nvSpPr>
          <p:cNvPr id="23" name="Rectangle"/>
          <p:cNvSpPr/>
          <p:nvPr/>
        </p:nvSpPr>
        <p:spPr>
          <a:xfrm>
            <a:off x="9531351" y="5469463"/>
            <a:ext cx="1735665" cy="461820"/>
          </a:xfrm>
          <a:prstGeom prst="roundRect">
            <a:avLst/>
          </a:prstGeom>
          <a:solidFill>
            <a:srgbClr val="00B4B0">
              <a:alpha val="52000"/>
            </a:srgb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algn="ctr">
              <a:lnSpc>
                <a:spcPct val="100000"/>
              </a:lnSpc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fr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Framework fondamental</a:t>
            </a:r>
            <a:endParaRPr sz="1000" b="1" dirty="0">
              <a:solidFill>
                <a:schemeClr val="tx1">
                  <a:lumMod val="75000"/>
                  <a:lumOff val="25000"/>
                </a:schemeClr>
              </a:solidFill>
              <a:latin typeface="Montserrat Light"/>
              <a:ea typeface="Helvetica Light"/>
              <a:cs typeface="Helvetica Light"/>
            </a:endParaRPr>
          </a:p>
        </p:txBody>
      </p:sp>
      <p:sp>
        <p:nvSpPr>
          <p:cNvPr id="24" name="Rectangle"/>
          <p:cNvSpPr/>
          <p:nvPr/>
        </p:nvSpPr>
        <p:spPr>
          <a:xfrm>
            <a:off x="9531351" y="6079822"/>
            <a:ext cx="1735665" cy="608189"/>
          </a:xfrm>
          <a:prstGeom prst="roundRect">
            <a:avLst/>
          </a:prstGeom>
          <a:solidFill>
            <a:srgbClr val="00B4B0">
              <a:alpha val="52000"/>
            </a:srgb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algn="ctr">
              <a:lnSpc>
                <a:spcPct val="100000"/>
              </a:lnSpc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fr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Monitoring des feedbacks </a:t>
            </a:r>
            <a:endParaRPr sz="1000" b="1" dirty="0">
              <a:solidFill>
                <a:schemeClr val="tx1">
                  <a:lumMod val="75000"/>
                  <a:lumOff val="25000"/>
                </a:schemeClr>
              </a:solidFill>
              <a:latin typeface="Montserrat Light"/>
              <a:ea typeface="Helvetica Light"/>
              <a:cs typeface="Helvetica Light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4214285" y="1801577"/>
            <a:ext cx="884766" cy="360000"/>
          </a:xfrm>
          <a:prstGeom prst="rect">
            <a:avLst/>
          </a:prstGeom>
          <a:solidFill>
            <a:srgbClr val="45688B"/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r>
              <a:rPr lang="fr-FR" sz="1000" dirty="0"/>
              <a:t>Product manager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5200651" y="1801577"/>
            <a:ext cx="884766" cy="360000"/>
          </a:xfrm>
          <a:prstGeom prst="rect">
            <a:avLst/>
          </a:prstGeom>
          <a:solidFill>
            <a:srgbClr val="45688B"/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r>
              <a:rPr lang="fr-FR" sz="1000" dirty="0"/>
              <a:t>Program manager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6187017" y="1801577"/>
            <a:ext cx="884766" cy="360000"/>
          </a:xfrm>
          <a:prstGeom prst="rect">
            <a:avLst/>
          </a:prstGeom>
          <a:solidFill>
            <a:srgbClr val="45688B"/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r>
              <a:rPr lang="fr-FR" sz="1000" dirty="0"/>
              <a:t>Brand manager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7173383" y="1801577"/>
            <a:ext cx="884766" cy="360000"/>
          </a:xfrm>
          <a:prstGeom prst="rect">
            <a:avLst/>
          </a:prstGeom>
          <a:solidFill>
            <a:srgbClr val="45688B"/>
          </a:solidFill>
        </p:spPr>
        <p:txBody>
          <a:bodyPr wrap="square" lIns="36000" rIns="36000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r>
              <a:rPr lang="fr-FR" sz="1000" dirty="0"/>
              <a:t>Architecture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8166097" y="1801577"/>
            <a:ext cx="884766" cy="360000"/>
          </a:xfrm>
          <a:prstGeom prst="rect">
            <a:avLst/>
          </a:prstGeom>
          <a:solidFill>
            <a:srgbClr val="45688B"/>
          </a:solidFill>
        </p:spPr>
        <p:txBody>
          <a:bodyPr wrap="square" lIns="36000" rIns="36000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r>
              <a:rPr lang="fr-FR" sz="1000" dirty="0"/>
              <a:t>Consultants domaine</a:t>
            </a:r>
          </a:p>
        </p:txBody>
      </p:sp>
      <p:sp>
        <p:nvSpPr>
          <p:cNvPr id="37" name="Rectangle"/>
          <p:cNvSpPr/>
          <p:nvPr/>
        </p:nvSpPr>
        <p:spPr>
          <a:xfrm>
            <a:off x="4161367" y="2359264"/>
            <a:ext cx="4984751" cy="1380946"/>
          </a:xfrm>
          <a:prstGeom prst="rect">
            <a:avLst/>
          </a:prstGeom>
          <a:solidFill>
            <a:srgbClr val="C1D1E1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algn="ctr">
              <a:lnSpc>
                <a:spcPct val="100000"/>
              </a:lnSpc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>
              <a:latin typeface="Montserrat Light"/>
            </a:endParaRPr>
          </a:p>
        </p:txBody>
      </p:sp>
      <p:sp>
        <p:nvSpPr>
          <p:cNvPr id="30" name="ZoneTexte 29"/>
          <p:cNvSpPr txBox="1"/>
          <p:nvPr/>
        </p:nvSpPr>
        <p:spPr>
          <a:xfrm rot="16200000">
            <a:off x="4063131" y="2867130"/>
            <a:ext cx="1187073" cy="360000"/>
          </a:xfrm>
          <a:prstGeom prst="rect">
            <a:avLst/>
          </a:prstGeom>
          <a:solidFill>
            <a:srgbClr val="45688B"/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r>
              <a:rPr lang="fr-FR" sz="1000" dirty="0"/>
              <a:t>Contenu</a:t>
            </a:r>
          </a:p>
        </p:txBody>
      </p:sp>
      <p:sp>
        <p:nvSpPr>
          <p:cNvPr id="31" name="ZoneTexte 30"/>
          <p:cNvSpPr txBox="1"/>
          <p:nvPr/>
        </p:nvSpPr>
        <p:spPr>
          <a:xfrm rot="16200000">
            <a:off x="5970205" y="2867130"/>
            <a:ext cx="1187073" cy="360000"/>
          </a:xfrm>
          <a:prstGeom prst="rect">
            <a:avLst/>
          </a:prstGeom>
          <a:solidFill>
            <a:srgbClr val="45688B"/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r>
              <a:rPr lang="fr-FR" sz="1000" dirty="0"/>
              <a:t>Design</a:t>
            </a:r>
          </a:p>
        </p:txBody>
      </p:sp>
      <p:sp>
        <p:nvSpPr>
          <p:cNvPr id="32" name="ZoneTexte 31"/>
          <p:cNvSpPr txBox="1"/>
          <p:nvPr/>
        </p:nvSpPr>
        <p:spPr>
          <a:xfrm rot="16200000">
            <a:off x="6923742" y="2867130"/>
            <a:ext cx="1187073" cy="360000"/>
          </a:xfrm>
          <a:prstGeom prst="rect">
            <a:avLst/>
          </a:prstGeom>
          <a:solidFill>
            <a:srgbClr val="45688B"/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r>
              <a:rPr lang="fr-FR" sz="1000" dirty="0"/>
              <a:t>Canaux</a:t>
            </a:r>
          </a:p>
        </p:txBody>
      </p:sp>
      <p:sp>
        <p:nvSpPr>
          <p:cNvPr id="33" name="ZoneTexte 32"/>
          <p:cNvSpPr txBox="1"/>
          <p:nvPr/>
        </p:nvSpPr>
        <p:spPr>
          <a:xfrm rot="16200000">
            <a:off x="7877280" y="2867130"/>
            <a:ext cx="1187073" cy="360000"/>
          </a:xfrm>
          <a:prstGeom prst="rect">
            <a:avLst/>
          </a:prstGeom>
          <a:solidFill>
            <a:srgbClr val="45688B"/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r>
              <a:rPr lang="fr-FR" sz="1000" dirty="0"/>
              <a:t>Commerce</a:t>
            </a:r>
          </a:p>
        </p:txBody>
      </p:sp>
      <p:sp>
        <p:nvSpPr>
          <p:cNvPr id="35" name="ZoneTexte 34"/>
          <p:cNvSpPr txBox="1"/>
          <p:nvPr/>
        </p:nvSpPr>
        <p:spPr>
          <a:xfrm rot="16200000">
            <a:off x="5016668" y="2867130"/>
            <a:ext cx="1187073" cy="360000"/>
          </a:xfrm>
          <a:prstGeom prst="rect">
            <a:avLst/>
          </a:prstGeom>
          <a:solidFill>
            <a:srgbClr val="45688B"/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r>
              <a:rPr lang="fr-FR" sz="1000" dirty="0"/>
              <a:t>Collaboration</a:t>
            </a:r>
          </a:p>
        </p:txBody>
      </p:sp>
      <p:sp>
        <p:nvSpPr>
          <p:cNvPr id="38" name="Rectangle"/>
          <p:cNvSpPr/>
          <p:nvPr/>
        </p:nvSpPr>
        <p:spPr>
          <a:xfrm>
            <a:off x="4161366" y="6079822"/>
            <a:ext cx="4984751" cy="558045"/>
          </a:xfrm>
          <a:prstGeom prst="rect">
            <a:avLst/>
          </a:prstGeom>
          <a:solidFill>
            <a:srgbClr val="C1D1E1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algn="ctr">
              <a:lnSpc>
                <a:spcPct val="100000"/>
              </a:lnSpc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>
              <a:latin typeface="Montserrat Light"/>
            </a:endParaRPr>
          </a:p>
        </p:txBody>
      </p:sp>
      <p:sp>
        <p:nvSpPr>
          <p:cNvPr id="39" name="Rectangle"/>
          <p:cNvSpPr/>
          <p:nvPr/>
        </p:nvSpPr>
        <p:spPr>
          <a:xfrm>
            <a:off x="4161367" y="4069391"/>
            <a:ext cx="675301" cy="1380946"/>
          </a:xfrm>
          <a:prstGeom prst="rect">
            <a:avLst/>
          </a:prstGeom>
          <a:solidFill>
            <a:srgbClr val="C1D1E1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t"/>
          <a:lstStyle/>
          <a:p>
            <a:pPr algn="ctr">
              <a:lnSpc>
                <a:spcPct val="100000"/>
              </a:lnSpc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fr-F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Process</a:t>
            </a:r>
            <a:r>
              <a:rPr lang="fr-F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 de </a:t>
            </a:r>
            <a:r>
              <a:rPr lang="fr-F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dév</a:t>
            </a:r>
            <a:r>
              <a:rPr lang="fr-F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. agiles</a:t>
            </a:r>
            <a:endParaRPr sz="900" dirty="0">
              <a:solidFill>
                <a:schemeClr val="tx1">
                  <a:lumMod val="75000"/>
                  <a:lumOff val="25000"/>
                </a:schemeClr>
              </a:solidFill>
              <a:latin typeface="Montserrat Light"/>
              <a:ea typeface="Helvetica Light"/>
              <a:cs typeface="Helvetica Light"/>
            </a:endParaRPr>
          </a:p>
        </p:txBody>
      </p:sp>
      <p:sp>
        <p:nvSpPr>
          <p:cNvPr id="40" name="Rectangle"/>
          <p:cNvSpPr/>
          <p:nvPr/>
        </p:nvSpPr>
        <p:spPr>
          <a:xfrm>
            <a:off x="8470816" y="4069391"/>
            <a:ext cx="675301" cy="1380946"/>
          </a:xfrm>
          <a:prstGeom prst="rect">
            <a:avLst/>
          </a:prstGeom>
          <a:solidFill>
            <a:srgbClr val="C1D1E1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t"/>
          <a:lstStyle/>
          <a:p>
            <a:pPr algn="ctr">
              <a:lnSpc>
                <a:spcPct val="100000"/>
              </a:lnSpc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fr-F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Automatisation des tests</a:t>
            </a:r>
            <a:endParaRPr sz="900" dirty="0">
              <a:solidFill>
                <a:schemeClr val="tx1">
                  <a:lumMod val="75000"/>
                  <a:lumOff val="25000"/>
                </a:schemeClr>
              </a:solidFill>
              <a:latin typeface="Montserrat Light"/>
              <a:ea typeface="Helvetica Light"/>
              <a:cs typeface="Helvetica Light"/>
            </a:endParaRPr>
          </a:p>
        </p:txBody>
      </p:sp>
      <p:sp>
        <p:nvSpPr>
          <p:cNvPr id="41" name="Rectangle"/>
          <p:cNvSpPr/>
          <p:nvPr/>
        </p:nvSpPr>
        <p:spPr>
          <a:xfrm>
            <a:off x="7720498" y="4069391"/>
            <a:ext cx="675301" cy="1380946"/>
          </a:xfrm>
          <a:prstGeom prst="rect">
            <a:avLst/>
          </a:prstGeom>
          <a:solidFill>
            <a:srgbClr val="C1D1E1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t"/>
          <a:lstStyle/>
          <a:p>
            <a:pPr algn="ctr">
              <a:lnSpc>
                <a:spcPct val="100000"/>
              </a:lnSpc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fr-F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Process</a:t>
            </a:r>
            <a:r>
              <a:rPr lang="fr-F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 </a:t>
            </a:r>
            <a:r>
              <a:rPr lang="fr-F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DevOps</a:t>
            </a:r>
            <a:endParaRPr sz="900" dirty="0">
              <a:solidFill>
                <a:schemeClr val="tx1">
                  <a:lumMod val="75000"/>
                  <a:lumOff val="25000"/>
                </a:schemeClr>
              </a:solidFill>
              <a:latin typeface="Montserrat Light"/>
              <a:ea typeface="Helvetica Light"/>
              <a:cs typeface="Helvetica Light"/>
            </a:endParaRPr>
          </a:p>
        </p:txBody>
      </p:sp>
      <p:sp>
        <p:nvSpPr>
          <p:cNvPr id="42" name="Rectangle"/>
          <p:cNvSpPr/>
          <p:nvPr/>
        </p:nvSpPr>
        <p:spPr>
          <a:xfrm>
            <a:off x="6725659" y="4069391"/>
            <a:ext cx="919823" cy="1380946"/>
          </a:xfrm>
          <a:prstGeom prst="rect">
            <a:avLst/>
          </a:prstGeom>
          <a:solidFill>
            <a:srgbClr val="C1D1E1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t"/>
          <a:lstStyle/>
          <a:p>
            <a:pPr algn="ctr">
              <a:lnSpc>
                <a:spcPct val="100000"/>
              </a:lnSpc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fr-F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API / </a:t>
            </a:r>
            <a:r>
              <a:rPr lang="fr-F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microservices</a:t>
            </a:r>
            <a:endParaRPr sz="900" dirty="0">
              <a:solidFill>
                <a:schemeClr val="tx1">
                  <a:lumMod val="75000"/>
                  <a:lumOff val="25000"/>
                </a:schemeClr>
              </a:solidFill>
              <a:latin typeface="Montserrat Light"/>
              <a:ea typeface="Helvetica Light"/>
              <a:cs typeface="Helvetica Light"/>
            </a:endParaRPr>
          </a:p>
        </p:txBody>
      </p:sp>
      <p:sp>
        <p:nvSpPr>
          <p:cNvPr id="43" name="Rectangle"/>
          <p:cNvSpPr/>
          <p:nvPr/>
        </p:nvSpPr>
        <p:spPr>
          <a:xfrm>
            <a:off x="4911683" y="4069391"/>
            <a:ext cx="1750327" cy="1380946"/>
          </a:xfrm>
          <a:prstGeom prst="rect">
            <a:avLst/>
          </a:prstGeom>
          <a:solidFill>
            <a:srgbClr val="C1D1E1"/>
          </a:solidFill>
          <a:ln w="9525">
            <a:noFill/>
            <a:prstDash val="dash"/>
            <a:miter lim="400000"/>
          </a:ln>
        </p:spPr>
        <p:txBody>
          <a:bodyPr lIns="19050" tIns="126000" rIns="19050" bIns="19050" anchor="t"/>
          <a:lstStyle/>
          <a:p>
            <a:pPr algn="ctr">
              <a:lnSpc>
                <a:spcPct val="100000"/>
              </a:lnSpc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fr-F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Bibliothèque de composants</a:t>
            </a:r>
            <a:endParaRPr sz="900" dirty="0">
              <a:solidFill>
                <a:schemeClr val="tx1">
                  <a:lumMod val="75000"/>
                  <a:lumOff val="25000"/>
                </a:schemeClr>
              </a:solidFill>
              <a:latin typeface="Montserrat Light"/>
              <a:ea typeface="Helvetica Light"/>
              <a:cs typeface="Helvetica Light"/>
            </a:endParaRPr>
          </a:p>
        </p:txBody>
      </p:sp>
      <p:cxnSp>
        <p:nvCxnSpPr>
          <p:cNvPr id="59" name="Connecteur droit 58"/>
          <p:cNvCxnSpPr/>
          <p:nvPr/>
        </p:nvCxnSpPr>
        <p:spPr>
          <a:xfrm>
            <a:off x="4230482" y="4483599"/>
            <a:ext cx="481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5016296" y="4483599"/>
            <a:ext cx="1512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7014849" y="4483599"/>
            <a:ext cx="481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7817211" y="4483599"/>
            <a:ext cx="481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8547542" y="4483599"/>
            <a:ext cx="481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à coins arrondis 64"/>
          <p:cNvSpPr/>
          <p:nvPr/>
        </p:nvSpPr>
        <p:spPr>
          <a:xfrm>
            <a:off x="4951650" y="5477292"/>
            <a:ext cx="790902" cy="4139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000" b="1" dirty="0">
                <a:solidFill>
                  <a:schemeClr val="bg1"/>
                </a:solidFill>
                <a:latin typeface="Montserrat Light"/>
              </a:rPr>
              <a:t>Framework APP</a:t>
            </a:r>
          </a:p>
        </p:txBody>
      </p:sp>
      <p:sp>
        <p:nvSpPr>
          <p:cNvPr id="66" name="Rectangle à coins arrondis 65"/>
          <p:cNvSpPr/>
          <p:nvPr/>
        </p:nvSpPr>
        <p:spPr>
          <a:xfrm>
            <a:off x="5820457" y="5477292"/>
            <a:ext cx="790902" cy="4139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000" b="1" dirty="0">
                <a:solidFill>
                  <a:schemeClr val="bg1"/>
                </a:solidFill>
                <a:latin typeface="Montserrat Light"/>
              </a:rPr>
              <a:t>Framework UI</a:t>
            </a:r>
          </a:p>
        </p:txBody>
      </p:sp>
      <p:sp>
        <p:nvSpPr>
          <p:cNvPr id="67" name="Rectangle à coins arrondis 66"/>
          <p:cNvSpPr/>
          <p:nvPr/>
        </p:nvSpPr>
        <p:spPr>
          <a:xfrm>
            <a:off x="6737025" y="5477292"/>
            <a:ext cx="900000" cy="4139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000" b="1" dirty="0">
                <a:solidFill>
                  <a:schemeClr val="bg1"/>
                </a:solidFill>
                <a:latin typeface="Montserrat Light"/>
              </a:rPr>
              <a:t>API catalogue services</a:t>
            </a:r>
          </a:p>
        </p:txBody>
      </p:sp>
      <p:sp>
        <p:nvSpPr>
          <p:cNvPr id="68" name="Rectangle à coins arrondis 67"/>
          <p:cNvSpPr/>
          <p:nvPr/>
        </p:nvSpPr>
        <p:spPr>
          <a:xfrm>
            <a:off x="7775296" y="5477292"/>
            <a:ext cx="1315048" cy="4139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solidFill>
                  <a:schemeClr val="bg1"/>
                </a:solidFill>
                <a:latin typeface="Montserrat Light"/>
              </a:rPr>
              <a:t>Configuration du </a:t>
            </a:r>
            <a:r>
              <a:rPr lang="fr-FR" sz="1000" b="1" dirty="0" err="1">
                <a:solidFill>
                  <a:schemeClr val="bg1"/>
                </a:solidFill>
                <a:latin typeface="Montserrat Light"/>
              </a:rPr>
              <a:t>framework</a:t>
            </a:r>
            <a:endParaRPr lang="fr-FR" sz="1000" b="1" dirty="0">
              <a:solidFill>
                <a:schemeClr val="bg1"/>
              </a:solidFill>
              <a:latin typeface="Montserrat Light"/>
            </a:endParaRPr>
          </a:p>
        </p:txBody>
      </p:sp>
      <p:pic>
        <p:nvPicPr>
          <p:cNvPr id="69" name="Image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570" y="4637895"/>
            <a:ext cx="504000" cy="504000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466" y="4637895"/>
            <a:ext cx="504000" cy="504000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148" y="4637895"/>
            <a:ext cx="504000" cy="504000"/>
          </a:xfrm>
          <a:prstGeom prst="rect">
            <a:avLst/>
          </a:prstGeom>
        </p:spPr>
      </p:pic>
      <p:sp>
        <p:nvSpPr>
          <p:cNvPr id="72" name="Shape 158">
            <a:extLst>
              <a:ext uri="{FF2B5EF4-FFF2-40B4-BE49-F238E27FC236}">
                <a16:creationId xmlns:a16="http://schemas.microsoft.com/office/drawing/2014/main" id="{4A8815D3-3DA8-4DD7-88CE-1E9C2120244D}"/>
              </a:ext>
            </a:extLst>
          </p:cNvPr>
          <p:cNvSpPr>
            <a:spLocks noChangeAspect="1"/>
          </p:cNvSpPr>
          <p:nvPr/>
        </p:nvSpPr>
        <p:spPr bwMode="auto">
          <a:xfrm rot="20135969">
            <a:off x="5024870" y="4763895"/>
            <a:ext cx="250641" cy="252000"/>
          </a:xfrm>
          <a:custGeom>
            <a:avLst/>
            <a:gdLst>
              <a:gd name="T0" fmla="*/ 2147483646 w 21574"/>
              <a:gd name="T1" fmla="*/ 2147483646 h 21588"/>
              <a:gd name="T2" fmla="*/ 2147483646 w 21574"/>
              <a:gd name="T3" fmla="*/ 2147483646 h 21588"/>
              <a:gd name="T4" fmla="*/ 2147483646 w 21574"/>
              <a:gd name="T5" fmla="*/ 2147483646 h 21588"/>
              <a:gd name="T6" fmla="*/ 2147483646 w 21574"/>
              <a:gd name="T7" fmla="*/ 2147483646 h 21588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74" h="21588" extrusionOk="0">
                <a:moveTo>
                  <a:pt x="7802" y="1159"/>
                </a:moveTo>
                <a:cubicBezTo>
                  <a:pt x="7876" y="1043"/>
                  <a:pt x="7934" y="919"/>
                  <a:pt x="7974" y="790"/>
                </a:cubicBezTo>
                <a:cubicBezTo>
                  <a:pt x="8007" y="682"/>
                  <a:pt x="8029" y="569"/>
                  <a:pt x="7997" y="460"/>
                </a:cubicBezTo>
                <a:cubicBezTo>
                  <a:pt x="7945" y="278"/>
                  <a:pt x="7782" y="169"/>
                  <a:pt x="7612" y="108"/>
                </a:cubicBezTo>
                <a:cubicBezTo>
                  <a:pt x="7480" y="61"/>
                  <a:pt x="7338" y="39"/>
                  <a:pt x="7193" y="47"/>
                </a:cubicBezTo>
                <a:lnTo>
                  <a:pt x="1307" y="37"/>
                </a:lnTo>
                <a:cubicBezTo>
                  <a:pt x="978" y="40"/>
                  <a:pt x="663" y="166"/>
                  <a:pt x="423" y="389"/>
                </a:cubicBezTo>
                <a:cubicBezTo>
                  <a:pt x="184" y="611"/>
                  <a:pt x="37" y="913"/>
                  <a:pt x="9" y="1236"/>
                </a:cubicBezTo>
                <a:lnTo>
                  <a:pt x="9" y="7670"/>
                </a:lnTo>
                <a:cubicBezTo>
                  <a:pt x="-16" y="7802"/>
                  <a:pt x="14" y="7932"/>
                  <a:pt x="83" y="8037"/>
                </a:cubicBezTo>
                <a:cubicBezTo>
                  <a:pt x="136" y="8117"/>
                  <a:pt x="213" y="8184"/>
                  <a:pt x="312" y="8213"/>
                </a:cubicBezTo>
                <a:cubicBezTo>
                  <a:pt x="419" y="8244"/>
                  <a:pt x="529" y="8224"/>
                  <a:pt x="630" y="8194"/>
                </a:cubicBezTo>
                <a:cubicBezTo>
                  <a:pt x="771" y="8152"/>
                  <a:pt x="907" y="8087"/>
                  <a:pt x="1033" y="7998"/>
                </a:cubicBezTo>
                <a:cubicBezTo>
                  <a:pt x="3404" y="6946"/>
                  <a:pt x="6003" y="8932"/>
                  <a:pt x="5593" y="11484"/>
                </a:cubicBezTo>
                <a:cubicBezTo>
                  <a:pt x="5238" y="13692"/>
                  <a:pt x="2743" y="14836"/>
                  <a:pt x="826" y="13668"/>
                </a:cubicBezTo>
                <a:cubicBezTo>
                  <a:pt x="724" y="13589"/>
                  <a:pt x="594" y="13557"/>
                  <a:pt x="467" y="13579"/>
                </a:cubicBezTo>
                <a:cubicBezTo>
                  <a:pt x="229" y="13620"/>
                  <a:pt x="59" y="13830"/>
                  <a:pt x="68" y="14070"/>
                </a:cubicBezTo>
                <a:lnTo>
                  <a:pt x="68" y="20506"/>
                </a:lnTo>
                <a:cubicBezTo>
                  <a:pt x="67" y="20716"/>
                  <a:pt x="131" y="20921"/>
                  <a:pt x="252" y="21093"/>
                </a:cubicBezTo>
                <a:cubicBezTo>
                  <a:pt x="446" y="21370"/>
                  <a:pt x="764" y="21535"/>
                  <a:pt x="1103" y="21536"/>
                </a:cubicBezTo>
                <a:lnTo>
                  <a:pt x="7411" y="21536"/>
                </a:lnTo>
                <a:cubicBezTo>
                  <a:pt x="7525" y="21536"/>
                  <a:pt x="7635" y="21519"/>
                  <a:pt x="7739" y="21487"/>
                </a:cubicBezTo>
                <a:cubicBezTo>
                  <a:pt x="7804" y="21468"/>
                  <a:pt x="7870" y="21441"/>
                  <a:pt x="7922" y="21393"/>
                </a:cubicBezTo>
                <a:cubicBezTo>
                  <a:pt x="8054" y="21274"/>
                  <a:pt x="8058" y="21069"/>
                  <a:pt x="7933" y="20944"/>
                </a:cubicBezTo>
                <a:cubicBezTo>
                  <a:pt x="6627" y="18581"/>
                  <a:pt x="8527" y="15732"/>
                  <a:pt x="11223" y="16012"/>
                </a:cubicBezTo>
                <a:cubicBezTo>
                  <a:pt x="13613" y="16260"/>
                  <a:pt x="14920" y="18910"/>
                  <a:pt x="13656" y="20944"/>
                </a:cubicBezTo>
                <a:cubicBezTo>
                  <a:pt x="13508" y="21080"/>
                  <a:pt x="13511" y="21315"/>
                  <a:pt x="13663" y="21447"/>
                </a:cubicBezTo>
                <a:cubicBezTo>
                  <a:pt x="13723" y="21499"/>
                  <a:pt x="13797" y="21525"/>
                  <a:pt x="13870" y="21545"/>
                </a:cubicBezTo>
                <a:cubicBezTo>
                  <a:pt x="13983" y="21575"/>
                  <a:pt x="14100" y="21590"/>
                  <a:pt x="14220" y="21588"/>
                </a:cubicBezTo>
                <a:lnTo>
                  <a:pt x="20520" y="21588"/>
                </a:lnTo>
                <a:cubicBezTo>
                  <a:pt x="20807" y="21598"/>
                  <a:pt x="21086" y="21487"/>
                  <a:pt x="21286" y="21282"/>
                </a:cubicBezTo>
                <a:cubicBezTo>
                  <a:pt x="21480" y="21084"/>
                  <a:pt x="21584" y="20815"/>
                  <a:pt x="21574" y="20539"/>
                </a:cubicBezTo>
                <a:lnTo>
                  <a:pt x="21574" y="14141"/>
                </a:lnTo>
                <a:cubicBezTo>
                  <a:pt x="21567" y="14069"/>
                  <a:pt x="21562" y="13996"/>
                  <a:pt x="21560" y="13924"/>
                </a:cubicBezTo>
                <a:cubicBezTo>
                  <a:pt x="21558" y="13861"/>
                  <a:pt x="21558" y="13798"/>
                  <a:pt x="21534" y="13739"/>
                </a:cubicBezTo>
                <a:cubicBezTo>
                  <a:pt x="21491" y="13639"/>
                  <a:pt x="21403" y="13582"/>
                  <a:pt x="21309" y="13564"/>
                </a:cubicBezTo>
                <a:cubicBezTo>
                  <a:pt x="21195" y="13543"/>
                  <a:pt x="21071" y="13579"/>
                  <a:pt x="20987" y="13679"/>
                </a:cubicBezTo>
                <a:cubicBezTo>
                  <a:pt x="18633" y="15120"/>
                  <a:pt x="15632" y="13281"/>
                  <a:pt x="15867" y="10541"/>
                </a:cubicBezTo>
                <a:cubicBezTo>
                  <a:pt x="16077" y="8085"/>
                  <a:pt x="18846" y="6741"/>
                  <a:pt x="20920" y="8088"/>
                </a:cubicBezTo>
                <a:cubicBezTo>
                  <a:pt x="20995" y="8135"/>
                  <a:pt x="21076" y="8162"/>
                  <a:pt x="21157" y="8171"/>
                </a:cubicBezTo>
                <a:cubicBezTo>
                  <a:pt x="21230" y="8179"/>
                  <a:pt x="21309" y="8173"/>
                  <a:pt x="21371" y="8125"/>
                </a:cubicBezTo>
                <a:cubicBezTo>
                  <a:pt x="21440" y="8070"/>
                  <a:pt x="21461" y="7982"/>
                  <a:pt x="21473" y="7899"/>
                </a:cubicBezTo>
                <a:cubicBezTo>
                  <a:pt x="21489" y="7797"/>
                  <a:pt x="21496" y="7691"/>
                  <a:pt x="21493" y="7583"/>
                </a:cubicBezTo>
                <a:lnTo>
                  <a:pt x="21461" y="1553"/>
                </a:lnTo>
                <a:cubicBezTo>
                  <a:pt x="21482" y="1302"/>
                  <a:pt x="21450" y="1054"/>
                  <a:pt x="21371" y="823"/>
                </a:cubicBezTo>
                <a:cubicBezTo>
                  <a:pt x="21311" y="646"/>
                  <a:pt x="21223" y="475"/>
                  <a:pt x="21091" y="335"/>
                </a:cubicBezTo>
                <a:cubicBezTo>
                  <a:pt x="20889" y="121"/>
                  <a:pt x="20607" y="0"/>
                  <a:pt x="20312" y="2"/>
                </a:cubicBezTo>
                <a:lnTo>
                  <a:pt x="14281" y="2"/>
                </a:lnTo>
                <a:cubicBezTo>
                  <a:pt x="14137" y="3"/>
                  <a:pt x="13996" y="2"/>
                  <a:pt x="13856" y="1"/>
                </a:cubicBezTo>
                <a:cubicBezTo>
                  <a:pt x="13756" y="0"/>
                  <a:pt x="13648" y="-2"/>
                  <a:pt x="13565" y="64"/>
                </a:cubicBezTo>
                <a:cubicBezTo>
                  <a:pt x="13501" y="114"/>
                  <a:pt x="13471" y="192"/>
                  <a:pt x="13465" y="275"/>
                </a:cubicBezTo>
                <a:cubicBezTo>
                  <a:pt x="13458" y="388"/>
                  <a:pt x="13497" y="495"/>
                  <a:pt x="13538" y="596"/>
                </a:cubicBezTo>
                <a:cubicBezTo>
                  <a:pt x="13586" y="715"/>
                  <a:pt x="13639" y="833"/>
                  <a:pt x="13698" y="951"/>
                </a:cubicBezTo>
                <a:cubicBezTo>
                  <a:pt x="14837" y="3210"/>
                  <a:pt x="13100" y="5852"/>
                  <a:pt x="10563" y="5719"/>
                </a:cubicBezTo>
                <a:cubicBezTo>
                  <a:pt x="8281" y="5599"/>
                  <a:pt x="6842" y="3223"/>
                  <a:pt x="7802" y="1159"/>
                </a:cubicBezTo>
                <a:close/>
              </a:path>
            </a:pathLst>
          </a:custGeom>
          <a:solidFill>
            <a:srgbClr val="7EBB4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defTabSz="412750" eaLnBrk="0" fontAlgn="base" hangingPunct="0">
              <a:spcBef>
                <a:spcPct val="0"/>
              </a:spcBef>
              <a:spcAft>
                <a:spcPct val="0"/>
              </a:spcAft>
            </a:pPr>
            <a:endParaRPr lang="fr-MA" sz="2500">
              <a:solidFill>
                <a:srgbClr val="000000"/>
              </a:solidFill>
              <a:latin typeface="Helvetica Light" charset="0"/>
              <a:sym typeface="Helvetica Light" charset="0"/>
            </a:endParaRPr>
          </a:p>
        </p:txBody>
      </p:sp>
      <p:sp>
        <p:nvSpPr>
          <p:cNvPr id="73" name="Shape 162">
            <a:extLst>
              <a:ext uri="{FF2B5EF4-FFF2-40B4-BE49-F238E27FC236}">
                <a16:creationId xmlns:a16="http://schemas.microsoft.com/office/drawing/2014/main" id="{437AE56C-0F18-4D03-9E0B-34D9855AF0A8}"/>
              </a:ext>
            </a:extLst>
          </p:cNvPr>
          <p:cNvSpPr>
            <a:spLocks noChangeAspect="1"/>
          </p:cNvSpPr>
          <p:nvPr/>
        </p:nvSpPr>
        <p:spPr bwMode="auto">
          <a:xfrm rot="2259554">
            <a:off x="5758604" y="4763895"/>
            <a:ext cx="385493" cy="252000"/>
          </a:xfrm>
          <a:custGeom>
            <a:avLst/>
            <a:gdLst>
              <a:gd name="T0" fmla="*/ 2147483646 w 21331"/>
              <a:gd name="T1" fmla="*/ 2147483646 h 21549"/>
              <a:gd name="T2" fmla="*/ 2147483646 w 21331"/>
              <a:gd name="T3" fmla="*/ 2147483646 h 21549"/>
              <a:gd name="T4" fmla="*/ 2147483646 w 21331"/>
              <a:gd name="T5" fmla="*/ 2147483646 h 21549"/>
              <a:gd name="T6" fmla="*/ 2147483646 w 21331"/>
              <a:gd name="T7" fmla="*/ 2147483646 h 2154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31" h="21549" extrusionOk="0">
                <a:moveTo>
                  <a:pt x="8994" y="685"/>
                </a:moveTo>
                <a:cubicBezTo>
                  <a:pt x="9027" y="622"/>
                  <a:pt x="9050" y="551"/>
                  <a:pt x="9065" y="477"/>
                </a:cubicBezTo>
                <a:cubicBezTo>
                  <a:pt x="9080" y="398"/>
                  <a:pt x="9087" y="312"/>
                  <a:pt x="9069" y="230"/>
                </a:cubicBezTo>
                <a:cubicBezTo>
                  <a:pt x="9036" y="71"/>
                  <a:pt x="8932" y="-26"/>
                  <a:pt x="8826" y="6"/>
                </a:cubicBezTo>
                <a:lnTo>
                  <a:pt x="4482" y="6"/>
                </a:lnTo>
                <a:cubicBezTo>
                  <a:pt x="4263" y="-23"/>
                  <a:pt x="4047" y="92"/>
                  <a:pt x="3886" y="322"/>
                </a:cubicBezTo>
                <a:cubicBezTo>
                  <a:pt x="3728" y="548"/>
                  <a:pt x="3637" y="865"/>
                  <a:pt x="3635" y="1198"/>
                </a:cubicBezTo>
                <a:lnTo>
                  <a:pt x="3635" y="7425"/>
                </a:lnTo>
                <a:cubicBezTo>
                  <a:pt x="3649" y="7528"/>
                  <a:pt x="3647" y="7633"/>
                  <a:pt x="3631" y="7731"/>
                </a:cubicBezTo>
                <a:cubicBezTo>
                  <a:pt x="3617" y="7813"/>
                  <a:pt x="3594" y="7892"/>
                  <a:pt x="3554" y="7955"/>
                </a:cubicBezTo>
                <a:cubicBezTo>
                  <a:pt x="3469" y="8086"/>
                  <a:pt x="3336" y="8111"/>
                  <a:pt x="3235" y="8011"/>
                </a:cubicBezTo>
                <a:cubicBezTo>
                  <a:pt x="1877" y="6667"/>
                  <a:pt x="86" y="8088"/>
                  <a:pt x="3" y="10576"/>
                </a:cubicBezTo>
                <a:cubicBezTo>
                  <a:pt x="-86" y="13214"/>
                  <a:pt x="1771" y="14933"/>
                  <a:pt x="3235" y="13567"/>
                </a:cubicBezTo>
                <a:cubicBezTo>
                  <a:pt x="3311" y="13503"/>
                  <a:pt x="3400" y="13490"/>
                  <a:pt x="3482" y="13533"/>
                </a:cubicBezTo>
                <a:cubicBezTo>
                  <a:pt x="3547" y="13567"/>
                  <a:pt x="3601" y="13632"/>
                  <a:pt x="3630" y="13722"/>
                </a:cubicBezTo>
                <a:cubicBezTo>
                  <a:pt x="3649" y="13782"/>
                  <a:pt x="3656" y="13848"/>
                  <a:pt x="3660" y="13914"/>
                </a:cubicBezTo>
                <a:cubicBezTo>
                  <a:pt x="3664" y="13976"/>
                  <a:pt x="3665" y="14039"/>
                  <a:pt x="3665" y="14102"/>
                </a:cubicBezTo>
                <a:lnTo>
                  <a:pt x="3630" y="20159"/>
                </a:lnTo>
                <a:cubicBezTo>
                  <a:pt x="3599" y="20530"/>
                  <a:pt x="3689" y="20900"/>
                  <a:pt x="3869" y="21149"/>
                </a:cubicBezTo>
                <a:cubicBezTo>
                  <a:pt x="3955" y="21267"/>
                  <a:pt x="4057" y="21350"/>
                  <a:pt x="4163" y="21404"/>
                </a:cubicBezTo>
                <a:cubicBezTo>
                  <a:pt x="4294" y="21472"/>
                  <a:pt x="4434" y="21497"/>
                  <a:pt x="4575" y="21476"/>
                </a:cubicBezTo>
                <a:lnTo>
                  <a:pt x="8713" y="21476"/>
                </a:lnTo>
                <a:cubicBezTo>
                  <a:pt x="8861" y="21521"/>
                  <a:pt x="9009" y="21404"/>
                  <a:pt x="9072" y="21193"/>
                </a:cubicBezTo>
                <a:cubicBezTo>
                  <a:pt x="9125" y="21016"/>
                  <a:pt x="9106" y="20808"/>
                  <a:pt x="9024" y="20661"/>
                </a:cubicBezTo>
                <a:cubicBezTo>
                  <a:pt x="7980" y="18634"/>
                  <a:pt x="8844" y="15630"/>
                  <a:pt x="10518" y="15469"/>
                </a:cubicBezTo>
                <a:cubicBezTo>
                  <a:pt x="12308" y="15297"/>
                  <a:pt x="13413" y="18432"/>
                  <a:pt x="12348" y="20661"/>
                </a:cubicBezTo>
                <a:cubicBezTo>
                  <a:pt x="12238" y="20804"/>
                  <a:pt x="12202" y="21040"/>
                  <a:pt x="12258" y="21244"/>
                </a:cubicBezTo>
                <a:cubicBezTo>
                  <a:pt x="12307" y="21423"/>
                  <a:pt x="12420" y="21540"/>
                  <a:pt x="12545" y="21545"/>
                </a:cubicBezTo>
                <a:lnTo>
                  <a:pt x="16775" y="21545"/>
                </a:lnTo>
                <a:cubicBezTo>
                  <a:pt x="17026" y="21574"/>
                  <a:pt x="17272" y="21427"/>
                  <a:pt x="17446" y="21145"/>
                </a:cubicBezTo>
                <a:cubicBezTo>
                  <a:pt x="17614" y="20872"/>
                  <a:pt x="17697" y="20499"/>
                  <a:pt x="17672" y="20124"/>
                </a:cubicBezTo>
                <a:lnTo>
                  <a:pt x="17659" y="14301"/>
                </a:lnTo>
                <a:cubicBezTo>
                  <a:pt x="17661" y="14089"/>
                  <a:pt x="17732" y="13891"/>
                  <a:pt x="17848" y="13777"/>
                </a:cubicBezTo>
                <a:cubicBezTo>
                  <a:pt x="17970" y="13658"/>
                  <a:pt x="18123" y="13647"/>
                  <a:pt x="18252" y="13747"/>
                </a:cubicBezTo>
                <a:cubicBezTo>
                  <a:pt x="19776" y="14888"/>
                  <a:pt x="21514" y="12976"/>
                  <a:pt x="21315" y="10378"/>
                </a:cubicBezTo>
                <a:cubicBezTo>
                  <a:pt x="21140" y="8093"/>
                  <a:pt x="19511" y="6826"/>
                  <a:pt x="18218" y="7969"/>
                </a:cubicBezTo>
                <a:cubicBezTo>
                  <a:pt x="18105" y="8087"/>
                  <a:pt x="17958" y="8097"/>
                  <a:pt x="17838" y="7997"/>
                </a:cubicBezTo>
                <a:cubicBezTo>
                  <a:pt x="17696" y="7876"/>
                  <a:pt x="17620" y="7627"/>
                  <a:pt x="17651" y="7380"/>
                </a:cubicBezTo>
                <a:lnTo>
                  <a:pt x="17651" y="1249"/>
                </a:lnTo>
                <a:cubicBezTo>
                  <a:pt x="17658" y="924"/>
                  <a:pt x="17578" y="608"/>
                  <a:pt x="17429" y="378"/>
                </a:cubicBezTo>
                <a:cubicBezTo>
                  <a:pt x="17280" y="147"/>
                  <a:pt x="17076" y="23"/>
                  <a:pt x="16865" y="35"/>
                </a:cubicBezTo>
                <a:lnTo>
                  <a:pt x="12544" y="35"/>
                </a:lnTo>
                <a:cubicBezTo>
                  <a:pt x="12442" y="10"/>
                  <a:pt x="12343" y="99"/>
                  <a:pt x="12306" y="248"/>
                </a:cubicBezTo>
                <a:cubicBezTo>
                  <a:pt x="12279" y="353"/>
                  <a:pt x="12288" y="464"/>
                  <a:pt x="12309" y="564"/>
                </a:cubicBezTo>
                <a:cubicBezTo>
                  <a:pt x="12330" y="667"/>
                  <a:pt x="12365" y="766"/>
                  <a:pt x="12413" y="852"/>
                </a:cubicBezTo>
                <a:cubicBezTo>
                  <a:pt x="13329" y="2913"/>
                  <a:pt x="12423" y="5725"/>
                  <a:pt x="10807" y="5841"/>
                </a:cubicBezTo>
                <a:cubicBezTo>
                  <a:pt x="9046" y="5968"/>
                  <a:pt x="7967" y="2899"/>
                  <a:pt x="8994" y="685"/>
                </a:cubicBezTo>
                <a:close/>
              </a:path>
            </a:pathLst>
          </a:custGeom>
          <a:solidFill>
            <a:srgbClr val="7965B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defTabSz="412750" eaLnBrk="0" fontAlgn="base" hangingPunct="0">
              <a:spcBef>
                <a:spcPct val="0"/>
              </a:spcBef>
              <a:spcAft>
                <a:spcPct val="0"/>
              </a:spcAft>
            </a:pPr>
            <a:endParaRPr lang="fr-MA" sz="2500">
              <a:solidFill>
                <a:srgbClr val="000000"/>
              </a:solidFill>
              <a:latin typeface="Helvetica Light" charset="0"/>
              <a:sym typeface="Helvetica Light" charset="0"/>
            </a:endParaRPr>
          </a:p>
        </p:txBody>
      </p:sp>
      <p:sp>
        <p:nvSpPr>
          <p:cNvPr id="74" name="Shape 164">
            <a:extLst>
              <a:ext uri="{FF2B5EF4-FFF2-40B4-BE49-F238E27FC236}">
                <a16:creationId xmlns:a16="http://schemas.microsoft.com/office/drawing/2014/main" id="{5603DEED-59F9-49EB-BEAC-0BF4E3A3C84C}"/>
              </a:ext>
            </a:extLst>
          </p:cNvPr>
          <p:cNvSpPr>
            <a:spLocks noChangeAspect="1"/>
          </p:cNvSpPr>
          <p:nvPr/>
        </p:nvSpPr>
        <p:spPr bwMode="auto">
          <a:xfrm>
            <a:off x="5376120" y="4709895"/>
            <a:ext cx="296322" cy="360000"/>
          </a:xfrm>
          <a:custGeom>
            <a:avLst/>
            <a:gdLst>
              <a:gd name="T0" fmla="*/ 2147483646 w 21456"/>
              <a:gd name="T1" fmla="*/ 2147483646 h 21342"/>
              <a:gd name="T2" fmla="*/ 2147483646 w 21456"/>
              <a:gd name="T3" fmla="*/ 2147483646 h 21342"/>
              <a:gd name="T4" fmla="*/ 2147483646 w 21456"/>
              <a:gd name="T5" fmla="*/ 2147483646 h 21342"/>
              <a:gd name="T6" fmla="*/ 2147483646 w 21456"/>
              <a:gd name="T7" fmla="*/ 2147483646 h 21342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56" h="21342" extrusionOk="0">
                <a:moveTo>
                  <a:pt x="15084" y="3298"/>
                </a:moveTo>
                <a:cubicBezTo>
                  <a:pt x="16285" y="1982"/>
                  <a:pt x="15217" y="102"/>
                  <a:pt x="13214" y="4"/>
                </a:cubicBezTo>
                <a:cubicBezTo>
                  <a:pt x="11076" y="-100"/>
                  <a:pt x="9733" y="1860"/>
                  <a:pt x="10956" y="3298"/>
                </a:cubicBezTo>
                <a:cubicBezTo>
                  <a:pt x="11045" y="3412"/>
                  <a:pt x="11057" y="3554"/>
                  <a:pt x="10988" y="3676"/>
                </a:cubicBezTo>
                <a:cubicBezTo>
                  <a:pt x="10907" y="3819"/>
                  <a:pt x="10731" y="3910"/>
                  <a:pt x="10539" y="3909"/>
                </a:cubicBezTo>
                <a:lnTo>
                  <a:pt x="5345" y="3909"/>
                </a:lnTo>
                <a:cubicBezTo>
                  <a:pt x="5126" y="3899"/>
                  <a:pt x="4913" y="3974"/>
                  <a:pt x="4770" y="4110"/>
                </a:cubicBezTo>
                <a:cubicBezTo>
                  <a:pt x="4652" y="4223"/>
                  <a:pt x="4592" y="4369"/>
                  <a:pt x="4602" y="4517"/>
                </a:cubicBezTo>
                <a:lnTo>
                  <a:pt x="4602" y="8836"/>
                </a:lnTo>
                <a:cubicBezTo>
                  <a:pt x="4592" y="8951"/>
                  <a:pt x="4514" y="9056"/>
                  <a:pt x="4393" y="9116"/>
                </a:cubicBezTo>
                <a:cubicBezTo>
                  <a:pt x="4259" y="9183"/>
                  <a:pt x="4091" y="9186"/>
                  <a:pt x="3953" y="9125"/>
                </a:cubicBezTo>
                <a:cubicBezTo>
                  <a:pt x="2202" y="8173"/>
                  <a:pt x="-123" y="9270"/>
                  <a:pt x="5" y="10987"/>
                </a:cubicBezTo>
                <a:cubicBezTo>
                  <a:pt x="126" y="12591"/>
                  <a:pt x="2354" y="13461"/>
                  <a:pt x="3953" y="12528"/>
                </a:cubicBezTo>
                <a:cubicBezTo>
                  <a:pt x="4111" y="12443"/>
                  <a:pt x="4317" y="12445"/>
                  <a:pt x="4472" y="12535"/>
                </a:cubicBezTo>
                <a:cubicBezTo>
                  <a:pt x="4615" y="12618"/>
                  <a:pt x="4688" y="12761"/>
                  <a:pt x="4658" y="12903"/>
                </a:cubicBezTo>
                <a:lnTo>
                  <a:pt x="4658" y="17037"/>
                </a:lnTo>
                <a:cubicBezTo>
                  <a:pt x="4641" y="17190"/>
                  <a:pt x="4697" y="17342"/>
                  <a:pt x="4814" y="17462"/>
                </a:cubicBezTo>
                <a:cubicBezTo>
                  <a:pt x="4967" y="17618"/>
                  <a:pt x="5206" y="17702"/>
                  <a:pt x="5450" y="17684"/>
                </a:cubicBezTo>
                <a:lnTo>
                  <a:pt x="10465" y="17684"/>
                </a:lnTo>
                <a:cubicBezTo>
                  <a:pt x="10631" y="17705"/>
                  <a:pt x="10773" y="17793"/>
                  <a:pt x="10841" y="17919"/>
                </a:cubicBezTo>
                <a:cubicBezTo>
                  <a:pt x="10897" y="18023"/>
                  <a:pt x="10897" y="18141"/>
                  <a:pt x="10839" y="18245"/>
                </a:cubicBezTo>
                <a:cubicBezTo>
                  <a:pt x="9863" y="19727"/>
                  <a:pt x="11308" y="21500"/>
                  <a:pt x="13355" y="21331"/>
                </a:cubicBezTo>
                <a:cubicBezTo>
                  <a:pt x="15207" y="21178"/>
                  <a:pt x="16215" y="19484"/>
                  <a:pt x="15220" y="18197"/>
                </a:cubicBezTo>
                <a:cubicBezTo>
                  <a:pt x="15140" y="18100"/>
                  <a:pt x="15142" y="17971"/>
                  <a:pt x="15225" y="17875"/>
                </a:cubicBezTo>
                <a:cubicBezTo>
                  <a:pt x="15295" y="17794"/>
                  <a:pt x="15405" y="17751"/>
                  <a:pt x="15515" y="17726"/>
                </a:cubicBezTo>
                <a:cubicBezTo>
                  <a:pt x="15609" y="17704"/>
                  <a:pt x="15708" y="17694"/>
                  <a:pt x="15810" y="17697"/>
                </a:cubicBezTo>
                <a:lnTo>
                  <a:pt x="20470" y="17718"/>
                </a:lnTo>
                <a:cubicBezTo>
                  <a:pt x="20787" y="17737"/>
                  <a:pt x="21094" y="17621"/>
                  <a:pt x="21281" y="17411"/>
                </a:cubicBezTo>
                <a:cubicBezTo>
                  <a:pt x="21409" y="17268"/>
                  <a:pt x="21469" y="17092"/>
                  <a:pt x="21452" y="16915"/>
                </a:cubicBezTo>
                <a:lnTo>
                  <a:pt x="21452" y="4584"/>
                </a:lnTo>
                <a:cubicBezTo>
                  <a:pt x="21477" y="4401"/>
                  <a:pt x="21403" y="4219"/>
                  <a:pt x="21249" y="4085"/>
                </a:cubicBezTo>
                <a:cubicBezTo>
                  <a:pt x="21084" y="3942"/>
                  <a:pt x="20847" y="3871"/>
                  <a:pt x="20608" y="3893"/>
                </a:cubicBezTo>
                <a:lnTo>
                  <a:pt x="15325" y="3893"/>
                </a:lnTo>
                <a:cubicBezTo>
                  <a:pt x="15168" y="3876"/>
                  <a:pt x="15036" y="3789"/>
                  <a:pt x="14982" y="3667"/>
                </a:cubicBezTo>
                <a:cubicBezTo>
                  <a:pt x="14925" y="3538"/>
                  <a:pt x="14965" y="3394"/>
                  <a:pt x="15084" y="3298"/>
                </a:cubicBezTo>
                <a:close/>
              </a:path>
            </a:pathLst>
          </a:custGeom>
          <a:solidFill>
            <a:srgbClr val="EC562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defTabSz="412750" eaLnBrk="0" fontAlgn="base" hangingPunct="0">
              <a:spcBef>
                <a:spcPct val="0"/>
              </a:spcBef>
              <a:spcAft>
                <a:spcPct val="0"/>
              </a:spcAft>
            </a:pPr>
            <a:endParaRPr lang="fr-MA" sz="2500">
              <a:solidFill>
                <a:srgbClr val="000000"/>
              </a:solidFill>
              <a:latin typeface="Helvetica Light" charset="0"/>
              <a:sym typeface="Helvetica Light" charset="0"/>
            </a:endParaRPr>
          </a:p>
        </p:txBody>
      </p:sp>
      <p:sp>
        <p:nvSpPr>
          <p:cNvPr id="75" name="Shape 166">
            <a:extLst>
              <a:ext uri="{FF2B5EF4-FFF2-40B4-BE49-F238E27FC236}">
                <a16:creationId xmlns:a16="http://schemas.microsoft.com/office/drawing/2014/main" id="{D273EDE8-D626-4CFF-8003-04B6148F2ACD}"/>
              </a:ext>
            </a:extLst>
          </p:cNvPr>
          <p:cNvSpPr>
            <a:spLocks noChangeAspect="1"/>
          </p:cNvSpPr>
          <p:nvPr/>
        </p:nvSpPr>
        <p:spPr bwMode="auto">
          <a:xfrm rot="20263546">
            <a:off x="6191767" y="4709895"/>
            <a:ext cx="357504" cy="360000"/>
          </a:xfrm>
          <a:custGeom>
            <a:avLst/>
            <a:gdLst>
              <a:gd name="T0" fmla="*/ 2147483646 w 21320"/>
              <a:gd name="T1" fmla="*/ 2147483646 h 21225"/>
              <a:gd name="T2" fmla="*/ 2147483646 w 21320"/>
              <a:gd name="T3" fmla="*/ 2147483646 h 21225"/>
              <a:gd name="T4" fmla="*/ 2147483646 w 21320"/>
              <a:gd name="T5" fmla="*/ 2147483646 h 21225"/>
              <a:gd name="T6" fmla="*/ 2147483646 w 21320"/>
              <a:gd name="T7" fmla="*/ 2147483646 h 21225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20" h="21225" extrusionOk="0">
                <a:moveTo>
                  <a:pt x="9112" y="3358"/>
                </a:moveTo>
                <a:cubicBezTo>
                  <a:pt x="9215" y="3425"/>
                  <a:pt x="9241" y="3563"/>
                  <a:pt x="9169" y="3661"/>
                </a:cubicBezTo>
                <a:cubicBezTo>
                  <a:pt x="9123" y="3724"/>
                  <a:pt x="9049" y="3754"/>
                  <a:pt x="8978" y="3772"/>
                </a:cubicBezTo>
                <a:cubicBezTo>
                  <a:pt x="8911" y="3788"/>
                  <a:pt x="8840" y="3797"/>
                  <a:pt x="8767" y="3794"/>
                </a:cubicBezTo>
                <a:lnTo>
                  <a:pt x="4502" y="3794"/>
                </a:lnTo>
                <a:cubicBezTo>
                  <a:pt x="4308" y="3786"/>
                  <a:pt x="4120" y="3857"/>
                  <a:pt x="3982" y="3992"/>
                </a:cubicBezTo>
                <a:cubicBezTo>
                  <a:pt x="3842" y="4129"/>
                  <a:pt x="3767" y="4318"/>
                  <a:pt x="3776" y="4512"/>
                </a:cubicBezTo>
                <a:lnTo>
                  <a:pt x="3776" y="8774"/>
                </a:lnTo>
                <a:cubicBezTo>
                  <a:pt x="3783" y="8841"/>
                  <a:pt x="3766" y="8905"/>
                  <a:pt x="3732" y="8958"/>
                </a:cubicBezTo>
                <a:cubicBezTo>
                  <a:pt x="3709" y="8993"/>
                  <a:pt x="3677" y="9025"/>
                  <a:pt x="3633" y="9039"/>
                </a:cubicBezTo>
                <a:cubicBezTo>
                  <a:pt x="3580" y="9056"/>
                  <a:pt x="3525" y="9041"/>
                  <a:pt x="3476" y="9023"/>
                </a:cubicBezTo>
                <a:cubicBezTo>
                  <a:pt x="3393" y="8992"/>
                  <a:pt x="3313" y="8947"/>
                  <a:pt x="3241" y="8889"/>
                </a:cubicBezTo>
                <a:cubicBezTo>
                  <a:pt x="1718" y="7898"/>
                  <a:pt x="-269" y="9176"/>
                  <a:pt x="30" y="10953"/>
                </a:cubicBezTo>
                <a:cubicBezTo>
                  <a:pt x="280" y="12437"/>
                  <a:pt x="2052" y="13108"/>
                  <a:pt x="3241" y="12168"/>
                </a:cubicBezTo>
                <a:cubicBezTo>
                  <a:pt x="3334" y="12071"/>
                  <a:pt x="3485" y="12055"/>
                  <a:pt x="3596" y="12130"/>
                </a:cubicBezTo>
                <a:cubicBezTo>
                  <a:pt x="3657" y="12172"/>
                  <a:pt x="3697" y="12232"/>
                  <a:pt x="3719" y="12296"/>
                </a:cubicBezTo>
                <a:cubicBezTo>
                  <a:pt x="3737" y="12347"/>
                  <a:pt x="3744" y="12401"/>
                  <a:pt x="3748" y="12455"/>
                </a:cubicBezTo>
                <a:cubicBezTo>
                  <a:pt x="3751" y="12514"/>
                  <a:pt x="3749" y="12574"/>
                  <a:pt x="3741" y="12636"/>
                </a:cubicBezTo>
                <a:lnTo>
                  <a:pt x="3741" y="16715"/>
                </a:lnTo>
                <a:cubicBezTo>
                  <a:pt x="3730" y="16901"/>
                  <a:pt x="3803" y="17082"/>
                  <a:pt x="3941" y="17209"/>
                </a:cubicBezTo>
                <a:cubicBezTo>
                  <a:pt x="4068" y="17327"/>
                  <a:pt x="4238" y="17389"/>
                  <a:pt x="4412" y="17378"/>
                </a:cubicBezTo>
                <a:lnTo>
                  <a:pt x="8857" y="17378"/>
                </a:lnTo>
                <a:cubicBezTo>
                  <a:pt x="8991" y="17364"/>
                  <a:pt x="9111" y="17458"/>
                  <a:pt x="9129" y="17590"/>
                </a:cubicBezTo>
                <a:cubicBezTo>
                  <a:pt x="9137" y="17654"/>
                  <a:pt x="9118" y="17717"/>
                  <a:pt x="9094" y="17774"/>
                </a:cubicBezTo>
                <a:cubicBezTo>
                  <a:pt x="9071" y="17828"/>
                  <a:pt x="9041" y="17881"/>
                  <a:pt x="9005" y="17931"/>
                </a:cubicBezTo>
                <a:cubicBezTo>
                  <a:pt x="7941" y="19159"/>
                  <a:pt x="8719" y="21062"/>
                  <a:pt x="10347" y="21215"/>
                </a:cubicBezTo>
                <a:cubicBezTo>
                  <a:pt x="12149" y="21385"/>
                  <a:pt x="13292" y="19353"/>
                  <a:pt x="12195" y="17931"/>
                </a:cubicBezTo>
                <a:cubicBezTo>
                  <a:pt x="12151" y="17877"/>
                  <a:pt x="12119" y="17818"/>
                  <a:pt x="12097" y="17756"/>
                </a:cubicBezTo>
                <a:cubicBezTo>
                  <a:pt x="12071" y="17684"/>
                  <a:pt x="12059" y="17604"/>
                  <a:pt x="12093" y="17533"/>
                </a:cubicBezTo>
                <a:cubicBezTo>
                  <a:pt x="12128" y="17458"/>
                  <a:pt x="12199" y="17414"/>
                  <a:pt x="12272" y="17387"/>
                </a:cubicBezTo>
                <a:cubicBezTo>
                  <a:pt x="12340" y="17362"/>
                  <a:pt x="12414" y="17350"/>
                  <a:pt x="12491" y="17353"/>
                </a:cubicBezTo>
                <a:lnTo>
                  <a:pt x="16690" y="17353"/>
                </a:lnTo>
                <a:cubicBezTo>
                  <a:pt x="16925" y="17378"/>
                  <a:pt x="17157" y="17286"/>
                  <a:pt x="17308" y="17108"/>
                </a:cubicBezTo>
                <a:cubicBezTo>
                  <a:pt x="17432" y="16962"/>
                  <a:pt x="17490" y="16773"/>
                  <a:pt x="17468" y="16584"/>
                </a:cubicBezTo>
                <a:lnTo>
                  <a:pt x="17468" y="12374"/>
                </a:lnTo>
                <a:cubicBezTo>
                  <a:pt x="17497" y="12255"/>
                  <a:pt x="17583" y="12159"/>
                  <a:pt x="17698" y="12116"/>
                </a:cubicBezTo>
                <a:cubicBezTo>
                  <a:pt x="17829" y="12067"/>
                  <a:pt x="17976" y="12095"/>
                  <a:pt x="18080" y="12187"/>
                </a:cubicBezTo>
                <a:cubicBezTo>
                  <a:pt x="19405" y="13180"/>
                  <a:pt x="21308" y="12253"/>
                  <a:pt x="21320" y="10609"/>
                </a:cubicBezTo>
                <a:cubicBezTo>
                  <a:pt x="21331" y="8954"/>
                  <a:pt x="19419" y="8002"/>
                  <a:pt x="18080" y="8997"/>
                </a:cubicBezTo>
                <a:cubicBezTo>
                  <a:pt x="18032" y="9039"/>
                  <a:pt x="17978" y="9072"/>
                  <a:pt x="17922" y="9095"/>
                </a:cubicBezTo>
                <a:cubicBezTo>
                  <a:pt x="17877" y="9114"/>
                  <a:pt x="17829" y="9127"/>
                  <a:pt x="17780" y="9124"/>
                </a:cubicBezTo>
                <a:cubicBezTo>
                  <a:pt x="17731" y="9121"/>
                  <a:pt x="17685" y="9102"/>
                  <a:pt x="17643" y="9075"/>
                </a:cubicBezTo>
                <a:cubicBezTo>
                  <a:pt x="17535" y="9006"/>
                  <a:pt x="17465" y="8891"/>
                  <a:pt x="17455" y="8765"/>
                </a:cubicBezTo>
                <a:lnTo>
                  <a:pt x="17455" y="4688"/>
                </a:lnTo>
                <a:cubicBezTo>
                  <a:pt x="17483" y="4477"/>
                  <a:pt x="17420" y="4264"/>
                  <a:pt x="17282" y="4100"/>
                </a:cubicBezTo>
                <a:cubicBezTo>
                  <a:pt x="17133" y="3924"/>
                  <a:pt x="16911" y="3823"/>
                  <a:pt x="16679" y="3826"/>
                </a:cubicBezTo>
                <a:lnTo>
                  <a:pt x="12438" y="3826"/>
                </a:lnTo>
                <a:cubicBezTo>
                  <a:pt x="12365" y="3841"/>
                  <a:pt x="12292" y="3839"/>
                  <a:pt x="12221" y="3821"/>
                </a:cubicBezTo>
                <a:cubicBezTo>
                  <a:pt x="12157" y="3805"/>
                  <a:pt x="12096" y="3775"/>
                  <a:pt x="12056" y="3724"/>
                </a:cubicBezTo>
                <a:cubicBezTo>
                  <a:pt x="11970" y="3615"/>
                  <a:pt x="11997" y="3457"/>
                  <a:pt x="12114" y="3382"/>
                </a:cubicBezTo>
                <a:cubicBezTo>
                  <a:pt x="13298" y="2222"/>
                  <a:pt x="12611" y="224"/>
                  <a:pt x="10957" y="18"/>
                </a:cubicBezTo>
                <a:cubicBezTo>
                  <a:pt x="9092" y="-215"/>
                  <a:pt x="7905" y="1934"/>
                  <a:pt x="9112" y="3358"/>
                </a:cubicBezTo>
                <a:close/>
              </a:path>
            </a:pathLst>
          </a:custGeom>
          <a:solidFill>
            <a:srgbClr val="2EA7E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/>
          <a:p>
            <a:pPr defTabSz="412750" eaLnBrk="0" fontAlgn="base" hangingPunct="0">
              <a:spcBef>
                <a:spcPct val="0"/>
              </a:spcBef>
              <a:spcAft>
                <a:spcPct val="0"/>
              </a:spcAft>
            </a:pPr>
            <a:endParaRPr lang="fr-MA" sz="2500">
              <a:solidFill>
                <a:srgbClr val="000000"/>
              </a:solidFill>
              <a:latin typeface="Helvetica Light" charset="0"/>
              <a:sym typeface="Helvetica Light" charset="0"/>
            </a:endParaRPr>
          </a:p>
        </p:txBody>
      </p:sp>
      <p:pic>
        <p:nvPicPr>
          <p:cNvPr id="1026" name="Picture 2" descr="Image associé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059" y="4709895"/>
            <a:ext cx="406731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Image 7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1" t="-4564" r="-3489" b="51647"/>
          <a:stretch/>
        </p:blipFill>
        <p:spPr>
          <a:xfrm>
            <a:off x="4225182" y="6225494"/>
            <a:ext cx="266700" cy="266700"/>
          </a:xfrm>
          <a:prstGeom prst="ellipse">
            <a:avLst/>
          </a:prstGeom>
        </p:spPr>
      </p:pic>
      <p:pic>
        <p:nvPicPr>
          <p:cNvPr id="78" name="Image 7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1" t="-4564" r="-3489" b="51647"/>
          <a:stretch/>
        </p:blipFill>
        <p:spPr>
          <a:xfrm>
            <a:off x="5028226" y="6225494"/>
            <a:ext cx="266700" cy="266700"/>
          </a:xfrm>
          <a:prstGeom prst="ellipse">
            <a:avLst/>
          </a:prstGeom>
        </p:spPr>
      </p:pic>
      <p:pic>
        <p:nvPicPr>
          <p:cNvPr id="79" name="Image 7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1" t="-4564" r="-3489" b="51647"/>
          <a:stretch/>
        </p:blipFill>
        <p:spPr>
          <a:xfrm>
            <a:off x="5753499" y="6225494"/>
            <a:ext cx="266700" cy="266700"/>
          </a:xfrm>
          <a:prstGeom prst="ellipse">
            <a:avLst/>
          </a:prstGeom>
        </p:spPr>
      </p:pic>
      <p:pic>
        <p:nvPicPr>
          <p:cNvPr id="80" name="Image 7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1" t="-4564" r="-3489" b="51647"/>
          <a:stretch/>
        </p:blipFill>
        <p:spPr>
          <a:xfrm>
            <a:off x="6595193" y="6225494"/>
            <a:ext cx="266700" cy="266700"/>
          </a:xfrm>
          <a:prstGeom prst="ellipse">
            <a:avLst/>
          </a:prstGeom>
        </p:spPr>
      </p:pic>
      <p:pic>
        <p:nvPicPr>
          <p:cNvPr id="81" name="Image 8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1" t="-4564" r="-3489" b="51647"/>
          <a:stretch/>
        </p:blipFill>
        <p:spPr>
          <a:xfrm>
            <a:off x="7378643" y="6225494"/>
            <a:ext cx="266700" cy="266700"/>
          </a:xfrm>
          <a:prstGeom prst="ellipse">
            <a:avLst/>
          </a:prstGeom>
        </p:spPr>
      </p:pic>
      <p:pic>
        <p:nvPicPr>
          <p:cNvPr id="82" name="Image 8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1" t="-4564" r="-3489" b="51647"/>
          <a:stretch/>
        </p:blipFill>
        <p:spPr>
          <a:xfrm>
            <a:off x="8228941" y="6225494"/>
            <a:ext cx="266700" cy="266700"/>
          </a:xfrm>
          <a:prstGeom prst="ellipse">
            <a:avLst/>
          </a:prstGeom>
        </p:spPr>
      </p:pic>
      <p:sp>
        <p:nvSpPr>
          <p:cNvPr id="76" name="ZoneTexte 75"/>
          <p:cNvSpPr txBox="1"/>
          <p:nvPr/>
        </p:nvSpPr>
        <p:spPr>
          <a:xfrm>
            <a:off x="4391956" y="6204956"/>
            <a:ext cx="611171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fr-F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Processus et normes</a:t>
            </a:r>
          </a:p>
        </p:txBody>
      </p:sp>
      <p:sp>
        <p:nvSpPr>
          <p:cNvPr id="84" name="ZoneTexte 83"/>
          <p:cNvSpPr txBox="1"/>
          <p:nvPr/>
        </p:nvSpPr>
        <p:spPr>
          <a:xfrm>
            <a:off x="5195000" y="6204956"/>
            <a:ext cx="78345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fr-F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Outils et plateforme</a:t>
            </a:r>
          </a:p>
        </p:txBody>
      </p:sp>
      <p:sp>
        <p:nvSpPr>
          <p:cNvPr id="86" name="ZoneTexte 85"/>
          <p:cNvSpPr txBox="1"/>
          <p:nvPr/>
        </p:nvSpPr>
        <p:spPr>
          <a:xfrm>
            <a:off x="5920273" y="6258817"/>
            <a:ext cx="707998" cy="20005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fr-F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Spécialisation </a:t>
            </a:r>
          </a:p>
        </p:txBody>
      </p:sp>
      <p:sp>
        <p:nvSpPr>
          <p:cNvPr id="87" name="ZoneTexte 86"/>
          <p:cNvSpPr txBox="1"/>
          <p:nvPr/>
        </p:nvSpPr>
        <p:spPr>
          <a:xfrm>
            <a:off x="6761967" y="6151095"/>
            <a:ext cx="783450" cy="415498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fr-F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Indicateurs basée sur les données</a:t>
            </a:r>
          </a:p>
        </p:txBody>
      </p:sp>
      <p:sp>
        <p:nvSpPr>
          <p:cNvPr id="88" name="ZoneTexte 87"/>
          <p:cNvSpPr txBox="1"/>
          <p:nvPr/>
        </p:nvSpPr>
        <p:spPr>
          <a:xfrm>
            <a:off x="7545417" y="6204956"/>
            <a:ext cx="78345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fr-F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Référentiel des connaissances</a:t>
            </a:r>
          </a:p>
        </p:txBody>
      </p:sp>
      <p:sp>
        <p:nvSpPr>
          <p:cNvPr id="89" name="ZoneTexte 88"/>
          <p:cNvSpPr txBox="1"/>
          <p:nvPr/>
        </p:nvSpPr>
        <p:spPr>
          <a:xfrm>
            <a:off x="8395717" y="6204956"/>
            <a:ext cx="78345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fr-F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Disponibilité des compétences</a:t>
            </a:r>
          </a:p>
        </p:txBody>
      </p:sp>
      <p:pic>
        <p:nvPicPr>
          <p:cNvPr id="1028" name="Picture 4" descr="Résultat de recherche d'images pour &quot;factory icon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749" y="672781"/>
            <a:ext cx="644525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globe icon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262" y="874430"/>
            <a:ext cx="564776" cy="56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245250" y="1217001"/>
            <a:ext cx="1306800" cy="360000"/>
          </a:xfrm>
          <a:prstGeom prst="rect">
            <a:avLst/>
          </a:prstGeom>
          <a:solidFill>
            <a:srgbClr val="E16268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r>
              <a:rPr lang="fr-FR" sz="1000" dirty="0"/>
              <a:t>Client interne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495517" y="1217001"/>
            <a:ext cx="1306800" cy="360000"/>
          </a:xfrm>
          <a:prstGeom prst="rect">
            <a:avLst/>
          </a:prstGeom>
          <a:solidFill>
            <a:srgbClr val="E16268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r>
              <a:rPr lang="fr-FR" sz="1000" dirty="0"/>
              <a:t>Digital </a:t>
            </a:r>
            <a:r>
              <a:rPr lang="fr-FR" sz="1000" dirty="0" err="1"/>
              <a:t>Factory</a:t>
            </a:r>
            <a:endParaRPr lang="fr-FR" sz="1000" dirty="0"/>
          </a:p>
        </p:txBody>
      </p:sp>
      <p:sp>
        <p:nvSpPr>
          <p:cNvPr id="7" name="ZoneTexte 6"/>
          <p:cNvSpPr txBox="1"/>
          <p:nvPr/>
        </p:nvSpPr>
        <p:spPr>
          <a:xfrm>
            <a:off x="8246450" y="1217001"/>
            <a:ext cx="746534" cy="360000"/>
          </a:xfrm>
          <a:prstGeom prst="rect">
            <a:avLst/>
          </a:prstGeom>
          <a:solidFill>
            <a:srgbClr val="E16268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r>
              <a:rPr lang="fr-FR" sz="1000" dirty="0" err="1"/>
              <a:t>Build</a:t>
            </a:r>
            <a:endParaRPr lang="fr-FR" sz="1000" dirty="0"/>
          </a:p>
        </p:txBody>
      </p:sp>
      <p:pic>
        <p:nvPicPr>
          <p:cNvPr id="1032" name="Picture 8" descr="Résultat de recherche d'images pour &quot;maintain icon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34672">
            <a:off x="10123227" y="886681"/>
            <a:ext cx="520548" cy="48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9745784" y="1217001"/>
            <a:ext cx="1306800" cy="360000"/>
          </a:xfrm>
          <a:prstGeom prst="rect">
            <a:avLst/>
          </a:prstGeom>
          <a:solidFill>
            <a:srgbClr val="E16268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r>
              <a:rPr lang="fr-FR" sz="1000" dirty="0"/>
              <a:t>Gérer et maintenir</a:t>
            </a:r>
          </a:p>
        </p:txBody>
      </p:sp>
      <p:sp>
        <p:nvSpPr>
          <p:cNvPr id="93" name="ZoneTexte 92"/>
          <p:cNvSpPr txBox="1"/>
          <p:nvPr/>
        </p:nvSpPr>
        <p:spPr>
          <a:xfrm>
            <a:off x="9640934" y="2260600"/>
            <a:ext cx="611171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fr-F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Agence 1</a:t>
            </a:r>
          </a:p>
        </p:txBody>
      </p:sp>
      <p:sp>
        <p:nvSpPr>
          <p:cNvPr id="94" name="ZoneTexte 93"/>
          <p:cNvSpPr txBox="1"/>
          <p:nvPr/>
        </p:nvSpPr>
        <p:spPr>
          <a:xfrm>
            <a:off x="9640934" y="3093909"/>
            <a:ext cx="611171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fr-F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Filiale 1</a:t>
            </a:r>
          </a:p>
        </p:txBody>
      </p:sp>
      <p:sp>
        <p:nvSpPr>
          <p:cNvPr id="95" name="ZoneTexte 94"/>
          <p:cNvSpPr txBox="1"/>
          <p:nvPr/>
        </p:nvSpPr>
        <p:spPr>
          <a:xfrm>
            <a:off x="9640934" y="2467586"/>
            <a:ext cx="611171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fr-F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Agence 2</a:t>
            </a:r>
          </a:p>
        </p:txBody>
      </p:sp>
      <p:sp>
        <p:nvSpPr>
          <p:cNvPr id="96" name="ZoneTexte 95"/>
          <p:cNvSpPr txBox="1"/>
          <p:nvPr/>
        </p:nvSpPr>
        <p:spPr>
          <a:xfrm>
            <a:off x="9640934" y="2674573"/>
            <a:ext cx="611171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fr-F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Agence 3</a:t>
            </a:r>
          </a:p>
        </p:txBody>
      </p:sp>
      <p:sp>
        <p:nvSpPr>
          <p:cNvPr id="97" name="ZoneTexte 96"/>
          <p:cNvSpPr txBox="1"/>
          <p:nvPr/>
        </p:nvSpPr>
        <p:spPr>
          <a:xfrm>
            <a:off x="9640934" y="3295297"/>
            <a:ext cx="611171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fr-F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Filiale 2</a:t>
            </a:r>
          </a:p>
        </p:txBody>
      </p:sp>
      <p:sp>
        <p:nvSpPr>
          <p:cNvPr id="98" name="ZoneTexte 97"/>
          <p:cNvSpPr txBox="1"/>
          <p:nvPr/>
        </p:nvSpPr>
        <p:spPr>
          <a:xfrm>
            <a:off x="9640934" y="3496685"/>
            <a:ext cx="611171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fr-F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ea typeface="Helvetica Light"/>
                <a:cs typeface="Helvetica Light"/>
              </a:rPr>
              <a:t>Filiale 3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88" y="2260600"/>
            <a:ext cx="644127" cy="644127"/>
          </a:xfrm>
          <a:prstGeom prst="rect">
            <a:avLst/>
          </a:prstGeom>
        </p:spPr>
      </p:pic>
      <p:pic>
        <p:nvPicPr>
          <p:cNvPr id="100" name="Image 9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88" y="3100345"/>
            <a:ext cx="644127" cy="644127"/>
          </a:xfrm>
          <a:prstGeom prst="rect">
            <a:avLst/>
          </a:prstGeom>
        </p:spPr>
      </p:pic>
      <p:sp>
        <p:nvSpPr>
          <p:cNvPr id="90" name="Chevron 89"/>
          <p:cNvSpPr/>
          <p:nvPr/>
        </p:nvSpPr>
        <p:spPr>
          <a:xfrm rot="5400000">
            <a:off x="5275623" y="5293674"/>
            <a:ext cx="139270" cy="303307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2" name="Chevron 101"/>
          <p:cNvSpPr/>
          <p:nvPr/>
        </p:nvSpPr>
        <p:spPr>
          <a:xfrm rot="5400000">
            <a:off x="6149230" y="5293676"/>
            <a:ext cx="139270" cy="303307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3" name="Timeline"/>
          <p:cNvSpPr txBox="1"/>
          <p:nvPr/>
        </p:nvSpPr>
        <p:spPr>
          <a:xfrm>
            <a:off x="421200" y="284400"/>
            <a:ext cx="10956926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6000" dirty="0"/>
              <a:t>Digital </a:t>
            </a:r>
            <a:r>
              <a:rPr lang="fr-FR" sz="6000" dirty="0" err="1"/>
              <a:t>Factory</a:t>
            </a:r>
            <a:r>
              <a:rPr lang="fr-FR" sz="6000" dirty="0"/>
              <a:t>: vue d’ensemble</a:t>
            </a:r>
            <a:endParaRPr sz="6000" dirty="0"/>
          </a:p>
        </p:txBody>
      </p:sp>
      <p:sp>
        <p:nvSpPr>
          <p:cNvPr id="44" name="Espace réservé du numéro de diapositive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22</a:t>
            </a:fld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16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meline"/>
          <p:cNvSpPr txBox="1"/>
          <p:nvPr/>
        </p:nvSpPr>
        <p:spPr>
          <a:xfrm>
            <a:off x="421200" y="284400"/>
            <a:ext cx="10956926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6000" dirty="0"/>
              <a:t>Roadmap de maturité</a:t>
            </a:r>
            <a:endParaRPr sz="6000" dirty="0"/>
          </a:p>
        </p:txBody>
      </p:sp>
      <p:grpSp>
        <p:nvGrpSpPr>
          <p:cNvPr id="2" name="Groupe 1"/>
          <p:cNvGrpSpPr/>
          <p:nvPr/>
        </p:nvGrpSpPr>
        <p:grpSpPr>
          <a:xfrm>
            <a:off x="54634" y="1679525"/>
            <a:ext cx="11851482" cy="5062145"/>
            <a:chOff x="-25400" y="1070769"/>
            <a:chExt cx="11851482" cy="5062145"/>
          </a:xfrm>
        </p:grpSpPr>
        <p:grpSp>
          <p:nvGrpSpPr>
            <p:cNvPr id="15361" name="Group 1">
              <a:extLst>
                <a:ext uri="{FF2B5EF4-FFF2-40B4-BE49-F238E27FC236}">
                  <a16:creationId xmlns:a16="http://schemas.microsoft.com/office/drawing/2014/main" id="{A073E802-A07B-4AE3-9D7B-D68B689DDE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5400" y="1070769"/>
              <a:ext cx="11851482" cy="5062145"/>
              <a:chOff x="-50800" y="2141538"/>
              <a:chExt cx="23702963" cy="10124289"/>
            </a:xfrm>
          </p:grpSpPr>
          <p:sp>
            <p:nvSpPr>
              <p:cNvPr id="4111" name="AutoShape 15">
                <a:extLst>
                  <a:ext uri="{FF2B5EF4-FFF2-40B4-BE49-F238E27FC236}">
                    <a16:creationId xmlns:a16="http://schemas.microsoft.com/office/drawing/2014/main" id="{38D3121D-3215-4E5E-B8EE-131936FEF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0800" y="2636838"/>
                <a:ext cx="23450550" cy="8067675"/>
              </a:xfrm>
              <a:custGeom>
                <a:avLst/>
                <a:gdLst>
                  <a:gd name="T0" fmla="*/ 11725275 w 21600"/>
                  <a:gd name="T1" fmla="*/ 4033838 h 21600"/>
                  <a:gd name="T2" fmla="*/ 11725275 w 21600"/>
                  <a:gd name="T3" fmla="*/ 4033838 h 21600"/>
                  <a:gd name="T4" fmla="*/ 11725275 w 21600"/>
                  <a:gd name="T5" fmla="*/ 4033838 h 21600"/>
                  <a:gd name="T6" fmla="*/ 11725275 w 21600"/>
                  <a:gd name="T7" fmla="*/ 4033838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42" y="21600"/>
                    </a:lnTo>
                    <a:lnTo>
                      <a:pt x="19505" y="0"/>
                    </a:lnTo>
                    <a:lnTo>
                      <a:pt x="21600" y="0"/>
                    </a:lnTo>
                  </a:path>
                </a:pathLst>
              </a:custGeom>
              <a:noFill/>
              <a:ln w="114300" cap="flat" cmpd="sng">
                <a:solidFill>
                  <a:srgbClr val="E6E7EB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MA" sz="2500">
                  <a:solidFill>
                    <a:srgbClr val="000000"/>
                  </a:solidFill>
                  <a:latin typeface="Helvetica Light" charset="0"/>
                  <a:sym typeface="Helvetica Light" charset="0"/>
                </a:endParaRPr>
              </a:p>
            </p:txBody>
          </p:sp>
          <p:sp>
            <p:nvSpPr>
              <p:cNvPr id="4112" name="AutoShape 16">
                <a:extLst>
                  <a:ext uri="{FF2B5EF4-FFF2-40B4-BE49-F238E27FC236}">
                    <a16:creationId xmlns:a16="http://schemas.microsoft.com/office/drawing/2014/main" id="{571470C4-9662-4759-A034-8ACA0116D55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3075107" y="2356643"/>
                <a:ext cx="577850" cy="576263"/>
              </a:xfrm>
              <a:custGeom>
                <a:avLst/>
                <a:gdLst>
                  <a:gd name="T0" fmla="*/ 288925 w 21600"/>
                  <a:gd name="T1" fmla="*/ 288132 h 21600"/>
                  <a:gd name="T2" fmla="*/ 288925 w 21600"/>
                  <a:gd name="T3" fmla="*/ 288132 h 21600"/>
                  <a:gd name="T4" fmla="*/ 288925 w 21600"/>
                  <a:gd name="T5" fmla="*/ 288132 h 21600"/>
                  <a:gd name="T6" fmla="*/ 288925 w 21600"/>
                  <a:gd name="T7" fmla="*/ 28813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E6E7E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MA" sz="2500">
                  <a:solidFill>
                    <a:srgbClr val="000000"/>
                  </a:solidFill>
                  <a:latin typeface="Helvetica Light" charset="0"/>
                  <a:sym typeface="Helvetica Light" charset="0"/>
                </a:endParaRPr>
              </a:p>
            </p:txBody>
          </p:sp>
          <p:grpSp>
            <p:nvGrpSpPr>
              <p:cNvPr id="15364" name="Group 17">
                <a:extLst>
                  <a:ext uri="{FF2B5EF4-FFF2-40B4-BE49-F238E27FC236}">
                    <a16:creationId xmlns:a16="http://schemas.microsoft.com/office/drawing/2014/main" id="{111B5E6C-881B-400C-94A9-2BA718972D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310982">
                <a:off x="4830763" y="8447088"/>
                <a:ext cx="1536700" cy="1538287"/>
                <a:chOff x="0" y="0"/>
                <a:chExt cx="1537872" cy="1537872"/>
              </a:xfrm>
            </p:grpSpPr>
            <p:sp>
              <p:nvSpPr>
                <p:cNvPr id="4114" name="Oval 18">
                  <a:extLst>
                    <a:ext uri="{FF2B5EF4-FFF2-40B4-BE49-F238E27FC236}">
                      <a16:creationId xmlns:a16="http://schemas.microsoft.com/office/drawing/2014/main" id="{9E2E0B3A-FEBD-4C8A-9931-F7920FEF35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1537872" cy="1537872"/>
                </a:xfrm>
                <a:prstGeom prst="ellipse">
                  <a:avLst/>
                </a:prstGeom>
                <a:solidFill>
                  <a:srgbClr val="FFFFFF"/>
                </a:solidFill>
                <a:ln w="114300" cap="flat" cmpd="sng">
                  <a:solidFill>
                    <a:srgbClr val="E6E7EB"/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sz="1600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115" name="Oval 19">
                  <a:extLst>
                    <a:ext uri="{FF2B5EF4-FFF2-40B4-BE49-F238E27FC236}">
                      <a16:creationId xmlns:a16="http://schemas.microsoft.com/office/drawing/2014/main" id="{E329197E-8477-4851-8C08-D22F48B01B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290" y="184100"/>
                  <a:ext cx="1169291" cy="1169671"/>
                </a:xfrm>
                <a:prstGeom prst="ellipse">
                  <a:avLst/>
                </a:prstGeom>
                <a:solidFill>
                  <a:srgbClr val="45688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sz="1600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116" name="Line 20">
                <a:extLst>
                  <a:ext uri="{FF2B5EF4-FFF2-40B4-BE49-F238E27FC236}">
                    <a16:creationId xmlns:a16="http://schemas.microsoft.com/office/drawing/2014/main" id="{B40FF5B1-6D95-4D8F-B332-423C19EA60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1814" y="6362700"/>
                <a:ext cx="871538" cy="2076450"/>
              </a:xfrm>
              <a:prstGeom prst="line">
                <a:avLst/>
              </a:prstGeom>
              <a:noFill/>
              <a:ln w="25400" cap="flat" cmpd="sng">
                <a:solidFill>
                  <a:srgbClr val="A6AAA9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600">
                  <a:solidFill>
                    <a:srgbClr val="000000"/>
                  </a:solidFill>
                  <a:latin typeface="Arial" panose="020B0604020202020204"/>
                  <a:sym typeface="Helvetica Light" charset="0"/>
                </a:endParaRPr>
              </a:p>
            </p:txBody>
          </p:sp>
          <p:sp>
            <p:nvSpPr>
              <p:cNvPr id="4117" name="Line 21">
                <a:extLst>
                  <a:ext uri="{FF2B5EF4-FFF2-40B4-BE49-F238E27FC236}">
                    <a16:creationId xmlns:a16="http://schemas.microsoft.com/office/drawing/2014/main" id="{1801D428-8E8D-4D75-8A39-1DB51C9F98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1176" y="5595938"/>
                <a:ext cx="0" cy="696912"/>
              </a:xfrm>
              <a:prstGeom prst="line">
                <a:avLst/>
              </a:prstGeom>
              <a:noFill/>
              <a:ln w="63500" cap="flat" cmpd="sng">
                <a:solidFill>
                  <a:srgbClr val="45688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600">
                  <a:solidFill>
                    <a:srgbClr val="000000"/>
                  </a:solidFill>
                  <a:latin typeface="Arial" panose="020B0604020202020204"/>
                  <a:sym typeface="Helvetica Light" charset="0"/>
                </a:endParaRPr>
              </a:p>
            </p:txBody>
          </p:sp>
          <p:sp>
            <p:nvSpPr>
              <p:cNvPr id="4118" name="Rectangle 22">
                <a:extLst>
                  <a:ext uri="{FF2B5EF4-FFF2-40B4-BE49-F238E27FC236}">
                    <a16:creationId xmlns:a16="http://schemas.microsoft.com/office/drawing/2014/main" id="{36475392-CDCE-488D-A7EB-BE6E8B268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314" y="5637660"/>
                <a:ext cx="2128788" cy="564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/>
              <a:p>
                <a:pPr algn="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500" b="1" dirty="0">
                    <a:solidFill>
                      <a:srgbClr val="45688B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Installation</a:t>
                </a:r>
              </a:p>
            </p:txBody>
          </p:sp>
          <p:sp>
            <p:nvSpPr>
              <p:cNvPr id="4119" name="Rectangle 23">
                <a:extLst>
                  <a:ext uri="{FF2B5EF4-FFF2-40B4-BE49-F238E27FC236}">
                    <a16:creationId xmlns:a16="http://schemas.microsoft.com/office/drawing/2014/main" id="{B4AD614C-09BF-4752-B911-0B4C03437A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2594" y="6215342"/>
                <a:ext cx="3408876" cy="25237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25400" tIns="25400" rIns="25400" bIns="25400" anchor="ctr">
                <a:spAutoFit/>
              </a:bodyPr>
              <a:lstStyle/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Etablir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le setup de la factory</a:t>
                </a:r>
              </a:p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Rationaliser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le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modèle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actuel</a:t>
                </a:r>
                <a:endParaRPr lang="en-US" altLang="en-US" sz="900" dirty="0">
                  <a:solidFill>
                    <a:srgbClr val="404040"/>
                  </a:solidFill>
                  <a:latin typeface="Arial" panose="020B0604020202020204"/>
                  <a:sym typeface="Helvetica Light" charset="0"/>
                </a:endParaRPr>
              </a:p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Installer le store des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composants</a:t>
                </a:r>
                <a:endParaRPr lang="en-US" altLang="en-US" sz="900" dirty="0">
                  <a:solidFill>
                    <a:srgbClr val="404040"/>
                  </a:solidFill>
                  <a:latin typeface="Arial" panose="020B0604020202020204"/>
                  <a:sym typeface="Helvetica Light" charset="0"/>
                </a:endParaRPr>
              </a:p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Définir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la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technologie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et les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outils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pour API et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DevOps</a:t>
                </a:r>
                <a:endParaRPr lang="en-US" altLang="en-US" sz="900" dirty="0">
                  <a:solidFill>
                    <a:srgbClr val="404040"/>
                  </a:solidFill>
                  <a:latin typeface="Arial" panose="020B0604020202020204"/>
                  <a:sym typeface="Helvetica Light" charset="0"/>
                </a:endParaRPr>
              </a:p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Mettre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en place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l’environnement</a:t>
                </a:r>
                <a:endParaRPr lang="en-US" altLang="en-US" sz="900" dirty="0">
                  <a:solidFill>
                    <a:srgbClr val="404040"/>
                  </a:solidFill>
                  <a:latin typeface="Arial" panose="020B0604020202020204"/>
                  <a:sym typeface="Helvetica Light" charset="0"/>
                </a:endParaRPr>
              </a:p>
            </p:txBody>
          </p:sp>
          <p:sp>
            <p:nvSpPr>
              <p:cNvPr id="4120" name="Oval 24">
                <a:extLst>
                  <a:ext uri="{FF2B5EF4-FFF2-40B4-BE49-F238E27FC236}">
                    <a16:creationId xmlns:a16="http://schemas.microsoft.com/office/drawing/2014/main" id="{8BCBD88A-8BE6-492C-B5DC-1A7CEE8552FD}"/>
                  </a:ext>
                </a:extLst>
              </p:cNvPr>
              <p:cNvSpPr>
                <a:spLocks/>
              </p:cNvSpPr>
              <p:nvPr/>
            </p:nvSpPr>
            <p:spPr bwMode="auto">
              <a:xfrm rot="20289018">
                <a:off x="8907463" y="6731000"/>
                <a:ext cx="1536700" cy="1538288"/>
              </a:xfrm>
              <a:prstGeom prst="ellipse">
                <a:avLst/>
              </a:prstGeom>
              <a:solidFill>
                <a:srgbClr val="FFFFFF"/>
              </a:solidFill>
              <a:ln w="114300" cap="flat" cmpd="sng">
                <a:solidFill>
                  <a:srgbClr val="E6E7EB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6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21" name="Oval 25">
                <a:extLst>
                  <a:ext uri="{FF2B5EF4-FFF2-40B4-BE49-F238E27FC236}">
                    <a16:creationId xmlns:a16="http://schemas.microsoft.com/office/drawing/2014/main" id="{CC36BE55-105C-4A36-9EDC-91A0CC41A0C8}"/>
                  </a:ext>
                </a:extLst>
              </p:cNvPr>
              <p:cNvSpPr>
                <a:spLocks/>
              </p:cNvSpPr>
              <p:nvPr/>
            </p:nvSpPr>
            <p:spPr bwMode="auto">
              <a:xfrm rot="20289018">
                <a:off x="9090025" y="6915150"/>
                <a:ext cx="1169988" cy="1169988"/>
              </a:xfrm>
              <a:prstGeom prst="ellipse">
                <a:avLst/>
              </a:prstGeom>
              <a:solidFill>
                <a:srgbClr val="61D1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6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22" name="Line 26">
                <a:extLst>
                  <a:ext uri="{FF2B5EF4-FFF2-40B4-BE49-F238E27FC236}">
                    <a16:creationId xmlns:a16="http://schemas.microsoft.com/office/drawing/2014/main" id="{B5F8C555-2A71-41A9-9003-CFC1084AA7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53638" y="8243889"/>
                <a:ext cx="835898" cy="1220940"/>
              </a:xfrm>
              <a:prstGeom prst="line">
                <a:avLst/>
              </a:prstGeom>
              <a:noFill/>
              <a:ln w="25400" cap="flat" cmpd="sng">
                <a:solidFill>
                  <a:srgbClr val="A6AAA9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600">
                  <a:solidFill>
                    <a:srgbClr val="000000"/>
                  </a:solidFill>
                  <a:latin typeface="Arial" panose="020B0604020202020204"/>
                  <a:sym typeface="Helvetica Light" charset="0"/>
                </a:endParaRPr>
              </a:p>
            </p:txBody>
          </p:sp>
          <p:sp>
            <p:nvSpPr>
              <p:cNvPr id="4123" name="Line 27">
                <a:extLst>
                  <a:ext uri="{FF2B5EF4-FFF2-40B4-BE49-F238E27FC236}">
                    <a16:creationId xmlns:a16="http://schemas.microsoft.com/office/drawing/2014/main" id="{B56CE4F6-3893-419D-9495-C308214668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928350" y="9111167"/>
                <a:ext cx="0" cy="696912"/>
              </a:xfrm>
              <a:prstGeom prst="line">
                <a:avLst/>
              </a:prstGeom>
              <a:noFill/>
              <a:ln w="63500" cap="flat" cmpd="sng">
                <a:solidFill>
                  <a:srgbClr val="61D1C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600">
                  <a:solidFill>
                    <a:srgbClr val="000000"/>
                  </a:solidFill>
                  <a:latin typeface="Arial" panose="020B0604020202020204"/>
                  <a:sym typeface="Helvetica Light" charset="0"/>
                </a:endParaRPr>
              </a:p>
            </p:txBody>
          </p:sp>
          <p:sp>
            <p:nvSpPr>
              <p:cNvPr id="4124" name="Rectangle 28">
                <a:extLst>
                  <a:ext uri="{FF2B5EF4-FFF2-40B4-BE49-F238E27FC236}">
                    <a16:creationId xmlns:a16="http://schemas.microsoft.com/office/drawing/2014/main" id="{831F077D-9E09-4F98-A385-65D806147A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2664" y="9152887"/>
                <a:ext cx="1596592" cy="564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/>
              <a:p>
                <a:pPr algn="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500" b="1" dirty="0">
                    <a:solidFill>
                      <a:srgbClr val="61D1CE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Pilotage</a:t>
                </a:r>
              </a:p>
            </p:txBody>
          </p:sp>
          <p:sp>
            <p:nvSpPr>
              <p:cNvPr id="4125" name="Rectangle 29">
                <a:extLst>
                  <a:ext uri="{FF2B5EF4-FFF2-40B4-BE49-F238E27FC236}">
                    <a16:creationId xmlns:a16="http://schemas.microsoft.com/office/drawing/2014/main" id="{131A45A4-2F3F-4174-AD00-81247A8283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91210" y="9742059"/>
                <a:ext cx="5134010" cy="25237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25400" tIns="25400" rIns="25400" bIns="25400" anchor="ctr">
                <a:spAutoFit/>
              </a:bodyPr>
              <a:lstStyle/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Développer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des application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dans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le nouveau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modèle</a:t>
                </a:r>
                <a:endParaRPr lang="en-US" altLang="en-US" sz="900" dirty="0">
                  <a:solidFill>
                    <a:srgbClr val="404040"/>
                  </a:solidFill>
                  <a:latin typeface="Arial" panose="020B0604020202020204"/>
                  <a:sym typeface="Helvetica Light" charset="0"/>
                </a:endParaRPr>
              </a:p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Définir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les </a:t>
                </a:r>
                <a:r>
                  <a:rPr lang="en-US" altLang="en-US" sz="900" dirty="0" smtClean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SLA, 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KPI et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indicateurs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pour le nouveau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modèle</a:t>
                </a:r>
                <a:endParaRPr lang="en-US" altLang="en-US" sz="900" dirty="0">
                  <a:solidFill>
                    <a:srgbClr val="404040"/>
                  </a:solidFill>
                  <a:latin typeface="Arial" panose="020B0604020202020204"/>
                  <a:sym typeface="Helvetica Light" charset="0"/>
                </a:endParaRPr>
              </a:p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Appliquer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le nouveau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modèle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aux applications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existantes</a:t>
                </a:r>
                <a:endParaRPr lang="en-US" altLang="en-US" sz="900" dirty="0">
                  <a:solidFill>
                    <a:srgbClr val="404040"/>
                  </a:solidFill>
                  <a:latin typeface="Arial" panose="020B0604020202020204"/>
                  <a:sym typeface="Helvetica Light" charset="0"/>
                </a:endParaRPr>
              </a:p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Identifier les zones </a:t>
                </a:r>
                <a:r>
                  <a:rPr lang="en-US" altLang="en-US" sz="900" dirty="0" err="1" smtClean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d’amélioration</a:t>
                </a:r>
                <a:r>
                  <a:rPr lang="en-US" altLang="en-US" sz="900" dirty="0" smtClean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et </a:t>
                </a:r>
                <a:r>
                  <a:rPr lang="en-US" altLang="en-US" sz="900" dirty="0" err="1" smtClean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optimiser</a:t>
                </a:r>
                <a:endParaRPr lang="en-US" altLang="en-US" sz="900" dirty="0">
                  <a:solidFill>
                    <a:srgbClr val="404040"/>
                  </a:solidFill>
                  <a:latin typeface="Arial" panose="020B0604020202020204"/>
                  <a:sym typeface="Helvetica Light" charset="0"/>
                </a:endParaRPr>
              </a:p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Standardiser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les process et la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technologie</a:t>
                </a:r>
                <a:endParaRPr lang="en-US" altLang="en-US" sz="900" dirty="0">
                  <a:solidFill>
                    <a:srgbClr val="404040"/>
                  </a:solidFill>
                  <a:latin typeface="Arial" panose="020B0604020202020204"/>
                  <a:sym typeface="Helvetica Light" charset="0"/>
                </a:endParaRPr>
              </a:p>
            </p:txBody>
          </p:sp>
          <p:sp>
            <p:nvSpPr>
              <p:cNvPr id="4126" name="Oval 30">
                <a:extLst>
                  <a:ext uri="{FF2B5EF4-FFF2-40B4-BE49-F238E27FC236}">
                    <a16:creationId xmlns:a16="http://schemas.microsoft.com/office/drawing/2014/main" id="{515E3A0D-ECDE-4FEE-916A-35BBAE503DB1}"/>
                  </a:ext>
                </a:extLst>
              </p:cNvPr>
              <p:cNvSpPr>
                <a:spLocks/>
              </p:cNvSpPr>
              <p:nvPr/>
            </p:nvSpPr>
            <p:spPr bwMode="auto">
              <a:xfrm rot="20289018">
                <a:off x="12954000" y="4992688"/>
                <a:ext cx="1536700" cy="1538287"/>
              </a:xfrm>
              <a:prstGeom prst="ellipse">
                <a:avLst/>
              </a:prstGeom>
              <a:solidFill>
                <a:srgbClr val="FFFFFF"/>
              </a:solidFill>
              <a:ln w="114300" cap="flat" cmpd="sng">
                <a:solidFill>
                  <a:srgbClr val="E6E7EB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6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27" name="Oval 31">
                <a:extLst>
                  <a:ext uri="{FF2B5EF4-FFF2-40B4-BE49-F238E27FC236}">
                    <a16:creationId xmlns:a16="http://schemas.microsoft.com/office/drawing/2014/main" id="{6386A367-2693-4A0F-B0E9-38561D8E81C0}"/>
                  </a:ext>
                </a:extLst>
              </p:cNvPr>
              <p:cNvSpPr>
                <a:spLocks/>
              </p:cNvSpPr>
              <p:nvPr/>
            </p:nvSpPr>
            <p:spPr bwMode="auto">
              <a:xfrm rot="20289018">
                <a:off x="13136563" y="5176838"/>
                <a:ext cx="1171575" cy="1169987"/>
              </a:xfrm>
              <a:prstGeom prst="ellipse">
                <a:avLst/>
              </a:prstGeom>
              <a:solidFill>
                <a:srgbClr val="E1626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6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28" name="Line 32">
                <a:extLst>
                  <a:ext uri="{FF2B5EF4-FFF2-40B4-BE49-F238E27FC236}">
                    <a16:creationId xmlns:a16="http://schemas.microsoft.com/office/drawing/2014/main" id="{0271D1AD-441B-4ECF-88AA-3070EA8506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66638" y="2908300"/>
                <a:ext cx="869950" cy="2074863"/>
              </a:xfrm>
              <a:prstGeom prst="line">
                <a:avLst/>
              </a:prstGeom>
              <a:noFill/>
              <a:ln w="25400" cap="flat" cmpd="sng">
                <a:solidFill>
                  <a:srgbClr val="A6AAA9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600">
                  <a:solidFill>
                    <a:srgbClr val="000000"/>
                  </a:solidFill>
                  <a:latin typeface="Arial" panose="020B0604020202020204"/>
                  <a:sym typeface="Helvetica Light" charset="0"/>
                </a:endParaRPr>
              </a:p>
            </p:txBody>
          </p:sp>
          <p:sp>
            <p:nvSpPr>
              <p:cNvPr id="4129" name="Line 33">
                <a:extLst>
                  <a:ext uri="{FF2B5EF4-FFF2-40B4-BE49-F238E27FC236}">
                    <a16:creationId xmlns:a16="http://schemas.microsoft.com/office/drawing/2014/main" id="{03466029-84A9-4BC8-AD1D-43E9A8832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44413" y="2141538"/>
                <a:ext cx="0" cy="696912"/>
              </a:xfrm>
              <a:prstGeom prst="line">
                <a:avLst/>
              </a:prstGeom>
              <a:noFill/>
              <a:ln w="63500" cap="flat" cmpd="sng">
                <a:solidFill>
                  <a:srgbClr val="E1626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600">
                  <a:solidFill>
                    <a:srgbClr val="000000"/>
                  </a:solidFill>
                  <a:latin typeface="Arial" panose="020B0604020202020204"/>
                  <a:sym typeface="Helvetica Light" charset="0"/>
                </a:endParaRPr>
              </a:p>
            </p:txBody>
          </p:sp>
          <p:sp>
            <p:nvSpPr>
              <p:cNvPr id="4130" name="Rectangle 34">
                <a:extLst>
                  <a:ext uri="{FF2B5EF4-FFF2-40B4-BE49-F238E27FC236}">
                    <a16:creationId xmlns:a16="http://schemas.microsoft.com/office/drawing/2014/main" id="{A167D86D-30F0-47D4-AEC5-9AA72BC0DA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3904" y="2183260"/>
                <a:ext cx="2901436" cy="564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/>
              <a:p>
                <a:pPr algn="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500" b="1" dirty="0" err="1">
                    <a:solidFill>
                      <a:srgbClr val="E16268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Mise</a:t>
                </a:r>
                <a:r>
                  <a:rPr lang="en-US" altLang="en-US" sz="1500" b="1" dirty="0">
                    <a:solidFill>
                      <a:srgbClr val="E16268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 à </a:t>
                </a:r>
                <a:r>
                  <a:rPr lang="en-US" altLang="en-US" sz="1500" b="1" dirty="0" err="1">
                    <a:solidFill>
                      <a:srgbClr val="E16268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l’échelle</a:t>
                </a:r>
                <a:endParaRPr lang="en-US" altLang="en-US" sz="1500" b="1" dirty="0">
                  <a:solidFill>
                    <a:srgbClr val="E16268"/>
                  </a:solidFill>
                  <a:latin typeface="Arial" panose="020B0604020202020204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4131" name="Rectangle 35">
                <a:extLst>
                  <a:ext uri="{FF2B5EF4-FFF2-40B4-BE49-F238E27FC236}">
                    <a16:creationId xmlns:a16="http://schemas.microsoft.com/office/drawing/2014/main" id="{B4F867D1-A15B-4B2B-8B68-2B844B9D94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5900" y="2777646"/>
                <a:ext cx="3930738" cy="19184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25400" tIns="25400" rIns="25400" bIns="25400" anchor="ctr">
                <a:spAutoFit/>
              </a:bodyPr>
              <a:lstStyle/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Mettre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en place un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modèle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de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gouvernance</a:t>
                </a:r>
                <a:endParaRPr lang="en-US" altLang="en-US" sz="900" dirty="0">
                  <a:solidFill>
                    <a:srgbClr val="404040"/>
                  </a:solidFill>
                  <a:latin typeface="Arial" panose="020B0604020202020204"/>
                  <a:sym typeface="Helvetica Light" charset="0"/>
                </a:endParaRPr>
              </a:p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Standardiser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le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développement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des process de la Digital Factory</a:t>
                </a:r>
              </a:p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Standardiser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la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technologie</a:t>
                </a:r>
                <a:endParaRPr lang="en-US" altLang="en-US" sz="900" dirty="0">
                  <a:solidFill>
                    <a:srgbClr val="404040"/>
                  </a:solidFill>
                  <a:latin typeface="Arial" panose="020B0604020202020204"/>
                  <a:sym typeface="Helvetica Light" charset="0"/>
                </a:endParaRPr>
              </a:p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Rationaliser</a:t>
                </a:r>
                <a:endParaRPr lang="en-US" altLang="en-US" sz="900" dirty="0">
                  <a:solidFill>
                    <a:srgbClr val="404040"/>
                  </a:solidFill>
                  <a:latin typeface="Arial" panose="020B0604020202020204"/>
                  <a:sym typeface="Helvetica Light" charset="0"/>
                </a:endParaRPr>
              </a:p>
            </p:txBody>
          </p:sp>
          <p:sp>
            <p:nvSpPr>
              <p:cNvPr id="4132" name="Oval 36">
                <a:extLst>
                  <a:ext uri="{FF2B5EF4-FFF2-40B4-BE49-F238E27FC236}">
                    <a16:creationId xmlns:a16="http://schemas.microsoft.com/office/drawing/2014/main" id="{534397F2-CC10-44B4-8B67-8FD7652F62C9}"/>
                  </a:ext>
                </a:extLst>
              </p:cNvPr>
              <p:cNvSpPr>
                <a:spLocks/>
              </p:cNvSpPr>
              <p:nvPr/>
            </p:nvSpPr>
            <p:spPr bwMode="auto">
              <a:xfrm rot="20289018">
                <a:off x="17000538" y="3249613"/>
                <a:ext cx="1536700" cy="1538287"/>
              </a:xfrm>
              <a:prstGeom prst="ellipse">
                <a:avLst/>
              </a:prstGeom>
              <a:solidFill>
                <a:srgbClr val="FFFFFF"/>
              </a:solidFill>
              <a:ln w="114300" cap="flat" cmpd="sng">
                <a:solidFill>
                  <a:srgbClr val="E6E7EB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6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33" name="Oval 37">
                <a:extLst>
                  <a:ext uri="{FF2B5EF4-FFF2-40B4-BE49-F238E27FC236}">
                    <a16:creationId xmlns:a16="http://schemas.microsoft.com/office/drawing/2014/main" id="{7093FD34-5B61-46A1-B2EF-34DD380D5BCD}"/>
                  </a:ext>
                </a:extLst>
              </p:cNvPr>
              <p:cNvSpPr>
                <a:spLocks/>
              </p:cNvSpPr>
              <p:nvPr/>
            </p:nvSpPr>
            <p:spPr bwMode="auto">
              <a:xfrm rot="20289018">
                <a:off x="17184688" y="3433763"/>
                <a:ext cx="1169987" cy="1169987"/>
              </a:xfrm>
              <a:prstGeom prst="ellipse">
                <a:avLst/>
              </a:prstGeom>
              <a:solidFill>
                <a:srgbClr val="2EA7E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6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34" name="Line 38">
                <a:extLst>
                  <a:ext uri="{FF2B5EF4-FFF2-40B4-BE49-F238E27FC236}">
                    <a16:creationId xmlns:a16="http://schemas.microsoft.com/office/drawing/2014/main" id="{79A4E239-8C73-4912-ACBD-EB8BF4E347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87988" y="4792663"/>
                <a:ext cx="869950" cy="2074862"/>
              </a:xfrm>
              <a:prstGeom prst="line">
                <a:avLst/>
              </a:prstGeom>
              <a:noFill/>
              <a:ln w="25400" cap="flat" cmpd="sng">
                <a:solidFill>
                  <a:srgbClr val="A6AAA9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600">
                  <a:solidFill>
                    <a:srgbClr val="000000"/>
                  </a:solidFill>
                  <a:latin typeface="Arial" panose="020B0604020202020204"/>
                  <a:sym typeface="Helvetica Light" charset="0"/>
                </a:endParaRPr>
              </a:p>
            </p:txBody>
          </p:sp>
          <p:sp>
            <p:nvSpPr>
              <p:cNvPr id="4135" name="Line 39">
                <a:extLst>
                  <a:ext uri="{FF2B5EF4-FFF2-40B4-BE49-F238E27FC236}">
                    <a16:creationId xmlns:a16="http://schemas.microsoft.com/office/drawing/2014/main" id="{5D3EB3AD-E5D6-4552-B1B3-0CD78BBBCD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062700" y="6872288"/>
                <a:ext cx="0" cy="696912"/>
              </a:xfrm>
              <a:prstGeom prst="line">
                <a:avLst/>
              </a:prstGeom>
              <a:noFill/>
              <a:ln w="63500" cap="flat" cmpd="sng">
                <a:solidFill>
                  <a:srgbClr val="2EA7E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600">
                  <a:solidFill>
                    <a:srgbClr val="000000"/>
                  </a:solidFill>
                  <a:latin typeface="Arial" panose="020B0604020202020204"/>
                  <a:sym typeface="Helvetica Light" charset="0"/>
                </a:endParaRPr>
              </a:p>
            </p:txBody>
          </p:sp>
          <p:sp>
            <p:nvSpPr>
              <p:cNvPr id="4136" name="Rectangle 40">
                <a:extLst>
                  <a:ext uri="{FF2B5EF4-FFF2-40B4-BE49-F238E27FC236}">
                    <a16:creationId xmlns:a16="http://schemas.microsoft.com/office/drawing/2014/main" id="{E251386E-19E0-43DC-9838-51B08036E0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35103" y="6914010"/>
                <a:ext cx="3840796" cy="564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/>
              <a:p>
                <a:pPr algn="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500" b="1" dirty="0" err="1">
                    <a:solidFill>
                      <a:srgbClr val="2EA7E2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Optimiser</a:t>
                </a:r>
                <a:r>
                  <a:rPr lang="en-US" altLang="en-US" sz="1500" b="1" dirty="0">
                    <a:solidFill>
                      <a:srgbClr val="2EA7E2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 et </a:t>
                </a:r>
                <a:r>
                  <a:rPr lang="en-US" altLang="en-US" sz="1500" b="1" dirty="0" err="1">
                    <a:solidFill>
                      <a:srgbClr val="2EA7E2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innover</a:t>
                </a:r>
                <a:endParaRPr lang="en-US" altLang="en-US" sz="1500" b="1" dirty="0">
                  <a:solidFill>
                    <a:srgbClr val="2EA7E2"/>
                  </a:solidFill>
                  <a:latin typeface="Arial" panose="020B0604020202020204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4137" name="Rectangle 41">
                <a:extLst>
                  <a:ext uri="{FF2B5EF4-FFF2-40B4-BE49-F238E27FC236}">
                    <a16:creationId xmlns:a16="http://schemas.microsoft.com/office/drawing/2014/main" id="{A6B74ED0-ACA9-48D7-9821-D19026CB4B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23751" y="7535841"/>
                <a:ext cx="4375152" cy="24724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25400" tIns="25400" rIns="25400" bIns="25400" anchor="ctr">
                <a:spAutoFit/>
              </a:bodyPr>
              <a:lstStyle/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Faire des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PoCs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sur les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nouvelles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technologies</a:t>
                </a:r>
              </a:p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Construire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des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écosystèmes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API pour les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partenaires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, startups et clients</a:t>
                </a:r>
              </a:p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Optimiser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le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modèle</a:t>
                </a: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 de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développement</a:t>
                </a:r>
                <a:endParaRPr lang="en-US" altLang="en-US" sz="900" dirty="0">
                  <a:solidFill>
                    <a:srgbClr val="404040"/>
                  </a:solidFill>
                  <a:latin typeface="Arial" panose="020B0604020202020204"/>
                  <a:sym typeface="Helvetica Light" charset="0"/>
                </a:endParaRPr>
              </a:p>
              <a:p>
                <a:pPr marL="171450" indent="-171450" defTabSz="41275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buChar char="−"/>
                  <a:defRPr/>
                </a:pPr>
                <a:r>
                  <a:rPr lang="en-US" altLang="en-US" sz="900" dirty="0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Baser les actions sur  les SLA et </a:t>
                </a:r>
                <a:r>
                  <a:rPr lang="en-US" altLang="en-US" sz="900" dirty="0" err="1">
                    <a:solidFill>
                      <a:srgbClr val="404040"/>
                    </a:solidFill>
                    <a:latin typeface="Arial" panose="020B0604020202020204"/>
                    <a:sym typeface="Helvetica Light" charset="0"/>
                  </a:rPr>
                  <a:t>indicateurs</a:t>
                </a:r>
                <a:endParaRPr lang="en-US" altLang="en-US" sz="900" dirty="0">
                  <a:solidFill>
                    <a:srgbClr val="404040"/>
                  </a:solidFill>
                  <a:latin typeface="Arial" panose="020B0604020202020204"/>
                  <a:sym typeface="Helvetica Light" charset="0"/>
                </a:endParaRPr>
              </a:p>
            </p:txBody>
          </p:sp>
          <p:sp>
            <p:nvSpPr>
              <p:cNvPr id="4139" name="AutoShape 43">
                <a:extLst>
                  <a:ext uri="{FF2B5EF4-FFF2-40B4-BE49-F238E27FC236}">
                    <a16:creationId xmlns:a16="http://schemas.microsoft.com/office/drawing/2014/main" id="{09E93E3C-9B93-4608-8D1B-7466832D4F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10138" y="3803650"/>
                <a:ext cx="385762" cy="436563"/>
              </a:xfrm>
              <a:custGeom>
                <a:avLst/>
                <a:gdLst>
                  <a:gd name="T0" fmla="*/ 192881 w 21600"/>
                  <a:gd name="T1" fmla="*/ 218282 h 21600"/>
                  <a:gd name="T2" fmla="*/ 192881 w 21600"/>
                  <a:gd name="T3" fmla="*/ 218282 h 21600"/>
                  <a:gd name="T4" fmla="*/ 192881 w 21600"/>
                  <a:gd name="T5" fmla="*/ 218282 h 21600"/>
                  <a:gd name="T6" fmla="*/ 192881 w 21600"/>
                  <a:gd name="T7" fmla="*/ 21828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380" y="2662"/>
                    </a:moveTo>
                    <a:lnTo>
                      <a:pt x="12869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3005" y="21600"/>
                    </a:lnTo>
                    <a:lnTo>
                      <a:pt x="3005" y="12659"/>
                    </a:lnTo>
                    <a:lnTo>
                      <a:pt x="10942" y="12659"/>
                    </a:lnTo>
                    <a:lnTo>
                      <a:pt x="11509" y="15321"/>
                    </a:lnTo>
                    <a:lnTo>
                      <a:pt x="21600" y="15321"/>
                    </a:lnTo>
                    <a:lnTo>
                      <a:pt x="21600" y="2662"/>
                    </a:lnTo>
                    <a:lnTo>
                      <a:pt x="13380" y="2662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22860" rIns="2286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MA" sz="2500">
                  <a:solidFill>
                    <a:srgbClr val="000000"/>
                  </a:solidFill>
                  <a:latin typeface="Helvetica Light" charset="0"/>
                  <a:sym typeface="Helvetica Light" charset="0"/>
                </a:endParaRPr>
              </a:p>
            </p:txBody>
          </p:sp>
          <p:sp>
            <p:nvSpPr>
              <p:cNvPr id="37" name="Rectangle 22">
                <a:extLst>
                  <a:ext uri="{FF2B5EF4-FFF2-40B4-BE49-F238E27FC236}">
                    <a16:creationId xmlns:a16="http://schemas.microsoft.com/office/drawing/2014/main" id="{36475392-CDCE-488D-A7EB-BE6E8B268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5896" y="9039069"/>
                <a:ext cx="1404230" cy="4257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/>
              <a:p>
                <a:pPr algn="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50" b="1" dirty="0">
                    <a:solidFill>
                      <a:srgbClr val="45688B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0 à 3 </a:t>
                </a:r>
                <a:r>
                  <a:rPr lang="en-US" altLang="en-US" sz="1050" b="1" dirty="0" err="1">
                    <a:solidFill>
                      <a:srgbClr val="45688B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mois</a:t>
                </a:r>
                <a:endParaRPr lang="en-US" altLang="en-US" sz="1050" b="1" dirty="0">
                  <a:solidFill>
                    <a:srgbClr val="45688B"/>
                  </a:solidFill>
                  <a:latin typeface="Arial" panose="020B0604020202020204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39" name="Rectangle 22">
                <a:extLst>
                  <a:ext uri="{FF2B5EF4-FFF2-40B4-BE49-F238E27FC236}">
                    <a16:creationId xmlns:a16="http://schemas.microsoft.com/office/drawing/2014/main" id="{36475392-CDCE-488D-A7EB-BE6E8B268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73636" y="7626429"/>
                <a:ext cx="1404230" cy="4257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/>
              <a:p>
                <a:pPr algn="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50" b="1" dirty="0">
                    <a:solidFill>
                      <a:srgbClr val="61D1CE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3 à 6 </a:t>
                </a:r>
                <a:r>
                  <a:rPr lang="en-US" altLang="en-US" sz="1050" b="1" dirty="0" err="1">
                    <a:solidFill>
                      <a:srgbClr val="61D1CE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mois</a:t>
                </a:r>
                <a:endParaRPr lang="en-US" altLang="en-US" sz="1050" b="1" dirty="0">
                  <a:solidFill>
                    <a:srgbClr val="61D1CE"/>
                  </a:solidFill>
                  <a:latin typeface="Arial" panose="020B0604020202020204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40" name="Rectangle 22">
                <a:extLst>
                  <a:ext uri="{FF2B5EF4-FFF2-40B4-BE49-F238E27FC236}">
                    <a16:creationId xmlns:a16="http://schemas.microsoft.com/office/drawing/2014/main" id="{36475392-CDCE-488D-A7EB-BE6E8B268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21759" y="5617214"/>
                <a:ext cx="1554914" cy="4257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/>
              <a:p>
                <a:pPr algn="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50" b="1" dirty="0">
                    <a:solidFill>
                      <a:srgbClr val="E16268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6 à 12 </a:t>
                </a:r>
                <a:r>
                  <a:rPr lang="en-US" altLang="en-US" sz="1050" b="1" dirty="0" err="1">
                    <a:solidFill>
                      <a:srgbClr val="E16268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mois</a:t>
                </a:r>
                <a:endParaRPr lang="en-US" altLang="en-US" sz="1050" b="1" dirty="0">
                  <a:solidFill>
                    <a:srgbClr val="E16268"/>
                  </a:solidFill>
                  <a:latin typeface="Arial" panose="020B0604020202020204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41" name="Rectangle 22">
                <a:extLst>
                  <a:ext uri="{FF2B5EF4-FFF2-40B4-BE49-F238E27FC236}">
                    <a16:creationId xmlns:a16="http://schemas.microsoft.com/office/drawing/2014/main" id="{36475392-CDCE-488D-A7EB-BE6E8B268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68297" y="3837266"/>
                <a:ext cx="1253550" cy="4257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/>
              <a:p>
                <a:pPr algn="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50" b="1" dirty="0" err="1">
                    <a:solidFill>
                      <a:srgbClr val="2EA7E2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En</a:t>
                </a:r>
                <a:r>
                  <a:rPr lang="en-US" altLang="en-US" sz="1050" b="1" dirty="0">
                    <a:solidFill>
                      <a:srgbClr val="2EA7E2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 </a:t>
                </a:r>
                <a:r>
                  <a:rPr lang="en-US" altLang="en-US" sz="1050" b="1" dirty="0" err="1">
                    <a:solidFill>
                      <a:srgbClr val="2EA7E2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cours</a:t>
                </a:r>
                <a:endParaRPr lang="en-US" altLang="en-US" sz="1050" b="1" dirty="0">
                  <a:solidFill>
                    <a:srgbClr val="2EA7E2"/>
                  </a:solidFill>
                  <a:latin typeface="Arial" panose="020B0604020202020204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50" name="Rectangle 22">
                <a:extLst>
                  <a:ext uri="{FF2B5EF4-FFF2-40B4-BE49-F238E27FC236}">
                    <a16:creationId xmlns:a16="http://schemas.microsoft.com/office/drawing/2014/main" id="{36475392-CDCE-488D-A7EB-BE6E8B268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5488" y="10398483"/>
                <a:ext cx="1227902" cy="4257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/>
              <a:p>
                <a:pPr algn="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50" b="1" dirty="0" smtClean="0">
                    <a:solidFill>
                      <a:srgbClr val="45688B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Mai 2018</a:t>
                </a:r>
                <a:endParaRPr lang="en-US" altLang="en-US" sz="1050" b="1" dirty="0">
                  <a:solidFill>
                    <a:srgbClr val="45688B"/>
                  </a:solidFill>
                  <a:latin typeface="Arial" panose="020B0604020202020204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51" name="Rectangle 22">
                <a:extLst>
                  <a:ext uri="{FF2B5EF4-FFF2-40B4-BE49-F238E27FC236}">
                    <a16:creationId xmlns:a16="http://schemas.microsoft.com/office/drawing/2014/main" id="{36475392-CDCE-488D-A7EB-BE6E8B268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14330" y="6079970"/>
                <a:ext cx="1391408" cy="4257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/>
              <a:p>
                <a:pPr algn="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50" b="1" dirty="0" err="1" smtClean="0">
                    <a:solidFill>
                      <a:srgbClr val="61D1CE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Août</a:t>
                </a:r>
                <a:r>
                  <a:rPr lang="en-US" altLang="en-US" sz="1050" b="1" dirty="0" smtClean="0">
                    <a:solidFill>
                      <a:srgbClr val="61D1CE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 2018</a:t>
                </a:r>
                <a:endParaRPr lang="en-US" altLang="en-US" sz="1050" b="1" dirty="0">
                  <a:solidFill>
                    <a:srgbClr val="61D1CE"/>
                  </a:solidFill>
                  <a:latin typeface="Arial" panose="020B0604020202020204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52" name="Rectangle 22">
                <a:extLst>
                  <a:ext uri="{FF2B5EF4-FFF2-40B4-BE49-F238E27FC236}">
                    <a16:creationId xmlns:a16="http://schemas.microsoft.com/office/drawing/2014/main" id="{36475392-CDCE-488D-A7EB-BE6E8B268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03709" y="6802494"/>
                <a:ext cx="1679950" cy="4257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/>
              <a:p>
                <a:pPr algn="r" defTabSz="41275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50" b="1" dirty="0" err="1" smtClean="0">
                    <a:solidFill>
                      <a:srgbClr val="E16268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Février</a:t>
                </a:r>
                <a:r>
                  <a:rPr lang="en-US" altLang="en-US" sz="1050" b="1" dirty="0" smtClean="0">
                    <a:solidFill>
                      <a:srgbClr val="E16268"/>
                    </a:solidFill>
                    <a:latin typeface="Arial" panose="020B0604020202020204"/>
                    <a:ea typeface="Helvetica" charset="0"/>
                    <a:cs typeface="Helvetica" charset="0"/>
                    <a:sym typeface="Helvetica" charset="0"/>
                  </a:rPr>
                  <a:t> 2019</a:t>
                </a:r>
                <a:endParaRPr lang="en-US" altLang="en-US" sz="1050" b="1" dirty="0">
                  <a:solidFill>
                    <a:srgbClr val="E16268"/>
                  </a:solidFill>
                  <a:latin typeface="Arial" panose="020B0604020202020204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</p:grpSp>
        <p:sp>
          <p:nvSpPr>
            <p:cNvPr id="35" name="AutoShape 37">
              <a:extLst>
                <a:ext uri="{FF2B5EF4-FFF2-40B4-BE49-F238E27FC236}">
                  <a16:creationId xmlns:a16="http://schemas.microsoft.com/office/drawing/2014/main" id="{D2592196-5280-4970-A12B-9AA78F8C42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691309" y="4498722"/>
              <a:ext cx="216495" cy="218787"/>
            </a:xfrm>
            <a:custGeom>
              <a:avLst/>
              <a:gdLst>
                <a:gd name="T0" fmla="*/ 10774 w 21549"/>
                <a:gd name="T1" fmla="*/ 10800 h 21600"/>
                <a:gd name="T2" fmla="*/ 10774 w 21549"/>
                <a:gd name="T3" fmla="*/ 10800 h 21600"/>
                <a:gd name="T4" fmla="*/ 10774 w 21549"/>
                <a:gd name="T5" fmla="*/ 10800 h 21600"/>
                <a:gd name="T6" fmla="*/ 10774 w 2154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49" h="21600">
                  <a:moveTo>
                    <a:pt x="18684" y="11815"/>
                  </a:moveTo>
                  <a:cubicBezTo>
                    <a:pt x="18684" y="11612"/>
                    <a:pt x="18890" y="11206"/>
                    <a:pt x="18890" y="10800"/>
                  </a:cubicBezTo>
                  <a:cubicBezTo>
                    <a:pt x="18890" y="10394"/>
                    <a:pt x="18890" y="9947"/>
                    <a:pt x="18684" y="9744"/>
                  </a:cubicBezTo>
                  <a:lnTo>
                    <a:pt x="20984" y="7877"/>
                  </a:lnTo>
                  <a:cubicBezTo>
                    <a:pt x="21395" y="7674"/>
                    <a:pt x="21395" y="7471"/>
                    <a:pt x="21189" y="7268"/>
                  </a:cubicBezTo>
                  <a:lnTo>
                    <a:pt x="19095" y="3329"/>
                  </a:lnTo>
                  <a:cubicBezTo>
                    <a:pt x="18890" y="3329"/>
                    <a:pt x="18684" y="3126"/>
                    <a:pt x="18233" y="3329"/>
                  </a:cubicBezTo>
                  <a:lnTo>
                    <a:pt x="15522" y="4344"/>
                  </a:lnTo>
                  <a:cubicBezTo>
                    <a:pt x="15112" y="3938"/>
                    <a:pt x="14455" y="3735"/>
                    <a:pt x="13633" y="3329"/>
                  </a:cubicBezTo>
                  <a:lnTo>
                    <a:pt x="13223" y="406"/>
                  </a:lnTo>
                  <a:cubicBezTo>
                    <a:pt x="13428" y="203"/>
                    <a:pt x="13017" y="0"/>
                    <a:pt x="12771" y="0"/>
                  </a:cubicBezTo>
                  <a:lnTo>
                    <a:pt x="8377" y="0"/>
                  </a:lnTo>
                  <a:cubicBezTo>
                    <a:pt x="8172" y="0"/>
                    <a:pt x="7967" y="203"/>
                    <a:pt x="7967" y="406"/>
                  </a:cubicBezTo>
                  <a:lnTo>
                    <a:pt x="7556" y="3329"/>
                  </a:lnTo>
                  <a:cubicBezTo>
                    <a:pt x="6694" y="3532"/>
                    <a:pt x="6283" y="3938"/>
                    <a:pt x="5667" y="4344"/>
                  </a:cubicBezTo>
                  <a:lnTo>
                    <a:pt x="2916" y="3329"/>
                  </a:lnTo>
                  <a:cubicBezTo>
                    <a:pt x="2710" y="3126"/>
                    <a:pt x="2505" y="3329"/>
                    <a:pt x="2300" y="3532"/>
                  </a:cubicBezTo>
                  <a:lnTo>
                    <a:pt x="0" y="7268"/>
                  </a:lnTo>
                  <a:cubicBezTo>
                    <a:pt x="0" y="7471"/>
                    <a:pt x="0" y="7674"/>
                    <a:pt x="205" y="7877"/>
                  </a:cubicBezTo>
                  <a:lnTo>
                    <a:pt x="2505" y="9744"/>
                  </a:lnTo>
                  <a:cubicBezTo>
                    <a:pt x="2505" y="9947"/>
                    <a:pt x="2505" y="10394"/>
                    <a:pt x="2505" y="10800"/>
                  </a:cubicBezTo>
                  <a:cubicBezTo>
                    <a:pt x="2505" y="11206"/>
                    <a:pt x="2505" y="11612"/>
                    <a:pt x="2505" y="11815"/>
                  </a:cubicBezTo>
                  <a:lnTo>
                    <a:pt x="205" y="13683"/>
                  </a:lnTo>
                  <a:cubicBezTo>
                    <a:pt x="0" y="13926"/>
                    <a:pt x="0" y="14129"/>
                    <a:pt x="205" y="14332"/>
                  </a:cubicBezTo>
                  <a:lnTo>
                    <a:pt x="2300" y="18271"/>
                  </a:lnTo>
                  <a:cubicBezTo>
                    <a:pt x="2505" y="18271"/>
                    <a:pt x="2710" y="18474"/>
                    <a:pt x="2916" y="18271"/>
                  </a:cubicBezTo>
                  <a:lnTo>
                    <a:pt x="5667" y="17215"/>
                  </a:lnTo>
                  <a:cubicBezTo>
                    <a:pt x="6283" y="17621"/>
                    <a:pt x="6899" y="18068"/>
                    <a:pt x="7556" y="18271"/>
                  </a:cubicBezTo>
                  <a:lnTo>
                    <a:pt x="7967" y="21153"/>
                  </a:lnTo>
                  <a:cubicBezTo>
                    <a:pt x="7967" y="21356"/>
                    <a:pt x="8172" y="21600"/>
                    <a:pt x="8583" y="21600"/>
                  </a:cubicBezTo>
                  <a:lnTo>
                    <a:pt x="13017" y="21600"/>
                  </a:lnTo>
                  <a:cubicBezTo>
                    <a:pt x="13223" y="21600"/>
                    <a:pt x="13428" y="21356"/>
                    <a:pt x="13428" y="21153"/>
                  </a:cubicBezTo>
                  <a:lnTo>
                    <a:pt x="13839" y="18271"/>
                  </a:lnTo>
                  <a:cubicBezTo>
                    <a:pt x="14660" y="18068"/>
                    <a:pt x="15317" y="17621"/>
                    <a:pt x="15728" y="17215"/>
                  </a:cubicBezTo>
                  <a:lnTo>
                    <a:pt x="18438" y="18271"/>
                  </a:lnTo>
                  <a:cubicBezTo>
                    <a:pt x="18684" y="18474"/>
                    <a:pt x="19095" y="18271"/>
                    <a:pt x="19300" y="18068"/>
                  </a:cubicBezTo>
                  <a:lnTo>
                    <a:pt x="21395" y="14332"/>
                  </a:lnTo>
                  <a:cubicBezTo>
                    <a:pt x="21600" y="14129"/>
                    <a:pt x="21600" y="13683"/>
                    <a:pt x="21395" y="13683"/>
                  </a:cubicBezTo>
                  <a:lnTo>
                    <a:pt x="18684" y="11815"/>
                  </a:lnTo>
                  <a:close/>
                  <a:moveTo>
                    <a:pt x="10677" y="14535"/>
                  </a:moveTo>
                  <a:cubicBezTo>
                    <a:pt x="8583" y="14535"/>
                    <a:pt x="6694" y="12871"/>
                    <a:pt x="6694" y="10800"/>
                  </a:cubicBezTo>
                  <a:cubicBezTo>
                    <a:pt x="6694" y="8729"/>
                    <a:pt x="8583" y="7065"/>
                    <a:pt x="10677" y="7065"/>
                  </a:cubicBezTo>
                  <a:cubicBezTo>
                    <a:pt x="12771" y="7065"/>
                    <a:pt x="14455" y="8729"/>
                    <a:pt x="14455" y="10800"/>
                  </a:cubicBezTo>
                  <a:cubicBezTo>
                    <a:pt x="14455" y="12871"/>
                    <a:pt x="12771" y="14535"/>
                    <a:pt x="10677" y="145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2860" rIns="22860" anchor="ctr"/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4572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9144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13716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18288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defTabSz="4572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900" b="0">
                <a:latin typeface="Roboto Regular" charset="0"/>
                <a:ea typeface="Roboto Regular" charset="0"/>
                <a:cs typeface="Roboto Regular" charset="0"/>
                <a:sym typeface="Roboto Regular" charset="0"/>
              </a:endParaRPr>
            </a:p>
          </p:txBody>
        </p:sp>
        <p:sp>
          <p:nvSpPr>
            <p:cNvPr id="36" name="AutoShape 12">
              <a:extLst>
                <a:ext uri="{FF2B5EF4-FFF2-40B4-BE49-F238E27FC236}">
                  <a16:creationId xmlns:a16="http://schemas.microsoft.com/office/drawing/2014/main" id="{318C161E-F546-4DFA-A665-2FAFBDA64E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738827" y="2764086"/>
              <a:ext cx="244696" cy="23365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8262" y="4327"/>
                  </a:moveTo>
                  <a:cubicBezTo>
                    <a:pt x="8262" y="1850"/>
                    <a:pt x="6401" y="0"/>
                    <a:pt x="4131" y="0"/>
                  </a:cubicBezTo>
                  <a:cubicBezTo>
                    <a:pt x="1860" y="0"/>
                    <a:pt x="0" y="1949"/>
                    <a:pt x="0" y="4327"/>
                  </a:cubicBezTo>
                  <a:cubicBezTo>
                    <a:pt x="0" y="6672"/>
                    <a:pt x="1766" y="8620"/>
                    <a:pt x="4131" y="8620"/>
                  </a:cubicBezTo>
                  <a:cubicBezTo>
                    <a:pt x="4730" y="8620"/>
                    <a:pt x="5298" y="8422"/>
                    <a:pt x="5707" y="8224"/>
                  </a:cubicBezTo>
                  <a:lnTo>
                    <a:pt x="8262" y="10701"/>
                  </a:lnTo>
                  <a:lnTo>
                    <a:pt x="5707" y="13376"/>
                  </a:lnTo>
                  <a:cubicBezTo>
                    <a:pt x="5298" y="12947"/>
                    <a:pt x="4730" y="12947"/>
                    <a:pt x="4131" y="12947"/>
                  </a:cubicBezTo>
                  <a:cubicBezTo>
                    <a:pt x="1766" y="12947"/>
                    <a:pt x="0" y="14895"/>
                    <a:pt x="0" y="17273"/>
                  </a:cubicBezTo>
                  <a:cubicBezTo>
                    <a:pt x="0" y="19618"/>
                    <a:pt x="1860" y="21600"/>
                    <a:pt x="4131" y="21600"/>
                  </a:cubicBezTo>
                  <a:cubicBezTo>
                    <a:pt x="6401" y="21600"/>
                    <a:pt x="8262" y="19519"/>
                    <a:pt x="8262" y="17273"/>
                  </a:cubicBezTo>
                  <a:cubicBezTo>
                    <a:pt x="8262" y="16646"/>
                    <a:pt x="8072" y="16018"/>
                    <a:pt x="7852" y="15424"/>
                  </a:cubicBezTo>
                  <a:lnTo>
                    <a:pt x="10217" y="12947"/>
                  </a:lnTo>
                  <a:lnTo>
                    <a:pt x="17469" y="20345"/>
                  </a:lnTo>
                  <a:lnTo>
                    <a:pt x="21600" y="20345"/>
                  </a:lnTo>
                  <a:lnTo>
                    <a:pt x="7852" y="5945"/>
                  </a:lnTo>
                  <a:cubicBezTo>
                    <a:pt x="8072" y="5549"/>
                    <a:pt x="8262" y="4921"/>
                    <a:pt x="8262" y="4327"/>
                  </a:cubicBezTo>
                  <a:close/>
                  <a:moveTo>
                    <a:pt x="4131" y="6374"/>
                  </a:moveTo>
                  <a:cubicBezTo>
                    <a:pt x="2964" y="6374"/>
                    <a:pt x="2176" y="5549"/>
                    <a:pt x="2176" y="4327"/>
                  </a:cubicBezTo>
                  <a:cubicBezTo>
                    <a:pt x="2176" y="3072"/>
                    <a:pt x="2964" y="2048"/>
                    <a:pt x="4131" y="2048"/>
                  </a:cubicBezTo>
                  <a:cubicBezTo>
                    <a:pt x="5298" y="2048"/>
                    <a:pt x="6086" y="3072"/>
                    <a:pt x="6086" y="4327"/>
                  </a:cubicBezTo>
                  <a:cubicBezTo>
                    <a:pt x="6086" y="5549"/>
                    <a:pt x="5298" y="6374"/>
                    <a:pt x="4131" y="6374"/>
                  </a:cubicBezTo>
                  <a:close/>
                  <a:moveTo>
                    <a:pt x="4131" y="19321"/>
                  </a:moveTo>
                  <a:cubicBezTo>
                    <a:pt x="2964" y="19321"/>
                    <a:pt x="2176" y="18396"/>
                    <a:pt x="2176" y="17273"/>
                  </a:cubicBezTo>
                  <a:cubicBezTo>
                    <a:pt x="2176" y="16150"/>
                    <a:pt x="2964" y="14994"/>
                    <a:pt x="4131" y="14994"/>
                  </a:cubicBezTo>
                  <a:cubicBezTo>
                    <a:pt x="5298" y="14994"/>
                    <a:pt x="6086" y="16150"/>
                    <a:pt x="6086" y="17273"/>
                  </a:cubicBezTo>
                  <a:cubicBezTo>
                    <a:pt x="6086" y="18396"/>
                    <a:pt x="5298" y="19321"/>
                    <a:pt x="4131" y="19321"/>
                  </a:cubicBezTo>
                  <a:close/>
                  <a:moveTo>
                    <a:pt x="10217" y="10272"/>
                  </a:moveTo>
                  <a:cubicBezTo>
                    <a:pt x="10627" y="10272"/>
                    <a:pt x="10816" y="10371"/>
                    <a:pt x="10816" y="10701"/>
                  </a:cubicBezTo>
                  <a:cubicBezTo>
                    <a:pt x="10816" y="10998"/>
                    <a:pt x="10500" y="11295"/>
                    <a:pt x="10217" y="11295"/>
                  </a:cubicBezTo>
                  <a:cubicBezTo>
                    <a:pt x="9933" y="11295"/>
                    <a:pt x="9838" y="10998"/>
                    <a:pt x="9838" y="10701"/>
                  </a:cubicBezTo>
                  <a:cubicBezTo>
                    <a:pt x="9838" y="10371"/>
                    <a:pt x="10027" y="10272"/>
                    <a:pt x="10217" y="10272"/>
                  </a:cubicBezTo>
                  <a:close/>
                  <a:moveTo>
                    <a:pt x="21600" y="1024"/>
                  </a:moveTo>
                  <a:lnTo>
                    <a:pt x="17469" y="1024"/>
                  </a:lnTo>
                  <a:lnTo>
                    <a:pt x="11383" y="7596"/>
                  </a:lnTo>
                  <a:lnTo>
                    <a:pt x="13370" y="9644"/>
                  </a:lnTo>
                  <a:lnTo>
                    <a:pt x="21600" y="10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2860" rIns="22860" anchor="ctr"/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4572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9144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13716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18288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defTabSz="4572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900" b="0">
                <a:latin typeface="Roboto Regular" charset="0"/>
                <a:ea typeface="Roboto Regular" charset="0"/>
                <a:cs typeface="Roboto Regular" charset="0"/>
                <a:sym typeface="Roboto Regular" charset="0"/>
              </a:endParaRPr>
            </a:p>
          </p:txBody>
        </p:sp>
        <p:sp>
          <p:nvSpPr>
            <p:cNvPr id="38" name="AutoShape 27">
              <a:extLst>
                <a:ext uri="{FF2B5EF4-FFF2-40B4-BE49-F238E27FC236}">
                  <a16:creationId xmlns:a16="http://schemas.microsoft.com/office/drawing/2014/main" id="{668B3135-B2B6-4A6C-BC72-8A9984DF1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7191" y="3646112"/>
              <a:ext cx="220637" cy="2079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01" y="17459"/>
                  </a:moveTo>
                  <a:lnTo>
                    <a:pt x="17497" y="21600"/>
                  </a:lnTo>
                  <a:lnTo>
                    <a:pt x="15848" y="13532"/>
                  </a:lnTo>
                  <a:lnTo>
                    <a:pt x="21600" y="8281"/>
                  </a:lnTo>
                  <a:lnTo>
                    <a:pt x="13797" y="7428"/>
                  </a:lnTo>
                  <a:lnTo>
                    <a:pt x="10901" y="0"/>
                  </a:lnTo>
                  <a:lnTo>
                    <a:pt x="7844" y="7428"/>
                  </a:lnTo>
                  <a:lnTo>
                    <a:pt x="0" y="8281"/>
                  </a:lnTo>
                  <a:lnTo>
                    <a:pt x="5993" y="13532"/>
                  </a:lnTo>
                  <a:lnTo>
                    <a:pt x="4143" y="21600"/>
                  </a:lnTo>
                  <a:lnTo>
                    <a:pt x="10901" y="1745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2860" rIns="22860" anchor="ctr"/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4572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9144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13716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18288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defTabSz="4572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900" b="0">
                <a:latin typeface="Roboto Regular" charset="0"/>
                <a:ea typeface="Roboto Regular" charset="0"/>
                <a:cs typeface="Roboto Regular" charset="0"/>
                <a:sym typeface="Roboto Regular" charset="0"/>
              </a:endParaRPr>
            </a:p>
          </p:txBody>
        </p:sp>
      </p:grpSp>
      <p:sp>
        <p:nvSpPr>
          <p:cNvPr id="42" name="ZoneTexte 41"/>
          <p:cNvSpPr txBox="1"/>
          <p:nvPr/>
        </p:nvSpPr>
        <p:spPr>
          <a:xfrm>
            <a:off x="6020333" y="755444"/>
            <a:ext cx="1469398" cy="400110"/>
          </a:xfrm>
          <a:prstGeom prst="rect">
            <a:avLst/>
          </a:prstGeom>
          <a:solidFill>
            <a:srgbClr val="45688B"/>
          </a:solidFill>
          <a:ln w="63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Environnement de production automatisé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6020333" y="1228640"/>
            <a:ext cx="1469398" cy="400110"/>
          </a:xfrm>
          <a:prstGeom prst="rect">
            <a:avLst/>
          </a:prstGeom>
          <a:solidFill>
            <a:srgbClr val="45688B"/>
          </a:solidFill>
          <a:ln w="63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Amélioration de la productivité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7570572" y="1228640"/>
            <a:ext cx="1469398" cy="400110"/>
          </a:xfrm>
          <a:prstGeom prst="rect">
            <a:avLst/>
          </a:prstGeom>
          <a:solidFill>
            <a:srgbClr val="61D1CE"/>
          </a:solidFill>
          <a:ln w="63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Repositionnement du capital réutilisable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7570572" y="755444"/>
            <a:ext cx="1469398" cy="400110"/>
          </a:xfrm>
          <a:prstGeom prst="rect">
            <a:avLst/>
          </a:prstGeom>
          <a:solidFill>
            <a:srgbClr val="61D1CE"/>
          </a:solidFill>
          <a:ln w="63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 du projet en temps réel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10657785" y="757936"/>
            <a:ext cx="1469398" cy="400110"/>
          </a:xfrm>
          <a:prstGeom prst="rect">
            <a:avLst/>
          </a:prstGeom>
          <a:solidFill>
            <a:srgbClr val="2EA7E2"/>
          </a:solidFill>
          <a:ln w="63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to </a:t>
            </a:r>
            <a:r>
              <a:rPr lang="fr-F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</a:t>
            </a:r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plus rapide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10657785" y="1231132"/>
            <a:ext cx="1469398" cy="400110"/>
          </a:xfrm>
          <a:prstGeom prst="rect">
            <a:avLst/>
          </a:prstGeom>
          <a:solidFill>
            <a:srgbClr val="2EA7E2"/>
          </a:solidFill>
          <a:ln w="6350">
            <a:noFill/>
            <a:prstDash val="dash"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Modèle de </a:t>
            </a:r>
            <a:r>
              <a:rPr lang="fr-F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pricing</a:t>
            </a:r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innovants pour les projets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9107546" y="1231132"/>
            <a:ext cx="1469398" cy="400110"/>
          </a:xfrm>
          <a:prstGeom prst="rect">
            <a:avLst/>
          </a:prstGeom>
          <a:solidFill>
            <a:srgbClr val="E16268"/>
          </a:solidFill>
          <a:ln w="63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Affectation dynamique des job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9107546" y="757936"/>
            <a:ext cx="1469398" cy="400110"/>
          </a:xfrm>
          <a:prstGeom prst="rect">
            <a:avLst/>
          </a:prstGeom>
          <a:solidFill>
            <a:srgbClr val="E16268"/>
          </a:solidFill>
          <a:ln w="63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Standardisation des composants du projet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23</a:t>
            </a:fld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0139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D20F88-C31F-4A2F-A13C-0D2E4AAF7CB2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  <p:sp>
        <p:nvSpPr>
          <p:cNvPr id="4" name="Demo information text"/>
          <p:cNvSpPr txBox="1"/>
          <p:nvPr/>
        </p:nvSpPr>
        <p:spPr>
          <a:xfrm>
            <a:off x="1172922" y="2396597"/>
            <a:ext cx="10368316" cy="7181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 defTabSz="825500" hangingPunct="0">
              <a:lnSpc>
                <a:spcPct val="100000"/>
              </a:lnSpc>
            </a:pPr>
            <a:r>
              <a:rPr lang="fr-FR" sz="6000" kern="0" dirty="0" smtClean="0">
                <a:solidFill>
                  <a:srgbClr val="36526E"/>
                </a:solidFill>
                <a:latin typeface="Montserrat-Bold"/>
              </a:rPr>
              <a:t>Démarche</a:t>
            </a:r>
            <a:endParaRPr sz="6000" kern="0" dirty="0">
              <a:solidFill>
                <a:srgbClr val="36526E"/>
              </a:solidFill>
              <a:latin typeface="Montserrat-Bold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5875338" y="-2519363"/>
            <a:ext cx="7741444" cy="11129169"/>
            <a:chOff x="5875338" y="-2519363"/>
            <a:chExt cx="7741444" cy="11129169"/>
          </a:xfrm>
        </p:grpSpPr>
        <p:sp>
          <p:nvSpPr>
            <p:cNvPr id="6" name="Shape 345">
              <a:extLst>
                <a:ext uri="{FF2B5EF4-FFF2-40B4-BE49-F238E27FC236}">
                  <a16:creationId xmlns:a16="http://schemas.microsoft.com/office/drawing/2014/main" id="{829845F5-60A1-46CF-BAC5-503A0AEEF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9900" y="975519"/>
              <a:ext cx="3686969" cy="4544219"/>
            </a:xfrm>
            <a:custGeom>
              <a:avLst/>
              <a:gdLst>
                <a:gd name="T0" fmla="*/ 2147483646 w 19888"/>
                <a:gd name="T1" fmla="*/ 2147483646 h 20156"/>
                <a:gd name="T2" fmla="*/ 2147483646 w 19888"/>
                <a:gd name="T3" fmla="*/ 2147483646 h 20156"/>
                <a:gd name="T4" fmla="*/ 2147483646 w 19888"/>
                <a:gd name="T5" fmla="*/ 2147483646 h 20156"/>
                <a:gd name="T6" fmla="*/ 2147483646 w 19888"/>
                <a:gd name="T7" fmla="*/ 2147483646 h 2015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88" h="20156" extrusionOk="0">
                  <a:moveTo>
                    <a:pt x="19448" y="13996"/>
                  </a:moveTo>
                  <a:cubicBezTo>
                    <a:pt x="20464" y="15930"/>
                    <a:pt x="19674" y="18184"/>
                    <a:pt x="17562" y="19377"/>
                  </a:cubicBezTo>
                  <a:cubicBezTo>
                    <a:pt x="15351" y="20625"/>
                    <a:pt x="12361" y="20348"/>
                    <a:pt x="10543" y="18727"/>
                  </a:cubicBezTo>
                  <a:lnTo>
                    <a:pt x="1295" y="9744"/>
                  </a:lnTo>
                  <a:cubicBezTo>
                    <a:pt x="-1136" y="6772"/>
                    <a:pt x="-39" y="2731"/>
                    <a:pt x="3699" y="892"/>
                  </a:cubicBezTo>
                  <a:cubicBezTo>
                    <a:pt x="7491" y="-975"/>
                    <a:pt x="12413" y="193"/>
                    <a:pt x="14412" y="3434"/>
                  </a:cubicBezTo>
                  <a:lnTo>
                    <a:pt x="19448" y="13996"/>
                  </a:lnTo>
                  <a:close/>
                </a:path>
              </a:pathLst>
            </a:custGeom>
            <a:noFill/>
            <a:ln w="25400">
              <a:solidFill>
                <a:srgbClr val="C6CDD5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7" name="Shape 360">
              <a:extLst>
                <a:ext uri="{FF2B5EF4-FFF2-40B4-BE49-F238E27FC236}">
                  <a16:creationId xmlns:a16="http://schemas.microsoft.com/office/drawing/2014/main" id="{0F10A50F-7870-4773-93AA-6760E79DF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757" y="865981"/>
              <a:ext cx="2838450" cy="3037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8" name="Shape 361">
              <a:extLst>
                <a:ext uri="{FF2B5EF4-FFF2-40B4-BE49-F238E27FC236}">
                  <a16:creationId xmlns:a16="http://schemas.microsoft.com/office/drawing/2014/main" id="{6B6A98F2-A67D-429C-A07A-76ACA75FB3F6}"/>
                </a:ext>
              </a:extLst>
            </p:cNvPr>
            <p:cNvSpPr>
              <a:spLocks/>
            </p:cNvSpPr>
            <p:nvPr/>
          </p:nvSpPr>
          <p:spPr bwMode="auto">
            <a:xfrm rot="1840664">
              <a:off x="8510588" y="3468687"/>
              <a:ext cx="2002632" cy="214391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9" name="Shape 362">
              <a:extLst>
                <a:ext uri="{FF2B5EF4-FFF2-40B4-BE49-F238E27FC236}">
                  <a16:creationId xmlns:a16="http://schemas.microsoft.com/office/drawing/2014/main" id="{666A94B4-A74D-4CAC-8995-4591DC85720D}"/>
                </a:ext>
              </a:extLst>
            </p:cNvPr>
            <p:cNvSpPr>
              <a:spLocks/>
            </p:cNvSpPr>
            <p:nvPr/>
          </p:nvSpPr>
          <p:spPr bwMode="auto">
            <a:xfrm rot="81901">
              <a:off x="9733757" y="1094581"/>
              <a:ext cx="1512888" cy="1618456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1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0" name="Shape 366">
              <a:extLst>
                <a:ext uri="{FF2B5EF4-FFF2-40B4-BE49-F238E27FC236}">
                  <a16:creationId xmlns:a16="http://schemas.microsoft.com/office/drawing/2014/main" id="{176961C2-617E-4DF0-85BC-FAE3A19BE79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8059738" y="-2519363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1" name="Shape 367">
              <a:extLst>
                <a:ext uri="{FF2B5EF4-FFF2-40B4-BE49-F238E27FC236}">
                  <a16:creationId xmlns:a16="http://schemas.microsoft.com/office/drawing/2014/main" id="{73A5E333-80A1-4A5F-AC11-79085F9269D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5875338" y="4897437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2" name="Shape 368">
              <a:extLst>
                <a:ext uri="{FF2B5EF4-FFF2-40B4-BE49-F238E27FC236}">
                  <a16:creationId xmlns:a16="http://schemas.microsoft.com/office/drawing/2014/main" id="{36B13A61-51DA-436C-B5F0-F9BA4DD41BE8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11252994" y="1513681"/>
              <a:ext cx="2363788" cy="2529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grpSp>
          <p:nvGrpSpPr>
            <p:cNvPr id="13" name="Group 371">
              <a:extLst>
                <a:ext uri="{FF2B5EF4-FFF2-40B4-BE49-F238E27FC236}">
                  <a16:creationId xmlns:a16="http://schemas.microsoft.com/office/drawing/2014/main" id="{2FC11660-2303-4A45-9B26-A337C583E0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6350" y="1778794"/>
              <a:ext cx="1211263" cy="1212056"/>
              <a:chOff x="0" y="0"/>
              <a:chExt cx="2423914" cy="2423914"/>
            </a:xfrm>
          </p:grpSpPr>
          <p:graphicFrame>
            <p:nvGraphicFramePr>
              <p:cNvPr id="23" name="Chart 369">
                <a:extLst>
                  <a:ext uri="{FF2B5EF4-FFF2-40B4-BE49-F238E27FC236}">
                    <a16:creationId xmlns:a16="http://schemas.microsoft.com/office/drawing/2014/main" id="{F80C3139-44D5-405B-BABA-E6A8B855DB5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2525515" cy="25255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0" name="Chart" r:id="rId3" imgW="2530059" imgH="2530059" progId="Excel.Sheet.8">
                      <p:embed/>
                    </p:oleObj>
                  </mc:Choice>
                  <mc:Fallback>
                    <p:oleObj name="Chart" r:id="rId3" imgW="2530059" imgH="2530059" progId="Excel.Sheet.8">
                      <p:embed/>
                      <p:pic>
                        <p:nvPicPr>
                          <p:cNvPr id="0" name="Picture 6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2525515" cy="25255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Shape 370">
                <a:extLst>
                  <a:ext uri="{FF2B5EF4-FFF2-40B4-BE49-F238E27FC236}">
                    <a16:creationId xmlns:a16="http://schemas.microsoft.com/office/drawing/2014/main" id="{52851ECC-9D87-48CE-ACA9-13838105E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09" y="271809"/>
                <a:ext cx="1880296" cy="18802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4" name="Group 374">
              <a:extLst>
                <a:ext uri="{FF2B5EF4-FFF2-40B4-BE49-F238E27FC236}">
                  <a16:creationId xmlns:a16="http://schemas.microsoft.com/office/drawing/2014/main" id="{F46D2877-502D-44F2-8F58-D380C9906C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644" y="4115594"/>
              <a:ext cx="849313" cy="849313"/>
              <a:chOff x="0" y="0"/>
              <a:chExt cx="1698426" cy="1698426"/>
            </a:xfrm>
          </p:grpSpPr>
          <p:graphicFrame>
            <p:nvGraphicFramePr>
              <p:cNvPr id="21" name="Chart 372">
                <a:extLst>
                  <a:ext uri="{FF2B5EF4-FFF2-40B4-BE49-F238E27FC236}">
                    <a16:creationId xmlns:a16="http://schemas.microsoft.com/office/drawing/2014/main" id="{D0EB3814-8759-43C6-839C-BA8D9E9FE6E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800027" cy="18000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1" name="Chart" r:id="rId5" imgW="1804572" imgH="1804572" progId="Excel.Sheet.8">
                      <p:embed/>
                    </p:oleObj>
                  </mc:Choice>
                  <mc:Fallback>
                    <p:oleObj name="Chart" r:id="rId5" imgW="1804572" imgH="1804572" progId="Excel.Sheet.8">
                      <p:embed/>
                      <p:pic>
                        <p:nvPicPr>
                          <p:cNvPr id="0" name="Picture 6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800027" cy="18000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" name="Shape 373">
                <a:extLst>
                  <a:ext uri="{FF2B5EF4-FFF2-40B4-BE49-F238E27FC236}">
                    <a16:creationId xmlns:a16="http://schemas.microsoft.com/office/drawing/2014/main" id="{59FEBA7A-2E50-469C-BF10-2656CC0D6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399" y="248399"/>
                <a:ext cx="1201628" cy="120162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5" name="Group 377">
              <a:extLst>
                <a:ext uri="{FF2B5EF4-FFF2-40B4-BE49-F238E27FC236}">
                  <a16:creationId xmlns:a16="http://schemas.microsoft.com/office/drawing/2014/main" id="{C3FA089F-AB9A-4906-9533-E07093EB6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2225" y="1595437"/>
              <a:ext cx="615950" cy="615950"/>
              <a:chOff x="0" y="0"/>
              <a:chExt cx="1231800" cy="1231800"/>
            </a:xfrm>
          </p:grpSpPr>
          <p:graphicFrame>
            <p:nvGraphicFramePr>
              <p:cNvPr id="19" name="Chart 375">
                <a:extLst>
                  <a:ext uri="{FF2B5EF4-FFF2-40B4-BE49-F238E27FC236}">
                    <a16:creationId xmlns:a16="http://schemas.microsoft.com/office/drawing/2014/main" id="{7D75E1D7-3144-46BA-8648-BA0DFA07120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333401" cy="1333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2" name="Chart" r:id="rId7" imgW="1341236" imgH="1335140" progId="Excel.Sheet.8">
                      <p:embed/>
                    </p:oleObj>
                  </mc:Choice>
                  <mc:Fallback>
                    <p:oleObj name="Chart" r:id="rId7" imgW="1341236" imgH="1335140" progId="Excel.Sheet.8">
                      <p:embed/>
                      <p:pic>
                        <p:nvPicPr>
                          <p:cNvPr id="0" name="Picture 7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333401" cy="1333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" name="Shape 376">
                <a:extLst>
                  <a:ext uri="{FF2B5EF4-FFF2-40B4-BE49-F238E27FC236}">
                    <a16:creationId xmlns:a16="http://schemas.microsoft.com/office/drawing/2014/main" id="{CEB5982B-E2B7-43D5-B883-902F7EBE6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71" y="209771"/>
                <a:ext cx="812259" cy="81225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6" name="Shape 378">
              <a:extLst>
                <a:ext uri="{FF2B5EF4-FFF2-40B4-BE49-F238E27FC236}">
                  <a16:creationId xmlns:a16="http://schemas.microsoft.com/office/drawing/2014/main" id="{5CE357DC-086B-48EC-8068-E6836B8F9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6905" y="4423578"/>
              <a:ext cx="248901" cy="22859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950" y="21600"/>
                  </a:lnTo>
                  <a:lnTo>
                    <a:pt x="3950" y="8656"/>
                  </a:lnTo>
                  <a:lnTo>
                    <a:pt x="0" y="8656"/>
                  </a:lnTo>
                  <a:lnTo>
                    <a:pt x="0" y="21600"/>
                  </a:lnTo>
                  <a:close/>
                  <a:moveTo>
                    <a:pt x="21600" y="9649"/>
                  </a:moveTo>
                  <a:cubicBezTo>
                    <a:pt x="21600" y="8418"/>
                    <a:pt x="20658" y="7624"/>
                    <a:pt x="19534" y="7624"/>
                  </a:cubicBezTo>
                  <a:lnTo>
                    <a:pt x="13337" y="7624"/>
                  </a:lnTo>
                  <a:lnTo>
                    <a:pt x="14460" y="2462"/>
                  </a:lnTo>
                  <a:lnTo>
                    <a:pt x="14460" y="2263"/>
                  </a:lnTo>
                  <a:cubicBezTo>
                    <a:pt x="14460" y="1826"/>
                    <a:pt x="14279" y="1429"/>
                    <a:pt x="14098" y="1032"/>
                  </a:cubicBezTo>
                  <a:lnTo>
                    <a:pt x="12974" y="0"/>
                  </a:lnTo>
                  <a:lnTo>
                    <a:pt x="6379" y="6988"/>
                  </a:lnTo>
                  <a:cubicBezTo>
                    <a:pt x="6016" y="7385"/>
                    <a:pt x="5835" y="8021"/>
                    <a:pt x="5835" y="8656"/>
                  </a:cubicBezTo>
                  <a:lnTo>
                    <a:pt x="5835" y="19337"/>
                  </a:lnTo>
                  <a:cubicBezTo>
                    <a:pt x="5835" y="20568"/>
                    <a:pt x="6777" y="21600"/>
                    <a:pt x="7901" y="21600"/>
                  </a:cubicBezTo>
                  <a:lnTo>
                    <a:pt x="16707" y="21600"/>
                  </a:lnTo>
                  <a:cubicBezTo>
                    <a:pt x="17468" y="21600"/>
                    <a:pt x="18230" y="21004"/>
                    <a:pt x="18411" y="20171"/>
                  </a:cubicBezTo>
                  <a:lnTo>
                    <a:pt x="21419" y="12547"/>
                  </a:lnTo>
                  <a:cubicBezTo>
                    <a:pt x="21419" y="12349"/>
                    <a:pt x="21419" y="12150"/>
                    <a:pt x="21419" y="11713"/>
                  </a:cubicBezTo>
                  <a:lnTo>
                    <a:pt x="21419" y="9649"/>
                  </a:lnTo>
                  <a:lnTo>
                    <a:pt x="21600" y="9649"/>
                  </a:lnTo>
                  <a:close/>
                </a:path>
              </a:pathLst>
            </a:custGeom>
            <a:solidFill>
              <a:srgbClr val="6D7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2860" rIns="2286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7" name="Shape 379">
              <a:extLst>
                <a:ext uri="{FF2B5EF4-FFF2-40B4-BE49-F238E27FC236}">
                  <a16:creationId xmlns:a16="http://schemas.microsoft.com/office/drawing/2014/main" id="{AF51E842-5406-4688-B539-BFEFE5D39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6857" y="1811337"/>
              <a:ext cx="192088" cy="171450"/>
            </a:xfrm>
            <a:custGeom>
              <a:avLst/>
              <a:gdLst>
                <a:gd name="T0" fmla="*/ 1084139591 w 21600"/>
                <a:gd name="T1" fmla="*/ 697083946 h 21489"/>
                <a:gd name="T2" fmla="*/ 1084139591 w 21600"/>
                <a:gd name="T3" fmla="*/ 697083946 h 21489"/>
                <a:gd name="T4" fmla="*/ 1084139591 w 21600"/>
                <a:gd name="T5" fmla="*/ 697083946 h 21489"/>
                <a:gd name="T6" fmla="*/ 1084139591 w 21600"/>
                <a:gd name="T7" fmla="*/ 697083946 h 2148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489" extrusionOk="0">
                  <a:moveTo>
                    <a:pt x="0" y="16876"/>
                  </a:moveTo>
                  <a:lnTo>
                    <a:pt x="0" y="21489"/>
                  </a:lnTo>
                  <a:lnTo>
                    <a:pt x="4090" y="21489"/>
                  </a:lnTo>
                  <a:lnTo>
                    <a:pt x="16041" y="8139"/>
                  </a:lnTo>
                  <a:lnTo>
                    <a:pt x="11912" y="3570"/>
                  </a:lnTo>
                  <a:lnTo>
                    <a:pt x="0" y="16876"/>
                  </a:lnTo>
                  <a:close/>
                  <a:moveTo>
                    <a:pt x="19138" y="4723"/>
                  </a:moveTo>
                  <a:cubicBezTo>
                    <a:pt x="19535" y="4236"/>
                    <a:pt x="19535" y="3570"/>
                    <a:pt x="19138" y="3082"/>
                  </a:cubicBezTo>
                  <a:lnTo>
                    <a:pt x="16676" y="333"/>
                  </a:lnTo>
                  <a:cubicBezTo>
                    <a:pt x="16240" y="-111"/>
                    <a:pt x="15644" y="-111"/>
                    <a:pt x="15207" y="333"/>
                  </a:cubicBezTo>
                  <a:lnTo>
                    <a:pt x="13143" y="2417"/>
                  </a:lnTo>
                  <a:lnTo>
                    <a:pt x="17272" y="6986"/>
                  </a:lnTo>
                  <a:lnTo>
                    <a:pt x="19138" y="4723"/>
                  </a:lnTo>
                  <a:close/>
                  <a:moveTo>
                    <a:pt x="9847" y="19183"/>
                  </a:moveTo>
                  <a:lnTo>
                    <a:pt x="7584" y="21489"/>
                  </a:lnTo>
                  <a:lnTo>
                    <a:pt x="21600" y="21489"/>
                  </a:lnTo>
                  <a:lnTo>
                    <a:pt x="21600" y="19183"/>
                  </a:lnTo>
                  <a:lnTo>
                    <a:pt x="9847" y="19183"/>
                  </a:lnTo>
                  <a:close/>
                </a:path>
              </a:pathLst>
            </a:custGeom>
            <a:solidFill>
              <a:srgbClr val="6D7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2860" rIns="2286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</p:grpSp>
      <p:grpSp>
        <p:nvGrpSpPr>
          <p:cNvPr id="42" name="Groupe 41"/>
          <p:cNvGrpSpPr/>
          <p:nvPr/>
        </p:nvGrpSpPr>
        <p:grpSpPr>
          <a:xfrm>
            <a:off x="8061573" y="2073653"/>
            <a:ext cx="340817" cy="590719"/>
            <a:chOff x="4112120" y="673793"/>
            <a:chExt cx="2072101" cy="3591459"/>
          </a:xfrm>
        </p:grpSpPr>
        <p:sp>
          <p:nvSpPr>
            <p:cNvPr id="25" name="AutoShape 27">
              <a:extLst>
                <a:ext uri="{FF2B5EF4-FFF2-40B4-BE49-F238E27FC236}">
                  <a16:creationId xmlns:a16="http://schemas.microsoft.com/office/drawing/2014/main" id="{50C4E884-374B-4227-9F1A-7E04DEFE6FE1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740569" y="673793"/>
              <a:ext cx="1100287" cy="2766358"/>
            </a:xfrm>
            <a:custGeom>
              <a:avLst/>
              <a:gdLst>
                <a:gd name="T0" fmla="+- 0 10800 504"/>
                <a:gd name="T1" fmla="*/ T0 w 20593"/>
                <a:gd name="T2" fmla="+- 0 10805 11"/>
                <a:gd name="T3" fmla="*/ 10805 h 21589"/>
                <a:gd name="T4" fmla="+- 0 10800 504"/>
                <a:gd name="T5" fmla="*/ T4 w 20593"/>
                <a:gd name="T6" fmla="+- 0 10805 11"/>
                <a:gd name="T7" fmla="*/ 10805 h 21589"/>
                <a:gd name="T8" fmla="+- 0 10800 504"/>
                <a:gd name="T9" fmla="*/ T8 w 20593"/>
                <a:gd name="T10" fmla="+- 0 10805 11"/>
                <a:gd name="T11" fmla="*/ 10805 h 21589"/>
                <a:gd name="T12" fmla="+- 0 10800 504"/>
                <a:gd name="T13" fmla="*/ T12 w 20593"/>
                <a:gd name="T14" fmla="+- 0 10805 11"/>
                <a:gd name="T15" fmla="*/ 10805 h 215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3" h="21589">
                  <a:moveTo>
                    <a:pt x="9769" y="32"/>
                  </a:moveTo>
                  <a:cubicBezTo>
                    <a:pt x="9470" y="68"/>
                    <a:pt x="9194" y="134"/>
                    <a:pt x="8967" y="223"/>
                  </a:cubicBezTo>
                  <a:cubicBezTo>
                    <a:pt x="6519" y="1306"/>
                    <a:pt x="4542" y="2548"/>
                    <a:pt x="3106" y="3898"/>
                  </a:cubicBezTo>
                  <a:cubicBezTo>
                    <a:pt x="-92" y="6903"/>
                    <a:pt x="-504" y="10269"/>
                    <a:pt x="455" y="13565"/>
                  </a:cubicBezTo>
                  <a:cubicBezTo>
                    <a:pt x="1256" y="16316"/>
                    <a:pt x="2993" y="19006"/>
                    <a:pt x="5617" y="21553"/>
                  </a:cubicBezTo>
                  <a:lnTo>
                    <a:pt x="10304" y="21589"/>
                  </a:lnTo>
                  <a:lnTo>
                    <a:pt x="10311" y="21589"/>
                  </a:lnTo>
                  <a:lnTo>
                    <a:pt x="10321" y="21589"/>
                  </a:lnTo>
                  <a:lnTo>
                    <a:pt x="14991" y="21553"/>
                  </a:lnTo>
                  <a:cubicBezTo>
                    <a:pt x="17608" y="19006"/>
                    <a:pt x="19341" y="16316"/>
                    <a:pt x="20140" y="13565"/>
                  </a:cubicBezTo>
                  <a:cubicBezTo>
                    <a:pt x="21096" y="10269"/>
                    <a:pt x="20687" y="6903"/>
                    <a:pt x="17499" y="3898"/>
                  </a:cubicBezTo>
                  <a:cubicBezTo>
                    <a:pt x="16067" y="2548"/>
                    <a:pt x="14093" y="1306"/>
                    <a:pt x="11651" y="223"/>
                  </a:cubicBezTo>
                  <a:cubicBezTo>
                    <a:pt x="11425" y="134"/>
                    <a:pt x="11154" y="68"/>
                    <a:pt x="10856" y="32"/>
                  </a:cubicBezTo>
                  <a:cubicBezTo>
                    <a:pt x="10501" y="-11"/>
                    <a:pt x="10124" y="-11"/>
                    <a:pt x="9769" y="32"/>
                  </a:cubicBezTo>
                  <a:close/>
                </a:path>
              </a:pathLst>
            </a:custGeom>
            <a:solidFill>
              <a:srgbClr val="6B9B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6" name="AutoShape 28">
              <a:extLst>
                <a:ext uri="{FF2B5EF4-FFF2-40B4-BE49-F238E27FC236}">
                  <a16:creationId xmlns:a16="http://schemas.microsoft.com/office/drawing/2014/main" id="{F80AD133-47A9-478F-ACC5-97D6C81FE57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112120" y="2156987"/>
              <a:ext cx="432920" cy="1081459"/>
            </a:xfrm>
            <a:custGeom>
              <a:avLst/>
              <a:gdLst>
                <a:gd name="T0" fmla="+- 0 11039 478"/>
                <a:gd name="T1" fmla="*/ T0 w 21122"/>
                <a:gd name="T2" fmla="*/ 10800 h 21600"/>
                <a:gd name="T3" fmla="+- 0 11039 478"/>
                <a:gd name="T4" fmla="*/ T3 w 21122"/>
                <a:gd name="T5" fmla="*/ 10800 h 21600"/>
                <a:gd name="T6" fmla="+- 0 11039 478"/>
                <a:gd name="T7" fmla="*/ T6 w 21122"/>
                <a:gd name="T8" fmla="*/ 10800 h 21600"/>
                <a:gd name="T9" fmla="+- 0 11039 478"/>
                <a:gd name="T10" fmla="*/ T9 w 2112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122" h="21600">
                  <a:moveTo>
                    <a:pt x="12503" y="0"/>
                  </a:moveTo>
                  <a:cubicBezTo>
                    <a:pt x="5080" y="2748"/>
                    <a:pt x="608" y="6585"/>
                    <a:pt x="57" y="10676"/>
                  </a:cubicBezTo>
                  <a:cubicBezTo>
                    <a:pt x="-478" y="14655"/>
                    <a:pt x="2745" y="18567"/>
                    <a:pt x="9060" y="21600"/>
                  </a:cubicBezTo>
                  <a:cubicBezTo>
                    <a:pt x="8838" y="19730"/>
                    <a:pt x="10238" y="17888"/>
                    <a:pt x="13012" y="16400"/>
                  </a:cubicBezTo>
                  <a:cubicBezTo>
                    <a:pt x="15111" y="15275"/>
                    <a:pt x="17913" y="14402"/>
                    <a:pt x="21122" y="13874"/>
                  </a:cubicBezTo>
                  <a:cubicBezTo>
                    <a:pt x="19161" y="11576"/>
                    <a:pt x="17450" y="9245"/>
                    <a:pt x="15994" y="6885"/>
                  </a:cubicBezTo>
                  <a:cubicBezTo>
                    <a:pt x="14591" y="4611"/>
                    <a:pt x="13427" y="2314"/>
                    <a:pt x="12503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7" name="AutoShape 29">
              <a:extLst>
                <a:ext uri="{FF2B5EF4-FFF2-40B4-BE49-F238E27FC236}">
                  <a16:creationId xmlns:a16="http://schemas.microsoft.com/office/drawing/2014/main" id="{99FADB0D-79CF-4F1B-92BF-89303FFF4A93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083262" y="2672184"/>
              <a:ext cx="432985" cy="1081459"/>
            </a:xfrm>
            <a:custGeom>
              <a:avLst/>
              <a:gdLst>
                <a:gd name="T0" fmla="*/ 10561 w 21122"/>
                <a:gd name="T1" fmla="*/ 10800 h 21600"/>
                <a:gd name="T2" fmla="*/ 10561 w 21122"/>
                <a:gd name="T3" fmla="*/ 10800 h 21600"/>
                <a:gd name="T4" fmla="*/ 10561 w 21122"/>
                <a:gd name="T5" fmla="*/ 10800 h 21600"/>
                <a:gd name="T6" fmla="*/ 10561 w 2112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2" h="21600">
                  <a:moveTo>
                    <a:pt x="8619" y="0"/>
                  </a:moveTo>
                  <a:cubicBezTo>
                    <a:pt x="16042" y="2748"/>
                    <a:pt x="20514" y="6585"/>
                    <a:pt x="21065" y="10676"/>
                  </a:cubicBezTo>
                  <a:cubicBezTo>
                    <a:pt x="21600" y="14655"/>
                    <a:pt x="18377" y="18567"/>
                    <a:pt x="12062" y="21600"/>
                  </a:cubicBezTo>
                  <a:cubicBezTo>
                    <a:pt x="12284" y="19730"/>
                    <a:pt x="10884" y="17888"/>
                    <a:pt x="8110" y="16400"/>
                  </a:cubicBezTo>
                  <a:cubicBezTo>
                    <a:pt x="6011" y="15275"/>
                    <a:pt x="3209" y="14402"/>
                    <a:pt x="0" y="13874"/>
                  </a:cubicBezTo>
                  <a:cubicBezTo>
                    <a:pt x="1961" y="11576"/>
                    <a:pt x="3672" y="9245"/>
                    <a:pt x="5128" y="6885"/>
                  </a:cubicBezTo>
                  <a:cubicBezTo>
                    <a:pt x="6531" y="4611"/>
                    <a:pt x="7695" y="2314"/>
                    <a:pt x="8619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8" name="Oval 30">
              <a:extLst>
                <a:ext uri="{FF2B5EF4-FFF2-40B4-BE49-F238E27FC236}">
                  <a16:creationId xmlns:a16="http://schemas.microsoft.com/office/drawing/2014/main" id="{A96408D6-EB0A-487E-8CD1-2D5F2A78EA24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01028" y="1510490"/>
              <a:ext cx="626712" cy="626711"/>
            </a:xfrm>
            <a:prstGeom prst="ellipse">
              <a:avLst/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9" name="Oval 31">
              <a:extLst>
                <a:ext uri="{FF2B5EF4-FFF2-40B4-BE49-F238E27FC236}">
                  <a16:creationId xmlns:a16="http://schemas.microsoft.com/office/drawing/2014/main" id="{A680D9F9-CEFF-43EC-B8AA-F794CDD8B925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85464" y="1594927"/>
              <a:ext cx="457838" cy="4578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" name="AutoShape 32">
              <a:extLst>
                <a:ext uri="{FF2B5EF4-FFF2-40B4-BE49-F238E27FC236}">
                  <a16:creationId xmlns:a16="http://schemas.microsoft.com/office/drawing/2014/main" id="{1529AE2E-9B72-4E40-9E66-62B1CF5DFBF2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445973" y="804305"/>
              <a:ext cx="738248" cy="528368"/>
            </a:xfrm>
            <a:custGeom>
              <a:avLst/>
              <a:gdLst>
                <a:gd name="T0" fmla="*/ 10800 w 21600"/>
                <a:gd name="T1" fmla="*/ 10794 h 21589"/>
                <a:gd name="T2" fmla="*/ 10800 w 21600"/>
                <a:gd name="T3" fmla="*/ 10794 h 21589"/>
                <a:gd name="T4" fmla="*/ 10800 w 21600"/>
                <a:gd name="T5" fmla="*/ 10794 h 21589"/>
                <a:gd name="T6" fmla="*/ 10800 w 21600"/>
                <a:gd name="T7" fmla="*/ 10794 h 21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89">
                  <a:moveTo>
                    <a:pt x="10818" y="0"/>
                  </a:moveTo>
                  <a:cubicBezTo>
                    <a:pt x="10532" y="0"/>
                    <a:pt x="10244" y="55"/>
                    <a:pt x="9966" y="168"/>
                  </a:cubicBezTo>
                  <a:cubicBezTo>
                    <a:pt x="9499" y="358"/>
                    <a:pt x="9068" y="703"/>
                    <a:pt x="8712" y="1168"/>
                  </a:cubicBezTo>
                  <a:cubicBezTo>
                    <a:pt x="5128" y="6476"/>
                    <a:pt x="2202" y="12529"/>
                    <a:pt x="0" y="19078"/>
                  </a:cubicBezTo>
                  <a:cubicBezTo>
                    <a:pt x="3454" y="20697"/>
                    <a:pt x="7063" y="21577"/>
                    <a:pt x="10714" y="21589"/>
                  </a:cubicBezTo>
                  <a:cubicBezTo>
                    <a:pt x="14421" y="21600"/>
                    <a:pt x="18093" y="20717"/>
                    <a:pt x="21600" y="19071"/>
                  </a:cubicBezTo>
                  <a:cubicBezTo>
                    <a:pt x="19404" y="12524"/>
                    <a:pt x="16482" y="6474"/>
                    <a:pt x="12909" y="1168"/>
                  </a:cubicBezTo>
                  <a:cubicBezTo>
                    <a:pt x="12555" y="703"/>
                    <a:pt x="12131" y="358"/>
                    <a:pt x="11665" y="168"/>
                  </a:cubicBezTo>
                  <a:cubicBezTo>
                    <a:pt x="11388" y="55"/>
                    <a:pt x="11104" y="0"/>
                    <a:pt x="10818" y="0"/>
                  </a:cubicBez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" name="AutoShape 34">
              <a:extLst>
                <a:ext uri="{FF2B5EF4-FFF2-40B4-BE49-F238E27FC236}">
                  <a16:creationId xmlns:a16="http://schemas.microsoft.com/office/drawing/2014/main" id="{3D1B0B12-AE10-4573-BA3C-746FD59A517C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71764" y="806972"/>
              <a:ext cx="542442" cy="2729530"/>
            </a:xfrm>
            <a:custGeom>
              <a:avLst/>
              <a:gdLst>
                <a:gd name="T0" fmla="*/ 10291 w 20582"/>
                <a:gd name="T1" fmla="*/ 10800 h 21600"/>
                <a:gd name="T2" fmla="*/ 10291 w 20582"/>
                <a:gd name="T3" fmla="*/ 10800 h 21600"/>
                <a:gd name="T4" fmla="*/ 10291 w 20582"/>
                <a:gd name="T5" fmla="*/ 10800 h 21600"/>
                <a:gd name="T6" fmla="*/ 10291 w 205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82" h="21600">
                  <a:moveTo>
                    <a:pt x="0" y="0"/>
                  </a:moveTo>
                  <a:cubicBezTo>
                    <a:pt x="1162" y="440"/>
                    <a:pt x="2318" y="880"/>
                    <a:pt x="3423" y="1326"/>
                  </a:cubicBezTo>
                  <a:cubicBezTo>
                    <a:pt x="7846" y="3113"/>
                    <a:pt x="11791" y="4945"/>
                    <a:pt x="13860" y="6882"/>
                  </a:cubicBezTo>
                  <a:cubicBezTo>
                    <a:pt x="16484" y="9340"/>
                    <a:pt x="16066" y="11866"/>
                    <a:pt x="14314" y="14327"/>
                  </a:cubicBezTo>
                  <a:cubicBezTo>
                    <a:pt x="12560" y="16792"/>
                    <a:pt x="9444" y="19232"/>
                    <a:pt x="4941" y="21600"/>
                  </a:cubicBezTo>
                  <a:lnTo>
                    <a:pt x="9719" y="21593"/>
                  </a:lnTo>
                  <a:cubicBezTo>
                    <a:pt x="14737" y="19086"/>
                    <a:pt x="18095" y="16447"/>
                    <a:pt x="19661" y="13748"/>
                  </a:cubicBezTo>
                  <a:cubicBezTo>
                    <a:pt x="21600" y="10406"/>
                    <a:pt x="20771" y="6993"/>
                    <a:pt x="14307" y="3945"/>
                  </a:cubicBezTo>
                  <a:cubicBezTo>
                    <a:pt x="11405" y="2577"/>
                    <a:pt x="7402" y="1317"/>
                    <a:pt x="2453" y="219"/>
                  </a:cubicBezTo>
                  <a:cubicBezTo>
                    <a:pt x="1995" y="129"/>
                    <a:pt x="1445" y="62"/>
                    <a:pt x="840" y="25"/>
                  </a:cubicBezTo>
                  <a:cubicBezTo>
                    <a:pt x="565" y="9"/>
                    <a:pt x="284" y="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584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2" name="AutoShape 35">
              <a:extLst>
                <a:ext uri="{FF2B5EF4-FFF2-40B4-BE49-F238E27FC236}">
                  <a16:creationId xmlns:a16="http://schemas.microsoft.com/office/drawing/2014/main" id="{170AAB0E-47B9-456E-8018-447D0EA64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0945" y="2238664"/>
              <a:ext cx="258163" cy="6955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17866" y="361"/>
                    <a:pt x="14220" y="836"/>
                    <a:pt x="10698" y="1422"/>
                  </a:cubicBezTo>
                  <a:cubicBezTo>
                    <a:pt x="6964" y="2042"/>
                    <a:pt x="3384" y="2784"/>
                    <a:pt x="0" y="3638"/>
                  </a:cubicBezTo>
                  <a:cubicBezTo>
                    <a:pt x="2290" y="6429"/>
                    <a:pt x="3695" y="9310"/>
                    <a:pt x="4186" y="12222"/>
                  </a:cubicBezTo>
                  <a:cubicBezTo>
                    <a:pt x="4713" y="15341"/>
                    <a:pt x="4187" y="18472"/>
                    <a:pt x="2621" y="21543"/>
                  </a:cubicBezTo>
                  <a:lnTo>
                    <a:pt x="7418" y="21600"/>
                  </a:lnTo>
                  <a:cubicBezTo>
                    <a:pt x="8863" y="17902"/>
                    <a:pt x="10784" y="14231"/>
                    <a:pt x="13174" y="10601"/>
                  </a:cubicBezTo>
                  <a:cubicBezTo>
                    <a:pt x="15531" y="7020"/>
                    <a:pt x="18343" y="3483"/>
                    <a:pt x="21600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3" name="AutoShape 36">
              <a:extLst>
                <a:ext uri="{FF2B5EF4-FFF2-40B4-BE49-F238E27FC236}">
                  <a16:creationId xmlns:a16="http://schemas.microsoft.com/office/drawing/2014/main" id="{905261D8-4853-4D96-A04A-CCDA84830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672" y="2716959"/>
              <a:ext cx="490903" cy="988521"/>
            </a:xfrm>
            <a:custGeom>
              <a:avLst/>
              <a:gdLst>
                <a:gd name="T0" fmla="*/ 10459 w 20919"/>
                <a:gd name="T1" fmla="*/ 10800 h 21600"/>
                <a:gd name="T2" fmla="*/ 10459 w 20919"/>
                <a:gd name="T3" fmla="*/ 10800 h 21600"/>
                <a:gd name="T4" fmla="*/ 10459 w 20919"/>
                <a:gd name="T5" fmla="*/ 10800 h 21600"/>
                <a:gd name="T6" fmla="*/ 10459 w 2091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19" h="21600">
                  <a:moveTo>
                    <a:pt x="2343" y="17032"/>
                  </a:moveTo>
                  <a:cubicBezTo>
                    <a:pt x="8695" y="15086"/>
                    <a:pt x="13607" y="12113"/>
                    <a:pt x="16307" y="8580"/>
                  </a:cubicBezTo>
                  <a:cubicBezTo>
                    <a:pt x="18307" y="5964"/>
                    <a:pt x="19009" y="3134"/>
                    <a:pt x="18352" y="344"/>
                  </a:cubicBezTo>
                  <a:lnTo>
                    <a:pt x="18871" y="0"/>
                  </a:lnTo>
                  <a:cubicBezTo>
                    <a:pt x="21497" y="3630"/>
                    <a:pt x="21600" y="7614"/>
                    <a:pt x="19162" y="11279"/>
                  </a:cubicBezTo>
                  <a:cubicBezTo>
                    <a:pt x="16027" y="15991"/>
                    <a:pt x="9024" y="19763"/>
                    <a:pt x="0" y="21600"/>
                  </a:cubicBezTo>
                  <a:cubicBezTo>
                    <a:pt x="799" y="20859"/>
                    <a:pt x="1405" y="20068"/>
                    <a:pt x="1800" y="19245"/>
                  </a:cubicBezTo>
                  <a:cubicBezTo>
                    <a:pt x="2148" y="18521"/>
                    <a:pt x="2330" y="17778"/>
                    <a:pt x="2343" y="17032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4" name="AutoShape 37">
              <a:extLst>
                <a:ext uri="{FF2B5EF4-FFF2-40B4-BE49-F238E27FC236}">
                  <a16:creationId xmlns:a16="http://schemas.microsoft.com/office/drawing/2014/main" id="{1F33ED05-978B-4CB9-9D92-AF50A271F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716" y="3329125"/>
              <a:ext cx="742061" cy="9361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2325" y="18261"/>
                    <a:pt x="4714" y="14949"/>
                    <a:pt x="7165" y="11667"/>
                  </a:cubicBezTo>
                  <a:cubicBezTo>
                    <a:pt x="10102" y="7735"/>
                    <a:pt x="13128" y="3845"/>
                    <a:pt x="16243" y="0"/>
                  </a:cubicBezTo>
                  <a:lnTo>
                    <a:pt x="21600" y="1487"/>
                  </a:lnTo>
                  <a:cubicBezTo>
                    <a:pt x="21549" y="8890"/>
                    <a:pt x="16483" y="15700"/>
                    <a:pt x="8335" y="19318"/>
                  </a:cubicBezTo>
                  <a:cubicBezTo>
                    <a:pt x="5750" y="20466"/>
                    <a:pt x="2928" y="21239"/>
                    <a:pt x="0" y="21600"/>
                  </a:cubicBezTo>
                  <a:close/>
                </a:path>
              </a:pathLst>
            </a:custGeom>
            <a:solidFill>
              <a:srgbClr val="C950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5" name="AutoShape 38">
              <a:extLst>
                <a:ext uri="{FF2B5EF4-FFF2-40B4-BE49-F238E27FC236}">
                  <a16:creationId xmlns:a16="http://schemas.microsoft.com/office/drawing/2014/main" id="{1043BE82-085E-434F-A690-3AB5C9D2A1DE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226544" y="3268140"/>
              <a:ext cx="457838" cy="726628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EA76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6" name="AutoShape 39">
              <a:extLst>
                <a:ext uri="{FF2B5EF4-FFF2-40B4-BE49-F238E27FC236}">
                  <a16:creationId xmlns:a16="http://schemas.microsoft.com/office/drawing/2014/main" id="{CC2CC841-060A-474C-A766-02AD94C4DF1D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421797" y="3289702"/>
              <a:ext cx="233410" cy="370441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7" name="AutoShape 40">
              <a:extLst>
                <a:ext uri="{FF2B5EF4-FFF2-40B4-BE49-F238E27FC236}">
                  <a16:creationId xmlns:a16="http://schemas.microsoft.com/office/drawing/2014/main" id="{996FCC08-015A-4024-986B-D7D68D0A6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025" y="3257424"/>
              <a:ext cx="248139" cy="380668"/>
            </a:xfrm>
            <a:custGeom>
              <a:avLst/>
              <a:gdLst>
                <a:gd name="T0" fmla="*/ 10596 w 21192"/>
                <a:gd name="T1" fmla="*/ 10800 h 21600"/>
                <a:gd name="T2" fmla="*/ 10596 w 21192"/>
                <a:gd name="T3" fmla="*/ 10800 h 21600"/>
                <a:gd name="T4" fmla="*/ 10596 w 21192"/>
                <a:gd name="T5" fmla="*/ 10800 h 21600"/>
                <a:gd name="T6" fmla="*/ 10596 w 2119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92" h="21600">
                  <a:moveTo>
                    <a:pt x="0" y="21600"/>
                  </a:moveTo>
                  <a:lnTo>
                    <a:pt x="17042" y="0"/>
                  </a:lnTo>
                  <a:lnTo>
                    <a:pt x="20865" y="1193"/>
                  </a:lnTo>
                  <a:cubicBezTo>
                    <a:pt x="21600" y="4381"/>
                    <a:pt x="21079" y="7575"/>
                    <a:pt x="19471" y="10498"/>
                  </a:cubicBezTo>
                  <a:cubicBezTo>
                    <a:pt x="17838" y="13465"/>
                    <a:pt x="15077" y="16171"/>
                    <a:pt x="11244" y="18230"/>
                  </a:cubicBezTo>
                  <a:cubicBezTo>
                    <a:pt x="7994" y="19976"/>
                    <a:pt x="4121" y="21137"/>
                    <a:pt x="0" y="21600"/>
                  </a:cubicBezTo>
                  <a:close/>
                </a:path>
              </a:pathLst>
            </a:custGeom>
            <a:solidFill>
              <a:srgbClr val="EDBE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8" name="AutoShape 41">
              <a:extLst>
                <a:ext uri="{FF2B5EF4-FFF2-40B4-BE49-F238E27FC236}">
                  <a16:creationId xmlns:a16="http://schemas.microsoft.com/office/drawing/2014/main" id="{58BA3EA2-A4E0-4CD1-8638-AE6DDF2234FF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359184" y="3218383"/>
              <a:ext cx="571593" cy="111645"/>
            </a:xfrm>
            <a:prstGeom prst="roundRect">
              <a:avLst>
                <a:gd name="adj" fmla="val 50000"/>
              </a:avLst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9" name="AutoShape 42">
              <a:extLst>
                <a:ext uri="{FF2B5EF4-FFF2-40B4-BE49-F238E27FC236}">
                  <a16:creationId xmlns:a16="http://schemas.microsoft.com/office/drawing/2014/main" id="{4956FBC4-B508-402C-8726-5594FD5C8F0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693846" y="2347612"/>
              <a:ext cx="244893" cy="1208560"/>
            </a:xfrm>
            <a:custGeom>
              <a:avLst/>
              <a:gdLst>
                <a:gd name="T0" fmla="+- 0 10799 2"/>
                <a:gd name="T1" fmla="*/ T0 w 21595"/>
                <a:gd name="T2" fmla="*/ 10800 h 21600"/>
                <a:gd name="T3" fmla="+- 0 10799 2"/>
                <a:gd name="T4" fmla="*/ T3 w 21595"/>
                <a:gd name="T5" fmla="*/ 10800 h 21600"/>
                <a:gd name="T6" fmla="+- 0 10799 2"/>
                <a:gd name="T7" fmla="*/ T6 w 21595"/>
                <a:gd name="T8" fmla="*/ 10800 h 21600"/>
                <a:gd name="T9" fmla="+- 0 10799 2"/>
                <a:gd name="T10" fmla="*/ T9 w 21595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5" h="21600">
                  <a:moveTo>
                    <a:pt x="10790" y="0"/>
                  </a:moveTo>
                  <a:cubicBezTo>
                    <a:pt x="9905" y="110"/>
                    <a:pt x="9098" y="241"/>
                    <a:pt x="8364" y="389"/>
                  </a:cubicBezTo>
                  <a:cubicBezTo>
                    <a:pt x="5623" y="945"/>
                    <a:pt x="4235" y="1698"/>
                    <a:pt x="3166" y="2452"/>
                  </a:cubicBezTo>
                  <a:cubicBezTo>
                    <a:pt x="1065" y="3934"/>
                    <a:pt x="-2" y="5468"/>
                    <a:pt x="0" y="7011"/>
                  </a:cubicBezTo>
                  <a:cubicBezTo>
                    <a:pt x="305" y="8249"/>
                    <a:pt x="899" y="9484"/>
                    <a:pt x="1780" y="10711"/>
                  </a:cubicBezTo>
                  <a:cubicBezTo>
                    <a:pt x="2651" y="11923"/>
                    <a:pt x="3809" y="13126"/>
                    <a:pt x="4899" y="14331"/>
                  </a:cubicBezTo>
                  <a:cubicBezTo>
                    <a:pt x="7082" y="16745"/>
                    <a:pt x="9024" y="19170"/>
                    <a:pt x="10727" y="21600"/>
                  </a:cubicBezTo>
                  <a:lnTo>
                    <a:pt x="10727" y="21265"/>
                  </a:lnTo>
                  <a:cubicBezTo>
                    <a:pt x="10754" y="21321"/>
                    <a:pt x="10775" y="21377"/>
                    <a:pt x="10797" y="21432"/>
                  </a:cubicBezTo>
                  <a:cubicBezTo>
                    <a:pt x="10819" y="21488"/>
                    <a:pt x="10842" y="21544"/>
                    <a:pt x="10869" y="21600"/>
                  </a:cubicBezTo>
                  <a:cubicBezTo>
                    <a:pt x="12572" y="19170"/>
                    <a:pt x="14514" y="16745"/>
                    <a:pt x="16697" y="14331"/>
                  </a:cubicBezTo>
                  <a:cubicBezTo>
                    <a:pt x="17787" y="13126"/>
                    <a:pt x="18945" y="11923"/>
                    <a:pt x="19816" y="10711"/>
                  </a:cubicBezTo>
                  <a:cubicBezTo>
                    <a:pt x="20697" y="9484"/>
                    <a:pt x="21291" y="8249"/>
                    <a:pt x="21596" y="7011"/>
                  </a:cubicBezTo>
                  <a:cubicBezTo>
                    <a:pt x="21598" y="5468"/>
                    <a:pt x="20531" y="3934"/>
                    <a:pt x="18430" y="2452"/>
                  </a:cubicBezTo>
                  <a:cubicBezTo>
                    <a:pt x="17361" y="1698"/>
                    <a:pt x="15973" y="945"/>
                    <a:pt x="13232" y="389"/>
                  </a:cubicBezTo>
                  <a:cubicBezTo>
                    <a:pt x="12498" y="241"/>
                    <a:pt x="11675" y="110"/>
                    <a:pt x="10790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0" name="AutoShape 43">
              <a:extLst>
                <a:ext uri="{FF2B5EF4-FFF2-40B4-BE49-F238E27FC236}">
                  <a16:creationId xmlns:a16="http://schemas.microsoft.com/office/drawing/2014/main" id="{9AF3B6DD-341F-4F19-A372-EF1E1A504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778" y="2419507"/>
              <a:ext cx="583592" cy="1056623"/>
            </a:xfrm>
            <a:custGeom>
              <a:avLst/>
              <a:gdLst>
                <a:gd name="T0" fmla="*/ 10794 w 21589"/>
                <a:gd name="T1" fmla="*/ 10800 h 21600"/>
                <a:gd name="T2" fmla="*/ 10794 w 21589"/>
                <a:gd name="T3" fmla="*/ 10800 h 21600"/>
                <a:gd name="T4" fmla="*/ 10794 w 21589"/>
                <a:gd name="T5" fmla="*/ 10800 h 21600"/>
                <a:gd name="T6" fmla="*/ 10794 w 2158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89" h="21600">
                  <a:moveTo>
                    <a:pt x="20772" y="0"/>
                  </a:moveTo>
                  <a:lnTo>
                    <a:pt x="0" y="21600"/>
                  </a:lnTo>
                  <a:cubicBezTo>
                    <a:pt x="1772" y="20350"/>
                    <a:pt x="3530" y="19095"/>
                    <a:pt x="5276" y="17834"/>
                  </a:cubicBezTo>
                  <a:cubicBezTo>
                    <a:pt x="7003" y="16587"/>
                    <a:pt x="8717" y="15335"/>
                    <a:pt x="10474" y="14101"/>
                  </a:cubicBezTo>
                  <a:cubicBezTo>
                    <a:pt x="12271" y="12837"/>
                    <a:pt x="14114" y="11592"/>
                    <a:pt x="15742" y="10260"/>
                  </a:cubicBezTo>
                  <a:cubicBezTo>
                    <a:pt x="17247" y="9028"/>
                    <a:pt x="18562" y="7729"/>
                    <a:pt x="19671" y="6375"/>
                  </a:cubicBezTo>
                  <a:cubicBezTo>
                    <a:pt x="20203" y="5586"/>
                    <a:pt x="20655" y="4793"/>
                    <a:pt x="21030" y="3996"/>
                  </a:cubicBezTo>
                  <a:cubicBezTo>
                    <a:pt x="21317" y="3388"/>
                    <a:pt x="21557" y="2742"/>
                    <a:pt x="21586" y="2116"/>
                  </a:cubicBezTo>
                  <a:cubicBezTo>
                    <a:pt x="21600" y="1820"/>
                    <a:pt x="21565" y="1525"/>
                    <a:pt x="21532" y="1236"/>
                  </a:cubicBezTo>
                  <a:cubicBezTo>
                    <a:pt x="21493" y="899"/>
                    <a:pt x="21454" y="556"/>
                    <a:pt x="21122" y="243"/>
                  </a:cubicBezTo>
                  <a:cubicBezTo>
                    <a:pt x="21027" y="153"/>
                    <a:pt x="20909" y="72"/>
                    <a:pt x="20772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1" name="Oval 44">
              <a:extLst>
                <a:ext uri="{FF2B5EF4-FFF2-40B4-BE49-F238E27FC236}">
                  <a16:creationId xmlns:a16="http://schemas.microsoft.com/office/drawing/2014/main" id="{05050F61-3728-46EB-AEF2-94DBBEBEB959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08655" y="1618117"/>
              <a:ext cx="411457" cy="411457"/>
            </a:xfrm>
            <a:prstGeom prst="ellipse">
              <a:avLst/>
            </a:prstGeom>
            <a:solidFill>
              <a:srgbClr val="6FBFE5">
                <a:alpha val="5844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  <p:sp>
        <p:nvSpPr>
          <p:cNvPr id="4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671041" y="6448425"/>
            <a:ext cx="520959" cy="409575"/>
          </a:xfrm>
        </p:spPr>
        <p:txBody>
          <a:bodyPr/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27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3200437" y="1129244"/>
            <a:ext cx="6171405" cy="5410320"/>
            <a:chOff x="3065199" y="1062569"/>
            <a:chExt cx="6171405" cy="5410320"/>
          </a:xfrm>
        </p:grpSpPr>
        <p:grpSp>
          <p:nvGrpSpPr>
            <p:cNvPr id="3073" name="Group 1">
              <a:extLst>
                <a:ext uri="{FF2B5EF4-FFF2-40B4-BE49-F238E27FC236}">
                  <a16:creationId xmlns:a16="http://schemas.microsoft.com/office/drawing/2014/main" id="{3E8C9648-9E61-4A3B-A52C-8FA8A6DF28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5199" y="1062569"/>
              <a:ext cx="6171405" cy="5386388"/>
              <a:chOff x="-1" y="-1"/>
              <a:chExt cx="12343118" cy="10773988"/>
            </a:xfrm>
          </p:grpSpPr>
          <p:sp>
            <p:nvSpPr>
              <p:cNvPr id="3074" name="AutoShape 2">
                <a:extLst>
                  <a:ext uri="{FF2B5EF4-FFF2-40B4-BE49-F238E27FC236}">
                    <a16:creationId xmlns:a16="http://schemas.microsoft.com/office/drawing/2014/main" id="{6B72AC4D-8B4C-45E2-959D-E325B30D99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671" y="-1"/>
                <a:ext cx="7718169" cy="9961946"/>
              </a:xfrm>
              <a:custGeom>
                <a:avLst/>
                <a:gdLst>
                  <a:gd name="T0" fmla="*/ 10786 w 21573"/>
                  <a:gd name="T1" fmla="+- 0 10802 4"/>
                  <a:gd name="T2" fmla="*/ 10802 h 21596"/>
                  <a:gd name="T3" fmla="*/ 10786 w 21573"/>
                  <a:gd name="T4" fmla="+- 0 10802 4"/>
                  <a:gd name="T5" fmla="*/ 10802 h 21596"/>
                  <a:gd name="T6" fmla="*/ 10786 w 21573"/>
                  <a:gd name="T7" fmla="+- 0 10802 4"/>
                  <a:gd name="T8" fmla="*/ 10802 h 21596"/>
                  <a:gd name="T9" fmla="*/ 10786 w 21573"/>
                  <a:gd name="T10" fmla="+- 0 10802 4"/>
                  <a:gd name="T11" fmla="*/ 10802 h 21596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573" h="21596">
                    <a:moveTo>
                      <a:pt x="16988" y="161"/>
                    </a:moveTo>
                    <a:cubicBezTo>
                      <a:pt x="17069" y="251"/>
                      <a:pt x="17141" y="345"/>
                      <a:pt x="17202" y="444"/>
                    </a:cubicBezTo>
                    <a:cubicBezTo>
                      <a:pt x="17267" y="549"/>
                      <a:pt x="17320" y="658"/>
                      <a:pt x="17374" y="766"/>
                    </a:cubicBezTo>
                    <a:cubicBezTo>
                      <a:pt x="17491" y="1004"/>
                      <a:pt x="17609" y="1242"/>
                      <a:pt x="17727" y="1480"/>
                    </a:cubicBezTo>
                    <a:cubicBezTo>
                      <a:pt x="17950" y="1923"/>
                      <a:pt x="18175" y="2366"/>
                      <a:pt x="18393" y="2810"/>
                    </a:cubicBezTo>
                    <a:cubicBezTo>
                      <a:pt x="18832" y="3701"/>
                      <a:pt x="19244" y="4598"/>
                      <a:pt x="19627" y="5502"/>
                    </a:cubicBezTo>
                    <a:cubicBezTo>
                      <a:pt x="20487" y="7531"/>
                      <a:pt x="21207" y="9607"/>
                      <a:pt x="21466" y="11747"/>
                    </a:cubicBezTo>
                    <a:cubicBezTo>
                      <a:pt x="21573" y="12629"/>
                      <a:pt x="21600" y="13517"/>
                      <a:pt x="21547" y="14403"/>
                    </a:cubicBezTo>
                    <a:cubicBezTo>
                      <a:pt x="21135" y="13190"/>
                      <a:pt x="19991" y="12208"/>
                      <a:pt x="18480" y="11768"/>
                    </a:cubicBezTo>
                    <a:cubicBezTo>
                      <a:pt x="15508" y="10900"/>
                      <a:pt x="12440" y="12228"/>
                      <a:pt x="9862" y="13780"/>
                    </a:cubicBezTo>
                    <a:cubicBezTo>
                      <a:pt x="8949" y="14330"/>
                      <a:pt x="8061" y="14902"/>
                      <a:pt x="7209" y="15505"/>
                    </a:cubicBezTo>
                    <a:cubicBezTo>
                      <a:pt x="6338" y="16122"/>
                      <a:pt x="5507" y="16771"/>
                      <a:pt x="4695" y="17433"/>
                    </a:cubicBezTo>
                    <a:cubicBezTo>
                      <a:pt x="3057" y="18767"/>
                      <a:pt x="1490" y="20156"/>
                      <a:pt x="0" y="21596"/>
                    </a:cubicBezTo>
                    <a:lnTo>
                      <a:pt x="16000" y="234"/>
                    </a:lnTo>
                    <a:cubicBezTo>
                      <a:pt x="16115" y="85"/>
                      <a:pt x="16324" y="-4"/>
                      <a:pt x="16548" y="1"/>
                    </a:cubicBezTo>
                    <a:cubicBezTo>
                      <a:pt x="16717" y="4"/>
                      <a:pt x="16876" y="62"/>
                      <a:pt x="16988" y="161"/>
                    </a:cubicBezTo>
                    <a:close/>
                  </a:path>
                </a:pathLst>
              </a:custGeom>
              <a:solidFill>
                <a:srgbClr val="E1626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075" name="AutoShape 3">
                <a:extLst>
                  <a:ext uri="{FF2B5EF4-FFF2-40B4-BE49-F238E27FC236}">
                    <a16:creationId xmlns:a16="http://schemas.microsoft.com/office/drawing/2014/main" id="{32CAF5A1-4A42-4E65-B6CB-5458C7229C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8408" y="717236"/>
                <a:ext cx="6704709" cy="9988552"/>
              </a:xfrm>
              <a:custGeom>
                <a:avLst/>
                <a:gdLst>
                  <a:gd name="T0" fmla="*/ 10779 w 21558"/>
                  <a:gd name="T1" fmla="*/ 10783 h 21567"/>
                  <a:gd name="T2" fmla="*/ 10779 w 21558"/>
                  <a:gd name="T3" fmla="*/ 10783 h 21567"/>
                  <a:gd name="T4" fmla="*/ 10779 w 21558"/>
                  <a:gd name="T5" fmla="*/ 10783 h 21567"/>
                  <a:gd name="T6" fmla="*/ 10779 w 21558"/>
                  <a:gd name="T7" fmla="*/ 10783 h 21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558" h="21567">
                    <a:moveTo>
                      <a:pt x="3512" y="0"/>
                    </a:moveTo>
                    <a:cubicBezTo>
                      <a:pt x="4175" y="1156"/>
                      <a:pt x="4788" y="2315"/>
                      <a:pt x="5355" y="3476"/>
                    </a:cubicBezTo>
                    <a:cubicBezTo>
                      <a:pt x="5923" y="4639"/>
                      <a:pt x="6444" y="5805"/>
                      <a:pt x="6856" y="6984"/>
                    </a:cubicBezTo>
                    <a:cubicBezTo>
                      <a:pt x="7297" y="8245"/>
                      <a:pt x="7619" y="9556"/>
                      <a:pt x="7767" y="10855"/>
                    </a:cubicBezTo>
                    <a:cubicBezTo>
                      <a:pt x="7914" y="12154"/>
                      <a:pt x="7886" y="13460"/>
                      <a:pt x="7238" y="14730"/>
                    </a:cubicBezTo>
                    <a:cubicBezTo>
                      <a:pt x="6912" y="15368"/>
                      <a:pt x="6429" y="15966"/>
                      <a:pt x="5737" y="16449"/>
                    </a:cubicBezTo>
                    <a:cubicBezTo>
                      <a:pt x="4261" y="17477"/>
                      <a:pt x="2052" y="17874"/>
                      <a:pt x="0" y="17469"/>
                    </a:cubicBezTo>
                    <a:cubicBezTo>
                      <a:pt x="736" y="17795"/>
                      <a:pt x="1499" y="18092"/>
                      <a:pt x="2286" y="18360"/>
                    </a:cubicBezTo>
                    <a:cubicBezTo>
                      <a:pt x="3025" y="18611"/>
                      <a:pt x="3785" y="18836"/>
                      <a:pt x="4555" y="19043"/>
                    </a:cubicBezTo>
                    <a:cubicBezTo>
                      <a:pt x="7143" y="19737"/>
                      <a:pt x="9835" y="20226"/>
                      <a:pt x="12548" y="20628"/>
                    </a:cubicBezTo>
                    <a:cubicBezTo>
                      <a:pt x="15191" y="21019"/>
                      <a:pt x="17864" y="21329"/>
                      <a:pt x="20558" y="21557"/>
                    </a:cubicBezTo>
                    <a:cubicBezTo>
                      <a:pt x="20900" y="21600"/>
                      <a:pt x="21247" y="21498"/>
                      <a:pt x="21431" y="21299"/>
                    </a:cubicBezTo>
                    <a:cubicBezTo>
                      <a:pt x="21587" y="21132"/>
                      <a:pt x="21600" y="20921"/>
                      <a:pt x="21465" y="20746"/>
                    </a:cubicBezTo>
                    <a:lnTo>
                      <a:pt x="3512" y="0"/>
                    </a:lnTo>
                    <a:close/>
                  </a:path>
                </a:pathLst>
              </a:custGeom>
              <a:solidFill>
                <a:srgbClr val="45688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076" name="AutoShape 4">
                <a:extLst>
                  <a:ext uri="{FF2B5EF4-FFF2-40B4-BE49-F238E27FC236}">
                    <a16:creationId xmlns:a16="http://schemas.microsoft.com/office/drawing/2014/main" id="{088D0F16-3ADD-4EE5-99C2-72EE1F480A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" y="5786259"/>
                <a:ext cx="11387244" cy="4987728"/>
              </a:xfrm>
              <a:custGeom>
                <a:avLst/>
                <a:gdLst>
                  <a:gd name="T0" fmla="+- 0 10812 25"/>
                  <a:gd name="T1" fmla="*/ T0 w 21575"/>
                  <a:gd name="T2" fmla="*/ 10800 h 21600"/>
                  <a:gd name="T3" fmla="+- 0 10812 25"/>
                  <a:gd name="T4" fmla="*/ T3 w 21575"/>
                  <a:gd name="T5" fmla="*/ 10800 h 21600"/>
                  <a:gd name="T6" fmla="+- 0 10812 25"/>
                  <a:gd name="T7" fmla="*/ T6 w 21575"/>
                  <a:gd name="T8" fmla="*/ 10800 h 21600"/>
                  <a:gd name="T9" fmla="+- 0 10812 25"/>
                  <a:gd name="T10" fmla="*/ T9 w 21575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75" h="21600">
                    <a:moveTo>
                      <a:pt x="9295" y="0"/>
                    </a:moveTo>
                    <a:cubicBezTo>
                      <a:pt x="8433" y="1842"/>
                      <a:pt x="8085" y="4539"/>
                      <a:pt x="8321" y="7079"/>
                    </a:cubicBezTo>
                    <a:cubicBezTo>
                      <a:pt x="8604" y="10122"/>
                      <a:pt x="9656" y="12421"/>
                      <a:pt x="10863" y="14178"/>
                    </a:cubicBezTo>
                    <a:cubicBezTo>
                      <a:pt x="11665" y="15344"/>
                      <a:pt x="12514" y="16273"/>
                      <a:pt x="13379" y="17055"/>
                    </a:cubicBezTo>
                    <a:cubicBezTo>
                      <a:pt x="14701" y="18250"/>
                      <a:pt x="16077" y="19120"/>
                      <a:pt x="17471" y="19853"/>
                    </a:cubicBezTo>
                    <a:cubicBezTo>
                      <a:pt x="18819" y="20562"/>
                      <a:pt x="20187" y="21146"/>
                      <a:pt x="21575" y="21600"/>
                    </a:cubicBezTo>
                    <a:lnTo>
                      <a:pt x="372" y="21590"/>
                    </a:lnTo>
                    <a:cubicBezTo>
                      <a:pt x="215" y="21557"/>
                      <a:pt x="80" y="21320"/>
                      <a:pt x="25" y="20981"/>
                    </a:cubicBezTo>
                    <a:cubicBezTo>
                      <a:pt x="-25" y="20669"/>
                      <a:pt x="1" y="20319"/>
                      <a:pt x="94" y="20064"/>
                    </a:cubicBezTo>
                    <a:cubicBezTo>
                      <a:pt x="851" y="17813"/>
                      <a:pt x="1636" y="15613"/>
                      <a:pt x="2448" y="13466"/>
                    </a:cubicBezTo>
                    <a:cubicBezTo>
                      <a:pt x="3470" y="10769"/>
                      <a:pt x="4534" y="8159"/>
                      <a:pt x="5694" y="5782"/>
                    </a:cubicBezTo>
                    <a:cubicBezTo>
                      <a:pt x="6253" y="4638"/>
                      <a:pt x="6833" y="3549"/>
                      <a:pt x="7446" y="2560"/>
                    </a:cubicBezTo>
                    <a:cubicBezTo>
                      <a:pt x="8035" y="1611"/>
                      <a:pt x="8652" y="755"/>
                      <a:pt x="9295" y="0"/>
                    </a:cubicBezTo>
                    <a:close/>
                  </a:path>
                </a:pathLst>
              </a:custGeom>
              <a:solidFill>
                <a:srgbClr val="61D1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077" name="Text Box 5">
                <a:extLst>
                  <a:ext uri="{FF2B5EF4-FFF2-40B4-BE49-F238E27FC236}">
                    <a16:creationId xmlns:a16="http://schemas.microsoft.com/office/drawing/2014/main" id="{B7BACE00-D749-4733-9C72-CFF793EAE3E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586876" y="7663599"/>
                <a:ext cx="1558157" cy="718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sz="20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Piloter</a:t>
                </a:r>
              </a:p>
            </p:txBody>
          </p:sp>
          <p:sp>
            <p:nvSpPr>
              <p:cNvPr id="3078" name="Text Box 6">
                <a:extLst>
                  <a:ext uri="{FF2B5EF4-FFF2-40B4-BE49-F238E27FC236}">
                    <a16:creationId xmlns:a16="http://schemas.microsoft.com/office/drawing/2014/main" id="{D4645A2E-8EAF-4EA3-B820-41490F901F5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271936" y="3458394"/>
                <a:ext cx="2997083" cy="10260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25400" tIns="25400" rIns="25400" bIns="25400">
                <a:spAutoFit/>
              </a:bodyPr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sz="10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Collecter des données</a:t>
                </a:r>
              </a:p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sz="10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Identifier les opportunités</a:t>
                </a:r>
              </a:p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sz="10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Synthétiser et prioriser</a:t>
                </a:r>
              </a:p>
            </p:txBody>
          </p:sp>
          <p:sp>
            <p:nvSpPr>
              <p:cNvPr id="3079" name="Text Box 7">
                <a:extLst>
                  <a:ext uri="{FF2B5EF4-FFF2-40B4-BE49-F238E27FC236}">
                    <a16:creationId xmlns:a16="http://schemas.microsoft.com/office/drawing/2014/main" id="{4D655325-F688-4144-9B91-00465A9FBBC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775784" y="2252858"/>
                <a:ext cx="2298763" cy="718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sz="20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Découvrir</a:t>
                </a:r>
              </a:p>
            </p:txBody>
          </p:sp>
          <p:sp>
            <p:nvSpPr>
              <p:cNvPr id="3080" name="Text Box 8">
                <a:extLst>
                  <a:ext uri="{FF2B5EF4-FFF2-40B4-BE49-F238E27FC236}">
                    <a16:creationId xmlns:a16="http://schemas.microsoft.com/office/drawing/2014/main" id="{20789ED2-7119-40B5-8BC9-F765A79D09A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486651" y="6381977"/>
                <a:ext cx="1526096" cy="718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sz="20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Créer </a:t>
                </a:r>
              </a:p>
            </p:txBody>
          </p:sp>
          <p:sp>
            <p:nvSpPr>
              <p:cNvPr id="3081" name="Text Box 9">
                <a:extLst>
                  <a:ext uri="{FF2B5EF4-FFF2-40B4-BE49-F238E27FC236}">
                    <a16:creationId xmlns:a16="http://schemas.microsoft.com/office/drawing/2014/main" id="{E9CACE20-B730-47BD-A757-8EEF008FDC7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897840" y="7418308"/>
                <a:ext cx="2695711" cy="16416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25400" tIns="25400" rIns="25400" bIns="25400">
                <a:spAutoFit/>
              </a:bodyPr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sz="10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Design</a:t>
                </a:r>
              </a:p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sz="10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Prototyper</a:t>
                </a:r>
              </a:p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sz="10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Valider</a:t>
                </a:r>
              </a:p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sz="10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Itérer</a:t>
                </a:r>
              </a:p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sz="10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MVP</a:t>
                </a:r>
              </a:p>
            </p:txBody>
          </p:sp>
          <p:sp>
            <p:nvSpPr>
              <p:cNvPr id="3082" name="Text Box 10">
                <a:extLst>
                  <a:ext uri="{FF2B5EF4-FFF2-40B4-BE49-F238E27FC236}">
                    <a16:creationId xmlns:a16="http://schemas.microsoft.com/office/drawing/2014/main" id="{4C7633A6-03EB-494D-AEF7-81E77F10A95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866222" y="8563940"/>
                <a:ext cx="2965282" cy="16416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25400" tIns="25400" rIns="25400" bIns="25400">
                <a:spAutoFit/>
              </a:bodyPr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sz="10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Lancer et tester sur site pilote</a:t>
                </a:r>
              </a:p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sz="10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Conduite de changement (humains, </a:t>
                </a:r>
                <a:r>
                  <a:rPr lang="fr-FR" altLang="fr-FR" sz="1000" dirty="0" err="1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process</a:t>
                </a:r>
                <a:r>
                  <a:rPr lang="fr-FR" altLang="fr-FR" sz="10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, technologies)</a:t>
                </a:r>
              </a:p>
            </p:txBody>
          </p:sp>
        </p:grpSp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6407" y="1411875"/>
              <a:ext cx="737851" cy="737851"/>
            </a:xfrm>
            <a:prstGeom prst="rect">
              <a:avLst/>
            </a:prstGeom>
          </p:spPr>
        </p:pic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5223" y="5382078"/>
              <a:ext cx="738000" cy="738000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260287" y="5734889"/>
              <a:ext cx="738000" cy="738000"/>
            </a:xfrm>
            <a:prstGeom prst="rect">
              <a:avLst/>
            </a:prstGeom>
          </p:spPr>
        </p:pic>
        <p:pic>
          <p:nvPicPr>
            <p:cNvPr id="2050" name="Picture 2" descr="Résultat de recherche d'images pour &quot;infinite icon&quot;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1106" y="3944408"/>
              <a:ext cx="1201666" cy="1201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imeline"/>
          <p:cNvSpPr txBox="1"/>
          <p:nvPr/>
        </p:nvSpPr>
        <p:spPr>
          <a:xfrm>
            <a:off x="421200" y="284400"/>
            <a:ext cx="10956926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6000" dirty="0"/>
              <a:t>Une méthodologie digitale accélérée</a:t>
            </a:r>
            <a:endParaRPr sz="4800" dirty="0"/>
          </a:p>
        </p:txBody>
      </p:sp>
      <p:sp>
        <p:nvSpPr>
          <p:cNvPr id="8" name="Rectangle 7"/>
          <p:cNvSpPr/>
          <p:nvPr/>
        </p:nvSpPr>
        <p:spPr>
          <a:xfrm>
            <a:off x="389824" y="1369809"/>
            <a:ext cx="49295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spc="3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ontserrat-Bold"/>
              </a:rPr>
              <a:t>De l’idée au prototype à la </a:t>
            </a:r>
            <a:r>
              <a:rPr lang="fr-FR" sz="1600" spc="3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ontserrat-Bold"/>
              </a:rPr>
              <a:t>next</a:t>
            </a:r>
            <a:r>
              <a:rPr lang="fr-FR" sz="1600" spc="3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ontserrat-Bold"/>
              </a:rPr>
              <a:t> </a:t>
            </a:r>
            <a:r>
              <a:rPr lang="fr-FR" sz="1600" spc="3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ontserrat-Bold"/>
              </a:rPr>
              <a:t>generation</a:t>
            </a:r>
            <a:r>
              <a:rPr lang="fr-FR" sz="1600" spc="3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ontserrat-Bold"/>
              </a:rPr>
              <a:t> des solutions digitales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619" y="3106787"/>
            <a:ext cx="301679" cy="464324"/>
          </a:xfrm>
          <a:prstGeom prst="rect">
            <a:avLst/>
          </a:prstGeom>
        </p:spPr>
      </p:pic>
      <p:pic>
        <p:nvPicPr>
          <p:cNvPr id="2056" name="Picture 8" descr="Résultat de recherche d'images pour &quot;cube icon flat png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058" y="4949495"/>
            <a:ext cx="408860" cy="40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25</a:t>
            </a:fld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1499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D20F88-C31F-4A2F-A13C-0D2E4AAF7CB2}" type="slidenum">
              <a:rPr kumimoji="0" lang="fr-FR" b="1" i="0" u="none" strike="noStrike" kern="1200" cap="none" spc="0" normalizeH="0" baseline="0" noProof="0" smtClean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fr-FR" b="1" i="0" u="none" strike="noStrike" kern="1200" cap="none" spc="0" normalizeH="0" baseline="0" noProof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meline"/>
          <p:cNvSpPr txBox="1"/>
          <p:nvPr/>
        </p:nvSpPr>
        <p:spPr>
          <a:xfrm>
            <a:off x="421200" y="284400"/>
            <a:ext cx="8374944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000" dirty="0"/>
              <a:t>Méthodologies appliquées</a:t>
            </a:r>
            <a:endParaRPr sz="6000" dirty="0"/>
          </a:p>
        </p:txBody>
      </p:sp>
      <p:cxnSp>
        <p:nvCxnSpPr>
          <p:cNvPr id="10" name="Connecteur droit 9"/>
          <p:cNvCxnSpPr/>
          <p:nvPr/>
        </p:nvCxnSpPr>
        <p:spPr bwMode="auto">
          <a:xfrm>
            <a:off x="2526526" y="1569156"/>
            <a:ext cx="0" cy="3544711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Connecteur droit 10"/>
          <p:cNvCxnSpPr/>
          <p:nvPr/>
        </p:nvCxnSpPr>
        <p:spPr bwMode="auto">
          <a:xfrm flipH="1">
            <a:off x="2526526" y="5113867"/>
            <a:ext cx="7958665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Connecteur droit 11"/>
          <p:cNvCxnSpPr/>
          <p:nvPr/>
        </p:nvCxnSpPr>
        <p:spPr bwMode="auto">
          <a:xfrm flipH="1">
            <a:off x="6505859" y="1738489"/>
            <a:ext cx="0" cy="3375378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Connecteur droit 12"/>
          <p:cNvCxnSpPr/>
          <p:nvPr/>
        </p:nvCxnSpPr>
        <p:spPr bwMode="auto">
          <a:xfrm flipH="1">
            <a:off x="2616837" y="3341512"/>
            <a:ext cx="7868354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ZoneTexte 13"/>
          <p:cNvSpPr txBox="1"/>
          <p:nvPr/>
        </p:nvSpPr>
        <p:spPr>
          <a:xfrm>
            <a:off x="3081866" y="5128133"/>
            <a:ext cx="242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PROBLÈME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7362326" y="5128133"/>
            <a:ext cx="242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SOLUTION</a:t>
            </a:r>
          </a:p>
        </p:txBody>
      </p:sp>
      <p:sp>
        <p:nvSpPr>
          <p:cNvPr id="16" name="ZoneTexte 15"/>
          <p:cNvSpPr txBox="1"/>
          <p:nvPr/>
        </p:nvSpPr>
        <p:spPr>
          <a:xfrm rot="5400000">
            <a:off x="1596372" y="4047068"/>
            <a:ext cx="137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CONCRET</a:t>
            </a:r>
          </a:p>
        </p:txBody>
      </p:sp>
      <p:sp>
        <p:nvSpPr>
          <p:cNvPr id="17" name="ZoneTexte 16"/>
          <p:cNvSpPr txBox="1"/>
          <p:nvPr/>
        </p:nvSpPr>
        <p:spPr>
          <a:xfrm rot="5400000">
            <a:off x="1596372" y="2394425"/>
            <a:ext cx="137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CONCEPT</a:t>
            </a:r>
          </a:p>
        </p:txBody>
      </p:sp>
      <p:sp>
        <p:nvSpPr>
          <p:cNvPr id="18" name="Rectangle à coins arrondis 17"/>
          <p:cNvSpPr/>
          <p:nvPr/>
        </p:nvSpPr>
        <p:spPr bwMode="auto">
          <a:xfrm>
            <a:off x="2616837" y="6205176"/>
            <a:ext cx="2448000" cy="79023"/>
          </a:xfrm>
          <a:prstGeom prst="roundRect">
            <a:avLst/>
          </a:prstGeom>
          <a:solidFill>
            <a:srgbClr val="EE003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9" name="Rectangle à coins arrondis 18"/>
          <p:cNvSpPr/>
          <p:nvPr/>
        </p:nvSpPr>
        <p:spPr bwMode="auto">
          <a:xfrm>
            <a:off x="5248240" y="6205176"/>
            <a:ext cx="2448000" cy="79023"/>
          </a:xfrm>
          <a:prstGeom prst="roundRect">
            <a:avLst/>
          </a:prstGeom>
          <a:solidFill>
            <a:srgbClr val="2D5CB9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0" name="Rectangle à coins arrondis 19"/>
          <p:cNvSpPr/>
          <p:nvPr/>
        </p:nvSpPr>
        <p:spPr bwMode="auto">
          <a:xfrm>
            <a:off x="7879644" y="6205176"/>
            <a:ext cx="2448000" cy="79023"/>
          </a:xfrm>
          <a:prstGeom prst="roundRect">
            <a:avLst/>
          </a:prstGeom>
          <a:solidFill>
            <a:srgbClr val="35AB19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616837" y="6322160"/>
            <a:ext cx="242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DESIGN THINKING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5248240" y="6322160"/>
            <a:ext cx="242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LEAN STARTUP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7879643" y="6322160"/>
            <a:ext cx="242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AGILE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3081866" y="5577385"/>
            <a:ext cx="642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300" normalizeH="0" baseline="0" noProof="0" dirty="0">
                <a:ln>
                  <a:noFill/>
                </a:ln>
                <a:solidFill>
                  <a:srgbClr val="3E5E7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L’EXPERIENCE CLIENT </a:t>
            </a:r>
          </a:p>
        </p:txBody>
      </p:sp>
      <p:sp>
        <p:nvSpPr>
          <p:cNvPr id="32" name="Forme libre 31"/>
          <p:cNvSpPr/>
          <p:nvPr/>
        </p:nvSpPr>
        <p:spPr bwMode="auto">
          <a:xfrm>
            <a:off x="2930258" y="2108424"/>
            <a:ext cx="2357837" cy="2541926"/>
          </a:xfrm>
          <a:custGeom>
            <a:avLst/>
            <a:gdLst>
              <a:gd name="connsiteX0" fmla="*/ 0 w 2820318"/>
              <a:gd name="connsiteY0" fmla="*/ 3109062 h 3109062"/>
              <a:gd name="connsiteX1" fmla="*/ 319489 w 2820318"/>
              <a:gd name="connsiteY1" fmla="*/ 2690421 h 3109062"/>
              <a:gd name="connsiteX2" fmla="*/ 1255923 w 2820318"/>
              <a:gd name="connsiteY2" fmla="*/ 696368 h 3109062"/>
              <a:gd name="connsiteX3" fmla="*/ 1938969 w 2820318"/>
              <a:gd name="connsiteY3" fmla="*/ 24340 h 3109062"/>
              <a:gd name="connsiteX4" fmla="*/ 2500829 w 2820318"/>
              <a:gd name="connsiteY4" fmla="*/ 200609 h 3109062"/>
              <a:gd name="connsiteX5" fmla="*/ 2820318 w 2820318"/>
              <a:gd name="connsiteY5" fmla="*/ 707385 h 3109062"/>
              <a:gd name="connsiteX0" fmla="*/ 0 w 2732191"/>
              <a:gd name="connsiteY0" fmla="*/ 3122176 h 3122176"/>
              <a:gd name="connsiteX1" fmla="*/ 319489 w 2732191"/>
              <a:gd name="connsiteY1" fmla="*/ 2703535 h 3122176"/>
              <a:gd name="connsiteX2" fmla="*/ 1255923 w 2732191"/>
              <a:gd name="connsiteY2" fmla="*/ 709482 h 3122176"/>
              <a:gd name="connsiteX3" fmla="*/ 1938969 w 2732191"/>
              <a:gd name="connsiteY3" fmla="*/ 37454 h 3122176"/>
              <a:gd name="connsiteX4" fmla="*/ 2500829 w 2732191"/>
              <a:gd name="connsiteY4" fmla="*/ 213723 h 3122176"/>
              <a:gd name="connsiteX5" fmla="*/ 2732191 w 2732191"/>
              <a:gd name="connsiteY5" fmla="*/ 1278413 h 3122176"/>
              <a:gd name="connsiteX0" fmla="*/ 0 w 2732191"/>
              <a:gd name="connsiteY0" fmla="*/ 3115002 h 3115002"/>
              <a:gd name="connsiteX1" fmla="*/ 319489 w 2732191"/>
              <a:gd name="connsiteY1" fmla="*/ 2696361 h 3115002"/>
              <a:gd name="connsiteX2" fmla="*/ 1255923 w 2732191"/>
              <a:gd name="connsiteY2" fmla="*/ 702308 h 3115002"/>
              <a:gd name="connsiteX3" fmla="*/ 1938969 w 2732191"/>
              <a:gd name="connsiteY3" fmla="*/ 30280 h 3115002"/>
              <a:gd name="connsiteX4" fmla="*/ 2450472 w 2732191"/>
              <a:gd name="connsiteY4" fmla="*/ 233765 h 3115002"/>
              <a:gd name="connsiteX5" fmla="*/ 2732191 w 2732191"/>
              <a:gd name="connsiteY5" fmla="*/ 1271239 h 3115002"/>
              <a:gd name="connsiteX0" fmla="*/ 0 w 2694422"/>
              <a:gd name="connsiteY0" fmla="*/ 3115002 h 3115002"/>
              <a:gd name="connsiteX1" fmla="*/ 319489 w 2694422"/>
              <a:gd name="connsiteY1" fmla="*/ 2696361 h 3115002"/>
              <a:gd name="connsiteX2" fmla="*/ 1255923 w 2694422"/>
              <a:gd name="connsiteY2" fmla="*/ 702308 h 3115002"/>
              <a:gd name="connsiteX3" fmla="*/ 1938969 w 2694422"/>
              <a:gd name="connsiteY3" fmla="*/ 30280 h 3115002"/>
              <a:gd name="connsiteX4" fmla="*/ 2450472 w 2694422"/>
              <a:gd name="connsiteY4" fmla="*/ 233765 h 3115002"/>
              <a:gd name="connsiteX5" fmla="*/ 2694422 w 2694422"/>
              <a:gd name="connsiteY5" fmla="*/ 1271239 h 3115002"/>
              <a:gd name="connsiteX0" fmla="*/ 0 w 2694422"/>
              <a:gd name="connsiteY0" fmla="*/ 3115002 h 3115002"/>
              <a:gd name="connsiteX1" fmla="*/ 319489 w 2694422"/>
              <a:gd name="connsiteY1" fmla="*/ 2696361 h 3115002"/>
              <a:gd name="connsiteX2" fmla="*/ 1255923 w 2694422"/>
              <a:gd name="connsiteY2" fmla="*/ 702308 h 3115002"/>
              <a:gd name="connsiteX3" fmla="*/ 1775306 w 2694422"/>
              <a:gd name="connsiteY3" fmla="*/ 30280 h 3115002"/>
              <a:gd name="connsiteX4" fmla="*/ 2450472 w 2694422"/>
              <a:gd name="connsiteY4" fmla="*/ 233765 h 3115002"/>
              <a:gd name="connsiteX5" fmla="*/ 2694422 w 2694422"/>
              <a:gd name="connsiteY5" fmla="*/ 1271239 h 3115002"/>
              <a:gd name="connsiteX0" fmla="*/ 0 w 2694422"/>
              <a:gd name="connsiteY0" fmla="*/ 3150826 h 3150826"/>
              <a:gd name="connsiteX1" fmla="*/ 319489 w 2694422"/>
              <a:gd name="connsiteY1" fmla="*/ 2732185 h 3150826"/>
              <a:gd name="connsiteX2" fmla="*/ 1255923 w 2694422"/>
              <a:gd name="connsiteY2" fmla="*/ 738132 h 3150826"/>
              <a:gd name="connsiteX3" fmla="*/ 1838254 w 2694422"/>
              <a:gd name="connsiteY3" fmla="*/ 25282 h 3150826"/>
              <a:gd name="connsiteX4" fmla="*/ 2450472 w 2694422"/>
              <a:gd name="connsiteY4" fmla="*/ 269589 h 3150826"/>
              <a:gd name="connsiteX5" fmla="*/ 2694422 w 2694422"/>
              <a:gd name="connsiteY5" fmla="*/ 1307063 h 3150826"/>
              <a:gd name="connsiteX0" fmla="*/ 0 w 2694422"/>
              <a:gd name="connsiteY0" fmla="*/ 3163076 h 3163076"/>
              <a:gd name="connsiteX1" fmla="*/ 319489 w 2694422"/>
              <a:gd name="connsiteY1" fmla="*/ 2744435 h 3163076"/>
              <a:gd name="connsiteX2" fmla="*/ 1255923 w 2694422"/>
              <a:gd name="connsiteY2" fmla="*/ 750382 h 3163076"/>
              <a:gd name="connsiteX3" fmla="*/ 1712358 w 2694422"/>
              <a:gd name="connsiteY3" fmla="*/ 23925 h 3163076"/>
              <a:gd name="connsiteX4" fmla="*/ 2450472 w 2694422"/>
              <a:gd name="connsiteY4" fmla="*/ 281839 h 3163076"/>
              <a:gd name="connsiteX5" fmla="*/ 2694422 w 2694422"/>
              <a:gd name="connsiteY5" fmla="*/ 1319313 h 3163076"/>
              <a:gd name="connsiteX0" fmla="*/ 0 w 2694422"/>
              <a:gd name="connsiteY0" fmla="*/ 3164860 h 3164860"/>
              <a:gd name="connsiteX1" fmla="*/ 319489 w 2694422"/>
              <a:gd name="connsiteY1" fmla="*/ 2746219 h 3164860"/>
              <a:gd name="connsiteX2" fmla="*/ 1205565 w 2694422"/>
              <a:gd name="connsiteY2" fmla="*/ 779381 h 3164860"/>
              <a:gd name="connsiteX3" fmla="*/ 1712358 w 2694422"/>
              <a:gd name="connsiteY3" fmla="*/ 25709 h 3164860"/>
              <a:gd name="connsiteX4" fmla="*/ 2450472 w 2694422"/>
              <a:gd name="connsiteY4" fmla="*/ 283623 h 3164860"/>
              <a:gd name="connsiteX5" fmla="*/ 2694422 w 2694422"/>
              <a:gd name="connsiteY5" fmla="*/ 1321097 h 3164860"/>
              <a:gd name="connsiteX0" fmla="*/ 0 w 2694422"/>
              <a:gd name="connsiteY0" fmla="*/ 3164860 h 3164860"/>
              <a:gd name="connsiteX1" fmla="*/ 319489 w 2694422"/>
              <a:gd name="connsiteY1" fmla="*/ 2746219 h 3164860"/>
              <a:gd name="connsiteX2" fmla="*/ 1167797 w 2694422"/>
              <a:gd name="connsiteY2" fmla="*/ 779381 h 3164860"/>
              <a:gd name="connsiteX3" fmla="*/ 1712358 w 2694422"/>
              <a:gd name="connsiteY3" fmla="*/ 25709 h 3164860"/>
              <a:gd name="connsiteX4" fmla="*/ 2450472 w 2694422"/>
              <a:gd name="connsiteY4" fmla="*/ 283623 h 3164860"/>
              <a:gd name="connsiteX5" fmla="*/ 2694422 w 2694422"/>
              <a:gd name="connsiteY5" fmla="*/ 1321097 h 3164860"/>
              <a:gd name="connsiteX0" fmla="*/ 0 w 2694422"/>
              <a:gd name="connsiteY0" fmla="*/ 3152652 h 3152652"/>
              <a:gd name="connsiteX1" fmla="*/ 319489 w 2694422"/>
              <a:gd name="connsiteY1" fmla="*/ 2734011 h 3152652"/>
              <a:gd name="connsiteX2" fmla="*/ 1167797 w 2694422"/>
              <a:gd name="connsiteY2" fmla="*/ 767173 h 3152652"/>
              <a:gd name="connsiteX3" fmla="*/ 1737538 w 2694422"/>
              <a:gd name="connsiteY3" fmla="*/ 27107 h 3152652"/>
              <a:gd name="connsiteX4" fmla="*/ 2450472 w 2694422"/>
              <a:gd name="connsiteY4" fmla="*/ 271415 h 3152652"/>
              <a:gd name="connsiteX5" fmla="*/ 2694422 w 2694422"/>
              <a:gd name="connsiteY5" fmla="*/ 1308889 h 3152652"/>
              <a:gd name="connsiteX0" fmla="*/ 0 w 2694422"/>
              <a:gd name="connsiteY0" fmla="*/ 3150125 h 3150125"/>
              <a:gd name="connsiteX1" fmla="*/ 319489 w 2694422"/>
              <a:gd name="connsiteY1" fmla="*/ 2731484 h 3150125"/>
              <a:gd name="connsiteX2" fmla="*/ 1167797 w 2694422"/>
              <a:gd name="connsiteY2" fmla="*/ 764646 h 3150125"/>
              <a:gd name="connsiteX3" fmla="*/ 1737538 w 2694422"/>
              <a:gd name="connsiteY3" fmla="*/ 24580 h 3150125"/>
              <a:gd name="connsiteX4" fmla="*/ 2400113 w 2694422"/>
              <a:gd name="connsiteY4" fmla="*/ 282496 h 3150125"/>
              <a:gd name="connsiteX5" fmla="*/ 2694422 w 2694422"/>
              <a:gd name="connsiteY5" fmla="*/ 1306362 h 3150125"/>
              <a:gd name="connsiteX0" fmla="*/ 0 w 2694422"/>
              <a:gd name="connsiteY0" fmla="*/ 3149239 h 3149239"/>
              <a:gd name="connsiteX1" fmla="*/ 319489 w 2694422"/>
              <a:gd name="connsiteY1" fmla="*/ 2730598 h 3149239"/>
              <a:gd name="connsiteX2" fmla="*/ 1142618 w 2694422"/>
              <a:gd name="connsiteY2" fmla="*/ 750152 h 3149239"/>
              <a:gd name="connsiteX3" fmla="*/ 1737538 w 2694422"/>
              <a:gd name="connsiteY3" fmla="*/ 23694 h 3149239"/>
              <a:gd name="connsiteX4" fmla="*/ 2400113 w 2694422"/>
              <a:gd name="connsiteY4" fmla="*/ 281610 h 3149239"/>
              <a:gd name="connsiteX5" fmla="*/ 2694422 w 2694422"/>
              <a:gd name="connsiteY5" fmla="*/ 1305476 h 3149239"/>
              <a:gd name="connsiteX0" fmla="*/ 0 w 2694422"/>
              <a:gd name="connsiteY0" fmla="*/ 3149239 h 3149239"/>
              <a:gd name="connsiteX1" fmla="*/ 319489 w 2694422"/>
              <a:gd name="connsiteY1" fmla="*/ 2730598 h 3149239"/>
              <a:gd name="connsiteX2" fmla="*/ 1142618 w 2694422"/>
              <a:gd name="connsiteY2" fmla="*/ 750152 h 3149239"/>
              <a:gd name="connsiteX3" fmla="*/ 1737538 w 2694422"/>
              <a:gd name="connsiteY3" fmla="*/ 23694 h 3149239"/>
              <a:gd name="connsiteX4" fmla="*/ 2400113 w 2694422"/>
              <a:gd name="connsiteY4" fmla="*/ 281610 h 3149239"/>
              <a:gd name="connsiteX5" fmla="*/ 2694422 w 2694422"/>
              <a:gd name="connsiteY5" fmla="*/ 1305476 h 3149239"/>
              <a:gd name="connsiteX0" fmla="*/ 0 w 2694422"/>
              <a:gd name="connsiteY0" fmla="*/ 3149239 h 3149239"/>
              <a:gd name="connsiteX1" fmla="*/ 319489 w 2694422"/>
              <a:gd name="connsiteY1" fmla="*/ 2730598 h 3149239"/>
              <a:gd name="connsiteX2" fmla="*/ 1142618 w 2694422"/>
              <a:gd name="connsiteY2" fmla="*/ 750152 h 3149239"/>
              <a:gd name="connsiteX3" fmla="*/ 1699769 w 2694422"/>
              <a:gd name="connsiteY3" fmla="*/ 23694 h 3149239"/>
              <a:gd name="connsiteX4" fmla="*/ 2400113 w 2694422"/>
              <a:gd name="connsiteY4" fmla="*/ 281610 h 3149239"/>
              <a:gd name="connsiteX5" fmla="*/ 2694422 w 2694422"/>
              <a:gd name="connsiteY5" fmla="*/ 1305476 h 3149239"/>
              <a:gd name="connsiteX0" fmla="*/ 0 w 2694422"/>
              <a:gd name="connsiteY0" fmla="*/ 3188433 h 3188433"/>
              <a:gd name="connsiteX1" fmla="*/ 319489 w 2694422"/>
              <a:gd name="connsiteY1" fmla="*/ 2769792 h 3188433"/>
              <a:gd name="connsiteX2" fmla="*/ 1142618 w 2694422"/>
              <a:gd name="connsiteY2" fmla="*/ 789346 h 3188433"/>
              <a:gd name="connsiteX3" fmla="*/ 1699769 w 2694422"/>
              <a:gd name="connsiteY3" fmla="*/ 62888 h 3188433"/>
              <a:gd name="connsiteX4" fmla="*/ 2400113 w 2694422"/>
              <a:gd name="connsiteY4" fmla="*/ 320804 h 3188433"/>
              <a:gd name="connsiteX5" fmla="*/ 2694422 w 2694422"/>
              <a:gd name="connsiteY5" fmla="*/ 1344670 h 3188433"/>
              <a:gd name="connsiteX0" fmla="*/ 0 w 2694422"/>
              <a:gd name="connsiteY0" fmla="*/ 3160088 h 3160088"/>
              <a:gd name="connsiteX1" fmla="*/ 319489 w 2694422"/>
              <a:gd name="connsiteY1" fmla="*/ 2741447 h 3160088"/>
              <a:gd name="connsiteX2" fmla="*/ 1142618 w 2694422"/>
              <a:gd name="connsiteY2" fmla="*/ 761001 h 3160088"/>
              <a:gd name="connsiteX3" fmla="*/ 1699769 w 2694422"/>
              <a:gd name="connsiteY3" fmla="*/ 34543 h 3160088"/>
              <a:gd name="connsiteX4" fmla="*/ 2400113 w 2694422"/>
              <a:gd name="connsiteY4" fmla="*/ 292459 h 3160088"/>
              <a:gd name="connsiteX5" fmla="*/ 2694422 w 2694422"/>
              <a:gd name="connsiteY5" fmla="*/ 1316325 h 3160088"/>
              <a:gd name="connsiteX0" fmla="*/ 0 w 2694422"/>
              <a:gd name="connsiteY0" fmla="*/ 3171274 h 3171274"/>
              <a:gd name="connsiteX1" fmla="*/ 319489 w 2694422"/>
              <a:gd name="connsiteY1" fmla="*/ 2752633 h 3171274"/>
              <a:gd name="connsiteX2" fmla="*/ 1142618 w 2694422"/>
              <a:gd name="connsiteY2" fmla="*/ 772187 h 3171274"/>
              <a:gd name="connsiteX3" fmla="*/ 1699769 w 2694422"/>
              <a:gd name="connsiteY3" fmla="*/ 45729 h 3171274"/>
              <a:gd name="connsiteX4" fmla="*/ 2400113 w 2694422"/>
              <a:gd name="connsiteY4" fmla="*/ 303645 h 3171274"/>
              <a:gd name="connsiteX5" fmla="*/ 2694422 w 2694422"/>
              <a:gd name="connsiteY5" fmla="*/ 1327511 h 3171274"/>
              <a:gd name="connsiteX0" fmla="*/ 0 w 2694422"/>
              <a:gd name="connsiteY0" fmla="*/ 3149239 h 3149239"/>
              <a:gd name="connsiteX1" fmla="*/ 319489 w 2694422"/>
              <a:gd name="connsiteY1" fmla="*/ 2730598 h 3149239"/>
              <a:gd name="connsiteX2" fmla="*/ 1117439 w 2694422"/>
              <a:gd name="connsiteY2" fmla="*/ 750153 h 3149239"/>
              <a:gd name="connsiteX3" fmla="*/ 1699769 w 2694422"/>
              <a:gd name="connsiteY3" fmla="*/ 23694 h 3149239"/>
              <a:gd name="connsiteX4" fmla="*/ 2400113 w 2694422"/>
              <a:gd name="connsiteY4" fmla="*/ 281610 h 3149239"/>
              <a:gd name="connsiteX5" fmla="*/ 2694422 w 2694422"/>
              <a:gd name="connsiteY5" fmla="*/ 1305476 h 3149239"/>
              <a:gd name="connsiteX0" fmla="*/ 0 w 2694422"/>
              <a:gd name="connsiteY0" fmla="*/ 3143004 h 3143004"/>
              <a:gd name="connsiteX1" fmla="*/ 319489 w 2694422"/>
              <a:gd name="connsiteY1" fmla="*/ 2724363 h 3143004"/>
              <a:gd name="connsiteX2" fmla="*/ 1117439 w 2694422"/>
              <a:gd name="connsiteY2" fmla="*/ 743918 h 3143004"/>
              <a:gd name="connsiteX3" fmla="*/ 1699769 w 2694422"/>
              <a:gd name="connsiteY3" fmla="*/ 17459 h 3143004"/>
              <a:gd name="connsiteX4" fmla="*/ 2387525 w 2694422"/>
              <a:gd name="connsiteY4" fmla="*/ 316199 h 3143004"/>
              <a:gd name="connsiteX5" fmla="*/ 2694422 w 2694422"/>
              <a:gd name="connsiteY5" fmla="*/ 1299241 h 3143004"/>
              <a:gd name="connsiteX0" fmla="*/ 0 w 2694422"/>
              <a:gd name="connsiteY0" fmla="*/ 3145088 h 3145088"/>
              <a:gd name="connsiteX1" fmla="*/ 319489 w 2694422"/>
              <a:gd name="connsiteY1" fmla="*/ 2726447 h 3145088"/>
              <a:gd name="connsiteX2" fmla="*/ 1117439 w 2694422"/>
              <a:gd name="connsiteY2" fmla="*/ 746002 h 3145088"/>
              <a:gd name="connsiteX3" fmla="*/ 1699769 w 2694422"/>
              <a:gd name="connsiteY3" fmla="*/ 19543 h 3145088"/>
              <a:gd name="connsiteX4" fmla="*/ 2387525 w 2694422"/>
              <a:gd name="connsiteY4" fmla="*/ 318283 h 3145088"/>
              <a:gd name="connsiteX5" fmla="*/ 2694422 w 2694422"/>
              <a:gd name="connsiteY5" fmla="*/ 1301325 h 3145088"/>
              <a:gd name="connsiteX0" fmla="*/ 0 w 2694422"/>
              <a:gd name="connsiteY0" fmla="*/ 3139701 h 3139701"/>
              <a:gd name="connsiteX1" fmla="*/ 319489 w 2694422"/>
              <a:gd name="connsiteY1" fmla="*/ 2721060 h 3139701"/>
              <a:gd name="connsiteX2" fmla="*/ 1117439 w 2694422"/>
              <a:gd name="connsiteY2" fmla="*/ 740615 h 3139701"/>
              <a:gd name="connsiteX3" fmla="*/ 1699769 w 2694422"/>
              <a:gd name="connsiteY3" fmla="*/ 14156 h 3139701"/>
              <a:gd name="connsiteX4" fmla="*/ 2387525 w 2694422"/>
              <a:gd name="connsiteY4" fmla="*/ 353718 h 3139701"/>
              <a:gd name="connsiteX5" fmla="*/ 2694422 w 2694422"/>
              <a:gd name="connsiteY5" fmla="*/ 1295938 h 313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4422" h="3139701">
                <a:moveTo>
                  <a:pt x="0" y="3139701"/>
                </a:moveTo>
                <a:cubicBezTo>
                  <a:pt x="55084" y="3131438"/>
                  <a:pt x="133249" y="3120908"/>
                  <a:pt x="319489" y="2721060"/>
                </a:cubicBezTo>
                <a:cubicBezTo>
                  <a:pt x="505729" y="2321212"/>
                  <a:pt x="887392" y="1191766"/>
                  <a:pt x="1117439" y="740615"/>
                </a:cubicBezTo>
                <a:cubicBezTo>
                  <a:pt x="1347486" y="289464"/>
                  <a:pt x="1488088" y="78639"/>
                  <a:pt x="1699769" y="14156"/>
                </a:cubicBezTo>
                <a:cubicBezTo>
                  <a:pt x="1911450" y="-50327"/>
                  <a:pt x="2234338" y="112873"/>
                  <a:pt x="2387525" y="353718"/>
                </a:cubicBezTo>
                <a:cubicBezTo>
                  <a:pt x="2540712" y="594563"/>
                  <a:pt x="2650355" y="1198622"/>
                  <a:pt x="2694422" y="1295938"/>
                </a:cubicBezTo>
              </a:path>
            </a:pathLst>
          </a:custGeom>
          <a:noFill/>
          <a:ln w="38100" cap="flat" cmpd="sng" algn="ctr">
            <a:solidFill>
              <a:srgbClr val="EE003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34" name="Ellipse 33"/>
          <p:cNvSpPr/>
          <p:nvPr/>
        </p:nvSpPr>
        <p:spPr bwMode="auto">
          <a:xfrm>
            <a:off x="5317772" y="2133229"/>
            <a:ext cx="2379643" cy="2383455"/>
          </a:xfrm>
          <a:prstGeom prst="ellipse">
            <a:avLst/>
          </a:prstGeom>
          <a:noFill/>
          <a:ln w="38100" cap="flat" cmpd="sng" algn="ctr">
            <a:solidFill>
              <a:srgbClr val="2D5CB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38" name="Ellipse 37"/>
          <p:cNvSpPr/>
          <p:nvPr/>
        </p:nvSpPr>
        <p:spPr bwMode="auto">
          <a:xfrm>
            <a:off x="7787725" y="2133229"/>
            <a:ext cx="2379643" cy="2383455"/>
          </a:xfrm>
          <a:prstGeom prst="ellipse">
            <a:avLst/>
          </a:prstGeom>
          <a:noFill/>
          <a:ln w="38100" cap="flat" cmpd="sng" algn="ctr">
            <a:solidFill>
              <a:srgbClr val="35AB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64" name="Ellipse 63"/>
          <p:cNvSpPr/>
          <p:nvPr/>
        </p:nvSpPr>
        <p:spPr bwMode="auto">
          <a:xfrm>
            <a:off x="7911322" y="3913508"/>
            <a:ext cx="298800" cy="2988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35AB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05" y="3941857"/>
            <a:ext cx="216000" cy="216000"/>
          </a:xfrm>
          <a:prstGeom prst="rect">
            <a:avLst/>
          </a:prstGeom>
        </p:spPr>
      </p:pic>
      <p:sp>
        <p:nvSpPr>
          <p:cNvPr id="60" name="Ellipse 59"/>
          <p:cNvSpPr/>
          <p:nvPr/>
        </p:nvSpPr>
        <p:spPr bwMode="auto">
          <a:xfrm>
            <a:off x="8852979" y="1983820"/>
            <a:ext cx="298800" cy="2988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35AB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59" name="Ellipse 58"/>
          <p:cNvSpPr/>
          <p:nvPr/>
        </p:nvSpPr>
        <p:spPr bwMode="auto">
          <a:xfrm>
            <a:off x="7816255" y="2535636"/>
            <a:ext cx="298800" cy="2988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35AB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379" y="2014203"/>
            <a:ext cx="216000" cy="216000"/>
          </a:xfrm>
          <a:prstGeom prst="rect">
            <a:avLst/>
          </a:prstGeom>
        </p:spPr>
      </p:pic>
      <p:sp>
        <p:nvSpPr>
          <p:cNvPr id="62" name="Ellipse 61"/>
          <p:cNvSpPr/>
          <p:nvPr/>
        </p:nvSpPr>
        <p:spPr bwMode="auto">
          <a:xfrm>
            <a:off x="9748037" y="3954411"/>
            <a:ext cx="298800" cy="2988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35AB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975" y="2570386"/>
            <a:ext cx="216000" cy="216000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850" y="3996308"/>
            <a:ext cx="216000" cy="216000"/>
          </a:xfrm>
          <a:prstGeom prst="rect">
            <a:avLst/>
          </a:prstGeom>
        </p:spPr>
      </p:pic>
      <p:sp>
        <p:nvSpPr>
          <p:cNvPr id="54" name="Ellipse 53"/>
          <p:cNvSpPr/>
          <p:nvPr/>
        </p:nvSpPr>
        <p:spPr bwMode="auto">
          <a:xfrm>
            <a:off x="4473184" y="1962460"/>
            <a:ext cx="298800" cy="2988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52" name="Ellipse 51"/>
          <p:cNvSpPr/>
          <p:nvPr/>
        </p:nvSpPr>
        <p:spPr bwMode="auto">
          <a:xfrm>
            <a:off x="3687523" y="2820719"/>
            <a:ext cx="298800" cy="2988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58" name="Ellipse 57"/>
          <p:cNvSpPr/>
          <p:nvPr/>
        </p:nvSpPr>
        <p:spPr bwMode="auto">
          <a:xfrm>
            <a:off x="6449802" y="2008917"/>
            <a:ext cx="298800" cy="2988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2D5CB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169" y="2003087"/>
            <a:ext cx="216000" cy="216000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36" y="2035780"/>
            <a:ext cx="216000" cy="216000"/>
          </a:xfrm>
          <a:prstGeom prst="rect">
            <a:avLst/>
          </a:prstGeom>
        </p:spPr>
      </p:pic>
      <p:sp>
        <p:nvSpPr>
          <p:cNvPr id="57" name="Ellipse 56"/>
          <p:cNvSpPr/>
          <p:nvPr/>
        </p:nvSpPr>
        <p:spPr bwMode="auto">
          <a:xfrm>
            <a:off x="5186973" y="3109551"/>
            <a:ext cx="298800" cy="2988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2D5CB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42879">
            <a:off x="3722392" y="2856605"/>
            <a:ext cx="216000" cy="216000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426" y="3152887"/>
            <a:ext cx="216000" cy="216000"/>
          </a:xfrm>
          <a:prstGeom prst="rect">
            <a:avLst/>
          </a:prstGeom>
        </p:spPr>
      </p:pic>
      <p:sp>
        <p:nvSpPr>
          <p:cNvPr id="55" name="Ellipse 54"/>
          <p:cNvSpPr/>
          <p:nvPr/>
        </p:nvSpPr>
        <p:spPr bwMode="auto">
          <a:xfrm>
            <a:off x="2829197" y="4405467"/>
            <a:ext cx="298800" cy="2988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61" name="Ellipse 60"/>
          <p:cNvSpPr/>
          <p:nvPr/>
        </p:nvSpPr>
        <p:spPr bwMode="auto">
          <a:xfrm>
            <a:off x="9748037" y="2491498"/>
            <a:ext cx="298800" cy="2988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35AB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165" y="4443355"/>
            <a:ext cx="216000" cy="216000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437" y="2500344"/>
            <a:ext cx="216000" cy="216000"/>
          </a:xfrm>
          <a:prstGeom prst="rect">
            <a:avLst/>
          </a:prstGeom>
        </p:spPr>
      </p:pic>
      <p:pic>
        <p:nvPicPr>
          <p:cNvPr id="1026" name="Picture 2" descr="Résultat de recherche d'images pour &quot;icon flat brain&quot;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998" y="3666859"/>
            <a:ext cx="298800" cy="2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ZoneTexte 64"/>
          <p:cNvSpPr txBox="1"/>
          <p:nvPr/>
        </p:nvSpPr>
        <p:spPr>
          <a:xfrm>
            <a:off x="3563292" y="3733173"/>
            <a:ext cx="7598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Empathie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3936176" y="2875302"/>
            <a:ext cx="7598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Définir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4422570" y="1739680"/>
            <a:ext cx="411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Idée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6216300" y="2335305"/>
            <a:ext cx="817184" cy="230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0" normalizeH="0" baseline="0" noProof="0" dirty="0">
                <a:ln>
                  <a:noFill/>
                </a:ln>
                <a:solidFill>
                  <a:srgbClr val="2D5CB9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Apprendre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5434870" y="2953799"/>
            <a:ext cx="986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0" normalizeH="0" baseline="0" noProof="0" dirty="0">
                <a:ln>
                  <a:noFill/>
                </a:ln>
                <a:solidFill>
                  <a:srgbClr val="2D5CB9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Expérimenter</a:t>
            </a:r>
          </a:p>
        </p:txBody>
      </p:sp>
      <p:sp>
        <p:nvSpPr>
          <p:cNvPr id="70" name="ZoneTexte 69"/>
          <p:cNvSpPr txBox="1"/>
          <p:nvPr/>
        </p:nvSpPr>
        <p:spPr>
          <a:xfrm>
            <a:off x="5429278" y="3260238"/>
            <a:ext cx="21613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0" normalizeH="0" baseline="0" noProof="0" dirty="0">
                <a:ln>
                  <a:noFill/>
                </a:ln>
                <a:solidFill>
                  <a:srgbClr val="2D5CB9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Abandonner / Persévérer ?</a:t>
            </a:r>
          </a:p>
        </p:txBody>
      </p:sp>
      <p:sp>
        <p:nvSpPr>
          <p:cNvPr id="71" name="ZoneTexte 70"/>
          <p:cNvSpPr txBox="1"/>
          <p:nvPr/>
        </p:nvSpPr>
        <p:spPr>
          <a:xfrm rot="2869752">
            <a:off x="5500206" y="3986932"/>
            <a:ext cx="6281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0" normalizeH="0" baseline="0" noProof="0" dirty="0">
                <a:ln>
                  <a:noFill/>
                </a:ln>
                <a:solidFill>
                  <a:srgbClr val="2D5CB9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Mesurer</a:t>
            </a:r>
          </a:p>
        </p:txBody>
      </p:sp>
      <p:sp>
        <p:nvSpPr>
          <p:cNvPr id="72" name="ZoneTexte 71"/>
          <p:cNvSpPr txBox="1"/>
          <p:nvPr/>
        </p:nvSpPr>
        <p:spPr>
          <a:xfrm rot="18046369">
            <a:off x="6977811" y="3661686"/>
            <a:ext cx="904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0" normalizeH="0" baseline="0" noProof="0" dirty="0">
                <a:ln>
                  <a:noFill/>
                </a:ln>
                <a:solidFill>
                  <a:srgbClr val="2D5CB9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Construire</a:t>
            </a:r>
          </a:p>
        </p:txBody>
      </p:sp>
      <p:sp>
        <p:nvSpPr>
          <p:cNvPr id="73" name="ZoneTexte 72"/>
          <p:cNvSpPr txBox="1"/>
          <p:nvPr/>
        </p:nvSpPr>
        <p:spPr>
          <a:xfrm>
            <a:off x="8101557" y="2491065"/>
            <a:ext cx="81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35AB19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Backlog</a:t>
            </a:r>
            <a:r>
              <a:rPr kumimoji="0" lang="fr-FR" sz="900" b="1" i="0" u="none" strike="noStrike" kern="1200" cap="none" spc="0" normalizeH="0" baseline="0" noProof="0" dirty="0">
                <a:ln>
                  <a:noFill/>
                </a:ln>
                <a:solidFill>
                  <a:srgbClr val="35AB19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produit</a:t>
            </a:r>
          </a:p>
        </p:txBody>
      </p:sp>
      <p:sp>
        <p:nvSpPr>
          <p:cNvPr id="74" name="ZoneTexte 73"/>
          <p:cNvSpPr txBox="1"/>
          <p:nvPr/>
        </p:nvSpPr>
        <p:spPr>
          <a:xfrm>
            <a:off x="8402821" y="1731733"/>
            <a:ext cx="11991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0" normalizeH="0" baseline="0" noProof="0" dirty="0">
                <a:ln>
                  <a:noFill/>
                </a:ln>
                <a:solidFill>
                  <a:srgbClr val="35AB19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Sprint planning</a:t>
            </a:r>
          </a:p>
        </p:txBody>
      </p:sp>
      <p:sp>
        <p:nvSpPr>
          <p:cNvPr id="75" name="ZoneTexte 74"/>
          <p:cNvSpPr txBox="1"/>
          <p:nvPr/>
        </p:nvSpPr>
        <p:spPr>
          <a:xfrm>
            <a:off x="10043329" y="2457856"/>
            <a:ext cx="87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0" normalizeH="0" baseline="0" noProof="0" dirty="0">
                <a:ln>
                  <a:noFill/>
                </a:ln>
                <a:solidFill>
                  <a:srgbClr val="35AB19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Exécution Sprint</a:t>
            </a:r>
          </a:p>
        </p:txBody>
      </p:sp>
      <p:sp>
        <p:nvSpPr>
          <p:cNvPr id="76" name="ZoneTexte 75"/>
          <p:cNvSpPr txBox="1"/>
          <p:nvPr/>
        </p:nvSpPr>
        <p:spPr>
          <a:xfrm>
            <a:off x="9179380" y="3746496"/>
            <a:ext cx="8757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0" normalizeH="0" baseline="0" noProof="0" dirty="0">
                <a:ln>
                  <a:noFill/>
                </a:ln>
                <a:solidFill>
                  <a:srgbClr val="35AB19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Incrémenter</a:t>
            </a:r>
          </a:p>
        </p:txBody>
      </p:sp>
      <p:sp>
        <p:nvSpPr>
          <p:cNvPr id="77" name="ZoneTexte 76"/>
          <p:cNvSpPr txBox="1"/>
          <p:nvPr/>
        </p:nvSpPr>
        <p:spPr>
          <a:xfrm>
            <a:off x="7935258" y="3733173"/>
            <a:ext cx="9493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0" normalizeH="0" baseline="0" noProof="0" dirty="0">
                <a:ln>
                  <a:noFill/>
                </a:ln>
                <a:solidFill>
                  <a:srgbClr val="35AB19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Revue Sprint</a:t>
            </a:r>
          </a:p>
        </p:txBody>
      </p:sp>
      <p:sp>
        <p:nvSpPr>
          <p:cNvPr id="53" name="Arc 52"/>
          <p:cNvSpPr/>
          <p:nvPr/>
        </p:nvSpPr>
        <p:spPr bwMode="auto">
          <a:xfrm rot="5400000">
            <a:off x="5334997" y="2149916"/>
            <a:ext cx="2340000" cy="2340000"/>
          </a:xfrm>
          <a:prstGeom prst="arc">
            <a:avLst/>
          </a:prstGeom>
          <a:noFill/>
          <a:ln w="28575" cap="flat" cmpd="sng" algn="ctr">
            <a:solidFill>
              <a:srgbClr val="35AB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39" name="Triangle isocèle 38"/>
          <p:cNvSpPr/>
          <p:nvPr/>
        </p:nvSpPr>
        <p:spPr bwMode="auto">
          <a:xfrm rot="10800000">
            <a:off x="7637232" y="3258582"/>
            <a:ext cx="216000" cy="180000"/>
          </a:xfrm>
          <a:prstGeom prst="triangle">
            <a:avLst/>
          </a:prstGeom>
          <a:solidFill>
            <a:srgbClr val="DBDBDB"/>
          </a:solidFill>
          <a:ln w="57150" cap="flat" cmpd="sng" algn="ctr">
            <a:solidFill>
              <a:srgbClr val="2D5CB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49" name="Triangle isocèle 48"/>
          <p:cNvSpPr/>
          <p:nvPr/>
        </p:nvSpPr>
        <p:spPr bwMode="auto">
          <a:xfrm rot="16200000">
            <a:off x="6364240" y="4429225"/>
            <a:ext cx="216000" cy="180000"/>
          </a:xfrm>
          <a:prstGeom prst="triangle">
            <a:avLst/>
          </a:prstGeom>
          <a:solidFill>
            <a:srgbClr val="DBDBDB"/>
          </a:solidFill>
          <a:ln w="57150" cap="flat" cmpd="sng" algn="ctr">
            <a:solidFill>
              <a:srgbClr val="2D5CB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78" name="Ellipse 77"/>
          <p:cNvSpPr/>
          <p:nvPr/>
        </p:nvSpPr>
        <p:spPr bwMode="auto">
          <a:xfrm>
            <a:off x="6630854" y="4035996"/>
            <a:ext cx="396000" cy="396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35AB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80" name="Ellipse 79"/>
          <p:cNvSpPr/>
          <p:nvPr/>
        </p:nvSpPr>
        <p:spPr bwMode="auto">
          <a:xfrm>
            <a:off x="6787781" y="4249115"/>
            <a:ext cx="171983" cy="171983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35AB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81" name="Ellipse 80"/>
          <p:cNvSpPr/>
          <p:nvPr/>
        </p:nvSpPr>
        <p:spPr bwMode="auto">
          <a:xfrm>
            <a:off x="7068524" y="4098030"/>
            <a:ext cx="171983" cy="171983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35AB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83" name="ZoneTexte 82"/>
          <p:cNvSpPr txBox="1"/>
          <p:nvPr/>
        </p:nvSpPr>
        <p:spPr>
          <a:xfrm rot="19343051">
            <a:off x="6406737" y="3898623"/>
            <a:ext cx="4943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0" normalizeH="0" baseline="0" noProof="0" dirty="0">
                <a:ln>
                  <a:noFill/>
                </a:ln>
                <a:solidFill>
                  <a:srgbClr val="35AB19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Itérer</a:t>
            </a:r>
          </a:p>
        </p:txBody>
      </p:sp>
    </p:spTree>
    <p:extLst>
      <p:ext uri="{BB962C8B-B14F-4D97-AF65-F5344CB8AC3E}">
        <p14:creationId xmlns:p14="http://schemas.microsoft.com/office/powerpoint/2010/main" val="529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>
            <a:extLst>
              <a:ext uri="{FF2B5EF4-FFF2-40B4-BE49-F238E27FC236}">
                <a16:creationId xmlns:a16="http://schemas.microsoft.com/office/drawing/2014/main" id="{5A9E9B0C-3E06-4CE9-B077-6B716E98B1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0185" y="4408281"/>
            <a:ext cx="9632225" cy="0"/>
          </a:xfrm>
          <a:prstGeom prst="line">
            <a:avLst/>
          </a:prstGeom>
          <a:noFill/>
          <a:ln w="25400" cap="flat" cmpd="sng">
            <a:solidFill>
              <a:srgbClr val="A6AAA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grpSp>
        <p:nvGrpSpPr>
          <p:cNvPr id="3075" name="Group 3">
            <a:extLst>
              <a:ext uri="{FF2B5EF4-FFF2-40B4-BE49-F238E27FC236}">
                <a16:creationId xmlns:a16="http://schemas.microsoft.com/office/drawing/2014/main" id="{360D68A8-1BFB-4E3F-8334-15DC7608A28E}"/>
              </a:ext>
            </a:extLst>
          </p:cNvPr>
          <p:cNvGrpSpPr>
            <a:grpSpLocks/>
          </p:cNvGrpSpPr>
          <p:nvPr/>
        </p:nvGrpSpPr>
        <p:grpSpPr bwMode="auto">
          <a:xfrm>
            <a:off x="944679" y="3101338"/>
            <a:ext cx="708288" cy="1354320"/>
            <a:chOff x="-1" y="-1"/>
            <a:chExt cx="1416491" cy="2708944"/>
          </a:xfrm>
        </p:grpSpPr>
        <p:sp>
          <p:nvSpPr>
            <p:cNvPr id="3076" name="Line 4">
              <a:extLst>
                <a:ext uri="{FF2B5EF4-FFF2-40B4-BE49-F238E27FC236}">
                  <a16:creationId xmlns:a16="http://schemas.microsoft.com/office/drawing/2014/main" id="{51CEFEE2-2425-4519-9B91-C940CF5F47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8244" y="1479579"/>
              <a:ext cx="1" cy="1142053"/>
            </a:xfrm>
            <a:prstGeom prst="line">
              <a:avLst/>
            </a:prstGeom>
            <a:noFill/>
            <a:ln w="25400" cap="flat" cmpd="sng">
              <a:solidFill>
                <a:srgbClr val="A6AAA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77" name="AutoShape 5">
              <a:extLst>
                <a:ext uri="{FF2B5EF4-FFF2-40B4-BE49-F238E27FC236}">
                  <a16:creationId xmlns:a16="http://schemas.microsoft.com/office/drawing/2014/main" id="{1087AA13-AF12-4BAA-8B5E-EAAB780469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-78688" y="78688"/>
              <a:ext cx="1573866" cy="1416489"/>
            </a:xfrm>
            <a:custGeom>
              <a:avLst/>
              <a:gdLst>
                <a:gd name="T0" fmla="+- 0 10802 6"/>
                <a:gd name="T1" fmla="*/ T0 w 21593"/>
                <a:gd name="T2" fmla="+- 0 10804 12"/>
                <a:gd name="T3" fmla="*/ 10804 h 21584"/>
                <a:gd name="T4" fmla="+- 0 10802 6"/>
                <a:gd name="T5" fmla="*/ T4 w 21593"/>
                <a:gd name="T6" fmla="+- 0 10804 12"/>
                <a:gd name="T7" fmla="*/ 10804 h 21584"/>
                <a:gd name="T8" fmla="+- 0 10802 6"/>
                <a:gd name="T9" fmla="*/ T8 w 21593"/>
                <a:gd name="T10" fmla="+- 0 10804 12"/>
                <a:gd name="T11" fmla="*/ 10804 h 21584"/>
                <a:gd name="T12" fmla="+- 0 10802 6"/>
                <a:gd name="T13" fmla="*/ T12 w 21593"/>
                <a:gd name="T14" fmla="+- 0 10804 12"/>
                <a:gd name="T15" fmla="*/ 10804 h 215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93" h="21584">
                  <a:moveTo>
                    <a:pt x="6657" y="1"/>
                  </a:moveTo>
                  <a:cubicBezTo>
                    <a:pt x="6252" y="-4"/>
                    <a:pt x="5853" y="101"/>
                    <a:pt x="5494" y="306"/>
                  </a:cubicBezTo>
                  <a:cubicBezTo>
                    <a:pt x="5116" y="522"/>
                    <a:pt x="4795" y="842"/>
                    <a:pt x="4560" y="1236"/>
                  </a:cubicBezTo>
                  <a:lnTo>
                    <a:pt x="259" y="9428"/>
                  </a:lnTo>
                  <a:cubicBezTo>
                    <a:pt x="95" y="9832"/>
                    <a:pt x="7" y="10270"/>
                    <a:pt x="1" y="10714"/>
                  </a:cubicBezTo>
                  <a:cubicBezTo>
                    <a:pt x="-6" y="11191"/>
                    <a:pt x="82" y="11664"/>
                    <a:pt x="259" y="12100"/>
                  </a:cubicBezTo>
                  <a:lnTo>
                    <a:pt x="4418" y="20185"/>
                  </a:lnTo>
                  <a:cubicBezTo>
                    <a:pt x="4637" y="20610"/>
                    <a:pt x="4953" y="20962"/>
                    <a:pt x="5334" y="21208"/>
                  </a:cubicBezTo>
                  <a:cubicBezTo>
                    <a:pt x="5698" y="21443"/>
                    <a:pt x="6110" y="21572"/>
                    <a:pt x="6531" y="21584"/>
                  </a:cubicBezTo>
                  <a:lnTo>
                    <a:pt x="14739" y="21584"/>
                  </a:lnTo>
                  <a:cubicBezTo>
                    <a:pt x="15238" y="21588"/>
                    <a:pt x="15730" y="21447"/>
                    <a:pt x="16164" y="21172"/>
                  </a:cubicBezTo>
                  <a:cubicBezTo>
                    <a:pt x="16546" y="20929"/>
                    <a:pt x="16872" y="20591"/>
                    <a:pt x="17115" y="20183"/>
                  </a:cubicBezTo>
                  <a:lnTo>
                    <a:pt x="21227" y="12302"/>
                  </a:lnTo>
                  <a:cubicBezTo>
                    <a:pt x="21468" y="11849"/>
                    <a:pt x="21594" y="11332"/>
                    <a:pt x="21593" y="10807"/>
                  </a:cubicBezTo>
                  <a:cubicBezTo>
                    <a:pt x="21592" y="10284"/>
                    <a:pt x="21466" y="9771"/>
                    <a:pt x="21227" y="9321"/>
                  </a:cubicBezTo>
                  <a:lnTo>
                    <a:pt x="17012" y="1258"/>
                  </a:lnTo>
                  <a:cubicBezTo>
                    <a:pt x="16793" y="865"/>
                    <a:pt x="16485" y="543"/>
                    <a:pt x="16120" y="322"/>
                  </a:cubicBezTo>
                  <a:cubicBezTo>
                    <a:pt x="15750" y="99"/>
                    <a:pt x="15333" y="-12"/>
                    <a:pt x="14912" y="1"/>
                  </a:cubicBezTo>
                  <a:lnTo>
                    <a:pt x="6657" y="1"/>
                  </a:lnTo>
                  <a:close/>
                </a:path>
              </a:pathLst>
            </a:custGeom>
            <a:solidFill>
              <a:srgbClr val="45688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78" name="Oval 6">
              <a:extLst>
                <a:ext uri="{FF2B5EF4-FFF2-40B4-BE49-F238E27FC236}">
                  <a16:creationId xmlns:a16="http://schemas.microsoft.com/office/drawing/2014/main" id="{E5B59896-6DF3-4D36-81A9-910430928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797" y="2478048"/>
              <a:ext cx="230895" cy="230895"/>
            </a:xfrm>
            <a:prstGeom prst="ellipse">
              <a:avLst/>
            </a:prstGeom>
            <a:solidFill>
              <a:srgbClr val="45688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79" name="AutoShape 7">
              <a:extLst>
                <a:ext uri="{FF2B5EF4-FFF2-40B4-BE49-F238E27FC236}">
                  <a16:creationId xmlns:a16="http://schemas.microsoft.com/office/drawing/2014/main" id="{F4B807E9-7F61-4EA1-B285-168E88049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46" y="554047"/>
              <a:ext cx="414797" cy="414972"/>
            </a:xfrm>
            <a:custGeom>
              <a:avLst/>
              <a:gdLst>
                <a:gd name="T0" fmla="*/ 10740 w 21480"/>
                <a:gd name="T1" fmla="+- 0 10855 111"/>
                <a:gd name="T2" fmla="*/ 10855 h 21489"/>
                <a:gd name="T3" fmla="*/ 10740 w 21480"/>
                <a:gd name="T4" fmla="+- 0 10855 111"/>
                <a:gd name="T5" fmla="*/ 10855 h 21489"/>
                <a:gd name="T6" fmla="*/ 10740 w 21480"/>
                <a:gd name="T7" fmla="+- 0 10855 111"/>
                <a:gd name="T8" fmla="*/ 10855 h 21489"/>
                <a:gd name="T9" fmla="*/ 10740 w 21480"/>
                <a:gd name="T10" fmla="+- 0 10855 111"/>
                <a:gd name="T11" fmla="*/ 10855 h 21489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480" h="21489">
                  <a:moveTo>
                    <a:pt x="0" y="17132"/>
                  </a:moveTo>
                  <a:lnTo>
                    <a:pt x="0" y="21489"/>
                  </a:lnTo>
                  <a:lnTo>
                    <a:pt x="4608" y="21489"/>
                  </a:lnTo>
                  <a:lnTo>
                    <a:pt x="17693" y="8160"/>
                  </a:lnTo>
                  <a:lnTo>
                    <a:pt x="13085" y="3581"/>
                  </a:lnTo>
                  <a:lnTo>
                    <a:pt x="0" y="17132"/>
                  </a:lnTo>
                  <a:close/>
                  <a:moveTo>
                    <a:pt x="21121" y="4726"/>
                  </a:moveTo>
                  <a:cubicBezTo>
                    <a:pt x="21600" y="4246"/>
                    <a:pt x="21600" y="3581"/>
                    <a:pt x="21121" y="3101"/>
                  </a:cubicBezTo>
                  <a:lnTo>
                    <a:pt x="18393" y="332"/>
                  </a:lnTo>
                  <a:cubicBezTo>
                    <a:pt x="17914" y="-111"/>
                    <a:pt x="17214" y="-111"/>
                    <a:pt x="16771" y="332"/>
                  </a:cubicBezTo>
                  <a:lnTo>
                    <a:pt x="14707" y="2400"/>
                  </a:lnTo>
                  <a:lnTo>
                    <a:pt x="19057" y="7015"/>
                  </a:lnTo>
                  <a:lnTo>
                    <a:pt x="21121" y="47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2860" rIns="22860" anchor="ctr"/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4572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9144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13716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18288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defTabSz="4572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900" b="0">
                <a:latin typeface="Roboto Regular" charset="0"/>
                <a:ea typeface="Roboto Regular" charset="0"/>
                <a:cs typeface="Roboto Regular" charset="0"/>
                <a:sym typeface="Roboto Regular" charset="0"/>
              </a:endParaRPr>
            </a:p>
          </p:txBody>
        </p:sp>
      </p:grpSp>
      <p:sp>
        <p:nvSpPr>
          <p:cNvPr id="3081" name="Line 9">
            <a:extLst>
              <a:ext uri="{FF2B5EF4-FFF2-40B4-BE49-F238E27FC236}">
                <a16:creationId xmlns:a16="http://schemas.microsoft.com/office/drawing/2014/main" id="{DF6E0162-CD1C-484C-996D-7303CEB671E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897749" y="4411713"/>
            <a:ext cx="1" cy="1213364"/>
          </a:xfrm>
          <a:prstGeom prst="line">
            <a:avLst/>
          </a:prstGeom>
          <a:noFill/>
          <a:ln w="25400" cap="flat" cmpd="sng">
            <a:solidFill>
              <a:srgbClr val="A6AAA9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083" name="Oval 11">
            <a:extLst>
              <a:ext uri="{FF2B5EF4-FFF2-40B4-BE49-F238E27FC236}">
                <a16:creationId xmlns:a16="http://schemas.microsoft.com/office/drawing/2014/main" id="{4FBCC2FB-C7CC-4AC4-9486-66AF3EC2B30D}"/>
              </a:ext>
            </a:extLst>
          </p:cNvPr>
          <p:cNvSpPr>
            <a:spLocks/>
          </p:cNvSpPr>
          <p:nvPr/>
        </p:nvSpPr>
        <p:spPr bwMode="auto">
          <a:xfrm rot="10800000">
            <a:off x="2840022" y="4353428"/>
            <a:ext cx="115454" cy="115435"/>
          </a:xfrm>
          <a:prstGeom prst="ellipse">
            <a:avLst/>
          </a:prstGeom>
          <a:solidFill>
            <a:srgbClr val="36526E"/>
          </a:solidFill>
          <a:ln>
            <a:noFill/>
          </a:ln>
          <a:effectLst/>
          <a:extLst/>
        </p:spPr>
        <p:txBody>
          <a:bodyPr lIns="25400" tIns="25400" rIns="25400" bIns="25400" anchor="ctr"/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grpSp>
        <p:nvGrpSpPr>
          <p:cNvPr id="3085" name="Group 13">
            <a:extLst>
              <a:ext uri="{FF2B5EF4-FFF2-40B4-BE49-F238E27FC236}">
                <a16:creationId xmlns:a16="http://schemas.microsoft.com/office/drawing/2014/main" id="{C013777A-B955-4482-951D-9607EEAF3069}"/>
              </a:ext>
            </a:extLst>
          </p:cNvPr>
          <p:cNvGrpSpPr>
            <a:grpSpLocks/>
          </p:cNvGrpSpPr>
          <p:nvPr/>
        </p:nvGrpSpPr>
        <p:grpSpPr bwMode="auto">
          <a:xfrm>
            <a:off x="4142532" y="3101338"/>
            <a:ext cx="708288" cy="1354320"/>
            <a:chOff x="-1" y="-1"/>
            <a:chExt cx="1416491" cy="2708944"/>
          </a:xfrm>
        </p:grpSpPr>
        <p:sp>
          <p:nvSpPr>
            <p:cNvPr id="3086" name="Line 14">
              <a:extLst>
                <a:ext uri="{FF2B5EF4-FFF2-40B4-BE49-F238E27FC236}">
                  <a16:creationId xmlns:a16="http://schemas.microsoft.com/office/drawing/2014/main" id="{50D149CA-9C11-45A8-9E1F-3BD3EAEFFC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8244" y="1479579"/>
              <a:ext cx="1" cy="1142053"/>
            </a:xfrm>
            <a:prstGeom prst="line">
              <a:avLst/>
            </a:prstGeom>
            <a:noFill/>
            <a:ln w="25400" cap="flat" cmpd="sng">
              <a:solidFill>
                <a:srgbClr val="A6AAA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87" name="AutoShape 15">
              <a:extLst>
                <a:ext uri="{FF2B5EF4-FFF2-40B4-BE49-F238E27FC236}">
                  <a16:creationId xmlns:a16="http://schemas.microsoft.com/office/drawing/2014/main" id="{9C56AADB-01DA-44C8-A7D3-2EE7CCEC84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-78688" y="78688"/>
              <a:ext cx="1573866" cy="1416489"/>
            </a:xfrm>
            <a:custGeom>
              <a:avLst/>
              <a:gdLst>
                <a:gd name="T0" fmla="+- 0 10802 6"/>
                <a:gd name="T1" fmla="*/ T0 w 21593"/>
                <a:gd name="T2" fmla="+- 0 10804 12"/>
                <a:gd name="T3" fmla="*/ 10804 h 21584"/>
                <a:gd name="T4" fmla="+- 0 10802 6"/>
                <a:gd name="T5" fmla="*/ T4 w 21593"/>
                <a:gd name="T6" fmla="+- 0 10804 12"/>
                <a:gd name="T7" fmla="*/ 10804 h 21584"/>
                <a:gd name="T8" fmla="+- 0 10802 6"/>
                <a:gd name="T9" fmla="*/ T8 w 21593"/>
                <a:gd name="T10" fmla="+- 0 10804 12"/>
                <a:gd name="T11" fmla="*/ 10804 h 21584"/>
                <a:gd name="T12" fmla="+- 0 10802 6"/>
                <a:gd name="T13" fmla="*/ T12 w 21593"/>
                <a:gd name="T14" fmla="+- 0 10804 12"/>
                <a:gd name="T15" fmla="*/ 10804 h 215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93" h="21584">
                  <a:moveTo>
                    <a:pt x="6657" y="1"/>
                  </a:moveTo>
                  <a:cubicBezTo>
                    <a:pt x="6252" y="-4"/>
                    <a:pt x="5853" y="101"/>
                    <a:pt x="5494" y="306"/>
                  </a:cubicBezTo>
                  <a:cubicBezTo>
                    <a:pt x="5116" y="522"/>
                    <a:pt x="4795" y="842"/>
                    <a:pt x="4560" y="1236"/>
                  </a:cubicBezTo>
                  <a:lnTo>
                    <a:pt x="259" y="9428"/>
                  </a:lnTo>
                  <a:cubicBezTo>
                    <a:pt x="95" y="9832"/>
                    <a:pt x="7" y="10270"/>
                    <a:pt x="1" y="10714"/>
                  </a:cubicBezTo>
                  <a:cubicBezTo>
                    <a:pt x="-6" y="11191"/>
                    <a:pt x="82" y="11664"/>
                    <a:pt x="259" y="12100"/>
                  </a:cubicBezTo>
                  <a:lnTo>
                    <a:pt x="4418" y="20185"/>
                  </a:lnTo>
                  <a:cubicBezTo>
                    <a:pt x="4637" y="20610"/>
                    <a:pt x="4953" y="20962"/>
                    <a:pt x="5334" y="21208"/>
                  </a:cubicBezTo>
                  <a:cubicBezTo>
                    <a:pt x="5698" y="21443"/>
                    <a:pt x="6110" y="21572"/>
                    <a:pt x="6531" y="21584"/>
                  </a:cubicBezTo>
                  <a:lnTo>
                    <a:pt x="14739" y="21584"/>
                  </a:lnTo>
                  <a:cubicBezTo>
                    <a:pt x="15238" y="21588"/>
                    <a:pt x="15730" y="21447"/>
                    <a:pt x="16164" y="21172"/>
                  </a:cubicBezTo>
                  <a:cubicBezTo>
                    <a:pt x="16546" y="20929"/>
                    <a:pt x="16872" y="20591"/>
                    <a:pt x="17115" y="20183"/>
                  </a:cubicBezTo>
                  <a:lnTo>
                    <a:pt x="21227" y="12302"/>
                  </a:lnTo>
                  <a:cubicBezTo>
                    <a:pt x="21468" y="11849"/>
                    <a:pt x="21594" y="11332"/>
                    <a:pt x="21593" y="10807"/>
                  </a:cubicBezTo>
                  <a:cubicBezTo>
                    <a:pt x="21592" y="10284"/>
                    <a:pt x="21466" y="9771"/>
                    <a:pt x="21227" y="9321"/>
                  </a:cubicBezTo>
                  <a:lnTo>
                    <a:pt x="17012" y="1258"/>
                  </a:lnTo>
                  <a:cubicBezTo>
                    <a:pt x="16793" y="865"/>
                    <a:pt x="16485" y="543"/>
                    <a:pt x="16120" y="322"/>
                  </a:cubicBezTo>
                  <a:cubicBezTo>
                    <a:pt x="15750" y="99"/>
                    <a:pt x="15333" y="-12"/>
                    <a:pt x="14912" y="1"/>
                  </a:cubicBezTo>
                  <a:lnTo>
                    <a:pt x="6657" y="1"/>
                  </a:lnTo>
                  <a:close/>
                </a:path>
              </a:pathLst>
            </a:custGeom>
            <a:solidFill>
              <a:srgbClr val="61D1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88" name="Oval 16">
              <a:extLst>
                <a:ext uri="{FF2B5EF4-FFF2-40B4-BE49-F238E27FC236}">
                  <a16:creationId xmlns:a16="http://schemas.microsoft.com/office/drawing/2014/main" id="{3003D65F-80E4-40C7-AC9B-A7CF3CFAE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796" y="2478048"/>
              <a:ext cx="230896" cy="230895"/>
            </a:xfrm>
            <a:prstGeom prst="ellipse">
              <a:avLst/>
            </a:prstGeom>
            <a:solidFill>
              <a:srgbClr val="61D1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89" name="AutoShape 17">
              <a:extLst>
                <a:ext uri="{FF2B5EF4-FFF2-40B4-BE49-F238E27FC236}">
                  <a16:creationId xmlns:a16="http://schemas.microsoft.com/office/drawing/2014/main" id="{AAB26A55-226B-4FBC-9EAD-A9E18FC73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361" y="569250"/>
              <a:ext cx="384566" cy="38456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042" y="10394"/>
                  </a:moveTo>
                  <a:lnTo>
                    <a:pt x="17459" y="10394"/>
                  </a:lnTo>
                  <a:lnTo>
                    <a:pt x="17459" y="6293"/>
                  </a:lnTo>
                  <a:cubicBezTo>
                    <a:pt x="17459" y="5116"/>
                    <a:pt x="16484" y="4101"/>
                    <a:pt x="15510" y="4101"/>
                  </a:cubicBezTo>
                  <a:lnTo>
                    <a:pt x="11368" y="4101"/>
                  </a:lnTo>
                  <a:lnTo>
                    <a:pt x="11368" y="2761"/>
                  </a:lnTo>
                  <a:cubicBezTo>
                    <a:pt x="11368" y="1177"/>
                    <a:pt x="10313" y="0"/>
                    <a:pt x="8851" y="0"/>
                  </a:cubicBezTo>
                  <a:cubicBezTo>
                    <a:pt x="7349" y="0"/>
                    <a:pt x="6090" y="1177"/>
                    <a:pt x="6090" y="2761"/>
                  </a:cubicBezTo>
                  <a:lnTo>
                    <a:pt x="6090" y="4101"/>
                  </a:lnTo>
                  <a:lnTo>
                    <a:pt x="2152" y="4101"/>
                  </a:lnTo>
                  <a:cubicBezTo>
                    <a:pt x="974" y="4101"/>
                    <a:pt x="0" y="5116"/>
                    <a:pt x="0" y="6293"/>
                  </a:cubicBezTo>
                  <a:lnTo>
                    <a:pt x="0" y="10191"/>
                  </a:lnTo>
                  <a:lnTo>
                    <a:pt x="1583" y="10191"/>
                  </a:lnTo>
                  <a:cubicBezTo>
                    <a:pt x="3126" y="10191"/>
                    <a:pt x="4304" y="11368"/>
                    <a:pt x="4304" y="12952"/>
                  </a:cubicBezTo>
                  <a:cubicBezTo>
                    <a:pt x="4304" y="14535"/>
                    <a:pt x="3126" y="15713"/>
                    <a:pt x="1583" y="15713"/>
                  </a:cubicBezTo>
                  <a:lnTo>
                    <a:pt x="0" y="15713"/>
                  </a:lnTo>
                  <a:lnTo>
                    <a:pt x="0" y="19611"/>
                  </a:lnTo>
                  <a:cubicBezTo>
                    <a:pt x="0" y="20788"/>
                    <a:pt x="974" y="21600"/>
                    <a:pt x="2152" y="21600"/>
                  </a:cubicBezTo>
                  <a:lnTo>
                    <a:pt x="5887" y="21600"/>
                  </a:lnTo>
                  <a:lnTo>
                    <a:pt x="5887" y="20017"/>
                  </a:lnTo>
                  <a:cubicBezTo>
                    <a:pt x="5887" y="18636"/>
                    <a:pt x="7349" y="17256"/>
                    <a:pt x="8851" y="17256"/>
                  </a:cubicBezTo>
                  <a:cubicBezTo>
                    <a:pt x="10313" y="17256"/>
                    <a:pt x="11571" y="18636"/>
                    <a:pt x="11571" y="20017"/>
                  </a:cubicBezTo>
                  <a:lnTo>
                    <a:pt x="11571" y="21600"/>
                  </a:lnTo>
                  <a:lnTo>
                    <a:pt x="15510" y="21600"/>
                  </a:lnTo>
                  <a:cubicBezTo>
                    <a:pt x="16484" y="21600"/>
                    <a:pt x="17459" y="20788"/>
                    <a:pt x="17459" y="19611"/>
                  </a:cubicBezTo>
                  <a:lnTo>
                    <a:pt x="17459" y="15510"/>
                  </a:lnTo>
                  <a:lnTo>
                    <a:pt x="19042" y="15510"/>
                  </a:lnTo>
                  <a:cubicBezTo>
                    <a:pt x="20423" y="15510"/>
                    <a:pt x="21600" y="14332"/>
                    <a:pt x="21600" y="12952"/>
                  </a:cubicBezTo>
                  <a:cubicBezTo>
                    <a:pt x="21600" y="11571"/>
                    <a:pt x="20423" y="10394"/>
                    <a:pt x="19042" y="103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2860" rIns="22860" anchor="ctr"/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4572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9144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13716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18288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defTabSz="4572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900" b="0">
                <a:latin typeface="Roboto Regular" charset="0"/>
                <a:ea typeface="Roboto Regular" charset="0"/>
                <a:cs typeface="Roboto Regular" charset="0"/>
                <a:sym typeface="Roboto Regular" charset="0"/>
              </a:endParaRPr>
            </a:p>
          </p:txBody>
        </p:sp>
      </p:grpSp>
      <p:sp>
        <p:nvSpPr>
          <p:cNvPr id="3094" name="AutoShape 22">
            <a:extLst>
              <a:ext uri="{FF2B5EF4-FFF2-40B4-BE49-F238E27FC236}">
                <a16:creationId xmlns:a16="http://schemas.microsoft.com/office/drawing/2014/main" id="{6D78829A-9FA2-4CB2-B8DE-2295FB1649AB}"/>
              </a:ext>
            </a:extLst>
          </p:cNvPr>
          <p:cNvSpPr>
            <a:spLocks/>
          </p:cNvSpPr>
          <p:nvPr/>
        </p:nvSpPr>
        <p:spPr bwMode="auto">
          <a:xfrm rot="10800000">
            <a:off x="5990644" y="5217545"/>
            <a:ext cx="171814" cy="1935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80" y="2662"/>
                </a:moveTo>
                <a:lnTo>
                  <a:pt x="12869" y="0"/>
                </a:lnTo>
                <a:lnTo>
                  <a:pt x="0" y="0"/>
                </a:lnTo>
                <a:lnTo>
                  <a:pt x="0" y="21600"/>
                </a:lnTo>
                <a:lnTo>
                  <a:pt x="3005" y="21600"/>
                </a:lnTo>
                <a:lnTo>
                  <a:pt x="3005" y="12659"/>
                </a:lnTo>
                <a:lnTo>
                  <a:pt x="10942" y="12659"/>
                </a:lnTo>
                <a:lnTo>
                  <a:pt x="11509" y="15321"/>
                </a:lnTo>
                <a:lnTo>
                  <a:pt x="21600" y="15321"/>
                </a:lnTo>
                <a:lnTo>
                  <a:pt x="21600" y="2662"/>
                </a:lnTo>
                <a:lnTo>
                  <a:pt x="13380" y="26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2860" rIns="22860" anchor="ctr"/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914400" algn="ctr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914400" algn="ctr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914400" algn="ctr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914400" algn="ctr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defTabSz="45720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900" b="0"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grpSp>
        <p:nvGrpSpPr>
          <p:cNvPr id="3095" name="Group 23">
            <a:extLst>
              <a:ext uri="{FF2B5EF4-FFF2-40B4-BE49-F238E27FC236}">
                <a16:creationId xmlns:a16="http://schemas.microsoft.com/office/drawing/2014/main" id="{3BDE22C7-9E45-49CF-857A-16337157338B}"/>
              </a:ext>
            </a:extLst>
          </p:cNvPr>
          <p:cNvGrpSpPr>
            <a:grpSpLocks/>
          </p:cNvGrpSpPr>
          <p:nvPr/>
        </p:nvGrpSpPr>
        <p:grpSpPr bwMode="auto">
          <a:xfrm>
            <a:off x="7340386" y="3101338"/>
            <a:ext cx="708288" cy="1354320"/>
            <a:chOff x="-1" y="-1"/>
            <a:chExt cx="1416491" cy="2708944"/>
          </a:xfrm>
        </p:grpSpPr>
        <p:sp>
          <p:nvSpPr>
            <p:cNvPr id="3096" name="Line 24">
              <a:extLst>
                <a:ext uri="{FF2B5EF4-FFF2-40B4-BE49-F238E27FC236}">
                  <a16:creationId xmlns:a16="http://schemas.microsoft.com/office/drawing/2014/main" id="{3776A3C8-F8B9-4EC6-BB4D-F5A3F4025B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8244" y="1479579"/>
              <a:ext cx="1" cy="1142053"/>
            </a:xfrm>
            <a:prstGeom prst="line">
              <a:avLst/>
            </a:prstGeom>
            <a:noFill/>
            <a:ln w="25400" cap="flat" cmpd="sng">
              <a:solidFill>
                <a:srgbClr val="A6AAA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97" name="AutoShape 25">
              <a:extLst>
                <a:ext uri="{FF2B5EF4-FFF2-40B4-BE49-F238E27FC236}">
                  <a16:creationId xmlns:a16="http://schemas.microsoft.com/office/drawing/2014/main" id="{A670E63F-9CBC-4A76-9CEB-FC678E06433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-78688" y="78688"/>
              <a:ext cx="1573866" cy="1416489"/>
            </a:xfrm>
            <a:custGeom>
              <a:avLst/>
              <a:gdLst>
                <a:gd name="T0" fmla="+- 0 10802 6"/>
                <a:gd name="T1" fmla="*/ T0 w 21593"/>
                <a:gd name="T2" fmla="+- 0 10804 12"/>
                <a:gd name="T3" fmla="*/ 10804 h 21584"/>
                <a:gd name="T4" fmla="+- 0 10802 6"/>
                <a:gd name="T5" fmla="*/ T4 w 21593"/>
                <a:gd name="T6" fmla="+- 0 10804 12"/>
                <a:gd name="T7" fmla="*/ 10804 h 21584"/>
                <a:gd name="T8" fmla="+- 0 10802 6"/>
                <a:gd name="T9" fmla="*/ T8 w 21593"/>
                <a:gd name="T10" fmla="+- 0 10804 12"/>
                <a:gd name="T11" fmla="*/ 10804 h 21584"/>
                <a:gd name="T12" fmla="+- 0 10802 6"/>
                <a:gd name="T13" fmla="*/ T12 w 21593"/>
                <a:gd name="T14" fmla="+- 0 10804 12"/>
                <a:gd name="T15" fmla="*/ 10804 h 215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93" h="21584">
                  <a:moveTo>
                    <a:pt x="6657" y="1"/>
                  </a:moveTo>
                  <a:cubicBezTo>
                    <a:pt x="6252" y="-4"/>
                    <a:pt x="5853" y="101"/>
                    <a:pt x="5494" y="306"/>
                  </a:cubicBezTo>
                  <a:cubicBezTo>
                    <a:pt x="5116" y="522"/>
                    <a:pt x="4795" y="842"/>
                    <a:pt x="4560" y="1236"/>
                  </a:cubicBezTo>
                  <a:lnTo>
                    <a:pt x="259" y="9428"/>
                  </a:lnTo>
                  <a:cubicBezTo>
                    <a:pt x="95" y="9832"/>
                    <a:pt x="7" y="10270"/>
                    <a:pt x="1" y="10714"/>
                  </a:cubicBezTo>
                  <a:cubicBezTo>
                    <a:pt x="-6" y="11191"/>
                    <a:pt x="82" y="11664"/>
                    <a:pt x="259" y="12100"/>
                  </a:cubicBezTo>
                  <a:lnTo>
                    <a:pt x="4418" y="20185"/>
                  </a:lnTo>
                  <a:cubicBezTo>
                    <a:pt x="4637" y="20610"/>
                    <a:pt x="4953" y="20962"/>
                    <a:pt x="5334" y="21208"/>
                  </a:cubicBezTo>
                  <a:cubicBezTo>
                    <a:pt x="5698" y="21443"/>
                    <a:pt x="6110" y="21572"/>
                    <a:pt x="6531" y="21584"/>
                  </a:cubicBezTo>
                  <a:lnTo>
                    <a:pt x="14739" y="21584"/>
                  </a:lnTo>
                  <a:cubicBezTo>
                    <a:pt x="15238" y="21588"/>
                    <a:pt x="15730" y="21447"/>
                    <a:pt x="16164" y="21172"/>
                  </a:cubicBezTo>
                  <a:cubicBezTo>
                    <a:pt x="16546" y="20929"/>
                    <a:pt x="16872" y="20591"/>
                    <a:pt x="17115" y="20183"/>
                  </a:cubicBezTo>
                  <a:lnTo>
                    <a:pt x="21227" y="12302"/>
                  </a:lnTo>
                  <a:cubicBezTo>
                    <a:pt x="21468" y="11849"/>
                    <a:pt x="21594" y="11332"/>
                    <a:pt x="21593" y="10807"/>
                  </a:cubicBezTo>
                  <a:cubicBezTo>
                    <a:pt x="21592" y="10284"/>
                    <a:pt x="21466" y="9771"/>
                    <a:pt x="21227" y="9321"/>
                  </a:cubicBezTo>
                  <a:lnTo>
                    <a:pt x="17012" y="1258"/>
                  </a:lnTo>
                  <a:cubicBezTo>
                    <a:pt x="16793" y="865"/>
                    <a:pt x="16485" y="543"/>
                    <a:pt x="16120" y="322"/>
                  </a:cubicBezTo>
                  <a:cubicBezTo>
                    <a:pt x="15750" y="99"/>
                    <a:pt x="15333" y="-12"/>
                    <a:pt x="14912" y="1"/>
                  </a:cubicBezTo>
                  <a:lnTo>
                    <a:pt x="6657" y="1"/>
                  </a:lnTo>
                  <a:close/>
                </a:path>
              </a:pathLst>
            </a:custGeom>
            <a:solidFill>
              <a:srgbClr val="E162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98" name="Oval 26">
              <a:extLst>
                <a:ext uri="{FF2B5EF4-FFF2-40B4-BE49-F238E27FC236}">
                  <a16:creationId xmlns:a16="http://schemas.microsoft.com/office/drawing/2014/main" id="{ACEEFF21-9467-4E0F-B87A-065EC86F7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798" y="2478048"/>
              <a:ext cx="230895" cy="230895"/>
            </a:xfrm>
            <a:prstGeom prst="ellipse">
              <a:avLst/>
            </a:prstGeom>
            <a:solidFill>
              <a:srgbClr val="E162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99" name="AutoShape 27">
              <a:extLst>
                <a:ext uri="{FF2B5EF4-FFF2-40B4-BE49-F238E27FC236}">
                  <a16:creationId xmlns:a16="http://schemas.microsoft.com/office/drawing/2014/main" id="{668B3135-B2B6-4A6C-BC72-8A9984DF1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42" y="553591"/>
              <a:ext cx="441248" cy="41588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01" y="17459"/>
                  </a:moveTo>
                  <a:lnTo>
                    <a:pt x="17497" y="21600"/>
                  </a:lnTo>
                  <a:lnTo>
                    <a:pt x="15848" y="13532"/>
                  </a:lnTo>
                  <a:lnTo>
                    <a:pt x="21600" y="8281"/>
                  </a:lnTo>
                  <a:lnTo>
                    <a:pt x="13797" y="7428"/>
                  </a:lnTo>
                  <a:lnTo>
                    <a:pt x="10901" y="0"/>
                  </a:lnTo>
                  <a:lnTo>
                    <a:pt x="7844" y="7428"/>
                  </a:lnTo>
                  <a:lnTo>
                    <a:pt x="0" y="8281"/>
                  </a:lnTo>
                  <a:lnTo>
                    <a:pt x="5993" y="13532"/>
                  </a:lnTo>
                  <a:lnTo>
                    <a:pt x="4143" y="21600"/>
                  </a:lnTo>
                  <a:lnTo>
                    <a:pt x="10901" y="1745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2860" rIns="22860" anchor="ctr"/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4572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9144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13716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18288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defTabSz="4572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900" b="0">
                <a:latin typeface="Roboto Regular" charset="0"/>
                <a:ea typeface="Roboto Regular" charset="0"/>
                <a:cs typeface="Roboto Regular" charset="0"/>
                <a:sym typeface="Roboto Regular" charset="0"/>
              </a:endParaRPr>
            </a:p>
          </p:txBody>
        </p:sp>
      </p:grpSp>
      <p:grpSp>
        <p:nvGrpSpPr>
          <p:cNvPr id="3100" name="Group 28">
            <a:extLst>
              <a:ext uri="{FF2B5EF4-FFF2-40B4-BE49-F238E27FC236}">
                <a16:creationId xmlns:a16="http://schemas.microsoft.com/office/drawing/2014/main" id="{1B414FE5-E5D5-4AC5-9ACF-2071F019D53D}"/>
              </a:ext>
            </a:extLst>
          </p:cNvPr>
          <p:cNvGrpSpPr>
            <a:grpSpLocks/>
          </p:cNvGrpSpPr>
          <p:nvPr/>
        </p:nvGrpSpPr>
        <p:grpSpPr bwMode="auto">
          <a:xfrm>
            <a:off x="10538240" y="3101338"/>
            <a:ext cx="708288" cy="1354320"/>
            <a:chOff x="-1" y="-1"/>
            <a:chExt cx="1416491" cy="2708944"/>
          </a:xfrm>
        </p:grpSpPr>
        <p:sp>
          <p:nvSpPr>
            <p:cNvPr id="3101" name="Line 29">
              <a:extLst>
                <a:ext uri="{FF2B5EF4-FFF2-40B4-BE49-F238E27FC236}">
                  <a16:creationId xmlns:a16="http://schemas.microsoft.com/office/drawing/2014/main" id="{0444FFF6-840B-4029-A6BD-4F61907A9A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8244" y="1479579"/>
              <a:ext cx="1" cy="1142053"/>
            </a:xfrm>
            <a:prstGeom prst="line">
              <a:avLst/>
            </a:prstGeom>
            <a:noFill/>
            <a:ln w="25400" cap="flat" cmpd="sng">
              <a:solidFill>
                <a:srgbClr val="A6AAA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02" name="AutoShape 30">
              <a:extLst>
                <a:ext uri="{FF2B5EF4-FFF2-40B4-BE49-F238E27FC236}">
                  <a16:creationId xmlns:a16="http://schemas.microsoft.com/office/drawing/2014/main" id="{3F5F019D-6235-4783-A6AA-AC6FDF97FE6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-78688" y="78688"/>
              <a:ext cx="1573866" cy="1416489"/>
            </a:xfrm>
            <a:custGeom>
              <a:avLst/>
              <a:gdLst>
                <a:gd name="T0" fmla="+- 0 10802 6"/>
                <a:gd name="T1" fmla="*/ T0 w 21593"/>
                <a:gd name="T2" fmla="+- 0 10804 12"/>
                <a:gd name="T3" fmla="*/ 10804 h 21584"/>
                <a:gd name="T4" fmla="+- 0 10802 6"/>
                <a:gd name="T5" fmla="*/ T4 w 21593"/>
                <a:gd name="T6" fmla="+- 0 10804 12"/>
                <a:gd name="T7" fmla="*/ 10804 h 21584"/>
                <a:gd name="T8" fmla="+- 0 10802 6"/>
                <a:gd name="T9" fmla="*/ T8 w 21593"/>
                <a:gd name="T10" fmla="+- 0 10804 12"/>
                <a:gd name="T11" fmla="*/ 10804 h 21584"/>
                <a:gd name="T12" fmla="+- 0 10802 6"/>
                <a:gd name="T13" fmla="*/ T12 w 21593"/>
                <a:gd name="T14" fmla="+- 0 10804 12"/>
                <a:gd name="T15" fmla="*/ 10804 h 215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93" h="21584">
                  <a:moveTo>
                    <a:pt x="6657" y="1"/>
                  </a:moveTo>
                  <a:cubicBezTo>
                    <a:pt x="6252" y="-4"/>
                    <a:pt x="5853" y="101"/>
                    <a:pt x="5494" y="306"/>
                  </a:cubicBezTo>
                  <a:cubicBezTo>
                    <a:pt x="5116" y="522"/>
                    <a:pt x="4795" y="842"/>
                    <a:pt x="4560" y="1236"/>
                  </a:cubicBezTo>
                  <a:lnTo>
                    <a:pt x="259" y="9428"/>
                  </a:lnTo>
                  <a:cubicBezTo>
                    <a:pt x="95" y="9832"/>
                    <a:pt x="7" y="10270"/>
                    <a:pt x="1" y="10714"/>
                  </a:cubicBezTo>
                  <a:cubicBezTo>
                    <a:pt x="-6" y="11191"/>
                    <a:pt x="82" y="11664"/>
                    <a:pt x="259" y="12100"/>
                  </a:cubicBezTo>
                  <a:lnTo>
                    <a:pt x="4418" y="20185"/>
                  </a:lnTo>
                  <a:cubicBezTo>
                    <a:pt x="4637" y="20610"/>
                    <a:pt x="4953" y="20962"/>
                    <a:pt x="5334" y="21208"/>
                  </a:cubicBezTo>
                  <a:cubicBezTo>
                    <a:pt x="5698" y="21443"/>
                    <a:pt x="6110" y="21572"/>
                    <a:pt x="6531" y="21584"/>
                  </a:cubicBezTo>
                  <a:lnTo>
                    <a:pt x="14739" y="21584"/>
                  </a:lnTo>
                  <a:cubicBezTo>
                    <a:pt x="15238" y="21588"/>
                    <a:pt x="15730" y="21447"/>
                    <a:pt x="16164" y="21172"/>
                  </a:cubicBezTo>
                  <a:cubicBezTo>
                    <a:pt x="16546" y="20929"/>
                    <a:pt x="16872" y="20591"/>
                    <a:pt x="17115" y="20183"/>
                  </a:cubicBezTo>
                  <a:lnTo>
                    <a:pt x="21227" y="12302"/>
                  </a:lnTo>
                  <a:cubicBezTo>
                    <a:pt x="21468" y="11849"/>
                    <a:pt x="21594" y="11332"/>
                    <a:pt x="21593" y="10807"/>
                  </a:cubicBezTo>
                  <a:cubicBezTo>
                    <a:pt x="21592" y="10284"/>
                    <a:pt x="21466" y="9771"/>
                    <a:pt x="21227" y="9321"/>
                  </a:cubicBezTo>
                  <a:lnTo>
                    <a:pt x="17012" y="1258"/>
                  </a:lnTo>
                  <a:cubicBezTo>
                    <a:pt x="16793" y="865"/>
                    <a:pt x="16485" y="543"/>
                    <a:pt x="16120" y="322"/>
                  </a:cubicBezTo>
                  <a:cubicBezTo>
                    <a:pt x="15750" y="99"/>
                    <a:pt x="15333" y="-12"/>
                    <a:pt x="14912" y="1"/>
                  </a:cubicBezTo>
                  <a:lnTo>
                    <a:pt x="6657" y="1"/>
                  </a:lnTo>
                  <a:close/>
                </a:path>
              </a:pathLst>
            </a:custGeom>
            <a:solidFill>
              <a:srgbClr val="2EA7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03" name="Oval 31">
              <a:extLst>
                <a:ext uri="{FF2B5EF4-FFF2-40B4-BE49-F238E27FC236}">
                  <a16:creationId xmlns:a16="http://schemas.microsoft.com/office/drawing/2014/main" id="{24764D20-289B-4571-BA06-79EE305FC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796" y="2478048"/>
              <a:ext cx="230896" cy="230895"/>
            </a:xfrm>
            <a:prstGeom prst="ellipse">
              <a:avLst/>
            </a:prstGeom>
            <a:solidFill>
              <a:srgbClr val="2EA7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04" name="AutoShape 32">
              <a:extLst>
                <a:ext uri="{FF2B5EF4-FFF2-40B4-BE49-F238E27FC236}">
                  <a16:creationId xmlns:a16="http://schemas.microsoft.com/office/drawing/2014/main" id="{B5783C31-E6AF-4B3D-999E-9815383BA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144" y="577162"/>
              <a:ext cx="462986" cy="3941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10800"/>
                  </a:lnTo>
                  <a:lnTo>
                    <a:pt x="0" y="0"/>
                  </a:lnTo>
                  <a:lnTo>
                    <a:pt x="0" y="8280"/>
                  </a:lnTo>
                  <a:lnTo>
                    <a:pt x="15527" y="10800"/>
                  </a:lnTo>
                  <a:lnTo>
                    <a:pt x="0" y="13095"/>
                  </a:lnTo>
                  <a:lnTo>
                    <a:pt x="0" y="2160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2860" rIns="22860" anchor="ctr"/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4572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9144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13716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18288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defTabSz="4572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900" b="0">
                <a:latin typeface="Roboto Regular" charset="0"/>
                <a:ea typeface="Roboto Regular" charset="0"/>
                <a:cs typeface="Roboto Regular" charset="0"/>
                <a:sym typeface="Roboto Regular" charset="0"/>
              </a:endParaRPr>
            </a:p>
          </p:txBody>
        </p:sp>
      </p:grpSp>
      <p:sp>
        <p:nvSpPr>
          <p:cNvPr id="3106" name="Line 34">
            <a:extLst>
              <a:ext uri="{FF2B5EF4-FFF2-40B4-BE49-F238E27FC236}">
                <a16:creationId xmlns:a16="http://schemas.microsoft.com/office/drawing/2014/main" id="{11C51C5D-C61A-40C6-B2DA-D4DA858DAF5D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9293457" y="4418867"/>
            <a:ext cx="1" cy="1203609"/>
          </a:xfrm>
          <a:prstGeom prst="line">
            <a:avLst/>
          </a:prstGeom>
          <a:noFill/>
          <a:ln w="25400" cap="flat" cmpd="sng">
            <a:solidFill>
              <a:srgbClr val="A6AAA9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108" name="Oval 36">
            <a:extLst>
              <a:ext uri="{FF2B5EF4-FFF2-40B4-BE49-F238E27FC236}">
                <a16:creationId xmlns:a16="http://schemas.microsoft.com/office/drawing/2014/main" id="{F64950BC-B725-4550-B74F-46D39DEBCA65}"/>
              </a:ext>
            </a:extLst>
          </p:cNvPr>
          <p:cNvSpPr>
            <a:spLocks/>
          </p:cNvSpPr>
          <p:nvPr/>
        </p:nvSpPr>
        <p:spPr bwMode="auto">
          <a:xfrm rot="10800000">
            <a:off x="9235730" y="4353428"/>
            <a:ext cx="115455" cy="115435"/>
          </a:xfrm>
          <a:prstGeom prst="ellipse">
            <a:avLst/>
          </a:prstGeom>
          <a:solidFill>
            <a:srgbClr val="36526E"/>
          </a:solidFill>
          <a:ln>
            <a:noFill/>
          </a:ln>
          <a:effectLst/>
          <a:extLst/>
        </p:spPr>
        <p:txBody>
          <a:bodyPr lIns="25400" tIns="25400" rIns="25400" bIns="25400" anchor="ctr"/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grpSp>
        <p:nvGrpSpPr>
          <p:cNvPr id="3111" name="Group 39">
            <a:extLst>
              <a:ext uri="{FF2B5EF4-FFF2-40B4-BE49-F238E27FC236}">
                <a16:creationId xmlns:a16="http://schemas.microsoft.com/office/drawing/2014/main" id="{55FF4205-18B3-41BF-A314-F81F681327C4}"/>
              </a:ext>
            </a:extLst>
          </p:cNvPr>
          <p:cNvGrpSpPr>
            <a:grpSpLocks/>
          </p:cNvGrpSpPr>
          <p:nvPr/>
        </p:nvGrpSpPr>
        <p:grpSpPr bwMode="auto">
          <a:xfrm>
            <a:off x="944680" y="4749899"/>
            <a:ext cx="1398966" cy="1207465"/>
            <a:chOff x="1381277" y="-12373"/>
            <a:chExt cx="2797763" cy="2415200"/>
          </a:xfrm>
        </p:grpSpPr>
        <p:sp>
          <p:nvSpPr>
            <p:cNvPr id="3112" name="Text Box 40">
              <a:extLst>
                <a:ext uri="{FF2B5EF4-FFF2-40B4-BE49-F238E27FC236}">
                  <a16:creationId xmlns:a16="http://schemas.microsoft.com/office/drawing/2014/main" id="{388A101D-C613-48DE-8FAD-4E828B686CE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81277" y="-12373"/>
              <a:ext cx="2797763" cy="4719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25400" tIns="25400" rIns="25400" bIns="25400" anchor="ctr">
              <a:spAutoFit/>
            </a:bodyPr>
            <a:lstStyle/>
            <a:p>
              <a:pPr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altLang="fr-FR" sz="12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Découverte</a:t>
              </a:r>
            </a:p>
          </p:txBody>
        </p:sp>
        <p:sp>
          <p:nvSpPr>
            <p:cNvPr id="3113" name="Text Box 41">
              <a:extLst>
                <a:ext uri="{FF2B5EF4-FFF2-40B4-BE49-F238E27FC236}">
                  <a16:creationId xmlns:a16="http://schemas.microsoft.com/office/drawing/2014/main" id="{86BA81F2-83F5-44FF-8C45-FB712883B29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81277" y="638044"/>
              <a:ext cx="2588124" cy="1764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25400" tIns="25400" rIns="25400" bIns="25400">
              <a:spAutoFit/>
            </a:bodyPr>
            <a:lstStyle/>
            <a:p>
              <a:pPr marL="85725" indent="-85725" defTabSz="41275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5688B"/>
                </a:buClr>
                <a:buFont typeface="Arial" panose="020B0604020202020204" pitchFamily="34" charset="0"/>
                <a:buChar char="−"/>
              </a:pPr>
              <a:r>
                <a:rPr lang="fr-FR" altLang="fr-FR" sz="9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Idéation</a:t>
              </a:r>
            </a:p>
            <a:p>
              <a:pPr marL="85725" indent="-85725" defTabSz="41275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5688B"/>
                </a:buClr>
                <a:buFont typeface="Arial" panose="020B0604020202020204" pitchFamily="34" charset="0"/>
                <a:buChar char="−"/>
              </a:pPr>
              <a:r>
                <a:rPr lang="fr-FR" altLang="fr-FR" sz="9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Priorisation</a:t>
              </a:r>
            </a:p>
            <a:p>
              <a:pPr marL="85725" indent="-85725" defTabSz="41275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5688B"/>
                </a:buClr>
                <a:buFont typeface="Arial" panose="020B0604020202020204" pitchFamily="34" charset="0"/>
                <a:buChar char="−"/>
              </a:pPr>
              <a:r>
                <a:rPr lang="fr-FR" altLang="fr-FR" sz="9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Future </a:t>
              </a:r>
              <a:r>
                <a:rPr lang="fr-FR" altLang="fr-FR" sz="900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Mapping</a:t>
              </a:r>
              <a:endParaRPr lang="fr-FR" altLang="fr-FR" sz="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marL="85725" indent="-85725" defTabSz="41275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5688B"/>
                </a:buClr>
                <a:buFont typeface="Arial" panose="020B0604020202020204" pitchFamily="34" charset="0"/>
                <a:buChar char="−"/>
              </a:pPr>
              <a:r>
                <a:rPr lang="fr-FR" altLang="fr-FR" sz="900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Analytics</a:t>
              </a:r>
              <a:r>
                <a:rPr lang="fr-FR" altLang="fr-FR" sz="9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 avancés</a:t>
              </a:r>
            </a:p>
            <a:p>
              <a:pPr marL="85725" indent="-85725" defTabSz="41275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5688B"/>
                </a:buClr>
                <a:buFont typeface="Arial" panose="020B0604020202020204" pitchFamily="34" charset="0"/>
                <a:buChar char="−"/>
              </a:pPr>
              <a:r>
                <a:rPr lang="fr-FR" altLang="fr-FR" sz="9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Moteurs d’activité</a:t>
              </a:r>
            </a:p>
            <a:p>
              <a:pPr marL="85725" indent="-85725" defTabSz="41275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5688B"/>
                </a:buClr>
                <a:buFont typeface="Arial" panose="020B0604020202020204" pitchFamily="34" charset="0"/>
                <a:buChar char="−"/>
              </a:pPr>
              <a:r>
                <a:rPr lang="fr-FR" altLang="fr-FR" sz="9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User </a:t>
              </a:r>
              <a:r>
                <a:rPr lang="fr-FR" altLang="fr-FR" sz="900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Research</a:t>
              </a:r>
              <a:endParaRPr lang="fr-FR" altLang="fr-FR" sz="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3120" name="Group 48">
            <a:extLst>
              <a:ext uri="{FF2B5EF4-FFF2-40B4-BE49-F238E27FC236}">
                <a16:creationId xmlns:a16="http://schemas.microsoft.com/office/drawing/2014/main" id="{73E9F83B-C58F-4A25-BC00-47070E6E9B58}"/>
              </a:ext>
            </a:extLst>
          </p:cNvPr>
          <p:cNvGrpSpPr>
            <a:grpSpLocks/>
          </p:cNvGrpSpPr>
          <p:nvPr/>
        </p:nvGrpSpPr>
        <p:grpSpPr bwMode="auto">
          <a:xfrm>
            <a:off x="3942574" y="4749899"/>
            <a:ext cx="1598926" cy="1207465"/>
            <a:chOff x="981381" y="-12373"/>
            <a:chExt cx="3197659" cy="2415200"/>
          </a:xfrm>
        </p:grpSpPr>
        <p:sp>
          <p:nvSpPr>
            <p:cNvPr id="3121" name="Text Box 49">
              <a:extLst>
                <a:ext uri="{FF2B5EF4-FFF2-40B4-BE49-F238E27FC236}">
                  <a16:creationId xmlns:a16="http://schemas.microsoft.com/office/drawing/2014/main" id="{537BBFD5-B7E0-4743-8E00-51055CD5641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81381" y="-12373"/>
              <a:ext cx="3197659" cy="4719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25400" tIns="25400" rIns="25400" bIns="25400" anchor="ctr">
              <a:spAutoFit/>
            </a:bodyPr>
            <a:lstStyle/>
            <a:p>
              <a:pPr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altLang="fr-FR" sz="12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Prototypage rapide</a:t>
              </a:r>
            </a:p>
          </p:txBody>
        </p:sp>
        <p:sp>
          <p:nvSpPr>
            <p:cNvPr id="3122" name="Text Box 50">
              <a:extLst>
                <a:ext uri="{FF2B5EF4-FFF2-40B4-BE49-F238E27FC236}">
                  <a16:creationId xmlns:a16="http://schemas.microsoft.com/office/drawing/2014/main" id="{D0DCDA2C-575A-431A-A45E-C5DE1E40114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81381" y="638044"/>
              <a:ext cx="2988020" cy="1764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25400" tIns="25400" rIns="25400" bIns="25400">
              <a:spAutoFit/>
            </a:bodyPr>
            <a:lstStyle/>
            <a:p>
              <a:pPr marL="85725" indent="-85725" defTabSz="41275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61D1CE"/>
                </a:buClr>
                <a:buFont typeface="Arial" panose="020B0604020202020204" pitchFamily="34" charset="0"/>
                <a:buChar char="−"/>
              </a:pPr>
              <a:r>
                <a:rPr lang="fr-FR" altLang="fr-FR" sz="9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Prototypage rapide pour recueillir un feedback et corriger la stratégie UX</a:t>
              </a:r>
            </a:p>
            <a:p>
              <a:pPr marL="85725" indent="-85725" defTabSz="41275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61D1CE"/>
                </a:buClr>
                <a:buFont typeface="Arial" panose="020B0604020202020204" pitchFamily="34" charset="0"/>
                <a:buChar char="−"/>
              </a:pPr>
              <a:r>
                <a:rPr lang="fr-FR" altLang="fr-FR" sz="9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Intégration du feedback des métiers et affinage des idée</a:t>
              </a:r>
            </a:p>
          </p:txBody>
        </p:sp>
      </p:grpSp>
      <p:grpSp>
        <p:nvGrpSpPr>
          <p:cNvPr id="3123" name="Group 51">
            <a:extLst>
              <a:ext uri="{FF2B5EF4-FFF2-40B4-BE49-F238E27FC236}">
                <a16:creationId xmlns:a16="http://schemas.microsoft.com/office/drawing/2014/main" id="{F69ACC99-B3FA-4A90-B2BE-317AFE91D463}"/>
              </a:ext>
            </a:extLst>
          </p:cNvPr>
          <p:cNvGrpSpPr>
            <a:grpSpLocks/>
          </p:cNvGrpSpPr>
          <p:nvPr/>
        </p:nvGrpSpPr>
        <p:grpSpPr bwMode="auto">
          <a:xfrm>
            <a:off x="6947479" y="4749899"/>
            <a:ext cx="1494102" cy="930466"/>
            <a:chOff x="209639" y="-12373"/>
            <a:chExt cx="3969401" cy="1861140"/>
          </a:xfrm>
        </p:grpSpPr>
        <p:sp>
          <p:nvSpPr>
            <p:cNvPr id="3124" name="Text Box 52">
              <a:extLst>
                <a:ext uri="{FF2B5EF4-FFF2-40B4-BE49-F238E27FC236}">
                  <a16:creationId xmlns:a16="http://schemas.microsoft.com/office/drawing/2014/main" id="{3F22398F-9989-4F5E-9856-A4ECD315DD8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09639" y="-12373"/>
              <a:ext cx="3969401" cy="4719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25400" tIns="25400" rIns="25400" bIns="25400" anchor="ctr">
              <a:spAutoFit/>
            </a:bodyPr>
            <a:lstStyle/>
            <a:p>
              <a:pPr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altLang="fr-FR" sz="12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Lean Product </a:t>
              </a:r>
            </a:p>
          </p:txBody>
        </p:sp>
        <p:sp>
          <p:nvSpPr>
            <p:cNvPr id="3125" name="Text Box 53">
              <a:extLst>
                <a:ext uri="{FF2B5EF4-FFF2-40B4-BE49-F238E27FC236}">
                  <a16:creationId xmlns:a16="http://schemas.microsoft.com/office/drawing/2014/main" id="{53003DD4-C916-4125-A539-68545327D9A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09642" y="638044"/>
              <a:ext cx="3969398" cy="1210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25400" tIns="25400" rIns="25400" bIns="25400">
              <a:spAutoFit/>
            </a:bodyPr>
            <a:lstStyle/>
            <a:p>
              <a:pPr marL="85725" indent="-85725" defTabSz="41275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E16268"/>
                </a:buClr>
                <a:buFont typeface="Arial" panose="020B0604020202020204" pitchFamily="34" charset="0"/>
                <a:buChar char="−"/>
              </a:pPr>
              <a:r>
                <a:rPr lang="fr-FR" altLang="fr-FR" sz="9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Définition les </a:t>
              </a:r>
              <a:r>
                <a:rPr lang="fr-FR" altLang="fr-FR" sz="900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usertories</a:t>
              </a:r>
              <a:r>
                <a:rPr lang="fr-FR" altLang="fr-FR" sz="9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, le MVP, la </a:t>
              </a:r>
              <a:r>
                <a:rPr lang="fr-FR" altLang="fr-FR" sz="900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Roadmap</a:t>
              </a:r>
              <a:r>
                <a:rPr lang="fr-FR" altLang="fr-FR" sz="9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, les utilisateurs cibles, les critères de succès</a:t>
              </a:r>
            </a:p>
          </p:txBody>
        </p:sp>
      </p:grpSp>
      <p:grpSp>
        <p:nvGrpSpPr>
          <p:cNvPr id="3126" name="Group 54">
            <a:extLst>
              <a:ext uri="{FF2B5EF4-FFF2-40B4-BE49-F238E27FC236}">
                <a16:creationId xmlns:a16="http://schemas.microsoft.com/office/drawing/2014/main" id="{FD17BE9A-280A-4607-893F-920E6A8C6CC2}"/>
              </a:ext>
            </a:extLst>
          </p:cNvPr>
          <p:cNvGrpSpPr>
            <a:grpSpLocks/>
          </p:cNvGrpSpPr>
          <p:nvPr/>
        </p:nvGrpSpPr>
        <p:grpSpPr bwMode="auto">
          <a:xfrm>
            <a:off x="10467975" y="4657566"/>
            <a:ext cx="1469232" cy="884298"/>
            <a:chOff x="1240753" y="-197059"/>
            <a:chExt cx="2938287" cy="1768794"/>
          </a:xfrm>
        </p:grpSpPr>
        <p:sp>
          <p:nvSpPr>
            <p:cNvPr id="3127" name="Text Box 55">
              <a:extLst>
                <a:ext uri="{FF2B5EF4-FFF2-40B4-BE49-F238E27FC236}">
                  <a16:creationId xmlns:a16="http://schemas.microsoft.com/office/drawing/2014/main" id="{3A954A03-2B0E-422D-9FAA-0125373918B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40753" y="-197059"/>
              <a:ext cx="2938287" cy="8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25400" tIns="25400" rIns="25400" bIns="25400" anchor="ctr">
              <a:spAutoFit/>
            </a:bodyPr>
            <a:lstStyle/>
            <a:p>
              <a:pPr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altLang="fr-FR" sz="12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Transition au </a:t>
              </a:r>
              <a:r>
                <a:rPr lang="fr-FR" altLang="fr-FR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mobile service line </a:t>
              </a:r>
            </a:p>
          </p:txBody>
        </p:sp>
        <p:sp>
          <p:nvSpPr>
            <p:cNvPr id="3128" name="Text Box 56">
              <a:extLst>
                <a:ext uri="{FF2B5EF4-FFF2-40B4-BE49-F238E27FC236}">
                  <a16:creationId xmlns:a16="http://schemas.microsoft.com/office/drawing/2014/main" id="{3A4284DC-25C9-4B55-9D9C-8133FB20AFE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40753" y="638043"/>
              <a:ext cx="2728648" cy="933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25400" tIns="25400" rIns="25400" bIns="25400">
              <a:spAutoFit/>
            </a:bodyPr>
            <a:lstStyle/>
            <a:p>
              <a:pPr marL="85725" indent="-85725" defTabSz="41275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2EA7E2"/>
                </a:buClr>
                <a:buFont typeface="Arial" panose="020B0604020202020204" pitchFamily="34" charset="0"/>
                <a:buChar char="−"/>
              </a:pPr>
              <a:r>
                <a:rPr lang="fr-FR" altLang="fr-FR" sz="9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Transformation de l’idée de la phase design au produit réel</a:t>
              </a:r>
            </a:p>
          </p:txBody>
        </p:sp>
      </p:grpSp>
      <p:sp>
        <p:nvSpPr>
          <p:cNvPr id="3130" name="Text Box 58">
            <a:extLst>
              <a:ext uri="{FF2B5EF4-FFF2-40B4-BE49-F238E27FC236}">
                <a16:creationId xmlns:a16="http://schemas.microsoft.com/office/drawing/2014/main" id="{898416CD-1BEF-413C-9D53-15995F87F6D1}"/>
              </a:ext>
            </a:extLst>
          </p:cNvPr>
          <p:cNvSpPr txBox="1">
            <a:spLocks/>
          </p:cNvSpPr>
          <p:nvPr/>
        </p:nvSpPr>
        <p:spPr bwMode="auto">
          <a:xfrm>
            <a:off x="1852927" y="4087997"/>
            <a:ext cx="2089647" cy="23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Prérequis</a:t>
            </a:r>
          </a:p>
        </p:txBody>
      </p:sp>
      <p:sp>
        <p:nvSpPr>
          <p:cNvPr id="3136" name="Text Box 64">
            <a:extLst>
              <a:ext uri="{FF2B5EF4-FFF2-40B4-BE49-F238E27FC236}">
                <a16:creationId xmlns:a16="http://schemas.microsoft.com/office/drawing/2014/main" id="{BF0CA566-DA3A-4C0C-8B5A-8C5CAB774F1A}"/>
              </a:ext>
            </a:extLst>
          </p:cNvPr>
          <p:cNvSpPr txBox="1">
            <a:spLocks/>
          </p:cNvSpPr>
          <p:nvPr/>
        </p:nvSpPr>
        <p:spPr bwMode="auto">
          <a:xfrm>
            <a:off x="8248634" y="4087997"/>
            <a:ext cx="2089647" cy="23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Mobile service line???</a:t>
            </a:r>
          </a:p>
        </p:txBody>
      </p:sp>
      <p:sp>
        <p:nvSpPr>
          <p:cNvPr id="2" name="Triangle isocèle 1"/>
          <p:cNvSpPr/>
          <p:nvPr/>
        </p:nvSpPr>
        <p:spPr>
          <a:xfrm>
            <a:off x="2273860" y="5614464"/>
            <a:ext cx="1247775" cy="342900"/>
          </a:xfrm>
          <a:prstGeom prst="triangle">
            <a:avLst/>
          </a:prstGeom>
          <a:solidFill>
            <a:srgbClr val="365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Triangle isocèle 69"/>
          <p:cNvSpPr/>
          <p:nvPr/>
        </p:nvSpPr>
        <p:spPr>
          <a:xfrm>
            <a:off x="8669569" y="5614464"/>
            <a:ext cx="1247775" cy="342900"/>
          </a:xfrm>
          <a:prstGeom prst="triangle">
            <a:avLst/>
          </a:prstGeom>
          <a:solidFill>
            <a:srgbClr val="365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Text Box 58">
            <a:extLst>
              <a:ext uri="{FF2B5EF4-FFF2-40B4-BE49-F238E27FC236}">
                <a16:creationId xmlns:a16="http://schemas.microsoft.com/office/drawing/2014/main" id="{898416CD-1BEF-413C-9D53-15995F87F6D1}"/>
              </a:ext>
            </a:extLst>
          </p:cNvPr>
          <p:cNvSpPr txBox="1">
            <a:spLocks/>
          </p:cNvSpPr>
          <p:nvPr/>
        </p:nvSpPr>
        <p:spPr bwMode="auto">
          <a:xfrm>
            <a:off x="2531546" y="5767568"/>
            <a:ext cx="732408" cy="189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Conception</a:t>
            </a:r>
          </a:p>
        </p:txBody>
      </p:sp>
      <p:sp>
        <p:nvSpPr>
          <p:cNvPr id="72" name="Text Box 58">
            <a:extLst>
              <a:ext uri="{FF2B5EF4-FFF2-40B4-BE49-F238E27FC236}">
                <a16:creationId xmlns:a16="http://schemas.microsoft.com/office/drawing/2014/main" id="{898416CD-1BEF-413C-9D53-15995F87F6D1}"/>
              </a:ext>
            </a:extLst>
          </p:cNvPr>
          <p:cNvSpPr txBox="1">
            <a:spLocks/>
          </p:cNvSpPr>
          <p:nvPr/>
        </p:nvSpPr>
        <p:spPr bwMode="auto">
          <a:xfrm>
            <a:off x="8927251" y="5767568"/>
            <a:ext cx="778723" cy="189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Mise en </a:t>
            </a:r>
            <a:r>
              <a:rPr lang="fr-FR" altLang="fr-FR" sz="9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prod</a:t>
            </a:r>
            <a:endParaRPr lang="fr-FR" altLang="fr-FR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3" name="Text Box 58">
            <a:extLst>
              <a:ext uri="{FF2B5EF4-FFF2-40B4-BE49-F238E27FC236}">
                <a16:creationId xmlns:a16="http://schemas.microsoft.com/office/drawing/2014/main" id="{898416CD-1BEF-413C-9D53-15995F87F6D1}"/>
              </a:ext>
            </a:extLst>
          </p:cNvPr>
          <p:cNvSpPr txBox="1">
            <a:spLocks/>
          </p:cNvSpPr>
          <p:nvPr/>
        </p:nvSpPr>
        <p:spPr bwMode="auto">
          <a:xfrm>
            <a:off x="523875" y="1449662"/>
            <a:ext cx="11413332" cy="789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spc="3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La design </a:t>
            </a:r>
            <a:r>
              <a:rPr lang="fr-FR" altLang="fr-FR" sz="1600" spc="3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kitchen</a:t>
            </a:r>
            <a:r>
              <a:rPr lang="fr-FR" altLang="fr-FR" sz="1600" spc="3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permet une meilleure définition de l’expérience utilisateur à travers des prototypes Quick Win,</a:t>
            </a:r>
          </a:p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spc="3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Convertir les problématiques business en idées et solutions</a:t>
            </a:r>
          </a:p>
        </p:txBody>
      </p:sp>
      <p:sp>
        <p:nvSpPr>
          <p:cNvPr id="74" name="Timeline"/>
          <p:cNvSpPr txBox="1"/>
          <p:nvPr/>
        </p:nvSpPr>
        <p:spPr>
          <a:xfrm>
            <a:off x="421200" y="284400"/>
            <a:ext cx="10956926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6000" dirty="0"/>
              <a:t>Design </a:t>
            </a:r>
            <a:r>
              <a:rPr lang="fr-FR" sz="6000" dirty="0" err="1"/>
              <a:t>Kitchen</a:t>
            </a:r>
            <a:r>
              <a:rPr lang="fr-FR" sz="6000" dirty="0"/>
              <a:t>: Redéfinir l’UX</a:t>
            </a:r>
            <a:endParaRPr sz="6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27</a:t>
            </a:fld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3419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Résultat de recherche d'images pour &quot;cycle icon png&quot;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996" y="3062445"/>
            <a:ext cx="491470" cy="49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Line 2">
            <a:extLst>
              <a:ext uri="{FF2B5EF4-FFF2-40B4-BE49-F238E27FC236}">
                <a16:creationId xmlns:a16="http://schemas.microsoft.com/office/drawing/2014/main" id="{5A9E9B0C-3E06-4CE9-B077-6B716E98B1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0185" y="3608181"/>
            <a:ext cx="9632225" cy="0"/>
          </a:xfrm>
          <a:prstGeom prst="line">
            <a:avLst/>
          </a:prstGeom>
          <a:noFill/>
          <a:ln w="25400" cap="flat" cmpd="sng">
            <a:solidFill>
              <a:srgbClr val="A6AAA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grpSp>
        <p:nvGrpSpPr>
          <p:cNvPr id="3075" name="Group 3">
            <a:extLst>
              <a:ext uri="{FF2B5EF4-FFF2-40B4-BE49-F238E27FC236}">
                <a16:creationId xmlns:a16="http://schemas.microsoft.com/office/drawing/2014/main" id="{360D68A8-1BFB-4E3F-8334-15DC7608A28E}"/>
              </a:ext>
            </a:extLst>
          </p:cNvPr>
          <p:cNvGrpSpPr>
            <a:grpSpLocks/>
          </p:cNvGrpSpPr>
          <p:nvPr/>
        </p:nvGrpSpPr>
        <p:grpSpPr bwMode="auto">
          <a:xfrm>
            <a:off x="944680" y="2301238"/>
            <a:ext cx="708287" cy="1354320"/>
            <a:chOff x="0" y="0"/>
            <a:chExt cx="1416489" cy="2708943"/>
          </a:xfrm>
        </p:grpSpPr>
        <p:sp>
          <p:nvSpPr>
            <p:cNvPr id="3076" name="Line 4">
              <a:extLst>
                <a:ext uri="{FF2B5EF4-FFF2-40B4-BE49-F238E27FC236}">
                  <a16:creationId xmlns:a16="http://schemas.microsoft.com/office/drawing/2014/main" id="{51CEFEE2-2425-4519-9B91-C940CF5F47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8244" y="1479579"/>
              <a:ext cx="1" cy="1142053"/>
            </a:xfrm>
            <a:prstGeom prst="line">
              <a:avLst/>
            </a:prstGeom>
            <a:noFill/>
            <a:ln w="25400" cap="flat" cmpd="sng">
              <a:solidFill>
                <a:srgbClr val="A6AAA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77" name="AutoShape 5">
              <a:extLst>
                <a:ext uri="{FF2B5EF4-FFF2-40B4-BE49-F238E27FC236}">
                  <a16:creationId xmlns:a16="http://schemas.microsoft.com/office/drawing/2014/main" id="{1087AA13-AF12-4BAA-8B5E-EAAB780469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-78688" y="78688"/>
              <a:ext cx="1573866" cy="1416489"/>
            </a:xfrm>
            <a:custGeom>
              <a:avLst/>
              <a:gdLst>
                <a:gd name="T0" fmla="+- 0 10802 6"/>
                <a:gd name="T1" fmla="*/ T0 w 21593"/>
                <a:gd name="T2" fmla="+- 0 10804 12"/>
                <a:gd name="T3" fmla="*/ 10804 h 21584"/>
                <a:gd name="T4" fmla="+- 0 10802 6"/>
                <a:gd name="T5" fmla="*/ T4 w 21593"/>
                <a:gd name="T6" fmla="+- 0 10804 12"/>
                <a:gd name="T7" fmla="*/ 10804 h 21584"/>
                <a:gd name="T8" fmla="+- 0 10802 6"/>
                <a:gd name="T9" fmla="*/ T8 w 21593"/>
                <a:gd name="T10" fmla="+- 0 10804 12"/>
                <a:gd name="T11" fmla="*/ 10804 h 21584"/>
                <a:gd name="T12" fmla="+- 0 10802 6"/>
                <a:gd name="T13" fmla="*/ T12 w 21593"/>
                <a:gd name="T14" fmla="+- 0 10804 12"/>
                <a:gd name="T15" fmla="*/ 10804 h 215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93" h="21584">
                  <a:moveTo>
                    <a:pt x="6657" y="1"/>
                  </a:moveTo>
                  <a:cubicBezTo>
                    <a:pt x="6252" y="-4"/>
                    <a:pt x="5853" y="101"/>
                    <a:pt x="5494" y="306"/>
                  </a:cubicBezTo>
                  <a:cubicBezTo>
                    <a:pt x="5116" y="522"/>
                    <a:pt x="4795" y="842"/>
                    <a:pt x="4560" y="1236"/>
                  </a:cubicBezTo>
                  <a:lnTo>
                    <a:pt x="259" y="9428"/>
                  </a:lnTo>
                  <a:cubicBezTo>
                    <a:pt x="95" y="9832"/>
                    <a:pt x="7" y="10270"/>
                    <a:pt x="1" y="10714"/>
                  </a:cubicBezTo>
                  <a:cubicBezTo>
                    <a:pt x="-6" y="11191"/>
                    <a:pt x="82" y="11664"/>
                    <a:pt x="259" y="12100"/>
                  </a:cubicBezTo>
                  <a:lnTo>
                    <a:pt x="4418" y="20185"/>
                  </a:lnTo>
                  <a:cubicBezTo>
                    <a:pt x="4637" y="20610"/>
                    <a:pt x="4953" y="20962"/>
                    <a:pt x="5334" y="21208"/>
                  </a:cubicBezTo>
                  <a:cubicBezTo>
                    <a:pt x="5698" y="21443"/>
                    <a:pt x="6110" y="21572"/>
                    <a:pt x="6531" y="21584"/>
                  </a:cubicBezTo>
                  <a:lnTo>
                    <a:pt x="14739" y="21584"/>
                  </a:lnTo>
                  <a:cubicBezTo>
                    <a:pt x="15238" y="21588"/>
                    <a:pt x="15730" y="21447"/>
                    <a:pt x="16164" y="21172"/>
                  </a:cubicBezTo>
                  <a:cubicBezTo>
                    <a:pt x="16546" y="20929"/>
                    <a:pt x="16872" y="20591"/>
                    <a:pt x="17115" y="20183"/>
                  </a:cubicBezTo>
                  <a:lnTo>
                    <a:pt x="21227" y="12302"/>
                  </a:lnTo>
                  <a:cubicBezTo>
                    <a:pt x="21468" y="11849"/>
                    <a:pt x="21594" y="11332"/>
                    <a:pt x="21593" y="10807"/>
                  </a:cubicBezTo>
                  <a:cubicBezTo>
                    <a:pt x="21592" y="10284"/>
                    <a:pt x="21466" y="9771"/>
                    <a:pt x="21227" y="9321"/>
                  </a:cubicBezTo>
                  <a:lnTo>
                    <a:pt x="17012" y="1258"/>
                  </a:lnTo>
                  <a:cubicBezTo>
                    <a:pt x="16793" y="865"/>
                    <a:pt x="16485" y="543"/>
                    <a:pt x="16120" y="322"/>
                  </a:cubicBezTo>
                  <a:cubicBezTo>
                    <a:pt x="15750" y="99"/>
                    <a:pt x="15333" y="-12"/>
                    <a:pt x="14912" y="1"/>
                  </a:cubicBezTo>
                  <a:lnTo>
                    <a:pt x="6657" y="1"/>
                  </a:lnTo>
                  <a:close/>
                </a:path>
              </a:pathLst>
            </a:custGeom>
            <a:solidFill>
              <a:srgbClr val="45688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78" name="Oval 6">
              <a:extLst>
                <a:ext uri="{FF2B5EF4-FFF2-40B4-BE49-F238E27FC236}">
                  <a16:creationId xmlns:a16="http://schemas.microsoft.com/office/drawing/2014/main" id="{E5B59896-6DF3-4D36-81A9-910430928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797" y="2478048"/>
              <a:ext cx="230895" cy="230895"/>
            </a:xfrm>
            <a:prstGeom prst="ellipse">
              <a:avLst/>
            </a:prstGeom>
            <a:solidFill>
              <a:srgbClr val="45688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  <p:grpSp>
        <p:nvGrpSpPr>
          <p:cNvPr id="3085" name="Group 13">
            <a:extLst>
              <a:ext uri="{FF2B5EF4-FFF2-40B4-BE49-F238E27FC236}">
                <a16:creationId xmlns:a16="http://schemas.microsoft.com/office/drawing/2014/main" id="{C013777A-B955-4482-951D-9607EEAF3069}"/>
              </a:ext>
            </a:extLst>
          </p:cNvPr>
          <p:cNvGrpSpPr>
            <a:grpSpLocks/>
          </p:cNvGrpSpPr>
          <p:nvPr/>
        </p:nvGrpSpPr>
        <p:grpSpPr bwMode="auto">
          <a:xfrm>
            <a:off x="3335981" y="2301238"/>
            <a:ext cx="708287" cy="1354320"/>
            <a:chOff x="0" y="0"/>
            <a:chExt cx="1416489" cy="2708943"/>
          </a:xfrm>
        </p:grpSpPr>
        <p:sp>
          <p:nvSpPr>
            <p:cNvPr id="3086" name="Line 14">
              <a:extLst>
                <a:ext uri="{FF2B5EF4-FFF2-40B4-BE49-F238E27FC236}">
                  <a16:creationId xmlns:a16="http://schemas.microsoft.com/office/drawing/2014/main" id="{50D149CA-9C11-45A8-9E1F-3BD3EAEFFC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8244" y="1479579"/>
              <a:ext cx="1" cy="1142053"/>
            </a:xfrm>
            <a:prstGeom prst="line">
              <a:avLst/>
            </a:prstGeom>
            <a:noFill/>
            <a:ln w="25400" cap="flat" cmpd="sng">
              <a:solidFill>
                <a:srgbClr val="A6AAA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87" name="AutoShape 15">
              <a:extLst>
                <a:ext uri="{FF2B5EF4-FFF2-40B4-BE49-F238E27FC236}">
                  <a16:creationId xmlns:a16="http://schemas.microsoft.com/office/drawing/2014/main" id="{9C56AADB-01DA-44C8-A7D3-2EE7CCEC84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-78688" y="78688"/>
              <a:ext cx="1573866" cy="1416489"/>
            </a:xfrm>
            <a:custGeom>
              <a:avLst/>
              <a:gdLst>
                <a:gd name="T0" fmla="+- 0 10802 6"/>
                <a:gd name="T1" fmla="*/ T0 w 21593"/>
                <a:gd name="T2" fmla="+- 0 10804 12"/>
                <a:gd name="T3" fmla="*/ 10804 h 21584"/>
                <a:gd name="T4" fmla="+- 0 10802 6"/>
                <a:gd name="T5" fmla="*/ T4 w 21593"/>
                <a:gd name="T6" fmla="+- 0 10804 12"/>
                <a:gd name="T7" fmla="*/ 10804 h 21584"/>
                <a:gd name="T8" fmla="+- 0 10802 6"/>
                <a:gd name="T9" fmla="*/ T8 w 21593"/>
                <a:gd name="T10" fmla="+- 0 10804 12"/>
                <a:gd name="T11" fmla="*/ 10804 h 21584"/>
                <a:gd name="T12" fmla="+- 0 10802 6"/>
                <a:gd name="T13" fmla="*/ T12 w 21593"/>
                <a:gd name="T14" fmla="+- 0 10804 12"/>
                <a:gd name="T15" fmla="*/ 10804 h 215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93" h="21584">
                  <a:moveTo>
                    <a:pt x="6657" y="1"/>
                  </a:moveTo>
                  <a:cubicBezTo>
                    <a:pt x="6252" y="-4"/>
                    <a:pt x="5853" y="101"/>
                    <a:pt x="5494" y="306"/>
                  </a:cubicBezTo>
                  <a:cubicBezTo>
                    <a:pt x="5116" y="522"/>
                    <a:pt x="4795" y="842"/>
                    <a:pt x="4560" y="1236"/>
                  </a:cubicBezTo>
                  <a:lnTo>
                    <a:pt x="259" y="9428"/>
                  </a:lnTo>
                  <a:cubicBezTo>
                    <a:pt x="95" y="9832"/>
                    <a:pt x="7" y="10270"/>
                    <a:pt x="1" y="10714"/>
                  </a:cubicBezTo>
                  <a:cubicBezTo>
                    <a:pt x="-6" y="11191"/>
                    <a:pt x="82" y="11664"/>
                    <a:pt x="259" y="12100"/>
                  </a:cubicBezTo>
                  <a:lnTo>
                    <a:pt x="4418" y="20185"/>
                  </a:lnTo>
                  <a:cubicBezTo>
                    <a:pt x="4637" y="20610"/>
                    <a:pt x="4953" y="20962"/>
                    <a:pt x="5334" y="21208"/>
                  </a:cubicBezTo>
                  <a:cubicBezTo>
                    <a:pt x="5698" y="21443"/>
                    <a:pt x="6110" y="21572"/>
                    <a:pt x="6531" y="21584"/>
                  </a:cubicBezTo>
                  <a:lnTo>
                    <a:pt x="14739" y="21584"/>
                  </a:lnTo>
                  <a:cubicBezTo>
                    <a:pt x="15238" y="21588"/>
                    <a:pt x="15730" y="21447"/>
                    <a:pt x="16164" y="21172"/>
                  </a:cubicBezTo>
                  <a:cubicBezTo>
                    <a:pt x="16546" y="20929"/>
                    <a:pt x="16872" y="20591"/>
                    <a:pt x="17115" y="20183"/>
                  </a:cubicBezTo>
                  <a:lnTo>
                    <a:pt x="21227" y="12302"/>
                  </a:lnTo>
                  <a:cubicBezTo>
                    <a:pt x="21468" y="11849"/>
                    <a:pt x="21594" y="11332"/>
                    <a:pt x="21593" y="10807"/>
                  </a:cubicBezTo>
                  <a:cubicBezTo>
                    <a:pt x="21592" y="10284"/>
                    <a:pt x="21466" y="9771"/>
                    <a:pt x="21227" y="9321"/>
                  </a:cubicBezTo>
                  <a:lnTo>
                    <a:pt x="17012" y="1258"/>
                  </a:lnTo>
                  <a:cubicBezTo>
                    <a:pt x="16793" y="865"/>
                    <a:pt x="16485" y="543"/>
                    <a:pt x="16120" y="322"/>
                  </a:cubicBezTo>
                  <a:cubicBezTo>
                    <a:pt x="15750" y="99"/>
                    <a:pt x="15333" y="-12"/>
                    <a:pt x="14912" y="1"/>
                  </a:cubicBezTo>
                  <a:lnTo>
                    <a:pt x="6657" y="1"/>
                  </a:lnTo>
                  <a:close/>
                </a:path>
              </a:pathLst>
            </a:custGeom>
            <a:solidFill>
              <a:srgbClr val="61D1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88" name="Oval 16">
              <a:extLst>
                <a:ext uri="{FF2B5EF4-FFF2-40B4-BE49-F238E27FC236}">
                  <a16:creationId xmlns:a16="http://schemas.microsoft.com/office/drawing/2014/main" id="{3003D65F-80E4-40C7-AC9B-A7CF3CFAE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796" y="2478048"/>
              <a:ext cx="230896" cy="230895"/>
            </a:xfrm>
            <a:prstGeom prst="ellipse">
              <a:avLst/>
            </a:prstGeom>
            <a:solidFill>
              <a:srgbClr val="61D1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  <p:sp>
        <p:nvSpPr>
          <p:cNvPr id="3094" name="AutoShape 22">
            <a:extLst>
              <a:ext uri="{FF2B5EF4-FFF2-40B4-BE49-F238E27FC236}">
                <a16:creationId xmlns:a16="http://schemas.microsoft.com/office/drawing/2014/main" id="{6D78829A-9FA2-4CB2-B8DE-2295FB1649AB}"/>
              </a:ext>
            </a:extLst>
          </p:cNvPr>
          <p:cNvSpPr>
            <a:spLocks/>
          </p:cNvSpPr>
          <p:nvPr/>
        </p:nvSpPr>
        <p:spPr bwMode="auto">
          <a:xfrm rot="10800000">
            <a:off x="4737753" y="4417445"/>
            <a:ext cx="171814" cy="1935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80" y="2662"/>
                </a:moveTo>
                <a:lnTo>
                  <a:pt x="12869" y="0"/>
                </a:lnTo>
                <a:lnTo>
                  <a:pt x="0" y="0"/>
                </a:lnTo>
                <a:lnTo>
                  <a:pt x="0" y="21600"/>
                </a:lnTo>
                <a:lnTo>
                  <a:pt x="3005" y="21600"/>
                </a:lnTo>
                <a:lnTo>
                  <a:pt x="3005" y="12659"/>
                </a:lnTo>
                <a:lnTo>
                  <a:pt x="10942" y="12659"/>
                </a:lnTo>
                <a:lnTo>
                  <a:pt x="11509" y="15321"/>
                </a:lnTo>
                <a:lnTo>
                  <a:pt x="21600" y="15321"/>
                </a:lnTo>
                <a:lnTo>
                  <a:pt x="21600" y="2662"/>
                </a:lnTo>
                <a:lnTo>
                  <a:pt x="13380" y="26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2860" rIns="22860" anchor="ctr"/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914400" algn="ctr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914400" algn="ctr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914400" algn="ctr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914400" algn="ctr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defTabSz="45720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900" b="0"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grpSp>
        <p:nvGrpSpPr>
          <p:cNvPr id="3095" name="Group 23">
            <a:extLst>
              <a:ext uri="{FF2B5EF4-FFF2-40B4-BE49-F238E27FC236}">
                <a16:creationId xmlns:a16="http://schemas.microsoft.com/office/drawing/2014/main" id="{3BDE22C7-9E45-49CF-857A-16337157338B}"/>
              </a:ext>
            </a:extLst>
          </p:cNvPr>
          <p:cNvGrpSpPr>
            <a:grpSpLocks/>
          </p:cNvGrpSpPr>
          <p:nvPr/>
        </p:nvGrpSpPr>
        <p:grpSpPr bwMode="auto">
          <a:xfrm>
            <a:off x="5727282" y="2301238"/>
            <a:ext cx="708287" cy="1354320"/>
            <a:chOff x="0" y="0"/>
            <a:chExt cx="1416489" cy="2708943"/>
          </a:xfrm>
        </p:grpSpPr>
        <p:sp>
          <p:nvSpPr>
            <p:cNvPr id="3096" name="Line 24">
              <a:extLst>
                <a:ext uri="{FF2B5EF4-FFF2-40B4-BE49-F238E27FC236}">
                  <a16:creationId xmlns:a16="http://schemas.microsoft.com/office/drawing/2014/main" id="{3776A3C8-F8B9-4EC6-BB4D-F5A3F4025B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8244" y="1479579"/>
              <a:ext cx="1" cy="1142053"/>
            </a:xfrm>
            <a:prstGeom prst="line">
              <a:avLst/>
            </a:prstGeom>
            <a:noFill/>
            <a:ln w="25400" cap="flat" cmpd="sng">
              <a:solidFill>
                <a:srgbClr val="A6AAA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97" name="AutoShape 25">
              <a:extLst>
                <a:ext uri="{FF2B5EF4-FFF2-40B4-BE49-F238E27FC236}">
                  <a16:creationId xmlns:a16="http://schemas.microsoft.com/office/drawing/2014/main" id="{A670E63F-9CBC-4A76-9CEB-FC678E06433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-78688" y="78688"/>
              <a:ext cx="1573866" cy="1416489"/>
            </a:xfrm>
            <a:custGeom>
              <a:avLst/>
              <a:gdLst>
                <a:gd name="T0" fmla="+- 0 10802 6"/>
                <a:gd name="T1" fmla="*/ T0 w 21593"/>
                <a:gd name="T2" fmla="+- 0 10804 12"/>
                <a:gd name="T3" fmla="*/ 10804 h 21584"/>
                <a:gd name="T4" fmla="+- 0 10802 6"/>
                <a:gd name="T5" fmla="*/ T4 w 21593"/>
                <a:gd name="T6" fmla="+- 0 10804 12"/>
                <a:gd name="T7" fmla="*/ 10804 h 21584"/>
                <a:gd name="T8" fmla="+- 0 10802 6"/>
                <a:gd name="T9" fmla="*/ T8 w 21593"/>
                <a:gd name="T10" fmla="+- 0 10804 12"/>
                <a:gd name="T11" fmla="*/ 10804 h 21584"/>
                <a:gd name="T12" fmla="+- 0 10802 6"/>
                <a:gd name="T13" fmla="*/ T12 w 21593"/>
                <a:gd name="T14" fmla="+- 0 10804 12"/>
                <a:gd name="T15" fmla="*/ 10804 h 215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93" h="21584">
                  <a:moveTo>
                    <a:pt x="6657" y="1"/>
                  </a:moveTo>
                  <a:cubicBezTo>
                    <a:pt x="6252" y="-4"/>
                    <a:pt x="5853" y="101"/>
                    <a:pt x="5494" y="306"/>
                  </a:cubicBezTo>
                  <a:cubicBezTo>
                    <a:pt x="5116" y="522"/>
                    <a:pt x="4795" y="842"/>
                    <a:pt x="4560" y="1236"/>
                  </a:cubicBezTo>
                  <a:lnTo>
                    <a:pt x="259" y="9428"/>
                  </a:lnTo>
                  <a:cubicBezTo>
                    <a:pt x="95" y="9832"/>
                    <a:pt x="7" y="10270"/>
                    <a:pt x="1" y="10714"/>
                  </a:cubicBezTo>
                  <a:cubicBezTo>
                    <a:pt x="-6" y="11191"/>
                    <a:pt x="82" y="11664"/>
                    <a:pt x="259" y="12100"/>
                  </a:cubicBezTo>
                  <a:lnTo>
                    <a:pt x="4418" y="20185"/>
                  </a:lnTo>
                  <a:cubicBezTo>
                    <a:pt x="4637" y="20610"/>
                    <a:pt x="4953" y="20962"/>
                    <a:pt x="5334" y="21208"/>
                  </a:cubicBezTo>
                  <a:cubicBezTo>
                    <a:pt x="5698" y="21443"/>
                    <a:pt x="6110" y="21572"/>
                    <a:pt x="6531" y="21584"/>
                  </a:cubicBezTo>
                  <a:lnTo>
                    <a:pt x="14739" y="21584"/>
                  </a:lnTo>
                  <a:cubicBezTo>
                    <a:pt x="15238" y="21588"/>
                    <a:pt x="15730" y="21447"/>
                    <a:pt x="16164" y="21172"/>
                  </a:cubicBezTo>
                  <a:cubicBezTo>
                    <a:pt x="16546" y="20929"/>
                    <a:pt x="16872" y="20591"/>
                    <a:pt x="17115" y="20183"/>
                  </a:cubicBezTo>
                  <a:lnTo>
                    <a:pt x="21227" y="12302"/>
                  </a:lnTo>
                  <a:cubicBezTo>
                    <a:pt x="21468" y="11849"/>
                    <a:pt x="21594" y="11332"/>
                    <a:pt x="21593" y="10807"/>
                  </a:cubicBezTo>
                  <a:cubicBezTo>
                    <a:pt x="21592" y="10284"/>
                    <a:pt x="21466" y="9771"/>
                    <a:pt x="21227" y="9321"/>
                  </a:cubicBezTo>
                  <a:lnTo>
                    <a:pt x="17012" y="1258"/>
                  </a:lnTo>
                  <a:cubicBezTo>
                    <a:pt x="16793" y="865"/>
                    <a:pt x="16485" y="543"/>
                    <a:pt x="16120" y="322"/>
                  </a:cubicBezTo>
                  <a:cubicBezTo>
                    <a:pt x="15750" y="99"/>
                    <a:pt x="15333" y="-12"/>
                    <a:pt x="14912" y="1"/>
                  </a:cubicBezTo>
                  <a:lnTo>
                    <a:pt x="6657" y="1"/>
                  </a:lnTo>
                  <a:close/>
                </a:path>
              </a:pathLst>
            </a:custGeom>
            <a:solidFill>
              <a:srgbClr val="E162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98" name="Oval 26">
              <a:extLst>
                <a:ext uri="{FF2B5EF4-FFF2-40B4-BE49-F238E27FC236}">
                  <a16:creationId xmlns:a16="http://schemas.microsoft.com/office/drawing/2014/main" id="{ACEEFF21-9467-4E0F-B87A-065EC86F7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798" y="2478048"/>
              <a:ext cx="230895" cy="230895"/>
            </a:xfrm>
            <a:prstGeom prst="ellipse">
              <a:avLst/>
            </a:prstGeom>
            <a:solidFill>
              <a:srgbClr val="E162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8118582" y="2301238"/>
            <a:ext cx="708287" cy="1354320"/>
            <a:chOff x="6988761" y="2301238"/>
            <a:chExt cx="708287" cy="1354320"/>
          </a:xfrm>
        </p:grpSpPr>
        <p:sp>
          <p:nvSpPr>
            <p:cNvPr id="3101" name="Line 29">
              <a:extLst>
                <a:ext uri="{FF2B5EF4-FFF2-40B4-BE49-F238E27FC236}">
                  <a16:creationId xmlns:a16="http://schemas.microsoft.com/office/drawing/2014/main" id="{0444FFF6-840B-4029-A6BD-4F61907A9A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42904" y="3040945"/>
              <a:ext cx="1" cy="570962"/>
            </a:xfrm>
            <a:prstGeom prst="line">
              <a:avLst/>
            </a:prstGeom>
            <a:noFill/>
            <a:ln w="25400" cap="flat" cmpd="sng">
              <a:solidFill>
                <a:srgbClr val="A6AAA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02" name="AutoShape 30">
              <a:extLst>
                <a:ext uri="{FF2B5EF4-FFF2-40B4-BE49-F238E27FC236}">
                  <a16:creationId xmlns:a16="http://schemas.microsoft.com/office/drawing/2014/main" id="{3F5F019D-6235-4783-A6AA-AC6FDF97FE6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949482" y="2340517"/>
              <a:ext cx="786845" cy="708287"/>
            </a:xfrm>
            <a:custGeom>
              <a:avLst/>
              <a:gdLst>
                <a:gd name="T0" fmla="+- 0 10802 6"/>
                <a:gd name="T1" fmla="*/ T0 w 21593"/>
                <a:gd name="T2" fmla="+- 0 10804 12"/>
                <a:gd name="T3" fmla="*/ 10804 h 21584"/>
                <a:gd name="T4" fmla="+- 0 10802 6"/>
                <a:gd name="T5" fmla="*/ T4 w 21593"/>
                <a:gd name="T6" fmla="+- 0 10804 12"/>
                <a:gd name="T7" fmla="*/ 10804 h 21584"/>
                <a:gd name="T8" fmla="+- 0 10802 6"/>
                <a:gd name="T9" fmla="*/ T8 w 21593"/>
                <a:gd name="T10" fmla="+- 0 10804 12"/>
                <a:gd name="T11" fmla="*/ 10804 h 21584"/>
                <a:gd name="T12" fmla="+- 0 10802 6"/>
                <a:gd name="T13" fmla="*/ T12 w 21593"/>
                <a:gd name="T14" fmla="+- 0 10804 12"/>
                <a:gd name="T15" fmla="*/ 10804 h 215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93" h="21584">
                  <a:moveTo>
                    <a:pt x="6657" y="1"/>
                  </a:moveTo>
                  <a:cubicBezTo>
                    <a:pt x="6252" y="-4"/>
                    <a:pt x="5853" y="101"/>
                    <a:pt x="5494" y="306"/>
                  </a:cubicBezTo>
                  <a:cubicBezTo>
                    <a:pt x="5116" y="522"/>
                    <a:pt x="4795" y="842"/>
                    <a:pt x="4560" y="1236"/>
                  </a:cubicBezTo>
                  <a:lnTo>
                    <a:pt x="259" y="9428"/>
                  </a:lnTo>
                  <a:cubicBezTo>
                    <a:pt x="95" y="9832"/>
                    <a:pt x="7" y="10270"/>
                    <a:pt x="1" y="10714"/>
                  </a:cubicBezTo>
                  <a:cubicBezTo>
                    <a:pt x="-6" y="11191"/>
                    <a:pt x="82" y="11664"/>
                    <a:pt x="259" y="12100"/>
                  </a:cubicBezTo>
                  <a:lnTo>
                    <a:pt x="4418" y="20185"/>
                  </a:lnTo>
                  <a:cubicBezTo>
                    <a:pt x="4637" y="20610"/>
                    <a:pt x="4953" y="20962"/>
                    <a:pt x="5334" y="21208"/>
                  </a:cubicBezTo>
                  <a:cubicBezTo>
                    <a:pt x="5698" y="21443"/>
                    <a:pt x="6110" y="21572"/>
                    <a:pt x="6531" y="21584"/>
                  </a:cubicBezTo>
                  <a:lnTo>
                    <a:pt x="14739" y="21584"/>
                  </a:lnTo>
                  <a:cubicBezTo>
                    <a:pt x="15238" y="21588"/>
                    <a:pt x="15730" y="21447"/>
                    <a:pt x="16164" y="21172"/>
                  </a:cubicBezTo>
                  <a:cubicBezTo>
                    <a:pt x="16546" y="20929"/>
                    <a:pt x="16872" y="20591"/>
                    <a:pt x="17115" y="20183"/>
                  </a:cubicBezTo>
                  <a:lnTo>
                    <a:pt x="21227" y="12302"/>
                  </a:lnTo>
                  <a:cubicBezTo>
                    <a:pt x="21468" y="11849"/>
                    <a:pt x="21594" y="11332"/>
                    <a:pt x="21593" y="10807"/>
                  </a:cubicBezTo>
                  <a:cubicBezTo>
                    <a:pt x="21592" y="10284"/>
                    <a:pt x="21466" y="9771"/>
                    <a:pt x="21227" y="9321"/>
                  </a:cubicBezTo>
                  <a:lnTo>
                    <a:pt x="17012" y="1258"/>
                  </a:lnTo>
                  <a:cubicBezTo>
                    <a:pt x="16793" y="865"/>
                    <a:pt x="16485" y="543"/>
                    <a:pt x="16120" y="322"/>
                  </a:cubicBezTo>
                  <a:cubicBezTo>
                    <a:pt x="15750" y="99"/>
                    <a:pt x="15333" y="-12"/>
                    <a:pt x="14912" y="1"/>
                  </a:cubicBezTo>
                  <a:lnTo>
                    <a:pt x="6657" y="1"/>
                  </a:lnTo>
                  <a:close/>
                </a:path>
              </a:pathLst>
            </a:custGeom>
            <a:solidFill>
              <a:srgbClr val="2EA7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03" name="Oval 31">
              <a:extLst>
                <a:ext uri="{FF2B5EF4-FFF2-40B4-BE49-F238E27FC236}">
                  <a16:creationId xmlns:a16="http://schemas.microsoft.com/office/drawing/2014/main" id="{24764D20-289B-4571-BA06-79EE305FC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5176" y="3540123"/>
              <a:ext cx="115455" cy="115435"/>
            </a:xfrm>
            <a:prstGeom prst="ellipse">
              <a:avLst/>
            </a:prstGeom>
            <a:solidFill>
              <a:srgbClr val="2EA7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  <p:grpSp>
        <p:nvGrpSpPr>
          <p:cNvPr id="3111" name="Group 39">
            <a:extLst>
              <a:ext uri="{FF2B5EF4-FFF2-40B4-BE49-F238E27FC236}">
                <a16:creationId xmlns:a16="http://schemas.microsoft.com/office/drawing/2014/main" id="{55FF4205-18B3-41BF-A314-F81F681327C4}"/>
              </a:ext>
            </a:extLst>
          </p:cNvPr>
          <p:cNvGrpSpPr>
            <a:grpSpLocks/>
          </p:cNvGrpSpPr>
          <p:nvPr/>
        </p:nvGrpSpPr>
        <p:grpSpPr bwMode="auto">
          <a:xfrm>
            <a:off x="944680" y="3857466"/>
            <a:ext cx="1398966" cy="745800"/>
            <a:chOff x="1381277" y="-197060"/>
            <a:chExt cx="2797763" cy="1491766"/>
          </a:xfrm>
        </p:grpSpPr>
        <p:sp>
          <p:nvSpPr>
            <p:cNvPr id="3112" name="Text Box 40">
              <a:extLst>
                <a:ext uri="{FF2B5EF4-FFF2-40B4-BE49-F238E27FC236}">
                  <a16:creationId xmlns:a16="http://schemas.microsoft.com/office/drawing/2014/main" id="{388A101D-C613-48DE-8FAD-4E828B686CE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81277" y="-197060"/>
              <a:ext cx="2797763" cy="8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25400" tIns="25400" rIns="25400" bIns="25400" anchor="ctr">
              <a:spAutoFit/>
            </a:bodyPr>
            <a:lstStyle/>
            <a:p>
              <a:pPr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altLang="fr-FR" sz="12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Préparation de la </a:t>
              </a:r>
              <a:r>
                <a:rPr lang="fr-FR" altLang="fr-FR" sz="1200" b="1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Factory</a:t>
              </a:r>
              <a:endParaRPr lang="fr-FR" altLang="fr-FR" sz="1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13" name="Text Box 41">
              <a:extLst>
                <a:ext uri="{FF2B5EF4-FFF2-40B4-BE49-F238E27FC236}">
                  <a16:creationId xmlns:a16="http://schemas.microsoft.com/office/drawing/2014/main" id="{86BA81F2-83F5-44FF-8C45-FB712883B29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81277" y="638043"/>
              <a:ext cx="2588124" cy="656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25400" tIns="25400" rIns="25400" bIns="25400">
              <a:spAutoFit/>
            </a:bodyPr>
            <a:lstStyle/>
            <a:p>
              <a:pPr marL="85725" indent="-85725" defTabSz="41275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5688B"/>
                </a:buClr>
                <a:buFont typeface="Arial" panose="020B0604020202020204" pitchFamily="34" charset="0"/>
                <a:buChar char="−"/>
              </a:pPr>
              <a:r>
                <a:rPr lang="fr-FR" altLang="fr-FR" sz="9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Lean </a:t>
              </a:r>
              <a:r>
                <a:rPr lang="fr-FR" altLang="fr-FR" sz="900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Canvas</a:t>
              </a:r>
              <a:endParaRPr lang="fr-FR" altLang="fr-FR" sz="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marL="85725" indent="-85725" defTabSz="41275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5688B"/>
                </a:buClr>
                <a:buFont typeface="Arial" panose="020B0604020202020204" pitchFamily="34" charset="0"/>
                <a:buChar char="−"/>
              </a:pPr>
              <a:r>
                <a:rPr lang="fr-FR" altLang="fr-FR" sz="9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Critères de succès</a:t>
              </a:r>
            </a:p>
          </p:txBody>
        </p:sp>
      </p:grpSp>
      <p:grpSp>
        <p:nvGrpSpPr>
          <p:cNvPr id="3120" name="Group 48">
            <a:extLst>
              <a:ext uri="{FF2B5EF4-FFF2-40B4-BE49-F238E27FC236}">
                <a16:creationId xmlns:a16="http://schemas.microsoft.com/office/drawing/2014/main" id="{73E9F83B-C58F-4A25-BC00-47070E6E9B58}"/>
              </a:ext>
            </a:extLst>
          </p:cNvPr>
          <p:cNvGrpSpPr>
            <a:grpSpLocks/>
          </p:cNvGrpSpPr>
          <p:nvPr/>
        </p:nvGrpSpPr>
        <p:grpSpPr bwMode="auto">
          <a:xfrm>
            <a:off x="2903361" y="3949799"/>
            <a:ext cx="1598926" cy="653467"/>
            <a:chOff x="981381" y="-12373"/>
            <a:chExt cx="3197659" cy="1307080"/>
          </a:xfrm>
        </p:grpSpPr>
        <p:sp>
          <p:nvSpPr>
            <p:cNvPr id="3121" name="Text Box 49">
              <a:extLst>
                <a:ext uri="{FF2B5EF4-FFF2-40B4-BE49-F238E27FC236}">
                  <a16:creationId xmlns:a16="http://schemas.microsoft.com/office/drawing/2014/main" id="{537BBFD5-B7E0-4743-8E00-51055CD5641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81381" y="-12373"/>
              <a:ext cx="3197659" cy="4719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25400" tIns="25400" rIns="25400" bIns="25400" anchor="ctr">
              <a:spAutoFit/>
            </a:bodyPr>
            <a:lstStyle/>
            <a:p>
              <a:pPr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altLang="fr-FR" sz="12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Sprint 0</a:t>
              </a:r>
            </a:p>
          </p:txBody>
        </p:sp>
        <p:sp>
          <p:nvSpPr>
            <p:cNvPr id="3122" name="Text Box 50">
              <a:extLst>
                <a:ext uri="{FF2B5EF4-FFF2-40B4-BE49-F238E27FC236}">
                  <a16:creationId xmlns:a16="http://schemas.microsoft.com/office/drawing/2014/main" id="{D0DCDA2C-575A-431A-A45E-C5DE1E40114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81381" y="638044"/>
              <a:ext cx="2988020" cy="656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25400" tIns="25400" rIns="25400" bIns="25400">
              <a:spAutoFit/>
            </a:bodyPr>
            <a:lstStyle/>
            <a:p>
              <a:pPr marL="85725" indent="-85725" defTabSz="41275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61D1CE"/>
                </a:buClr>
                <a:buFont typeface="Arial" panose="020B0604020202020204" pitchFamily="34" charset="0"/>
                <a:buChar char="−"/>
              </a:pPr>
              <a:r>
                <a:rPr lang="fr-FR" altLang="fr-FR" sz="9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Mise en place des équipes de développement</a:t>
              </a:r>
            </a:p>
          </p:txBody>
        </p:sp>
      </p:grpSp>
      <p:grpSp>
        <p:nvGrpSpPr>
          <p:cNvPr id="3123" name="Group 51">
            <a:extLst>
              <a:ext uri="{FF2B5EF4-FFF2-40B4-BE49-F238E27FC236}">
                <a16:creationId xmlns:a16="http://schemas.microsoft.com/office/drawing/2014/main" id="{F69ACC99-B3FA-4A90-B2BE-317AFE91D463}"/>
              </a:ext>
            </a:extLst>
          </p:cNvPr>
          <p:cNvGrpSpPr>
            <a:grpSpLocks/>
          </p:cNvGrpSpPr>
          <p:nvPr/>
        </p:nvGrpSpPr>
        <p:grpSpPr bwMode="auto">
          <a:xfrm>
            <a:off x="5392069" y="3857466"/>
            <a:ext cx="1612983" cy="1438297"/>
            <a:chOff x="209639" y="-197060"/>
            <a:chExt cx="4285234" cy="2876915"/>
          </a:xfrm>
        </p:grpSpPr>
        <p:sp>
          <p:nvSpPr>
            <p:cNvPr id="3124" name="Text Box 52">
              <a:extLst>
                <a:ext uri="{FF2B5EF4-FFF2-40B4-BE49-F238E27FC236}">
                  <a16:creationId xmlns:a16="http://schemas.microsoft.com/office/drawing/2014/main" id="{3F22398F-9989-4F5E-9856-A4ECD315DD8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09639" y="-197060"/>
              <a:ext cx="3969401" cy="8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25400" tIns="25400" rIns="25400" bIns="25400" anchor="ctr">
              <a:spAutoFit/>
            </a:bodyPr>
            <a:lstStyle/>
            <a:p>
              <a:pPr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altLang="fr-FR" sz="12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Développement agile</a:t>
              </a:r>
            </a:p>
          </p:txBody>
        </p:sp>
        <p:sp>
          <p:nvSpPr>
            <p:cNvPr id="3125" name="Text Box 53">
              <a:extLst>
                <a:ext uri="{FF2B5EF4-FFF2-40B4-BE49-F238E27FC236}">
                  <a16:creationId xmlns:a16="http://schemas.microsoft.com/office/drawing/2014/main" id="{53003DD4-C916-4125-A539-68545327D9A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09642" y="638043"/>
              <a:ext cx="4285231" cy="2041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25400" tIns="25400" rIns="25400" bIns="25400">
              <a:spAutoFit/>
            </a:bodyPr>
            <a:lstStyle/>
            <a:p>
              <a:pPr marL="85725" indent="-85725" defTabSz="41275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E16268"/>
                </a:buClr>
                <a:buFont typeface="Arial" panose="020B0604020202020204" pitchFamily="34" charset="0"/>
                <a:buChar char="−"/>
              </a:pPr>
              <a:r>
                <a:rPr lang="fr-FR" altLang="fr-FR" sz="9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Code de base</a:t>
              </a:r>
            </a:p>
            <a:p>
              <a:pPr marL="85725" indent="-85725" defTabSz="41275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E16268"/>
                </a:buClr>
                <a:buFont typeface="Arial" panose="020B0604020202020204" pitchFamily="34" charset="0"/>
                <a:buChar char="−"/>
              </a:pPr>
              <a:r>
                <a:rPr lang="fr-FR" altLang="fr-FR" sz="9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Outils</a:t>
              </a:r>
            </a:p>
            <a:p>
              <a:pPr marL="85725" indent="-85725" defTabSz="41275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E16268"/>
                </a:buClr>
                <a:buFont typeface="Arial" panose="020B0604020202020204" pitchFamily="34" charset="0"/>
                <a:buChar char="−"/>
              </a:pPr>
              <a:r>
                <a:rPr lang="fr-FR" altLang="fr-FR" sz="9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Bibliothèque des composants</a:t>
              </a:r>
            </a:p>
            <a:p>
              <a:pPr marL="85725" indent="-85725" defTabSz="41275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E16268"/>
                </a:buClr>
                <a:buFont typeface="Arial" panose="020B0604020202020204" pitchFamily="34" charset="0"/>
                <a:buChar char="−"/>
              </a:pPr>
              <a:r>
                <a:rPr lang="fr-FR" altLang="fr-FR" sz="900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Reusability</a:t>
              </a:r>
              <a:endParaRPr lang="fr-FR" altLang="fr-FR" sz="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marL="85725" indent="-85725" defTabSz="41275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E16268"/>
                </a:buClr>
                <a:buFont typeface="Arial" panose="020B0604020202020204" pitchFamily="34" charset="0"/>
                <a:buChar char="−"/>
              </a:pPr>
              <a:r>
                <a:rPr lang="fr-FR" altLang="fr-FR" sz="9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Standardisation de la sécurité</a:t>
              </a:r>
              <a:endParaRPr lang="fr-FR" altLang="fr-FR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3126" name="Group 54">
            <a:extLst>
              <a:ext uri="{FF2B5EF4-FFF2-40B4-BE49-F238E27FC236}">
                <a16:creationId xmlns:a16="http://schemas.microsoft.com/office/drawing/2014/main" id="{FD17BE9A-280A-4607-893F-920E6A8C6CC2}"/>
              </a:ext>
            </a:extLst>
          </p:cNvPr>
          <p:cNvGrpSpPr>
            <a:grpSpLocks/>
          </p:cNvGrpSpPr>
          <p:nvPr/>
        </p:nvGrpSpPr>
        <p:grpSpPr bwMode="auto">
          <a:xfrm>
            <a:off x="7771307" y="3949799"/>
            <a:ext cx="1469232" cy="930465"/>
            <a:chOff x="1240753" y="-12372"/>
            <a:chExt cx="2938287" cy="1861138"/>
          </a:xfrm>
        </p:grpSpPr>
        <p:sp>
          <p:nvSpPr>
            <p:cNvPr id="3127" name="Text Box 55">
              <a:extLst>
                <a:ext uri="{FF2B5EF4-FFF2-40B4-BE49-F238E27FC236}">
                  <a16:creationId xmlns:a16="http://schemas.microsoft.com/office/drawing/2014/main" id="{3A954A03-2B0E-422D-9FAA-0125373918B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40753" y="-12372"/>
              <a:ext cx="2938287" cy="4719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25400" tIns="25400" rIns="25400" bIns="25400" anchor="ctr">
              <a:spAutoFit/>
            </a:bodyPr>
            <a:lstStyle/>
            <a:p>
              <a:pPr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altLang="fr-FR" sz="1200" b="1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Hypercare</a:t>
              </a:r>
              <a:endParaRPr lang="fr-FR" altLang="fr-F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28" name="Text Box 56">
              <a:extLst>
                <a:ext uri="{FF2B5EF4-FFF2-40B4-BE49-F238E27FC236}">
                  <a16:creationId xmlns:a16="http://schemas.microsoft.com/office/drawing/2014/main" id="{3A4284DC-25C9-4B55-9D9C-8133FB20AFE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40753" y="638043"/>
              <a:ext cx="2728648" cy="1210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25400" tIns="25400" rIns="25400" bIns="25400">
              <a:spAutoFit/>
            </a:bodyPr>
            <a:lstStyle/>
            <a:p>
              <a:pPr marL="85725" indent="-85725" defTabSz="41275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2EA7E2"/>
                </a:buClr>
                <a:buFont typeface="Arial" panose="020B0604020202020204" pitchFamily="34" charset="0"/>
                <a:buChar char="−"/>
              </a:pPr>
              <a:r>
                <a:rPr lang="fr-FR" altLang="fr-FR" sz="9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Transition du support au L1</a:t>
              </a:r>
            </a:p>
            <a:p>
              <a:pPr marL="85725" indent="-85725" defTabSz="41275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2EA7E2"/>
                </a:buClr>
                <a:buFont typeface="Arial" panose="020B0604020202020204" pitchFamily="34" charset="0"/>
                <a:buChar char="−"/>
              </a:pPr>
              <a:r>
                <a:rPr lang="fr-FR" altLang="fr-FR" sz="9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Maintien et gestion des équipes </a:t>
              </a:r>
            </a:p>
          </p:txBody>
        </p:sp>
      </p:grpSp>
      <p:sp>
        <p:nvSpPr>
          <p:cNvPr id="74" name="Timeline"/>
          <p:cNvSpPr txBox="1"/>
          <p:nvPr/>
        </p:nvSpPr>
        <p:spPr>
          <a:xfrm>
            <a:off x="421200" y="284400"/>
            <a:ext cx="10956926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6000" dirty="0" err="1"/>
              <a:t>Build</a:t>
            </a:r>
            <a:r>
              <a:rPr lang="fr-FR" sz="6000" dirty="0"/>
              <a:t>: développement de solution</a:t>
            </a:r>
            <a:endParaRPr sz="6000" dirty="0"/>
          </a:p>
        </p:txBody>
      </p:sp>
      <p:sp>
        <p:nvSpPr>
          <p:cNvPr id="50" name="Text Box 55">
            <a:extLst>
              <a:ext uri="{FF2B5EF4-FFF2-40B4-BE49-F238E27FC236}">
                <a16:creationId xmlns:a16="http://schemas.microsoft.com/office/drawing/2014/main" id="{3A954A03-2B0E-422D-9FAA-0125373918BA}"/>
              </a:ext>
            </a:extLst>
          </p:cNvPr>
          <p:cNvSpPr txBox="1">
            <a:spLocks/>
          </p:cNvSpPr>
          <p:nvPr/>
        </p:nvSpPr>
        <p:spPr bwMode="auto">
          <a:xfrm>
            <a:off x="10147793" y="3833824"/>
            <a:ext cx="1807043" cy="605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Transition à la gestion et au maintien des équipes</a:t>
            </a:r>
            <a:endParaRPr lang="fr-FR" altLang="fr-FR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10509883" y="2301237"/>
            <a:ext cx="708287" cy="1347477"/>
            <a:chOff x="9047079" y="2301237"/>
            <a:chExt cx="708287" cy="1347477"/>
          </a:xfrm>
        </p:grpSpPr>
        <p:sp>
          <p:nvSpPr>
            <p:cNvPr id="48" name="Line 29">
              <a:extLst>
                <a:ext uri="{FF2B5EF4-FFF2-40B4-BE49-F238E27FC236}">
                  <a16:creationId xmlns:a16="http://schemas.microsoft.com/office/drawing/2014/main" id="{0444FFF6-840B-4029-A6BD-4F61907A9A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01223" y="3040945"/>
              <a:ext cx="1" cy="570962"/>
            </a:xfrm>
            <a:prstGeom prst="line">
              <a:avLst/>
            </a:prstGeom>
            <a:noFill/>
            <a:ln w="25400" cap="flat" cmpd="sng">
              <a:solidFill>
                <a:srgbClr val="A6AAA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52" name="AutoShape 10">
              <a:extLst>
                <a:ext uri="{FF2B5EF4-FFF2-40B4-BE49-F238E27FC236}">
                  <a16:creationId xmlns:a16="http://schemas.microsoft.com/office/drawing/2014/main" id="{215903C5-7AAE-4FDB-8F87-1801F347870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9007800" y="2340516"/>
              <a:ext cx="786845" cy="708287"/>
            </a:xfrm>
            <a:custGeom>
              <a:avLst/>
              <a:gdLst>
                <a:gd name="T0" fmla="+- 0 10802 6"/>
                <a:gd name="T1" fmla="*/ T0 w 21593"/>
                <a:gd name="T2" fmla="+- 0 10804 12"/>
                <a:gd name="T3" fmla="*/ 10804 h 21584"/>
                <a:gd name="T4" fmla="+- 0 10802 6"/>
                <a:gd name="T5" fmla="*/ T4 w 21593"/>
                <a:gd name="T6" fmla="+- 0 10804 12"/>
                <a:gd name="T7" fmla="*/ 10804 h 21584"/>
                <a:gd name="T8" fmla="+- 0 10802 6"/>
                <a:gd name="T9" fmla="*/ T8 w 21593"/>
                <a:gd name="T10" fmla="+- 0 10804 12"/>
                <a:gd name="T11" fmla="*/ 10804 h 21584"/>
                <a:gd name="T12" fmla="+- 0 10802 6"/>
                <a:gd name="T13" fmla="*/ T12 w 21593"/>
                <a:gd name="T14" fmla="+- 0 10804 12"/>
                <a:gd name="T15" fmla="*/ 10804 h 215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93" h="21584">
                  <a:moveTo>
                    <a:pt x="6657" y="1"/>
                  </a:moveTo>
                  <a:cubicBezTo>
                    <a:pt x="6252" y="-4"/>
                    <a:pt x="5853" y="101"/>
                    <a:pt x="5494" y="306"/>
                  </a:cubicBezTo>
                  <a:cubicBezTo>
                    <a:pt x="5116" y="522"/>
                    <a:pt x="4795" y="842"/>
                    <a:pt x="4560" y="1236"/>
                  </a:cubicBezTo>
                  <a:lnTo>
                    <a:pt x="259" y="9428"/>
                  </a:lnTo>
                  <a:cubicBezTo>
                    <a:pt x="95" y="9832"/>
                    <a:pt x="7" y="10270"/>
                    <a:pt x="1" y="10714"/>
                  </a:cubicBezTo>
                  <a:cubicBezTo>
                    <a:pt x="-6" y="11191"/>
                    <a:pt x="82" y="11664"/>
                    <a:pt x="259" y="12100"/>
                  </a:cubicBezTo>
                  <a:lnTo>
                    <a:pt x="4418" y="20185"/>
                  </a:lnTo>
                  <a:cubicBezTo>
                    <a:pt x="4637" y="20610"/>
                    <a:pt x="4953" y="20962"/>
                    <a:pt x="5334" y="21208"/>
                  </a:cubicBezTo>
                  <a:cubicBezTo>
                    <a:pt x="5698" y="21443"/>
                    <a:pt x="6110" y="21572"/>
                    <a:pt x="6531" y="21584"/>
                  </a:cubicBezTo>
                  <a:lnTo>
                    <a:pt x="14739" y="21584"/>
                  </a:lnTo>
                  <a:cubicBezTo>
                    <a:pt x="15238" y="21588"/>
                    <a:pt x="15730" y="21447"/>
                    <a:pt x="16164" y="21172"/>
                  </a:cubicBezTo>
                  <a:cubicBezTo>
                    <a:pt x="16546" y="20929"/>
                    <a:pt x="16872" y="20591"/>
                    <a:pt x="17115" y="20183"/>
                  </a:cubicBezTo>
                  <a:lnTo>
                    <a:pt x="21227" y="12302"/>
                  </a:lnTo>
                  <a:cubicBezTo>
                    <a:pt x="21468" y="11849"/>
                    <a:pt x="21594" y="11332"/>
                    <a:pt x="21593" y="10807"/>
                  </a:cubicBezTo>
                  <a:cubicBezTo>
                    <a:pt x="21592" y="10284"/>
                    <a:pt x="21466" y="9771"/>
                    <a:pt x="21227" y="9321"/>
                  </a:cubicBezTo>
                  <a:lnTo>
                    <a:pt x="17012" y="1258"/>
                  </a:lnTo>
                  <a:cubicBezTo>
                    <a:pt x="16793" y="865"/>
                    <a:pt x="16485" y="543"/>
                    <a:pt x="16120" y="322"/>
                  </a:cubicBezTo>
                  <a:cubicBezTo>
                    <a:pt x="15750" y="99"/>
                    <a:pt x="15333" y="-12"/>
                    <a:pt x="14912" y="1"/>
                  </a:cubicBezTo>
                  <a:lnTo>
                    <a:pt x="6657" y="1"/>
                  </a:lnTo>
                  <a:close/>
                </a:path>
              </a:pathLst>
            </a:custGeom>
            <a:solidFill>
              <a:srgbClr val="F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53" name="Oval 11">
              <a:extLst>
                <a:ext uri="{FF2B5EF4-FFF2-40B4-BE49-F238E27FC236}">
                  <a16:creationId xmlns:a16="http://schemas.microsoft.com/office/drawing/2014/main" id="{4FBCC2FB-C7CC-4AC4-9486-66AF3EC2B30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343496" y="3533279"/>
              <a:ext cx="115454" cy="115435"/>
            </a:xfrm>
            <a:prstGeom prst="ellipse">
              <a:avLst/>
            </a:prstGeom>
            <a:solidFill>
              <a:srgbClr val="F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54" name="AutoShape 22">
              <a:extLst>
                <a:ext uri="{FF2B5EF4-FFF2-40B4-BE49-F238E27FC236}">
                  <a16:creationId xmlns:a16="http://schemas.microsoft.com/office/drawing/2014/main" id="{6D78829A-9FA2-4CB2-B8DE-2295FB164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4018" y="2595748"/>
              <a:ext cx="171814" cy="193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380" y="2662"/>
                  </a:moveTo>
                  <a:lnTo>
                    <a:pt x="12869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3005" y="21600"/>
                  </a:lnTo>
                  <a:lnTo>
                    <a:pt x="3005" y="12659"/>
                  </a:lnTo>
                  <a:lnTo>
                    <a:pt x="10942" y="12659"/>
                  </a:lnTo>
                  <a:lnTo>
                    <a:pt x="11509" y="15321"/>
                  </a:lnTo>
                  <a:lnTo>
                    <a:pt x="21600" y="15321"/>
                  </a:lnTo>
                  <a:lnTo>
                    <a:pt x="21600" y="2662"/>
                  </a:lnTo>
                  <a:lnTo>
                    <a:pt x="13380" y="266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2860" rIns="22860" anchor="ctr"/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4572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9144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13716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18288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defTabSz="4572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900" b="0">
                <a:latin typeface="Roboto Regular" charset="0"/>
                <a:ea typeface="Roboto Regular" charset="0"/>
                <a:cs typeface="Roboto Regular" charset="0"/>
                <a:sym typeface="Roboto Regular" charset="0"/>
              </a:endParaRPr>
            </a:p>
          </p:txBody>
        </p:sp>
      </p:grpSp>
      <p:sp>
        <p:nvSpPr>
          <p:cNvPr id="57" name="Line 9">
            <a:extLst>
              <a:ext uri="{FF2B5EF4-FFF2-40B4-BE49-F238E27FC236}">
                <a16:creationId xmlns:a16="http://schemas.microsoft.com/office/drawing/2014/main" id="{DF6E0162-CD1C-484C-996D-7303CEB671E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441502" y="3611613"/>
            <a:ext cx="1" cy="1213364"/>
          </a:xfrm>
          <a:prstGeom prst="line">
            <a:avLst/>
          </a:prstGeom>
          <a:noFill/>
          <a:ln w="25400" cap="flat" cmpd="sng">
            <a:solidFill>
              <a:srgbClr val="A6AAA9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58" name="Oval 11">
            <a:extLst>
              <a:ext uri="{FF2B5EF4-FFF2-40B4-BE49-F238E27FC236}">
                <a16:creationId xmlns:a16="http://schemas.microsoft.com/office/drawing/2014/main" id="{4FBCC2FB-C7CC-4AC4-9486-66AF3EC2B30D}"/>
              </a:ext>
            </a:extLst>
          </p:cNvPr>
          <p:cNvSpPr>
            <a:spLocks/>
          </p:cNvSpPr>
          <p:nvPr/>
        </p:nvSpPr>
        <p:spPr bwMode="auto">
          <a:xfrm rot="10800000">
            <a:off x="2383775" y="3553328"/>
            <a:ext cx="115454" cy="115435"/>
          </a:xfrm>
          <a:prstGeom prst="ellipse">
            <a:avLst/>
          </a:prstGeom>
          <a:solidFill>
            <a:srgbClr val="36526E"/>
          </a:solidFill>
          <a:ln>
            <a:noFill/>
          </a:ln>
          <a:effectLst/>
          <a:extLst/>
        </p:spPr>
        <p:txBody>
          <a:bodyPr lIns="25400" tIns="25400" rIns="25400" bIns="25400" anchor="ctr"/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59" name="Text Box 58">
            <a:extLst>
              <a:ext uri="{FF2B5EF4-FFF2-40B4-BE49-F238E27FC236}">
                <a16:creationId xmlns:a16="http://schemas.microsoft.com/office/drawing/2014/main" id="{898416CD-1BEF-413C-9D53-15995F87F6D1}"/>
              </a:ext>
            </a:extLst>
          </p:cNvPr>
          <p:cNvSpPr txBox="1">
            <a:spLocks/>
          </p:cNvSpPr>
          <p:nvPr/>
        </p:nvSpPr>
        <p:spPr bwMode="auto">
          <a:xfrm>
            <a:off x="1396680" y="3287897"/>
            <a:ext cx="2089647" cy="23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Sprint plan</a:t>
            </a:r>
          </a:p>
        </p:txBody>
      </p:sp>
      <p:sp>
        <p:nvSpPr>
          <p:cNvPr id="60" name="Triangle isocèle 59"/>
          <p:cNvSpPr/>
          <p:nvPr/>
        </p:nvSpPr>
        <p:spPr>
          <a:xfrm>
            <a:off x="1817613" y="4814364"/>
            <a:ext cx="1247775" cy="342900"/>
          </a:xfrm>
          <a:prstGeom prst="triangle">
            <a:avLst/>
          </a:prstGeom>
          <a:solidFill>
            <a:srgbClr val="365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Text Box 58">
            <a:extLst>
              <a:ext uri="{FF2B5EF4-FFF2-40B4-BE49-F238E27FC236}">
                <a16:creationId xmlns:a16="http://schemas.microsoft.com/office/drawing/2014/main" id="{898416CD-1BEF-413C-9D53-15995F87F6D1}"/>
              </a:ext>
            </a:extLst>
          </p:cNvPr>
          <p:cNvSpPr txBox="1">
            <a:spLocks/>
          </p:cNvSpPr>
          <p:nvPr/>
        </p:nvSpPr>
        <p:spPr bwMode="auto">
          <a:xfrm>
            <a:off x="2017264" y="4854616"/>
            <a:ext cx="886097" cy="32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Entry to Service Line</a:t>
            </a:r>
          </a:p>
        </p:txBody>
      </p:sp>
      <p:sp>
        <p:nvSpPr>
          <p:cNvPr id="62" name="Line 9">
            <a:extLst>
              <a:ext uri="{FF2B5EF4-FFF2-40B4-BE49-F238E27FC236}">
                <a16:creationId xmlns:a16="http://schemas.microsoft.com/office/drawing/2014/main" id="{DF6E0162-CD1C-484C-996D-7303CEB671E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794609" y="3611613"/>
            <a:ext cx="1" cy="1213364"/>
          </a:xfrm>
          <a:prstGeom prst="line">
            <a:avLst/>
          </a:prstGeom>
          <a:noFill/>
          <a:ln w="25400" cap="flat" cmpd="sng">
            <a:solidFill>
              <a:srgbClr val="A6AAA9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3" name="Oval 11">
            <a:extLst>
              <a:ext uri="{FF2B5EF4-FFF2-40B4-BE49-F238E27FC236}">
                <a16:creationId xmlns:a16="http://schemas.microsoft.com/office/drawing/2014/main" id="{4FBCC2FB-C7CC-4AC4-9486-66AF3EC2B30D}"/>
              </a:ext>
            </a:extLst>
          </p:cNvPr>
          <p:cNvSpPr>
            <a:spLocks/>
          </p:cNvSpPr>
          <p:nvPr/>
        </p:nvSpPr>
        <p:spPr bwMode="auto">
          <a:xfrm rot="10800000">
            <a:off x="4736882" y="3553328"/>
            <a:ext cx="115454" cy="115435"/>
          </a:xfrm>
          <a:prstGeom prst="ellipse">
            <a:avLst/>
          </a:prstGeom>
          <a:solidFill>
            <a:srgbClr val="36526E"/>
          </a:solidFill>
          <a:ln>
            <a:noFill/>
          </a:ln>
          <a:effectLst/>
          <a:extLst/>
        </p:spPr>
        <p:txBody>
          <a:bodyPr lIns="25400" tIns="25400" rIns="25400" bIns="25400" anchor="ctr"/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4" name="Text Box 58">
            <a:extLst>
              <a:ext uri="{FF2B5EF4-FFF2-40B4-BE49-F238E27FC236}">
                <a16:creationId xmlns:a16="http://schemas.microsoft.com/office/drawing/2014/main" id="{898416CD-1BEF-413C-9D53-15995F87F6D1}"/>
              </a:ext>
            </a:extLst>
          </p:cNvPr>
          <p:cNvSpPr txBox="1">
            <a:spLocks/>
          </p:cNvSpPr>
          <p:nvPr/>
        </p:nvSpPr>
        <p:spPr bwMode="auto">
          <a:xfrm>
            <a:off x="3749787" y="3287897"/>
            <a:ext cx="2089647" cy="23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Digital </a:t>
            </a:r>
            <a:r>
              <a:rPr lang="fr-FR" altLang="fr-FR" sz="12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Factory</a:t>
            </a:r>
            <a:endParaRPr lang="fr-FR" altLang="fr-FR" sz="12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riangle isocèle 64"/>
          <p:cNvSpPr/>
          <p:nvPr/>
        </p:nvSpPr>
        <p:spPr>
          <a:xfrm>
            <a:off x="4170720" y="4814364"/>
            <a:ext cx="1247775" cy="342900"/>
          </a:xfrm>
          <a:prstGeom prst="triangle">
            <a:avLst/>
          </a:prstGeom>
          <a:solidFill>
            <a:srgbClr val="365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ext Box 58">
            <a:extLst>
              <a:ext uri="{FF2B5EF4-FFF2-40B4-BE49-F238E27FC236}">
                <a16:creationId xmlns:a16="http://schemas.microsoft.com/office/drawing/2014/main" id="{898416CD-1BEF-413C-9D53-15995F87F6D1}"/>
              </a:ext>
            </a:extLst>
          </p:cNvPr>
          <p:cNvSpPr txBox="1">
            <a:spLocks/>
          </p:cNvSpPr>
          <p:nvPr/>
        </p:nvSpPr>
        <p:spPr bwMode="auto">
          <a:xfrm>
            <a:off x="4428406" y="4854615"/>
            <a:ext cx="732408" cy="32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Entry to </a:t>
            </a:r>
            <a:r>
              <a:rPr lang="fr-FR" altLang="fr-FR" sz="9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build</a:t>
            </a:r>
            <a:r>
              <a:rPr lang="fr-FR" altLang="fr-FR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out</a:t>
            </a:r>
          </a:p>
        </p:txBody>
      </p:sp>
      <p:sp>
        <p:nvSpPr>
          <p:cNvPr id="67" name="Line 9">
            <a:extLst>
              <a:ext uri="{FF2B5EF4-FFF2-40B4-BE49-F238E27FC236}">
                <a16:creationId xmlns:a16="http://schemas.microsoft.com/office/drawing/2014/main" id="{DF6E0162-CD1C-484C-996D-7303CEB671E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251708" y="3611613"/>
            <a:ext cx="1" cy="1213364"/>
          </a:xfrm>
          <a:prstGeom prst="line">
            <a:avLst/>
          </a:prstGeom>
          <a:noFill/>
          <a:ln w="25400" cap="flat" cmpd="sng">
            <a:solidFill>
              <a:srgbClr val="A6AAA9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8" name="Oval 11">
            <a:extLst>
              <a:ext uri="{FF2B5EF4-FFF2-40B4-BE49-F238E27FC236}">
                <a16:creationId xmlns:a16="http://schemas.microsoft.com/office/drawing/2014/main" id="{4FBCC2FB-C7CC-4AC4-9486-66AF3EC2B30D}"/>
              </a:ext>
            </a:extLst>
          </p:cNvPr>
          <p:cNvSpPr>
            <a:spLocks/>
          </p:cNvSpPr>
          <p:nvPr/>
        </p:nvSpPr>
        <p:spPr bwMode="auto">
          <a:xfrm rot="10800000">
            <a:off x="7193981" y="3553328"/>
            <a:ext cx="115454" cy="115435"/>
          </a:xfrm>
          <a:prstGeom prst="ellipse">
            <a:avLst/>
          </a:prstGeom>
          <a:solidFill>
            <a:srgbClr val="36526E"/>
          </a:solidFill>
          <a:ln>
            <a:noFill/>
          </a:ln>
          <a:effectLst/>
          <a:extLst/>
        </p:spPr>
        <p:txBody>
          <a:bodyPr lIns="25400" tIns="25400" rIns="25400" bIns="25400" anchor="ctr"/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9" name="Text Box 58">
            <a:extLst>
              <a:ext uri="{FF2B5EF4-FFF2-40B4-BE49-F238E27FC236}">
                <a16:creationId xmlns:a16="http://schemas.microsoft.com/office/drawing/2014/main" id="{898416CD-1BEF-413C-9D53-15995F87F6D1}"/>
              </a:ext>
            </a:extLst>
          </p:cNvPr>
          <p:cNvSpPr txBox="1">
            <a:spLocks/>
          </p:cNvSpPr>
          <p:nvPr/>
        </p:nvSpPr>
        <p:spPr bwMode="auto">
          <a:xfrm>
            <a:off x="6206886" y="3287897"/>
            <a:ext cx="2089647" cy="23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Go live</a:t>
            </a:r>
          </a:p>
        </p:txBody>
      </p:sp>
      <p:sp>
        <p:nvSpPr>
          <p:cNvPr id="75" name="Triangle isocèle 74"/>
          <p:cNvSpPr/>
          <p:nvPr/>
        </p:nvSpPr>
        <p:spPr>
          <a:xfrm>
            <a:off x="6627819" y="4814364"/>
            <a:ext cx="1247775" cy="342900"/>
          </a:xfrm>
          <a:prstGeom prst="triangle">
            <a:avLst/>
          </a:prstGeom>
          <a:solidFill>
            <a:srgbClr val="365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Text Box 58">
            <a:extLst>
              <a:ext uri="{FF2B5EF4-FFF2-40B4-BE49-F238E27FC236}">
                <a16:creationId xmlns:a16="http://schemas.microsoft.com/office/drawing/2014/main" id="{898416CD-1BEF-413C-9D53-15995F87F6D1}"/>
              </a:ext>
            </a:extLst>
          </p:cNvPr>
          <p:cNvSpPr txBox="1">
            <a:spLocks/>
          </p:cNvSpPr>
          <p:nvPr/>
        </p:nvSpPr>
        <p:spPr bwMode="auto">
          <a:xfrm>
            <a:off x="6848885" y="4785366"/>
            <a:ext cx="805649" cy="466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Release management</a:t>
            </a:r>
          </a:p>
        </p:txBody>
      </p:sp>
      <p:sp>
        <p:nvSpPr>
          <p:cNvPr id="77" name="Text Box 58">
            <a:extLst>
              <a:ext uri="{FF2B5EF4-FFF2-40B4-BE49-F238E27FC236}">
                <a16:creationId xmlns:a16="http://schemas.microsoft.com/office/drawing/2014/main" id="{898416CD-1BEF-413C-9D53-15995F87F6D1}"/>
              </a:ext>
            </a:extLst>
          </p:cNvPr>
          <p:cNvSpPr txBox="1">
            <a:spLocks/>
          </p:cNvSpPr>
          <p:nvPr/>
        </p:nvSpPr>
        <p:spPr bwMode="auto">
          <a:xfrm>
            <a:off x="7551483" y="1985573"/>
            <a:ext cx="1727027" cy="35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Hypercare</a:t>
            </a:r>
            <a:endParaRPr lang="fr-FR" altLang="fr-FR" sz="10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Corrections Post go live </a:t>
            </a:r>
          </a:p>
        </p:txBody>
      </p:sp>
      <p:sp>
        <p:nvSpPr>
          <p:cNvPr id="78" name="Text Box 50">
            <a:extLst>
              <a:ext uri="{FF2B5EF4-FFF2-40B4-BE49-F238E27FC236}">
                <a16:creationId xmlns:a16="http://schemas.microsoft.com/office/drawing/2014/main" id="{D0DCDA2C-575A-431A-A45E-C5DE1E40114D}"/>
              </a:ext>
            </a:extLst>
          </p:cNvPr>
          <p:cNvSpPr txBox="1">
            <a:spLocks/>
          </p:cNvSpPr>
          <p:nvPr/>
        </p:nvSpPr>
        <p:spPr bwMode="auto">
          <a:xfrm>
            <a:off x="3103012" y="5057562"/>
            <a:ext cx="1067708" cy="882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25400" tIns="25400" rIns="25400" bIns="25400">
            <a:spAutoFit/>
          </a:bodyPr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fr-FR" altLang="fr-FR" sz="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Création des sprint plans, de la </a:t>
            </a:r>
            <a:r>
              <a:rPr lang="fr-FR" altLang="fr-FR" sz="9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stack</a:t>
            </a:r>
            <a:r>
              <a:rPr lang="fr-FR" altLang="fr-FR" sz="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du high </a:t>
            </a:r>
            <a:r>
              <a:rPr lang="fr-FR" altLang="fr-FR" sz="9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level</a:t>
            </a:r>
            <a:r>
              <a:rPr lang="fr-FR" altLang="fr-FR" sz="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design, de la stratégie UX et de la stratégie de test</a:t>
            </a: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486327" y="4678642"/>
            <a:ext cx="0" cy="28857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utoShape 32">
            <a:extLst>
              <a:ext uri="{FF2B5EF4-FFF2-40B4-BE49-F238E27FC236}">
                <a16:creationId xmlns:a16="http://schemas.microsoft.com/office/drawing/2014/main" id="{B5783C31-E6AF-4B3D-999E-9815383BAAD8}"/>
              </a:ext>
            </a:extLst>
          </p:cNvPr>
          <p:cNvSpPr>
            <a:spLocks/>
          </p:cNvSpPr>
          <p:nvPr/>
        </p:nvSpPr>
        <p:spPr bwMode="auto">
          <a:xfrm>
            <a:off x="1203600" y="2589786"/>
            <a:ext cx="231507" cy="19704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10800"/>
                </a:lnTo>
                <a:lnTo>
                  <a:pt x="0" y="0"/>
                </a:lnTo>
                <a:lnTo>
                  <a:pt x="0" y="8280"/>
                </a:lnTo>
                <a:lnTo>
                  <a:pt x="15527" y="10800"/>
                </a:lnTo>
                <a:lnTo>
                  <a:pt x="0" y="13095"/>
                </a:lnTo>
                <a:lnTo>
                  <a:pt x="0" y="216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2860" rIns="22860" anchor="ctr"/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914400" algn="ctr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914400" algn="ctr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914400" algn="ctr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914400" algn="ctr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defTabSz="45720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900" b="0"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944680" y="1224395"/>
            <a:ext cx="5490889" cy="630942"/>
          </a:xfrm>
          <a:prstGeom prst="rect">
            <a:avLst/>
          </a:prstGeom>
          <a:solidFill>
            <a:srgbClr val="C1D1E1"/>
          </a:solidFill>
          <a:ln w="6350">
            <a:solidFill>
              <a:srgbClr val="61D1CE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Owner</a:t>
            </a:r>
            <a:r>
              <a:rPr lang="fr-FR" sz="1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fr-FR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Digital </a:t>
            </a:r>
            <a:r>
              <a:rPr lang="fr-FR" sz="1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  <a:endParaRPr lang="fr-FR" sz="1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fr-FR" sz="1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Support: </a:t>
            </a:r>
            <a:r>
              <a:rPr lang="fr-FR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interne, instances de gouvernance, infrastructure, réseau,…</a:t>
            </a:r>
          </a:p>
          <a:p>
            <a:pPr>
              <a:spcAft>
                <a:spcPts val="300"/>
              </a:spcAft>
            </a:pPr>
            <a:r>
              <a:rPr lang="fr-FR" sz="1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 gap:</a:t>
            </a:r>
            <a:r>
              <a:rPr lang="fr-FR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client interne pour livrer un feedback à travers le l’analyse de gap et les KPI</a:t>
            </a:r>
          </a:p>
        </p:txBody>
      </p:sp>
      <p:sp>
        <p:nvSpPr>
          <p:cNvPr id="83" name="Text Box 58">
            <a:extLst>
              <a:ext uri="{FF2B5EF4-FFF2-40B4-BE49-F238E27FC236}">
                <a16:creationId xmlns:a16="http://schemas.microsoft.com/office/drawing/2014/main" id="{898416CD-1BEF-413C-9D53-15995F87F6D1}"/>
              </a:ext>
            </a:extLst>
          </p:cNvPr>
          <p:cNvSpPr txBox="1">
            <a:spLocks/>
          </p:cNvSpPr>
          <p:nvPr/>
        </p:nvSpPr>
        <p:spPr bwMode="auto">
          <a:xfrm>
            <a:off x="5266499" y="2062517"/>
            <a:ext cx="1727027" cy="20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Modèles pour </a:t>
            </a:r>
            <a:r>
              <a:rPr lang="fr-FR" altLang="fr-FR" sz="1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prod</a:t>
            </a:r>
            <a:r>
              <a:rPr lang="fr-FR" altLang="fr-FR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et tests</a:t>
            </a:r>
          </a:p>
        </p:txBody>
      </p:sp>
      <p:cxnSp>
        <p:nvCxnSpPr>
          <p:cNvPr id="70" name="Connecteur droit avec flèche 69"/>
          <p:cNvCxnSpPr/>
          <p:nvPr/>
        </p:nvCxnSpPr>
        <p:spPr>
          <a:xfrm>
            <a:off x="1308525" y="1918232"/>
            <a:ext cx="0" cy="28857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2" descr="Image associée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493" y="2553334"/>
            <a:ext cx="281392" cy="24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 Box 58">
            <a:extLst>
              <a:ext uri="{FF2B5EF4-FFF2-40B4-BE49-F238E27FC236}">
                <a16:creationId xmlns:a16="http://schemas.microsoft.com/office/drawing/2014/main" id="{898416CD-1BEF-413C-9D53-15995F87F6D1}"/>
              </a:ext>
            </a:extLst>
          </p:cNvPr>
          <p:cNvSpPr txBox="1">
            <a:spLocks/>
          </p:cNvSpPr>
          <p:nvPr/>
        </p:nvSpPr>
        <p:spPr bwMode="auto">
          <a:xfrm>
            <a:off x="4011506" y="2762931"/>
            <a:ext cx="1727027" cy="512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Les </a:t>
            </a:r>
            <a:r>
              <a:rPr lang="fr-FR" altLang="fr-FR" sz="1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userstories</a:t>
            </a:r>
            <a:r>
              <a:rPr lang="fr-FR" altLang="fr-FR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priorisées passent par le </a:t>
            </a:r>
            <a:r>
              <a:rPr lang="fr-FR" altLang="fr-FR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service line </a:t>
            </a:r>
            <a:r>
              <a:rPr lang="fr-FR" altLang="fr-FR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pour production</a:t>
            </a:r>
          </a:p>
        </p:txBody>
      </p:sp>
      <p:sp>
        <p:nvSpPr>
          <p:cNvPr id="73" name="Line 9">
            <a:extLst>
              <a:ext uri="{FF2B5EF4-FFF2-40B4-BE49-F238E27FC236}">
                <a16:creationId xmlns:a16="http://schemas.microsoft.com/office/drawing/2014/main" id="{DF6E0162-CD1C-484C-996D-7303CEB671E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9632136" y="3611613"/>
            <a:ext cx="1" cy="1213364"/>
          </a:xfrm>
          <a:prstGeom prst="line">
            <a:avLst/>
          </a:prstGeom>
          <a:noFill/>
          <a:ln w="25400" cap="flat" cmpd="sng">
            <a:solidFill>
              <a:srgbClr val="A6AAA9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84" name="Oval 11">
            <a:extLst>
              <a:ext uri="{FF2B5EF4-FFF2-40B4-BE49-F238E27FC236}">
                <a16:creationId xmlns:a16="http://schemas.microsoft.com/office/drawing/2014/main" id="{4FBCC2FB-C7CC-4AC4-9486-66AF3EC2B30D}"/>
              </a:ext>
            </a:extLst>
          </p:cNvPr>
          <p:cNvSpPr>
            <a:spLocks/>
          </p:cNvSpPr>
          <p:nvPr/>
        </p:nvSpPr>
        <p:spPr bwMode="auto">
          <a:xfrm rot="10800000">
            <a:off x="9574409" y="3553328"/>
            <a:ext cx="115454" cy="115435"/>
          </a:xfrm>
          <a:prstGeom prst="ellipse">
            <a:avLst/>
          </a:prstGeom>
          <a:solidFill>
            <a:srgbClr val="36526E"/>
          </a:solidFill>
          <a:ln>
            <a:noFill/>
          </a:ln>
          <a:effectLst/>
          <a:extLst/>
        </p:spPr>
        <p:txBody>
          <a:bodyPr lIns="25400" tIns="25400" rIns="25400" bIns="25400" anchor="ctr"/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85" name="Text Box 58">
            <a:extLst>
              <a:ext uri="{FF2B5EF4-FFF2-40B4-BE49-F238E27FC236}">
                <a16:creationId xmlns:a16="http://schemas.microsoft.com/office/drawing/2014/main" id="{898416CD-1BEF-413C-9D53-15995F87F6D1}"/>
              </a:ext>
            </a:extLst>
          </p:cNvPr>
          <p:cNvSpPr txBox="1">
            <a:spLocks/>
          </p:cNvSpPr>
          <p:nvPr/>
        </p:nvSpPr>
        <p:spPr bwMode="auto">
          <a:xfrm>
            <a:off x="8587314" y="3287897"/>
            <a:ext cx="2089647" cy="23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Support</a:t>
            </a:r>
          </a:p>
        </p:txBody>
      </p:sp>
      <p:sp>
        <p:nvSpPr>
          <p:cNvPr id="86" name="Triangle isocèle 85"/>
          <p:cNvSpPr/>
          <p:nvPr/>
        </p:nvSpPr>
        <p:spPr>
          <a:xfrm>
            <a:off x="9008247" y="4814364"/>
            <a:ext cx="1247775" cy="342900"/>
          </a:xfrm>
          <a:prstGeom prst="triangle">
            <a:avLst/>
          </a:prstGeom>
          <a:solidFill>
            <a:srgbClr val="365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Text Box 58">
            <a:extLst>
              <a:ext uri="{FF2B5EF4-FFF2-40B4-BE49-F238E27FC236}">
                <a16:creationId xmlns:a16="http://schemas.microsoft.com/office/drawing/2014/main" id="{898416CD-1BEF-413C-9D53-15995F87F6D1}"/>
              </a:ext>
            </a:extLst>
          </p:cNvPr>
          <p:cNvSpPr txBox="1">
            <a:spLocks/>
          </p:cNvSpPr>
          <p:nvPr/>
        </p:nvSpPr>
        <p:spPr bwMode="auto">
          <a:xfrm>
            <a:off x="9229313" y="4854616"/>
            <a:ext cx="805649" cy="32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Managed</a:t>
            </a:r>
            <a:r>
              <a:rPr lang="fr-FR" altLang="fr-FR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support</a:t>
            </a:r>
          </a:p>
        </p:txBody>
      </p:sp>
      <p:sp>
        <p:nvSpPr>
          <p:cNvPr id="88" name="AutoShape 37">
            <a:extLst>
              <a:ext uri="{FF2B5EF4-FFF2-40B4-BE49-F238E27FC236}">
                <a16:creationId xmlns:a16="http://schemas.microsoft.com/office/drawing/2014/main" id="{D2592196-5280-4970-A12B-9AA78F8C4201}"/>
              </a:ext>
            </a:extLst>
          </p:cNvPr>
          <p:cNvSpPr>
            <a:spLocks/>
          </p:cNvSpPr>
          <p:nvPr/>
        </p:nvSpPr>
        <p:spPr bwMode="auto">
          <a:xfrm rot="10800000">
            <a:off x="8345262" y="2578003"/>
            <a:ext cx="216495" cy="218787"/>
          </a:xfrm>
          <a:custGeom>
            <a:avLst/>
            <a:gdLst>
              <a:gd name="T0" fmla="*/ 10774 w 21549"/>
              <a:gd name="T1" fmla="*/ 10800 h 21600"/>
              <a:gd name="T2" fmla="*/ 10774 w 21549"/>
              <a:gd name="T3" fmla="*/ 10800 h 21600"/>
              <a:gd name="T4" fmla="*/ 10774 w 21549"/>
              <a:gd name="T5" fmla="*/ 10800 h 21600"/>
              <a:gd name="T6" fmla="*/ 10774 w 21549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49" h="21600">
                <a:moveTo>
                  <a:pt x="18684" y="11815"/>
                </a:moveTo>
                <a:cubicBezTo>
                  <a:pt x="18684" y="11612"/>
                  <a:pt x="18890" y="11206"/>
                  <a:pt x="18890" y="10800"/>
                </a:cubicBezTo>
                <a:cubicBezTo>
                  <a:pt x="18890" y="10394"/>
                  <a:pt x="18890" y="9947"/>
                  <a:pt x="18684" y="9744"/>
                </a:cubicBezTo>
                <a:lnTo>
                  <a:pt x="20984" y="7877"/>
                </a:lnTo>
                <a:cubicBezTo>
                  <a:pt x="21395" y="7674"/>
                  <a:pt x="21395" y="7471"/>
                  <a:pt x="21189" y="7268"/>
                </a:cubicBezTo>
                <a:lnTo>
                  <a:pt x="19095" y="3329"/>
                </a:lnTo>
                <a:cubicBezTo>
                  <a:pt x="18890" y="3329"/>
                  <a:pt x="18684" y="3126"/>
                  <a:pt x="18233" y="3329"/>
                </a:cubicBezTo>
                <a:lnTo>
                  <a:pt x="15522" y="4344"/>
                </a:lnTo>
                <a:cubicBezTo>
                  <a:pt x="15112" y="3938"/>
                  <a:pt x="14455" y="3735"/>
                  <a:pt x="13633" y="3329"/>
                </a:cubicBezTo>
                <a:lnTo>
                  <a:pt x="13223" y="406"/>
                </a:lnTo>
                <a:cubicBezTo>
                  <a:pt x="13428" y="203"/>
                  <a:pt x="13017" y="0"/>
                  <a:pt x="12771" y="0"/>
                </a:cubicBezTo>
                <a:lnTo>
                  <a:pt x="8377" y="0"/>
                </a:lnTo>
                <a:cubicBezTo>
                  <a:pt x="8172" y="0"/>
                  <a:pt x="7967" y="203"/>
                  <a:pt x="7967" y="406"/>
                </a:cubicBezTo>
                <a:lnTo>
                  <a:pt x="7556" y="3329"/>
                </a:lnTo>
                <a:cubicBezTo>
                  <a:pt x="6694" y="3532"/>
                  <a:pt x="6283" y="3938"/>
                  <a:pt x="5667" y="4344"/>
                </a:cubicBezTo>
                <a:lnTo>
                  <a:pt x="2916" y="3329"/>
                </a:lnTo>
                <a:cubicBezTo>
                  <a:pt x="2710" y="3126"/>
                  <a:pt x="2505" y="3329"/>
                  <a:pt x="2300" y="3532"/>
                </a:cubicBezTo>
                <a:lnTo>
                  <a:pt x="0" y="7268"/>
                </a:lnTo>
                <a:cubicBezTo>
                  <a:pt x="0" y="7471"/>
                  <a:pt x="0" y="7674"/>
                  <a:pt x="205" y="7877"/>
                </a:cubicBezTo>
                <a:lnTo>
                  <a:pt x="2505" y="9744"/>
                </a:lnTo>
                <a:cubicBezTo>
                  <a:pt x="2505" y="9947"/>
                  <a:pt x="2505" y="10394"/>
                  <a:pt x="2505" y="10800"/>
                </a:cubicBezTo>
                <a:cubicBezTo>
                  <a:pt x="2505" y="11206"/>
                  <a:pt x="2505" y="11612"/>
                  <a:pt x="2505" y="11815"/>
                </a:cubicBezTo>
                <a:lnTo>
                  <a:pt x="205" y="13683"/>
                </a:lnTo>
                <a:cubicBezTo>
                  <a:pt x="0" y="13926"/>
                  <a:pt x="0" y="14129"/>
                  <a:pt x="205" y="14332"/>
                </a:cubicBezTo>
                <a:lnTo>
                  <a:pt x="2300" y="18271"/>
                </a:lnTo>
                <a:cubicBezTo>
                  <a:pt x="2505" y="18271"/>
                  <a:pt x="2710" y="18474"/>
                  <a:pt x="2916" y="18271"/>
                </a:cubicBezTo>
                <a:lnTo>
                  <a:pt x="5667" y="17215"/>
                </a:lnTo>
                <a:cubicBezTo>
                  <a:pt x="6283" y="17621"/>
                  <a:pt x="6899" y="18068"/>
                  <a:pt x="7556" y="18271"/>
                </a:cubicBezTo>
                <a:lnTo>
                  <a:pt x="7967" y="21153"/>
                </a:lnTo>
                <a:cubicBezTo>
                  <a:pt x="7967" y="21356"/>
                  <a:pt x="8172" y="21600"/>
                  <a:pt x="8583" y="21600"/>
                </a:cubicBezTo>
                <a:lnTo>
                  <a:pt x="13017" y="21600"/>
                </a:lnTo>
                <a:cubicBezTo>
                  <a:pt x="13223" y="21600"/>
                  <a:pt x="13428" y="21356"/>
                  <a:pt x="13428" y="21153"/>
                </a:cubicBezTo>
                <a:lnTo>
                  <a:pt x="13839" y="18271"/>
                </a:lnTo>
                <a:cubicBezTo>
                  <a:pt x="14660" y="18068"/>
                  <a:pt x="15317" y="17621"/>
                  <a:pt x="15728" y="17215"/>
                </a:cubicBezTo>
                <a:lnTo>
                  <a:pt x="18438" y="18271"/>
                </a:lnTo>
                <a:cubicBezTo>
                  <a:pt x="18684" y="18474"/>
                  <a:pt x="19095" y="18271"/>
                  <a:pt x="19300" y="18068"/>
                </a:cubicBezTo>
                <a:lnTo>
                  <a:pt x="21395" y="14332"/>
                </a:lnTo>
                <a:cubicBezTo>
                  <a:pt x="21600" y="14129"/>
                  <a:pt x="21600" y="13683"/>
                  <a:pt x="21395" y="13683"/>
                </a:cubicBezTo>
                <a:lnTo>
                  <a:pt x="18684" y="11815"/>
                </a:lnTo>
                <a:close/>
                <a:moveTo>
                  <a:pt x="10677" y="14535"/>
                </a:moveTo>
                <a:cubicBezTo>
                  <a:pt x="8583" y="14535"/>
                  <a:pt x="6694" y="12871"/>
                  <a:pt x="6694" y="10800"/>
                </a:cubicBezTo>
                <a:cubicBezTo>
                  <a:pt x="6694" y="8729"/>
                  <a:pt x="8583" y="7065"/>
                  <a:pt x="10677" y="7065"/>
                </a:cubicBezTo>
                <a:cubicBezTo>
                  <a:pt x="12771" y="7065"/>
                  <a:pt x="14455" y="8729"/>
                  <a:pt x="14455" y="10800"/>
                </a:cubicBezTo>
                <a:cubicBezTo>
                  <a:pt x="14455" y="12871"/>
                  <a:pt x="12771" y="14535"/>
                  <a:pt x="10677" y="145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2860" rIns="22860" anchor="ctr"/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914400" algn="ctr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914400" algn="ctr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914400" algn="ctr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914400" algn="ctr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defTabSz="45720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900" b="0"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sp>
        <p:nvSpPr>
          <p:cNvPr id="91" name="AutoShape 27">
            <a:extLst>
              <a:ext uri="{FF2B5EF4-FFF2-40B4-BE49-F238E27FC236}">
                <a16:creationId xmlns:a16="http://schemas.microsoft.com/office/drawing/2014/main" id="{668B3135-B2B6-4A6C-BC72-8A9984DF1481}"/>
              </a:ext>
            </a:extLst>
          </p:cNvPr>
          <p:cNvSpPr>
            <a:spLocks/>
          </p:cNvSpPr>
          <p:nvPr/>
        </p:nvSpPr>
        <p:spPr bwMode="auto">
          <a:xfrm>
            <a:off x="3567211" y="2578003"/>
            <a:ext cx="220637" cy="2079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901" y="17459"/>
                </a:moveTo>
                <a:lnTo>
                  <a:pt x="17497" y="21600"/>
                </a:lnTo>
                <a:lnTo>
                  <a:pt x="15848" y="13532"/>
                </a:lnTo>
                <a:lnTo>
                  <a:pt x="21600" y="8281"/>
                </a:lnTo>
                <a:lnTo>
                  <a:pt x="13797" y="7428"/>
                </a:lnTo>
                <a:lnTo>
                  <a:pt x="10901" y="0"/>
                </a:lnTo>
                <a:lnTo>
                  <a:pt x="7844" y="7428"/>
                </a:lnTo>
                <a:lnTo>
                  <a:pt x="0" y="8281"/>
                </a:lnTo>
                <a:lnTo>
                  <a:pt x="5993" y="13532"/>
                </a:lnTo>
                <a:lnTo>
                  <a:pt x="4143" y="21600"/>
                </a:lnTo>
                <a:lnTo>
                  <a:pt x="10901" y="1745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2860" rIns="22860" anchor="ctr"/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914400" algn="ctr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914400" algn="ctr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914400" algn="ctr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914400" algn="ctr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defTabSz="45720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900" b="0"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28</a:t>
            </a:fld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690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Résultat de recherche d'images pour &quot;cycle icon png&quot;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996" y="3062445"/>
            <a:ext cx="491470" cy="49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Line 2">
            <a:extLst>
              <a:ext uri="{FF2B5EF4-FFF2-40B4-BE49-F238E27FC236}">
                <a16:creationId xmlns:a16="http://schemas.microsoft.com/office/drawing/2014/main" id="{5A9E9B0C-3E06-4CE9-B077-6B716E98B1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0185" y="3608181"/>
            <a:ext cx="9632225" cy="0"/>
          </a:xfrm>
          <a:prstGeom prst="line">
            <a:avLst/>
          </a:prstGeom>
          <a:noFill/>
          <a:ln w="25400" cap="flat" cmpd="sng">
            <a:solidFill>
              <a:srgbClr val="A6AAA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grpSp>
        <p:nvGrpSpPr>
          <p:cNvPr id="3075" name="Group 3">
            <a:extLst>
              <a:ext uri="{FF2B5EF4-FFF2-40B4-BE49-F238E27FC236}">
                <a16:creationId xmlns:a16="http://schemas.microsoft.com/office/drawing/2014/main" id="{360D68A8-1BFB-4E3F-8334-15DC7608A28E}"/>
              </a:ext>
            </a:extLst>
          </p:cNvPr>
          <p:cNvGrpSpPr>
            <a:grpSpLocks/>
          </p:cNvGrpSpPr>
          <p:nvPr/>
        </p:nvGrpSpPr>
        <p:grpSpPr bwMode="auto">
          <a:xfrm>
            <a:off x="944680" y="2301238"/>
            <a:ext cx="708287" cy="1354320"/>
            <a:chOff x="0" y="0"/>
            <a:chExt cx="1416489" cy="2708943"/>
          </a:xfrm>
        </p:grpSpPr>
        <p:sp>
          <p:nvSpPr>
            <p:cNvPr id="3076" name="Line 4">
              <a:extLst>
                <a:ext uri="{FF2B5EF4-FFF2-40B4-BE49-F238E27FC236}">
                  <a16:creationId xmlns:a16="http://schemas.microsoft.com/office/drawing/2014/main" id="{51CEFEE2-2425-4519-9B91-C940CF5F47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8244" y="1479579"/>
              <a:ext cx="1" cy="1142053"/>
            </a:xfrm>
            <a:prstGeom prst="line">
              <a:avLst/>
            </a:prstGeom>
            <a:noFill/>
            <a:ln w="25400" cap="flat" cmpd="sng">
              <a:solidFill>
                <a:srgbClr val="A6AAA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77" name="AutoShape 5">
              <a:extLst>
                <a:ext uri="{FF2B5EF4-FFF2-40B4-BE49-F238E27FC236}">
                  <a16:creationId xmlns:a16="http://schemas.microsoft.com/office/drawing/2014/main" id="{1087AA13-AF12-4BAA-8B5E-EAAB780469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-78688" y="78688"/>
              <a:ext cx="1573866" cy="1416489"/>
            </a:xfrm>
            <a:custGeom>
              <a:avLst/>
              <a:gdLst>
                <a:gd name="T0" fmla="+- 0 10802 6"/>
                <a:gd name="T1" fmla="*/ T0 w 21593"/>
                <a:gd name="T2" fmla="+- 0 10804 12"/>
                <a:gd name="T3" fmla="*/ 10804 h 21584"/>
                <a:gd name="T4" fmla="+- 0 10802 6"/>
                <a:gd name="T5" fmla="*/ T4 w 21593"/>
                <a:gd name="T6" fmla="+- 0 10804 12"/>
                <a:gd name="T7" fmla="*/ 10804 h 21584"/>
                <a:gd name="T8" fmla="+- 0 10802 6"/>
                <a:gd name="T9" fmla="*/ T8 w 21593"/>
                <a:gd name="T10" fmla="+- 0 10804 12"/>
                <a:gd name="T11" fmla="*/ 10804 h 21584"/>
                <a:gd name="T12" fmla="+- 0 10802 6"/>
                <a:gd name="T13" fmla="*/ T12 w 21593"/>
                <a:gd name="T14" fmla="+- 0 10804 12"/>
                <a:gd name="T15" fmla="*/ 10804 h 215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93" h="21584">
                  <a:moveTo>
                    <a:pt x="6657" y="1"/>
                  </a:moveTo>
                  <a:cubicBezTo>
                    <a:pt x="6252" y="-4"/>
                    <a:pt x="5853" y="101"/>
                    <a:pt x="5494" y="306"/>
                  </a:cubicBezTo>
                  <a:cubicBezTo>
                    <a:pt x="5116" y="522"/>
                    <a:pt x="4795" y="842"/>
                    <a:pt x="4560" y="1236"/>
                  </a:cubicBezTo>
                  <a:lnTo>
                    <a:pt x="259" y="9428"/>
                  </a:lnTo>
                  <a:cubicBezTo>
                    <a:pt x="95" y="9832"/>
                    <a:pt x="7" y="10270"/>
                    <a:pt x="1" y="10714"/>
                  </a:cubicBezTo>
                  <a:cubicBezTo>
                    <a:pt x="-6" y="11191"/>
                    <a:pt x="82" y="11664"/>
                    <a:pt x="259" y="12100"/>
                  </a:cubicBezTo>
                  <a:lnTo>
                    <a:pt x="4418" y="20185"/>
                  </a:lnTo>
                  <a:cubicBezTo>
                    <a:pt x="4637" y="20610"/>
                    <a:pt x="4953" y="20962"/>
                    <a:pt x="5334" y="21208"/>
                  </a:cubicBezTo>
                  <a:cubicBezTo>
                    <a:pt x="5698" y="21443"/>
                    <a:pt x="6110" y="21572"/>
                    <a:pt x="6531" y="21584"/>
                  </a:cubicBezTo>
                  <a:lnTo>
                    <a:pt x="14739" y="21584"/>
                  </a:lnTo>
                  <a:cubicBezTo>
                    <a:pt x="15238" y="21588"/>
                    <a:pt x="15730" y="21447"/>
                    <a:pt x="16164" y="21172"/>
                  </a:cubicBezTo>
                  <a:cubicBezTo>
                    <a:pt x="16546" y="20929"/>
                    <a:pt x="16872" y="20591"/>
                    <a:pt x="17115" y="20183"/>
                  </a:cubicBezTo>
                  <a:lnTo>
                    <a:pt x="21227" y="12302"/>
                  </a:lnTo>
                  <a:cubicBezTo>
                    <a:pt x="21468" y="11849"/>
                    <a:pt x="21594" y="11332"/>
                    <a:pt x="21593" y="10807"/>
                  </a:cubicBezTo>
                  <a:cubicBezTo>
                    <a:pt x="21592" y="10284"/>
                    <a:pt x="21466" y="9771"/>
                    <a:pt x="21227" y="9321"/>
                  </a:cubicBezTo>
                  <a:lnTo>
                    <a:pt x="17012" y="1258"/>
                  </a:lnTo>
                  <a:cubicBezTo>
                    <a:pt x="16793" y="865"/>
                    <a:pt x="16485" y="543"/>
                    <a:pt x="16120" y="322"/>
                  </a:cubicBezTo>
                  <a:cubicBezTo>
                    <a:pt x="15750" y="99"/>
                    <a:pt x="15333" y="-12"/>
                    <a:pt x="14912" y="1"/>
                  </a:cubicBezTo>
                  <a:lnTo>
                    <a:pt x="6657" y="1"/>
                  </a:lnTo>
                  <a:close/>
                </a:path>
              </a:pathLst>
            </a:custGeom>
            <a:solidFill>
              <a:srgbClr val="45688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78" name="Oval 6">
              <a:extLst>
                <a:ext uri="{FF2B5EF4-FFF2-40B4-BE49-F238E27FC236}">
                  <a16:creationId xmlns:a16="http://schemas.microsoft.com/office/drawing/2014/main" id="{E5B59896-6DF3-4D36-81A9-910430928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797" y="2478048"/>
              <a:ext cx="230895" cy="230895"/>
            </a:xfrm>
            <a:prstGeom prst="ellipse">
              <a:avLst/>
            </a:prstGeom>
            <a:solidFill>
              <a:srgbClr val="45688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  <p:grpSp>
        <p:nvGrpSpPr>
          <p:cNvPr id="3085" name="Group 13">
            <a:extLst>
              <a:ext uri="{FF2B5EF4-FFF2-40B4-BE49-F238E27FC236}">
                <a16:creationId xmlns:a16="http://schemas.microsoft.com/office/drawing/2014/main" id="{C013777A-B955-4482-951D-9607EEAF3069}"/>
              </a:ext>
            </a:extLst>
          </p:cNvPr>
          <p:cNvGrpSpPr>
            <a:grpSpLocks/>
          </p:cNvGrpSpPr>
          <p:nvPr/>
        </p:nvGrpSpPr>
        <p:grpSpPr bwMode="auto">
          <a:xfrm>
            <a:off x="3335981" y="2301238"/>
            <a:ext cx="708287" cy="1354320"/>
            <a:chOff x="0" y="0"/>
            <a:chExt cx="1416489" cy="2708943"/>
          </a:xfrm>
        </p:grpSpPr>
        <p:sp>
          <p:nvSpPr>
            <p:cNvPr id="3086" name="Line 14">
              <a:extLst>
                <a:ext uri="{FF2B5EF4-FFF2-40B4-BE49-F238E27FC236}">
                  <a16:creationId xmlns:a16="http://schemas.microsoft.com/office/drawing/2014/main" id="{50D149CA-9C11-45A8-9E1F-3BD3EAEFFC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8244" y="1479579"/>
              <a:ext cx="1" cy="1142053"/>
            </a:xfrm>
            <a:prstGeom prst="line">
              <a:avLst/>
            </a:prstGeom>
            <a:noFill/>
            <a:ln w="25400" cap="flat" cmpd="sng">
              <a:solidFill>
                <a:srgbClr val="A6AAA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87" name="AutoShape 15">
              <a:extLst>
                <a:ext uri="{FF2B5EF4-FFF2-40B4-BE49-F238E27FC236}">
                  <a16:creationId xmlns:a16="http://schemas.microsoft.com/office/drawing/2014/main" id="{9C56AADB-01DA-44C8-A7D3-2EE7CCEC84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-78688" y="78688"/>
              <a:ext cx="1573866" cy="1416489"/>
            </a:xfrm>
            <a:custGeom>
              <a:avLst/>
              <a:gdLst>
                <a:gd name="T0" fmla="+- 0 10802 6"/>
                <a:gd name="T1" fmla="*/ T0 w 21593"/>
                <a:gd name="T2" fmla="+- 0 10804 12"/>
                <a:gd name="T3" fmla="*/ 10804 h 21584"/>
                <a:gd name="T4" fmla="+- 0 10802 6"/>
                <a:gd name="T5" fmla="*/ T4 w 21593"/>
                <a:gd name="T6" fmla="+- 0 10804 12"/>
                <a:gd name="T7" fmla="*/ 10804 h 21584"/>
                <a:gd name="T8" fmla="+- 0 10802 6"/>
                <a:gd name="T9" fmla="*/ T8 w 21593"/>
                <a:gd name="T10" fmla="+- 0 10804 12"/>
                <a:gd name="T11" fmla="*/ 10804 h 21584"/>
                <a:gd name="T12" fmla="+- 0 10802 6"/>
                <a:gd name="T13" fmla="*/ T12 w 21593"/>
                <a:gd name="T14" fmla="+- 0 10804 12"/>
                <a:gd name="T15" fmla="*/ 10804 h 215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93" h="21584">
                  <a:moveTo>
                    <a:pt x="6657" y="1"/>
                  </a:moveTo>
                  <a:cubicBezTo>
                    <a:pt x="6252" y="-4"/>
                    <a:pt x="5853" y="101"/>
                    <a:pt x="5494" y="306"/>
                  </a:cubicBezTo>
                  <a:cubicBezTo>
                    <a:pt x="5116" y="522"/>
                    <a:pt x="4795" y="842"/>
                    <a:pt x="4560" y="1236"/>
                  </a:cubicBezTo>
                  <a:lnTo>
                    <a:pt x="259" y="9428"/>
                  </a:lnTo>
                  <a:cubicBezTo>
                    <a:pt x="95" y="9832"/>
                    <a:pt x="7" y="10270"/>
                    <a:pt x="1" y="10714"/>
                  </a:cubicBezTo>
                  <a:cubicBezTo>
                    <a:pt x="-6" y="11191"/>
                    <a:pt x="82" y="11664"/>
                    <a:pt x="259" y="12100"/>
                  </a:cubicBezTo>
                  <a:lnTo>
                    <a:pt x="4418" y="20185"/>
                  </a:lnTo>
                  <a:cubicBezTo>
                    <a:pt x="4637" y="20610"/>
                    <a:pt x="4953" y="20962"/>
                    <a:pt x="5334" y="21208"/>
                  </a:cubicBezTo>
                  <a:cubicBezTo>
                    <a:pt x="5698" y="21443"/>
                    <a:pt x="6110" y="21572"/>
                    <a:pt x="6531" y="21584"/>
                  </a:cubicBezTo>
                  <a:lnTo>
                    <a:pt x="14739" y="21584"/>
                  </a:lnTo>
                  <a:cubicBezTo>
                    <a:pt x="15238" y="21588"/>
                    <a:pt x="15730" y="21447"/>
                    <a:pt x="16164" y="21172"/>
                  </a:cubicBezTo>
                  <a:cubicBezTo>
                    <a:pt x="16546" y="20929"/>
                    <a:pt x="16872" y="20591"/>
                    <a:pt x="17115" y="20183"/>
                  </a:cubicBezTo>
                  <a:lnTo>
                    <a:pt x="21227" y="12302"/>
                  </a:lnTo>
                  <a:cubicBezTo>
                    <a:pt x="21468" y="11849"/>
                    <a:pt x="21594" y="11332"/>
                    <a:pt x="21593" y="10807"/>
                  </a:cubicBezTo>
                  <a:cubicBezTo>
                    <a:pt x="21592" y="10284"/>
                    <a:pt x="21466" y="9771"/>
                    <a:pt x="21227" y="9321"/>
                  </a:cubicBezTo>
                  <a:lnTo>
                    <a:pt x="17012" y="1258"/>
                  </a:lnTo>
                  <a:cubicBezTo>
                    <a:pt x="16793" y="865"/>
                    <a:pt x="16485" y="543"/>
                    <a:pt x="16120" y="322"/>
                  </a:cubicBezTo>
                  <a:cubicBezTo>
                    <a:pt x="15750" y="99"/>
                    <a:pt x="15333" y="-12"/>
                    <a:pt x="14912" y="1"/>
                  </a:cubicBezTo>
                  <a:lnTo>
                    <a:pt x="6657" y="1"/>
                  </a:lnTo>
                  <a:close/>
                </a:path>
              </a:pathLst>
            </a:custGeom>
            <a:solidFill>
              <a:srgbClr val="61D1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88" name="Oval 16">
              <a:extLst>
                <a:ext uri="{FF2B5EF4-FFF2-40B4-BE49-F238E27FC236}">
                  <a16:creationId xmlns:a16="http://schemas.microsoft.com/office/drawing/2014/main" id="{3003D65F-80E4-40C7-AC9B-A7CF3CFAE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796" y="2478048"/>
              <a:ext cx="230896" cy="230895"/>
            </a:xfrm>
            <a:prstGeom prst="ellipse">
              <a:avLst/>
            </a:prstGeom>
            <a:solidFill>
              <a:srgbClr val="61D1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  <p:sp>
        <p:nvSpPr>
          <p:cNvPr id="3094" name="AutoShape 22">
            <a:extLst>
              <a:ext uri="{FF2B5EF4-FFF2-40B4-BE49-F238E27FC236}">
                <a16:creationId xmlns:a16="http://schemas.microsoft.com/office/drawing/2014/main" id="{6D78829A-9FA2-4CB2-B8DE-2295FB1649AB}"/>
              </a:ext>
            </a:extLst>
          </p:cNvPr>
          <p:cNvSpPr>
            <a:spLocks/>
          </p:cNvSpPr>
          <p:nvPr/>
        </p:nvSpPr>
        <p:spPr bwMode="auto">
          <a:xfrm rot="10800000">
            <a:off x="4737753" y="4417445"/>
            <a:ext cx="171814" cy="1935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80" y="2662"/>
                </a:moveTo>
                <a:lnTo>
                  <a:pt x="12869" y="0"/>
                </a:lnTo>
                <a:lnTo>
                  <a:pt x="0" y="0"/>
                </a:lnTo>
                <a:lnTo>
                  <a:pt x="0" y="21600"/>
                </a:lnTo>
                <a:lnTo>
                  <a:pt x="3005" y="21600"/>
                </a:lnTo>
                <a:lnTo>
                  <a:pt x="3005" y="12659"/>
                </a:lnTo>
                <a:lnTo>
                  <a:pt x="10942" y="12659"/>
                </a:lnTo>
                <a:lnTo>
                  <a:pt x="11509" y="15321"/>
                </a:lnTo>
                <a:lnTo>
                  <a:pt x="21600" y="15321"/>
                </a:lnTo>
                <a:lnTo>
                  <a:pt x="21600" y="2662"/>
                </a:lnTo>
                <a:lnTo>
                  <a:pt x="13380" y="26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2860" rIns="22860" anchor="ctr"/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914400" algn="ctr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914400" algn="ctr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914400" algn="ctr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914400" algn="ctr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defTabSz="45720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900" b="0"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grpSp>
        <p:nvGrpSpPr>
          <p:cNvPr id="3095" name="Group 23">
            <a:extLst>
              <a:ext uri="{FF2B5EF4-FFF2-40B4-BE49-F238E27FC236}">
                <a16:creationId xmlns:a16="http://schemas.microsoft.com/office/drawing/2014/main" id="{3BDE22C7-9E45-49CF-857A-16337157338B}"/>
              </a:ext>
            </a:extLst>
          </p:cNvPr>
          <p:cNvGrpSpPr>
            <a:grpSpLocks/>
          </p:cNvGrpSpPr>
          <p:nvPr/>
        </p:nvGrpSpPr>
        <p:grpSpPr bwMode="auto">
          <a:xfrm>
            <a:off x="5727282" y="2301238"/>
            <a:ext cx="708287" cy="1354320"/>
            <a:chOff x="0" y="0"/>
            <a:chExt cx="1416489" cy="2708943"/>
          </a:xfrm>
        </p:grpSpPr>
        <p:sp>
          <p:nvSpPr>
            <p:cNvPr id="3096" name="Line 24">
              <a:extLst>
                <a:ext uri="{FF2B5EF4-FFF2-40B4-BE49-F238E27FC236}">
                  <a16:creationId xmlns:a16="http://schemas.microsoft.com/office/drawing/2014/main" id="{3776A3C8-F8B9-4EC6-BB4D-F5A3F4025B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8244" y="1479579"/>
              <a:ext cx="1" cy="1142053"/>
            </a:xfrm>
            <a:prstGeom prst="line">
              <a:avLst/>
            </a:prstGeom>
            <a:noFill/>
            <a:ln w="25400" cap="flat" cmpd="sng">
              <a:solidFill>
                <a:srgbClr val="A6AAA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97" name="AutoShape 25">
              <a:extLst>
                <a:ext uri="{FF2B5EF4-FFF2-40B4-BE49-F238E27FC236}">
                  <a16:creationId xmlns:a16="http://schemas.microsoft.com/office/drawing/2014/main" id="{A670E63F-9CBC-4A76-9CEB-FC678E06433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-78688" y="78688"/>
              <a:ext cx="1573866" cy="1416489"/>
            </a:xfrm>
            <a:custGeom>
              <a:avLst/>
              <a:gdLst>
                <a:gd name="T0" fmla="+- 0 10802 6"/>
                <a:gd name="T1" fmla="*/ T0 w 21593"/>
                <a:gd name="T2" fmla="+- 0 10804 12"/>
                <a:gd name="T3" fmla="*/ 10804 h 21584"/>
                <a:gd name="T4" fmla="+- 0 10802 6"/>
                <a:gd name="T5" fmla="*/ T4 w 21593"/>
                <a:gd name="T6" fmla="+- 0 10804 12"/>
                <a:gd name="T7" fmla="*/ 10804 h 21584"/>
                <a:gd name="T8" fmla="+- 0 10802 6"/>
                <a:gd name="T9" fmla="*/ T8 w 21593"/>
                <a:gd name="T10" fmla="+- 0 10804 12"/>
                <a:gd name="T11" fmla="*/ 10804 h 21584"/>
                <a:gd name="T12" fmla="+- 0 10802 6"/>
                <a:gd name="T13" fmla="*/ T12 w 21593"/>
                <a:gd name="T14" fmla="+- 0 10804 12"/>
                <a:gd name="T15" fmla="*/ 10804 h 215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93" h="21584">
                  <a:moveTo>
                    <a:pt x="6657" y="1"/>
                  </a:moveTo>
                  <a:cubicBezTo>
                    <a:pt x="6252" y="-4"/>
                    <a:pt x="5853" y="101"/>
                    <a:pt x="5494" y="306"/>
                  </a:cubicBezTo>
                  <a:cubicBezTo>
                    <a:pt x="5116" y="522"/>
                    <a:pt x="4795" y="842"/>
                    <a:pt x="4560" y="1236"/>
                  </a:cubicBezTo>
                  <a:lnTo>
                    <a:pt x="259" y="9428"/>
                  </a:lnTo>
                  <a:cubicBezTo>
                    <a:pt x="95" y="9832"/>
                    <a:pt x="7" y="10270"/>
                    <a:pt x="1" y="10714"/>
                  </a:cubicBezTo>
                  <a:cubicBezTo>
                    <a:pt x="-6" y="11191"/>
                    <a:pt x="82" y="11664"/>
                    <a:pt x="259" y="12100"/>
                  </a:cubicBezTo>
                  <a:lnTo>
                    <a:pt x="4418" y="20185"/>
                  </a:lnTo>
                  <a:cubicBezTo>
                    <a:pt x="4637" y="20610"/>
                    <a:pt x="4953" y="20962"/>
                    <a:pt x="5334" y="21208"/>
                  </a:cubicBezTo>
                  <a:cubicBezTo>
                    <a:pt x="5698" y="21443"/>
                    <a:pt x="6110" y="21572"/>
                    <a:pt x="6531" y="21584"/>
                  </a:cubicBezTo>
                  <a:lnTo>
                    <a:pt x="14739" y="21584"/>
                  </a:lnTo>
                  <a:cubicBezTo>
                    <a:pt x="15238" y="21588"/>
                    <a:pt x="15730" y="21447"/>
                    <a:pt x="16164" y="21172"/>
                  </a:cubicBezTo>
                  <a:cubicBezTo>
                    <a:pt x="16546" y="20929"/>
                    <a:pt x="16872" y="20591"/>
                    <a:pt x="17115" y="20183"/>
                  </a:cubicBezTo>
                  <a:lnTo>
                    <a:pt x="21227" y="12302"/>
                  </a:lnTo>
                  <a:cubicBezTo>
                    <a:pt x="21468" y="11849"/>
                    <a:pt x="21594" y="11332"/>
                    <a:pt x="21593" y="10807"/>
                  </a:cubicBezTo>
                  <a:cubicBezTo>
                    <a:pt x="21592" y="10284"/>
                    <a:pt x="21466" y="9771"/>
                    <a:pt x="21227" y="9321"/>
                  </a:cubicBezTo>
                  <a:lnTo>
                    <a:pt x="17012" y="1258"/>
                  </a:lnTo>
                  <a:cubicBezTo>
                    <a:pt x="16793" y="865"/>
                    <a:pt x="16485" y="543"/>
                    <a:pt x="16120" y="322"/>
                  </a:cubicBezTo>
                  <a:cubicBezTo>
                    <a:pt x="15750" y="99"/>
                    <a:pt x="15333" y="-12"/>
                    <a:pt x="14912" y="1"/>
                  </a:cubicBezTo>
                  <a:lnTo>
                    <a:pt x="6657" y="1"/>
                  </a:lnTo>
                  <a:close/>
                </a:path>
              </a:pathLst>
            </a:custGeom>
            <a:solidFill>
              <a:srgbClr val="E162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98" name="Oval 26">
              <a:extLst>
                <a:ext uri="{FF2B5EF4-FFF2-40B4-BE49-F238E27FC236}">
                  <a16:creationId xmlns:a16="http://schemas.microsoft.com/office/drawing/2014/main" id="{ACEEFF21-9467-4E0F-B87A-065EC86F7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798" y="2478048"/>
              <a:ext cx="230895" cy="230895"/>
            </a:xfrm>
            <a:prstGeom prst="ellipse">
              <a:avLst/>
            </a:prstGeom>
            <a:solidFill>
              <a:srgbClr val="E162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8118582" y="2301238"/>
            <a:ext cx="708287" cy="1354320"/>
            <a:chOff x="6988761" y="2301238"/>
            <a:chExt cx="708287" cy="1354320"/>
          </a:xfrm>
        </p:grpSpPr>
        <p:sp>
          <p:nvSpPr>
            <p:cNvPr id="3101" name="Line 29">
              <a:extLst>
                <a:ext uri="{FF2B5EF4-FFF2-40B4-BE49-F238E27FC236}">
                  <a16:creationId xmlns:a16="http://schemas.microsoft.com/office/drawing/2014/main" id="{0444FFF6-840B-4029-A6BD-4F61907A9A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42904" y="3040945"/>
              <a:ext cx="1" cy="570962"/>
            </a:xfrm>
            <a:prstGeom prst="line">
              <a:avLst/>
            </a:prstGeom>
            <a:noFill/>
            <a:ln w="25400" cap="flat" cmpd="sng">
              <a:solidFill>
                <a:srgbClr val="A6AAA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02" name="AutoShape 30">
              <a:extLst>
                <a:ext uri="{FF2B5EF4-FFF2-40B4-BE49-F238E27FC236}">
                  <a16:creationId xmlns:a16="http://schemas.microsoft.com/office/drawing/2014/main" id="{3F5F019D-6235-4783-A6AA-AC6FDF97FE6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949482" y="2340517"/>
              <a:ext cx="786845" cy="708287"/>
            </a:xfrm>
            <a:custGeom>
              <a:avLst/>
              <a:gdLst>
                <a:gd name="T0" fmla="+- 0 10802 6"/>
                <a:gd name="T1" fmla="*/ T0 w 21593"/>
                <a:gd name="T2" fmla="+- 0 10804 12"/>
                <a:gd name="T3" fmla="*/ 10804 h 21584"/>
                <a:gd name="T4" fmla="+- 0 10802 6"/>
                <a:gd name="T5" fmla="*/ T4 w 21593"/>
                <a:gd name="T6" fmla="+- 0 10804 12"/>
                <a:gd name="T7" fmla="*/ 10804 h 21584"/>
                <a:gd name="T8" fmla="+- 0 10802 6"/>
                <a:gd name="T9" fmla="*/ T8 w 21593"/>
                <a:gd name="T10" fmla="+- 0 10804 12"/>
                <a:gd name="T11" fmla="*/ 10804 h 21584"/>
                <a:gd name="T12" fmla="+- 0 10802 6"/>
                <a:gd name="T13" fmla="*/ T12 w 21593"/>
                <a:gd name="T14" fmla="+- 0 10804 12"/>
                <a:gd name="T15" fmla="*/ 10804 h 215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93" h="21584">
                  <a:moveTo>
                    <a:pt x="6657" y="1"/>
                  </a:moveTo>
                  <a:cubicBezTo>
                    <a:pt x="6252" y="-4"/>
                    <a:pt x="5853" y="101"/>
                    <a:pt x="5494" y="306"/>
                  </a:cubicBezTo>
                  <a:cubicBezTo>
                    <a:pt x="5116" y="522"/>
                    <a:pt x="4795" y="842"/>
                    <a:pt x="4560" y="1236"/>
                  </a:cubicBezTo>
                  <a:lnTo>
                    <a:pt x="259" y="9428"/>
                  </a:lnTo>
                  <a:cubicBezTo>
                    <a:pt x="95" y="9832"/>
                    <a:pt x="7" y="10270"/>
                    <a:pt x="1" y="10714"/>
                  </a:cubicBezTo>
                  <a:cubicBezTo>
                    <a:pt x="-6" y="11191"/>
                    <a:pt x="82" y="11664"/>
                    <a:pt x="259" y="12100"/>
                  </a:cubicBezTo>
                  <a:lnTo>
                    <a:pt x="4418" y="20185"/>
                  </a:lnTo>
                  <a:cubicBezTo>
                    <a:pt x="4637" y="20610"/>
                    <a:pt x="4953" y="20962"/>
                    <a:pt x="5334" y="21208"/>
                  </a:cubicBezTo>
                  <a:cubicBezTo>
                    <a:pt x="5698" y="21443"/>
                    <a:pt x="6110" y="21572"/>
                    <a:pt x="6531" y="21584"/>
                  </a:cubicBezTo>
                  <a:lnTo>
                    <a:pt x="14739" y="21584"/>
                  </a:lnTo>
                  <a:cubicBezTo>
                    <a:pt x="15238" y="21588"/>
                    <a:pt x="15730" y="21447"/>
                    <a:pt x="16164" y="21172"/>
                  </a:cubicBezTo>
                  <a:cubicBezTo>
                    <a:pt x="16546" y="20929"/>
                    <a:pt x="16872" y="20591"/>
                    <a:pt x="17115" y="20183"/>
                  </a:cubicBezTo>
                  <a:lnTo>
                    <a:pt x="21227" y="12302"/>
                  </a:lnTo>
                  <a:cubicBezTo>
                    <a:pt x="21468" y="11849"/>
                    <a:pt x="21594" y="11332"/>
                    <a:pt x="21593" y="10807"/>
                  </a:cubicBezTo>
                  <a:cubicBezTo>
                    <a:pt x="21592" y="10284"/>
                    <a:pt x="21466" y="9771"/>
                    <a:pt x="21227" y="9321"/>
                  </a:cubicBezTo>
                  <a:lnTo>
                    <a:pt x="17012" y="1258"/>
                  </a:lnTo>
                  <a:cubicBezTo>
                    <a:pt x="16793" y="865"/>
                    <a:pt x="16485" y="543"/>
                    <a:pt x="16120" y="322"/>
                  </a:cubicBezTo>
                  <a:cubicBezTo>
                    <a:pt x="15750" y="99"/>
                    <a:pt x="15333" y="-12"/>
                    <a:pt x="14912" y="1"/>
                  </a:cubicBezTo>
                  <a:lnTo>
                    <a:pt x="6657" y="1"/>
                  </a:lnTo>
                  <a:close/>
                </a:path>
              </a:pathLst>
            </a:custGeom>
            <a:solidFill>
              <a:srgbClr val="2EA7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03" name="Oval 31">
              <a:extLst>
                <a:ext uri="{FF2B5EF4-FFF2-40B4-BE49-F238E27FC236}">
                  <a16:creationId xmlns:a16="http://schemas.microsoft.com/office/drawing/2014/main" id="{24764D20-289B-4571-BA06-79EE305FC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5176" y="3540123"/>
              <a:ext cx="115455" cy="115435"/>
            </a:xfrm>
            <a:prstGeom prst="ellipse">
              <a:avLst/>
            </a:prstGeom>
            <a:solidFill>
              <a:srgbClr val="2EA7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  <p:grpSp>
        <p:nvGrpSpPr>
          <p:cNvPr id="3111" name="Group 39">
            <a:extLst>
              <a:ext uri="{FF2B5EF4-FFF2-40B4-BE49-F238E27FC236}">
                <a16:creationId xmlns:a16="http://schemas.microsoft.com/office/drawing/2014/main" id="{55FF4205-18B3-41BF-A314-F81F681327C4}"/>
              </a:ext>
            </a:extLst>
          </p:cNvPr>
          <p:cNvGrpSpPr>
            <a:grpSpLocks/>
          </p:cNvGrpSpPr>
          <p:nvPr/>
        </p:nvGrpSpPr>
        <p:grpSpPr bwMode="auto">
          <a:xfrm>
            <a:off x="944680" y="3949799"/>
            <a:ext cx="1398966" cy="1068965"/>
            <a:chOff x="1381277" y="-12373"/>
            <a:chExt cx="2797763" cy="2138169"/>
          </a:xfrm>
        </p:grpSpPr>
        <p:sp>
          <p:nvSpPr>
            <p:cNvPr id="3112" name="Text Box 40">
              <a:extLst>
                <a:ext uri="{FF2B5EF4-FFF2-40B4-BE49-F238E27FC236}">
                  <a16:creationId xmlns:a16="http://schemas.microsoft.com/office/drawing/2014/main" id="{388A101D-C613-48DE-8FAD-4E828B686CE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81277" y="-12373"/>
              <a:ext cx="2797763" cy="4719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25400" tIns="25400" rIns="25400" bIns="25400" anchor="ctr">
              <a:spAutoFit/>
            </a:bodyPr>
            <a:lstStyle/>
            <a:p>
              <a:pPr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altLang="fr-FR" sz="12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On </a:t>
              </a:r>
              <a:r>
                <a:rPr lang="fr-FR" altLang="fr-FR" sz="1200" b="1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Board</a:t>
              </a:r>
              <a:endParaRPr lang="fr-FR" altLang="fr-FR" sz="1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13" name="Text Box 41">
              <a:extLst>
                <a:ext uri="{FF2B5EF4-FFF2-40B4-BE49-F238E27FC236}">
                  <a16:creationId xmlns:a16="http://schemas.microsoft.com/office/drawing/2014/main" id="{86BA81F2-83F5-44FF-8C45-FB712883B29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81277" y="638044"/>
              <a:ext cx="2588124" cy="1487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25400" tIns="25400" rIns="25400" bIns="25400">
              <a:spAutoFit/>
            </a:bodyPr>
            <a:lstStyle/>
            <a:p>
              <a:pPr marL="85725" indent="-85725" defTabSz="41275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5688B"/>
                </a:buClr>
                <a:buFont typeface="Arial" panose="020B0604020202020204" pitchFamily="34" charset="0"/>
                <a:buChar char="−"/>
              </a:pPr>
              <a:r>
                <a:rPr lang="fr-FR" altLang="fr-FR" sz="9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App </a:t>
              </a:r>
              <a:r>
                <a:rPr lang="fr-FR" altLang="fr-FR" sz="900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Onboarding</a:t>
              </a:r>
              <a:endParaRPr lang="fr-FR" altLang="fr-FR" sz="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marL="85725" indent="-85725" defTabSz="41275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5688B"/>
                </a:buClr>
                <a:buFont typeface="Arial" panose="020B0604020202020204" pitchFamily="34" charset="0"/>
                <a:buChar char="−"/>
              </a:pPr>
              <a:r>
                <a:rPr lang="fr-FR" altLang="fr-FR" sz="9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Compréhension du code</a:t>
              </a:r>
            </a:p>
            <a:p>
              <a:pPr marL="85725" indent="-85725" defTabSz="41275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5688B"/>
                </a:buClr>
                <a:buFont typeface="Arial" panose="020B0604020202020204" pitchFamily="34" charset="0"/>
                <a:buChar char="−"/>
              </a:pPr>
              <a:r>
                <a:rPr lang="fr-FR" altLang="fr-FR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KT</a:t>
              </a:r>
            </a:p>
            <a:p>
              <a:pPr marL="85725" indent="-85725" defTabSz="41275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5688B"/>
                </a:buClr>
                <a:buFont typeface="Arial" panose="020B0604020202020204" pitchFamily="34" charset="0"/>
                <a:buChar char="−"/>
              </a:pPr>
              <a:r>
                <a:rPr lang="fr-FR" altLang="fr-FR" sz="9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Analyse</a:t>
              </a:r>
            </a:p>
          </p:txBody>
        </p:sp>
      </p:grpSp>
      <p:grpSp>
        <p:nvGrpSpPr>
          <p:cNvPr id="3120" name="Group 48">
            <a:extLst>
              <a:ext uri="{FF2B5EF4-FFF2-40B4-BE49-F238E27FC236}">
                <a16:creationId xmlns:a16="http://schemas.microsoft.com/office/drawing/2014/main" id="{73E9F83B-C58F-4A25-BC00-47070E6E9B58}"/>
              </a:ext>
            </a:extLst>
          </p:cNvPr>
          <p:cNvGrpSpPr>
            <a:grpSpLocks/>
          </p:cNvGrpSpPr>
          <p:nvPr/>
        </p:nvGrpSpPr>
        <p:grpSpPr bwMode="auto">
          <a:xfrm>
            <a:off x="2903361" y="3949799"/>
            <a:ext cx="1598926" cy="930466"/>
            <a:chOff x="981381" y="-12373"/>
            <a:chExt cx="3197659" cy="1861140"/>
          </a:xfrm>
        </p:grpSpPr>
        <p:sp>
          <p:nvSpPr>
            <p:cNvPr id="3121" name="Text Box 49">
              <a:extLst>
                <a:ext uri="{FF2B5EF4-FFF2-40B4-BE49-F238E27FC236}">
                  <a16:creationId xmlns:a16="http://schemas.microsoft.com/office/drawing/2014/main" id="{537BBFD5-B7E0-4743-8E00-51055CD5641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81381" y="-12373"/>
              <a:ext cx="3197659" cy="4719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25400" tIns="25400" rIns="25400" bIns="25400" anchor="ctr">
              <a:spAutoFit/>
            </a:bodyPr>
            <a:lstStyle/>
            <a:p>
              <a:pPr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altLang="fr-FR" sz="12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Tableau de bord</a:t>
              </a:r>
            </a:p>
          </p:txBody>
        </p:sp>
        <p:sp>
          <p:nvSpPr>
            <p:cNvPr id="3122" name="Text Box 50">
              <a:extLst>
                <a:ext uri="{FF2B5EF4-FFF2-40B4-BE49-F238E27FC236}">
                  <a16:creationId xmlns:a16="http://schemas.microsoft.com/office/drawing/2014/main" id="{D0DCDA2C-575A-431A-A45E-C5DE1E40114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81381" y="638044"/>
              <a:ext cx="2988020" cy="1210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25400" tIns="25400" rIns="25400" bIns="25400">
              <a:spAutoFit/>
            </a:bodyPr>
            <a:lstStyle/>
            <a:p>
              <a:pPr marL="85725" indent="-85725" defTabSz="41275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61D1CE"/>
                </a:buClr>
                <a:buFont typeface="Arial" panose="020B0604020202020204" pitchFamily="34" charset="0"/>
                <a:buChar char="−"/>
              </a:pPr>
              <a:r>
                <a:rPr lang="fr-FR" altLang="fr-FR" sz="9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Mettre en place des tableaux de bord</a:t>
              </a:r>
            </a:p>
            <a:p>
              <a:pPr marL="85725" indent="-85725" defTabSz="41275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61D1CE"/>
                </a:buClr>
                <a:buFont typeface="Arial" panose="020B0604020202020204" pitchFamily="34" charset="0"/>
                <a:buChar char="−"/>
              </a:pPr>
              <a:r>
                <a:rPr lang="fr-FR" altLang="fr-FR" sz="9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Monitoring des applications standards</a:t>
              </a:r>
            </a:p>
          </p:txBody>
        </p:sp>
      </p:grpSp>
      <p:grpSp>
        <p:nvGrpSpPr>
          <p:cNvPr id="3123" name="Group 51">
            <a:extLst>
              <a:ext uri="{FF2B5EF4-FFF2-40B4-BE49-F238E27FC236}">
                <a16:creationId xmlns:a16="http://schemas.microsoft.com/office/drawing/2014/main" id="{F69ACC99-B3FA-4A90-B2BE-317AFE91D463}"/>
              </a:ext>
            </a:extLst>
          </p:cNvPr>
          <p:cNvGrpSpPr>
            <a:grpSpLocks/>
          </p:cNvGrpSpPr>
          <p:nvPr/>
        </p:nvGrpSpPr>
        <p:grpSpPr bwMode="auto">
          <a:xfrm>
            <a:off x="5330557" y="3949799"/>
            <a:ext cx="1612983" cy="930466"/>
            <a:chOff x="209639" y="-12373"/>
            <a:chExt cx="4285234" cy="1861140"/>
          </a:xfrm>
        </p:grpSpPr>
        <p:sp>
          <p:nvSpPr>
            <p:cNvPr id="3124" name="Text Box 52">
              <a:extLst>
                <a:ext uri="{FF2B5EF4-FFF2-40B4-BE49-F238E27FC236}">
                  <a16:creationId xmlns:a16="http://schemas.microsoft.com/office/drawing/2014/main" id="{3F22398F-9989-4F5E-9856-A4ECD315DD8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09639" y="-12373"/>
              <a:ext cx="3969401" cy="4719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25400" tIns="25400" rIns="25400" bIns="25400" anchor="ctr">
              <a:spAutoFit/>
            </a:bodyPr>
            <a:lstStyle/>
            <a:p>
              <a:pPr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altLang="fr-FR" sz="1200" b="1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Hypercare</a:t>
              </a:r>
              <a:endParaRPr lang="fr-FR" altLang="fr-FR" sz="1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25" name="Text Box 53">
              <a:extLst>
                <a:ext uri="{FF2B5EF4-FFF2-40B4-BE49-F238E27FC236}">
                  <a16:creationId xmlns:a16="http://schemas.microsoft.com/office/drawing/2014/main" id="{53003DD4-C916-4125-A539-68545327D9A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09642" y="638044"/>
              <a:ext cx="4285231" cy="1210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25400" tIns="25400" rIns="25400" bIns="25400">
              <a:spAutoFit/>
            </a:bodyPr>
            <a:lstStyle/>
            <a:p>
              <a:pPr marL="85725" indent="-85725" defTabSz="41275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E16268"/>
                </a:buClr>
                <a:buFont typeface="Arial" panose="020B0604020202020204" pitchFamily="34" charset="0"/>
                <a:buChar char="−"/>
              </a:pPr>
              <a:r>
                <a:rPr lang="fr-FR" altLang="fr-FR" sz="9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Support pendant 4 semaines</a:t>
              </a:r>
            </a:p>
            <a:p>
              <a:pPr marL="85725" indent="-85725" defTabSz="41275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E16268"/>
                </a:buClr>
                <a:buFont typeface="Arial" panose="020B0604020202020204" pitchFamily="34" charset="0"/>
                <a:buChar char="−"/>
              </a:pPr>
              <a:r>
                <a:rPr lang="fr-FR" altLang="fr-FR" sz="9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Former les équipes de </a:t>
              </a:r>
              <a:r>
                <a:rPr lang="fr-FR" altLang="fr-FR" sz="900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dev</a:t>
              </a:r>
              <a:r>
                <a:rPr lang="fr-FR" altLang="fr-FR" sz="9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 sur les application construite avec </a:t>
              </a:r>
              <a:r>
                <a:rPr lang="fr-FR" altLang="fr-FR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service line</a:t>
              </a:r>
            </a:p>
          </p:txBody>
        </p:sp>
      </p:grpSp>
      <p:sp>
        <p:nvSpPr>
          <p:cNvPr id="3127" name="Text Box 55">
            <a:extLst>
              <a:ext uri="{FF2B5EF4-FFF2-40B4-BE49-F238E27FC236}">
                <a16:creationId xmlns:a16="http://schemas.microsoft.com/office/drawing/2014/main" id="{3A954A03-2B0E-422D-9FAA-0125373918BA}"/>
              </a:ext>
            </a:extLst>
          </p:cNvPr>
          <p:cNvSpPr txBox="1">
            <a:spLocks/>
          </p:cNvSpPr>
          <p:nvPr/>
        </p:nvSpPr>
        <p:spPr bwMode="auto">
          <a:xfrm>
            <a:off x="7771307" y="3857466"/>
            <a:ext cx="1469232" cy="420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Régularisation et upgrade</a:t>
            </a:r>
            <a:endParaRPr lang="fr-FR" altLang="fr-FR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4" name="Timeline"/>
          <p:cNvSpPr txBox="1"/>
          <p:nvPr/>
        </p:nvSpPr>
        <p:spPr>
          <a:xfrm>
            <a:off x="421200" y="284400"/>
            <a:ext cx="10956926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6000" dirty="0" err="1"/>
              <a:t>Run</a:t>
            </a:r>
            <a:r>
              <a:rPr lang="fr-FR" sz="6000" dirty="0"/>
              <a:t>: Maintenir et gérer le modèle</a:t>
            </a:r>
            <a:endParaRPr sz="6000" dirty="0"/>
          </a:p>
        </p:txBody>
      </p:sp>
      <p:grpSp>
        <p:nvGrpSpPr>
          <p:cNvPr id="49" name="Group 54">
            <a:extLst>
              <a:ext uri="{FF2B5EF4-FFF2-40B4-BE49-F238E27FC236}">
                <a16:creationId xmlns:a16="http://schemas.microsoft.com/office/drawing/2014/main" id="{FD17BE9A-280A-4607-893F-920E6A8C6CC2}"/>
              </a:ext>
            </a:extLst>
          </p:cNvPr>
          <p:cNvGrpSpPr>
            <a:grpSpLocks/>
          </p:cNvGrpSpPr>
          <p:nvPr/>
        </p:nvGrpSpPr>
        <p:grpSpPr bwMode="auto">
          <a:xfrm>
            <a:off x="10147794" y="3857466"/>
            <a:ext cx="1469232" cy="1022798"/>
            <a:chOff x="1240753" y="-197059"/>
            <a:chExt cx="2938287" cy="2045824"/>
          </a:xfrm>
        </p:grpSpPr>
        <p:sp>
          <p:nvSpPr>
            <p:cNvPr id="50" name="Text Box 55">
              <a:extLst>
                <a:ext uri="{FF2B5EF4-FFF2-40B4-BE49-F238E27FC236}">
                  <a16:creationId xmlns:a16="http://schemas.microsoft.com/office/drawing/2014/main" id="{3A954A03-2B0E-422D-9FAA-0125373918B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40753" y="-197059"/>
              <a:ext cx="2938287" cy="8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25400" tIns="25400" rIns="25400" bIns="25400" anchor="ctr">
              <a:spAutoFit/>
            </a:bodyPr>
            <a:lstStyle/>
            <a:p>
              <a:pPr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altLang="fr-FR" sz="12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Support des services partagés</a:t>
              </a:r>
              <a:endParaRPr lang="fr-FR" altLang="fr-F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1" name="Text Box 56">
              <a:extLst>
                <a:ext uri="{FF2B5EF4-FFF2-40B4-BE49-F238E27FC236}">
                  <a16:creationId xmlns:a16="http://schemas.microsoft.com/office/drawing/2014/main" id="{3A4284DC-25C9-4B55-9D9C-8133FB20AFE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40753" y="638042"/>
              <a:ext cx="2728648" cy="1210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25400" tIns="25400" rIns="25400" bIns="25400">
              <a:spAutoFit/>
            </a:bodyPr>
            <a:lstStyle/>
            <a:p>
              <a:pPr marL="85725" indent="-85725" defTabSz="41275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4F4F"/>
                </a:buClr>
                <a:buFont typeface="Arial" panose="020B0604020202020204" pitchFamily="34" charset="0"/>
                <a:buChar char="−"/>
              </a:pPr>
              <a:r>
                <a:rPr lang="fr-FR" altLang="fr-FR" sz="9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Gestion du support sur un modèle de services partagés</a:t>
              </a:r>
            </a:p>
            <a:p>
              <a:pPr marL="85725" indent="-85725" defTabSz="41275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4F4F"/>
                </a:buClr>
                <a:buFont typeface="Arial" panose="020B0604020202020204" pitchFamily="34" charset="0"/>
                <a:buChar char="−"/>
              </a:pPr>
              <a:r>
                <a:rPr lang="fr-FR" altLang="fr-FR" sz="9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Classification Per App </a:t>
              </a: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10509883" y="2301237"/>
            <a:ext cx="708287" cy="1347477"/>
            <a:chOff x="9047079" y="2301237"/>
            <a:chExt cx="708287" cy="1347477"/>
          </a:xfrm>
        </p:grpSpPr>
        <p:sp>
          <p:nvSpPr>
            <p:cNvPr id="48" name="Line 29">
              <a:extLst>
                <a:ext uri="{FF2B5EF4-FFF2-40B4-BE49-F238E27FC236}">
                  <a16:creationId xmlns:a16="http://schemas.microsoft.com/office/drawing/2014/main" id="{0444FFF6-840B-4029-A6BD-4F61907A9A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01223" y="3040945"/>
              <a:ext cx="1" cy="570962"/>
            </a:xfrm>
            <a:prstGeom prst="line">
              <a:avLst/>
            </a:prstGeom>
            <a:noFill/>
            <a:ln w="25400" cap="flat" cmpd="sng">
              <a:solidFill>
                <a:srgbClr val="A6AAA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52" name="AutoShape 10">
              <a:extLst>
                <a:ext uri="{FF2B5EF4-FFF2-40B4-BE49-F238E27FC236}">
                  <a16:creationId xmlns:a16="http://schemas.microsoft.com/office/drawing/2014/main" id="{215903C5-7AAE-4FDB-8F87-1801F347870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9007800" y="2340516"/>
              <a:ext cx="786845" cy="708287"/>
            </a:xfrm>
            <a:custGeom>
              <a:avLst/>
              <a:gdLst>
                <a:gd name="T0" fmla="+- 0 10802 6"/>
                <a:gd name="T1" fmla="*/ T0 w 21593"/>
                <a:gd name="T2" fmla="+- 0 10804 12"/>
                <a:gd name="T3" fmla="*/ 10804 h 21584"/>
                <a:gd name="T4" fmla="+- 0 10802 6"/>
                <a:gd name="T5" fmla="*/ T4 w 21593"/>
                <a:gd name="T6" fmla="+- 0 10804 12"/>
                <a:gd name="T7" fmla="*/ 10804 h 21584"/>
                <a:gd name="T8" fmla="+- 0 10802 6"/>
                <a:gd name="T9" fmla="*/ T8 w 21593"/>
                <a:gd name="T10" fmla="+- 0 10804 12"/>
                <a:gd name="T11" fmla="*/ 10804 h 21584"/>
                <a:gd name="T12" fmla="+- 0 10802 6"/>
                <a:gd name="T13" fmla="*/ T12 w 21593"/>
                <a:gd name="T14" fmla="+- 0 10804 12"/>
                <a:gd name="T15" fmla="*/ 10804 h 215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93" h="21584">
                  <a:moveTo>
                    <a:pt x="6657" y="1"/>
                  </a:moveTo>
                  <a:cubicBezTo>
                    <a:pt x="6252" y="-4"/>
                    <a:pt x="5853" y="101"/>
                    <a:pt x="5494" y="306"/>
                  </a:cubicBezTo>
                  <a:cubicBezTo>
                    <a:pt x="5116" y="522"/>
                    <a:pt x="4795" y="842"/>
                    <a:pt x="4560" y="1236"/>
                  </a:cubicBezTo>
                  <a:lnTo>
                    <a:pt x="259" y="9428"/>
                  </a:lnTo>
                  <a:cubicBezTo>
                    <a:pt x="95" y="9832"/>
                    <a:pt x="7" y="10270"/>
                    <a:pt x="1" y="10714"/>
                  </a:cubicBezTo>
                  <a:cubicBezTo>
                    <a:pt x="-6" y="11191"/>
                    <a:pt x="82" y="11664"/>
                    <a:pt x="259" y="12100"/>
                  </a:cubicBezTo>
                  <a:lnTo>
                    <a:pt x="4418" y="20185"/>
                  </a:lnTo>
                  <a:cubicBezTo>
                    <a:pt x="4637" y="20610"/>
                    <a:pt x="4953" y="20962"/>
                    <a:pt x="5334" y="21208"/>
                  </a:cubicBezTo>
                  <a:cubicBezTo>
                    <a:pt x="5698" y="21443"/>
                    <a:pt x="6110" y="21572"/>
                    <a:pt x="6531" y="21584"/>
                  </a:cubicBezTo>
                  <a:lnTo>
                    <a:pt x="14739" y="21584"/>
                  </a:lnTo>
                  <a:cubicBezTo>
                    <a:pt x="15238" y="21588"/>
                    <a:pt x="15730" y="21447"/>
                    <a:pt x="16164" y="21172"/>
                  </a:cubicBezTo>
                  <a:cubicBezTo>
                    <a:pt x="16546" y="20929"/>
                    <a:pt x="16872" y="20591"/>
                    <a:pt x="17115" y="20183"/>
                  </a:cubicBezTo>
                  <a:lnTo>
                    <a:pt x="21227" y="12302"/>
                  </a:lnTo>
                  <a:cubicBezTo>
                    <a:pt x="21468" y="11849"/>
                    <a:pt x="21594" y="11332"/>
                    <a:pt x="21593" y="10807"/>
                  </a:cubicBezTo>
                  <a:cubicBezTo>
                    <a:pt x="21592" y="10284"/>
                    <a:pt x="21466" y="9771"/>
                    <a:pt x="21227" y="9321"/>
                  </a:cubicBezTo>
                  <a:lnTo>
                    <a:pt x="17012" y="1258"/>
                  </a:lnTo>
                  <a:cubicBezTo>
                    <a:pt x="16793" y="865"/>
                    <a:pt x="16485" y="543"/>
                    <a:pt x="16120" y="322"/>
                  </a:cubicBezTo>
                  <a:cubicBezTo>
                    <a:pt x="15750" y="99"/>
                    <a:pt x="15333" y="-12"/>
                    <a:pt x="14912" y="1"/>
                  </a:cubicBezTo>
                  <a:lnTo>
                    <a:pt x="6657" y="1"/>
                  </a:lnTo>
                  <a:close/>
                </a:path>
              </a:pathLst>
            </a:custGeom>
            <a:solidFill>
              <a:srgbClr val="F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53" name="Oval 11">
              <a:extLst>
                <a:ext uri="{FF2B5EF4-FFF2-40B4-BE49-F238E27FC236}">
                  <a16:creationId xmlns:a16="http://schemas.microsoft.com/office/drawing/2014/main" id="{4FBCC2FB-C7CC-4AC4-9486-66AF3EC2B30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343496" y="3533279"/>
              <a:ext cx="115454" cy="115435"/>
            </a:xfrm>
            <a:prstGeom prst="ellipse">
              <a:avLst/>
            </a:prstGeom>
            <a:solidFill>
              <a:srgbClr val="F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54" name="AutoShape 22">
              <a:extLst>
                <a:ext uri="{FF2B5EF4-FFF2-40B4-BE49-F238E27FC236}">
                  <a16:creationId xmlns:a16="http://schemas.microsoft.com/office/drawing/2014/main" id="{6D78829A-9FA2-4CB2-B8DE-2295FB164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4018" y="2595748"/>
              <a:ext cx="171814" cy="193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380" y="2662"/>
                  </a:moveTo>
                  <a:lnTo>
                    <a:pt x="12869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3005" y="21600"/>
                  </a:lnTo>
                  <a:lnTo>
                    <a:pt x="3005" y="12659"/>
                  </a:lnTo>
                  <a:lnTo>
                    <a:pt x="10942" y="12659"/>
                  </a:lnTo>
                  <a:lnTo>
                    <a:pt x="11509" y="15321"/>
                  </a:lnTo>
                  <a:lnTo>
                    <a:pt x="21600" y="15321"/>
                  </a:lnTo>
                  <a:lnTo>
                    <a:pt x="21600" y="2662"/>
                  </a:lnTo>
                  <a:lnTo>
                    <a:pt x="13380" y="266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2860" rIns="22860" anchor="ctr"/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4572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9144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13716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1828800" indent="914400" algn="ctr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defTabSz="4572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900" b="0">
                <a:latin typeface="Roboto Regular" charset="0"/>
                <a:ea typeface="Roboto Regular" charset="0"/>
                <a:cs typeface="Roboto Regular" charset="0"/>
                <a:sym typeface="Roboto Regular" charset="0"/>
              </a:endParaRPr>
            </a:p>
          </p:txBody>
        </p:sp>
      </p:grpSp>
      <p:sp>
        <p:nvSpPr>
          <p:cNvPr id="57" name="Line 9">
            <a:extLst>
              <a:ext uri="{FF2B5EF4-FFF2-40B4-BE49-F238E27FC236}">
                <a16:creationId xmlns:a16="http://schemas.microsoft.com/office/drawing/2014/main" id="{DF6E0162-CD1C-484C-996D-7303CEB671E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441502" y="3611613"/>
            <a:ext cx="1" cy="1213364"/>
          </a:xfrm>
          <a:prstGeom prst="line">
            <a:avLst/>
          </a:prstGeom>
          <a:noFill/>
          <a:ln w="25400" cap="flat" cmpd="sng">
            <a:solidFill>
              <a:srgbClr val="A6AAA9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58" name="Oval 11">
            <a:extLst>
              <a:ext uri="{FF2B5EF4-FFF2-40B4-BE49-F238E27FC236}">
                <a16:creationId xmlns:a16="http://schemas.microsoft.com/office/drawing/2014/main" id="{4FBCC2FB-C7CC-4AC4-9486-66AF3EC2B30D}"/>
              </a:ext>
            </a:extLst>
          </p:cNvPr>
          <p:cNvSpPr>
            <a:spLocks/>
          </p:cNvSpPr>
          <p:nvPr/>
        </p:nvSpPr>
        <p:spPr bwMode="auto">
          <a:xfrm rot="10800000">
            <a:off x="2383775" y="3553328"/>
            <a:ext cx="115454" cy="115435"/>
          </a:xfrm>
          <a:prstGeom prst="ellipse">
            <a:avLst/>
          </a:prstGeom>
          <a:solidFill>
            <a:srgbClr val="36526E"/>
          </a:solidFill>
          <a:ln>
            <a:noFill/>
          </a:ln>
          <a:effectLst/>
          <a:extLst/>
        </p:spPr>
        <p:txBody>
          <a:bodyPr lIns="25400" tIns="25400" rIns="25400" bIns="25400" anchor="ctr"/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59" name="Text Box 58">
            <a:extLst>
              <a:ext uri="{FF2B5EF4-FFF2-40B4-BE49-F238E27FC236}">
                <a16:creationId xmlns:a16="http://schemas.microsoft.com/office/drawing/2014/main" id="{898416CD-1BEF-413C-9D53-15995F87F6D1}"/>
              </a:ext>
            </a:extLst>
          </p:cNvPr>
          <p:cNvSpPr txBox="1">
            <a:spLocks/>
          </p:cNvSpPr>
          <p:nvPr/>
        </p:nvSpPr>
        <p:spPr bwMode="auto">
          <a:xfrm>
            <a:off x="1396680" y="3287897"/>
            <a:ext cx="2089647" cy="23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Instrument</a:t>
            </a:r>
          </a:p>
        </p:txBody>
      </p:sp>
      <p:sp>
        <p:nvSpPr>
          <p:cNvPr id="60" name="Triangle isocèle 59"/>
          <p:cNvSpPr/>
          <p:nvPr/>
        </p:nvSpPr>
        <p:spPr>
          <a:xfrm>
            <a:off x="1817613" y="4814364"/>
            <a:ext cx="1247775" cy="342900"/>
          </a:xfrm>
          <a:prstGeom prst="triangle">
            <a:avLst/>
          </a:prstGeom>
          <a:solidFill>
            <a:srgbClr val="365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Text Box 58">
            <a:extLst>
              <a:ext uri="{FF2B5EF4-FFF2-40B4-BE49-F238E27FC236}">
                <a16:creationId xmlns:a16="http://schemas.microsoft.com/office/drawing/2014/main" id="{898416CD-1BEF-413C-9D53-15995F87F6D1}"/>
              </a:ext>
            </a:extLst>
          </p:cNvPr>
          <p:cNvSpPr txBox="1">
            <a:spLocks/>
          </p:cNvSpPr>
          <p:nvPr/>
        </p:nvSpPr>
        <p:spPr bwMode="auto">
          <a:xfrm>
            <a:off x="2017264" y="4854616"/>
            <a:ext cx="886097" cy="32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Entry to </a:t>
            </a:r>
            <a:r>
              <a:rPr lang="fr-FR" altLang="fr-FR" sz="9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operate</a:t>
            </a:r>
            <a:r>
              <a:rPr lang="fr-FR" altLang="fr-FR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mobile</a:t>
            </a:r>
          </a:p>
        </p:txBody>
      </p:sp>
      <p:sp>
        <p:nvSpPr>
          <p:cNvPr id="62" name="Line 9">
            <a:extLst>
              <a:ext uri="{FF2B5EF4-FFF2-40B4-BE49-F238E27FC236}">
                <a16:creationId xmlns:a16="http://schemas.microsoft.com/office/drawing/2014/main" id="{DF6E0162-CD1C-484C-996D-7303CEB671E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794609" y="3611613"/>
            <a:ext cx="1" cy="1213364"/>
          </a:xfrm>
          <a:prstGeom prst="line">
            <a:avLst/>
          </a:prstGeom>
          <a:noFill/>
          <a:ln w="25400" cap="flat" cmpd="sng">
            <a:solidFill>
              <a:srgbClr val="A6AAA9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3" name="Oval 11">
            <a:extLst>
              <a:ext uri="{FF2B5EF4-FFF2-40B4-BE49-F238E27FC236}">
                <a16:creationId xmlns:a16="http://schemas.microsoft.com/office/drawing/2014/main" id="{4FBCC2FB-C7CC-4AC4-9486-66AF3EC2B30D}"/>
              </a:ext>
            </a:extLst>
          </p:cNvPr>
          <p:cNvSpPr>
            <a:spLocks/>
          </p:cNvSpPr>
          <p:nvPr/>
        </p:nvSpPr>
        <p:spPr bwMode="auto">
          <a:xfrm rot="10800000">
            <a:off x="4736882" y="3553328"/>
            <a:ext cx="115454" cy="115435"/>
          </a:xfrm>
          <a:prstGeom prst="ellipse">
            <a:avLst/>
          </a:prstGeom>
          <a:solidFill>
            <a:srgbClr val="36526E"/>
          </a:solidFill>
          <a:ln>
            <a:noFill/>
          </a:ln>
          <a:effectLst/>
          <a:extLst/>
        </p:spPr>
        <p:txBody>
          <a:bodyPr lIns="25400" tIns="25400" rIns="25400" bIns="25400" anchor="ctr"/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4" name="Text Box 58">
            <a:extLst>
              <a:ext uri="{FF2B5EF4-FFF2-40B4-BE49-F238E27FC236}">
                <a16:creationId xmlns:a16="http://schemas.microsoft.com/office/drawing/2014/main" id="{898416CD-1BEF-413C-9D53-15995F87F6D1}"/>
              </a:ext>
            </a:extLst>
          </p:cNvPr>
          <p:cNvSpPr txBox="1">
            <a:spLocks/>
          </p:cNvSpPr>
          <p:nvPr/>
        </p:nvSpPr>
        <p:spPr bwMode="auto">
          <a:xfrm>
            <a:off x="3749787" y="3287897"/>
            <a:ext cx="2089647" cy="23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Atterrissage</a:t>
            </a:r>
          </a:p>
        </p:txBody>
      </p:sp>
      <p:sp>
        <p:nvSpPr>
          <p:cNvPr id="65" name="Triangle isocèle 64"/>
          <p:cNvSpPr/>
          <p:nvPr/>
        </p:nvSpPr>
        <p:spPr>
          <a:xfrm>
            <a:off x="4170720" y="4814364"/>
            <a:ext cx="1247775" cy="342900"/>
          </a:xfrm>
          <a:prstGeom prst="triangle">
            <a:avLst/>
          </a:prstGeom>
          <a:solidFill>
            <a:srgbClr val="365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ext Box 58">
            <a:extLst>
              <a:ext uri="{FF2B5EF4-FFF2-40B4-BE49-F238E27FC236}">
                <a16:creationId xmlns:a16="http://schemas.microsoft.com/office/drawing/2014/main" id="{898416CD-1BEF-413C-9D53-15995F87F6D1}"/>
              </a:ext>
            </a:extLst>
          </p:cNvPr>
          <p:cNvSpPr txBox="1">
            <a:spLocks/>
          </p:cNvSpPr>
          <p:nvPr/>
        </p:nvSpPr>
        <p:spPr bwMode="auto">
          <a:xfrm>
            <a:off x="4428406" y="4854615"/>
            <a:ext cx="732408" cy="32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Entry for </a:t>
            </a:r>
            <a:r>
              <a:rPr lang="fr-FR" altLang="fr-FR" sz="9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hypercare</a:t>
            </a:r>
            <a:endParaRPr lang="fr-FR" altLang="fr-FR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Line 9">
            <a:extLst>
              <a:ext uri="{FF2B5EF4-FFF2-40B4-BE49-F238E27FC236}">
                <a16:creationId xmlns:a16="http://schemas.microsoft.com/office/drawing/2014/main" id="{DF6E0162-CD1C-484C-996D-7303CEB671E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251708" y="3611613"/>
            <a:ext cx="1" cy="1213364"/>
          </a:xfrm>
          <a:prstGeom prst="line">
            <a:avLst/>
          </a:prstGeom>
          <a:noFill/>
          <a:ln w="25400" cap="flat" cmpd="sng">
            <a:solidFill>
              <a:srgbClr val="A6AAA9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8" name="Oval 11">
            <a:extLst>
              <a:ext uri="{FF2B5EF4-FFF2-40B4-BE49-F238E27FC236}">
                <a16:creationId xmlns:a16="http://schemas.microsoft.com/office/drawing/2014/main" id="{4FBCC2FB-C7CC-4AC4-9486-66AF3EC2B30D}"/>
              </a:ext>
            </a:extLst>
          </p:cNvPr>
          <p:cNvSpPr>
            <a:spLocks/>
          </p:cNvSpPr>
          <p:nvPr/>
        </p:nvSpPr>
        <p:spPr bwMode="auto">
          <a:xfrm rot="10800000">
            <a:off x="7193981" y="3553328"/>
            <a:ext cx="115454" cy="115435"/>
          </a:xfrm>
          <a:prstGeom prst="ellipse">
            <a:avLst/>
          </a:prstGeom>
          <a:solidFill>
            <a:srgbClr val="36526E"/>
          </a:solidFill>
          <a:ln>
            <a:noFill/>
          </a:ln>
          <a:effectLst/>
          <a:extLst/>
        </p:spPr>
        <p:txBody>
          <a:bodyPr lIns="25400" tIns="25400" rIns="25400" bIns="25400" anchor="ctr"/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9" name="Text Box 58">
            <a:extLst>
              <a:ext uri="{FF2B5EF4-FFF2-40B4-BE49-F238E27FC236}">
                <a16:creationId xmlns:a16="http://schemas.microsoft.com/office/drawing/2014/main" id="{898416CD-1BEF-413C-9D53-15995F87F6D1}"/>
              </a:ext>
            </a:extLst>
          </p:cNvPr>
          <p:cNvSpPr txBox="1">
            <a:spLocks/>
          </p:cNvSpPr>
          <p:nvPr/>
        </p:nvSpPr>
        <p:spPr bwMode="auto">
          <a:xfrm>
            <a:off x="6206886" y="3287897"/>
            <a:ext cx="2089647" cy="23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Stabilisation</a:t>
            </a:r>
          </a:p>
        </p:txBody>
      </p:sp>
      <p:sp>
        <p:nvSpPr>
          <p:cNvPr id="75" name="Triangle isocèle 74"/>
          <p:cNvSpPr/>
          <p:nvPr/>
        </p:nvSpPr>
        <p:spPr>
          <a:xfrm>
            <a:off x="6627819" y="4814364"/>
            <a:ext cx="1247775" cy="342900"/>
          </a:xfrm>
          <a:prstGeom prst="triangle">
            <a:avLst/>
          </a:prstGeom>
          <a:solidFill>
            <a:srgbClr val="365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Text Box 58">
            <a:extLst>
              <a:ext uri="{FF2B5EF4-FFF2-40B4-BE49-F238E27FC236}">
                <a16:creationId xmlns:a16="http://schemas.microsoft.com/office/drawing/2014/main" id="{898416CD-1BEF-413C-9D53-15995F87F6D1}"/>
              </a:ext>
            </a:extLst>
          </p:cNvPr>
          <p:cNvSpPr txBox="1">
            <a:spLocks/>
          </p:cNvSpPr>
          <p:nvPr/>
        </p:nvSpPr>
        <p:spPr bwMode="auto">
          <a:xfrm>
            <a:off x="6885505" y="4854615"/>
            <a:ext cx="732408" cy="32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Graded</a:t>
            </a:r>
            <a:r>
              <a:rPr lang="fr-FR" altLang="fr-FR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br>
              <a:rPr lang="fr-FR" altLang="fr-FR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fr-FR" altLang="fr-FR" sz="9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app</a:t>
            </a:r>
            <a:r>
              <a:rPr lang="fr-FR" altLang="fr-FR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support</a:t>
            </a:r>
          </a:p>
        </p:txBody>
      </p:sp>
      <p:sp>
        <p:nvSpPr>
          <p:cNvPr id="77" name="Text Box 58">
            <a:extLst>
              <a:ext uri="{FF2B5EF4-FFF2-40B4-BE49-F238E27FC236}">
                <a16:creationId xmlns:a16="http://schemas.microsoft.com/office/drawing/2014/main" id="{898416CD-1BEF-413C-9D53-15995F87F6D1}"/>
              </a:ext>
            </a:extLst>
          </p:cNvPr>
          <p:cNvSpPr txBox="1">
            <a:spLocks/>
          </p:cNvSpPr>
          <p:nvPr/>
        </p:nvSpPr>
        <p:spPr bwMode="auto">
          <a:xfrm>
            <a:off x="7551483" y="1985573"/>
            <a:ext cx="1727027" cy="35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Stabilisation</a:t>
            </a:r>
          </a:p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Amélioration continue</a:t>
            </a:r>
          </a:p>
        </p:txBody>
      </p:sp>
      <p:sp>
        <p:nvSpPr>
          <p:cNvPr id="78" name="Text Box 50">
            <a:extLst>
              <a:ext uri="{FF2B5EF4-FFF2-40B4-BE49-F238E27FC236}">
                <a16:creationId xmlns:a16="http://schemas.microsoft.com/office/drawing/2014/main" id="{D0DCDA2C-575A-431A-A45E-C5DE1E40114D}"/>
              </a:ext>
            </a:extLst>
          </p:cNvPr>
          <p:cNvSpPr txBox="1">
            <a:spLocks/>
          </p:cNvSpPr>
          <p:nvPr/>
        </p:nvSpPr>
        <p:spPr bwMode="auto">
          <a:xfrm>
            <a:off x="2930337" y="5318997"/>
            <a:ext cx="1240383" cy="605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25400" tIns="25400" rIns="25400" bIns="25400">
            <a:spAutoFit/>
          </a:bodyPr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fr-FR" altLang="fr-FR" sz="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Créer des modèles de composants en </a:t>
            </a:r>
            <a:r>
              <a:rPr lang="fr-FR" altLang="fr-FR" sz="9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re-use</a:t>
            </a:r>
            <a:r>
              <a:rPr lang="fr-FR" altLang="fr-FR" sz="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pour des applications existantes</a:t>
            </a: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486327" y="4940077"/>
            <a:ext cx="0" cy="28857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335796" y="5621644"/>
            <a:ext cx="3979903" cy="600164"/>
          </a:xfrm>
          <a:prstGeom prst="rect">
            <a:avLst/>
          </a:prstGeom>
          <a:solidFill>
            <a:srgbClr val="C1D1E1"/>
          </a:solidFill>
          <a:ln w="6350">
            <a:solidFill>
              <a:srgbClr val="61D1CE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fr-FR" sz="1100" spc="3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Instrumentalisation des applications pour monitoring et dépannage, remise à l’état et stabilisation</a:t>
            </a:r>
          </a:p>
        </p:txBody>
      </p:sp>
      <p:sp>
        <p:nvSpPr>
          <p:cNvPr id="79" name="AutoShape 32">
            <a:extLst>
              <a:ext uri="{FF2B5EF4-FFF2-40B4-BE49-F238E27FC236}">
                <a16:creationId xmlns:a16="http://schemas.microsoft.com/office/drawing/2014/main" id="{B5783C31-E6AF-4B3D-999E-9815383BAAD8}"/>
              </a:ext>
            </a:extLst>
          </p:cNvPr>
          <p:cNvSpPr>
            <a:spLocks/>
          </p:cNvSpPr>
          <p:nvPr/>
        </p:nvSpPr>
        <p:spPr bwMode="auto">
          <a:xfrm>
            <a:off x="1203600" y="2589786"/>
            <a:ext cx="231507" cy="19704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10800"/>
                </a:lnTo>
                <a:lnTo>
                  <a:pt x="0" y="0"/>
                </a:lnTo>
                <a:lnTo>
                  <a:pt x="0" y="8280"/>
                </a:lnTo>
                <a:lnTo>
                  <a:pt x="15527" y="10800"/>
                </a:lnTo>
                <a:lnTo>
                  <a:pt x="0" y="13095"/>
                </a:lnTo>
                <a:lnTo>
                  <a:pt x="0" y="216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2860" rIns="22860" anchor="ctr"/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914400" algn="ctr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914400" algn="ctr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914400" algn="ctr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914400" algn="ctr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defTabSz="45720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900" b="0"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sp>
        <p:nvSpPr>
          <p:cNvPr id="80" name="AutoShape 37">
            <a:extLst>
              <a:ext uri="{FF2B5EF4-FFF2-40B4-BE49-F238E27FC236}">
                <a16:creationId xmlns:a16="http://schemas.microsoft.com/office/drawing/2014/main" id="{D2592196-5280-4970-A12B-9AA78F8C4201}"/>
              </a:ext>
            </a:extLst>
          </p:cNvPr>
          <p:cNvSpPr>
            <a:spLocks/>
          </p:cNvSpPr>
          <p:nvPr/>
        </p:nvSpPr>
        <p:spPr bwMode="auto">
          <a:xfrm rot="10800000">
            <a:off x="3581876" y="2578003"/>
            <a:ext cx="216495" cy="218787"/>
          </a:xfrm>
          <a:custGeom>
            <a:avLst/>
            <a:gdLst>
              <a:gd name="T0" fmla="*/ 10774 w 21549"/>
              <a:gd name="T1" fmla="*/ 10800 h 21600"/>
              <a:gd name="T2" fmla="*/ 10774 w 21549"/>
              <a:gd name="T3" fmla="*/ 10800 h 21600"/>
              <a:gd name="T4" fmla="*/ 10774 w 21549"/>
              <a:gd name="T5" fmla="*/ 10800 h 21600"/>
              <a:gd name="T6" fmla="*/ 10774 w 21549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49" h="21600">
                <a:moveTo>
                  <a:pt x="18684" y="11815"/>
                </a:moveTo>
                <a:cubicBezTo>
                  <a:pt x="18684" y="11612"/>
                  <a:pt x="18890" y="11206"/>
                  <a:pt x="18890" y="10800"/>
                </a:cubicBezTo>
                <a:cubicBezTo>
                  <a:pt x="18890" y="10394"/>
                  <a:pt x="18890" y="9947"/>
                  <a:pt x="18684" y="9744"/>
                </a:cubicBezTo>
                <a:lnTo>
                  <a:pt x="20984" y="7877"/>
                </a:lnTo>
                <a:cubicBezTo>
                  <a:pt x="21395" y="7674"/>
                  <a:pt x="21395" y="7471"/>
                  <a:pt x="21189" y="7268"/>
                </a:cubicBezTo>
                <a:lnTo>
                  <a:pt x="19095" y="3329"/>
                </a:lnTo>
                <a:cubicBezTo>
                  <a:pt x="18890" y="3329"/>
                  <a:pt x="18684" y="3126"/>
                  <a:pt x="18233" y="3329"/>
                </a:cubicBezTo>
                <a:lnTo>
                  <a:pt x="15522" y="4344"/>
                </a:lnTo>
                <a:cubicBezTo>
                  <a:pt x="15112" y="3938"/>
                  <a:pt x="14455" y="3735"/>
                  <a:pt x="13633" y="3329"/>
                </a:cubicBezTo>
                <a:lnTo>
                  <a:pt x="13223" y="406"/>
                </a:lnTo>
                <a:cubicBezTo>
                  <a:pt x="13428" y="203"/>
                  <a:pt x="13017" y="0"/>
                  <a:pt x="12771" y="0"/>
                </a:cubicBezTo>
                <a:lnTo>
                  <a:pt x="8377" y="0"/>
                </a:lnTo>
                <a:cubicBezTo>
                  <a:pt x="8172" y="0"/>
                  <a:pt x="7967" y="203"/>
                  <a:pt x="7967" y="406"/>
                </a:cubicBezTo>
                <a:lnTo>
                  <a:pt x="7556" y="3329"/>
                </a:lnTo>
                <a:cubicBezTo>
                  <a:pt x="6694" y="3532"/>
                  <a:pt x="6283" y="3938"/>
                  <a:pt x="5667" y="4344"/>
                </a:cubicBezTo>
                <a:lnTo>
                  <a:pt x="2916" y="3329"/>
                </a:lnTo>
                <a:cubicBezTo>
                  <a:pt x="2710" y="3126"/>
                  <a:pt x="2505" y="3329"/>
                  <a:pt x="2300" y="3532"/>
                </a:cubicBezTo>
                <a:lnTo>
                  <a:pt x="0" y="7268"/>
                </a:lnTo>
                <a:cubicBezTo>
                  <a:pt x="0" y="7471"/>
                  <a:pt x="0" y="7674"/>
                  <a:pt x="205" y="7877"/>
                </a:cubicBezTo>
                <a:lnTo>
                  <a:pt x="2505" y="9744"/>
                </a:lnTo>
                <a:cubicBezTo>
                  <a:pt x="2505" y="9947"/>
                  <a:pt x="2505" y="10394"/>
                  <a:pt x="2505" y="10800"/>
                </a:cubicBezTo>
                <a:cubicBezTo>
                  <a:pt x="2505" y="11206"/>
                  <a:pt x="2505" y="11612"/>
                  <a:pt x="2505" y="11815"/>
                </a:cubicBezTo>
                <a:lnTo>
                  <a:pt x="205" y="13683"/>
                </a:lnTo>
                <a:cubicBezTo>
                  <a:pt x="0" y="13926"/>
                  <a:pt x="0" y="14129"/>
                  <a:pt x="205" y="14332"/>
                </a:cubicBezTo>
                <a:lnTo>
                  <a:pt x="2300" y="18271"/>
                </a:lnTo>
                <a:cubicBezTo>
                  <a:pt x="2505" y="18271"/>
                  <a:pt x="2710" y="18474"/>
                  <a:pt x="2916" y="18271"/>
                </a:cubicBezTo>
                <a:lnTo>
                  <a:pt x="5667" y="17215"/>
                </a:lnTo>
                <a:cubicBezTo>
                  <a:pt x="6283" y="17621"/>
                  <a:pt x="6899" y="18068"/>
                  <a:pt x="7556" y="18271"/>
                </a:cubicBezTo>
                <a:lnTo>
                  <a:pt x="7967" y="21153"/>
                </a:lnTo>
                <a:cubicBezTo>
                  <a:pt x="7967" y="21356"/>
                  <a:pt x="8172" y="21600"/>
                  <a:pt x="8583" y="21600"/>
                </a:cubicBezTo>
                <a:lnTo>
                  <a:pt x="13017" y="21600"/>
                </a:lnTo>
                <a:cubicBezTo>
                  <a:pt x="13223" y="21600"/>
                  <a:pt x="13428" y="21356"/>
                  <a:pt x="13428" y="21153"/>
                </a:cubicBezTo>
                <a:lnTo>
                  <a:pt x="13839" y="18271"/>
                </a:lnTo>
                <a:cubicBezTo>
                  <a:pt x="14660" y="18068"/>
                  <a:pt x="15317" y="17621"/>
                  <a:pt x="15728" y="17215"/>
                </a:cubicBezTo>
                <a:lnTo>
                  <a:pt x="18438" y="18271"/>
                </a:lnTo>
                <a:cubicBezTo>
                  <a:pt x="18684" y="18474"/>
                  <a:pt x="19095" y="18271"/>
                  <a:pt x="19300" y="18068"/>
                </a:cubicBezTo>
                <a:lnTo>
                  <a:pt x="21395" y="14332"/>
                </a:lnTo>
                <a:cubicBezTo>
                  <a:pt x="21600" y="14129"/>
                  <a:pt x="21600" y="13683"/>
                  <a:pt x="21395" y="13683"/>
                </a:cubicBezTo>
                <a:lnTo>
                  <a:pt x="18684" y="11815"/>
                </a:lnTo>
                <a:close/>
                <a:moveTo>
                  <a:pt x="10677" y="14535"/>
                </a:moveTo>
                <a:cubicBezTo>
                  <a:pt x="8583" y="14535"/>
                  <a:pt x="6694" y="12871"/>
                  <a:pt x="6694" y="10800"/>
                </a:cubicBezTo>
                <a:cubicBezTo>
                  <a:pt x="6694" y="8729"/>
                  <a:pt x="8583" y="7065"/>
                  <a:pt x="10677" y="7065"/>
                </a:cubicBezTo>
                <a:cubicBezTo>
                  <a:pt x="12771" y="7065"/>
                  <a:pt x="14455" y="8729"/>
                  <a:pt x="14455" y="10800"/>
                </a:cubicBezTo>
                <a:cubicBezTo>
                  <a:pt x="14455" y="12871"/>
                  <a:pt x="12771" y="14535"/>
                  <a:pt x="10677" y="145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2860" rIns="22860" anchor="ctr"/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914400" algn="ctr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914400" algn="ctr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914400" algn="ctr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914400" algn="ctr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defTabSz="45720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900" b="0"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944680" y="1464886"/>
            <a:ext cx="3017720" cy="415498"/>
          </a:xfrm>
          <a:prstGeom prst="wedgeRectCallout">
            <a:avLst>
              <a:gd name="adj1" fmla="val -37246"/>
              <a:gd name="adj2" fmla="val 138150"/>
            </a:avLst>
          </a:prstGeom>
          <a:solidFill>
            <a:srgbClr val="C1D1E1"/>
          </a:solidFill>
          <a:ln w="6350">
            <a:solidFill>
              <a:srgbClr val="61D1CE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fr-FR" sz="1050" spc="3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Transition efficace et </a:t>
            </a:r>
            <a:r>
              <a:rPr lang="fr-FR" sz="1050" spc="3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KT</a:t>
            </a:r>
            <a:r>
              <a:rPr lang="fr-FR" sz="1050" spc="3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pour les application 3</a:t>
            </a:r>
            <a:r>
              <a:rPr lang="fr-FR" sz="1050" spc="300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fr-FR" sz="1050" spc="3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party </a:t>
            </a:r>
          </a:p>
        </p:txBody>
      </p:sp>
      <p:sp>
        <p:nvSpPr>
          <p:cNvPr id="82" name="AutoShape 12">
            <a:extLst>
              <a:ext uri="{FF2B5EF4-FFF2-40B4-BE49-F238E27FC236}">
                <a16:creationId xmlns:a16="http://schemas.microsoft.com/office/drawing/2014/main" id="{318C161E-F546-4DFA-A665-2FAFBDA64EAC}"/>
              </a:ext>
            </a:extLst>
          </p:cNvPr>
          <p:cNvSpPr>
            <a:spLocks/>
          </p:cNvSpPr>
          <p:nvPr/>
        </p:nvSpPr>
        <p:spPr bwMode="auto">
          <a:xfrm rot="10800000">
            <a:off x="5962190" y="2570567"/>
            <a:ext cx="244696" cy="23365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8262" y="4327"/>
                </a:moveTo>
                <a:cubicBezTo>
                  <a:pt x="8262" y="1850"/>
                  <a:pt x="6401" y="0"/>
                  <a:pt x="4131" y="0"/>
                </a:cubicBezTo>
                <a:cubicBezTo>
                  <a:pt x="1860" y="0"/>
                  <a:pt x="0" y="1949"/>
                  <a:pt x="0" y="4327"/>
                </a:cubicBezTo>
                <a:cubicBezTo>
                  <a:pt x="0" y="6672"/>
                  <a:pt x="1766" y="8620"/>
                  <a:pt x="4131" y="8620"/>
                </a:cubicBezTo>
                <a:cubicBezTo>
                  <a:pt x="4730" y="8620"/>
                  <a:pt x="5298" y="8422"/>
                  <a:pt x="5707" y="8224"/>
                </a:cubicBezTo>
                <a:lnTo>
                  <a:pt x="8262" y="10701"/>
                </a:lnTo>
                <a:lnTo>
                  <a:pt x="5707" y="13376"/>
                </a:lnTo>
                <a:cubicBezTo>
                  <a:pt x="5298" y="12947"/>
                  <a:pt x="4730" y="12947"/>
                  <a:pt x="4131" y="12947"/>
                </a:cubicBezTo>
                <a:cubicBezTo>
                  <a:pt x="1766" y="12947"/>
                  <a:pt x="0" y="14895"/>
                  <a:pt x="0" y="17273"/>
                </a:cubicBezTo>
                <a:cubicBezTo>
                  <a:pt x="0" y="19618"/>
                  <a:pt x="1860" y="21600"/>
                  <a:pt x="4131" y="21600"/>
                </a:cubicBezTo>
                <a:cubicBezTo>
                  <a:pt x="6401" y="21600"/>
                  <a:pt x="8262" y="19519"/>
                  <a:pt x="8262" y="17273"/>
                </a:cubicBezTo>
                <a:cubicBezTo>
                  <a:pt x="8262" y="16646"/>
                  <a:pt x="8072" y="16018"/>
                  <a:pt x="7852" y="15424"/>
                </a:cubicBezTo>
                <a:lnTo>
                  <a:pt x="10217" y="12947"/>
                </a:lnTo>
                <a:lnTo>
                  <a:pt x="17469" y="20345"/>
                </a:lnTo>
                <a:lnTo>
                  <a:pt x="21600" y="20345"/>
                </a:lnTo>
                <a:lnTo>
                  <a:pt x="7852" y="5945"/>
                </a:lnTo>
                <a:cubicBezTo>
                  <a:pt x="8072" y="5549"/>
                  <a:pt x="8262" y="4921"/>
                  <a:pt x="8262" y="4327"/>
                </a:cubicBezTo>
                <a:close/>
                <a:moveTo>
                  <a:pt x="4131" y="6374"/>
                </a:moveTo>
                <a:cubicBezTo>
                  <a:pt x="2964" y="6374"/>
                  <a:pt x="2176" y="5549"/>
                  <a:pt x="2176" y="4327"/>
                </a:cubicBezTo>
                <a:cubicBezTo>
                  <a:pt x="2176" y="3072"/>
                  <a:pt x="2964" y="2048"/>
                  <a:pt x="4131" y="2048"/>
                </a:cubicBezTo>
                <a:cubicBezTo>
                  <a:pt x="5298" y="2048"/>
                  <a:pt x="6086" y="3072"/>
                  <a:pt x="6086" y="4327"/>
                </a:cubicBezTo>
                <a:cubicBezTo>
                  <a:pt x="6086" y="5549"/>
                  <a:pt x="5298" y="6374"/>
                  <a:pt x="4131" y="6374"/>
                </a:cubicBezTo>
                <a:close/>
                <a:moveTo>
                  <a:pt x="4131" y="19321"/>
                </a:moveTo>
                <a:cubicBezTo>
                  <a:pt x="2964" y="19321"/>
                  <a:pt x="2176" y="18396"/>
                  <a:pt x="2176" y="17273"/>
                </a:cubicBezTo>
                <a:cubicBezTo>
                  <a:pt x="2176" y="16150"/>
                  <a:pt x="2964" y="14994"/>
                  <a:pt x="4131" y="14994"/>
                </a:cubicBezTo>
                <a:cubicBezTo>
                  <a:pt x="5298" y="14994"/>
                  <a:pt x="6086" y="16150"/>
                  <a:pt x="6086" y="17273"/>
                </a:cubicBezTo>
                <a:cubicBezTo>
                  <a:pt x="6086" y="18396"/>
                  <a:pt x="5298" y="19321"/>
                  <a:pt x="4131" y="19321"/>
                </a:cubicBezTo>
                <a:close/>
                <a:moveTo>
                  <a:pt x="10217" y="10272"/>
                </a:moveTo>
                <a:cubicBezTo>
                  <a:pt x="10627" y="10272"/>
                  <a:pt x="10816" y="10371"/>
                  <a:pt x="10816" y="10701"/>
                </a:cubicBezTo>
                <a:cubicBezTo>
                  <a:pt x="10816" y="10998"/>
                  <a:pt x="10500" y="11295"/>
                  <a:pt x="10217" y="11295"/>
                </a:cubicBezTo>
                <a:cubicBezTo>
                  <a:pt x="9933" y="11295"/>
                  <a:pt x="9838" y="10998"/>
                  <a:pt x="9838" y="10701"/>
                </a:cubicBezTo>
                <a:cubicBezTo>
                  <a:pt x="9838" y="10371"/>
                  <a:pt x="10027" y="10272"/>
                  <a:pt x="10217" y="10272"/>
                </a:cubicBezTo>
                <a:close/>
                <a:moveTo>
                  <a:pt x="21600" y="1024"/>
                </a:moveTo>
                <a:lnTo>
                  <a:pt x="17469" y="1024"/>
                </a:lnTo>
                <a:lnTo>
                  <a:pt x="11383" y="7596"/>
                </a:lnTo>
                <a:lnTo>
                  <a:pt x="13370" y="9644"/>
                </a:lnTo>
                <a:lnTo>
                  <a:pt x="21600" y="10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2860" rIns="22860" anchor="ctr"/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914400" algn="ctr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914400" algn="ctr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914400" algn="ctr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914400" algn="ctr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defTabSz="45720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900" b="0"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sp>
        <p:nvSpPr>
          <p:cNvPr id="83" name="Text Box 58">
            <a:extLst>
              <a:ext uri="{FF2B5EF4-FFF2-40B4-BE49-F238E27FC236}">
                <a16:creationId xmlns:a16="http://schemas.microsoft.com/office/drawing/2014/main" id="{898416CD-1BEF-413C-9D53-15995F87F6D1}"/>
              </a:ext>
            </a:extLst>
          </p:cNvPr>
          <p:cNvSpPr txBox="1">
            <a:spLocks/>
          </p:cNvSpPr>
          <p:nvPr/>
        </p:nvSpPr>
        <p:spPr bwMode="auto">
          <a:xfrm>
            <a:off x="5266499" y="2062517"/>
            <a:ext cx="1727027" cy="20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Hypercare</a:t>
            </a:r>
            <a:endParaRPr lang="fr-FR" altLang="fr-FR" sz="10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5" name="AutoShape 27">
            <a:extLst>
              <a:ext uri="{FF2B5EF4-FFF2-40B4-BE49-F238E27FC236}">
                <a16:creationId xmlns:a16="http://schemas.microsoft.com/office/drawing/2014/main" id="{668B3135-B2B6-4A6C-BC72-8A9984DF1481}"/>
              </a:ext>
            </a:extLst>
          </p:cNvPr>
          <p:cNvSpPr>
            <a:spLocks/>
          </p:cNvSpPr>
          <p:nvPr/>
        </p:nvSpPr>
        <p:spPr bwMode="auto">
          <a:xfrm>
            <a:off x="8362405" y="2588767"/>
            <a:ext cx="220637" cy="2079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901" y="17459"/>
                </a:moveTo>
                <a:lnTo>
                  <a:pt x="17497" y="21600"/>
                </a:lnTo>
                <a:lnTo>
                  <a:pt x="15848" y="13532"/>
                </a:lnTo>
                <a:lnTo>
                  <a:pt x="21600" y="8281"/>
                </a:lnTo>
                <a:lnTo>
                  <a:pt x="13797" y="7428"/>
                </a:lnTo>
                <a:lnTo>
                  <a:pt x="10901" y="0"/>
                </a:lnTo>
                <a:lnTo>
                  <a:pt x="7844" y="7428"/>
                </a:lnTo>
                <a:lnTo>
                  <a:pt x="0" y="8281"/>
                </a:lnTo>
                <a:lnTo>
                  <a:pt x="5993" y="13532"/>
                </a:lnTo>
                <a:lnTo>
                  <a:pt x="4143" y="21600"/>
                </a:lnTo>
                <a:lnTo>
                  <a:pt x="10901" y="1745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2860" rIns="22860" anchor="ctr"/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914400" algn="ctr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914400" algn="ctr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914400" algn="ctr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914400" algn="ctr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defTabSz="45720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900" b="0"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29</a:t>
            </a:fld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4190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1200" y="284400"/>
            <a:ext cx="10515600" cy="666849"/>
          </a:xfrm>
          <a:ln w="3175">
            <a:miter lim="400000"/>
          </a:ln>
        </p:spPr>
        <p:txBody>
          <a:bodyPr wrap="square" lIns="25400" tIns="25400" rIns="25400" bIns="2540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6000" cap="all" baseline="12500" dirty="0">
                <a:solidFill>
                  <a:srgbClr val="17222C"/>
                </a:solidFill>
                <a:latin typeface="+mn-lt"/>
                <a:ea typeface="+mn-ea"/>
                <a:cs typeface="+mn-cs"/>
              </a:rPr>
              <a:t>Orientations stratégiques 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451424" y="3736823"/>
            <a:ext cx="485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r-FR" sz="2400" b="1" spc="300" dirty="0">
                <a:solidFill>
                  <a:srgbClr val="2EA7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</a:t>
            </a:r>
            <a:r>
              <a:rPr lang="fr-FR" sz="2800" b="1" dirty="0" smtClean="0">
                <a:solidFill>
                  <a:srgbClr val="2EA7E2"/>
                </a:solidFill>
              </a:rPr>
              <a:t> </a:t>
            </a:r>
            <a:r>
              <a:rPr lang="fr-FR" sz="2400" b="1" spc="300" dirty="0">
                <a:solidFill>
                  <a:srgbClr val="2EA7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fr-FR" sz="2800" b="1" dirty="0" smtClean="0">
                <a:solidFill>
                  <a:srgbClr val="2EA7E2"/>
                </a:solidFill>
              </a:rPr>
              <a:t> </a:t>
            </a:r>
            <a:r>
              <a:rPr lang="fr-FR" sz="2400" b="1" spc="300" dirty="0">
                <a:solidFill>
                  <a:srgbClr val="2EA7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lang="fr-FR" sz="2800" b="1" dirty="0" smtClean="0">
                <a:solidFill>
                  <a:srgbClr val="2EA7E2"/>
                </a:solidFill>
              </a:rPr>
              <a:t> </a:t>
            </a:r>
            <a:r>
              <a:rPr lang="fr-FR" sz="2400" b="1" spc="300" dirty="0">
                <a:solidFill>
                  <a:srgbClr val="2EA7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valeur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2261" y="3193216"/>
            <a:ext cx="44302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000" spc="3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ontserrat-Bold"/>
              </a:rPr>
              <a:t>Transformation digitale comme axe stratégique</a:t>
            </a:r>
          </a:p>
        </p:txBody>
      </p:sp>
      <p:sp>
        <p:nvSpPr>
          <p:cNvPr id="10" name="Ellipse 9"/>
          <p:cNvSpPr/>
          <p:nvPr/>
        </p:nvSpPr>
        <p:spPr>
          <a:xfrm>
            <a:off x="5666316" y="1731521"/>
            <a:ext cx="4428000" cy="446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891119" y="1191150"/>
            <a:ext cx="250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r-FR" sz="18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Simplicité et efficacité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517" y="1476858"/>
            <a:ext cx="1131368" cy="113136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9563923" y="2008208"/>
            <a:ext cx="2788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r-FR" sz="18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Livraison dans des délais « Time-To-Market » courts 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923" y="2664461"/>
            <a:ext cx="1131368" cy="113136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477157" y="5766630"/>
            <a:ext cx="1789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r-FR" sz="18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Meilleure expérience client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403" y="5200946"/>
            <a:ext cx="1131368" cy="1131368"/>
          </a:xfrm>
          <a:prstGeom prst="rect">
            <a:avLst/>
          </a:prstGeom>
        </p:spPr>
      </p:pic>
      <p:sp>
        <p:nvSpPr>
          <p:cNvPr id="11" name="Chevron 10"/>
          <p:cNvSpPr/>
          <p:nvPr/>
        </p:nvSpPr>
        <p:spPr>
          <a:xfrm rot="12269231">
            <a:off x="8709467" y="1840947"/>
            <a:ext cx="143379" cy="181155"/>
          </a:xfrm>
          <a:prstGeom prst="chevron">
            <a:avLst/>
          </a:prstGeom>
          <a:solidFill>
            <a:srgbClr val="4171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 rot="5754209">
            <a:off x="5594625" y="3903371"/>
            <a:ext cx="143379" cy="181155"/>
          </a:xfrm>
          <a:prstGeom prst="chevron">
            <a:avLst/>
          </a:prstGeom>
          <a:solidFill>
            <a:srgbClr val="4171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 rot="18402667">
            <a:off x="9516299" y="5298062"/>
            <a:ext cx="143379" cy="181155"/>
          </a:xfrm>
          <a:prstGeom prst="chevron">
            <a:avLst/>
          </a:prstGeom>
          <a:solidFill>
            <a:srgbClr val="4171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671041" y="6448425"/>
            <a:ext cx="520959" cy="409575"/>
          </a:xfrm>
        </p:spPr>
        <p:txBody>
          <a:bodyPr/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20F88-C31F-4A2F-A13C-0D2E4AAF7CB2}" type="slidenum">
              <a:rPr lang="fr-FR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30</a:t>
            </a:fld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emo information text"/>
          <p:cNvSpPr txBox="1"/>
          <p:nvPr/>
        </p:nvSpPr>
        <p:spPr>
          <a:xfrm>
            <a:off x="575734" y="2296844"/>
            <a:ext cx="6200266" cy="7181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 defTabSz="825500" hangingPunct="0">
              <a:lnSpc>
                <a:spcPct val="100000"/>
              </a:lnSpc>
            </a:pPr>
            <a:r>
              <a:rPr lang="fr-FR" sz="6000" kern="0" dirty="0" smtClean="0">
                <a:solidFill>
                  <a:srgbClr val="36526E"/>
                </a:solidFill>
                <a:latin typeface="Montserrat-Bold"/>
              </a:rPr>
              <a:t>Roadmap</a:t>
            </a:r>
            <a:endParaRPr sz="6000" kern="0" dirty="0">
              <a:solidFill>
                <a:srgbClr val="36526E"/>
              </a:solidFill>
              <a:latin typeface="Montserrat-Bold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5875338" y="-2519363"/>
            <a:ext cx="7741444" cy="11129169"/>
            <a:chOff x="5875338" y="-2519363"/>
            <a:chExt cx="7741444" cy="11129169"/>
          </a:xfrm>
        </p:grpSpPr>
        <p:sp>
          <p:nvSpPr>
            <p:cNvPr id="6" name="Shape 345">
              <a:extLst>
                <a:ext uri="{FF2B5EF4-FFF2-40B4-BE49-F238E27FC236}">
                  <a16:creationId xmlns:a16="http://schemas.microsoft.com/office/drawing/2014/main" id="{829845F5-60A1-46CF-BAC5-503A0AEEF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9900" y="975519"/>
              <a:ext cx="3686969" cy="4544219"/>
            </a:xfrm>
            <a:custGeom>
              <a:avLst/>
              <a:gdLst>
                <a:gd name="T0" fmla="*/ 2147483646 w 19888"/>
                <a:gd name="T1" fmla="*/ 2147483646 h 20156"/>
                <a:gd name="T2" fmla="*/ 2147483646 w 19888"/>
                <a:gd name="T3" fmla="*/ 2147483646 h 20156"/>
                <a:gd name="T4" fmla="*/ 2147483646 w 19888"/>
                <a:gd name="T5" fmla="*/ 2147483646 h 20156"/>
                <a:gd name="T6" fmla="*/ 2147483646 w 19888"/>
                <a:gd name="T7" fmla="*/ 2147483646 h 2015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88" h="20156" extrusionOk="0">
                  <a:moveTo>
                    <a:pt x="19448" y="13996"/>
                  </a:moveTo>
                  <a:cubicBezTo>
                    <a:pt x="20464" y="15930"/>
                    <a:pt x="19674" y="18184"/>
                    <a:pt x="17562" y="19377"/>
                  </a:cubicBezTo>
                  <a:cubicBezTo>
                    <a:pt x="15351" y="20625"/>
                    <a:pt x="12361" y="20348"/>
                    <a:pt x="10543" y="18727"/>
                  </a:cubicBezTo>
                  <a:lnTo>
                    <a:pt x="1295" y="9744"/>
                  </a:lnTo>
                  <a:cubicBezTo>
                    <a:pt x="-1136" y="6772"/>
                    <a:pt x="-39" y="2731"/>
                    <a:pt x="3699" y="892"/>
                  </a:cubicBezTo>
                  <a:cubicBezTo>
                    <a:pt x="7491" y="-975"/>
                    <a:pt x="12413" y="193"/>
                    <a:pt x="14412" y="3434"/>
                  </a:cubicBezTo>
                  <a:lnTo>
                    <a:pt x="19448" y="13996"/>
                  </a:lnTo>
                  <a:close/>
                </a:path>
              </a:pathLst>
            </a:custGeom>
            <a:noFill/>
            <a:ln w="25400">
              <a:solidFill>
                <a:srgbClr val="C6CDD5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7" name="Shape 360">
              <a:extLst>
                <a:ext uri="{FF2B5EF4-FFF2-40B4-BE49-F238E27FC236}">
                  <a16:creationId xmlns:a16="http://schemas.microsoft.com/office/drawing/2014/main" id="{0F10A50F-7870-4773-93AA-6760E79DF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757" y="865981"/>
              <a:ext cx="2838450" cy="3037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8" name="Shape 361">
              <a:extLst>
                <a:ext uri="{FF2B5EF4-FFF2-40B4-BE49-F238E27FC236}">
                  <a16:creationId xmlns:a16="http://schemas.microsoft.com/office/drawing/2014/main" id="{6B6A98F2-A67D-429C-A07A-76ACA75FB3F6}"/>
                </a:ext>
              </a:extLst>
            </p:cNvPr>
            <p:cNvSpPr>
              <a:spLocks/>
            </p:cNvSpPr>
            <p:nvPr/>
          </p:nvSpPr>
          <p:spPr bwMode="auto">
            <a:xfrm rot="1840664">
              <a:off x="8510588" y="3468687"/>
              <a:ext cx="2002632" cy="214391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9" name="Shape 362">
              <a:extLst>
                <a:ext uri="{FF2B5EF4-FFF2-40B4-BE49-F238E27FC236}">
                  <a16:creationId xmlns:a16="http://schemas.microsoft.com/office/drawing/2014/main" id="{666A94B4-A74D-4CAC-8995-4591DC85720D}"/>
                </a:ext>
              </a:extLst>
            </p:cNvPr>
            <p:cNvSpPr>
              <a:spLocks/>
            </p:cNvSpPr>
            <p:nvPr/>
          </p:nvSpPr>
          <p:spPr bwMode="auto">
            <a:xfrm rot="81901">
              <a:off x="9733757" y="1094581"/>
              <a:ext cx="1512888" cy="1618456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1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0" name="Shape 366">
              <a:extLst>
                <a:ext uri="{FF2B5EF4-FFF2-40B4-BE49-F238E27FC236}">
                  <a16:creationId xmlns:a16="http://schemas.microsoft.com/office/drawing/2014/main" id="{176961C2-617E-4DF0-85BC-FAE3A19BE79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8059738" y="-2519363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1" name="Shape 367">
              <a:extLst>
                <a:ext uri="{FF2B5EF4-FFF2-40B4-BE49-F238E27FC236}">
                  <a16:creationId xmlns:a16="http://schemas.microsoft.com/office/drawing/2014/main" id="{73A5E333-80A1-4A5F-AC11-79085F9269D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5875338" y="4897437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2" name="Shape 368">
              <a:extLst>
                <a:ext uri="{FF2B5EF4-FFF2-40B4-BE49-F238E27FC236}">
                  <a16:creationId xmlns:a16="http://schemas.microsoft.com/office/drawing/2014/main" id="{36B13A61-51DA-436C-B5F0-F9BA4DD41BE8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11252994" y="1513681"/>
              <a:ext cx="2363788" cy="2529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grpSp>
          <p:nvGrpSpPr>
            <p:cNvPr id="13" name="Group 371">
              <a:extLst>
                <a:ext uri="{FF2B5EF4-FFF2-40B4-BE49-F238E27FC236}">
                  <a16:creationId xmlns:a16="http://schemas.microsoft.com/office/drawing/2014/main" id="{2FC11660-2303-4A45-9B26-A337C583E0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6350" y="1778794"/>
              <a:ext cx="1211263" cy="1212056"/>
              <a:chOff x="0" y="0"/>
              <a:chExt cx="2423914" cy="2423914"/>
            </a:xfrm>
          </p:grpSpPr>
          <p:graphicFrame>
            <p:nvGraphicFramePr>
              <p:cNvPr id="23" name="Chart 369">
                <a:extLst>
                  <a:ext uri="{FF2B5EF4-FFF2-40B4-BE49-F238E27FC236}">
                    <a16:creationId xmlns:a16="http://schemas.microsoft.com/office/drawing/2014/main" id="{F80C3139-44D5-405B-BABA-E6A8B855DB5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2525515" cy="25255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48" name="Chart" r:id="rId3" imgW="2530059" imgH="2530059" progId="Excel.Sheet.8">
                      <p:embed/>
                    </p:oleObj>
                  </mc:Choice>
                  <mc:Fallback>
                    <p:oleObj name="Chart" r:id="rId3" imgW="2530059" imgH="2530059" progId="Excel.Sheet.8">
                      <p:embed/>
                      <p:pic>
                        <p:nvPicPr>
                          <p:cNvPr id="0" name="Picture 3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2525515" cy="25255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Shape 370">
                <a:extLst>
                  <a:ext uri="{FF2B5EF4-FFF2-40B4-BE49-F238E27FC236}">
                    <a16:creationId xmlns:a16="http://schemas.microsoft.com/office/drawing/2014/main" id="{52851ECC-9D87-48CE-ACA9-13838105E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09" y="271809"/>
                <a:ext cx="1880296" cy="18802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4" name="Group 374">
              <a:extLst>
                <a:ext uri="{FF2B5EF4-FFF2-40B4-BE49-F238E27FC236}">
                  <a16:creationId xmlns:a16="http://schemas.microsoft.com/office/drawing/2014/main" id="{F46D2877-502D-44F2-8F58-D380C9906C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644" y="4115594"/>
              <a:ext cx="849313" cy="849313"/>
              <a:chOff x="0" y="0"/>
              <a:chExt cx="1698426" cy="1698426"/>
            </a:xfrm>
          </p:grpSpPr>
          <p:graphicFrame>
            <p:nvGraphicFramePr>
              <p:cNvPr id="21" name="Chart 372">
                <a:extLst>
                  <a:ext uri="{FF2B5EF4-FFF2-40B4-BE49-F238E27FC236}">
                    <a16:creationId xmlns:a16="http://schemas.microsoft.com/office/drawing/2014/main" id="{D0EB3814-8759-43C6-839C-BA8D9E9FE6E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800027" cy="18000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49" name="Chart" r:id="rId5" imgW="1804572" imgH="1804572" progId="Excel.Sheet.8">
                      <p:embed/>
                    </p:oleObj>
                  </mc:Choice>
                  <mc:Fallback>
                    <p:oleObj name="Chart" r:id="rId5" imgW="1804572" imgH="1804572" progId="Excel.Sheet.8">
                      <p:embed/>
                      <p:pic>
                        <p:nvPicPr>
                          <p:cNvPr id="0" name="Picture 3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800027" cy="18000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" name="Shape 373">
                <a:extLst>
                  <a:ext uri="{FF2B5EF4-FFF2-40B4-BE49-F238E27FC236}">
                    <a16:creationId xmlns:a16="http://schemas.microsoft.com/office/drawing/2014/main" id="{59FEBA7A-2E50-469C-BF10-2656CC0D6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399" y="248399"/>
                <a:ext cx="1201628" cy="120162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5" name="Group 377">
              <a:extLst>
                <a:ext uri="{FF2B5EF4-FFF2-40B4-BE49-F238E27FC236}">
                  <a16:creationId xmlns:a16="http://schemas.microsoft.com/office/drawing/2014/main" id="{C3FA089F-AB9A-4906-9533-E07093EB6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2225" y="1595437"/>
              <a:ext cx="615950" cy="615950"/>
              <a:chOff x="0" y="0"/>
              <a:chExt cx="1231800" cy="1231800"/>
            </a:xfrm>
          </p:grpSpPr>
          <p:graphicFrame>
            <p:nvGraphicFramePr>
              <p:cNvPr id="19" name="Chart 375">
                <a:extLst>
                  <a:ext uri="{FF2B5EF4-FFF2-40B4-BE49-F238E27FC236}">
                    <a16:creationId xmlns:a16="http://schemas.microsoft.com/office/drawing/2014/main" id="{7D75E1D7-3144-46BA-8648-BA0DFA07120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333401" cy="1333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50" name="Chart" r:id="rId7" imgW="1341236" imgH="1335140" progId="Excel.Sheet.8">
                      <p:embed/>
                    </p:oleObj>
                  </mc:Choice>
                  <mc:Fallback>
                    <p:oleObj name="Chart" r:id="rId7" imgW="1341236" imgH="1335140" progId="Excel.Sheet.8">
                      <p:embed/>
                      <p:pic>
                        <p:nvPicPr>
                          <p:cNvPr id="0" name="Picture 3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333401" cy="1333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" name="Shape 376">
                <a:extLst>
                  <a:ext uri="{FF2B5EF4-FFF2-40B4-BE49-F238E27FC236}">
                    <a16:creationId xmlns:a16="http://schemas.microsoft.com/office/drawing/2014/main" id="{CEB5982B-E2B7-43D5-B883-902F7EBE6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71" y="209771"/>
                <a:ext cx="812259" cy="81225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7" name="Shape 379">
              <a:extLst>
                <a:ext uri="{FF2B5EF4-FFF2-40B4-BE49-F238E27FC236}">
                  <a16:creationId xmlns:a16="http://schemas.microsoft.com/office/drawing/2014/main" id="{AF51E842-5406-4688-B539-BFEFE5D39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6857" y="1811337"/>
              <a:ext cx="192088" cy="171450"/>
            </a:xfrm>
            <a:custGeom>
              <a:avLst/>
              <a:gdLst>
                <a:gd name="T0" fmla="*/ 1084139591 w 21600"/>
                <a:gd name="T1" fmla="*/ 697083946 h 21489"/>
                <a:gd name="T2" fmla="*/ 1084139591 w 21600"/>
                <a:gd name="T3" fmla="*/ 697083946 h 21489"/>
                <a:gd name="T4" fmla="*/ 1084139591 w 21600"/>
                <a:gd name="T5" fmla="*/ 697083946 h 21489"/>
                <a:gd name="T6" fmla="*/ 1084139591 w 21600"/>
                <a:gd name="T7" fmla="*/ 697083946 h 2148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489" extrusionOk="0">
                  <a:moveTo>
                    <a:pt x="0" y="16876"/>
                  </a:moveTo>
                  <a:lnTo>
                    <a:pt x="0" y="21489"/>
                  </a:lnTo>
                  <a:lnTo>
                    <a:pt x="4090" y="21489"/>
                  </a:lnTo>
                  <a:lnTo>
                    <a:pt x="16041" y="8139"/>
                  </a:lnTo>
                  <a:lnTo>
                    <a:pt x="11912" y="3570"/>
                  </a:lnTo>
                  <a:lnTo>
                    <a:pt x="0" y="16876"/>
                  </a:lnTo>
                  <a:close/>
                  <a:moveTo>
                    <a:pt x="19138" y="4723"/>
                  </a:moveTo>
                  <a:cubicBezTo>
                    <a:pt x="19535" y="4236"/>
                    <a:pt x="19535" y="3570"/>
                    <a:pt x="19138" y="3082"/>
                  </a:cubicBezTo>
                  <a:lnTo>
                    <a:pt x="16676" y="333"/>
                  </a:lnTo>
                  <a:cubicBezTo>
                    <a:pt x="16240" y="-111"/>
                    <a:pt x="15644" y="-111"/>
                    <a:pt x="15207" y="333"/>
                  </a:cubicBezTo>
                  <a:lnTo>
                    <a:pt x="13143" y="2417"/>
                  </a:lnTo>
                  <a:lnTo>
                    <a:pt x="17272" y="6986"/>
                  </a:lnTo>
                  <a:lnTo>
                    <a:pt x="19138" y="4723"/>
                  </a:lnTo>
                  <a:close/>
                  <a:moveTo>
                    <a:pt x="9847" y="19183"/>
                  </a:moveTo>
                  <a:lnTo>
                    <a:pt x="7584" y="21489"/>
                  </a:lnTo>
                  <a:lnTo>
                    <a:pt x="21600" y="21489"/>
                  </a:lnTo>
                  <a:lnTo>
                    <a:pt x="21600" y="19183"/>
                  </a:lnTo>
                  <a:lnTo>
                    <a:pt x="9847" y="19183"/>
                  </a:lnTo>
                  <a:close/>
                </a:path>
              </a:pathLst>
            </a:custGeom>
            <a:solidFill>
              <a:srgbClr val="6D7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2860" rIns="2286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</p:grpSp>
      <p:sp>
        <p:nvSpPr>
          <p:cNvPr id="25" name="Shape 378">
            <a:extLst>
              <a:ext uri="{FF2B5EF4-FFF2-40B4-BE49-F238E27FC236}">
                <a16:creationId xmlns:a16="http://schemas.microsoft.com/office/drawing/2014/main" id="{5CE357DC-086B-48EC-8068-E6836B8F96C5}"/>
              </a:ext>
            </a:extLst>
          </p:cNvPr>
          <p:cNvSpPr>
            <a:spLocks/>
          </p:cNvSpPr>
          <p:nvPr/>
        </p:nvSpPr>
        <p:spPr bwMode="auto">
          <a:xfrm>
            <a:off x="9376905" y="4423578"/>
            <a:ext cx="248901" cy="22859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3950" y="21600"/>
                </a:lnTo>
                <a:lnTo>
                  <a:pt x="3950" y="8656"/>
                </a:lnTo>
                <a:lnTo>
                  <a:pt x="0" y="8656"/>
                </a:lnTo>
                <a:lnTo>
                  <a:pt x="0" y="21600"/>
                </a:lnTo>
                <a:close/>
                <a:moveTo>
                  <a:pt x="21600" y="9649"/>
                </a:moveTo>
                <a:cubicBezTo>
                  <a:pt x="21600" y="8418"/>
                  <a:pt x="20658" y="7624"/>
                  <a:pt x="19534" y="7624"/>
                </a:cubicBezTo>
                <a:lnTo>
                  <a:pt x="13337" y="7624"/>
                </a:lnTo>
                <a:lnTo>
                  <a:pt x="14460" y="2462"/>
                </a:lnTo>
                <a:lnTo>
                  <a:pt x="14460" y="2263"/>
                </a:lnTo>
                <a:cubicBezTo>
                  <a:pt x="14460" y="1826"/>
                  <a:pt x="14279" y="1429"/>
                  <a:pt x="14098" y="1032"/>
                </a:cubicBezTo>
                <a:lnTo>
                  <a:pt x="12974" y="0"/>
                </a:lnTo>
                <a:lnTo>
                  <a:pt x="6379" y="6988"/>
                </a:lnTo>
                <a:cubicBezTo>
                  <a:pt x="6016" y="7385"/>
                  <a:pt x="5835" y="8021"/>
                  <a:pt x="5835" y="8656"/>
                </a:cubicBezTo>
                <a:lnTo>
                  <a:pt x="5835" y="19337"/>
                </a:lnTo>
                <a:cubicBezTo>
                  <a:pt x="5835" y="20568"/>
                  <a:pt x="6777" y="21600"/>
                  <a:pt x="7901" y="21600"/>
                </a:cubicBezTo>
                <a:lnTo>
                  <a:pt x="16707" y="21600"/>
                </a:lnTo>
                <a:cubicBezTo>
                  <a:pt x="17468" y="21600"/>
                  <a:pt x="18230" y="21004"/>
                  <a:pt x="18411" y="20171"/>
                </a:cubicBezTo>
                <a:lnTo>
                  <a:pt x="21419" y="12547"/>
                </a:lnTo>
                <a:cubicBezTo>
                  <a:pt x="21419" y="12349"/>
                  <a:pt x="21419" y="12150"/>
                  <a:pt x="21419" y="11713"/>
                </a:cubicBezTo>
                <a:lnTo>
                  <a:pt x="21419" y="9649"/>
                </a:lnTo>
                <a:lnTo>
                  <a:pt x="21600" y="9649"/>
                </a:lnTo>
                <a:close/>
              </a:path>
            </a:pathLst>
          </a:custGeom>
          <a:solidFill>
            <a:srgbClr val="6D717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60" rIns="22860" anchor="ctr"/>
          <a:lstStyle/>
          <a:p>
            <a:pPr defTabSz="412750" eaLnBrk="0" fontAlgn="base" hangingPunct="0">
              <a:spcBef>
                <a:spcPct val="0"/>
              </a:spcBef>
              <a:spcAft>
                <a:spcPct val="0"/>
              </a:spcAft>
            </a:pPr>
            <a:endParaRPr lang="fr-MA" sz="2500">
              <a:solidFill>
                <a:srgbClr val="000000"/>
              </a:solidFill>
              <a:latin typeface="Helvetica Light" charset="0"/>
              <a:sym typeface="Helvetica Light" charset="0"/>
            </a:endParaRPr>
          </a:p>
        </p:txBody>
      </p:sp>
      <p:grpSp>
        <p:nvGrpSpPr>
          <p:cNvPr id="27" name="Groupe 26"/>
          <p:cNvGrpSpPr/>
          <p:nvPr/>
        </p:nvGrpSpPr>
        <p:grpSpPr>
          <a:xfrm>
            <a:off x="8061573" y="2073653"/>
            <a:ext cx="340817" cy="590719"/>
            <a:chOff x="4112120" y="673793"/>
            <a:chExt cx="2072101" cy="3591459"/>
          </a:xfrm>
        </p:grpSpPr>
        <p:sp>
          <p:nvSpPr>
            <p:cNvPr id="28" name="AutoShape 27">
              <a:extLst>
                <a:ext uri="{FF2B5EF4-FFF2-40B4-BE49-F238E27FC236}">
                  <a16:creationId xmlns:a16="http://schemas.microsoft.com/office/drawing/2014/main" id="{50C4E884-374B-4227-9F1A-7E04DEFE6FE1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740569" y="673793"/>
              <a:ext cx="1100287" cy="2766358"/>
            </a:xfrm>
            <a:custGeom>
              <a:avLst/>
              <a:gdLst>
                <a:gd name="T0" fmla="+- 0 10800 504"/>
                <a:gd name="T1" fmla="*/ T0 w 20593"/>
                <a:gd name="T2" fmla="+- 0 10805 11"/>
                <a:gd name="T3" fmla="*/ 10805 h 21589"/>
                <a:gd name="T4" fmla="+- 0 10800 504"/>
                <a:gd name="T5" fmla="*/ T4 w 20593"/>
                <a:gd name="T6" fmla="+- 0 10805 11"/>
                <a:gd name="T7" fmla="*/ 10805 h 21589"/>
                <a:gd name="T8" fmla="+- 0 10800 504"/>
                <a:gd name="T9" fmla="*/ T8 w 20593"/>
                <a:gd name="T10" fmla="+- 0 10805 11"/>
                <a:gd name="T11" fmla="*/ 10805 h 21589"/>
                <a:gd name="T12" fmla="+- 0 10800 504"/>
                <a:gd name="T13" fmla="*/ T12 w 20593"/>
                <a:gd name="T14" fmla="+- 0 10805 11"/>
                <a:gd name="T15" fmla="*/ 10805 h 215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3" h="21589">
                  <a:moveTo>
                    <a:pt x="9769" y="32"/>
                  </a:moveTo>
                  <a:cubicBezTo>
                    <a:pt x="9470" y="68"/>
                    <a:pt x="9194" y="134"/>
                    <a:pt x="8967" y="223"/>
                  </a:cubicBezTo>
                  <a:cubicBezTo>
                    <a:pt x="6519" y="1306"/>
                    <a:pt x="4542" y="2548"/>
                    <a:pt x="3106" y="3898"/>
                  </a:cubicBezTo>
                  <a:cubicBezTo>
                    <a:pt x="-92" y="6903"/>
                    <a:pt x="-504" y="10269"/>
                    <a:pt x="455" y="13565"/>
                  </a:cubicBezTo>
                  <a:cubicBezTo>
                    <a:pt x="1256" y="16316"/>
                    <a:pt x="2993" y="19006"/>
                    <a:pt x="5617" y="21553"/>
                  </a:cubicBezTo>
                  <a:lnTo>
                    <a:pt x="10304" y="21589"/>
                  </a:lnTo>
                  <a:lnTo>
                    <a:pt x="10311" y="21589"/>
                  </a:lnTo>
                  <a:lnTo>
                    <a:pt x="10321" y="21589"/>
                  </a:lnTo>
                  <a:lnTo>
                    <a:pt x="14991" y="21553"/>
                  </a:lnTo>
                  <a:cubicBezTo>
                    <a:pt x="17608" y="19006"/>
                    <a:pt x="19341" y="16316"/>
                    <a:pt x="20140" y="13565"/>
                  </a:cubicBezTo>
                  <a:cubicBezTo>
                    <a:pt x="21096" y="10269"/>
                    <a:pt x="20687" y="6903"/>
                    <a:pt x="17499" y="3898"/>
                  </a:cubicBezTo>
                  <a:cubicBezTo>
                    <a:pt x="16067" y="2548"/>
                    <a:pt x="14093" y="1306"/>
                    <a:pt x="11651" y="223"/>
                  </a:cubicBezTo>
                  <a:cubicBezTo>
                    <a:pt x="11425" y="134"/>
                    <a:pt x="11154" y="68"/>
                    <a:pt x="10856" y="32"/>
                  </a:cubicBezTo>
                  <a:cubicBezTo>
                    <a:pt x="10501" y="-11"/>
                    <a:pt x="10124" y="-11"/>
                    <a:pt x="9769" y="32"/>
                  </a:cubicBezTo>
                  <a:close/>
                </a:path>
              </a:pathLst>
            </a:custGeom>
            <a:solidFill>
              <a:srgbClr val="6B9B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9" name="AutoShape 28">
              <a:extLst>
                <a:ext uri="{FF2B5EF4-FFF2-40B4-BE49-F238E27FC236}">
                  <a16:creationId xmlns:a16="http://schemas.microsoft.com/office/drawing/2014/main" id="{F80AD133-47A9-478F-ACC5-97D6C81FE57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112120" y="2156987"/>
              <a:ext cx="432920" cy="1081459"/>
            </a:xfrm>
            <a:custGeom>
              <a:avLst/>
              <a:gdLst>
                <a:gd name="T0" fmla="+- 0 11039 478"/>
                <a:gd name="T1" fmla="*/ T0 w 21122"/>
                <a:gd name="T2" fmla="*/ 10800 h 21600"/>
                <a:gd name="T3" fmla="+- 0 11039 478"/>
                <a:gd name="T4" fmla="*/ T3 w 21122"/>
                <a:gd name="T5" fmla="*/ 10800 h 21600"/>
                <a:gd name="T6" fmla="+- 0 11039 478"/>
                <a:gd name="T7" fmla="*/ T6 w 21122"/>
                <a:gd name="T8" fmla="*/ 10800 h 21600"/>
                <a:gd name="T9" fmla="+- 0 11039 478"/>
                <a:gd name="T10" fmla="*/ T9 w 2112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122" h="21600">
                  <a:moveTo>
                    <a:pt x="12503" y="0"/>
                  </a:moveTo>
                  <a:cubicBezTo>
                    <a:pt x="5080" y="2748"/>
                    <a:pt x="608" y="6585"/>
                    <a:pt x="57" y="10676"/>
                  </a:cubicBezTo>
                  <a:cubicBezTo>
                    <a:pt x="-478" y="14655"/>
                    <a:pt x="2745" y="18567"/>
                    <a:pt x="9060" y="21600"/>
                  </a:cubicBezTo>
                  <a:cubicBezTo>
                    <a:pt x="8838" y="19730"/>
                    <a:pt x="10238" y="17888"/>
                    <a:pt x="13012" y="16400"/>
                  </a:cubicBezTo>
                  <a:cubicBezTo>
                    <a:pt x="15111" y="15275"/>
                    <a:pt x="17913" y="14402"/>
                    <a:pt x="21122" y="13874"/>
                  </a:cubicBezTo>
                  <a:cubicBezTo>
                    <a:pt x="19161" y="11576"/>
                    <a:pt x="17450" y="9245"/>
                    <a:pt x="15994" y="6885"/>
                  </a:cubicBezTo>
                  <a:cubicBezTo>
                    <a:pt x="14591" y="4611"/>
                    <a:pt x="13427" y="2314"/>
                    <a:pt x="12503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" name="AutoShape 29">
              <a:extLst>
                <a:ext uri="{FF2B5EF4-FFF2-40B4-BE49-F238E27FC236}">
                  <a16:creationId xmlns:a16="http://schemas.microsoft.com/office/drawing/2014/main" id="{99FADB0D-79CF-4F1B-92BF-89303FFF4A93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083262" y="2672184"/>
              <a:ext cx="432985" cy="1081459"/>
            </a:xfrm>
            <a:custGeom>
              <a:avLst/>
              <a:gdLst>
                <a:gd name="T0" fmla="*/ 10561 w 21122"/>
                <a:gd name="T1" fmla="*/ 10800 h 21600"/>
                <a:gd name="T2" fmla="*/ 10561 w 21122"/>
                <a:gd name="T3" fmla="*/ 10800 h 21600"/>
                <a:gd name="T4" fmla="*/ 10561 w 21122"/>
                <a:gd name="T5" fmla="*/ 10800 h 21600"/>
                <a:gd name="T6" fmla="*/ 10561 w 2112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2" h="21600">
                  <a:moveTo>
                    <a:pt x="8619" y="0"/>
                  </a:moveTo>
                  <a:cubicBezTo>
                    <a:pt x="16042" y="2748"/>
                    <a:pt x="20514" y="6585"/>
                    <a:pt x="21065" y="10676"/>
                  </a:cubicBezTo>
                  <a:cubicBezTo>
                    <a:pt x="21600" y="14655"/>
                    <a:pt x="18377" y="18567"/>
                    <a:pt x="12062" y="21600"/>
                  </a:cubicBezTo>
                  <a:cubicBezTo>
                    <a:pt x="12284" y="19730"/>
                    <a:pt x="10884" y="17888"/>
                    <a:pt x="8110" y="16400"/>
                  </a:cubicBezTo>
                  <a:cubicBezTo>
                    <a:pt x="6011" y="15275"/>
                    <a:pt x="3209" y="14402"/>
                    <a:pt x="0" y="13874"/>
                  </a:cubicBezTo>
                  <a:cubicBezTo>
                    <a:pt x="1961" y="11576"/>
                    <a:pt x="3672" y="9245"/>
                    <a:pt x="5128" y="6885"/>
                  </a:cubicBezTo>
                  <a:cubicBezTo>
                    <a:pt x="6531" y="4611"/>
                    <a:pt x="7695" y="2314"/>
                    <a:pt x="8619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96408D6-EB0A-487E-8CD1-2D5F2A78EA24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01028" y="1510490"/>
              <a:ext cx="626712" cy="626711"/>
            </a:xfrm>
            <a:prstGeom prst="ellipse">
              <a:avLst/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680D9F9-CEFF-43EC-B8AA-F794CDD8B925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85464" y="1594927"/>
              <a:ext cx="457838" cy="4578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3" name="AutoShape 32">
              <a:extLst>
                <a:ext uri="{FF2B5EF4-FFF2-40B4-BE49-F238E27FC236}">
                  <a16:creationId xmlns:a16="http://schemas.microsoft.com/office/drawing/2014/main" id="{1529AE2E-9B72-4E40-9E66-62B1CF5DFBF2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445973" y="804305"/>
              <a:ext cx="738248" cy="528368"/>
            </a:xfrm>
            <a:custGeom>
              <a:avLst/>
              <a:gdLst>
                <a:gd name="T0" fmla="*/ 10800 w 21600"/>
                <a:gd name="T1" fmla="*/ 10794 h 21589"/>
                <a:gd name="T2" fmla="*/ 10800 w 21600"/>
                <a:gd name="T3" fmla="*/ 10794 h 21589"/>
                <a:gd name="T4" fmla="*/ 10800 w 21600"/>
                <a:gd name="T5" fmla="*/ 10794 h 21589"/>
                <a:gd name="T6" fmla="*/ 10800 w 21600"/>
                <a:gd name="T7" fmla="*/ 10794 h 21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89">
                  <a:moveTo>
                    <a:pt x="10818" y="0"/>
                  </a:moveTo>
                  <a:cubicBezTo>
                    <a:pt x="10532" y="0"/>
                    <a:pt x="10244" y="55"/>
                    <a:pt x="9966" y="168"/>
                  </a:cubicBezTo>
                  <a:cubicBezTo>
                    <a:pt x="9499" y="358"/>
                    <a:pt x="9068" y="703"/>
                    <a:pt x="8712" y="1168"/>
                  </a:cubicBezTo>
                  <a:cubicBezTo>
                    <a:pt x="5128" y="6476"/>
                    <a:pt x="2202" y="12529"/>
                    <a:pt x="0" y="19078"/>
                  </a:cubicBezTo>
                  <a:cubicBezTo>
                    <a:pt x="3454" y="20697"/>
                    <a:pt x="7063" y="21577"/>
                    <a:pt x="10714" y="21589"/>
                  </a:cubicBezTo>
                  <a:cubicBezTo>
                    <a:pt x="14421" y="21600"/>
                    <a:pt x="18093" y="20717"/>
                    <a:pt x="21600" y="19071"/>
                  </a:cubicBezTo>
                  <a:cubicBezTo>
                    <a:pt x="19404" y="12524"/>
                    <a:pt x="16482" y="6474"/>
                    <a:pt x="12909" y="1168"/>
                  </a:cubicBezTo>
                  <a:cubicBezTo>
                    <a:pt x="12555" y="703"/>
                    <a:pt x="12131" y="358"/>
                    <a:pt x="11665" y="168"/>
                  </a:cubicBezTo>
                  <a:cubicBezTo>
                    <a:pt x="11388" y="55"/>
                    <a:pt x="11104" y="0"/>
                    <a:pt x="10818" y="0"/>
                  </a:cubicBez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4" name="AutoShape 34">
              <a:extLst>
                <a:ext uri="{FF2B5EF4-FFF2-40B4-BE49-F238E27FC236}">
                  <a16:creationId xmlns:a16="http://schemas.microsoft.com/office/drawing/2014/main" id="{3D1B0B12-AE10-4573-BA3C-746FD59A517C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71764" y="806972"/>
              <a:ext cx="542442" cy="2729530"/>
            </a:xfrm>
            <a:custGeom>
              <a:avLst/>
              <a:gdLst>
                <a:gd name="T0" fmla="*/ 10291 w 20582"/>
                <a:gd name="T1" fmla="*/ 10800 h 21600"/>
                <a:gd name="T2" fmla="*/ 10291 w 20582"/>
                <a:gd name="T3" fmla="*/ 10800 h 21600"/>
                <a:gd name="T4" fmla="*/ 10291 w 20582"/>
                <a:gd name="T5" fmla="*/ 10800 h 21600"/>
                <a:gd name="T6" fmla="*/ 10291 w 205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82" h="21600">
                  <a:moveTo>
                    <a:pt x="0" y="0"/>
                  </a:moveTo>
                  <a:cubicBezTo>
                    <a:pt x="1162" y="440"/>
                    <a:pt x="2318" y="880"/>
                    <a:pt x="3423" y="1326"/>
                  </a:cubicBezTo>
                  <a:cubicBezTo>
                    <a:pt x="7846" y="3113"/>
                    <a:pt x="11791" y="4945"/>
                    <a:pt x="13860" y="6882"/>
                  </a:cubicBezTo>
                  <a:cubicBezTo>
                    <a:pt x="16484" y="9340"/>
                    <a:pt x="16066" y="11866"/>
                    <a:pt x="14314" y="14327"/>
                  </a:cubicBezTo>
                  <a:cubicBezTo>
                    <a:pt x="12560" y="16792"/>
                    <a:pt x="9444" y="19232"/>
                    <a:pt x="4941" y="21600"/>
                  </a:cubicBezTo>
                  <a:lnTo>
                    <a:pt x="9719" y="21593"/>
                  </a:lnTo>
                  <a:cubicBezTo>
                    <a:pt x="14737" y="19086"/>
                    <a:pt x="18095" y="16447"/>
                    <a:pt x="19661" y="13748"/>
                  </a:cubicBezTo>
                  <a:cubicBezTo>
                    <a:pt x="21600" y="10406"/>
                    <a:pt x="20771" y="6993"/>
                    <a:pt x="14307" y="3945"/>
                  </a:cubicBezTo>
                  <a:cubicBezTo>
                    <a:pt x="11405" y="2577"/>
                    <a:pt x="7402" y="1317"/>
                    <a:pt x="2453" y="219"/>
                  </a:cubicBezTo>
                  <a:cubicBezTo>
                    <a:pt x="1995" y="129"/>
                    <a:pt x="1445" y="62"/>
                    <a:pt x="840" y="25"/>
                  </a:cubicBezTo>
                  <a:cubicBezTo>
                    <a:pt x="565" y="9"/>
                    <a:pt x="284" y="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584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5" name="AutoShape 35">
              <a:extLst>
                <a:ext uri="{FF2B5EF4-FFF2-40B4-BE49-F238E27FC236}">
                  <a16:creationId xmlns:a16="http://schemas.microsoft.com/office/drawing/2014/main" id="{170AAB0E-47B9-456E-8018-447D0EA64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0945" y="2238664"/>
              <a:ext cx="258163" cy="6955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17866" y="361"/>
                    <a:pt x="14220" y="836"/>
                    <a:pt x="10698" y="1422"/>
                  </a:cubicBezTo>
                  <a:cubicBezTo>
                    <a:pt x="6964" y="2042"/>
                    <a:pt x="3384" y="2784"/>
                    <a:pt x="0" y="3638"/>
                  </a:cubicBezTo>
                  <a:cubicBezTo>
                    <a:pt x="2290" y="6429"/>
                    <a:pt x="3695" y="9310"/>
                    <a:pt x="4186" y="12222"/>
                  </a:cubicBezTo>
                  <a:cubicBezTo>
                    <a:pt x="4713" y="15341"/>
                    <a:pt x="4187" y="18472"/>
                    <a:pt x="2621" y="21543"/>
                  </a:cubicBezTo>
                  <a:lnTo>
                    <a:pt x="7418" y="21600"/>
                  </a:lnTo>
                  <a:cubicBezTo>
                    <a:pt x="8863" y="17902"/>
                    <a:pt x="10784" y="14231"/>
                    <a:pt x="13174" y="10601"/>
                  </a:cubicBezTo>
                  <a:cubicBezTo>
                    <a:pt x="15531" y="7020"/>
                    <a:pt x="18343" y="3483"/>
                    <a:pt x="21600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6" name="AutoShape 36">
              <a:extLst>
                <a:ext uri="{FF2B5EF4-FFF2-40B4-BE49-F238E27FC236}">
                  <a16:creationId xmlns:a16="http://schemas.microsoft.com/office/drawing/2014/main" id="{905261D8-4853-4D96-A04A-CCDA84830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672" y="2716959"/>
              <a:ext cx="490903" cy="988521"/>
            </a:xfrm>
            <a:custGeom>
              <a:avLst/>
              <a:gdLst>
                <a:gd name="T0" fmla="*/ 10459 w 20919"/>
                <a:gd name="T1" fmla="*/ 10800 h 21600"/>
                <a:gd name="T2" fmla="*/ 10459 w 20919"/>
                <a:gd name="T3" fmla="*/ 10800 h 21600"/>
                <a:gd name="T4" fmla="*/ 10459 w 20919"/>
                <a:gd name="T5" fmla="*/ 10800 h 21600"/>
                <a:gd name="T6" fmla="*/ 10459 w 2091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19" h="21600">
                  <a:moveTo>
                    <a:pt x="2343" y="17032"/>
                  </a:moveTo>
                  <a:cubicBezTo>
                    <a:pt x="8695" y="15086"/>
                    <a:pt x="13607" y="12113"/>
                    <a:pt x="16307" y="8580"/>
                  </a:cubicBezTo>
                  <a:cubicBezTo>
                    <a:pt x="18307" y="5964"/>
                    <a:pt x="19009" y="3134"/>
                    <a:pt x="18352" y="344"/>
                  </a:cubicBezTo>
                  <a:lnTo>
                    <a:pt x="18871" y="0"/>
                  </a:lnTo>
                  <a:cubicBezTo>
                    <a:pt x="21497" y="3630"/>
                    <a:pt x="21600" y="7614"/>
                    <a:pt x="19162" y="11279"/>
                  </a:cubicBezTo>
                  <a:cubicBezTo>
                    <a:pt x="16027" y="15991"/>
                    <a:pt x="9024" y="19763"/>
                    <a:pt x="0" y="21600"/>
                  </a:cubicBezTo>
                  <a:cubicBezTo>
                    <a:pt x="799" y="20859"/>
                    <a:pt x="1405" y="20068"/>
                    <a:pt x="1800" y="19245"/>
                  </a:cubicBezTo>
                  <a:cubicBezTo>
                    <a:pt x="2148" y="18521"/>
                    <a:pt x="2330" y="17778"/>
                    <a:pt x="2343" y="17032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7" name="AutoShape 37">
              <a:extLst>
                <a:ext uri="{FF2B5EF4-FFF2-40B4-BE49-F238E27FC236}">
                  <a16:creationId xmlns:a16="http://schemas.microsoft.com/office/drawing/2014/main" id="{1F33ED05-978B-4CB9-9D92-AF50A271F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716" y="3329125"/>
              <a:ext cx="742061" cy="9361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2325" y="18261"/>
                    <a:pt x="4714" y="14949"/>
                    <a:pt x="7165" y="11667"/>
                  </a:cubicBezTo>
                  <a:cubicBezTo>
                    <a:pt x="10102" y="7735"/>
                    <a:pt x="13128" y="3845"/>
                    <a:pt x="16243" y="0"/>
                  </a:cubicBezTo>
                  <a:lnTo>
                    <a:pt x="21600" y="1487"/>
                  </a:lnTo>
                  <a:cubicBezTo>
                    <a:pt x="21549" y="8890"/>
                    <a:pt x="16483" y="15700"/>
                    <a:pt x="8335" y="19318"/>
                  </a:cubicBezTo>
                  <a:cubicBezTo>
                    <a:pt x="5750" y="20466"/>
                    <a:pt x="2928" y="21239"/>
                    <a:pt x="0" y="21600"/>
                  </a:cubicBezTo>
                  <a:close/>
                </a:path>
              </a:pathLst>
            </a:custGeom>
            <a:solidFill>
              <a:srgbClr val="C950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8" name="AutoShape 38">
              <a:extLst>
                <a:ext uri="{FF2B5EF4-FFF2-40B4-BE49-F238E27FC236}">
                  <a16:creationId xmlns:a16="http://schemas.microsoft.com/office/drawing/2014/main" id="{1043BE82-085E-434F-A690-3AB5C9D2A1DE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226544" y="3268140"/>
              <a:ext cx="457838" cy="726628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EA76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9" name="AutoShape 39">
              <a:extLst>
                <a:ext uri="{FF2B5EF4-FFF2-40B4-BE49-F238E27FC236}">
                  <a16:creationId xmlns:a16="http://schemas.microsoft.com/office/drawing/2014/main" id="{CC2CC841-060A-474C-A766-02AD94C4DF1D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421797" y="3289702"/>
              <a:ext cx="233410" cy="370441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0" name="AutoShape 40">
              <a:extLst>
                <a:ext uri="{FF2B5EF4-FFF2-40B4-BE49-F238E27FC236}">
                  <a16:creationId xmlns:a16="http://schemas.microsoft.com/office/drawing/2014/main" id="{996FCC08-015A-4024-986B-D7D68D0A6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025" y="3257424"/>
              <a:ext cx="248139" cy="380668"/>
            </a:xfrm>
            <a:custGeom>
              <a:avLst/>
              <a:gdLst>
                <a:gd name="T0" fmla="*/ 10596 w 21192"/>
                <a:gd name="T1" fmla="*/ 10800 h 21600"/>
                <a:gd name="T2" fmla="*/ 10596 w 21192"/>
                <a:gd name="T3" fmla="*/ 10800 h 21600"/>
                <a:gd name="T4" fmla="*/ 10596 w 21192"/>
                <a:gd name="T5" fmla="*/ 10800 h 21600"/>
                <a:gd name="T6" fmla="*/ 10596 w 2119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92" h="21600">
                  <a:moveTo>
                    <a:pt x="0" y="21600"/>
                  </a:moveTo>
                  <a:lnTo>
                    <a:pt x="17042" y="0"/>
                  </a:lnTo>
                  <a:lnTo>
                    <a:pt x="20865" y="1193"/>
                  </a:lnTo>
                  <a:cubicBezTo>
                    <a:pt x="21600" y="4381"/>
                    <a:pt x="21079" y="7575"/>
                    <a:pt x="19471" y="10498"/>
                  </a:cubicBezTo>
                  <a:cubicBezTo>
                    <a:pt x="17838" y="13465"/>
                    <a:pt x="15077" y="16171"/>
                    <a:pt x="11244" y="18230"/>
                  </a:cubicBezTo>
                  <a:cubicBezTo>
                    <a:pt x="7994" y="19976"/>
                    <a:pt x="4121" y="21137"/>
                    <a:pt x="0" y="21600"/>
                  </a:cubicBezTo>
                  <a:close/>
                </a:path>
              </a:pathLst>
            </a:custGeom>
            <a:solidFill>
              <a:srgbClr val="EDBE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1" name="AutoShape 41">
              <a:extLst>
                <a:ext uri="{FF2B5EF4-FFF2-40B4-BE49-F238E27FC236}">
                  <a16:creationId xmlns:a16="http://schemas.microsoft.com/office/drawing/2014/main" id="{58BA3EA2-A4E0-4CD1-8638-AE6DDF2234FF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359184" y="3218383"/>
              <a:ext cx="571593" cy="111645"/>
            </a:xfrm>
            <a:prstGeom prst="roundRect">
              <a:avLst>
                <a:gd name="adj" fmla="val 50000"/>
              </a:avLst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2" name="AutoShape 42">
              <a:extLst>
                <a:ext uri="{FF2B5EF4-FFF2-40B4-BE49-F238E27FC236}">
                  <a16:creationId xmlns:a16="http://schemas.microsoft.com/office/drawing/2014/main" id="{4956FBC4-B508-402C-8726-5594FD5C8F0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693846" y="2347612"/>
              <a:ext cx="244893" cy="1208560"/>
            </a:xfrm>
            <a:custGeom>
              <a:avLst/>
              <a:gdLst>
                <a:gd name="T0" fmla="+- 0 10799 2"/>
                <a:gd name="T1" fmla="*/ T0 w 21595"/>
                <a:gd name="T2" fmla="*/ 10800 h 21600"/>
                <a:gd name="T3" fmla="+- 0 10799 2"/>
                <a:gd name="T4" fmla="*/ T3 w 21595"/>
                <a:gd name="T5" fmla="*/ 10800 h 21600"/>
                <a:gd name="T6" fmla="+- 0 10799 2"/>
                <a:gd name="T7" fmla="*/ T6 w 21595"/>
                <a:gd name="T8" fmla="*/ 10800 h 21600"/>
                <a:gd name="T9" fmla="+- 0 10799 2"/>
                <a:gd name="T10" fmla="*/ T9 w 21595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5" h="21600">
                  <a:moveTo>
                    <a:pt x="10790" y="0"/>
                  </a:moveTo>
                  <a:cubicBezTo>
                    <a:pt x="9905" y="110"/>
                    <a:pt x="9098" y="241"/>
                    <a:pt x="8364" y="389"/>
                  </a:cubicBezTo>
                  <a:cubicBezTo>
                    <a:pt x="5623" y="945"/>
                    <a:pt x="4235" y="1698"/>
                    <a:pt x="3166" y="2452"/>
                  </a:cubicBezTo>
                  <a:cubicBezTo>
                    <a:pt x="1065" y="3934"/>
                    <a:pt x="-2" y="5468"/>
                    <a:pt x="0" y="7011"/>
                  </a:cubicBezTo>
                  <a:cubicBezTo>
                    <a:pt x="305" y="8249"/>
                    <a:pt x="899" y="9484"/>
                    <a:pt x="1780" y="10711"/>
                  </a:cubicBezTo>
                  <a:cubicBezTo>
                    <a:pt x="2651" y="11923"/>
                    <a:pt x="3809" y="13126"/>
                    <a:pt x="4899" y="14331"/>
                  </a:cubicBezTo>
                  <a:cubicBezTo>
                    <a:pt x="7082" y="16745"/>
                    <a:pt x="9024" y="19170"/>
                    <a:pt x="10727" y="21600"/>
                  </a:cubicBezTo>
                  <a:lnTo>
                    <a:pt x="10727" y="21265"/>
                  </a:lnTo>
                  <a:cubicBezTo>
                    <a:pt x="10754" y="21321"/>
                    <a:pt x="10775" y="21377"/>
                    <a:pt x="10797" y="21432"/>
                  </a:cubicBezTo>
                  <a:cubicBezTo>
                    <a:pt x="10819" y="21488"/>
                    <a:pt x="10842" y="21544"/>
                    <a:pt x="10869" y="21600"/>
                  </a:cubicBezTo>
                  <a:cubicBezTo>
                    <a:pt x="12572" y="19170"/>
                    <a:pt x="14514" y="16745"/>
                    <a:pt x="16697" y="14331"/>
                  </a:cubicBezTo>
                  <a:cubicBezTo>
                    <a:pt x="17787" y="13126"/>
                    <a:pt x="18945" y="11923"/>
                    <a:pt x="19816" y="10711"/>
                  </a:cubicBezTo>
                  <a:cubicBezTo>
                    <a:pt x="20697" y="9484"/>
                    <a:pt x="21291" y="8249"/>
                    <a:pt x="21596" y="7011"/>
                  </a:cubicBezTo>
                  <a:cubicBezTo>
                    <a:pt x="21598" y="5468"/>
                    <a:pt x="20531" y="3934"/>
                    <a:pt x="18430" y="2452"/>
                  </a:cubicBezTo>
                  <a:cubicBezTo>
                    <a:pt x="17361" y="1698"/>
                    <a:pt x="15973" y="945"/>
                    <a:pt x="13232" y="389"/>
                  </a:cubicBezTo>
                  <a:cubicBezTo>
                    <a:pt x="12498" y="241"/>
                    <a:pt x="11675" y="110"/>
                    <a:pt x="10790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3" name="AutoShape 43">
              <a:extLst>
                <a:ext uri="{FF2B5EF4-FFF2-40B4-BE49-F238E27FC236}">
                  <a16:creationId xmlns:a16="http://schemas.microsoft.com/office/drawing/2014/main" id="{9AF3B6DD-341F-4F19-A372-EF1E1A504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778" y="2419507"/>
              <a:ext cx="583592" cy="1056623"/>
            </a:xfrm>
            <a:custGeom>
              <a:avLst/>
              <a:gdLst>
                <a:gd name="T0" fmla="*/ 10794 w 21589"/>
                <a:gd name="T1" fmla="*/ 10800 h 21600"/>
                <a:gd name="T2" fmla="*/ 10794 w 21589"/>
                <a:gd name="T3" fmla="*/ 10800 h 21600"/>
                <a:gd name="T4" fmla="*/ 10794 w 21589"/>
                <a:gd name="T5" fmla="*/ 10800 h 21600"/>
                <a:gd name="T6" fmla="*/ 10794 w 2158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89" h="21600">
                  <a:moveTo>
                    <a:pt x="20772" y="0"/>
                  </a:moveTo>
                  <a:lnTo>
                    <a:pt x="0" y="21600"/>
                  </a:lnTo>
                  <a:cubicBezTo>
                    <a:pt x="1772" y="20350"/>
                    <a:pt x="3530" y="19095"/>
                    <a:pt x="5276" y="17834"/>
                  </a:cubicBezTo>
                  <a:cubicBezTo>
                    <a:pt x="7003" y="16587"/>
                    <a:pt x="8717" y="15335"/>
                    <a:pt x="10474" y="14101"/>
                  </a:cubicBezTo>
                  <a:cubicBezTo>
                    <a:pt x="12271" y="12837"/>
                    <a:pt x="14114" y="11592"/>
                    <a:pt x="15742" y="10260"/>
                  </a:cubicBezTo>
                  <a:cubicBezTo>
                    <a:pt x="17247" y="9028"/>
                    <a:pt x="18562" y="7729"/>
                    <a:pt x="19671" y="6375"/>
                  </a:cubicBezTo>
                  <a:cubicBezTo>
                    <a:pt x="20203" y="5586"/>
                    <a:pt x="20655" y="4793"/>
                    <a:pt x="21030" y="3996"/>
                  </a:cubicBezTo>
                  <a:cubicBezTo>
                    <a:pt x="21317" y="3388"/>
                    <a:pt x="21557" y="2742"/>
                    <a:pt x="21586" y="2116"/>
                  </a:cubicBezTo>
                  <a:cubicBezTo>
                    <a:pt x="21600" y="1820"/>
                    <a:pt x="21565" y="1525"/>
                    <a:pt x="21532" y="1236"/>
                  </a:cubicBezTo>
                  <a:cubicBezTo>
                    <a:pt x="21493" y="899"/>
                    <a:pt x="21454" y="556"/>
                    <a:pt x="21122" y="243"/>
                  </a:cubicBezTo>
                  <a:cubicBezTo>
                    <a:pt x="21027" y="153"/>
                    <a:pt x="20909" y="72"/>
                    <a:pt x="20772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4" name="Oval 44">
              <a:extLst>
                <a:ext uri="{FF2B5EF4-FFF2-40B4-BE49-F238E27FC236}">
                  <a16:creationId xmlns:a16="http://schemas.microsoft.com/office/drawing/2014/main" id="{05050F61-3728-46EB-AEF2-94DBBEBEB959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08655" y="1618117"/>
              <a:ext cx="411457" cy="411457"/>
            </a:xfrm>
            <a:prstGeom prst="ellipse">
              <a:avLst/>
            </a:prstGeom>
            <a:solidFill>
              <a:srgbClr val="6FBFE5">
                <a:alpha val="5844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537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31</a:t>
            </a:fld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imeline"/>
          <p:cNvSpPr txBox="1"/>
          <p:nvPr/>
        </p:nvSpPr>
        <p:spPr>
          <a:xfrm>
            <a:off x="421200" y="284400"/>
            <a:ext cx="9809249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000" dirty="0" smtClean="0"/>
              <a:t>Roadmap</a:t>
            </a:r>
            <a:endParaRPr sz="6000" dirty="0"/>
          </a:p>
        </p:txBody>
      </p:sp>
      <p:sp>
        <p:nvSpPr>
          <p:cNvPr id="56" name="Line"/>
          <p:cNvSpPr/>
          <p:nvPr/>
        </p:nvSpPr>
        <p:spPr>
          <a:xfrm>
            <a:off x="-7722" y="6171142"/>
            <a:ext cx="12168000" cy="1"/>
          </a:xfrm>
          <a:prstGeom prst="line">
            <a:avLst/>
          </a:prstGeom>
          <a:ln w="6350">
            <a:solidFill>
              <a:srgbClr val="17222C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7" name="Circle"/>
          <p:cNvSpPr/>
          <p:nvPr/>
        </p:nvSpPr>
        <p:spPr>
          <a:xfrm>
            <a:off x="2774712" y="6101103"/>
            <a:ext cx="140081" cy="140081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8" name="2018"/>
          <p:cNvSpPr txBox="1"/>
          <p:nvPr/>
        </p:nvSpPr>
        <p:spPr>
          <a:xfrm>
            <a:off x="2459845" y="6443886"/>
            <a:ext cx="647255" cy="16863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numCol="1" anchor="ctr" anchorCtr="0">
            <a:noAutofit/>
          </a:bodyPr>
          <a:lstStyle>
            <a:lvl1pPr algn="l">
              <a:lnSpc>
                <a:spcPct val="70000"/>
              </a:lnSpc>
              <a:defRPr cap="all" baseline="50000">
                <a:solidFill>
                  <a:srgbClr val="CBAD69"/>
                </a:solidFill>
                <a:latin typeface="Montserrat-Regular"/>
                <a:ea typeface="Montserrat-Regular"/>
                <a:cs typeface="Montserrat-Regular"/>
                <a:sym typeface="Montserrat-Regular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all" spc="0" normalizeH="0" baseline="5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ontserrat-Regular"/>
                <a:sym typeface="Montserrat-Regular"/>
              </a:rPr>
              <a:t>T1 2018</a:t>
            </a:r>
            <a:endParaRPr kumimoji="0" sz="1600" b="0" i="0" u="none" strike="noStrike" kern="0" cap="all" spc="0" normalizeH="0" baseline="50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ontserrat-Regular"/>
              <a:sym typeface="Montserrat-Regular"/>
            </a:endParaRPr>
          </a:p>
        </p:txBody>
      </p:sp>
      <p:sp>
        <p:nvSpPr>
          <p:cNvPr id="59" name="Line"/>
          <p:cNvSpPr/>
          <p:nvPr/>
        </p:nvSpPr>
        <p:spPr>
          <a:xfrm flipV="1">
            <a:off x="2842831" y="1008882"/>
            <a:ext cx="0" cy="5004000"/>
          </a:xfrm>
          <a:prstGeom prst="line">
            <a:avLst/>
          </a:prstGeom>
          <a:noFill/>
          <a:ln w="3175" cap="flat">
            <a:solidFill>
              <a:srgbClr val="000000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0" name="Circle"/>
          <p:cNvSpPr/>
          <p:nvPr/>
        </p:nvSpPr>
        <p:spPr>
          <a:xfrm>
            <a:off x="5733684" y="6101103"/>
            <a:ext cx="140081" cy="140081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1" name="2018"/>
          <p:cNvSpPr txBox="1"/>
          <p:nvPr/>
        </p:nvSpPr>
        <p:spPr>
          <a:xfrm>
            <a:off x="5487386" y="6443886"/>
            <a:ext cx="588414" cy="16863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numCol="1" anchor="ctr" anchorCtr="0">
            <a:noAutofit/>
          </a:bodyPr>
          <a:lstStyle>
            <a:lvl1pPr algn="l">
              <a:lnSpc>
                <a:spcPct val="70000"/>
              </a:lnSpc>
              <a:defRPr cap="all" baseline="50000">
                <a:solidFill>
                  <a:srgbClr val="CBAD69"/>
                </a:solidFill>
                <a:latin typeface="Montserrat-Regular"/>
                <a:ea typeface="Montserrat-Regular"/>
                <a:cs typeface="Montserrat-Regular"/>
                <a:sym typeface="Montserrat-Regular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all" spc="0" normalizeH="0" baseline="5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ontserrat-Regular"/>
                <a:sym typeface="Montserrat-Regular"/>
              </a:rPr>
              <a:t>T2 2018</a:t>
            </a:r>
          </a:p>
          <a:p>
            <a:pPr marL="0" marR="0" lvl="0" indent="0" algn="ctr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0" cap="all" spc="0" normalizeH="0" baseline="50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ontserrat-Regular"/>
              <a:sym typeface="Montserrat-Regular"/>
            </a:endParaRPr>
          </a:p>
        </p:txBody>
      </p:sp>
      <p:sp>
        <p:nvSpPr>
          <p:cNvPr id="62" name="Circle"/>
          <p:cNvSpPr/>
          <p:nvPr/>
        </p:nvSpPr>
        <p:spPr>
          <a:xfrm>
            <a:off x="8692656" y="6101103"/>
            <a:ext cx="140081" cy="140081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3" name="Circle"/>
          <p:cNvSpPr/>
          <p:nvPr/>
        </p:nvSpPr>
        <p:spPr>
          <a:xfrm>
            <a:off x="11651624" y="6101103"/>
            <a:ext cx="140081" cy="140081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4" name="Line"/>
          <p:cNvSpPr/>
          <p:nvPr/>
        </p:nvSpPr>
        <p:spPr>
          <a:xfrm flipV="1">
            <a:off x="5802442" y="1008882"/>
            <a:ext cx="0" cy="5004000"/>
          </a:xfrm>
          <a:prstGeom prst="line">
            <a:avLst/>
          </a:prstGeom>
          <a:noFill/>
          <a:ln w="3175" cap="flat">
            <a:solidFill>
              <a:srgbClr val="000000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5" name="Line"/>
          <p:cNvSpPr/>
          <p:nvPr/>
        </p:nvSpPr>
        <p:spPr>
          <a:xfrm flipV="1">
            <a:off x="8762053" y="1008882"/>
            <a:ext cx="0" cy="5004000"/>
          </a:xfrm>
          <a:prstGeom prst="line">
            <a:avLst/>
          </a:prstGeom>
          <a:noFill/>
          <a:ln w="3175" cap="flat">
            <a:solidFill>
              <a:srgbClr val="000000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6" name="Line"/>
          <p:cNvSpPr/>
          <p:nvPr/>
        </p:nvSpPr>
        <p:spPr>
          <a:xfrm flipV="1">
            <a:off x="11721664" y="1008882"/>
            <a:ext cx="0" cy="5004000"/>
          </a:xfrm>
          <a:prstGeom prst="line">
            <a:avLst/>
          </a:prstGeom>
          <a:noFill/>
          <a:ln w="3175" cap="flat">
            <a:solidFill>
              <a:srgbClr val="000000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7" name="Pentagone 66"/>
          <p:cNvSpPr/>
          <p:nvPr/>
        </p:nvSpPr>
        <p:spPr bwMode="auto">
          <a:xfrm>
            <a:off x="2174874" y="4716238"/>
            <a:ext cx="5600642" cy="106493"/>
          </a:xfrm>
          <a:prstGeom prst="homePlate">
            <a:avLst/>
          </a:prstGeom>
          <a:gradFill flip="none" rotWithShape="1">
            <a:gsLst>
              <a:gs pos="0">
                <a:srgbClr val="E00000"/>
              </a:gs>
              <a:gs pos="50000">
                <a:srgbClr val="E00000">
                  <a:lumMod val="20000"/>
                  <a:lumOff val="80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defTabSz="720725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</a:endParaRPr>
          </a:p>
        </p:txBody>
      </p:sp>
      <p:sp>
        <p:nvSpPr>
          <p:cNvPr id="68" name="Pentagone 67"/>
          <p:cNvSpPr/>
          <p:nvPr/>
        </p:nvSpPr>
        <p:spPr bwMode="auto">
          <a:xfrm>
            <a:off x="226553" y="1770987"/>
            <a:ext cx="1247110" cy="108000"/>
          </a:xfrm>
          <a:prstGeom prst="homePlate">
            <a:avLst/>
          </a:prstGeom>
          <a:gradFill flip="none" rotWithShape="1"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defTabSz="720725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</a:endParaRPr>
          </a:p>
        </p:txBody>
      </p:sp>
      <p:sp>
        <p:nvSpPr>
          <p:cNvPr id="69" name="Pentagone 68"/>
          <p:cNvSpPr/>
          <p:nvPr/>
        </p:nvSpPr>
        <p:spPr bwMode="auto">
          <a:xfrm>
            <a:off x="2019300" y="5717719"/>
            <a:ext cx="10140978" cy="108000"/>
          </a:xfrm>
          <a:prstGeom prst="homePlate">
            <a:avLst/>
          </a:prstGeom>
          <a:gradFill flip="none" rotWithShape="1">
            <a:gsLst>
              <a:gs pos="0">
                <a:srgbClr val="2D5CB9"/>
              </a:gs>
              <a:gs pos="50000">
                <a:srgbClr val="2D5CB9">
                  <a:lumMod val="20000"/>
                  <a:lumOff val="80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defTabSz="720725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</a:endParaRPr>
          </a:p>
        </p:txBody>
      </p:sp>
      <p:sp>
        <p:nvSpPr>
          <p:cNvPr id="70" name="Pentagone 69"/>
          <p:cNvSpPr/>
          <p:nvPr/>
        </p:nvSpPr>
        <p:spPr bwMode="auto">
          <a:xfrm>
            <a:off x="297365" y="2818529"/>
            <a:ext cx="11894400" cy="108000"/>
          </a:xfrm>
          <a:prstGeom prst="homePlate">
            <a:avLst/>
          </a:prstGeom>
          <a:gradFill flip="none" rotWithShape="1">
            <a:gsLst>
              <a:gs pos="0">
                <a:srgbClr val="FFCC99">
                  <a:lumMod val="75000"/>
                </a:srgbClr>
              </a:gs>
              <a:gs pos="50000">
                <a:srgbClr val="FFCC99"/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defTabSz="720725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</a:endParaRPr>
          </a:p>
        </p:txBody>
      </p:sp>
      <p:sp>
        <p:nvSpPr>
          <p:cNvPr id="71" name="Pentagone 70"/>
          <p:cNvSpPr/>
          <p:nvPr/>
        </p:nvSpPr>
        <p:spPr bwMode="auto">
          <a:xfrm>
            <a:off x="226553" y="1426923"/>
            <a:ext cx="1247110" cy="108000"/>
          </a:xfrm>
          <a:prstGeom prst="homePlate">
            <a:avLst/>
          </a:prstGeom>
          <a:gradFill flip="none" rotWithShape="1"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srgbClr val="868A8D"/>
              </a:solidFill>
              <a:effectLst/>
              <a:uLnTx/>
              <a:uFillTx/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2" name="Pentagone 71"/>
          <p:cNvSpPr/>
          <p:nvPr/>
        </p:nvSpPr>
        <p:spPr bwMode="auto">
          <a:xfrm>
            <a:off x="265015" y="1073445"/>
            <a:ext cx="1591279" cy="108000"/>
          </a:xfrm>
          <a:prstGeom prst="homePlate">
            <a:avLst/>
          </a:prstGeom>
          <a:gradFill flip="none" rotWithShape="1"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defTabSz="720725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</a:endParaRPr>
          </a:p>
        </p:txBody>
      </p:sp>
      <p:sp>
        <p:nvSpPr>
          <p:cNvPr id="73" name="Pentagone 72"/>
          <p:cNvSpPr/>
          <p:nvPr/>
        </p:nvSpPr>
        <p:spPr bwMode="auto">
          <a:xfrm>
            <a:off x="297365" y="2533697"/>
            <a:ext cx="11894400" cy="108000"/>
          </a:xfrm>
          <a:prstGeom prst="homePlate">
            <a:avLst/>
          </a:prstGeom>
          <a:gradFill flip="none" rotWithShape="1">
            <a:gsLst>
              <a:gs pos="0">
                <a:srgbClr val="FFCC99">
                  <a:lumMod val="75000"/>
                </a:srgbClr>
              </a:gs>
              <a:gs pos="50000">
                <a:srgbClr val="FFCC99"/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defTabSz="720725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</a:endParaRPr>
          </a:p>
        </p:txBody>
      </p:sp>
      <p:sp>
        <p:nvSpPr>
          <p:cNvPr id="74" name="Pentagone 73"/>
          <p:cNvSpPr/>
          <p:nvPr/>
        </p:nvSpPr>
        <p:spPr bwMode="auto">
          <a:xfrm>
            <a:off x="1928469" y="2244254"/>
            <a:ext cx="10260000" cy="108000"/>
          </a:xfrm>
          <a:prstGeom prst="homePlate">
            <a:avLst/>
          </a:prstGeom>
          <a:gradFill flip="none" rotWithShape="1">
            <a:gsLst>
              <a:gs pos="0">
                <a:srgbClr val="FFCC99">
                  <a:lumMod val="75000"/>
                </a:srgbClr>
              </a:gs>
              <a:gs pos="50000">
                <a:srgbClr val="FFCC99"/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defTabSz="720725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</a:endParaRPr>
          </a:p>
        </p:txBody>
      </p:sp>
      <p:sp>
        <p:nvSpPr>
          <p:cNvPr id="75" name="Pentagone 74"/>
          <p:cNvSpPr/>
          <p:nvPr/>
        </p:nvSpPr>
        <p:spPr bwMode="auto">
          <a:xfrm>
            <a:off x="289857" y="3600780"/>
            <a:ext cx="11894633" cy="108000"/>
          </a:xfrm>
          <a:prstGeom prst="homePlate">
            <a:avLst/>
          </a:prstGeom>
          <a:gradFill flip="none" rotWithShape="1">
            <a:gsLst>
              <a:gs pos="0">
                <a:srgbClr val="4E9E12"/>
              </a:gs>
              <a:gs pos="50000">
                <a:srgbClr val="92D050"/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defTabSz="720725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</a:endParaRPr>
          </a:p>
        </p:txBody>
      </p:sp>
      <p:sp>
        <p:nvSpPr>
          <p:cNvPr id="76" name="Pentagone 75"/>
          <p:cNvSpPr/>
          <p:nvPr/>
        </p:nvSpPr>
        <p:spPr bwMode="auto">
          <a:xfrm>
            <a:off x="3373648" y="3849436"/>
            <a:ext cx="8820000" cy="108000"/>
          </a:xfrm>
          <a:prstGeom prst="homePlate">
            <a:avLst/>
          </a:prstGeom>
          <a:gradFill flip="none" rotWithShape="1">
            <a:gsLst>
              <a:gs pos="0">
                <a:srgbClr val="4E9E12"/>
              </a:gs>
              <a:gs pos="50000">
                <a:srgbClr val="92D050"/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defTabSz="720725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</a:endParaRPr>
          </a:p>
        </p:txBody>
      </p:sp>
      <p:sp>
        <p:nvSpPr>
          <p:cNvPr id="77" name="Pentagone 76"/>
          <p:cNvSpPr/>
          <p:nvPr/>
        </p:nvSpPr>
        <p:spPr bwMode="auto">
          <a:xfrm>
            <a:off x="7846412" y="4716237"/>
            <a:ext cx="4345587" cy="108000"/>
          </a:xfrm>
          <a:prstGeom prst="homePlate">
            <a:avLst/>
          </a:prstGeom>
          <a:gradFill flip="none" rotWithShape="1">
            <a:gsLst>
              <a:gs pos="0">
                <a:srgbClr val="E00000"/>
              </a:gs>
              <a:gs pos="50000">
                <a:srgbClr val="E00000">
                  <a:lumMod val="20000"/>
                  <a:lumOff val="80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defTabSz="720725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</a:endParaRPr>
          </a:p>
        </p:txBody>
      </p:sp>
      <p:sp>
        <p:nvSpPr>
          <p:cNvPr id="78" name="Pentagone 77"/>
          <p:cNvSpPr/>
          <p:nvPr/>
        </p:nvSpPr>
        <p:spPr bwMode="auto">
          <a:xfrm>
            <a:off x="2019300" y="5451764"/>
            <a:ext cx="10140978" cy="108000"/>
          </a:xfrm>
          <a:prstGeom prst="homePlate">
            <a:avLst/>
          </a:prstGeom>
          <a:gradFill flip="none" rotWithShape="1">
            <a:gsLst>
              <a:gs pos="0">
                <a:srgbClr val="2D5CB9"/>
              </a:gs>
              <a:gs pos="50000">
                <a:srgbClr val="2D5CB9">
                  <a:lumMod val="20000"/>
                  <a:lumOff val="80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defTabSz="720725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</a:endParaRPr>
          </a:p>
        </p:txBody>
      </p:sp>
      <p:sp>
        <p:nvSpPr>
          <p:cNvPr id="79" name="Lorem Ipsum is simply dummy text of the printing and typesetting industry."/>
          <p:cNvSpPr txBox="1"/>
          <p:nvPr/>
        </p:nvSpPr>
        <p:spPr>
          <a:xfrm>
            <a:off x="232779" y="1604962"/>
            <a:ext cx="1394297" cy="20774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numCol="1" anchor="ctr" anchorCtr="0">
            <a:noAutofit/>
          </a:bodyPr>
          <a:lstStyle/>
          <a:p>
            <a:r>
              <a:rPr lang="fr-FR" sz="900" dirty="0">
                <a:solidFill>
                  <a:srgbClr val="868A8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Définition de la vision</a:t>
            </a:r>
            <a:endParaRPr sz="900" dirty="0">
              <a:solidFill>
                <a:srgbClr val="868A8D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82532" y="1250091"/>
            <a:ext cx="18582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dirty="0">
                <a:solidFill>
                  <a:srgbClr val="868A8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Alignement du Top Management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82532" y="907483"/>
            <a:ext cx="16081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dirty="0">
                <a:solidFill>
                  <a:srgbClr val="868A8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Adaptation de l’organisation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028619" y="2180316"/>
            <a:ext cx="106952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dirty="0">
                <a:solidFill>
                  <a:srgbClr val="868A8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Talents et culture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22551" y="2458524"/>
            <a:ext cx="172996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dirty="0">
                <a:solidFill>
                  <a:srgbClr val="868A8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Nouvelles méthodes de travail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22551" y="2741368"/>
            <a:ext cx="15440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dirty="0">
                <a:solidFill>
                  <a:srgbClr val="868A8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Architecture IT et Système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15042" y="3510942"/>
            <a:ext cx="9220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dirty="0">
                <a:solidFill>
                  <a:srgbClr val="868A8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Data </a:t>
            </a:r>
            <a:r>
              <a:rPr lang="fr-FR" sz="900" dirty="0" err="1">
                <a:solidFill>
                  <a:srgbClr val="868A8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Analytics</a:t>
            </a:r>
            <a:endParaRPr lang="fr-FR" sz="900" dirty="0">
              <a:solidFill>
                <a:srgbClr val="868A8D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48818" y="3781817"/>
            <a:ext cx="8579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dirty="0" err="1">
                <a:solidFill>
                  <a:srgbClr val="868A8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Market</a:t>
            </a:r>
            <a:r>
              <a:rPr lang="fr-FR" sz="900" dirty="0">
                <a:solidFill>
                  <a:srgbClr val="868A8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Place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130109" y="4650033"/>
            <a:ext cx="9156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dirty="0">
                <a:solidFill>
                  <a:srgbClr val="868A8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EER: Vague 1</a:t>
            </a:r>
          </a:p>
        </p:txBody>
      </p:sp>
      <p:sp>
        <p:nvSpPr>
          <p:cNvPr id="88" name="Rectangle 87"/>
          <p:cNvSpPr/>
          <p:nvPr/>
        </p:nvSpPr>
        <p:spPr>
          <a:xfrm>
            <a:off x="7872218" y="4654821"/>
            <a:ext cx="122982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dirty="0">
                <a:solidFill>
                  <a:srgbClr val="868A8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LAB1 EER: Vague 2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019300" y="5657579"/>
            <a:ext cx="21146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dirty="0">
                <a:solidFill>
                  <a:srgbClr val="868A8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Programme de transformation digitale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019300" y="5382983"/>
            <a:ext cx="9861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dirty="0">
                <a:solidFill>
                  <a:srgbClr val="868A8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Communication</a:t>
            </a:r>
          </a:p>
        </p:txBody>
      </p:sp>
      <p:sp>
        <p:nvSpPr>
          <p:cNvPr id="91" name="TextBox 76">
            <a:extLst>
              <a:ext uri="{FF2B5EF4-FFF2-40B4-BE49-F238E27FC236}">
                <a16:creationId xmlns:a16="http://schemas.microsoft.com/office/drawing/2014/main" id="{32E3E702-239D-48D3-AE20-46EA67BDF240}"/>
              </a:ext>
            </a:extLst>
          </p:cNvPr>
          <p:cNvSpPr txBox="1"/>
          <p:nvPr/>
        </p:nvSpPr>
        <p:spPr>
          <a:xfrm>
            <a:off x="1962121" y="949870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0000">
                    <a:lumMod val="50000"/>
                    <a:lumOff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Kickoff</a:t>
            </a:r>
          </a:p>
        </p:txBody>
      </p:sp>
      <p:pic>
        <p:nvPicPr>
          <p:cNvPr id="92" name="Image 91">
            <a:extLst>
              <a:ext uri="{FF2B5EF4-FFF2-40B4-BE49-F238E27FC236}">
                <a16:creationId xmlns:a16="http://schemas.microsoft.com/office/drawing/2014/main" id="{6935B54E-31EE-4CDB-B373-C4939E00510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rgbClr val="000000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1684070" y="937120"/>
            <a:ext cx="384081" cy="384081"/>
          </a:xfrm>
          <a:prstGeom prst="rect">
            <a:avLst/>
          </a:prstGeom>
        </p:spPr>
      </p:pic>
      <p:pic>
        <p:nvPicPr>
          <p:cNvPr id="93" name="Image 92">
            <a:extLst>
              <a:ext uri="{FF2B5EF4-FFF2-40B4-BE49-F238E27FC236}">
                <a16:creationId xmlns:a16="http://schemas.microsoft.com/office/drawing/2014/main" id="{D6BE4A22-C83C-41C2-8F28-8DDB613E2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454" y="2042036"/>
            <a:ext cx="401335" cy="396875"/>
          </a:xfrm>
          <a:prstGeom prst="rect">
            <a:avLst/>
          </a:prstGeom>
        </p:spPr>
      </p:pic>
      <p:sp>
        <p:nvSpPr>
          <p:cNvPr id="94" name="TextBox 85">
            <a:extLst>
              <a:ext uri="{FF2B5EF4-FFF2-40B4-BE49-F238E27FC236}">
                <a16:creationId xmlns:a16="http://schemas.microsoft.com/office/drawing/2014/main" id="{ACB7791A-8E85-4E15-82B6-4F8F12F11897}"/>
              </a:ext>
            </a:extLst>
          </p:cNvPr>
          <p:cNvSpPr txBox="1"/>
          <p:nvPr/>
        </p:nvSpPr>
        <p:spPr>
          <a:xfrm>
            <a:off x="5777298" y="2017780"/>
            <a:ext cx="8146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39C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Hackathon</a:t>
            </a:r>
          </a:p>
        </p:txBody>
      </p:sp>
      <p:pic>
        <p:nvPicPr>
          <p:cNvPr id="95" name="Image 94">
            <a:extLst>
              <a:ext uri="{FF2B5EF4-FFF2-40B4-BE49-F238E27FC236}">
                <a16:creationId xmlns:a16="http://schemas.microsoft.com/office/drawing/2014/main" id="{D6BE4A22-C83C-41C2-8F28-8DDB613E2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080" y="2042036"/>
            <a:ext cx="401335" cy="396875"/>
          </a:xfrm>
          <a:prstGeom prst="rect">
            <a:avLst/>
          </a:prstGeom>
        </p:spPr>
      </p:pic>
      <p:sp>
        <p:nvSpPr>
          <p:cNvPr id="96" name="TextBox 85">
            <a:extLst>
              <a:ext uri="{FF2B5EF4-FFF2-40B4-BE49-F238E27FC236}">
                <a16:creationId xmlns:a16="http://schemas.microsoft.com/office/drawing/2014/main" id="{ACB7791A-8E85-4E15-82B6-4F8F12F11897}"/>
              </a:ext>
            </a:extLst>
          </p:cNvPr>
          <p:cNvSpPr txBox="1"/>
          <p:nvPr/>
        </p:nvSpPr>
        <p:spPr>
          <a:xfrm>
            <a:off x="10721924" y="2017780"/>
            <a:ext cx="8146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39C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Hackathon</a:t>
            </a:r>
          </a:p>
        </p:txBody>
      </p:sp>
      <p:sp>
        <p:nvSpPr>
          <p:cNvPr id="97" name="TextBox 76">
            <a:extLst>
              <a:ext uri="{FF2B5EF4-FFF2-40B4-BE49-F238E27FC236}">
                <a16:creationId xmlns:a16="http://schemas.microsoft.com/office/drawing/2014/main" id="{251C52D4-BD2E-4017-AF6D-E0B0783127A6}"/>
              </a:ext>
            </a:extLst>
          </p:cNvPr>
          <p:cNvSpPr txBox="1"/>
          <p:nvPr/>
        </p:nvSpPr>
        <p:spPr>
          <a:xfrm>
            <a:off x="2852873" y="3739265"/>
            <a:ext cx="5180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35AB1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 2</a:t>
            </a:r>
          </a:p>
        </p:txBody>
      </p:sp>
      <p:grpSp>
        <p:nvGrpSpPr>
          <p:cNvPr id="98" name="Groupe 97"/>
          <p:cNvGrpSpPr/>
          <p:nvPr/>
        </p:nvGrpSpPr>
        <p:grpSpPr>
          <a:xfrm>
            <a:off x="3329776" y="3652171"/>
            <a:ext cx="404066" cy="404066"/>
            <a:chOff x="4547607" y="2461570"/>
            <a:chExt cx="404066" cy="404066"/>
          </a:xfrm>
        </p:grpSpPr>
        <p:sp>
          <p:nvSpPr>
            <p:cNvPr id="99" name="Oval 31">
              <a:extLst>
                <a:ext uri="{FF2B5EF4-FFF2-40B4-BE49-F238E27FC236}">
                  <a16:creationId xmlns:a16="http://schemas.microsoft.com/office/drawing/2014/main" id="{E20CBBD8-49CF-418F-ACF7-6ECB29D3A893}"/>
                </a:ext>
              </a:extLst>
            </p:cNvPr>
            <p:cNvSpPr/>
            <p:nvPr/>
          </p:nvSpPr>
          <p:spPr>
            <a:xfrm>
              <a:off x="4563460" y="2497773"/>
              <a:ext cx="343289" cy="343289"/>
            </a:xfrm>
            <a:prstGeom prst="ellipse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35AB1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dirty="0">
                <a:solidFill>
                  <a:srgbClr val="E84C3D"/>
                </a:solidFill>
                <a:latin typeface="FontAwesome" pitchFamily="2" charset="0"/>
              </a:endParaRPr>
            </a:p>
          </p:txBody>
        </p:sp>
        <p:pic>
          <p:nvPicPr>
            <p:cNvPr id="100" name="Image 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7607" y="2461570"/>
              <a:ext cx="404066" cy="404066"/>
            </a:xfrm>
            <a:prstGeom prst="rect">
              <a:avLst/>
            </a:prstGeom>
          </p:spPr>
        </p:pic>
      </p:grpSp>
      <p:sp>
        <p:nvSpPr>
          <p:cNvPr id="101" name="TextBox 76">
            <a:extLst>
              <a:ext uri="{FF2B5EF4-FFF2-40B4-BE49-F238E27FC236}">
                <a16:creationId xmlns:a16="http://schemas.microsoft.com/office/drawing/2014/main" id="{251C52D4-BD2E-4017-AF6D-E0B0783127A6}"/>
              </a:ext>
            </a:extLst>
          </p:cNvPr>
          <p:cNvSpPr txBox="1"/>
          <p:nvPr/>
        </p:nvSpPr>
        <p:spPr>
          <a:xfrm>
            <a:off x="1286285" y="4628707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E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 1</a:t>
            </a:r>
          </a:p>
        </p:txBody>
      </p:sp>
      <p:grpSp>
        <p:nvGrpSpPr>
          <p:cNvPr id="102" name="Groupe 101"/>
          <p:cNvGrpSpPr/>
          <p:nvPr/>
        </p:nvGrpSpPr>
        <p:grpSpPr>
          <a:xfrm>
            <a:off x="1816469" y="4543539"/>
            <a:ext cx="370577" cy="370577"/>
            <a:chOff x="2866915" y="1944897"/>
            <a:chExt cx="370577" cy="370577"/>
          </a:xfrm>
        </p:grpSpPr>
        <p:sp>
          <p:nvSpPr>
            <p:cNvPr id="103" name="Oval 31">
              <a:extLst>
                <a:ext uri="{FF2B5EF4-FFF2-40B4-BE49-F238E27FC236}">
                  <a16:creationId xmlns:a16="http://schemas.microsoft.com/office/drawing/2014/main" id="{E20CBBD8-49CF-418F-ACF7-6ECB29D3A893}"/>
                </a:ext>
              </a:extLst>
            </p:cNvPr>
            <p:cNvSpPr/>
            <p:nvPr/>
          </p:nvSpPr>
          <p:spPr>
            <a:xfrm>
              <a:off x="2874473" y="1956391"/>
              <a:ext cx="343289" cy="343289"/>
            </a:xfrm>
            <a:prstGeom prst="ellipse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dirty="0">
                <a:solidFill>
                  <a:srgbClr val="E84C3D"/>
                </a:solidFill>
                <a:latin typeface="FontAwesome" pitchFamily="2" charset="0"/>
              </a:endParaRPr>
            </a:p>
          </p:txBody>
        </p:sp>
        <p:pic>
          <p:nvPicPr>
            <p:cNvPr id="104" name="Image 10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6915" y="1944897"/>
              <a:ext cx="370577" cy="370577"/>
            </a:xfrm>
            <a:prstGeom prst="rect">
              <a:avLst/>
            </a:prstGeom>
          </p:spPr>
        </p:pic>
      </p:grpSp>
      <p:pic>
        <p:nvPicPr>
          <p:cNvPr id="105" name="Image 104">
            <a:extLst>
              <a:ext uri="{FF2B5EF4-FFF2-40B4-BE49-F238E27FC236}">
                <a16:creationId xmlns:a16="http://schemas.microsoft.com/office/drawing/2014/main" id="{44798A62-67B9-48B7-B62F-A51E1C190F3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rgbClr val="E00000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38175" y="4534222"/>
            <a:ext cx="424419" cy="407213"/>
          </a:xfrm>
          <a:prstGeom prst="rect">
            <a:avLst/>
          </a:prstGeom>
        </p:spPr>
      </p:pic>
      <p:sp>
        <p:nvSpPr>
          <p:cNvPr id="106" name="2018"/>
          <p:cNvSpPr txBox="1"/>
          <p:nvPr/>
        </p:nvSpPr>
        <p:spPr>
          <a:xfrm>
            <a:off x="8487130" y="6443886"/>
            <a:ext cx="588414" cy="16863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numCol="1" anchor="ctr" anchorCtr="0">
            <a:noAutofit/>
          </a:bodyPr>
          <a:lstStyle>
            <a:lvl1pPr algn="l">
              <a:lnSpc>
                <a:spcPct val="70000"/>
              </a:lnSpc>
              <a:defRPr cap="all" baseline="50000">
                <a:solidFill>
                  <a:srgbClr val="CBAD69"/>
                </a:solidFill>
                <a:latin typeface="Montserrat-Regular"/>
                <a:ea typeface="Montserrat-Regular"/>
                <a:cs typeface="Montserrat-Regular"/>
                <a:sym typeface="Montserrat-Regular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all" spc="0" normalizeH="0" baseline="5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ontserrat-Regular"/>
                <a:sym typeface="Montserrat-Regular"/>
              </a:rPr>
              <a:t>T3 2018</a:t>
            </a:r>
          </a:p>
          <a:p>
            <a:pPr marL="0" marR="0" lvl="0" indent="0" algn="ctr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0" cap="all" spc="0" normalizeH="0" baseline="50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ontserrat-Regular"/>
              <a:sym typeface="Montserrat-Regular"/>
            </a:endParaRPr>
          </a:p>
        </p:txBody>
      </p:sp>
      <p:sp>
        <p:nvSpPr>
          <p:cNvPr id="107" name="2018"/>
          <p:cNvSpPr txBox="1"/>
          <p:nvPr/>
        </p:nvSpPr>
        <p:spPr>
          <a:xfrm>
            <a:off x="11415203" y="6443886"/>
            <a:ext cx="588414" cy="16863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numCol="1" anchor="ctr" anchorCtr="0">
            <a:noAutofit/>
          </a:bodyPr>
          <a:lstStyle>
            <a:lvl1pPr algn="l">
              <a:lnSpc>
                <a:spcPct val="70000"/>
              </a:lnSpc>
              <a:defRPr cap="all" baseline="50000">
                <a:solidFill>
                  <a:srgbClr val="CBAD69"/>
                </a:solidFill>
                <a:latin typeface="Montserrat-Regular"/>
                <a:ea typeface="Montserrat-Regular"/>
                <a:cs typeface="Montserrat-Regular"/>
                <a:sym typeface="Montserrat-Regular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all" spc="0" normalizeH="0" baseline="5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ontserrat-Regular"/>
                <a:sym typeface="Montserrat-Regular"/>
              </a:rPr>
              <a:t>T4 2018</a:t>
            </a:r>
          </a:p>
          <a:p>
            <a:pPr marL="0" marR="0" lvl="0" indent="0" algn="ctr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0" cap="all" spc="0" normalizeH="0" baseline="50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ontserrat-Regular"/>
              <a:sym typeface="Montserrat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3444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20F88-C31F-4A2F-A13C-0D2E4AAF7CB2}" type="slidenum">
              <a:rPr lang="fr-FR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32</a:t>
            </a:fld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emo information text"/>
          <p:cNvSpPr txBox="1"/>
          <p:nvPr/>
        </p:nvSpPr>
        <p:spPr>
          <a:xfrm>
            <a:off x="1089796" y="2596102"/>
            <a:ext cx="10368316" cy="7181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 defTabSz="825500" hangingPunct="0">
              <a:lnSpc>
                <a:spcPct val="100000"/>
              </a:lnSpc>
            </a:pPr>
            <a:r>
              <a:rPr lang="fr-FR" sz="6000" kern="0" dirty="0" smtClean="0">
                <a:solidFill>
                  <a:srgbClr val="36526E"/>
                </a:solidFill>
                <a:latin typeface="Montserrat-Bold"/>
              </a:rPr>
              <a:t>architecture</a:t>
            </a:r>
            <a:endParaRPr sz="6000" kern="0" dirty="0">
              <a:solidFill>
                <a:srgbClr val="36526E"/>
              </a:solidFill>
              <a:latin typeface="Montserrat-Bold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5875338" y="-2519363"/>
            <a:ext cx="7741444" cy="11129169"/>
            <a:chOff x="5875338" y="-2519363"/>
            <a:chExt cx="7741444" cy="11129169"/>
          </a:xfrm>
        </p:grpSpPr>
        <p:sp>
          <p:nvSpPr>
            <p:cNvPr id="6" name="Shape 345">
              <a:extLst>
                <a:ext uri="{FF2B5EF4-FFF2-40B4-BE49-F238E27FC236}">
                  <a16:creationId xmlns:a16="http://schemas.microsoft.com/office/drawing/2014/main" id="{829845F5-60A1-46CF-BAC5-503A0AEEF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9900" y="975519"/>
              <a:ext cx="3686969" cy="4544219"/>
            </a:xfrm>
            <a:custGeom>
              <a:avLst/>
              <a:gdLst>
                <a:gd name="T0" fmla="*/ 2147483646 w 19888"/>
                <a:gd name="T1" fmla="*/ 2147483646 h 20156"/>
                <a:gd name="T2" fmla="*/ 2147483646 w 19888"/>
                <a:gd name="T3" fmla="*/ 2147483646 h 20156"/>
                <a:gd name="T4" fmla="*/ 2147483646 w 19888"/>
                <a:gd name="T5" fmla="*/ 2147483646 h 20156"/>
                <a:gd name="T6" fmla="*/ 2147483646 w 19888"/>
                <a:gd name="T7" fmla="*/ 2147483646 h 2015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88" h="20156" extrusionOk="0">
                  <a:moveTo>
                    <a:pt x="19448" y="13996"/>
                  </a:moveTo>
                  <a:cubicBezTo>
                    <a:pt x="20464" y="15930"/>
                    <a:pt x="19674" y="18184"/>
                    <a:pt x="17562" y="19377"/>
                  </a:cubicBezTo>
                  <a:cubicBezTo>
                    <a:pt x="15351" y="20625"/>
                    <a:pt x="12361" y="20348"/>
                    <a:pt x="10543" y="18727"/>
                  </a:cubicBezTo>
                  <a:lnTo>
                    <a:pt x="1295" y="9744"/>
                  </a:lnTo>
                  <a:cubicBezTo>
                    <a:pt x="-1136" y="6772"/>
                    <a:pt x="-39" y="2731"/>
                    <a:pt x="3699" y="892"/>
                  </a:cubicBezTo>
                  <a:cubicBezTo>
                    <a:pt x="7491" y="-975"/>
                    <a:pt x="12413" y="193"/>
                    <a:pt x="14412" y="3434"/>
                  </a:cubicBezTo>
                  <a:lnTo>
                    <a:pt x="19448" y="13996"/>
                  </a:lnTo>
                  <a:close/>
                </a:path>
              </a:pathLst>
            </a:custGeom>
            <a:noFill/>
            <a:ln w="25400">
              <a:solidFill>
                <a:srgbClr val="C6CDD5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7" name="Shape 360">
              <a:extLst>
                <a:ext uri="{FF2B5EF4-FFF2-40B4-BE49-F238E27FC236}">
                  <a16:creationId xmlns:a16="http://schemas.microsoft.com/office/drawing/2014/main" id="{0F10A50F-7870-4773-93AA-6760E79DF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757" y="865981"/>
              <a:ext cx="2838450" cy="3037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8" name="Shape 361">
              <a:extLst>
                <a:ext uri="{FF2B5EF4-FFF2-40B4-BE49-F238E27FC236}">
                  <a16:creationId xmlns:a16="http://schemas.microsoft.com/office/drawing/2014/main" id="{6B6A98F2-A67D-429C-A07A-76ACA75FB3F6}"/>
                </a:ext>
              </a:extLst>
            </p:cNvPr>
            <p:cNvSpPr>
              <a:spLocks/>
            </p:cNvSpPr>
            <p:nvPr/>
          </p:nvSpPr>
          <p:spPr bwMode="auto">
            <a:xfrm rot="1840664">
              <a:off x="8510588" y="3468687"/>
              <a:ext cx="2002632" cy="214391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9" name="Shape 362">
              <a:extLst>
                <a:ext uri="{FF2B5EF4-FFF2-40B4-BE49-F238E27FC236}">
                  <a16:creationId xmlns:a16="http://schemas.microsoft.com/office/drawing/2014/main" id="{666A94B4-A74D-4CAC-8995-4591DC85720D}"/>
                </a:ext>
              </a:extLst>
            </p:cNvPr>
            <p:cNvSpPr>
              <a:spLocks/>
            </p:cNvSpPr>
            <p:nvPr/>
          </p:nvSpPr>
          <p:spPr bwMode="auto">
            <a:xfrm rot="81901">
              <a:off x="9733757" y="1094581"/>
              <a:ext cx="1512888" cy="1618456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1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0" name="Shape 366">
              <a:extLst>
                <a:ext uri="{FF2B5EF4-FFF2-40B4-BE49-F238E27FC236}">
                  <a16:creationId xmlns:a16="http://schemas.microsoft.com/office/drawing/2014/main" id="{176961C2-617E-4DF0-85BC-FAE3A19BE79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8059738" y="-2519363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1" name="Shape 367">
              <a:extLst>
                <a:ext uri="{FF2B5EF4-FFF2-40B4-BE49-F238E27FC236}">
                  <a16:creationId xmlns:a16="http://schemas.microsoft.com/office/drawing/2014/main" id="{73A5E333-80A1-4A5F-AC11-79085F9269D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5875338" y="4897437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2" name="Shape 368">
              <a:extLst>
                <a:ext uri="{FF2B5EF4-FFF2-40B4-BE49-F238E27FC236}">
                  <a16:creationId xmlns:a16="http://schemas.microsoft.com/office/drawing/2014/main" id="{36B13A61-51DA-436C-B5F0-F9BA4DD41BE8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11252994" y="1513681"/>
              <a:ext cx="2363788" cy="2529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grpSp>
          <p:nvGrpSpPr>
            <p:cNvPr id="13" name="Group 371">
              <a:extLst>
                <a:ext uri="{FF2B5EF4-FFF2-40B4-BE49-F238E27FC236}">
                  <a16:creationId xmlns:a16="http://schemas.microsoft.com/office/drawing/2014/main" id="{2FC11660-2303-4A45-9B26-A337C583E0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6350" y="1778794"/>
              <a:ext cx="1211263" cy="1212056"/>
              <a:chOff x="0" y="0"/>
              <a:chExt cx="2423914" cy="2423914"/>
            </a:xfrm>
          </p:grpSpPr>
          <p:graphicFrame>
            <p:nvGraphicFramePr>
              <p:cNvPr id="23" name="Chart 369">
                <a:extLst>
                  <a:ext uri="{FF2B5EF4-FFF2-40B4-BE49-F238E27FC236}">
                    <a16:creationId xmlns:a16="http://schemas.microsoft.com/office/drawing/2014/main" id="{F80C3139-44D5-405B-BABA-E6A8B855DB5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2525515" cy="25255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34" name="Chart" r:id="rId3" imgW="2530059" imgH="2530059" progId="Excel.Sheet.8">
                      <p:embed/>
                    </p:oleObj>
                  </mc:Choice>
                  <mc:Fallback>
                    <p:oleObj name="Chart" r:id="rId3" imgW="2530059" imgH="2530059" progId="Excel.Sheet.8">
                      <p:embed/>
                      <p:pic>
                        <p:nvPicPr>
                          <p:cNvPr id="0" name="Picture 6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2525515" cy="25255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Shape 370">
                <a:extLst>
                  <a:ext uri="{FF2B5EF4-FFF2-40B4-BE49-F238E27FC236}">
                    <a16:creationId xmlns:a16="http://schemas.microsoft.com/office/drawing/2014/main" id="{52851ECC-9D87-48CE-ACA9-13838105E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09" y="271809"/>
                <a:ext cx="1880296" cy="18802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4" name="Group 374">
              <a:extLst>
                <a:ext uri="{FF2B5EF4-FFF2-40B4-BE49-F238E27FC236}">
                  <a16:creationId xmlns:a16="http://schemas.microsoft.com/office/drawing/2014/main" id="{F46D2877-502D-44F2-8F58-D380C9906C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644" y="4115594"/>
              <a:ext cx="849313" cy="849313"/>
              <a:chOff x="0" y="0"/>
              <a:chExt cx="1698426" cy="1698426"/>
            </a:xfrm>
          </p:grpSpPr>
          <p:graphicFrame>
            <p:nvGraphicFramePr>
              <p:cNvPr id="21" name="Chart 372">
                <a:extLst>
                  <a:ext uri="{FF2B5EF4-FFF2-40B4-BE49-F238E27FC236}">
                    <a16:creationId xmlns:a16="http://schemas.microsoft.com/office/drawing/2014/main" id="{D0EB3814-8759-43C6-839C-BA8D9E9FE6E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800027" cy="18000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35" name="Chart" r:id="rId5" imgW="1804572" imgH="1804572" progId="Excel.Sheet.8">
                      <p:embed/>
                    </p:oleObj>
                  </mc:Choice>
                  <mc:Fallback>
                    <p:oleObj name="Chart" r:id="rId5" imgW="1804572" imgH="1804572" progId="Excel.Sheet.8">
                      <p:embed/>
                      <p:pic>
                        <p:nvPicPr>
                          <p:cNvPr id="0" name="Picture 6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800027" cy="18000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" name="Shape 373">
                <a:extLst>
                  <a:ext uri="{FF2B5EF4-FFF2-40B4-BE49-F238E27FC236}">
                    <a16:creationId xmlns:a16="http://schemas.microsoft.com/office/drawing/2014/main" id="{59FEBA7A-2E50-469C-BF10-2656CC0D6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399" y="248399"/>
                <a:ext cx="1201628" cy="120162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5" name="Group 377">
              <a:extLst>
                <a:ext uri="{FF2B5EF4-FFF2-40B4-BE49-F238E27FC236}">
                  <a16:creationId xmlns:a16="http://schemas.microsoft.com/office/drawing/2014/main" id="{C3FA089F-AB9A-4906-9533-E07093EB6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2225" y="1595437"/>
              <a:ext cx="615950" cy="615950"/>
              <a:chOff x="0" y="0"/>
              <a:chExt cx="1231800" cy="1231800"/>
            </a:xfrm>
          </p:grpSpPr>
          <p:graphicFrame>
            <p:nvGraphicFramePr>
              <p:cNvPr id="19" name="Chart 375">
                <a:extLst>
                  <a:ext uri="{FF2B5EF4-FFF2-40B4-BE49-F238E27FC236}">
                    <a16:creationId xmlns:a16="http://schemas.microsoft.com/office/drawing/2014/main" id="{7D75E1D7-3144-46BA-8648-BA0DFA07120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333401" cy="1333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36" name="Chart" r:id="rId7" imgW="1341236" imgH="1335140" progId="Excel.Sheet.8">
                      <p:embed/>
                    </p:oleObj>
                  </mc:Choice>
                  <mc:Fallback>
                    <p:oleObj name="Chart" r:id="rId7" imgW="1341236" imgH="1335140" progId="Excel.Sheet.8">
                      <p:embed/>
                      <p:pic>
                        <p:nvPicPr>
                          <p:cNvPr id="0" name="Picture 7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333401" cy="1333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" name="Shape 376">
                <a:extLst>
                  <a:ext uri="{FF2B5EF4-FFF2-40B4-BE49-F238E27FC236}">
                    <a16:creationId xmlns:a16="http://schemas.microsoft.com/office/drawing/2014/main" id="{CEB5982B-E2B7-43D5-B883-902F7EBE6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71" y="209771"/>
                <a:ext cx="812259" cy="81225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7" name="Shape 379">
              <a:extLst>
                <a:ext uri="{FF2B5EF4-FFF2-40B4-BE49-F238E27FC236}">
                  <a16:creationId xmlns:a16="http://schemas.microsoft.com/office/drawing/2014/main" id="{AF51E842-5406-4688-B539-BFEFE5D39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6857" y="1811337"/>
              <a:ext cx="192088" cy="171450"/>
            </a:xfrm>
            <a:custGeom>
              <a:avLst/>
              <a:gdLst>
                <a:gd name="T0" fmla="*/ 1084139591 w 21600"/>
                <a:gd name="T1" fmla="*/ 697083946 h 21489"/>
                <a:gd name="T2" fmla="*/ 1084139591 w 21600"/>
                <a:gd name="T3" fmla="*/ 697083946 h 21489"/>
                <a:gd name="T4" fmla="*/ 1084139591 w 21600"/>
                <a:gd name="T5" fmla="*/ 697083946 h 21489"/>
                <a:gd name="T6" fmla="*/ 1084139591 w 21600"/>
                <a:gd name="T7" fmla="*/ 697083946 h 2148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489" extrusionOk="0">
                  <a:moveTo>
                    <a:pt x="0" y="16876"/>
                  </a:moveTo>
                  <a:lnTo>
                    <a:pt x="0" y="21489"/>
                  </a:lnTo>
                  <a:lnTo>
                    <a:pt x="4090" y="21489"/>
                  </a:lnTo>
                  <a:lnTo>
                    <a:pt x="16041" y="8139"/>
                  </a:lnTo>
                  <a:lnTo>
                    <a:pt x="11912" y="3570"/>
                  </a:lnTo>
                  <a:lnTo>
                    <a:pt x="0" y="16876"/>
                  </a:lnTo>
                  <a:close/>
                  <a:moveTo>
                    <a:pt x="19138" y="4723"/>
                  </a:moveTo>
                  <a:cubicBezTo>
                    <a:pt x="19535" y="4236"/>
                    <a:pt x="19535" y="3570"/>
                    <a:pt x="19138" y="3082"/>
                  </a:cubicBezTo>
                  <a:lnTo>
                    <a:pt x="16676" y="333"/>
                  </a:lnTo>
                  <a:cubicBezTo>
                    <a:pt x="16240" y="-111"/>
                    <a:pt x="15644" y="-111"/>
                    <a:pt x="15207" y="333"/>
                  </a:cubicBezTo>
                  <a:lnTo>
                    <a:pt x="13143" y="2417"/>
                  </a:lnTo>
                  <a:lnTo>
                    <a:pt x="17272" y="6986"/>
                  </a:lnTo>
                  <a:lnTo>
                    <a:pt x="19138" y="4723"/>
                  </a:lnTo>
                  <a:close/>
                  <a:moveTo>
                    <a:pt x="9847" y="19183"/>
                  </a:moveTo>
                  <a:lnTo>
                    <a:pt x="7584" y="21489"/>
                  </a:lnTo>
                  <a:lnTo>
                    <a:pt x="21600" y="21489"/>
                  </a:lnTo>
                  <a:lnTo>
                    <a:pt x="21600" y="19183"/>
                  </a:lnTo>
                  <a:lnTo>
                    <a:pt x="9847" y="19183"/>
                  </a:lnTo>
                  <a:close/>
                </a:path>
              </a:pathLst>
            </a:custGeom>
            <a:solidFill>
              <a:srgbClr val="6D7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2860" rIns="2286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</p:grpSp>
      <p:sp>
        <p:nvSpPr>
          <p:cNvPr id="25" name="Shape 378">
            <a:extLst>
              <a:ext uri="{FF2B5EF4-FFF2-40B4-BE49-F238E27FC236}">
                <a16:creationId xmlns:a16="http://schemas.microsoft.com/office/drawing/2014/main" id="{5CE357DC-086B-48EC-8068-E6836B8F96C5}"/>
              </a:ext>
            </a:extLst>
          </p:cNvPr>
          <p:cNvSpPr>
            <a:spLocks/>
          </p:cNvSpPr>
          <p:nvPr/>
        </p:nvSpPr>
        <p:spPr bwMode="auto">
          <a:xfrm>
            <a:off x="9376905" y="4423578"/>
            <a:ext cx="248901" cy="22859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3950" y="21600"/>
                </a:lnTo>
                <a:lnTo>
                  <a:pt x="3950" y="8656"/>
                </a:lnTo>
                <a:lnTo>
                  <a:pt x="0" y="8656"/>
                </a:lnTo>
                <a:lnTo>
                  <a:pt x="0" y="21600"/>
                </a:lnTo>
                <a:close/>
                <a:moveTo>
                  <a:pt x="21600" y="9649"/>
                </a:moveTo>
                <a:cubicBezTo>
                  <a:pt x="21600" y="8418"/>
                  <a:pt x="20658" y="7624"/>
                  <a:pt x="19534" y="7624"/>
                </a:cubicBezTo>
                <a:lnTo>
                  <a:pt x="13337" y="7624"/>
                </a:lnTo>
                <a:lnTo>
                  <a:pt x="14460" y="2462"/>
                </a:lnTo>
                <a:lnTo>
                  <a:pt x="14460" y="2263"/>
                </a:lnTo>
                <a:cubicBezTo>
                  <a:pt x="14460" y="1826"/>
                  <a:pt x="14279" y="1429"/>
                  <a:pt x="14098" y="1032"/>
                </a:cubicBezTo>
                <a:lnTo>
                  <a:pt x="12974" y="0"/>
                </a:lnTo>
                <a:lnTo>
                  <a:pt x="6379" y="6988"/>
                </a:lnTo>
                <a:cubicBezTo>
                  <a:pt x="6016" y="7385"/>
                  <a:pt x="5835" y="8021"/>
                  <a:pt x="5835" y="8656"/>
                </a:cubicBezTo>
                <a:lnTo>
                  <a:pt x="5835" y="19337"/>
                </a:lnTo>
                <a:cubicBezTo>
                  <a:pt x="5835" y="20568"/>
                  <a:pt x="6777" y="21600"/>
                  <a:pt x="7901" y="21600"/>
                </a:cubicBezTo>
                <a:lnTo>
                  <a:pt x="16707" y="21600"/>
                </a:lnTo>
                <a:cubicBezTo>
                  <a:pt x="17468" y="21600"/>
                  <a:pt x="18230" y="21004"/>
                  <a:pt x="18411" y="20171"/>
                </a:cubicBezTo>
                <a:lnTo>
                  <a:pt x="21419" y="12547"/>
                </a:lnTo>
                <a:cubicBezTo>
                  <a:pt x="21419" y="12349"/>
                  <a:pt x="21419" y="12150"/>
                  <a:pt x="21419" y="11713"/>
                </a:cubicBezTo>
                <a:lnTo>
                  <a:pt x="21419" y="9649"/>
                </a:lnTo>
                <a:lnTo>
                  <a:pt x="21600" y="9649"/>
                </a:lnTo>
                <a:close/>
              </a:path>
            </a:pathLst>
          </a:custGeom>
          <a:solidFill>
            <a:srgbClr val="6D717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60" rIns="22860" anchor="ctr"/>
          <a:lstStyle/>
          <a:p>
            <a:pPr defTabSz="412750" eaLnBrk="0" fontAlgn="base" hangingPunct="0">
              <a:spcBef>
                <a:spcPct val="0"/>
              </a:spcBef>
              <a:spcAft>
                <a:spcPct val="0"/>
              </a:spcAft>
            </a:pPr>
            <a:endParaRPr lang="fr-MA" sz="2500">
              <a:solidFill>
                <a:srgbClr val="000000"/>
              </a:solidFill>
              <a:latin typeface="Helvetica Light" charset="0"/>
              <a:sym typeface="Helvetica Light" charset="0"/>
            </a:endParaRPr>
          </a:p>
        </p:txBody>
      </p:sp>
      <p:grpSp>
        <p:nvGrpSpPr>
          <p:cNvPr id="26" name="Groupe 25"/>
          <p:cNvGrpSpPr/>
          <p:nvPr/>
        </p:nvGrpSpPr>
        <p:grpSpPr>
          <a:xfrm>
            <a:off x="8061573" y="2073653"/>
            <a:ext cx="340817" cy="590719"/>
            <a:chOff x="4112120" y="673793"/>
            <a:chExt cx="2072101" cy="3591459"/>
          </a:xfrm>
        </p:grpSpPr>
        <p:sp>
          <p:nvSpPr>
            <p:cNvPr id="27" name="AutoShape 27">
              <a:extLst>
                <a:ext uri="{FF2B5EF4-FFF2-40B4-BE49-F238E27FC236}">
                  <a16:creationId xmlns:a16="http://schemas.microsoft.com/office/drawing/2014/main" id="{50C4E884-374B-4227-9F1A-7E04DEFE6FE1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740569" y="673793"/>
              <a:ext cx="1100287" cy="2766358"/>
            </a:xfrm>
            <a:custGeom>
              <a:avLst/>
              <a:gdLst>
                <a:gd name="T0" fmla="+- 0 10800 504"/>
                <a:gd name="T1" fmla="*/ T0 w 20593"/>
                <a:gd name="T2" fmla="+- 0 10805 11"/>
                <a:gd name="T3" fmla="*/ 10805 h 21589"/>
                <a:gd name="T4" fmla="+- 0 10800 504"/>
                <a:gd name="T5" fmla="*/ T4 w 20593"/>
                <a:gd name="T6" fmla="+- 0 10805 11"/>
                <a:gd name="T7" fmla="*/ 10805 h 21589"/>
                <a:gd name="T8" fmla="+- 0 10800 504"/>
                <a:gd name="T9" fmla="*/ T8 w 20593"/>
                <a:gd name="T10" fmla="+- 0 10805 11"/>
                <a:gd name="T11" fmla="*/ 10805 h 21589"/>
                <a:gd name="T12" fmla="+- 0 10800 504"/>
                <a:gd name="T13" fmla="*/ T12 w 20593"/>
                <a:gd name="T14" fmla="+- 0 10805 11"/>
                <a:gd name="T15" fmla="*/ 10805 h 215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3" h="21589">
                  <a:moveTo>
                    <a:pt x="9769" y="32"/>
                  </a:moveTo>
                  <a:cubicBezTo>
                    <a:pt x="9470" y="68"/>
                    <a:pt x="9194" y="134"/>
                    <a:pt x="8967" y="223"/>
                  </a:cubicBezTo>
                  <a:cubicBezTo>
                    <a:pt x="6519" y="1306"/>
                    <a:pt x="4542" y="2548"/>
                    <a:pt x="3106" y="3898"/>
                  </a:cubicBezTo>
                  <a:cubicBezTo>
                    <a:pt x="-92" y="6903"/>
                    <a:pt x="-504" y="10269"/>
                    <a:pt x="455" y="13565"/>
                  </a:cubicBezTo>
                  <a:cubicBezTo>
                    <a:pt x="1256" y="16316"/>
                    <a:pt x="2993" y="19006"/>
                    <a:pt x="5617" y="21553"/>
                  </a:cubicBezTo>
                  <a:lnTo>
                    <a:pt x="10304" y="21589"/>
                  </a:lnTo>
                  <a:lnTo>
                    <a:pt x="10311" y="21589"/>
                  </a:lnTo>
                  <a:lnTo>
                    <a:pt x="10321" y="21589"/>
                  </a:lnTo>
                  <a:lnTo>
                    <a:pt x="14991" y="21553"/>
                  </a:lnTo>
                  <a:cubicBezTo>
                    <a:pt x="17608" y="19006"/>
                    <a:pt x="19341" y="16316"/>
                    <a:pt x="20140" y="13565"/>
                  </a:cubicBezTo>
                  <a:cubicBezTo>
                    <a:pt x="21096" y="10269"/>
                    <a:pt x="20687" y="6903"/>
                    <a:pt x="17499" y="3898"/>
                  </a:cubicBezTo>
                  <a:cubicBezTo>
                    <a:pt x="16067" y="2548"/>
                    <a:pt x="14093" y="1306"/>
                    <a:pt x="11651" y="223"/>
                  </a:cubicBezTo>
                  <a:cubicBezTo>
                    <a:pt x="11425" y="134"/>
                    <a:pt x="11154" y="68"/>
                    <a:pt x="10856" y="32"/>
                  </a:cubicBezTo>
                  <a:cubicBezTo>
                    <a:pt x="10501" y="-11"/>
                    <a:pt x="10124" y="-11"/>
                    <a:pt x="9769" y="32"/>
                  </a:cubicBezTo>
                  <a:close/>
                </a:path>
              </a:pathLst>
            </a:custGeom>
            <a:solidFill>
              <a:srgbClr val="6B9B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8" name="AutoShape 28">
              <a:extLst>
                <a:ext uri="{FF2B5EF4-FFF2-40B4-BE49-F238E27FC236}">
                  <a16:creationId xmlns:a16="http://schemas.microsoft.com/office/drawing/2014/main" id="{F80AD133-47A9-478F-ACC5-97D6C81FE57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112120" y="2156987"/>
              <a:ext cx="432920" cy="1081459"/>
            </a:xfrm>
            <a:custGeom>
              <a:avLst/>
              <a:gdLst>
                <a:gd name="T0" fmla="+- 0 11039 478"/>
                <a:gd name="T1" fmla="*/ T0 w 21122"/>
                <a:gd name="T2" fmla="*/ 10800 h 21600"/>
                <a:gd name="T3" fmla="+- 0 11039 478"/>
                <a:gd name="T4" fmla="*/ T3 w 21122"/>
                <a:gd name="T5" fmla="*/ 10800 h 21600"/>
                <a:gd name="T6" fmla="+- 0 11039 478"/>
                <a:gd name="T7" fmla="*/ T6 w 21122"/>
                <a:gd name="T8" fmla="*/ 10800 h 21600"/>
                <a:gd name="T9" fmla="+- 0 11039 478"/>
                <a:gd name="T10" fmla="*/ T9 w 2112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122" h="21600">
                  <a:moveTo>
                    <a:pt x="12503" y="0"/>
                  </a:moveTo>
                  <a:cubicBezTo>
                    <a:pt x="5080" y="2748"/>
                    <a:pt x="608" y="6585"/>
                    <a:pt x="57" y="10676"/>
                  </a:cubicBezTo>
                  <a:cubicBezTo>
                    <a:pt x="-478" y="14655"/>
                    <a:pt x="2745" y="18567"/>
                    <a:pt x="9060" y="21600"/>
                  </a:cubicBezTo>
                  <a:cubicBezTo>
                    <a:pt x="8838" y="19730"/>
                    <a:pt x="10238" y="17888"/>
                    <a:pt x="13012" y="16400"/>
                  </a:cubicBezTo>
                  <a:cubicBezTo>
                    <a:pt x="15111" y="15275"/>
                    <a:pt x="17913" y="14402"/>
                    <a:pt x="21122" y="13874"/>
                  </a:cubicBezTo>
                  <a:cubicBezTo>
                    <a:pt x="19161" y="11576"/>
                    <a:pt x="17450" y="9245"/>
                    <a:pt x="15994" y="6885"/>
                  </a:cubicBezTo>
                  <a:cubicBezTo>
                    <a:pt x="14591" y="4611"/>
                    <a:pt x="13427" y="2314"/>
                    <a:pt x="12503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9" name="AutoShape 29">
              <a:extLst>
                <a:ext uri="{FF2B5EF4-FFF2-40B4-BE49-F238E27FC236}">
                  <a16:creationId xmlns:a16="http://schemas.microsoft.com/office/drawing/2014/main" id="{99FADB0D-79CF-4F1B-92BF-89303FFF4A93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083262" y="2672184"/>
              <a:ext cx="432985" cy="1081459"/>
            </a:xfrm>
            <a:custGeom>
              <a:avLst/>
              <a:gdLst>
                <a:gd name="T0" fmla="*/ 10561 w 21122"/>
                <a:gd name="T1" fmla="*/ 10800 h 21600"/>
                <a:gd name="T2" fmla="*/ 10561 w 21122"/>
                <a:gd name="T3" fmla="*/ 10800 h 21600"/>
                <a:gd name="T4" fmla="*/ 10561 w 21122"/>
                <a:gd name="T5" fmla="*/ 10800 h 21600"/>
                <a:gd name="T6" fmla="*/ 10561 w 2112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2" h="21600">
                  <a:moveTo>
                    <a:pt x="8619" y="0"/>
                  </a:moveTo>
                  <a:cubicBezTo>
                    <a:pt x="16042" y="2748"/>
                    <a:pt x="20514" y="6585"/>
                    <a:pt x="21065" y="10676"/>
                  </a:cubicBezTo>
                  <a:cubicBezTo>
                    <a:pt x="21600" y="14655"/>
                    <a:pt x="18377" y="18567"/>
                    <a:pt x="12062" y="21600"/>
                  </a:cubicBezTo>
                  <a:cubicBezTo>
                    <a:pt x="12284" y="19730"/>
                    <a:pt x="10884" y="17888"/>
                    <a:pt x="8110" y="16400"/>
                  </a:cubicBezTo>
                  <a:cubicBezTo>
                    <a:pt x="6011" y="15275"/>
                    <a:pt x="3209" y="14402"/>
                    <a:pt x="0" y="13874"/>
                  </a:cubicBezTo>
                  <a:cubicBezTo>
                    <a:pt x="1961" y="11576"/>
                    <a:pt x="3672" y="9245"/>
                    <a:pt x="5128" y="6885"/>
                  </a:cubicBezTo>
                  <a:cubicBezTo>
                    <a:pt x="6531" y="4611"/>
                    <a:pt x="7695" y="2314"/>
                    <a:pt x="8619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" name="Oval 30">
              <a:extLst>
                <a:ext uri="{FF2B5EF4-FFF2-40B4-BE49-F238E27FC236}">
                  <a16:creationId xmlns:a16="http://schemas.microsoft.com/office/drawing/2014/main" id="{A96408D6-EB0A-487E-8CD1-2D5F2A78EA24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01028" y="1510490"/>
              <a:ext cx="626712" cy="626711"/>
            </a:xfrm>
            <a:prstGeom prst="ellipse">
              <a:avLst/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" name="Oval 31">
              <a:extLst>
                <a:ext uri="{FF2B5EF4-FFF2-40B4-BE49-F238E27FC236}">
                  <a16:creationId xmlns:a16="http://schemas.microsoft.com/office/drawing/2014/main" id="{A680D9F9-CEFF-43EC-B8AA-F794CDD8B925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85464" y="1594927"/>
              <a:ext cx="457838" cy="4578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2" name="AutoShape 32">
              <a:extLst>
                <a:ext uri="{FF2B5EF4-FFF2-40B4-BE49-F238E27FC236}">
                  <a16:creationId xmlns:a16="http://schemas.microsoft.com/office/drawing/2014/main" id="{1529AE2E-9B72-4E40-9E66-62B1CF5DFBF2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445973" y="804305"/>
              <a:ext cx="738248" cy="528368"/>
            </a:xfrm>
            <a:custGeom>
              <a:avLst/>
              <a:gdLst>
                <a:gd name="T0" fmla="*/ 10800 w 21600"/>
                <a:gd name="T1" fmla="*/ 10794 h 21589"/>
                <a:gd name="T2" fmla="*/ 10800 w 21600"/>
                <a:gd name="T3" fmla="*/ 10794 h 21589"/>
                <a:gd name="T4" fmla="*/ 10800 w 21600"/>
                <a:gd name="T5" fmla="*/ 10794 h 21589"/>
                <a:gd name="T6" fmla="*/ 10800 w 21600"/>
                <a:gd name="T7" fmla="*/ 10794 h 21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89">
                  <a:moveTo>
                    <a:pt x="10818" y="0"/>
                  </a:moveTo>
                  <a:cubicBezTo>
                    <a:pt x="10532" y="0"/>
                    <a:pt x="10244" y="55"/>
                    <a:pt x="9966" y="168"/>
                  </a:cubicBezTo>
                  <a:cubicBezTo>
                    <a:pt x="9499" y="358"/>
                    <a:pt x="9068" y="703"/>
                    <a:pt x="8712" y="1168"/>
                  </a:cubicBezTo>
                  <a:cubicBezTo>
                    <a:pt x="5128" y="6476"/>
                    <a:pt x="2202" y="12529"/>
                    <a:pt x="0" y="19078"/>
                  </a:cubicBezTo>
                  <a:cubicBezTo>
                    <a:pt x="3454" y="20697"/>
                    <a:pt x="7063" y="21577"/>
                    <a:pt x="10714" y="21589"/>
                  </a:cubicBezTo>
                  <a:cubicBezTo>
                    <a:pt x="14421" y="21600"/>
                    <a:pt x="18093" y="20717"/>
                    <a:pt x="21600" y="19071"/>
                  </a:cubicBezTo>
                  <a:cubicBezTo>
                    <a:pt x="19404" y="12524"/>
                    <a:pt x="16482" y="6474"/>
                    <a:pt x="12909" y="1168"/>
                  </a:cubicBezTo>
                  <a:cubicBezTo>
                    <a:pt x="12555" y="703"/>
                    <a:pt x="12131" y="358"/>
                    <a:pt x="11665" y="168"/>
                  </a:cubicBezTo>
                  <a:cubicBezTo>
                    <a:pt x="11388" y="55"/>
                    <a:pt x="11104" y="0"/>
                    <a:pt x="10818" y="0"/>
                  </a:cubicBez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3" name="AutoShape 34">
              <a:extLst>
                <a:ext uri="{FF2B5EF4-FFF2-40B4-BE49-F238E27FC236}">
                  <a16:creationId xmlns:a16="http://schemas.microsoft.com/office/drawing/2014/main" id="{3D1B0B12-AE10-4573-BA3C-746FD59A517C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71764" y="806972"/>
              <a:ext cx="542442" cy="2729530"/>
            </a:xfrm>
            <a:custGeom>
              <a:avLst/>
              <a:gdLst>
                <a:gd name="T0" fmla="*/ 10291 w 20582"/>
                <a:gd name="T1" fmla="*/ 10800 h 21600"/>
                <a:gd name="T2" fmla="*/ 10291 w 20582"/>
                <a:gd name="T3" fmla="*/ 10800 h 21600"/>
                <a:gd name="T4" fmla="*/ 10291 w 20582"/>
                <a:gd name="T5" fmla="*/ 10800 h 21600"/>
                <a:gd name="T6" fmla="*/ 10291 w 205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82" h="21600">
                  <a:moveTo>
                    <a:pt x="0" y="0"/>
                  </a:moveTo>
                  <a:cubicBezTo>
                    <a:pt x="1162" y="440"/>
                    <a:pt x="2318" y="880"/>
                    <a:pt x="3423" y="1326"/>
                  </a:cubicBezTo>
                  <a:cubicBezTo>
                    <a:pt x="7846" y="3113"/>
                    <a:pt x="11791" y="4945"/>
                    <a:pt x="13860" y="6882"/>
                  </a:cubicBezTo>
                  <a:cubicBezTo>
                    <a:pt x="16484" y="9340"/>
                    <a:pt x="16066" y="11866"/>
                    <a:pt x="14314" y="14327"/>
                  </a:cubicBezTo>
                  <a:cubicBezTo>
                    <a:pt x="12560" y="16792"/>
                    <a:pt x="9444" y="19232"/>
                    <a:pt x="4941" y="21600"/>
                  </a:cubicBezTo>
                  <a:lnTo>
                    <a:pt x="9719" y="21593"/>
                  </a:lnTo>
                  <a:cubicBezTo>
                    <a:pt x="14737" y="19086"/>
                    <a:pt x="18095" y="16447"/>
                    <a:pt x="19661" y="13748"/>
                  </a:cubicBezTo>
                  <a:cubicBezTo>
                    <a:pt x="21600" y="10406"/>
                    <a:pt x="20771" y="6993"/>
                    <a:pt x="14307" y="3945"/>
                  </a:cubicBezTo>
                  <a:cubicBezTo>
                    <a:pt x="11405" y="2577"/>
                    <a:pt x="7402" y="1317"/>
                    <a:pt x="2453" y="219"/>
                  </a:cubicBezTo>
                  <a:cubicBezTo>
                    <a:pt x="1995" y="129"/>
                    <a:pt x="1445" y="62"/>
                    <a:pt x="840" y="25"/>
                  </a:cubicBezTo>
                  <a:cubicBezTo>
                    <a:pt x="565" y="9"/>
                    <a:pt x="284" y="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584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4" name="AutoShape 35">
              <a:extLst>
                <a:ext uri="{FF2B5EF4-FFF2-40B4-BE49-F238E27FC236}">
                  <a16:creationId xmlns:a16="http://schemas.microsoft.com/office/drawing/2014/main" id="{170AAB0E-47B9-456E-8018-447D0EA64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0945" y="2238664"/>
              <a:ext cx="258163" cy="6955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17866" y="361"/>
                    <a:pt x="14220" y="836"/>
                    <a:pt x="10698" y="1422"/>
                  </a:cubicBezTo>
                  <a:cubicBezTo>
                    <a:pt x="6964" y="2042"/>
                    <a:pt x="3384" y="2784"/>
                    <a:pt x="0" y="3638"/>
                  </a:cubicBezTo>
                  <a:cubicBezTo>
                    <a:pt x="2290" y="6429"/>
                    <a:pt x="3695" y="9310"/>
                    <a:pt x="4186" y="12222"/>
                  </a:cubicBezTo>
                  <a:cubicBezTo>
                    <a:pt x="4713" y="15341"/>
                    <a:pt x="4187" y="18472"/>
                    <a:pt x="2621" y="21543"/>
                  </a:cubicBezTo>
                  <a:lnTo>
                    <a:pt x="7418" y="21600"/>
                  </a:lnTo>
                  <a:cubicBezTo>
                    <a:pt x="8863" y="17902"/>
                    <a:pt x="10784" y="14231"/>
                    <a:pt x="13174" y="10601"/>
                  </a:cubicBezTo>
                  <a:cubicBezTo>
                    <a:pt x="15531" y="7020"/>
                    <a:pt x="18343" y="3483"/>
                    <a:pt x="21600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5" name="AutoShape 36">
              <a:extLst>
                <a:ext uri="{FF2B5EF4-FFF2-40B4-BE49-F238E27FC236}">
                  <a16:creationId xmlns:a16="http://schemas.microsoft.com/office/drawing/2014/main" id="{905261D8-4853-4D96-A04A-CCDA84830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672" y="2716959"/>
              <a:ext cx="490903" cy="988521"/>
            </a:xfrm>
            <a:custGeom>
              <a:avLst/>
              <a:gdLst>
                <a:gd name="T0" fmla="*/ 10459 w 20919"/>
                <a:gd name="T1" fmla="*/ 10800 h 21600"/>
                <a:gd name="T2" fmla="*/ 10459 w 20919"/>
                <a:gd name="T3" fmla="*/ 10800 h 21600"/>
                <a:gd name="T4" fmla="*/ 10459 w 20919"/>
                <a:gd name="T5" fmla="*/ 10800 h 21600"/>
                <a:gd name="T6" fmla="*/ 10459 w 2091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19" h="21600">
                  <a:moveTo>
                    <a:pt x="2343" y="17032"/>
                  </a:moveTo>
                  <a:cubicBezTo>
                    <a:pt x="8695" y="15086"/>
                    <a:pt x="13607" y="12113"/>
                    <a:pt x="16307" y="8580"/>
                  </a:cubicBezTo>
                  <a:cubicBezTo>
                    <a:pt x="18307" y="5964"/>
                    <a:pt x="19009" y="3134"/>
                    <a:pt x="18352" y="344"/>
                  </a:cubicBezTo>
                  <a:lnTo>
                    <a:pt x="18871" y="0"/>
                  </a:lnTo>
                  <a:cubicBezTo>
                    <a:pt x="21497" y="3630"/>
                    <a:pt x="21600" y="7614"/>
                    <a:pt x="19162" y="11279"/>
                  </a:cubicBezTo>
                  <a:cubicBezTo>
                    <a:pt x="16027" y="15991"/>
                    <a:pt x="9024" y="19763"/>
                    <a:pt x="0" y="21600"/>
                  </a:cubicBezTo>
                  <a:cubicBezTo>
                    <a:pt x="799" y="20859"/>
                    <a:pt x="1405" y="20068"/>
                    <a:pt x="1800" y="19245"/>
                  </a:cubicBezTo>
                  <a:cubicBezTo>
                    <a:pt x="2148" y="18521"/>
                    <a:pt x="2330" y="17778"/>
                    <a:pt x="2343" y="17032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6" name="AutoShape 37">
              <a:extLst>
                <a:ext uri="{FF2B5EF4-FFF2-40B4-BE49-F238E27FC236}">
                  <a16:creationId xmlns:a16="http://schemas.microsoft.com/office/drawing/2014/main" id="{1F33ED05-978B-4CB9-9D92-AF50A271F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716" y="3329125"/>
              <a:ext cx="742061" cy="9361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2325" y="18261"/>
                    <a:pt x="4714" y="14949"/>
                    <a:pt x="7165" y="11667"/>
                  </a:cubicBezTo>
                  <a:cubicBezTo>
                    <a:pt x="10102" y="7735"/>
                    <a:pt x="13128" y="3845"/>
                    <a:pt x="16243" y="0"/>
                  </a:cubicBezTo>
                  <a:lnTo>
                    <a:pt x="21600" y="1487"/>
                  </a:lnTo>
                  <a:cubicBezTo>
                    <a:pt x="21549" y="8890"/>
                    <a:pt x="16483" y="15700"/>
                    <a:pt x="8335" y="19318"/>
                  </a:cubicBezTo>
                  <a:cubicBezTo>
                    <a:pt x="5750" y="20466"/>
                    <a:pt x="2928" y="21239"/>
                    <a:pt x="0" y="21600"/>
                  </a:cubicBezTo>
                  <a:close/>
                </a:path>
              </a:pathLst>
            </a:custGeom>
            <a:solidFill>
              <a:srgbClr val="C950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7" name="AutoShape 38">
              <a:extLst>
                <a:ext uri="{FF2B5EF4-FFF2-40B4-BE49-F238E27FC236}">
                  <a16:creationId xmlns:a16="http://schemas.microsoft.com/office/drawing/2014/main" id="{1043BE82-085E-434F-A690-3AB5C9D2A1DE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226544" y="3268140"/>
              <a:ext cx="457838" cy="726628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EA76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8" name="AutoShape 39">
              <a:extLst>
                <a:ext uri="{FF2B5EF4-FFF2-40B4-BE49-F238E27FC236}">
                  <a16:creationId xmlns:a16="http://schemas.microsoft.com/office/drawing/2014/main" id="{CC2CC841-060A-474C-A766-02AD94C4DF1D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421797" y="3289702"/>
              <a:ext cx="233410" cy="370441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9" name="AutoShape 40">
              <a:extLst>
                <a:ext uri="{FF2B5EF4-FFF2-40B4-BE49-F238E27FC236}">
                  <a16:creationId xmlns:a16="http://schemas.microsoft.com/office/drawing/2014/main" id="{996FCC08-015A-4024-986B-D7D68D0A6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025" y="3257424"/>
              <a:ext cx="248139" cy="380668"/>
            </a:xfrm>
            <a:custGeom>
              <a:avLst/>
              <a:gdLst>
                <a:gd name="T0" fmla="*/ 10596 w 21192"/>
                <a:gd name="T1" fmla="*/ 10800 h 21600"/>
                <a:gd name="T2" fmla="*/ 10596 w 21192"/>
                <a:gd name="T3" fmla="*/ 10800 h 21600"/>
                <a:gd name="T4" fmla="*/ 10596 w 21192"/>
                <a:gd name="T5" fmla="*/ 10800 h 21600"/>
                <a:gd name="T6" fmla="*/ 10596 w 2119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92" h="21600">
                  <a:moveTo>
                    <a:pt x="0" y="21600"/>
                  </a:moveTo>
                  <a:lnTo>
                    <a:pt x="17042" y="0"/>
                  </a:lnTo>
                  <a:lnTo>
                    <a:pt x="20865" y="1193"/>
                  </a:lnTo>
                  <a:cubicBezTo>
                    <a:pt x="21600" y="4381"/>
                    <a:pt x="21079" y="7575"/>
                    <a:pt x="19471" y="10498"/>
                  </a:cubicBezTo>
                  <a:cubicBezTo>
                    <a:pt x="17838" y="13465"/>
                    <a:pt x="15077" y="16171"/>
                    <a:pt x="11244" y="18230"/>
                  </a:cubicBezTo>
                  <a:cubicBezTo>
                    <a:pt x="7994" y="19976"/>
                    <a:pt x="4121" y="21137"/>
                    <a:pt x="0" y="21600"/>
                  </a:cubicBezTo>
                  <a:close/>
                </a:path>
              </a:pathLst>
            </a:custGeom>
            <a:solidFill>
              <a:srgbClr val="EDBE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0" name="AutoShape 41">
              <a:extLst>
                <a:ext uri="{FF2B5EF4-FFF2-40B4-BE49-F238E27FC236}">
                  <a16:creationId xmlns:a16="http://schemas.microsoft.com/office/drawing/2014/main" id="{58BA3EA2-A4E0-4CD1-8638-AE6DDF2234FF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359184" y="3218383"/>
              <a:ext cx="571593" cy="111645"/>
            </a:xfrm>
            <a:prstGeom prst="roundRect">
              <a:avLst>
                <a:gd name="adj" fmla="val 50000"/>
              </a:avLst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1" name="AutoShape 42">
              <a:extLst>
                <a:ext uri="{FF2B5EF4-FFF2-40B4-BE49-F238E27FC236}">
                  <a16:creationId xmlns:a16="http://schemas.microsoft.com/office/drawing/2014/main" id="{4956FBC4-B508-402C-8726-5594FD5C8F0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693846" y="2347612"/>
              <a:ext cx="244893" cy="1208560"/>
            </a:xfrm>
            <a:custGeom>
              <a:avLst/>
              <a:gdLst>
                <a:gd name="T0" fmla="+- 0 10799 2"/>
                <a:gd name="T1" fmla="*/ T0 w 21595"/>
                <a:gd name="T2" fmla="*/ 10800 h 21600"/>
                <a:gd name="T3" fmla="+- 0 10799 2"/>
                <a:gd name="T4" fmla="*/ T3 w 21595"/>
                <a:gd name="T5" fmla="*/ 10800 h 21600"/>
                <a:gd name="T6" fmla="+- 0 10799 2"/>
                <a:gd name="T7" fmla="*/ T6 w 21595"/>
                <a:gd name="T8" fmla="*/ 10800 h 21600"/>
                <a:gd name="T9" fmla="+- 0 10799 2"/>
                <a:gd name="T10" fmla="*/ T9 w 21595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5" h="21600">
                  <a:moveTo>
                    <a:pt x="10790" y="0"/>
                  </a:moveTo>
                  <a:cubicBezTo>
                    <a:pt x="9905" y="110"/>
                    <a:pt x="9098" y="241"/>
                    <a:pt x="8364" y="389"/>
                  </a:cubicBezTo>
                  <a:cubicBezTo>
                    <a:pt x="5623" y="945"/>
                    <a:pt x="4235" y="1698"/>
                    <a:pt x="3166" y="2452"/>
                  </a:cubicBezTo>
                  <a:cubicBezTo>
                    <a:pt x="1065" y="3934"/>
                    <a:pt x="-2" y="5468"/>
                    <a:pt x="0" y="7011"/>
                  </a:cubicBezTo>
                  <a:cubicBezTo>
                    <a:pt x="305" y="8249"/>
                    <a:pt x="899" y="9484"/>
                    <a:pt x="1780" y="10711"/>
                  </a:cubicBezTo>
                  <a:cubicBezTo>
                    <a:pt x="2651" y="11923"/>
                    <a:pt x="3809" y="13126"/>
                    <a:pt x="4899" y="14331"/>
                  </a:cubicBezTo>
                  <a:cubicBezTo>
                    <a:pt x="7082" y="16745"/>
                    <a:pt x="9024" y="19170"/>
                    <a:pt x="10727" y="21600"/>
                  </a:cubicBezTo>
                  <a:lnTo>
                    <a:pt x="10727" y="21265"/>
                  </a:lnTo>
                  <a:cubicBezTo>
                    <a:pt x="10754" y="21321"/>
                    <a:pt x="10775" y="21377"/>
                    <a:pt x="10797" y="21432"/>
                  </a:cubicBezTo>
                  <a:cubicBezTo>
                    <a:pt x="10819" y="21488"/>
                    <a:pt x="10842" y="21544"/>
                    <a:pt x="10869" y="21600"/>
                  </a:cubicBezTo>
                  <a:cubicBezTo>
                    <a:pt x="12572" y="19170"/>
                    <a:pt x="14514" y="16745"/>
                    <a:pt x="16697" y="14331"/>
                  </a:cubicBezTo>
                  <a:cubicBezTo>
                    <a:pt x="17787" y="13126"/>
                    <a:pt x="18945" y="11923"/>
                    <a:pt x="19816" y="10711"/>
                  </a:cubicBezTo>
                  <a:cubicBezTo>
                    <a:pt x="20697" y="9484"/>
                    <a:pt x="21291" y="8249"/>
                    <a:pt x="21596" y="7011"/>
                  </a:cubicBezTo>
                  <a:cubicBezTo>
                    <a:pt x="21598" y="5468"/>
                    <a:pt x="20531" y="3934"/>
                    <a:pt x="18430" y="2452"/>
                  </a:cubicBezTo>
                  <a:cubicBezTo>
                    <a:pt x="17361" y="1698"/>
                    <a:pt x="15973" y="945"/>
                    <a:pt x="13232" y="389"/>
                  </a:cubicBezTo>
                  <a:cubicBezTo>
                    <a:pt x="12498" y="241"/>
                    <a:pt x="11675" y="110"/>
                    <a:pt x="10790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2" name="AutoShape 43">
              <a:extLst>
                <a:ext uri="{FF2B5EF4-FFF2-40B4-BE49-F238E27FC236}">
                  <a16:creationId xmlns:a16="http://schemas.microsoft.com/office/drawing/2014/main" id="{9AF3B6DD-341F-4F19-A372-EF1E1A504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778" y="2419507"/>
              <a:ext cx="583592" cy="1056623"/>
            </a:xfrm>
            <a:custGeom>
              <a:avLst/>
              <a:gdLst>
                <a:gd name="T0" fmla="*/ 10794 w 21589"/>
                <a:gd name="T1" fmla="*/ 10800 h 21600"/>
                <a:gd name="T2" fmla="*/ 10794 w 21589"/>
                <a:gd name="T3" fmla="*/ 10800 h 21600"/>
                <a:gd name="T4" fmla="*/ 10794 w 21589"/>
                <a:gd name="T5" fmla="*/ 10800 h 21600"/>
                <a:gd name="T6" fmla="*/ 10794 w 2158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89" h="21600">
                  <a:moveTo>
                    <a:pt x="20772" y="0"/>
                  </a:moveTo>
                  <a:lnTo>
                    <a:pt x="0" y="21600"/>
                  </a:lnTo>
                  <a:cubicBezTo>
                    <a:pt x="1772" y="20350"/>
                    <a:pt x="3530" y="19095"/>
                    <a:pt x="5276" y="17834"/>
                  </a:cubicBezTo>
                  <a:cubicBezTo>
                    <a:pt x="7003" y="16587"/>
                    <a:pt x="8717" y="15335"/>
                    <a:pt x="10474" y="14101"/>
                  </a:cubicBezTo>
                  <a:cubicBezTo>
                    <a:pt x="12271" y="12837"/>
                    <a:pt x="14114" y="11592"/>
                    <a:pt x="15742" y="10260"/>
                  </a:cubicBezTo>
                  <a:cubicBezTo>
                    <a:pt x="17247" y="9028"/>
                    <a:pt x="18562" y="7729"/>
                    <a:pt x="19671" y="6375"/>
                  </a:cubicBezTo>
                  <a:cubicBezTo>
                    <a:pt x="20203" y="5586"/>
                    <a:pt x="20655" y="4793"/>
                    <a:pt x="21030" y="3996"/>
                  </a:cubicBezTo>
                  <a:cubicBezTo>
                    <a:pt x="21317" y="3388"/>
                    <a:pt x="21557" y="2742"/>
                    <a:pt x="21586" y="2116"/>
                  </a:cubicBezTo>
                  <a:cubicBezTo>
                    <a:pt x="21600" y="1820"/>
                    <a:pt x="21565" y="1525"/>
                    <a:pt x="21532" y="1236"/>
                  </a:cubicBezTo>
                  <a:cubicBezTo>
                    <a:pt x="21493" y="899"/>
                    <a:pt x="21454" y="556"/>
                    <a:pt x="21122" y="243"/>
                  </a:cubicBezTo>
                  <a:cubicBezTo>
                    <a:pt x="21027" y="153"/>
                    <a:pt x="20909" y="72"/>
                    <a:pt x="20772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3" name="Oval 44">
              <a:extLst>
                <a:ext uri="{FF2B5EF4-FFF2-40B4-BE49-F238E27FC236}">
                  <a16:creationId xmlns:a16="http://schemas.microsoft.com/office/drawing/2014/main" id="{05050F61-3728-46EB-AEF2-94DBBEBEB959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08655" y="1618117"/>
              <a:ext cx="411457" cy="411457"/>
            </a:xfrm>
            <a:prstGeom prst="ellipse">
              <a:avLst/>
            </a:prstGeom>
            <a:solidFill>
              <a:srgbClr val="6FBFE5">
                <a:alpha val="5844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480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D20F88-C31F-4A2F-A13C-0D2E4AAF7CB2}" type="slidenum">
              <a:rPr kumimoji="0" lang="fr-FR" b="1" i="0" u="none" strike="noStrike" kern="1200" cap="none" spc="0" normalizeH="0" baseline="0" noProof="0" smtClean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meline"/>
          <p:cNvSpPr txBox="1"/>
          <p:nvPr/>
        </p:nvSpPr>
        <p:spPr>
          <a:xfrm>
            <a:off x="421200" y="284400"/>
            <a:ext cx="9954816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fr-FR" sz="6000" dirty="0"/>
              <a:t>Architecture fonctionnelle</a:t>
            </a:r>
            <a:endParaRPr sz="6000" dirty="0"/>
          </a:p>
        </p:txBody>
      </p:sp>
      <p:sp>
        <p:nvSpPr>
          <p:cNvPr id="70" name="Rectangle"/>
          <p:cNvSpPr/>
          <p:nvPr/>
        </p:nvSpPr>
        <p:spPr>
          <a:xfrm>
            <a:off x="260217" y="2400179"/>
            <a:ext cx="6673983" cy="828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490804" y="2634516"/>
            <a:ext cx="1080000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1400">
                <a:solidFill>
                  <a:srgbClr val="30303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Web et mobile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Client et employé</a:t>
            </a:r>
          </a:p>
        </p:txBody>
      </p:sp>
      <p:sp>
        <p:nvSpPr>
          <p:cNvPr id="76" name="ZoneTexte 75"/>
          <p:cNvSpPr txBox="1"/>
          <p:nvPr/>
        </p:nvSpPr>
        <p:spPr>
          <a:xfrm>
            <a:off x="2228036" y="2634516"/>
            <a:ext cx="1080000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1400">
                <a:solidFill>
                  <a:srgbClr val="30303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Agence</a:t>
            </a:r>
          </a:p>
        </p:txBody>
      </p:sp>
      <p:sp>
        <p:nvSpPr>
          <p:cNvPr id="77" name="ZoneTexte 76"/>
          <p:cNvSpPr txBox="1"/>
          <p:nvPr/>
        </p:nvSpPr>
        <p:spPr>
          <a:xfrm>
            <a:off x="3965268" y="2634516"/>
            <a:ext cx="1080000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1400">
                <a:solidFill>
                  <a:srgbClr val="30303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SVI</a:t>
            </a:r>
          </a:p>
        </p:txBody>
      </p:sp>
      <p:sp>
        <p:nvSpPr>
          <p:cNvPr id="78" name="ZoneTexte 77"/>
          <p:cNvSpPr txBox="1"/>
          <p:nvPr/>
        </p:nvSpPr>
        <p:spPr>
          <a:xfrm>
            <a:off x="5702500" y="2634516"/>
            <a:ext cx="1080000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1400">
                <a:solidFill>
                  <a:srgbClr val="30303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Réseaux sociaux</a:t>
            </a:r>
          </a:p>
        </p:txBody>
      </p:sp>
      <p:sp>
        <p:nvSpPr>
          <p:cNvPr id="79" name="ZoneTexte 78"/>
          <p:cNvSpPr txBox="1"/>
          <p:nvPr/>
        </p:nvSpPr>
        <p:spPr>
          <a:xfrm rot="16200000">
            <a:off x="122242" y="2691405"/>
            <a:ext cx="439223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Canaux</a:t>
            </a:r>
          </a:p>
        </p:txBody>
      </p:sp>
      <p:sp>
        <p:nvSpPr>
          <p:cNvPr id="80" name="Rectangle"/>
          <p:cNvSpPr/>
          <p:nvPr/>
        </p:nvSpPr>
        <p:spPr>
          <a:xfrm>
            <a:off x="6982860" y="2409980"/>
            <a:ext cx="1912844" cy="828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7441356" y="2445564"/>
            <a:ext cx="681838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1400">
                <a:solidFill>
                  <a:srgbClr val="30303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Ecosystem</a:t>
            </a: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</a:t>
            </a:r>
            <a:b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</a:b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portal</a:t>
            </a:r>
          </a:p>
        </p:txBody>
      </p:sp>
      <p:sp>
        <p:nvSpPr>
          <p:cNvPr id="82" name="ZoneTexte 81"/>
          <p:cNvSpPr txBox="1"/>
          <p:nvPr/>
        </p:nvSpPr>
        <p:spPr>
          <a:xfrm>
            <a:off x="8164668" y="2445564"/>
            <a:ext cx="730592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1400">
                <a:solidFill>
                  <a:srgbClr val="30303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Market</a:t>
            </a: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Place </a:t>
            </a:r>
          </a:p>
        </p:txBody>
      </p:sp>
      <p:sp>
        <p:nvSpPr>
          <p:cNvPr id="83" name="ZoneTexte 82"/>
          <p:cNvSpPr txBox="1"/>
          <p:nvPr/>
        </p:nvSpPr>
        <p:spPr>
          <a:xfrm>
            <a:off x="7441356" y="2828402"/>
            <a:ext cx="1453904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1400">
                <a:solidFill>
                  <a:srgbClr val="30303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API Manager</a:t>
            </a:r>
          </a:p>
        </p:txBody>
      </p:sp>
      <p:sp>
        <p:nvSpPr>
          <p:cNvPr id="84" name="ZoneTexte 83"/>
          <p:cNvSpPr txBox="1"/>
          <p:nvPr/>
        </p:nvSpPr>
        <p:spPr>
          <a:xfrm rot="16200000">
            <a:off x="6881024" y="2628070"/>
            <a:ext cx="797177" cy="3234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Interaction/ écosystème</a:t>
            </a:r>
          </a:p>
        </p:txBody>
      </p:sp>
      <p:sp>
        <p:nvSpPr>
          <p:cNvPr id="85" name="Rectangle"/>
          <p:cNvSpPr/>
          <p:nvPr/>
        </p:nvSpPr>
        <p:spPr>
          <a:xfrm>
            <a:off x="8937475" y="2400178"/>
            <a:ext cx="2913319" cy="828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89" name="ZoneTexte 88"/>
          <p:cNvSpPr txBox="1"/>
          <p:nvPr/>
        </p:nvSpPr>
        <p:spPr>
          <a:xfrm rot="16200000">
            <a:off x="8709543" y="2694891"/>
            <a:ext cx="797177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Communication</a:t>
            </a:r>
          </a:p>
        </p:txBody>
      </p:sp>
      <p:sp>
        <p:nvSpPr>
          <p:cNvPr id="98" name="ZoneTexte 97"/>
          <p:cNvSpPr txBox="1"/>
          <p:nvPr/>
        </p:nvSpPr>
        <p:spPr>
          <a:xfrm>
            <a:off x="10019551" y="2454516"/>
            <a:ext cx="735049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1400">
                <a:solidFill>
                  <a:srgbClr val="30303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email</a:t>
            </a:r>
          </a:p>
        </p:txBody>
      </p:sp>
      <p:sp>
        <p:nvSpPr>
          <p:cNvPr id="99" name="ZoneTexte 98"/>
          <p:cNvSpPr txBox="1"/>
          <p:nvPr/>
        </p:nvSpPr>
        <p:spPr>
          <a:xfrm>
            <a:off x="9528652" y="2454516"/>
            <a:ext cx="446400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1400">
                <a:solidFill>
                  <a:srgbClr val="30303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SMS</a:t>
            </a:r>
          </a:p>
        </p:txBody>
      </p:sp>
      <p:sp>
        <p:nvSpPr>
          <p:cNvPr id="102" name="ZoneTexte 101"/>
          <p:cNvSpPr txBox="1"/>
          <p:nvPr/>
        </p:nvSpPr>
        <p:spPr>
          <a:xfrm>
            <a:off x="9528652" y="2837354"/>
            <a:ext cx="446400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1400">
                <a:solidFill>
                  <a:srgbClr val="30303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chat</a:t>
            </a:r>
          </a:p>
        </p:txBody>
      </p:sp>
      <p:sp>
        <p:nvSpPr>
          <p:cNvPr id="104" name="ZoneTexte 103"/>
          <p:cNvSpPr txBox="1"/>
          <p:nvPr/>
        </p:nvSpPr>
        <p:spPr>
          <a:xfrm>
            <a:off x="10024008" y="2837354"/>
            <a:ext cx="730592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1400">
                <a:solidFill>
                  <a:srgbClr val="30303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Site web</a:t>
            </a:r>
          </a:p>
        </p:txBody>
      </p:sp>
      <p:sp>
        <p:nvSpPr>
          <p:cNvPr id="105" name="ZoneTexte 104"/>
          <p:cNvSpPr txBox="1"/>
          <p:nvPr/>
        </p:nvSpPr>
        <p:spPr>
          <a:xfrm>
            <a:off x="10803556" y="2454516"/>
            <a:ext cx="730592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1400">
                <a:solidFill>
                  <a:srgbClr val="30303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Vidéo</a:t>
            </a:r>
          </a:p>
        </p:txBody>
      </p:sp>
      <p:sp>
        <p:nvSpPr>
          <p:cNvPr id="106" name="ZoneTexte 105"/>
          <p:cNvSpPr txBox="1"/>
          <p:nvPr/>
        </p:nvSpPr>
        <p:spPr>
          <a:xfrm>
            <a:off x="10803556" y="2837354"/>
            <a:ext cx="730592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1400">
                <a:solidFill>
                  <a:srgbClr val="30303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Autres (</a:t>
            </a:r>
            <a:r>
              <a:rPr kumimoji="0" lang="fr-FR" sz="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android</a:t>
            </a: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, IOS, </a:t>
            </a:r>
            <a:r>
              <a:rPr kumimoji="0" lang="fr-FR" sz="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IoT</a:t>
            </a: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)</a:t>
            </a:r>
          </a:p>
        </p:txBody>
      </p:sp>
      <p:sp>
        <p:nvSpPr>
          <p:cNvPr id="142" name="Rectangle"/>
          <p:cNvSpPr/>
          <p:nvPr/>
        </p:nvSpPr>
        <p:spPr>
          <a:xfrm>
            <a:off x="260217" y="3283455"/>
            <a:ext cx="11590577" cy="5160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5305686" y="3361494"/>
            <a:ext cx="990000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Authentification</a:t>
            </a:r>
          </a:p>
        </p:txBody>
      </p:sp>
      <p:sp>
        <p:nvSpPr>
          <p:cNvPr id="109" name="ZoneTexte 108"/>
          <p:cNvSpPr txBox="1"/>
          <p:nvPr/>
        </p:nvSpPr>
        <p:spPr>
          <a:xfrm>
            <a:off x="6486853" y="3361494"/>
            <a:ext cx="1638800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Profiling</a:t>
            </a: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et autorisations</a:t>
            </a:r>
          </a:p>
        </p:txBody>
      </p:sp>
      <p:sp>
        <p:nvSpPr>
          <p:cNvPr id="137" name="ZoneTexte 136"/>
          <p:cNvSpPr txBox="1"/>
          <p:nvPr/>
        </p:nvSpPr>
        <p:spPr>
          <a:xfrm>
            <a:off x="4107428" y="3361494"/>
            <a:ext cx="990000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Identification</a:t>
            </a:r>
          </a:p>
        </p:txBody>
      </p:sp>
      <p:sp>
        <p:nvSpPr>
          <p:cNvPr id="148" name="ZoneTexte 147"/>
          <p:cNvSpPr txBox="1"/>
          <p:nvPr/>
        </p:nvSpPr>
        <p:spPr>
          <a:xfrm>
            <a:off x="341853" y="3437620"/>
            <a:ext cx="1429797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Mécanismes de sécurité</a:t>
            </a:r>
          </a:p>
        </p:txBody>
      </p:sp>
      <p:sp>
        <p:nvSpPr>
          <p:cNvPr id="150" name="Rectangle"/>
          <p:cNvSpPr/>
          <p:nvPr/>
        </p:nvSpPr>
        <p:spPr>
          <a:xfrm>
            <a:off x="260217" y="3859786"/>
            <a:ext cx="11590577" cy="5715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158" name="ZoneTexte 157"/>
          <p:cNvSpPr txBox="1"/>
          <p:nvPr/>
        </p:nvSpPr>
        <p:spPr>
          <a:xfrm>
            <a:off x="341853" y="4041680"/>
            <a:ext cx="1429797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Mécanismes cross-canal</a:t>
            </a:r>
          </a:p>
        </p:txBody>
      </p:sp>
      <p:sp>
        <p:nvSpPr>
          <p:cNvPr id="178" name="ZoneTexte 177"/>
          <p:cNvSpPr txBox="1"/>
          <p:nvPr/>
        </p:nvSpPr>
        <p:spPr>
          <a:xfrm>
            <a:off x="2022468" y="3965554"/>
            <a:ext cx="1080000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Content Management</a:t>
            </a:r>
          </a:p>
        </p:txBody>
      </p:sp>
      <p:sp>
        <p:nvSpPr>
          <p:cNvPr id="179" name="ZoneTexte 178"/>
          <p:cNvSpPr txBox="1"/>
          <p:nvPr/>
        </p:nvSpPr>
        <p:spPr>
          <a:xfrm>
            <a:off x="3685519" y="3965554"/>
            <a:ext cx="1080000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UX digitale </a:t>
            </a:r>
            <a:b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</a:b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personnalisée</a:t>
            </a:r>
          </a:p>
        </p:txBody>
      </p:sp>
      <p:sp>
        <p:nvSpPr>
          <p:cNvPr id="180" name="ZoneTexte 179"/>
          <p:cNvSpPr txBox="1"/>
          <p:nvPr/>
        </p:nvSpPr>
        <p:spPr>
          <a:xfrm>
            <a:off x="5348570" y="3965554"/>
            <a:ext cx="1080000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Gestion des </a:t>
            </a:r>
            <a:b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</a:b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documents</a:t>
            </a:r>
          </a:p>
        </p:txBody>
      </p:sp>
      <p:sp>
        <p:nvSpPr>
          <p:cNvPr id="182" name="ZoneTexte 181"/>
          <p:cNvSpPr txBox="1"/>
          <p:nvPr/>
        </p:nvSpPr>
        <p:spPr>
          <a:xfrm>
            <a:off x="7011621" y="3965554"/>
            <a:ext cx="1080000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Community</a:t>
            </a: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</a:t>
            </a:r>
            <a:b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</a:b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management</a:t>
            </a:r>
          </a:p>
        </p:txBody>
      </p:sp>
      <p:sp>
        <p:nvSpPr>
          <p:cNvPr id="183" name="ZoneTexte 182"/>
          <p:cNvSpPr txBox="1"/>
          <p:nvPr/>
        </p:nvSpPr>
        <p:spPr>
          <a:xfrm>
            <a:off x="8674673" y="3965554"/>
            <a:ext cx="1080000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Collaboration </a:t>
            </a:r>
            <a:b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</a:b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digitale</a:t>
            </a:r>
          </a:p>
        </p:txBody>
      </p:sp>
      <p:sp>
        <p:nvSpPr>
          <p:cNvPr id="185" name="Rectangle"/>
          <p:cNvSpPr/>
          <p:nvPr/>
        </p:nvSpPr>
        <p:spPr>
          <a:xfrm>
            <a:off x="256746" y="2061362"/>
            <a:ext cx="11594048" cy="2805913"/>
          </a:xfrm>
          <a:prstGeom prst="rect">
            <a:avLst/>
          </a:prstGeom>
          <a:ln w="9525">
            <a:solidFill>
              <a:srgbClr val="EE0031"/>
            </a:solidFill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482687" y="1869707"/>
            <a:ext cx="1731243" cy="279796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Plateforme Digitale</a:t>
            </a:r>
          </a:p>
        </p:txBody>
      </p:sp>
      <p:sp>
        <p:nvSpPr>
          <p:cNvPr id="188" name="ZoneTexte 187"/>
          <p:cNvSpPr txBox="1"/>
          <p:nvPr/>
        </p:nvSpPr>
        <p:spPr>
          <a:xfrm>
            <a:off x="6982859" y="2105243"/>
            <a:ext cx="1912401" cy="259823"/>
          </a:xfrm>
          <a:prstGeom prst="rect">
            <a:avLst/>
          </a:prstGeom>
          <a:solidFill>
            <a:srgbClr val="3E5E7E"/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API</a:t>
            </a:r>
            <a:endParaRPr kumimoji="0" lang="fr-FR" sz="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630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D20F88-C31F-4A2F-A13C-0D2E4AAF7CB2}" type="slidenum">
              <a:rPr kumimoji="0" lang="fr-FR" b="1" i="0" u="none" strike="noStrike" kern="1200" cap="none" spc="0" normalizeH="0" baseline="0" noProof="0" smtClean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imeline"/>
          <p:cNvSpPr txBox="1"/>
          <p:nvPr/>
        </p:nvSpPr>
        <p:spPr>
          <a:xfrm>
            <a:off x="421200" y="284400"/>
            <a:ext cx="9261578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fr-FR" sz="6000" dirty="0" err="1"/>
              <a:t>Macro-architecture</a:t>
            </a:r>
            <a:endParaRPr sz="6000" dirty="0"/>
          </a:p>
        </p:txBody>
      </p:sp>
      <p:sp>
        <p:nvSpPr>
          <p:cNvPr id="5" name="ZoneTexte 4"/>
          <p:cNvSpPr txBox="1"/>
          <p:nvPr/>
        </p:nvSpPr>
        <p:spPr>
          <a:xfrm>
            <a:off x="2323771" y="1692326"/>
            <a:ext cx="1306800" cy="360000"/>
          </a:xfrm>
          <a:prstGeom prst="rect">
            <a:avLst/>
          </a:prstGeom>
          <a:solidFill>
            <a:srgbClr val="EE0031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Applications </a:t>
            </a:r>
            <a:b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</a:b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Mobile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268891" y="1692326"/>
            <a:ext cx="1306800" cy="360000"/>
          </a:xfrm>
          <a:prstGeom prst="rect">
            <a:avLst/>
          </a:prstGeom>
          <a:solidFill>
            <a:srgbClr val="EE0031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Applications </a:t>
            </a:r>
            <a:b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</a:b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Web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214011" y="1692326"/>
            <a:ext cx="1306800" cy="360000"/>
          </a:xfrm>
          <a:prstGeom prst="rect">
            <a:avLst/>
          </a:prstGeom>
          <a:solidFill>
            <a:srgbClr val="EE0031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Applications </a:t>
            </a:r>
            <a:b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</a:br>
            <a:r>
              <a:rPr kumimoji="0" lang="fr-FR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IoT</a:t>
            </a:r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159131" y="1692326"/>
            <a:ext cx="1306800" cy="360000"/>
          </a:xfrm>
          <a:prstGeom prst="rect">
            <a:avLst/>
          </a:prstGeom>
          <a:solidFill>
            <a:srgbClr val="EE0031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Startup &amp;</a:t>
            </a:r>
            <a:b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</a:b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partenaires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0104253" y="1692326"/>
            <a:ext cx="1306800" cy="360000"/>
          </a:xfrm>
          <a:prstGeom prst="rect">
            <a:avLst/>
          </a:prstGeom>
          <a:solidFill>
            <a:srgbClr val="EE0031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Abonnés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171" y="879977"/>
            <a:ext cx="720000" cy="7200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11" y="920630"/>
            <a:ext cx="720000" cy="7200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291" y="892313"/>
            <a:ext cx="720000" cy="7200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436" y="956754"/>
            <a:ext cx="360000" cy="3600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011" y="1204242"/>
            <a:ext cx="360000" cy="360000"/>
          </a:xfrm>
          <a:prstGeom prst="rect">
            <a:avLst/>
          </a:prstGeom>
          <a:noFill/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436" y="1097878"/>
            <a:ext cx="360000" cy="360000"/>
          </a:xfrm>
          <a:prstGeom prst="rect">
            <a:avLst/>
          </a:prstGeom>
        </p:spPr>
      </p:pic>
      <p:sp>
        <p:nvSpPr>
          <p:cNvPr id="19" name="Rectangle"/>
          <p:cNvSpPr/>
          <p:nvPr/>
        </p:nvSpPr>
        <p:spPr>
          <a:xfrm>
            <a:off x="4655922" y="2144071"/>
            <a:ext cx="4817014" cy="1320001"/>
          </a:xfrm>
          <a:prstGeom prst="rect">
            <a:avLst/>
          </a:prstGeom>
          <a:solidFill>
            <a:srgbClr val="B0C4D8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081046" y="2144071"/>
            <a:ext cx="1966764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API </a:t>
            </a:r>
            <a:r>
              <a:rPr kumimoji="0" lang="fr-FR" sz="10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Management</a:t>
            </a:r>
            <a:r>
              <a:rPr kumimoji="0" lang="fr-FR" sz="1000" b="1" i="0" u="none" strike="noStrike" kern="1200" cap="none" spc="300" normalizeH="0" noProof="0" dirty="0" smtClean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314B64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1" name="Rectangle"/>
          <p:cNvSpPr/>
          <p:nvPr/>
        </p:nvSpPr>
        <p:spPr>
          <a:xfrm>
            <a:off x="9763125" y="2144071"/>
            <a:ext cx="1647928" cy="1320001"/>
          </a:xfrm>
          <a:prstGeom prst="rect">
            <a:avLst/>
          </a:prstGeom>
          <a:solidFill>
            <a:srgbClr val="D1D1D1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9603707" y="2144071"/>
            <a:ext cx="1966764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Authentification</a:t>
            </a:r>
          </a:p>
        </p:txBody>
      </p:sp>
      <p:sp>
        <p:nvSpPr>
          <p:cNvPr id="26" name="Rectangle"/>
          <p:cNvSpPr/>
          <p:nvPr/>
        </p:nvSpPr>
        <p:spPr>
          <a:xfrm>
            <a:off x="2465161" y="2144071"/>
            <a:ext cx="1965368" cy="1320001"/>
          </a:xfrm>
          <a:prstGeom prst="roundRect">
            <a:avLst/>
          </a:prstGeom>
          <a:solidFill>
            <a:srgbClr val="00B4B0">
              <a:alpha val="52000"/>
            </a:srgb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583994" y="2665208"/>
            <a:ext cx="1702167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Portal </a:t>
            </a:r>
            <a:r>
              <a:rPr kumimoji="0" lang="fr-FR" sz="1000" b="1" i="0" u="none" strike="noStrike" kern="1200" cap="none" spc="300" normalizeH="0" baseline="0" noProof="0" dirty="0" err="1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Sandbox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8" name="Rectangle"/>
          <p:cNvSpPr/>
          <p:nvPr/>
        </p:nvSpPr>
        <p:spPr>
          <a:xfrm>
            <a:off x="9763125" y="3633132"/>
            <a:ext cx="1647928" cy="1471843"/>
          </a:xfrm>
          <a:prstGeom prst="rect">
            <a:avLst/>
          </a:prstGeom>
          <a:solidFill>
            <a:srgbClr val="B0C4D8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9603707" y="3633132"/>
            <a:ext cx="1966764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Meta-services</a:t>
            </a:r>
          </a:p>
        </p:txBody>
      </p:sp>
      <p:sp>
        <p:nvSpPr>
          <p:cNvPr id="30" name="Rectangle"/>
          <p:cNvSpPr/>
          <p:nvPr/>
        </p:nvSpPr>
        <p:spPr>
          <a:xfrm>
            <a:off x="4655922" y="3633134"/>
            <a:ext cx="4817014" cy="1195112"/>
          </a:xfrm>
          <a:prstGeom prst="rect">
            <a:avLst/>
          </a:prstGeom>
          <a:solidFill>
            <a:srgbClr val="B0C4D8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6041320" y="3633132"/>
            <a:ext cx="1966764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 err="1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Microservices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314B64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4" name="Rectangle"/>
          <p:cNvSpPr/>
          <p:nvPr/>
        </p:nvSpPr>
        <p:spPr>
          <a:xfrm>
            <a:off x="4655922" y="4897226"/>
            <a:ext cx="4817014" cy="881421"/>
          </a:xfrm>
          <a:prstGeom prst="rect">
            <a:avLst/>
          </a:prstGeom>
          <a:gradFill flip="none" rotWithShape="1">
            <a:gsLst>
              <a:gs pos="0">
                <a:srgbClr val="B0C4D8"/>
              </a:gs>
              <a:gs pos="42000">
                <a:srgbClr val="B0C4D8"/>
              </a:gs>
              <a:gs pos="83000">
                <a:srgbClr val="D1D1D1"/>
              </a:gs>
              <a:gs pos="100000">
                <a:srgbClr val="D1D1D1"/>
              </a:gs>
            </a:gsLst>
            <a:lin ang="5400000" scaled="0"/>
            <a:tileRect/>
          </a:gra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5942982" y="4916026"/>
            <a:ext cx="2163440" cy="3234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Supervision</a:t>
            </a:r>
            <a:r>
              <a:rPr kumimoji="0" lang="fr-FR" sz="1000" b="1" i="0" u="none" strike="noStrike" kern="1200" cap="none" spc="300" normalizeH="0" noProof="0" dirty="0" smtClean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/ Monitoring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314B64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6" name="Rectangle"/>
          <p:cNvSpPr/>
          <p:nvPr/>
        </p:nvSpPr>
        <p:spPr>
          <a:xfrm>
            <a:off x="2466528" y="3625505"/>
            <a:ext cx="1900571" cy="1611783"/>
          </a:xfrm>
          <a:prstGeom prst="rect">
            <a:avLst/>
          </a:prstGeom>
          <a:solidFill>
            <a:srgbClr val="D1D1D1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2861720" y="3633132"/>
            <a:ext cx="1110186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Automation</a:t>
            </a:r>
          </a:p>
        </p:txBody>
      </p:sp>
      <p:sp>
        <p:nvSpPr>
          <p:cNvPr id="39" name="Rectangle"/>
          <p:cNvSpPr/>
          <p:nvPr/>
        </p:nvSpPr>
        <p:spPr>
          <a:xfrm>
            <a:off x="4653223" y="5762069"/>
            <a:ext cx="5091383" cy="853044"/>
          </a:xfrm>
          <a:prstGeom prst="rect">
            <a:avLst/>
          </a:prstGeom>
          <a:solidFill>
            <a:srgbClr val="D1D1D1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41" name="ZoneTexte 40"/>
          <p:cNvSpPr txBox="1"/>
          <p:nvPr/>
        </p:nvSpPr>
        <p:spPr>
          <a:xfrm rot="5400000">
            <a:off x="9342100" y="6132621"/>
            <a:ext cx="51791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 err="1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Ops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9896083" y="2616038"/>
            <a:ext cx="1382011" cy="360000"/>
          </a:xfrm>
          <a:prstGeom prst="rect">
            <a:avLst/>
          </a:prstGeom>
          <a:solidFill>
            <a:srgbClr val="606060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Fournisseur d’identité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2778616" y="3928141"/>
            <a:ext cx="1276394" cy="360000"/>
          </a:xfrm>
          <a:prstGeom prst="rect">
            <a:avLst/>
          </a:prstGeom>
          <a:solidFill>
            <a:srgbClr val="606060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Test unitaires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2778616" y="4369053"/>
            <a:ext cx="1276394" cy="360000"/>
          </a:xfrm>
          <a:prstGeom prst="rect">
            <a:avLst/>
          </a:prstGeom>
          <a:solidFill>
            <a:srgbClr val="606060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Build</a:t>
            </a:r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2778616" y="4813109"/>
            <a:ext cx="1276394" cy="360000"/>
          </a:xfrm>
          <a:prstGeom prst="rect">
            <a:avLst/>
          </a:prstGeom>
          <a:solidFill>
            <a:srgbClr val="606060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Déploiment</a:t>
            </a:r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49" name="ZoneTexte 48"/>
          <p:cNvSpPr txBox="1"/>
          <p:nvPr/>
        </p:nvSpPr>
        <p:spPr>
          <a:xfrm rot="5400000">
            <a:off x="5860418" y="5703112"/>
            <a:ext cx="1276394" cy="360000"/>
          </a:xfrm>
          <a:prstGeom prst="rect">
            <a:avLst/>
          </a:prstGeom>
          <a:gradFill flip="none" rotWithShape="1">
            <a:gsLst>
              <a:gs pos="0">
                <a:srgbClr val="314B64"/>
              </a:gs>
              <a:gs pos="42000">
                <a:srgbClr val="314B64"/>
              </a:gs>
              <a:gs pos="83000">
                <a:srgbClr val="606060"/>
              </a:gs>
              <a:gs pos="100000">
                <a:srgbClr val="606060"/>
              </a:gs>
            </a:gsLst>
            <a:lin ang="0" scaled="1"/>
            <a:tileRect/>
          </a:gra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Pistes d’audit</a:t>
            </a:r>
          </a:p>
        </p:txBody>
      </p:sp>
      <p:sp>
        <p:nvSpPr>
          <p:cNvPr id="50" name="ZoneTexte 49"/>
          <p:cNvSpPr txBox="1"/>
          <p:nvPr/>
        </p:nvSpPr>
        <p:spPr>
          <a:xfrm rot="5400000">
            <a:off x="7026992" y="5703112"/>
            <a:ext cx="1276394" cy="360000"/>
          </a:xfrm>
          <a:prstGeom prst="rect">
            <a:avLst/>
          </a:prstGeom>
          <a:gradFill flip="none" rotWithShape="1">
            <a:gsLst>
              <a:gs pos="0">
                <a:srgbClr val="314B64"/>
              </a:gs>
              <a:gs pos="42000">
                <a:srgbClr val="314B64"/>
              </a:gs>
              <a:gs pos="83000">
                <a:srgbClr val="606060"/>
              </a:gs>
              <a:gs pos="100000">
                <a:srgbClr val="606060"/>
              </a:gs>
            </a:gsLst>
            <a:lin ang="0" scaled="1"/>
            <a:tileRect/>
          </a:gra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Alertes</a:t>
            </a:r>
          </a:p>
        </p:txBody>
      </p:sp>
      <p:sp>
        <p:nvSpPr>
          <p:cNvPr id="51" name="ZoneTexte 50"/>
          <p:cNvSpPr txBox="1"/>
          <p:nvPr/>
        </p:nvSpPr>
        <p:spPr>
          <a:xfrm rot="5400000">
            <a:off x="8193567" y="5705820"/>
            <a:ext cx="1276394" cy="360000"/>
          </a:xfrm>
          <a:prstGeom prst="rect">
            <a:avLst/>
          </a:prstGeom>
          <a:gradFill flip="none" rotWithShape="1">
            <a:gsLst>
              <a:gs pos="0">
                <a:srgbClr val="314B64"/>
              </a:gs>
              <a:gs pos="42000">
                <a:srgbClr val="314B64"/>
              </a:gs>
              <a:gs pos="83000">
                <a:srgbClr val="606060"/>
              </a:gs>
              <a:gs pos="100000">
                <a:srgbClr val="606060"/>
              </a:gs>
            </a:gsLst>
            <a:lin ang="0" scaled="1"/>
            <a:tileRect/>
          </a:gra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Monitoring</a:t>
            </a:r>
          </a:p>
        </p:txBody>
      </p:sp>
      <p:sp>
        <p:nvSpPr>
          <p:cNvPr id="52" name="ZoneTexte 51"/>
          <p:cNvSpPr txBox="1"/>
          <p:nvPr/>
        </p:nvSpPr>
        <p:spPr>
          <a:xfrm rot="5400000">
            <a:off x="4693844" y="5703112"/>
            <a:ext cx="1276394" cy="360000"/>
          </a:xfrm>
          <a:prstGeom prst="rect">
            <a:avLst/>
          </a:prstGeom>
          <a:gradFill flip="none" rotWithShape="1">
            <a:gsLst>
              <a:gs pos="0">
                <a:srgbClr val="314B64"/>
              </a:gs>
              <a:gs pos="42000">
                <a:srgbClr val="314B64"/>
              </a:gs>
              <a:gs pos="83000">
                <a:srgbClr val="606060"/>
              </a:gs>
              <a:gs pos="100000">
                <a:srgbClr val="606060"/>
              </a:gs>
            </a:gsLst>
            <a:lin ang="0" scaled="1"/>
            <a:tileRect/>
          </a:gra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Enregistrement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9933688" y="3941165"/>
            <a:ext cx="1306800" cy="360000"/>
          </a:xfrm>
          <a:prstGeom prst="rect">
            <a:avLst/>
          </a:prstGeom>
          <a:solidFill>
            <a:srgbClr val="314B64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Service </a:t>
            </a:r>
            <a:r>
              <a:rPr kumimoji="0" lang="fr-FR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discovery</a:t>
            </a:r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9933688" y="4455033"/>
            <a:ext cx="1306800" cy="360000"/>
          </a:xfrm>
          <a:prstGeom prst="rect">
            <a:avLst/>
          </a:prstGeom>
          <a:solidFill>
            <a:srgbClr val="314B64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Registre API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4793301" y="2627963"/>
            <a:ext cx="1437480" cy="360000"/>
          </a:xfrm>
          <a:prstGeom prst="rect">
            <a:avLst/>
          </a:prstGeom>
          <a:solidFill>
            <a:srgbClr val="314B64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Gateway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6348561" y="2627963"/>
            <a:ext cx="1437480" cy="360000"/>
          </a:xfrm>
          <a:prstGeom prst="rect">
            <a:avLst/>
          </a:prstGeom>
          <a:solidFill>
            <a:srgbClr val="314B64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Routeur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7903822" y="2627963"/>
            <a:ext cx="1437480" cy="360000"/>
          </a:xfrm>
          <a:prstGeom prst="rect">
            <a:avLst/>
          </a:prstGeom>
          <a:solidFill>
            <a:srgbClr val="314B64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Équilibreur de charge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5151453" y="3969913"/>
            <a:ext cx="844014" cy="249906"/>
          </a:xfrm>
          <a:prstGeom prst="rect">
            <a:avLst/>
          </a:prstGeom>
          <a:solidFill>
            <a:srgbClr val="314B64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6198142" y="3969913"/>
            <a:ext cx="844014" cy="249906"/>
          </a:xfrm>
          <a:prstGeom prst="rect">
            <a:avLst/>
          </a:prstGeom>
          <a:solidFill>
            <a:srgbClr val="314B64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7244831" y="3969913"/>
            <a:ext cx="844014" cy="249906"/>
          </a:xfrm>
          <a:prstGeom prst="rect">
            <a:avLst/>
          </a:prstGeom>
          <a:solidFill>
            <a:srgbClr val="314B64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8291519" y="3969913"/>
            <a:ext cx="844014" cy="249906"/>
          </a:xfrm>
          <a:prstGeom prst="rect">
            <a:avLst/>
          </a:prstGeom>
          <a:solidFill>
            <a:srgbClr val="314B64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65" name="Cylindre 64"/>
          <p:cNvSpPr/>
          <p:nvPr/>
        </p:nvSpPr>
        <p:spPr bwMode="auto">
          <a:xfrm>
            <a:off x="5151453" y="4350864"/>
            <a:ext cx="844014" cy="435630"/>
          </a:xfrm>
          <a:prstGeom prst="can">
            <a:avLst/>
          </a:prstGeom>
          <a:solidFill>
            <a:srgbClr val="EE00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6" name="Cylindre 65"/>
          <p:cNvSpPr/>
          <p:nvPr/>
        </p:nvSpPr>
        <p:spPr bwMode="auto">
          <a:xfrm>
            <a:off x="6198142" y="4350864"/>
            <a:ext cx="844014" cy="435630"/>
          </a:xfrm>
          <a:prstGeom prst="can">
            <a:avLst/>
          </a:prstGeom>
          <a:solidFill>
            <a:srgbClr val="EE00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7" name="Cylindre 66"/>
          <p:cNvSpPr/>
          <p:nvPr/>
        </p:nvSpPr>
        <p:spPr bwMode="auto">
          <a:xfrm>
            <a:off x="7244831" y="4350864"/>
            <a:ext cx="844014" cy="435630"/>
          </a:xfrm>
          <a:prstGeom prst="can">
            <a:avLst/>
          </a:prstGeom>
          <a:solidFill>
            <a:srgbClr val="EE00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8" name="Cylindre 67"/>
          <p:cNvSpPr/>
          <p:nvPr/>
        </p:nvSpPr>
        <p:spPr bwMode="auto">
          <a:xfrm>
            <a:off x="8291519" y="4350864"/>
            <a:ext cx="844014" cy="435630"/>
          </a:xfrm>
          <a:prstGeom prst="can">
            <a:avLst/>
          </a:prstGeom>
          <a:solidFill>
            <a:srgbClr val="EE00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9" name="Double flèche verticale 68"/>
          <p:cNvSpPr/>
          <p:nvPr/>
        </p:nvSpPr>
        <p:spPr bwMode="auto">
          <a:xfrm>
            <a:off x="5512041" y="3811593"/>
            <a:ext cx="70140" cy="138768"/>
          </a:xfrm>
          <a:prstGeom prst="upDownArrow">
            <a:avLst/>
          </a:prstGeom>
          <a:solidFill>
            <a:srgbClr val="314B6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70" name="Double flèche verticale 69"/>
          <p:cNvSpPr/>
          <p:nvPr/>
        </p:nvSpPr>
        <p:spPr bwMode="auto">
          <a:xfrm>
            <a:off x="6585079" y="3811593"/>
            <a:ext cx="70140" cy="138768"/>
          </a:xfrm>
          <a:prstGeom prst="upDownArrow">
            <a:avLst/>
          </a:prstGeom>
          <a:solidFill>
            <a:srgbClr val="314B6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71" name="Double flèche verticale 70"/>
          <p:cNvSpPr/>
          <p:nvPr/>
        </p:nvSpPr>
        <p:spPr bwMode="auto">
          <a:xfrm>
            <a:off x="7630119" y="3811593"/>
            <a:ext cx="70140" cy="138768"/>
          </a:xfrm>
          <a:prstGeom prst="upDownArrow">
            <a:avLst/>
          </a:prstGeom>
          <a:solidFill>
            <a:srgbClr val="314B6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72" name="Double flèche verticale 71"/>
          <p:cNvSpPr/>
          <p:nvPr/>
        </p:nvSpPr>
        <p:spPr bwMode="auto">
          <a:xfrm>
            <a:off x="8678456" y="3811593"/>
            <a:ext cx="70140" cy="138768"/>
          </a:xfrm>
          <a:prstGeom prst="upDownArrow">
            <a:avLst/>
          </a:prstGeom>
          <a:solidFill>
            <a:srgbClr val="314B6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cxnSp>
        <p:nvCxnSpPr>
          <p:cNvPr id="74" name="Connecteur droit avec flèche 73"/>
          <p:cNvCxnSpPr/>
          <p:nvPr/>
        </p:nvCxnSpPr>
        <p:spPr bwMode="auto">
          <a:xfrm>
            <a:off x="5573460" y="4238869"/>
            <a:ext cx="0" cy="1080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314B64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Connecteur droit avec flèche 75"/>
          <p:cNvCxnSpPr/>
          <p:nvPr/>
        </p:nvCxnSpPr>
        <p:spPr bwMode="auto">
          <a:xfrm>
            <a:off x="6629417" y="4238869"/>
            <a:ext cx="0" cy="1080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314B64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Connecteur droit avec flèche 76"/>
          <p:cNvCxnSpPr/>
          <p:nvPr/>
        </p:nvCxnSpPr>
        <p:spPr bwMode="auto">
          <a:xfrm>
            <a:off x="7671170" y="4238869"/>
            <a:ext cx="0" cy="1080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314B64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Connecteur droit avec flèche 77"/>
          <p:cNvCxnSpPr/>
          <p:nvPr/>
        </p:nvCxnSpPr>
        <p:spPr bwMode="auto">
          <a:xfrm>
            <a:off x="8720021" y="4238869"/>
            <a:ext cx="0" cy="1080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314B64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9" name="ZoneTexte 78"/>
          <p:cNvSpPr txBox="1"/>
          <p:nvPr/>
        </p:nvSpPr>
        <p:spPr>
          <a:xfrm>
            <a:off x="836971" y="4537226"/>
            <a:ext cx="1306800" cy="360000"/>
          </a:xfrm>
          <a:prstGeom prst="rect">
            <a:avLst/>
          </a:prstGeom>
          <a:solidFill>
            <a:srgbClr val="EE0031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Equipe </a:t>
            </a:r>
            <a:r>
              <a:rPr kumimoji="0" lang="fr-FR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Devops</a:t>
            </a:r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154" y="3801654"/>
            <a:ext cx="360000" cy="360000"/>
          </a:xfrm>
          <a:prstGeom prst="rect">
            <a:avLst/>
          </a:prstGeom>
        </p:spPr>
      </p:pic>
      <p:pic>
        <p:nvPicPr>
          <p:cNvPr id="81" name="Image 8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29" y="4049142"/>
            <a:ext cx="360000" cy="360000"/>
          </a:xfrm>
          <a:prstGeom prst="rect">
            <a:avLst/>
          </a:prstGeom>
          <a:noFill/>
        </p:spPr>
      </p:pic>
      <p:pic>
        <p:nvPicPr>
          <p:cNvPr id="82" name="Image 8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154" y="3942778"/>
            <a:ext cx="360000" cy="360000"/>
          </a:xfrm>
          <a:prstGeom prst="rect">
            <a:avLst/>
          </a:prstGeom>
        </p:spPr>
      </p:pic>
      <p:pic>
        <p:nvPicPr>
          <p:cNvPr id="83" name="Image 8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461" y="944561"/>
            <a:ext cx="720000" cy="720000"/>
          </a:xfrm>
          <a:prstGeom prst="rect">
            <a:avLst/>
          </a:prstGeom>
        </p:spPr>
      </p:pic>
      <p:sp>
        <p:nvSpPr>
          <p:cNvPr id="84" name="Rectangle à coins arrondis 83"/>
          <p:cNvSpPr/>
          <p:nvPr/>
        </p:nvSpPr>
        <p:spPr>
          <a:xfrm>
            <a:off x="2268721" y="2102290"/>
            <a:ext cx="7447003" cy="1418875"/>
          </a:xfrm>
          <a:prstGeom prst="roundRect">
            <a:avLst>
              <a:gd name="adj" fmla="val 4619"/>
            </a:avLst>
          </a:prstGeom>
          <a:noFill/>
          <a:ln w="31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ZoneTexte 84"/>
          <p:cNvSpPr txBox="1"/>
          <p:nvPr/>
        </p:nvSpPr>
        <p:spPr>
          <a:xfrm rot="16200000">
            <a:off x="1164009" y="2588627"/>
            <a:ext cx="18198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pc="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/>
              </a:rPr>
              <a:t>API Management Platform</a:t>
            </a:r>
            <a:endParaRPr lang="en-US" sz="1100" b="1" spc="150" dirty="0">
              <a:solidFill>
                <a:schemeClr val="tx1">
                  <a:lumMod val="85000"/>
                  <a:lumOff val="15000"/>
                </a:schemeClr>
              </a:solidFill>
              <a:latin typeface="Montserrat Light"/>
            </a:endParaRPr>
          </a:p>
        </p:txBody>
      </p:sp>
      <p:sp>
        <p:nvSpPr>
          <p:cNvPr id="86" name="Rectangle"/>
          <p:cNvSpPr/>
          <p:nvPr/>
        </p:nvSpPr>
        <p:spPr>
          <a:xfrm>
            <a:off x="2466528" y="5341628"/>
            <a:ext cx="1900571" cy="1273485"/>
          </a:xfrm>
          <a:prstGeom prst="rect">
            <a:avLst/>
          </a:prstGeom>
          <a:solidFill>
            <a:srgbClr val="D1D1D1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2739733" y="5873665"/>
            <a:ext cx="1452317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Config</a:t>
            </a:r>
            <a:r>
              <a:rPr kumimoji="0" lang="fr-FR" sz="1000" b="1" i="0" u="none" strike="noStrike" kern="1200" cap="none" spc="300" normalizeH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Server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249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à coins arrondis 143"/>
          <p:cNvSpPr/>
          <p:nvPr/>
        </p:nvSpPr>
        <p:spPr>
          <a:xfrm>
            <a:off x="4184302" y="1876187"/>
            <a:ext cx="1620000" cy="1620000"/>
          </a:xfrm>
          <a:prstGeom prst="roundRect">
            <a:avLst>
              <a:gd name="adj" fmla="val 6084"/>
            </a:avLst>
          </a:prstGeom>
          <a:solidFill>
            <a:srgbClr val="456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Rectangle à coins arrondis 146"/>
          <p:cNvSpPr/>
          <p:nvPr/>
        </p:nvSpPr>
        <p:spPr>
          <a:xfrm>
            <a:off x="5920367" y="1876187"/>
            <a:ext cx="1620000" cy="1620000"/>
          </a:xfrm>
          <a:prstGeom prst="roundRect">
            <a:avLst>
              <a:gd name="adj" fmla="val 6084"/>
            </a:avLst>
          </a:prstGeom>
          <a:solidFill>
            <a:srgbClr val="E16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Rectangle à coins arrondis 147"/>
          <p:cNvSpPr/>
          <p:nvPr/>
        </p:nvSpPr>
        <p:spPr>
          <a:xfrm>
            <a:off x="5920367" y="3598766"/>
            <a:ext cx="1620000" cy="1620000"/>
          </a:xfrm>
          <a:prstGeom prst="roundRect">
            <a:avLst>
              <a:gd name="adj" fmla="val 6084"/>
            </a:avLst>
          </a:prstGeom>
          <a:solidFill>
            <a:srgbClr val="2EA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Rectangle à coins arrondis 148"/>
          <p:cNvSpPr/>
          <p:nvPr/>
        </p:nvSpPr>
        <p:spPr>
          <a:xfrm>
            <a:off x="4184302" y="3598766"/>
            <a:ext cx="1620000" cy="1620000"/>
          </a:xfrm>
          <a:prstGeom prst="roundRect">
            <a:avLst>
              <a:gd name="adj" fmla="val 6084"/>
            </a:avLst>
          </a:prstGeom>
          <a:solidFill>
            <a:srgbClr val="61D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35</a:t>
            </a:fld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0" name="Picture 3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963" y="1363665"/>
            <a:ext cx="833150" cy="833150"/>
          </a:xfrm>
          <a:prstGeom prst="rect">
            <a:avLst/>
          </a:prstGeom>
          <a:noFill/>
        </p:spPr>
      </p:pic>
      <p:sp>
        <p:nvSpPr>
          <p:cNvPr id="96" name="TextBox 148"/>
          <p:cNvSpPr txBox="1"/>
          <p:nvPr/>
        </p:nvSpPr>
        <p:spPr>
          <a:xfrm>
            <a:off x="5252377" y="6317620"/>
            <a:ext cx="123405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IE"/>
            </a:defPPr>
            <a:lvl1pPr algn="ctr">
              <a:defRPr sz="1600" b="1">
                <a:solidFill>
                  <a:schemeClr val="bg2"/>
                </a:solidFill>
              </a:defRPr>
            </a:lvl1pPr>
          </a:lstStyle>
          <a:p>
            <a:pPr defTabSz="342900" fontAlgn="auto">
              <a:spcBef>
                <a:spcPts val="0"/>
              </a:spcBef>
              <a:spcAft>
                <a:spcPts val="0"/>
              </a:spcAft>
            </a:pPr>
            <a:r>
              <a:rPr lang="en-US" sz="1100" b="0" dirty="0" smtClean="0">
                <a:solidFill>
                  <a:srgbClr val="313231"/>
                </a:solidFill>
                <a:latin typeface="Montserrat Light"/>
                <a:cs typeface="Arial Narrow"/>
              </a:rPr>
              <a:t>API Managers</a:t>
            </a:r>
            <a:endParaRPr lang="en-US" sz="1100" b="0" dirty="0">
              <a:solidFill>
                <a:srgbClr val="313231"/>
              </a:solidFill>
              <a:latin typeface="Montserrat Light"/>
              <a:cs typeface="Arial Narrow"/>
            </a:endParaRPr>
          </a:p>
        </p:txBody>
      </p:sp>
      <p:grpSp>
        <p:nvGrpSpPr>
          <p:cNvPr id="104" name="Groupe 103"/>
          <p:cNvGrpSpPr/>
          <p:nvPr/>
        </p:nvGrpSpPr>
        <p:grpSpPr>
          <a:xfrm>
            <a:off x="1473976" y="889293"/>
            <a:ext cx="9299722" cy="307778"/>
            <a:chOff x="1246451" y="890746"/>
            <a:chExt cx="9299722" cy="307778"/>
          </a:xfrm>
        </p:grpSpPr>
        <p:grpSp>
          <p:nvGrpSpPr>
            <p:cNvPr id="98" name="Groupe 97"/>
            <p:cNvGrpSpPr/>
            <p:nvPr/>
          </p:nvGrpSpPr>
          <p:grpSpPr>
            <a:xfrm>
              <a:off x="1246451" y="890746"/>
              <a:ext cx="9299722" cy="307778"/>
              <a:chOff x="875819" y="5486002"/>
              <a:chExt cx="9299722" cy="307778"/>
            </a:xfrm>
          </p:grpSpPr>
          <p:sp>
            <p:nvSpPr>
              <p:cNvPr id="99" name="ZoneTexte 98"/>
              <p:cNvSpPr txBox="1"/>
              <p:nvPr/>
            </p:nvSpPr>
            <p:spPr>
              <a:xfrm>
                <a:off x="990119" y="5486003"/>
                <a:ext cx="9185422" cy="307777"/>
              </a:xfrm>
              <a:prstGeom prst="homePlate">
                <a:avLst>
                  <a:gd name="adj" fmla="val 22147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buNone/>
                </a:pPr>
                <a:endParaRPr lang="en-US" sz="1400" b="1" spc="300" dirty="0">
                  <a:latin typeface="Montserrat Light"/>
                </a:endParaRPr>
              </a:p>
            </p:txBody>
          </p:sp>
          <p:sp>
            <p:nvSpPr>
              <p:cNvPr id="100" name="Chevron 99"/>
              <p:cNvSpPr/>
              <p:nvPr/>
            </p:nvSpPr>
            <p:spPr>
              <a:xfrm rot="10800000">
                <a:off x="875819" y="5486002"/>
                <a:ext cx="228600" cy="307777"/>
              </a:xfrm>
              <a:prstGeom prst="chevron">
                <a:avLst>
                  <a:gd name="adj" fmla="val 30556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1" name="ZoneTexte 100"/>
            <p:cNvSpPr txBox="1"/>
            <p:nvPr/>
          </p:nvSpPr>
          <p:spPr>
            <a:xfrm>
              <a:off x="1570492" y="906135"/>
              <a:ext cx="1447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spc="300" dirty="0" smtClean="0">
                  <a:solidFill>
                    <a:schemeClr val="bg1"/>
                  </a:solidFill>
                  <a:latin typeface="Montserrat Light"/>
                </a:rPr>
                <a:t>CONSUME</a:t>
              </a:r>
              <a:endParaRPr lang="fr-FR" sz="1200" b="1" spc="300" dirty="0">
                <a:solidFill>
                  <a:schemeClr val="bg1"/>
                </a:solidFill>
                <a:latin typeface="Montserrat Light"/>
              </a:endParaRPr>
            </a:p>
          </p:txBody>
        </p:sp>
        <p:sp>
          <p:nvSpPr>
            <p:cNvPr id="102" name="ZoneTexte 101"/>
            <p:cNvSpPr txBox="1"/>
            <p:nvPr/>
          </p:nvSpPr>
          <p:spPr>
            <a:xfrm>
              <a:off x="5134160" y="906135"/>
              <a:ext cx="1447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spc="300" dirty="0" smtClean="0">
                  <a:solidFill>
                    <a:schemeClr val="bg1"/>
                  </a:solidFill>
                  <a:latin typeface="Montserrat Light"/>
                </a:rPr>
                <a:t>CONTROLE</a:t>
              </a:r>
              <a:endParaRPr lang="fr-FR" sz="1200" b="1" spc="300" dirty="0">
                <a:solidFill>
                  <a:schemeClr val="bg1"/>
                </a:solidFill>
                <a:latin typeface="Montserrat Light"/>
              </a:endParaRPr>
            </a:p>
          </p:txBody>
        </p:sp>
        <p:sp>
          <p:nvSpPr>
            <p:cNvPr id="103" name="ZoneTexte 102"/>
            <p:cNvSpPr txBox="1"/>
            <p:nvPr/>
          </p:nvSpPr>
          <p:spPr>
            <a:xfrm>
              <a:off x="8528296" y="906135"/>
              <a:ext cx="1447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spc="300" dirty="0" smtClean="0">
                  <a:solidFill>
                    <a:schemeClr val="bg1"/>
                  </a:solidFill>
                  <a:latin typeface="Montserrat Light"/>
                </a:rPr>
                <a:t>CREATE</a:t>
              </a:r>
              <a:endParaRPr lang="fr-FR" sz="1200" b="1" spc="300" dirty="0">
                <a:solidFill>
                  <a:schemeClr val="bg1"/>
                </a:solidFill>
                <a:latin typeface="Montserrat Light"/>
              </a:endParaRPr>
            </a:p>
          </p:txBody>
        </p:sp>
      </p:grpSp>
      <p:grpSp>
        <p:nvGrpSpPr>
          <p:cNvPr id="162" name="Groupe 161"/>
          <p:cNvGrpSpPr/>
          <p:nvPr/>
        </p:nvGrpSpPr>
        <p:grpSpPr>
          <a:xfrm>
            <a:off x="1525323" y="3629104"/>
            <a:ext cx="1565981" cy="1666202"/>
            <a:chOff x="1488130" y="3787607"/>
            <a:chExt cx="1565981" cy="1666202"/>
          </a:xfrm>
        </p:grpSpPr>
        <p:sp>
          <p:nvSpPr>
            <p:cNvPr id="26" name="TextBox 120"/>
            <p:cNvSpPr txBox="1"/>
            <p:nvPr/>
          </p:nvSpPr>
          <p:spPr>
            <a:xfrm>
              <a:off x="1488130" y="5192199"/>
              <a:ext cx="1425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1723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rgbClr val="3F3F3F"/>
                  </a:solidFill>
                  <a:latin typeface="Montserrat Light"/>
                  <a:cs typeface="Arial Narrow"/>
                </a:rPr>
                <a:t>Partners Apps</a:t>
              </a:r>
            </a:p>
          </p:txBody>
        </p:sp>
        <p:grpSp>
          <p:nvGrpSpPr>
            <p:cNvPr id="118" name="Groupe 117"/>
            <p:cNvGrpSpPr/>
            <p:nvPr/>
          </p:nvGrpSpPr>
          <p:grpSpPr>
            <a:xfrm>
              <a:off x="1611455" y="3787607"/>
              <a:ext cx="1442656" cy="1341590"/>
              <a:chOff x="905343" y="4224529"/>
              <a:chExt cx="1442656" cy="1341590"/>
            </a:xfrm>
          </p:grpSpPr>
          <p:pic>
            <p:nvPicPr>
              <p:cNvPr id="111" name="Image 1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5343" y="4269762"/>
                <a:ext cx="589277" cy="589277"/>
              </a:xfrm>
              <a:prstGeom prst="rect">
                <a:avLst/>
              </a:prstGeom>
            </p:spPr>
          </p:pic>
          <p:pic>
            <p:nvPicPr>
              <p:cNvPr id="113" name="Image 1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5343" y="4978025"/>
                <a:ext cx="532110" cy="532110"/>
              </a:xfrm>
              <a:prstGeom prst="rect">
                <a:avLst/>
              </a:prstGeom>
            </p:spPr>
          </p:pic>
          <p:pic>
            <p:nvPicPr>
              <p:cNvPr id="114" name="Image 1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9586" y="4224529"/>
                <a:ext cx="589277" cy="589277"/>
              </a:xfrm>
              <a:prstGeom prst="rect">
                <a:avLst/>
              </a:prstGeom>
            </p:spPr>
          </p:pic>
          <p:pic>
            <p:nvPicPr>
              <p:cNvPr id="112" name="Image 1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5414" y="4432378"/>
                <a:ext cx="422585" cy="422585"/>
              </a:xfrm>
              <a:prstGeom prst="rect">
                <a:avLst/>
              </a:prstGeom>
            </p:spPr>
          </p:pic>
          <p:pic>
            <p:nvPicPr>
              <p:cNvPr id="115" name="Picture 24"/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680906" y="4922041"/>
                <a:ext cx="473662" cy="644078"/>
              </a:xfrm>
              <a:prstGeom prst="rect">
                <a:avLst/>
              </a:prstGeom>
            </p:spPr>
          </p:pic>
        </p:grpSp>
      </p:grpSp>
      <p:grpSp>
        <p:nvGrpSpPr>
          <p:cNvPr id="161" name="Groupe 160"/>
          <p:cNvGrpSpPr/>
          <p:nvPr/>
        </p:nvGrpSpPr>
        <p:grpSpPr>
          <a:xfrm>
            <a:off x="1525323" y="2218821"/>
            <a:ext cx="1720366" cy="981051"/>
            <a:chOff x="1525323" y="2133096"/>
            <a:chExt cx="1720366" cy="981051"/>
          </a:xfrm>
        </p:grpSpPr>
        <p:sp>
          <p:nvSpPr>
            <p:cNvPr id="95" name="TextBox 148"/>
            <p:cNvSpPr txBox="1"/>
            <p:nvPr/>
          </p:nvSpPr>
          <p:spPr>
            <a:xfrm>
              <a:off x="1525323" y="2852537"/>
              <a:ext cx="17203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IE"/>
              </a:defPPr>
              <a:lvl1pPr algn="ctr">
                <a:defRPr sz="1600" b="1">
                  <a:solidFill>
                    <a:schemeClr val="bg2"/>
                  </a:solidFill>
                </a:defRPr>
              </a:lvl1pPr>
            </a:lstStyle>
            <a:p>
              <a:pPr defTabSz="3429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0" dirty="0" smtClean="0">
                  <a:solidFill>
                    <a:srgbClr val="313231"/>
                  </a:solidFill>
                  <a:latin typeface="Montserrat Light"/>
                  <a:cs typeface="Arial Narrow"/>
                </a:rPr>
                <a:t>Application Developers</a:t>
              </a:r>
              <a:endParaRPr lang="en-US" sz="1100" b="0" dirty="0">
                <a:solidFill>
                  <a:srgbClr val="313231"/>
                </a:solidFill>
                <a:latin typeface="Montserrat Light"/>
                <a:cs typeface="Arial Narrow"/>
              </a:endParaRPr>
            </a:p>
          </p:txBody>
        </p:sp>
        <p:grpSp>
          <p:nvGrpSpPr>
            <p:cNvPr id="131" name="Groupe 130"/>
            <p:cNvGrpSpPr/>
            <p:nvPr/>
          </p:nvGrpSpPr>
          <p:grpSpPr>
            <a:xfrm>
              <a:off x="1944246" y="2133096"/>
              <a:ext cx="882520" cy="608526"/>
              <a:chOff x="1786882" y="1745200"/>
              <a:chExt cx="882520" cy="608526"/>
            </a:xfrm>
          </p:grpSpPr>
          <p:pic>
            <p:nvPicPr>
              <p:cNvPr id="119" name="Image 11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6882" y="1745200"/>
                <a:ext cx="441260" cy="441260"/>
              </a:xfrm>
              <a:prstGeom prst="rect">
                <a:avLst/>
              </a:prstGeom>
            </p:spPr>
          </p:pic>
          <p:pic>
            <p:nvPicPr>
              <p:cNvPr id="120" name="Image 11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8142" y="1745200"/>
                <a:ext cx="441260" cy="441260"/>
              </a:xfrm>
              <a:prstGeom prst="rect">
                <a:avLst/>
              </a:prstGeom>
            </p:spPr>
          </p:pic>
          <p:pic>
            <p:nvPicPr>
              <p:cNvPr id="121" name="Image 12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4533" y="1912466"/>
                <a:ext cx="441260" cy="441260"/>
              </a:xfrm>
              <a:prstGeom prst="rect">
                <a:avLst/>
              </a:prstGeom>
            </p:spPr>
          </p:pic>
        </p:grpSp>
      </p:grpSp>
      <p:grpSp>
        <p:nvGrpSpPr>
          <p:cNvPr id="132" name="Groupe 131"/>
          <p:cNvGrpSpPr/>
          <p:nvPr/>
        </p:nvGrpSpPr>
        <p:grpSpPr>
          <a:xfrm>
            <a:off x="5401568" y="5655604"/>
            <a:ext cx="935672" cy="576150"/>
            <a:chOff x="5873685" y="5549713"/>
            <a:chExt cx="935672" cy="576150"/>
          </a:xfrm>
        </p:grpSpPr>
        <p:pic>
          <p:nvPicPr>
            <p:cNvPr id="122" name="Image 12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3685" y="5549713"/>
              <a:ext cx="442800" cy="442800"/>
            </a:xfrm>
            <a:prstGeom prst="rect">
              <a:avLst/>
            </a:prstGeom>
          </p:spPr>
        </p:pic>
        <p:pic>
          <p:nvPicPr>
            <p:cNvPr id="124" name="Image 12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6557" y="5549713"/>
              <a:ext cx="442800" cy="442800"/>
            </a:xfrm>
            <a:prstGeom prst="rect">
              <a:avLst/>
            </a:prstGeom>
          </p:spPr>
        </p:pic>
        <p:pic>
          <p:nvPicPr>
            <p:cNvPr id="123" name="Image 12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4648" y="5683063"/>
              <a:ext cx="442800" cy="442800"/>
            </a:xfrm>
            <a:prstGeom prst="rect">
              <a:avLst/>
            </a:prstGeom>
          </p:spPr>
        </p:pic>
      </p:grpSp>
      <p:pic>
        <p:nvPicPr>
          <p:cNvPr id="134" name="Image 1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642" y="3958905"/>
            <a:ext cx="567735" cy="567735"/>
          </a:xfrm>
          <a:prstGeom prst="rect">
            <a:avLst/>
          </a:prstGeom>
        </p:spPr>
      </p:pic>
      <p:pic>
        <p:nvPicPr>
          <p:cNvPr id="136" name="Image 13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499" y="3958905"/>
            <a:ext cx="567735" cy="567735"/>
          </a:xfrm>
          <a:prstGeom prst="rect">
            <a:avLst/>
          </a:prstGeom>
        </p:spPr>
      </p:pic>
      <p:pic>
        <p:nvPicPr>
          <p:cNvPr id="138" name="Image 13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434" y="2182562"/>
            <a:ext cx="567735" cy="567735"/>
          </a:xfrm>
          <a:prstGeom prst="rect">
            <a:avLst/>
          </a:prstGeom>
        </p:spPr>
      </p:pic>
      <p:pic>
        <p:nvPicPr>
          <p:cNvPr id="139" name="Image 13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370" y="2218821"/>
            <a:ext cx="567735" cy="567735"/>
          </a:xfrm>
          <a:prstGeom prst="rect">
            <a:avLst/>
          </a:prstGeom>
        </p:spPr>
      </p:pic>
      <p:sp>
        <p:nvSpPr>
          <p:cNvPr id="150" name="ZoneTexte 149"/>
          <p:cNvSpPr txBox="1"/>
          <p:nvPr/>
        </p:nvSpPr>
        <p:spPr>
          <a:xfrm>
            <a:off x="4248584" y="2851807"/>
            <a:ext cx="1491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‒"/>
            </a:pPr>
            <a:r>
              <a:rPr lang="en-US" sz="1200" dirty="0">
                <a:solidFill>
                  <a:schemeClr val="bg1"/>
                </a:solidFill>
                <a:latin typeface="Montserrat Light"/>
              </a:rPr>
              <a:t>API Store</a:t>
            </a:r>
          </a:p>
          <a:p>
            <a:pPr marL="171450" indent="-171450">
              <a:buFontTx/>
              <a:buChar char="‒"/>
            </a:pPr>
            <a:r>
              <a:rPr lang="en-US" sz="1200" dirty="0">
                <a:solidFill>
                  <a:schemeClr val="bg1"/>
                </a:solidFill>
                <a:latin typeface="Montserrat Light"/>
              </a:rPr>
              <a:t>Discover &amp; Try</a:t>
            </a:r>
          </a:p>
          <a:p>
            <a:pPr marL="171450" indent="-171450">
              <a:buFontTx/>
              <a:buChar char="‒"/>
            </a:pPr>
            <a:r>
              <a:rPr lang="en-US" sz="1200" dirty="0" smtClean="0">
                <a:solidFill>
                  <a:schemeClr val="bg1"/>
                </a:solidFill>
                <a:latin typeface="Montserrat Light"/>
              </a:rPr>
              <a:t>Support</a:t>
            </a:r>
            <a:endParaRPr lang="en-US" sz="1200" dirty="0">
              <a:solidFill>
                <a:schemeClr val="bg1"/>
              </a:solidFill>
              <a:latin typeface="Montserrat Light"/>
            </a:endParaRPr>
          </a:p>
        </p:txBody>
      </p:sp>
      <p:sp>
        <p:nvSpPr>
          <p:cNvPr id="151" name="ZoneTexte 150"/>
          <p:cNvSpPr txBox="1"/>
          <p:nvPr/>
        </p:nvSpPr>
        <p:spPr>
          <a:xfrm>
            <a:off x="5879231" y="2858928"/>
            <a:ext cx="1765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‒"/>
            </a:pPr>
            <a:r>
              <a:rPr lang="en-US" sz="1200" dirty="0">
                <a:solidFill>
                  <a:schemeClr val="bg1"/>
                </a:solidFill>
                <a:latin typeface="Montserrat Light"/>
              </a:rPr>
              <a:t>API Lifecycle Mgmt.</a:t>
            </a:r>
          </a:p>
          <a:p>
            <a:pPr marL="171450" indent="-171450">
              <a:buFontTx/>
              <a:buChar char="‒"/>
            </a:pPr>
            <a:r>
              <a:rPr lang="en-US" sz="1200" dirty="0">
                <a:solidFill>
                  <a:schemeClr val="bg1"/>
                </a:solidFill>
                <a:latin typeface="Montserrat Light"/>
              </a:rPr>
              <a:t>Platform Mgmt.</a:t>
            </a:r>
          </a:p>
          <a:p>
            <a:pPr marL="171450" indent="-171450">
              <a:buFontTx/>
              <a:buChar char="‒"/>
            </a:pPr>
            <a:r>
              <a:rPr lang="en-US" sz="1200" dirty="0">
                <a:solidFill>
                  <a:schemeClr val="bg1"/>
                </a:solidFill>
                <a:latin typeface="Montserrat Light"/>
              </a:rPr>
              <a:t>Partner Mgmt.</a:t>
            </a:r>
          </a:p>
        </p:txBody>
      </p:sp>
      <p:sp>
        <p:nvSpPr>
          <p:cNvPr id="152" name="ZoneTexte 151"/>
          <p:cNvSpPr txBox="1"/>
          <p:nvPr/>
        </p:nvSpPr>
        <p:spPr>
          <a:xfrm>
            <a:off x="6031087" y="4635877"/>
            <a:ext cx="1491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‒"/>
            </a:pPr>
            <a:r>
              <a:rPr lang="en-US" sz="1200" dirty="0">
                <a:solidFill>
                  <a:schemeClr val="bg1"/>
                </a:solidFill>
                <a:latin typeface="Montserrat Light"/>
              </a:rPr>
              <a:t>Reporting</a:t>
            </a:r>
          </a:p>
          <a:p>
            <a:pPr marL="171450" indent="-171450">
              <a:buFontTx/>
              <a:buChar char="‒"/>
            </a:pPr>
            <a:r>
              <a:rPr lang="en-US" sz="1200" dirty="0">
                <a:solidFill>
                  <a:schemeClr val="bg1"/>
                </a:solidFill>
                <a:latin typeface="Montserrat Light"/>
              </a:rPr>
              <a:t>Analytics</a:t>
            </a:r>
          </a:p>
        </p:txBody>
      </p:sp>
      <p:sp>
        <p:nvSpPr>
          <p:cNvPr id="153" name="ZoneTexte 152"/>
          <p:cNvSpPr txBox="1"/>
          <p:nvPr/>
        </p:nvSpPr>
        <p:spPr>
          <a:xfrm>
            <a:off x="4248584" y="4568532"/>
            <a:ext cx="1491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‒"/>
            </a:pPr>
            <a:r>
              <a:rPr lang="en-US" sz="1200" dirty="0">
                <a:solidFill>
                  <a:schemeClr val="bg1"/>
                </a:solidFill>
                <a:latin typeface="Montserrat Light"/>
              </a:rPr>
              <a:t>Security</a:t>
            </a:r>
          </a:p>
          <a:p>
            <a:pPr marL="171450" indent="-171450">
              <a:buFontTx/>
              <a:buChar char="‒"/>
            </a:pPr>
            <a:r>
              <a:rPr lang="en-US" sz="1200" dirty="0">
                <a:solidFill>
                  <a:schemeClr val="bg1"/>
                </a:solidFill>
                <a:latin typeface="Montserrat Light"/>
              </a:rPr>
              <a:t>Quota/Throttling</a:t>
            </a:r>
          </a:p>
          <a:p>
            <a:pPr marL="171450" indent="-171450">
              <a:buFontTx/>
              <a:buChar char="‒"/>
            </a:pPr>
            <a:r>
              <a:rPr lang="en-US" sz="1200" dirty="0">
                <a:solidFill>
                  <a:schemeClr val="bg1"/>
                </a:solidFill>
                <a:latin typeface="Montserrat Light"/>
              </a:rPr>
              <a:t>Monitoring</a:t>
            </a:r>
          </a:p>
        </p:txBody>
      </p:sp>
      <p:sp>
        <p:nvSpPr>
          <p:cNvPr id="154" name="ZoneTexte 153"/>
          <p:cNvSpPr txBox="1"/>
          <p:nvPr/>
        </p:nvSpPr>
        <p:spPr>
          <a:xfrm>
            <a:off x="4177312" y="1895323"/>
            <a:ext cx="1614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pc="200" dirty="0" smtClean="0">
                <a:solidFill>
                  <a:schemeClr val="bg1"/>
                </a:solidFill>
                <a:latin typeface="Montserrat Light"/>
              </a:rPr>
              <a:t>API Portal</a:t>
            </a:r>
            <a:endParaRPr lang="en-US" sz="1200" b="1" spc="200" dirty="0">
              <a:solidFill>
                <a:schemeClr val="bg1"/>
              </a:solidFill>
              <a:latin typeface="Montserrat Light"/>
            </a:endParaRPr>
          </a:p>
        </p:txBody>
      </p:sp>
      <p:sp>
        <p:nvSpPr>
          <p:cNvPr id="155" name="ZoneTexte 154"/>
          <p:cNvSpPr txBox="1"/>
          <p:nvPr/>
        </p:nvSpPr>
        <p:spPr>
          <a:xfrm>
            <a:off x="5920367" y="1895323"/>
            <a:ext cx="1614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pc="200" dirty="0" smtClean="0">
                <a:solidFill>
                  <a:schemeClr val="bg1"/>
                </a:solidFill>
                <a:latin typeface="Montserrat Light"/>
              </a:rPr>
              <a:t>API Manager</a:t>
            </a:r>
            <a:endParaRPr lang="en-US" sz="1200" b="1" spc="200" dirty="0">
              <a:solidFill>
                <a:schemeClr val="bg1"/>
              </a:solidFill>
              <a:latin typeface="Montserrat Light"/>
            </a:endParaRPr>
          </a:p>
        </p:txBody>
      </p:sp>
      <p:sp>
        <p:nvSpPr>
          <p:cNvPr id="156" name="ZoneTexte 155"/>
          <p:cNvSpPr txBox="1"/>
          <p:nvPr/>
        </p:nvSpPr>
        <p:spPr>
          <a:xfrm>
            <a:off x="4177312" y="3629104"/>
            <a:ext cx="1614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pc="200" dirty="0" smtClean="0">
                <a:solidFill>
                  <a:schemeClr val="bg1"/>
                </a:solidFill>
                <a:latin typeface="Montserrat Light"/>
              </a:rPr>
              <a:t>API Gateway</a:t>
            </a:r>
            <a:endParaRPr lang="en-US" sz="1200" b="1" spc="200" dirty="0">
              <a:solidFill>
                <a:schemeClr val="bg1"/>
              </a:solidFill>
              <a:latin typeface="Montserrat Light"/>
            </a:endParaRPr>
          </a:p>
        </p:txBody>
      </p:sp>
      <p:sp>
        <p:nvSpPr>
          <p:cNvPr id="157" name="ZoneTexte 156"/>
          <p:cNvSpPr txBox="1"/>
          <p:nvPr/>
        </p:nvSpPr>
        <p:spPr>
          <a:xfrm>
            <a:off x="5920367" y="3629104"/>
            <a:ext cx="1614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pc="200" dirty="0" smtClean="0">
                <a:solidFill>
                  <a:schemeClr val="bg1"/>
                </a:solidFill>
                <a:latin typeface="Montserrat Light"/>
              </a:rPr>
              <a:t>API Analytics</a:t>
            </a:r>
            <a:endParaRPr lang="en-US" sz="1200" b="1" spc="200" dirty="0">
              <a:solidFill>
                <a:schemeClr val="bg1"/>
              </a:solidFill>
              <a:latin typeface="Montserrat Light"/>
            </a:endParaRPr>
          </a:p>
        </p:txBody>
      </p:sp>
      <p:cxnSp>
        <p:nvCxnSpPr>
          <p:cNvPr id="159" name="Connecteur droit avec flèche 158"/>
          <p:cNvCxnSpPr>
            <a:endCxn id="144" idx="1"/>
          </p:cNvCxnSpPr>
          <p:nvPr/>
        </p:nvCxnSpPr>
        <p:spPr>
          <a:xfrm>
            <a:off x="3254695" y="2681171"/>
            <a:ext cx="929607" cy="5016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en angle 166"/>
          <p:cNvCxnSpPr>
            <a:stCxn id="124" idx="3"/>
            <a:endCxn id="148" idx="2"/>
          </p:cNvCxnSpPr>
          <p:nvPr/>
        </p:nvCxnSpPr>
        <p:spPr>
          <a:xfrm flipV="1">
            <a:off x="6337240" y="5218766"/>
            <a:ext cx="393127" cy="658238"/>
          </a:xfrm>
          <a:prstGeom prst="bentConnector2">
            <a:avLst/>
          </a:prstGeom>
          <a:ln w="3175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en angle 168"/>
          <p:cNvCxnSpPr>
            <a:stCxn id="124" idx="3"/>
            <a:endCxn id="147" idx="3"/>
          </p:cNvCxnSpPr>
          <p:nvPr/>
        </p:nvCxnSpPr>
        <p:spPr>
          <a:xfrm flipV="1">
            <a:off x="6337240" y="2686187"/>
            <a:ext cx="1203127" cy="3190817"/>
          </a:xfrm>
          <a:prstGeom prst="bentConnector3">
            <a:avLst>
              <a:gd name="adj1" fmla="val 119000"/>
            </a:avLst>
          </a:prstGeom>
          <a:ln w="3175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e 182"/>
          <p:cNvGrpSpPr/>
          <p:nvPr/>
        </p:nvGrpSpPr>
        <p:grpSpPr>
          <a:xfrm>
            <a:off x="8751886" y="2344289"/>
            <a:ext cx="2009112" cy="2387290"/>
            <a:chOff x="8449339" y="2142185"/>
            <a:chExt cx="2009112" cy="2387290"/>
          </a:xfrm>
        </p:grpSpPr>
        <p:sp>
          <p:nvSpPr>
            <p:cNvPr id="173" name="Rectangle à coins arrondis 172"/>
            <p:cNvSpPr/>
            <p:nvPr/>
          </p:nvSpPr>
          <p:spPr>
            <a:xfrm>
              <a:off x="8532859" y="2157191"/>
              <a:ext cx="1858916" cy="2372284"/>
            </a:xfrm>
            <a:prstGeom prst="roundRect">
              <a:avLst>
                <a:gd name="adj" fmla="val 6084"/>
              </a:avLst>
            </a:prstGeom>
            <a:solidFill>
              <a:srgbClr val="ED9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5" name="Image 134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6765" y="2647796"/>
              <a:ext cx="624263" cy="624263"/>
            </a:xfrm>
            <a:prstGeom prst="rect">
              <a:avLst/>
            </a:prstGeom>
          </p:spPr>
        </p:pic>
        <p:pic>
          <p:nvPicPr>
            <p:cNvPr id="137" name="Image 136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6765" y="3682451"/>
              <a:ext cx="624263" cy="624263"/>
            </a:xfrm>
            <a:prstGeom prst="rect">
              <a:avLst/>
            </a:prstGeom>
          </p:spPr>
        </p:pic>
        <p:sp>
          <p:nvSpPr>
            <p:cNvPr id="174" name="ZoneTexte 173"/>
            <p:cNvSpPr txBox="1"/>
            <p:nvPr/>
          </p:nvSpPr>
          <p:spPr>
            <a:xfrm>
              <a:off x="8449339" y="2142185"/>
              <a:ext cx="2009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spc="200" dirty="0" smtClean="0">
                  <a:solidFill>
                    <a:schemeClr val="bg1"/>
                  </a:solidFill>
                  <a:latin typeface="Montserrat Light"/>
                </a:rPr>
                <a:t>Backend Services</a:t>
              </a:r>
              <a:endParaRPr lang="en-US" sz="1200" b="1" spc="200" dirty="0">
                <a:solidFill>
                  <a:schemeClr val="bg1"/>
                </a:solidFill>
                <a:latin typeface="Montserrat Light"/>
              </a:endParaRPr>
            </a:p>
          </p:txBody>
        </p:sp>
        <p:sp>
          <p:nvSpPr>
            <p:cNvPr id="175" name="ZoneTexte 174"/>
            <p:cNvSpPr txBox="1"/>
            <p:nvPr/>
          </p:nvSpPr>
          <p:spPr>
            <a:xfrm>
              <a:off x="9344548" y="2700831"/>
              <a:ext cx="9212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Montserrat Light"/>
                </a:rPr>
                <a:t>API REST Façades</a:t>
              </a:r>
              <a:endParaRPr lang="en-US" sz="1200" dirty="0">
                <a:solidFill>
                  <a:schemeClr val="bg1"/>
                </a:solidFill>
                <a:latin typeface="Montserrat Light"/>
              </a:endParaRPr>
            </a:p>
          </p:txBody>
        </p:sp>
        <p:sp>
          <p:nvSpPr>
            <p:cNvPr id="176" name="ZoneTexte 175"/>
            <p:cNvSpPr txBox="1"/>
            <p:nvPr/>
          </p:nvSpPr>
          <p:spPr>
            <a:xfrm>
              <a:off x="9344548" y="3799706"/>
              <a:ext cx="10472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Montserrat Light"/>
                </a:rPr>
                <a:t>SOAP Web Services</a:t>
              </a:r>
              <a:endParaRPr lang="en-US" sz="1200" dirty="0">
                <a:solidFill>
                  <a:schemeClr val="bg1"/>
                </a:solidFill>
                <a:latin typeface="Montserrat Light"/>
              </a:endParaRPr>
            </a:p>
          </p:txBody>
        </p:sp>
      </p:grpSp>
      <p:cxnSp>
        <p:nvCxnSpPr>
          <p:cNvPr id="177" name="Connecteur droit avec flèche 176"/>
          <p:cNvCxnSpPr>
            <a:endCxn id="149" idx="1"/>
          </p:cNvCxnSpPr>
          <p:nvPr/>
        </p:nvCxnSpPr>
        <p:spPr>
          <a:xfrm flipV="1">
            <a:off x="3245689" y="4408766"/>
            <a:ext cx="938613" cy="0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avec flèche 177"/>
          <p:cNvCxnSpPr>
            <a:endCxn id="173" idx="1"/>
          </p:cNvCxnSpPr>
          <p:nvPr/>
        </p:nvCxnSpPr>
        <p:spPr>
          <a:xfrm flipV="1">
            <a:off x="7618506" y="3545437"/>
            <a:ext cx="1216900" cy="1161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ZoneTexte 179"/>
          <p:cNvSpPr txBox="1"/>
          <p:nvPr/>
        </p:nvSpPr>
        <p:spPr>
          <a:xfrm>
            <a:off x="3047323" y="4411224"/>
            <a:ext cx="1196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/>
              </a:rPr>
              <a:t>REST, SOAP 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Montserrat Light"/>
            </a:endParaRPr>
          </a:p>
        </p:txBody>
      </p:sp>
      <p:sp>
        <p:nvSpPr>
          <p:cNvPr id="181" name="ZoneTexte 180"/>
          <p:cNvSpPr txBox="1"/>
          <p:nvPr/>
        </p:nvSpPr>
        <p:spPr>
          <a:xfrm>
            <a:off x="7669040" y="3100004"/>
            <a:ext cx="11963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/>
              </a:rPr>
              <a:t>Native APIs/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/>
              </a:rPr>
              <a:t>Web Services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Montserrat Light"/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7618506" y="3546598"/>
            <a:ext cx="1196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/>
              </a:rPr>
              <a:t>REST, SOAP 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Montserrat Light"/>
            </a:endParaRPr>
          </a:p>
        </p:txBody>
      </p:sp>
      <p:sp>
        <p:nvSpPr>
          <p:cNvPr id="189" name="Rectangle à coins arrondis 188"/>
          <p:cNvSpPr/>
          <p:nvPr/>
        </p:nvSpPr>
        <p:spPr>
          <a:xfrm>
            <a:off x="4072353" y="1486622"/>
            <a:ext cx="3571919" cy="3846784"/>
          </a:xfrm>
          <a:prstGeom prst="roundRect">
            <a:avLst>
              <a:gd name="adj" fmla="val 4619"/>
            </a:avLst>
          </a:prstGeom>
          <a:noFill/>
          <a:ln w="31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ZoneTexte 194"/>
          <p:cNvSpPr txBox="1"/>
          <p:nvPr/>
        </p:nvSpPr>
        <p:spPr>
          <a:xfrm>
            <a:off x="4177312" y="1523629"/>
            <a:ext cx="3345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/>
              </a:rPr>
              <a:t>API Management Platform</a:t>
            </a:r>
            <a:endParaRPr lang="en-US" sz="1200" b="1" spc="200" dirty="0">
              <a:solidFill>
                <a:schemeClr val="tx1">
                  <a:lumMod val="85000"/>
                  <a:lumOff val="15000"/>
                </a:schemeClr>
              </a:solidFill>
              <a:latin typeface="Montserrat Light"/>
            </a:endParaRPr>
          </a:p>
        </p:txBody>
      </p:sp>
      <p:sp>
        <p:nvSpPr>
          <p:cNvPr id="63" name="Timeline"/>
          <p:cNvSpPr txBox="1"/>
          <p:nvPr/>
        </p:nvSpPr>
        <p:spPr>
          <a:xfrm>
            <a:off x="421200" y="284400"/>
            <a:ext cx="9261578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fr-FR" sz="6000" dirty="0" smtClean="0"/>
              <a:t>Zoom sur api management </a:t>
            </a:r>
            <a:r>
              <a:rPr lang="fr-FR" sz="6000" dirty="0" err="1" smtClean="0"/>
              <a:t>platform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206864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286161" y="758119"/>
            <a:ext cx="1272464" cy="8707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D20F88-C31F-4A2F-A13C-0D2E4AAF7CB2}" type="slidenum">
              <a:rPr kumimoji="0" lang="fr-FR" b="1" i="0" u="none" strike="noStrike" kern="1200" cap="none" spc="0" normalizeH="0" baseline="0" noProof="0" smtClean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imeline"/>
          <p:cNvSpPr txBox="1"/>
          <p:nvPr/>
        </p:nvSpPr>
        <p:spPr>
          <a:xfrm>
            <a:off x="421200" y="284400"/>
            <a:ext cx="9261578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fr-FR" sz="6000" dirty="0" err="1"/>
              <a:t>Macro-architecture</a:t>
            </a:r>
            <a:endParaRPr sz="6000" dirty="0"/>
          </a:p>
        </p:txBody>
      </p:sp>
      <p:sp>
        <p:nvSpPr>
          <p:cNvPr id="5" name="ZoneTexte 4"/>
          <p:cNvSpPr txBox="1"/>
          <p:nvPr/>
        </p:nvSpPr>
        <p:spPr>
          <a:xfrm>
            <a:off x="2323771" y="1692326"/>
            <a:ext cx="1306800" cy="360000"/>
          </a:xfrm>
          <a:prstGeom prst="rect">
            <a:avLst/>
          </a:prstGeom>
          <a:solidFill>
            <a:srgbClr val="EE0031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Applications </a:t>
            </a:r>
            <a:b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</a:b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Mobile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268891" y="1689543"/>
            <a:ext cx="1306800" cy="362783"/>
          </a:xfrm>
          <a:prstGeom prst="rect">
            <a:avLst/>
          </a:prstGeom>
          <a:solidFill>
            <a:srgbClr val="EE0031"/>
          </a:solidFill>
        </p:spPr>
        <p:txBody>
          <a:bodyPr wrap="none" rtlCol="0" anchor="b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Applications </a:t>
            </a:r>
            <a:b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</a:b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Web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214011" y="1692326"/>
            <a:ext cx="1306800" cy="360000"/>
          </a:xfrm>
          <a:prstGeom prst="rect">
            <a:avLst/>
          </a:prstGeom>
          <a:solidFill>
            <a:srgbClr val="EE0031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Applications </a:t>
            </a:r>
            <a:b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</a:br>
            <a:r>
              <a:rPr kumimoji="0" lang="fr-FR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IoT</a:t>
            </a:r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159131" y="1692326"/>
            <a:ext cx="1306800" cy="360000"/>
          </a:xfrm>
          <a:prstGeom prst="rect">
            <a:avLst/>
          </a:prstGeom>
          <a:solidFill>
            <a:srgbClr val="EE0031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Startup &amp;</a:t>
            </a:r>
            <a:b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</a:b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partenaires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0104253" y="1692326"/>
            <a:ext cx="1306800" cy="360000"/>
          </a:xfrm>
          <a:prstGeom prst="rect">
            <a:avLst/>
          </a:prstGeom>
          <a:solidFill>
            <a:srgbClr val="EE0031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Abonnés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171" y="879977"/>
            <a:ext cx="720000" cy="7200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11" y="920630"/>
            <a:ext cx="720000" cy="7200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436" y="956754"/>
            <a:ext cx="360000" cy="3600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011" y="1204242"/>
            <a:ext cx="360000" cy="360000"/>
          </a:xfrm>
          <a:prstGeom prst="rect">
            <a:avLst/>
          </a:prstGeom>
          <a:noFill/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436" y="1097878"/>
            <a:ext cx="360000" cy="360000"/>
          </a:xfrm>
          <a:prstGeom prst="rect">
            <a:avLst/>
          </a:prstGeom>
        </p:spPr>
      </p:pic>
      <p:sp>
        <p:nvSpPr>
          <p:cNvPr id="19" name="Rectangle"/>
          <p:cNvSpPr/>
          <p:nvPr/>
        </p:nvSpPr>
        <p:spPr>
          <a:xfrm>
            <a:off x="4655922" y="2144071"/>
            <a:ext cx="4817014" cy="1320001"/>
          </a:xfrm>
          <a:prstGeom prst="rect">
            <a:avLst/>
          </a:prstGeom>
          <a:solidFill>
            <a:srgbClr val="B0C4D8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081046" y="2144071"/>
            <a:ext cx="1966764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API </a:t>
            </a:r>
            <a:r>
              <a:rPr kumimoji="0" lang="fr-FR" sz="10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Management</a:t>
            </a:r>
            <a:r>
              <a:rPr kumimoji="0" lang="fr-FR" sz="1000" b="1" i="0" u="none" strike="noStrike" kern="1200" cap="none" spc="300" normalizeH="0" noProof="0" dirty="0" smtClean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314B64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1" name="Rectangle"/>
          <p:cNvSpPr/>
          <p:nvPr/>
        </p:nvSpPr>
        <p:spPr>
          <a:xfrm>
            <a:off x="9763125" y="2144071"/>
            <a:ext cx="1647928" cy="1320001"/>
          </a:xfrm>
          <a:prstGeom prst="rect">
            <a:avLst/>
          </a:prstGeom>
          <a:solidFill>
            <a:srgbClr val="D1D1D1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9603707" y="2144071"/>
            <a:ext cx="1966764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Authentification</a:t>
            </a:r>
          </a:p>
        </p:txBody>
      </p:sp>
      <p:sp>
        <p:nvSpPr>
          <p:cNvPr id="26" name="Rectangle"/>
          <p:cNvSpPr/>
          <p:nvPr/>
        </p:nvSpPr>
        <p:spPr>
          <a:xfrm>
            <a:off x="2465161" y="2144071"/>
            <a:ext cx="1965368" cy="1320001"/>
          </a:xfrm>
          <a:prstGeom prst="roundRect">
            <a:avLst/>
          </a:prstGeom>
          <a:solidFill>
            <a:srgbClr val="00B4B0">
              <a:alpha val="52000"/>
            </a:srgb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583994" y="2157148"/>
            <a:ext cx="1702167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Portal </a:t>
            </a:r>
            <a:r>
              <a:rPr kumimoji="0" lang="fr-FR" sz="1000" b="1" i="0" u="none" strike="noStrike" kern="1200" cap="none" spc="300" normalizeH="0" baseline="0" noProof="0" dirty="0" err="1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Sandbox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8" name="Rectangle"/>
          <p:cNvSpPr/>
          <p:nvPr/>
        </p:nvSpPr>
        <p:spPr>
          <a:xfrm>
            <a:off x="9763125" y="3633132"/>
            <a:ext cx="1647928" cy="1471843"/>
          </a:xfrm>
          <a:prstGeom prst="rect">
            <a:avLst/>
          </a:prstGeom>
          <a:solidFill>
            <a:srgbClr val="B0C4D8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9603707" y="3633132"/>
            <a:ext cx="1966764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Meta-services</a:t>
            </a:r>
          </a:p>
        </p:txBody>
      </p:sp>
      <p:sp>
        <p:nvSpPr>
          <p:cNvPr id="30" name="Rectangle"/>
          <p:cNvSpPr/>
          <p:nvPr/>
        </p:nvSpPr>
        <p:spPr>
          <a:xfrm>
            <a:off x="4655922" y="3633134"/>
            <a:ext cx="4817014" cy="1195112"/>
          </a:xfrm>
          <a:prstGeom prst="rect">
            <a:avLst/>
          </a:prstGeom>
          <a:solidFill>
            <a:srgbClr val="B0C4D8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6041320" y="3633132"/>
            <a:ext cx="1966764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 err="1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Microservices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314B64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4" name="Rectangle"/>
          <p:cNvSpPr/>
          <p:nvPr/>
        </p:nvSpPr>
        <p:spPr>
          <a:xfrm>
            <a:off x="4655922" y="4897226"/>
            <a:ext cx="4817014" cy="881421"/>
          </a:xfrm>
          <a:prstGeom prst="rect">
            <a:avLst/>
          </a:prstGeom>
          <a:gradFill flip="none" rotWithShape="1">
            <a:gsLst>
              <a:gs pos="0">
                <a:srgbClr val="B0C4D8"/>
              </a:gs>
              <a:gs pos="42000">
                <a:srgbClr val="B0C4D8"/>
              </a:gs>
              <a:gs pos="83000">
                <a:srgbClr val="D1D1D1"/>
              </a:gs>
              <a:gs pos="100000">
                <a:srgbClr val="D1D1D1"/>
              </a:gs>
            </a:gsLst>
            <a:lin ang="5400000" scaled="0"/>
            <a:tileRect/>
          </a:gra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5942982" y="4916026"/>
            <a:ext cx="2163440" cy="3234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Supervision</a:t>
            </a:r>
            <a:r>
              <a:rPr kumimoji="0" lang="fr-FR" sz="1000" b="1" i="0" u="none" strike="noStrike" kern="1200" cap="none" spc="300" normalizeH="0" noProof="0" dirty="0" smtClean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/ Monitoring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314B64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6" name="Rectangle"/>
          <p:cNvSpPr/>
          <p:nvPr/>
        </p:nvSpPr>
        <p:spPr>
          <a:xfrm>
            <a:off x="2466528" y="3625505"/>
            <a:ext cx="1900571" cy="1611783"/>
          </a:xfrm>
          <a:prstGeom prst="rect">
            <a:avLst/>
          </a:prstGeom>
          <a:solidFill>
            <a:srgbClr val="D1D1D1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2861720" y="3633132"/>
            <a:ext cx="1110186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Automation</a:t>
            </a:r>
          </a:p>
        </p:txBody>
      </p:sp>
      <p:sp>
        <p:nvSpPr>
          <p:cNvPr id="39" name="Rectangle"/>
          <p:cNvSpPr/>
          <p:nvPr/>
        </p:nvSpPr>
        <p:spPr>
          <a:xfrm>
            <a:off x="4653223" y="5762069"/>
            <a:ext cx="5091383" cy="853044"/>
          </a:xfrm>
          <a:prstGeom prst="rect">
            <a:avLst/>
          </a:prstGeom>
          <a:solidFill>
            <a:srgbClr val="D1D1D1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41" name="ZoneTexte 40"/>
          <p:cNvSpPr txBox="1"/>
          <p:nvPr/>
        </p:nvSpPr>
        <p:spPr>
          <a:xfrm rot="5400000">
            <a:off x="9342100" y="6132621"/>
            <a:ext cx="51791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 err="1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Ops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836971" y="4537226"/>
            <a:ext cx="1306800" cy="360000"/>
          </a:xfrm>
          <a:prstGeom prst="rect">
            <a:avLst/>
          </a:prstGeom>
          <a:solidFill>
            <a:srgbClr val="EE0031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Equipe </a:t>
            </a:r>
            <a:r>
              <a:rPr kumimoji="0" lang="fr-FR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Devops</a:t>
            </a:r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154" y="3801654"/>
            <a:ext cx="360000" cy="360000"/>
          </a:xfrm>
          <a:prstGeom prst="rect">
            <a:avLst/>
          </a:prstGeom>
        </p:spPr>
      </p:pic>
      <p:pic>
        <p:nvPicPr>
          <p:cNvPr id="81" name="Image 8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29" y="4049142"/>
            <a:ext cx="360000" cy="360000"/>
          </a:xfrm>
          <a:prstGeom prst="rect">
            <a:avLst/>
          </a:prstGeom>
          <a:noFill/>
        </p:spPr>
      </p:pic>
      <p:pic>
        <p:nvPicPr>
          <p:cNvPr id="82" name="Image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154" y="3942778"/>
            <a:ext cx="360000" cy="360000"/>
          </a:xfrm>
          <a:prstGeom prst="rect">
            <a:avLst/>
          </a:prstGeom>
        </p:spPr>
      </p:pic>
      <p:pic>
        <p:nvPicPr>
          <p:cNvPr id="83" name="Image 8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461" y="944561"/>
            <a:ext cx="720000" cy="720000"/>
          </a:xfrm>
          <a:prstGeom prst="rect">
            <a:avLst/>
          </a:prstGeom>
        </p:spPr>
      </p:pic>
      <p:sp>
        <p:nvSpPr>
          <p:cNvPr id="84" name="Rectangle à coins arrondis 83"/>
          <p:cNvSpPr/>
          <p:nvPr/>
        </p:nvSpPr>
        <p:spPr>
          <a:xfrm>
            <a:off x="2268722" y="2102290"/>
            <a:ext cx="7334986" cy="1418875"/>
          </a:xfrm>
          <a:prstGeom prst="roundRect">
            <a:avLst>
              <a:gd name="adj" fmla="val 4619"/>
            </a:avLst>
          </a:prstGeom>
          <a:noFill/>
          <a:ln w="31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ZoneTexte 84"/>
          <p:cNvSpPr txBox="1"/>
          <p:nvPr/>
        </p:nvSpPr>
        <p:spPr>
          <a:xfrm rot="16200000">
            <a:off x="1164009" y="2588627"/>
            <a:ext cx="18198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pc="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/>
              </a:rPr>
              <a:t>API Management Platform</a:t>
            </a:r>
            <a:endParaRPr lang="en-US" sz="1100" b="1" spc="150" dirty="0">
              <a:solidFill>
                <a:schemeClr val="tx1">
                  <a:lumMod val="85000"/>
                  <a:lumOff val="15000"/>
                </a:schemeClr>
              </a:solidFill>
              <a:latin typeface="Montserrat Light"/>
            </a:endParaRPr>
          </a:p>
        </p:txBody>
      </p:sp>
      <p:sp>
        <p:nvSpPr>
          <p:cNvPr id="86" name="Rectangle"/>
          <p:cNvSpPr/>
          <p:nvPr/>
        </p:nvSpPr>
        <p:spPr>
          <a:xfrm>
            <a:off x="2466528" y="5341628"/>
            <a:ext cx="1900571" cy="1273485"/>
          </a:xfrm>
          <a:prstGeom prst="rect">
            <a:avLst/>
          </a:prstGeom>
          <a:solidFill>
            <a:srgbClr val="D1D1D1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2739733" y="5392050"/>
            <a:ext cx="1452317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Config</a:t>
            </a:r>
            <a:r>
              <a:rPr kumimoji="0" lang="fr-FR" sz="1000" b="1" i="0" u="none" strike="noStrike" kern="1200" cap="none" spc="300" normalizeH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Server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9218" name="Picture 2" descr="Résultat de recherche d'images pour &quot;Gitlab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160" y="5704139"/>
            <a:ext cx="659011" cy="60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ZoneTexte 72"/>
          <p:cNvSpPr txBox="1"/>
          <p:nvPr/>
        </p:nvSpPr>
        <p:spPr>
          <a:xfrm>
            <a:off x="2763702" y="6323264"/>
            <a:ext cx="509028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err="1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Gitlab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9220" name="Picture 4" descr="Résultat de recherche d'images pour &quot;hystrix logo png&quot;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4" r="17060"/>
          <a:stretch/>
        </p:blipFill>
        <p:spPr bwMode="auto">
          <a:xfrm>
            <a:off x="4804321" y="5385260"/>
            <a:ext cx="955940" cy="97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696" y="5569910"/>
            <a:ext cx="1030671" cy="550587"/>
          </a:xfrm>
          <a:prstGeom prst="rect">
            <a:avLst/>
          </a:prstGeom>
        </p:spPr>
      </p:pic>
      <p:pic>
        <p:nvPicPr>
          <p:cNvPr id="9226" name="Picture 10" descr="Résultat de recherche d'images pour &quot;zipkin  logo png&quot;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411" y="5564673"/>
            <a:ext cx="954111" cy="56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ZoneTexte 86"/>
          <p:cNvSpPr txBox="1"/>
          <p:nvPr/>
        </p:nvSpPr>
        <p:spPr>
          <a:xfrm>
            <a:off x="8454036" y="5860771"/>
            <a:ext cx="75702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TURBINE</a:t>
            </a:r>
            <a:endParaRPr kumimoji="0" lang="fr-FR" sz="105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16565626" y="7149310"/>
            <a:ext cx="124257" cy="784830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EUREKA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9232" name="Picture 16" descr="Résultat de recherche d'images pour &quot;keycloak logo&quot;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562" y="2604071"/>
            <a:ext cx="1475161" cy="42533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234" name="Picture 18" descr="Résultat de recherche d'images pour &quot;Spring boot logo&quot;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765" y="3874822"/>
            <a:ext cx="1429134" cy="74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Picture 20" descr="Résultat de recherche d'images pour &quot;gitbook logo&quot;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2" t="25333" r="27194" b="26333"/>
          <a:stretch/>
        </p:blipFill>
        <p:spPr bwMode="auto">
          <a:xfrm>
            <a:off x="2489651" y="2406678"/>
            <a:ext cx="1854323" cy="49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8" name="Picture 22" descr="Résultat de recherche d'images pour &quot;swagger logo&quot;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384" y="2925946"/>
            <a:ext cx="1065522" cy="36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0" name="Picture 24" descr="Résultat de recherche d'images pour &quot;Zuul logo&quot;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160" y="3942778"/>
            <a:ext cx="1283857" cy="95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4" name="Picture 28" descr="Résultat de recherche d'images pour &quot;react js logo&quot;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6" r="4855" b="18516"/>
          <a:stretch/>
        </p:blipFill>
        <p:spPr bwMode="auto">
          <a:xfrm>
            <a:off x="4935225" y="860587"/>
            <a:ext cx="552345" cy="23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674" t="20753" r="18310" b="19305"/>
          <a:stretch/>
        </p:blipFill>
        <p:spPr>
          <a:xfrm>
            <a:off x="4408101" y="839123"/>
            <a:ext cx="408492" cy="388566"/>
          </a:xfrm>
          <a:prstGeom prst="rect">
            <a:avLst/>
          </a:prstGeom>
        </p:spPr>
      </p:pic>
      <p:sp>
        <p:nvSpPr>
          <p:cNvPr id="94" name="ZoneTexte 93"/>
          <p:cNvSpPr txBox="1"/>
          <p:nvPr/>
        </p:nvSpPr>
        <p:spPr>
          <a:xfrm>
            <a:off x="4258083" y="1203730"/>
            <a:ext cx="75702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Material</a:t>
            </a:r>
            <a:r>
              <a:rPr kumimoji="0" lang="fr-FR" sz="800" b="1" i="0" u="none" strike="noStrike" kern="1200" cap="none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UI</a:t>
            </a:r>
            <a:endParaRPr kumimoji="0" lang="fr-FR" sz="800" b="1" i="0" u="none" strike="noStrike" kern="120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9252" name="Picture 36" descr="Résultat de recherche d'images pour &quot;React bootstrap logo&quot;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104" y="1054781"/>
            <a:ext cx="415888" cy="36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ZoneTexte 95"/>
          <p:cNvSpPr txBox="1"/>
          <p:nvPr/>
        </p:nvSpPr>
        <p:spPr>
          <a:xfrm>
            <a:off x="4816593" y="1316114"/>
            <a:ext cx="757020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React</a:t>
            </a:r>
            <a:r>
              <a:rPr kumimoji="0" lang="fr-FR" sz="800" b="1" i="0" u="none" strike="noStrike" kern="1200" cap="none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</a:t>
            </a:r>
            <a:r>
              <a:rPr kumimoji="0" lang="fr-FR" sz="800" b="1" i="0" u="none" strike="noStrike" kern="1200" cap="none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Bootstrap</a:t>
            </a:r>
            <a:endParaRPr kumimoji="0" lang="fr-FR" sz="800" b="1" i="0" u="none" strike="noStrike" kern="120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63" name="Rectangle à coins arrondis 62"/>
          <p:cNvSpPr/>
          <p:nvPr/>
        </p:nvSpPr>
        <p:spPr>
          <a:xfrm>
            <a:off x="4549362" y="2071976"/>
            <a:ext cx="5185065" cy="2766691"/>
          </a:xfrm>
          <a:prstGeom prst="roundRect">
            <a:avLst>
              <a:gd name="adj" fmla="val 4619"/>
            </a:avLst>
          </a:prstGeom>
          <a:noFill/>
          <a:ln w="31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314" name="Picture 2" descr="Résultat de recherche d'images pour &quot;netflix spring cloud&quot;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551" y="2529404"/>
            <a:ext cx="192405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Résultat de recherche d'images pour &quot;ZUUL NETFLIX&quot;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385" y="2383575"/>
            <a:ext cx="970040" cy="90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ZoneTexte 65"/>
          <p:cNvSpPr txBox="1"/>
          <p:nvPr/>
        </p:nvSpPr>
        <p:spPr>
          <a:xfrm>
            <a:off x="7568323" y="4555590"/>
            <a:ext cx="1736505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50" b="1" dirty="0" smtClean="0">
                <a:solidFill>
                  <a:srgbClr val="808080">
                    <a:lumMod val="75000"/>
                  </a:srgbClr>
                </a:solidFill>
                <a:latin typeface="Montserrat Light"/>
              </a:rPr>
              <a:t>NETFLIX SPRING CLOUD</a:t>
            </a:r>
            <a:endParaRPr kumimoji="0" lang="fr-FR" sz="105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3045997" y="4566696"/>
            <a:ext cx="757020" cy="2110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000" b="1" dirty="0">
                <a:solidFill>
                  <a:srgbClr val="808080">
                    <a:lumMod val="75000"/>
                  </a:srgbClr>
                </a:solidFill>
                <a:latin typeface="Montserrat Light"/>
              </a:rPr>
              <a:t>?</a:t>
            </a:r>
            <a:endParaRPr kumimoji="0" lang="fr-FR" sz="6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43478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"/>
          <p:cNvSpPr/>
          <p:nvPr/>
        </p:nvSpPr>
        <p:spPr>
          <a:xfrm>
            <a:off x="421200" y="1744450"/>
            <a:ext cx="11475525" cy="828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37</a:t>
            </a:fld>
            <a:endParaRPr lang="fr-FR"/>
          </a:p>
        </p:txBody>
      </p:sp>
      <p:sp>
        <p:nvSpPr>
          <p:cNvPr id="3" name="Timeline"/>
          <p:cNvSpPr txBox="1"/>
          <p:nvPr/>
        </p:nvSpPr>
        <p:spPr>
          <a:xfrm>
            <a:off x="421200" y="284400"/>
            <a:ext cx="9954816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fr-FR" sz="6000" dirty="0"/>
              <a:t>Architecture </a:t>
            </a:r>
            <a:r>
              <a:rPr lang="fr-FR" sz="6000" dirty="0" smtClean="0"/>
              <a:t>Technique</a:t>
            </a:r>
            <a:endParaRPr sz="6000" dirty="0"/>
          </a:p>
        </p:txBody>
      </p:sp>
      <p:sp>
        <p:nvSpPr>
          <p:cNvPr id="13" name="Rectangle"/>
          <p:cNvSpPr/>
          <p:nvPr/>
        </p:nvSpPr>
        <p:spPr>
          <a:xfrm>
            <a:off x="670175" y="1823383"/>
            <a:ext cx="1647928" cy="634068"/>
          </a:xfrm>
          <a:prstGeom prst="rect">
            <a:avLst/>
          </a:prstGeom>
          <a:solidFill>
            <a:srgbClr val="B0C4D8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22476" y="1877684"/>
            <a:ext cx="1343326" cy="5254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Catalogue de services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314B64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6" name="Rectangle"/>
          <p:cNvSpPr/>
          <p:nvPr/>
        </p:nvSpPr>
        <p:spPr>
          <a:xfrm>
            <a:off x="421200" y="877439"/>
            <a:ext cx="11475525" cy="828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526" y="942661"/>
            <a:ext cx="360000" cy="3600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098025" y="1383263"/>
            <a:ext cx="75702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Browser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787020" y="1383263"/>
            <a:ext cx="75702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Mobile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476015" y="1383263"/>
            <a:ext cx="75702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Agence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535" y="960718"/>
            <a:ext cx="360000" cy="3600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30" y="942661"/>
            <a:ext cx="360000" cy="360000"/>
          </a:xfrm>
          <a:prstGeom prst="rect">
            <a:avLst/>
          </a:prstGeom>
        </p:spPr>
      </p:pic>
      <p:sp>
        <p:nvSpPr>
          <p:cNvPr id="18" name="Rectangle"/>
          <p:cNvSpPr/>
          <p:nvPr/>
        </p:nvSpPr>
        <p:spPr>
          <a:xfrm>
            <a:off x="421200" y="2611461"/>
            <a:ext cx="11475525" cy="17033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19" name="Rectangle"/>
          <p:cNvSpPr/>
          <p:nvPr/>
        </p:nvSpPr>
        <p:spPr>
          <a:xfrm>
            <a:off x="421200" y="4353160"/>
            <a:ext cx="11475525" cy="22190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098025" y="1952626"/>
            <a:ext cx="474100" cy="2649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LB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6758935" y="1952626"/>
            <a:ext cx="474100" cy="2649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LB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956565" y="2229758"/>
            <a:ext cx="75702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Actif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617475" y="2229758"/>
            <a:ext cx="75702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Passif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25" name="Picture 2" descr="Résultat de recherche d'images pour &quot;f5 load balancer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240" y="1904297"/>
            <a:ext cx="378510" cy="34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/>
          <p:cNvSpPr txBox="1"/>
          <p:nvPr/>
        </p:nvSpPr>
        <p:spPr>
          <a:xfrm>
            <a:off x="10047094" y="1993100"/>
            <a:ext cx="1343326" cy="2946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DMZ Publique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314B64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10047094" y="3315827"/>
            <a:ext cx="1343326" cy="2946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DMZ Interne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314B64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838575" y="2925983"/>
            <a:ext cx="1733550" cy="2649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err="1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Nginx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3838575" y="3229218"/>
            <a:ext cx="1733550" cy="71436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Reverse Proxy </a:t>
            </a:r>
          </a:p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and Router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6878309" y="2925983"/>
            <a:ext cx="1733550" cy="2649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err="1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Nginx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878309" y="3229218"/>
            <a:ext cx="1733550" cy="71436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Reverse Proxy </a:t>
            </a:r>
          </a:p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and Router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4846810" y="4390986"/>
            <a:ext cx="3394460" cy="52391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err="1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Microservices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3838575" y="4524572"/>
            <a:ext cx="3394460" cy="52391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err="1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Microservices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3838574" y="5352893"/>
            <a:ext cx="4402695" cy="28590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Couche d’échange (ESB)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4038698" y="5944344"/>
            <a:ext cx="4002449" cy="1696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SMG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3838575" y="6151564"/>
            <a:ext cx="4402694" cy="33443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CBS + FACTORIES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28" y="5546300"/>
            <a:ext cx="612970" cy="612970"/>
          </a:xfrm>
          <a:prstGeom prst="rect">
            <a:avLst/>
          </a:prstGeom>
        </p:spPr>
      </p:pic>
      <p:sp>
        <p:nvSpPr>
          <p:cNvPr id="43" name="ZoneTexte 42"/>
          <p:cNvSpPr txBox="1"/>
          <p:nvPr/>
        </p:nvSpPr>
        <p:spPr>
          <a:xfrm>
            <a:off x="1907762" y="6113993"/>
            <a:ext cx="1228927" cy="37200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fr-FR" sz="1000" b="1" dirty="0" smtClean="0">
                <a:solidFill>
                  <a:srgbClr val="808080">
                    <a:lumMod val="75000"/>
                  </a:srgbClr>
                </a:solidFill>
                <a:latin typeface="Montserrat Light"/>
              </a:rPr>
              <a:t>Config Server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1093203" y="6179219"/>
            <a:ext cx="75702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LDS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093203" y="4422004"/>
            <a:ext cx="75702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UAA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337" y="4963189"/>
            <a:ext cx="351369" cy="351369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810" y="4963189"/>
            <a:ext cx="351369" cy="351369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9354542" y="5424926"/>
            <a:ext cx="1228927" cy="37200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fr-FR" sz="1000" b="1" dirty="0" smtClean="0">
                <a:solidFill>
                  <a:srgbClr val="808080">
                    <a:lumMod val="75000"/>
                  </a:srgbClr>
                </a:solidFill>
                <a:latin typeface="Montserrat Light"/>
              </a:rPr>
              <a:t>Monitor Dashboard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9354542" y="5970500"/>
            <a:ext cx="1228927" cy="37200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lang="fr-FR" sz="1000" b="1" dirty="0" err="1" smtClean="0">
                <a:solidFill>
                  <a:srgbClr val="808080">
                    <a:lumMod val="75000"/>
                  </a:srgbClr>
                </a:solidFill>
                <a:latin typeface="Montserrat Light"/>
              </a:rPr>
              <a:t>Loging</a:t>
            </a:r>
            <a:r>
              <a:rPr lang="fr-FR" sz="1000" b="1" dirty="0" smtClean="0">
                <a:solidFill>
                  <a:srgbClr val="808080">
                    <a:lumMod val="75000"/>
                  </a:srgbClr>
                </a:solidFill>
                <a:latin typeface="Montserrat Light"/>
              </a:rPr>
              <a:t> analyses Dashboard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49" name="Image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881" y="5644325"/>
            <a:ext cx="241225" cy="241225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881" y="6189899"/>
            <a:ext cx="241225" cy="241225"/>
          </a:xfrm>
          <a:prstGeom prst="rect">
            <a:avLst/>
          </a:prstGeom>
        </p:spPr>
      </p:pic>
      <p:sp>
        <p:nvSpPr>
          <p:cNvPr id="54" name="ZoneTexte 53"/>
          <p:cNvSpPr txBox="1"/>
          <p:nvPr/>
        </p:nvSpPr>
        <p:spPr>
          <a:xfrm>
            <a:off x="9554524" y="4720497"/>
            <a:ext cx="1228927" cy="37200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9354542" y="4862483"/>
            <a:ext cx="1228927" cy="37200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fr-FR" sz="1000" b="1" dirty="0" smtClean="0">
                <a:solidFill>
                  <a:srgbClr val="808080">
                    <a:lumMod val="75000"/>
                  </a:srgbClr>
                </a:solidFill>
                <a:latin typeface="Montserrat Light"/>
              </a:rPr>
              <a:t>Service </a:t>
            </a:r>
            <a:r>
              <a:rPr lang="fr-FR" sz="1000" b="1" dirty="0" err="1" smtClean="0">
                <a:solidFill>
                  <a:srgbClr val="808080">
                    <a:lumMod val="75000"/>
                  </a:srgbClr>
                </a:solidFill>
                <a:latin typeface="Montserrat Light"/>
              </a:rPr>
              <a:t>Discovery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881" y="5111668"/>
            <a:ext cx="241225" cy="241225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1125090" y="4711832"/>
            <a:ext cx="1228927" cy="65702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857250" y="4623728"/>
            <a:ext cx="1228927" cy="65702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fr-FR" sz="1000" b="1" dirty="0" err="1" smtClean="0">
                <a:solidFill>
                  <a:srgbClr val="808080">
                    <a:lumMod val="75000"/>
                  </a:srgbClr>
                </a:solidFill>
                <a:latin typeface="Montserrat Light"/>
              </a:rPr>
              <a:t>OAuth</a:t>
            </a:r>
            <a:r>
              <a:rPr lang="fr-FR" sz="1000" b="1" dirty="0" smtClean="0">
                <a:solidFill>
                  <a:srgbClr val="808080">
                    <a:lumMod val="75000"/>
                  </a:srgbClr>
                </a:solidFill>
                <a:latin typeface="Montserrat Light"/>
              </a:rPr>
              <a:t> </a:t>
            </a:r>
            <a:r>
              <a:rPr lang="fr-FR" sz="1000" b="1" dirty="0" err="1" smtClean="0">
                <a:solidFill>
                  <a:srgbClr val="808080">
                    <a:lumMod val="75000"/>
                  </a:srgbClr>
                </a:solidFill>
                <a:latin typeface="Montserrat Light"/>
              </a:rPr>
              <a:t>Authorization</a:t>
            </a:r>
            <a:r>
              <a:rPr lang="fr-FR" sz="1000" b="1" dirty="0" smtClean="0">
                <a:solidFill>
                  <a:srgbClr val="808080">
                    <a:lumMod val="75000"/>
                  </a:srgbClr>
                </a:solidFill>
                <a:latin typeface="Montserrat Light"/>
              </a:rPr>
              <a:t> Server 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56" name="Image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03" y="2955778"/>
            <a:ext cx="787397" cy="787397"/>
          </a:xfrm>
          <a:prstGeom prst="rect">
            <a:avLst/>
          </a:prstGeom>
        </p:spPr>
      </p:pic>
      <p:sp>
        <p:nvSpPr>
          <p:cNvPr id="57" name="ZoneTexte 56"/>
          <p:cNvSpPr txBox="1"/>
          <p:nvPr/>
        </p:nvSpPr>
        <p:spPr>
          <a:xfrm>
            <a:off x="1093203" y="3809479"/>
            <a:ext cx="75702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SANDBOX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11074414" y="5661062"/>
            <a:ext cx="75702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OPS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58" name="Image 5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332" y="4562526"/>
            <a:ext cx="494894" cy="494894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036" y="4428940"/>
            <a:ext cx="494894" cy="494894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4995799" y="901357"/>
            <a:ext cx="2276470" cy="70746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3" name="Connecteur droit avec flèche 62"/>
          <p:cNvCxnSpPr>
            <a:stCxn id="8" idx="2"/>
            <a:endCxn id="20" idx="0"/>
          </p:cNvCxnSpPr>
          <p:nvPr/>
        </p:nvCxnSpPr>
        <p:spPr>
          <a:xfrm flipH="1">
            <a:off x="5335075" y="1591012"/>
            <a:ext cx="830455" cy="36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1" name="Connecteur droit avec flèche 10240"/>
          <p:cNvCxnSpPr>
            <a:stCxn id="20" idx="2"/>
            <a:endCxn id="29" idx="0"/>
          </p:cNvCxnSpPr>
          <p:nvPr/>
        </p:nvCxnSpPr>
        <p:spPr>
          <a:xfrm flipH="1">
            <a:off x="4705350" y="2217526"/>
            <a:ext cx="629725" cy="7084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4" name="Connecteur droit avec flèche 10243"/>
          <p:cNvCxnSpPr>
            <a:stCxn id="22" idx="0"/>
            <a:endCxn id="34" idx="0"/>
          </p:cNvCxnSpPr>
          <p:nvPr/>
        </p:nvCxnSpPr>
        <p:spPr>
          <a:xfrm>
            <a:off x="5335075" y="2229758"/>
            <a:ext cx="2410009" cy="69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6" name="Connecteur droit avec flèche 10245"/>
          <p:cNvCxnSpPr>
            <a:stCxn id="13" idx="2"/>
            <a:endCxn id="56" idx="0"/>
          </p:cNvCxnSpPr>
          <p:nvPr/>
        </p:nvCxnSpPr>
        <p:spPr>
          <a:xfrm flipH="1">
            <a:off x="1486902" y="2457451"/>
            <a:ext cx="7237" cy="4983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8" name="Connecteur droit avec flèche 10247"/>
          <p:cNvCxnSpPr>
            <a:stCxn id="30" idx="2"/>
            <a:endCxn id="41" idx="0"/>
          </p:cNvCxnSpPr>
          <p:nvPr/>
        </p:nvCxnSpPr>
        <p:spPr>
          <a:xfrm flipH="1">
            <a:off x="1471714" y="3943585"/>
            <a:ext cx="3233636" cy="6801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0" name="Connecteur droit avec flèche 10249"/>
          <p:cNvCxnSpPr>
            <a:stCxn id="41" idx="2"/>
            <a:endCxn id="24" idx="0"/>
          </p:cNvCxnSpPr>
          <p:nvPr/>
        </p:nvCxnSpPr>
        <p:spPr>
          <a:xfrm flipH="1">
            <a:off x="1471713" y="5280756"/>
            <a:ext cx="1" cy="265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4" name="Connecteur droit avec flèche 10253"/>
          <p:cNvCxnSpPr>
            <a:stCxn id="36" idx="1"/>
            <a:endCxn id="43" idx="0"/>
          </p:cNvCxnSpPr>
          <p:nvPr/>
        </p:nvCxnSpPr>
        <p:spPr>
          <a:xfrm flipH="1">
            <a:off x="2522226" y="4786529"/>
            <a:ext cx="1316349" cy="1327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6" name="Connecteur droit avec flèche 10255"/>
          <p:cNvCxnSpPr>
            <a:stCxn id="38" idx="0"/>
          </p:cNvCxnSpPr>
          <p:nvPr/>
        </p:nvCxnSpPr>
        <p:spPr>
          <a:xfrm flipH="1" flipV="1">
            <a:off x="6029937" y="5019830"/>
            <a:ext cx="9985" cy="3330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0" name="Connecteur droit avec flèche 10259"/>
          <p:cNvCxnSpPr>
            <a:stCxn id="38" idx="2"/>
            <a:endCxn id="39" idx="0"/>
          </p:cNvCxnSpPr>
          <p:nvPr/>
        </p:nvCxnSpPr>
        <p:spPr>
          <a:xfrm>
            <a:off x="6039922" y="5638800"/>
            <a:ext cx="1" cy="305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2" name="Connecteur droit avec flèche 10261"/>
          <p:cNvCxnSpPr>
            <a:stCxn id="30" idx="2"/>
            <a:endCxn id="36" idx="0"/>
          </p:cNvCxnSpPr>
          <p:nvPr/>
        </p:nvCxnSpPr>
        <p:spPr>
          <a:xfrm>
            <a:off x="4705350" y="3943585"/>
            <a:ext cx="830455" cy="5809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4" name="Connecteur droit avec flèche 10263"/>
          <p:cNvCxnSpPr>
            <a:stCxn id="35" idx="2"/>
            <a:endCxn id="36" idx="0"/>
          </p:cNvCxnSpPr>
          <p:nvPr/>
        </p:nvCxnSpPr>
        <p:spPr>
          <a:xfrm flipH="1">
            <a:off x="5535805" y="3943585"/>
            <a:ext cx="2209279" cy="5809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2" name="Connecteur en angle 10271"/>
          <p:cNvCxnSpPr>
            <a:stCxn id="35" idx="3"/>
            <a:endCxn id="54" idx="0"/>
          </p:cNvCxnSpPr>
          <p:nvPr/>
        </p:nvCxnSpPr>
        <p:spPr>
          <a:xfrm>
            <a:off x="8611859" y="3586402"/>
            <a:ext cx="1557129" cy="11340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4" name="Connecteur en angle 10273"/>
          <p:cNvCxnSpPr>
            <a:stCxn id="30" idx="2"/>
            <a:endCxn id="54" idx="0"/>
          </p:cNvCxnSpPr>
          <p:nvPr/>
        </p:nvCxnSpPr>
        <p:spPr>
          <a:xfrm rot="16200000" flipH="1">
            <a:off x="7048713" y="1600222"/>
            <a:ext cx="776912" cy="5463638"/>
          </a:xfrm>
          <a:prstGeom prst="bentConnector3">
            <a:avLst>
              <a:gd name="adj1" fmla="val 328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7" name="Connecteur droit avec flèche 10276"/>
          <p:cNvCxnSpPr>
            <a:stCxn id="51" idx="3"/>
          </p:cNvCxnSpPr>
          <p:nvPr/>
        </p:nvCxnSpPr>
        <p:spPr>
          <a:xfrm>
            <a:off x="10583469" y="5048485"/>
            <a:ext cx="689455" cy="3791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0" name="Connecteur droit avec flèche 10279"/>
          <p:cNvCxnSpPr>
            <a:stCxn id="52" idx="3"/>
          </p:cNvCxnSpPr>
          <p:nvPr/>
        </p:nvCxnSpPr>
        <p:spPr>
          <a:xfrm flipV="1">
            <a:off x="10583469" y="5459837"/>
            <a:ext cx="689455" cy="1510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2" name="Connecteur droit avec flèche 10281"/>
          <p:cNvCxnSpPr>
            <a:stCxn id="53" idx="3"/>
          </p:cNvCxnSpPr>
          <p:nvPr/>
        </p:nvCxnSpPr>
        <p:spPr>
          <a:xfrm flipV="1">
            <a:off x="10583469" y="5498731"/>
            <a:ext cx="689455" cy="657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06"/>
          <p:cNvSpPr txBox="1"/>
          <p:nvPr/>
        </p:nvSpPr>
        <p:spPr>
          <a:xfrm rot="19003748">
            <a:off x="10621146" y="5802430"/>
            <a:ext cx="757020" cy="199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HTTP(S)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08" name="ZoneTexte 107"/>
          <p:cNvSpPr txBox="1"/>
          <p:nvPr/>
        </p:nvSpPr>
        <p:spPr>
          <a:xfrm rot="1577144">
            <a:off x="10621146" y="5068811"/>
            <a:ext cx="757020" cy="199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HTTP(S)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09" name="ZoneTexte 108"/>
          <p:cNvSpPr txBox="1"/>
          <p:nvPr/>
        </p:nvSpPr>
        <p:spPr>
          <a:xfrm rot="20907651">
            <a:off x="10524251" y="5384224"/>
            <a:ext cx="757020" cy="199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HTTP(S)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10" name="ZoneTexte 109"/>
          <p:cNvSpPr txBox="1"/>
          <p:nvPr/>
        </p:nvSpPr>
        <p:spPr>
          <a:xfrm>
            <a:off x="9069484" y="3398481"/>
            <a:ext cx="757020" cy="199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HTTP(S)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9211985" y="4015990"/>
            <a:ext cx="757020" cy="199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HTTP(S)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12" name="ZoneTexte 111"/>
          <p:cNvSpPr txBox="1"/>
          <p:nvPr/>
        </p:nvSpPr>
        <p:spPr>
          <a:xfrm rot="1025528">
            <a:off x="6010319" y="2349411"/>
            <a:ext cx="75702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HTTPS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13" name="ZoneTexte 112"/>
          <p:cNvSpPr txBox="1"/>
          <p:nvPr/>
        </p:nvSpPr>
        <p:spPr>
          <a:xfrm rot="18617354">
            <a:off x="4499274" y="2526757"/>
            <a:ext cx="75702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HTTPS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16" name="ZoneTexte 115"/>
          <p:cNvSpPr txBox="1"/>
          <p:nvPr/>
        </p:nvSpPr>
        <p:spPr>
          <a:xfrm rot="20221794">
            <a:off x="5319930" y="1627844"/>
            <a:ext cx="75702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HTTPS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18" name="ZoneTexte 117"/>
          <p:cNvSpPr txBox="1"/>
          <p:nvPr/>
        </p:nvSpPr>
        <p:spPr>
          <a:xfrm>
            <a:off x="1115629" y="2622331"/>
            <a:ext cx="757020" cy="199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HTTPS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19" name="ZoneTexte 118"/>
          <p:cNvSpPr txBox="1"/>
          <p:nvPr/>
        </p:nvSpPr>
        <p:spPr>
          <a:xfrm>
            <a:off x="5848614" y="5109629"/>
            <a:ext cx="757020" cy="199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SOAP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20" name="ZoneTexte 119"/>
          <p:cNvSpPr txBox="1"/>
          <p:nvPr/>
        </p:nvSpPr>
        <p:spPr>
          <a:xfrm>
            <a:off x="5848614" y="5703609"/>
            <a:ext cx="757020" cy="199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SOAP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cxnSp>
        <p:nvCxnSpPr>
          <p:cNvPr id="10285" name="Connecteur en angle 10284"/>
          <p:cNvCxnSpPr>
            <a:stCxn id="37" idx="3"/>
            <a:endCxn id="40" idx="3"/>
          </p:cNvCxnSpPr>
          <p:nvPr/>
        </p:nvCxnSpPr>
        <p:spPr>
          <a:xfrm flipH="1">
            <a:off x="8241269" y="4652943"/>
            <a:ext cx="1" cy="1665837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ZoneTexte 122"/>
          <p:cNvSpPr txBox="1"/>
          <p:nvPr/>
        </p:nvSpPr>
        <p:spPr>
          <a:xfrm>
            <a:off x="8233349" y="5385839"/>
            <a:ext cx="757020" cy="199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SOAP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cxnSp>
        <p:nvCxnSpPr>
          <p:cNvPr id="10287" name="Connecteur droit avec flèche 10286"/>
          <p:cNvCxnSpPr>
            <a:stCxn id="46" idx="3"/>
            <a:endCxn id="47" idx="1"/>
          </p:cNvCxnSpPr>
          <p:nvPr/>
        </p:nvCxnSpPr>
        <p:spPr>
          <a:xfrm>
            <a:off x="4593706" y="5138874"/>
            <a:ext cx="2531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ZoneTexte 125"/>
          <p:cNvSpPr txBox="1"/>
          <p:nvPr/>
        </p:nvSpPr>
        <p:spPr>
          <a:xfrm rot="20588446">
            <a:off x="2460765" y="4168765"/>
            <a:ext cx="757020" cy="199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HTTP(S)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27" name="ZoneTexte 126"/>
          <p:cNvSpPr txBox="1"/>
          <p:nvPr/>
        </p:nvSpPr>
        <p:spPr>
          <a:xfrm rot="18952603">
            <a:off x="2765613" y="5253216"/>
            <a:ext cx="757020" cy="199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HTTP(S)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28" name="ZoneTexte 127"/>
          <p:cNvSpPr txBox="1"/>
          <p:nvPr/>
        </p:nvSpPr>
        <p:spPr>
          <a:xfrm>
            <a:off x="1318885" y="5365737"/>
            <a:ext cx="757020" cy="199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LDAPS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cxnSp>
        <p:nvCxnSpPr>
          <p:cNvPr id="10289" name="Connecteur droit avec flèche 10288"/>
          <p:cNvCxnSpPr>
            <a:stCxn id="41" idx="3"/>
            <a:endCxn id="36" idx="1"/>
          </p:cNvCxnSpPr>
          <p:nvPr/>
        </p:nvCxnSpPr>
        <p:spPr>
          <a:xfrm flipV="1">
            <a:off x="2086177" y="4786529"/>
            <a:ext cx="1752398" cy="165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ZoneTexte 130"/>
          <p:cNvSpPr txBox="1"/>
          <p:nvPr/>
        </p:nvSpPr>
        <p:spPr>
          <a:xfrm rot="21196737">
            <a:off x="2579044" y="4695535"/>
            <a:ext cx="757020" cy="199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HTTP(S)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cxnSp>
        <p:nvCxnSpPr>
          <p:cNvPr id="10291" name="Connecteur droit avec flèche 10290"/>
          <p:cNvCxnSpPr>
            <a:endCxn id="51" idx="1"/>
          </p:cNvCxnSpPr>
          <p:nvPr/>
        </p:nvCxnSpPr>
        <p:spPr>
          <a:xfrm>
            <a:off x="8272085" y="4660008"/>
            <a:ext cx="1082457" cy="3884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133"/>
          <p:cNvSpPr txBox="1"/>
          <p:nvPr/>
        </p:nvSpPr>
        <p:spPr>
          <a:xfrm rot="1113027">
            <a:off x="8423922" y="4691332"/>
            <a:ext cx="757020" cy="199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HTTP(S)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36" name="ZoneTexte 135"/>
          <p:cNvSpPr txBox="1"/>
          <p:nvPr/>
        </p:nvSpPr>
        <p:spPr>
          <a:xfrm>
            <a:off x="3545369" y="5067036"/>
            <a:ext cx="75702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normalizeH="0" baseline="0" noProof="0" dirty="0" err="1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Postgresql</a:t>
            </a:r>
            <a:endParaRPr kumimoji="0" lang="fr-FR" sz="8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37" name="ZoneTexte 136"/>
          <p:cNvSpPr txBox="1"/>
          <p:nvPr/>
        </p:nvSpPr>
        <p:spPr>
          <a:xfrm>
            <a:off x="6097505" y="4206049"/>
            <a:ext cx="757020" cy="199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HTTP(S)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cxnSp>
        <p:nvCxnSpPr>
          <p:cNvPr id="10294" name="Connecteur droit 10293"/>
          <p:cNvCxnSpPr>
            <a:stCxn id="10242" idx="1"/>
            <a:endCxn id="21" idx="1"/>
          </p:cNvCxnSpPr>
          <p:nvPr/>
        </p:nvCxnSpPr>
        <p:spPr>
          <a:xfrm>
            <a:off x="5476536" y="2078096"/>
            <a:ext cx="1282399" cy="6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137"/>
          <p:cNvSpPr txBox="1"/>
          <p:nvPr/>
        </p:nvSpPr>
        <p:spPr>
          <a:xfrm>
            <a:off x="4862020" y="4222302"/>
            <a:ext cx="757020" cy="199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HTTP(S)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10242" name="Picture 2" descr="Résultat de recherche d'images pour &quot;f5 load balancer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536" y="1904297"/>
            <a:ext cx="378510" cy="34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Image 9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92" y="5143261"/>
            <a:ext cx="589277" cy="589277"/>
          </a:xfrm>
          <a:prstGeom prst="rect">
            <a:avLst/>
          </a:prstGeom>
        </p:spPr>
      </p:pic>
      <p:sp>
        <p:nvSpPr>
          <p:cNvPr id="97" name="ZoneTexte 96"/>
          <p:cNvSpPr txBox="1"/>
          <p:nvPr/>
        </p:nvSpPr>
        <p:spPr>
          <a:xfrm>
            <a:off x="8490437" y="4396126"/>
            <a:ext cx="75702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LAN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78605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20F88-C31F-4A2F-A13C-0D2E4AAF7CB2}" type="slidenum">
              <a:rPr lang="fr-FR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38</a:t>
            </a:fld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emo information text"/>
          <p:cNvSpPr txBox="1"/>
          <p:nvPr/>
        </p:nvSpPr>
        <p:spPr>
          <a:xfrm>
            <a:off x="1164610" y="2080713"/>
            <a:ext cx="10368316" cy="7181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 defTabSz="825500" hangingPunct="0">
              <a:lnSpc>
                <a:spcPct val="100000"/>
              </a:lnSpc>
            </a:pPr>
            <a:r>
              <a:rPr lang="fr-FR" sz="6000" kern="0" dirty="0" err="1" smtClean="0">
                <a:solidFill>
                  <a:srgbClr val="36526E"/>
                </a:solidFill>
                <a:latin typeface="Montserrat-Bold"/>
              </a:rPr>
              <a:t>devops</a:t>
            </a:r>
            <a:endParaRPr sz="6000" kern="0" dirty="0">
              <a:solidFill>
                <a:srgbClr val="36526E"/>
              </a:solidFill>
              <a:latin typeface="Montserrat-Bold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5875338" y="-2519363"/>
            <a:ext cx="7741444" cy="11129169"/>
            <a:chOff x="5875338" y="-2519363"/>
            <a:chExt cx="7741444" cy="11129169"/>
          </a:xfrm>
        </p:grpSpPr>
        <p:sp>
          <p:nvSpPr>
            <p:cNvPr id="6" name="Shape 345">
              <a:extLst>
                <a:ext uri="{FF2B5EF4-FFF2-40B4-BE49-F238E27FC236}">
                  <a16:creationId xmlns:a16="http://schemas.microsoft.com/office/drawing/2014/main" id="{829845F5-60A1-46CF-BAC5-503A0AEEF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9900" y="975519"/>
              <a:ext cx="3686969" cy="4544219"/>
            </a:xfrm>
            <a:custGeom>
              <a:avLst/>
              <a:gdLst>
                <a:gd name="T0" fmla="*/ 2147483646 w 19888"/>
                <a:gd name="T1" fmla="*/ 2147483646 h 20156"/>
                <a:gd name="T2" fmla="*/ 2147483646 w 19888"/>
                <a:gd name="T3" fmla="*/ 2147483646 h 20156"/>
                <a:gd name="T4" fmla="*/ 2147483646 w 19888"/>
                <a:gd name="T5" fmla="*/ 2147483646 h 20156"/>
                <a:gd name="T6" fmla="*/ 2147483646 w 19888"/>
                <a:gd name="T7" fmla="*/ 2147483646 h 2015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88" h="20156" extrusionOk="0">
                  <a:moveTo>
                    <a:pt x="19448" y="13996"/>
                  </a:moveTo>
                  <a:cubicBezTo>
                    <a:pt x="20464" y="15930"/>
                    <a:pt x="19674" y="18184"/>
                    <a:pt x="17562" y="19377"/>
                  </a:cubicBezTo>
                  <a:cubicBezTo>
                    <a:pt x="15351" y="20625"/>
                    <a:pt x="12361" y="20348"/>
                    <a:pt x="10543" y="18727"/>
                  </a:cubicBezTo>
                  <a:lnTo>
                    <a:pt x="1295" y="9744"/>
                  </a:lnTo>
                  <a:cubicBezTo>
                    <a:pt x="-1136" y="6772"/>
                    <a:pt x="-39" y="2731"/>
                    <a:pt x="3699" y="892"/>
                  </a:cubicBezTo>
                  <a:cubicBezTo>
                    <a:pt x="7491" y="-975"/>
                    <a:pt x="12413" y="193"/>
                    <a:pt x="14412" y="3434"/>
                  </a:cubicBezTo>
                  <a:lnTo>
                    <a:pt x="19448" y="13996"/>
                  </a:lnTo>
                  <a:close/>
                </a:path>
              </a:pathLst>
            </a:custGeom>
            <a:noFill/>
            <a:ln w="25400">
              <a:solidFill>
                <a:srgbClr val="C6CDD5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7" name="Shape 360">
              <a:extLst>
                <a:ext uri="{FF2B5EF4-FFF2-40B4-BE49-F238E27FC236}">
                  <a16:creationId xmlns:a16="http://schemas.microsoft.com/office/drawing/2014/main" id="{0F10A50F-7870-4773-93AA-6760E79DF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757" y="865981"/>
              <a:ext cx="2838450" cy="3037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8" name="Shape 361">
              <a:extLst>
                <a:ext uri="{FF2B5EF4-FFF2-40B4-BE49-F238E27FC236}">
                  <a16:creationId xmlns:a16="http://schemas.microsoft.com/office/drawing/2014/main" id="{6B6A98F2-A67D-429C-A07A-76ACA75FB3F6}"/>
                </a:ext>
              </a:extLst>
            </p:cNvPr>
            <p:cNvSpPr>
              <a:spLocks/>
            </p:cNvSpPr>
            <p:nvPr/>
          </p:nvSpPr>
          <p:spPr bwMode="auto">
            <a:xfrm rot="1840664">
              <a:off x="8510588" y="3468687"/>
              <a:ext cx="2002632" cy="214391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9" name="Shape 362">
              <a:extLst>
                <a:ext uri="{FF2B5EF4-FFF2-40B4-BE49-F238E27FC236}">
                  <a16:creationId xmlns:a16="http://schemas.microsoft.com/office/drawing/2014/main" id="{666A94B4-A74D-4CAC-8995-4591DC85720D}"/>
                </a:ext>
              </a:extLst>
            </p:cNvPr>
            <p:cNvSpPr>
              <a:spLocks/>
            </p:cNvSpPr>
            <p:nvPr/>
          </p:nvSpPr>
          <p:spPr bwMode="auto">
            <a:xfrm rot="81901">
              <a:off x="9733757" y="1094581"/>
              <a:ext cx="1512888" cy="1618456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1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0" name="Shape 366">
              <a:extLst>
                <a:ext uri="{FF2B5EF4-FFF2-40B4-BE49-F238E27FC236}">
                  <a16:creationId xmlns:a16="http://schemas.microsoft.com/office/drawing/2014/main" id="{176961C2-617E-4DF0-85BC-FAE3A19BE79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8059738" y="-2519363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1" name="Shape 367">
              <a:extLst>
                <a:ext uri="{FF2B5EF4-FFF2-40B4-BE49-F238E27FC236}">
                  <a16:creationId xmlns:a16="http://schemas.microsoft.com/office/drawing/2014/main" id="{73A5E333-80A1-4A5F-AC11-79085F9269D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5875338" y="4897437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2" name="Shape 368">
              <a:extLst>
                <a:ext uri="{FF2B5EF4-FFF2-40B4-BE49-F238E27FC236}">
                  <a16:creationId xmlns:a16="http://schemas.microsoft.com/office/drawing/2014/main" id="{36B13A61-51DA-436C-B5F0-F9BA4DD41BE8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11252994" y="1513681"/>
              <a:ext cx="2363788" cy="2529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grpSp>
          <p:nvGrpSpPr>
            <p:cNvPr id="13" name="Group 371">
              <a:extLst>
                <a:ext uri="{FF2B5EF4-FFF2-40B4-BE49-F238E27FC236}">
                  <a16:creationId xmlns:a16="http://schemas.microsoft.com/office/drawing/2014/main" id="{2FC11660-2303-4A45-9B26-A337C583E0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6350" y="1778794"/>
              <a:ext cx="1211263" cy="1212056"/>
              <a:chOff x="0" y="0"/>
              <a:chExt cx="2423914" cy="2423914"/>
            </a:xfrm>
          </p:grpSpPr>
          <p:graphicFrame>
            <p:nvGraphicFramePr>
              <p:cNvPr id="23" name="Chart 369">
                <a:extLst>
                  <a:ext uri="{FF2B5EF4-FFF2-40B4-BE49-F238E27FC236}">
                    <a16:creationId xmlns:a16="http://schemas.microsoft.com/office/drawing/2014/main" id="{F80C3139-44D5-405B-BABA-E6A8B855DB5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2525515" cy="25255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58" name="Chart" r:id="rId3" imgW="2530059" imgH="2530059" progId="Excel.Sheet.8">
                      <p:embed/>
                    </p:oleObj>
                  </mc:Choice>
                  <mc:Fallback>
                    <p:oleObj name="Chart" r:id="rId3" imgW="2530059" imgH="2530059" progId="Excel.Sheet.8">
                      <p:embed/>
                      <p:pic>
                        <p:nvPicPr>
                          <p:cNvPr id="0" name="Picture 6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2525515" cy="25255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Shape 370">
                <a:extLst>
                  <a:ext uri="{FF2B5EF4-FFF2-40B4-BE49-F238E27FC236}">
                    <a16:creationId xmlns:a16="http://schemas.microsoft.com/office/drawing/2014/main" id="{52851ECC-9D87-48CE-ACA9-13838105E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09" y="271809"/>
                <a:ext cx="1880296" cy="18802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4" name="Group 374">
              <a:extLst>
                <a:ext uri="{FF2B5EF4-FFF2-40B4-BE49-F238E27FC236}">
                  <a16:creationId xmlns:a16="http://schemas.microsoft.com/office/drawing/2014/main" id="{F46D2877-502D-44F2-8F58-D380C9906C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644" y="4115594"/>
              <a:ext cx="849313" cy="849313"/>
              <a:chOff x="0" y="0"/>
              <a:chExt cx="1698426" cy="1698426"/>
            </a:xfrm>
          </p:grpSpPr>
          <p:graphicFrame>
            <p:nvGraphicFramePr>
              <p:cNvPr id="21" name="Chart 372">
                <a:extLst>
                  <a:ext uri="{FF2B5EF4-FFF2-40B4-BE49-F238E27FC236}">
                    <a16:creationId xmlns:a16="http://schemas.microsoft.com/office/drawing/2014/main" id="{D0EB3814-8759-43C6-839C-BA8D9E9FE6E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800027" cy="18000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59" name="Chart" r:id="rId5" imgW="1804572" imgH="1804572" progId="Excel.Sheet.8">
                      <p:embed/>
                    </p:oleObj>
                  </mc:Choice>
                  <mc:Fallback>
                    <p:oleObj name="Chart" r:id="rId5" imgW="1804572" imgH="1804572" progId="Excel.Sheet.8">
                      <p:embed/>
                      <p:pic>
                        <p:nvPicPr>
                          <p:cNvPr id="0" name="Picture 6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800027" cy="18000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" name="Shape 373">
                <a:extLst>
                  <a:ext uri="{FF2B5EF4-FFF2-40B4-BE49-F238E27FC236}">
                    <a16:creationId xmlns:a16="http://schemas.microsoft.com/office/drawing/2014/main" id="{59FEBA7A-2E50-469C-BF10-2656CC0D6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399" y="248399"/>
                <a:ext cx="1201628" cy="120162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5" name="Group 377">
              <a:extLst>
                <a:ext uri="{FF2B5EF4-FFF2-40B4-BE49-F238E27FC236}">
                  <a16:creationId xmlns:a16="http://schemas.microsoft.com/office/drawing/2014/main" id="{C3FA089F-AB9A-4906-9533-E07093EB6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2225" y="1595437"/>
              <a:ext cx="615950" cy="615950"/>
              <a:chOff x="0" y="0"/>
              <a:chExt cx="1231800" cy="1231800"/>
            </a:xfrm>
          </p:grpSpPr>
          <p:graphicFrame>
            <p:nvGraphicFramePr>
              <p:cNvPr id="19" name="Chart 375">
                <a:extLst>
                  <a:ext uri="{FF2B5EF4-FFF2-40B4-BE49-F238E27FC236}">
                    <a16:creationId xmlns:a16="http://schemas.microsoft.com/office/drawing/2014/main" id="{7D75E1D7-3144-46BA-8648-BA0DFA07120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333401" cy="1333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60" name="Chart" r:id="rId7" imgW="1341236" imgH="1335140" progId="Excel.Sheet.8">
                      <p:embed/>
                    </p:oleObj>
                  </mc:Choice>
                  <mc:Fallback>
                    <p:oleObj name="Chart" r:id="rId7" imgW="1341236" imgH="1335140" progId="Excel.Sheet.8">
                      <p:embed/>
                      <p:pic>
                        <p:nvPicPr>
                          <p:cNvPr id="0" name="Picture 7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333401" cy="1333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" name="Shape 376">
                <a:extLst>
                  <a:ext uri="{FF2B5EF4-FFF2-40B4-BE49-F238E27FC236}">
                    <a16:creationId xmlns:a16="http://schemas.microsoft.com/office/drawing/2014/main" id="{CEB5982B-E2B7-43D5-B883-902F7EBE6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71" y="209771"/>
                <a:ext cx="812259" cy="81225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7" name="Shape 379">
              <a:extLst>
                <a:ext uri="{FF2B5EF4-FFF2-40B4-BE49-F238E27FC236}">
                  <a16:creationId xmlns:a16="http://schemas.microsoft.com/office/drawing/2014/main" id="{AF51E842-5406-4688-B539-BFEFE5D39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6857" y="1811337"/>
              <a:ext cx="192088" cy="171450"/>
            </a:xfrm>
            <a:custGeom>
              <a:avLst/>
              <a:gdLst>
                <a:gd name="T0" fmla="*/ 1084139591 w 21600"/>
                <a:gd name="T1" fmla="*/ 697083946 h 21489"/>
                <a:gd name="T2" fmla="*/ 1084139591 w 21600"/>
                <a:gd name="T3" fmla="*/ 697083946 h 21489"/>
                <a:gd name="T4" fmla="*/ 1084139591 w 21600"/>
                <a:gd name="T5" fmla="*/ 697083946 h 21489"/>
                <a:gd name="T6" fmla="*/ 1084139591 w 21600"/>
                <a:gd name="T7" fmla="*/ 697083946 h 2148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489" extrusionOk="0">
                  <a:moveTo>
                    <a:pt x="0" y="16876"/>
                  </a:moveTo>
                  <a:lnTo>
                    <a:pt x="0" y="21489"/>
                  </a:lnTo>
                  <a:lnTo>
                    <a:pt x="4090" y="21489"/>
                  </a:lnTo>
                  <a:lnTo>
                    <a:pt x="16041" y="8139"/>
                  </a:lnTo>
                  <a:lnTo>
                    <a:pt x="11912" y="3570"/>
                  </a:lnTo>
                  <a:lnTo>
                    <a:pt x="0" y="16876"/>
                  </a:lnTo>
                  <a:close/>
                  <a:moveTo>
                    <a:pt x="19138" y="4723"/>
                  </a:moveTo>
                  <a:cubicBezTo>
                    <a:pt x="19535" y="4236"/>
                    <a:pt x="19535" y="3570"/>
                    <a:pt x="19138" y="3082"/>
                  </a:cubicBezTo>
                  <a:lnTo>
                    <a:pt x="16676" y="333"/>
                  </a:lnTo>
                  <a:cubicBezTo>
                    <a:pt x="16240" y="-111"/>
                    <a:pt x="15644" y="-111"/>
                    <a:pt x="15207" y="333"/>
                  </a:cubicBezTo>
                  <a:lnTo>
                    <a:pt x="13143" y="2417"/>
                  </a:lnTo>
                  <a:lnTo>
                    <a:pt x="17272" y="6986"/>
                  </a:lnTo>
                  <a:lnTo>
                    <a:pt x="19138" y="4723"/>
                  </a:lnTo>
                  <a:close/>
                  <a:moveTo>
                    <a:pt x="9847" y="19183"/>
                  </a:moveTo>
                  <a:lnTo>
                    <a:pt x="7584" y="21489"/>
                  </a:lnTo>
                  <a:lnTo>
                    <a:pt x="21600" y="21489"/>
                  </a:lnTo>
                  <a:lnTo>
                    <a:pt x="21600" y="19183"/>
                  </a:lnTo>
                  <a:lnTo>
                    <a:pt x="9847" y="19183"/>
                  </a:lnTo>
                  <a:close/>
                </a:path>
              </a:pathLst>
            </a:custGeom>
            <a:solidFill>
              <a:srgbClr val="6D7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2860" rIns="2286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</p:grpSp>
      <p:sp>
        <p:nvSpPr>
          <p:cNvPr id="25" name="Shape 378">
            <a:extLst>
              <a:ext uri="{FF2B5EF4-FFF2-40B4-BE49-F238E27FC236}">
                <a16:creationId xmlns:a16="http://schemas.microsoft.com/office/drawing/2014/main" id="{5CE357DC-086B-48EC-8068-E6836B8F96C5}"/>
              </a:ext>
            </a:extLst>
          </p:cNvPr>
          <p:cNvSpPr>
            <a:spLocks/>
          </p:cNvSpPr>
          <p:nvPr/>
        </p:nvSpPr>
        <p:spPr bwMode="auto">
          <a:xfrm>
            <a:off x="9376905" y="4423578"/>
            <a:ext cx="248901" cy="22859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3950" y="21600"/>
                </a:lnTo>
                <a:lnTo>
                  <a:pt x="3950" y="8656"/>
                </a:lnTo>
                <a:lnTo>
                  <a:pt x="0" y="8656"/>
                </a:lnTo>
                <a:lnTo>
                  <a:pt x="0" y="21600"/>
                </a:lnTo>
                <a:close/>
                <a:moveTo>
                  <a:pt x="21600" y="9649"/>
                </a:moveTo>
                <a:cubicBezTo>
                  <a:pt x="21600" y="8418"/>
                  <a:pt x="20658" y="7624"/>
                  <a:pt x="19534" y="7624"/>
                </a:cubicBezTo>
                <a:lnTo>
                  <a:pt x="13337" y="7624"/>
                </a:lnTo>
                <a:lnTo>
                  <a:pt x="14460" y="2462"/>
                </a:lnTo>
                <a:lnTo>
                  <a:pt x="14460" y="2263"/>
                </a:lnTo>
                <a:cubicBezTo>
                  <a:pt x="14460" y="1826"/>
                  <a:pt x="14279" y="1429"/>
                  <a:pt x="14098" y="1032"/>
                </a:cubicBezTo>
                <a:lnTo>
                  <a:pt x="12974" y="0"/>
                </a:lnTo>
                <a:lnTo>
                  <a:pt x="6379" y="6988"/>
                </a:lnTo>
                <a:cubicBezTo>
                  <a:pt x="6016" y="7385"/>
                  <a:pt x="5835" y="8021"/>
                  <a:pt x="5835" y="8656"/>
                </a:cubicBezTo>
                <a:lnTo>
                  <a:pt x="5835" y="19337"/>
                </a:lnTo>
                <a:cubicBezTo>
                  <a:pt x="5835" y="20568"/>
                  <a:pt x="6777" y="21600"/>
                  <a:pt x="7901" y="21600"/>
                </a:cubicBezTo>
                <a:lnTo>
                  <a:pt x="16707" y="21600"/>
                </a:lnTo>
                <a:cubicBezTo>
                  <a:pt x="17468" y="21600"/>
                  <a:pt x="18230" y="21004"/>
                  <a:pt x="18411" y="20171"/>
                </a:cubicBezTo>
                <a:lnTo>
                  <a:pt x="21419" y="12547"/>
                </a:lnTo>
                <a:cubicBezTo>
                  <a:pt x="21419" y="12349"/>
                  <a:pt x="21419" y="12150"/>
                  <a:pt x="21419" y="11713"/>
                </a:cubicBezTo>
                <a:lnTo>
                  <a:pt x="21419" y="9649"/>
                </a:lnTo>
                <a:lnTo>
                  <a:pt x="21600" y="9649"/>
                </a:lnTo>
                <a:close/>
              </a:path>
            </a:pathLst>
          </a:custGeom>
          <a:solidFill>
            <a:srgbClr val="6D717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60" rIns="22860" anchor="ctr"/>
          <a:lstStyle/>
          <a:p>
            <a:pPr defTabSz="412750" eaLnBrk="0" fontAlgn="base" hangingPunct="0">
              <a:spcBef>
                <a:spcPct val="0"/>
              </a:spcBef>
              <a:spcAft>
                <a:spcPct val="0"/>
              </a:spcAft>
            </a:pPr>
            <a:endParaRPr lang="fr-MA" sz="2500">
              <a:solidFill>
                <a:srgbClr val="000000"/>
              </a:solidFill>
              <a:latin typeface="Helvetica Light" charset="0"/>
              <a:sym typeface="Helvetica Light" charset="0"/>
            </a:endParaRPr>
          </a:p>
        </p:txBody>
      </p:sp>
      <p:grpSp>
        <p:nvGrpSpPr>
          <p:cNvPr id="26" name="Groupe 25"/>
          <p:cNvGrpSpPr/>
          <p:nvPr/>
        </p:nvGrpSpPr>
        <p:grpSpPr>
          <a:xfrm>
            <a:off x="8061573" y="2073653"/>
            <a:ext cx="340817" cy="590719"/>
            <a:chOff x="4112120" y="673793"/>
            <a:chExt cx="2072101" cy="3591459"/>
          </a:xfrm>
        </p:grpSpPr>
        <p:sp>
          <p:nvSpPr>
            <p:cNvPr id="27" name="AutoShape 27">
              <a:extLst>
                <a:ext uri="{FF2B5EF4-FFF2-40B4-BE49-F238E27FC236}">
                  <a16:creationId xmlns:a16="http://schemas.microsoft.com/office/drawing/2014/main" id="{50C4E884-374B-4227-9F1A-7E04DEFE6FE1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740569" y="673793"/>
              <a:ext cx="1100287" cy="2766358"/>
            </a:xfrm>
            <a:custGeom>
              <a:avLst/>
              <a:gdLst>
                <a:gd name="T0" fmla="+- 0 10800 504"/>
                <a:gd name="T1" fmla="*/ T0 w 20593"/>
                <a:gd name="T2" fmla="+- 0 10805 11"/>
                <a:gd name="T3" fmla="*/ 10805 h 21589"/>
                <a:gd name="T4" fmla="+- 0 10800 504"/>
                <a:gd name="T5" fmla="*/ T4 w 20593"/>
                <a:gd name="T6" fmla="+- 0 10805 11"/>
                <a:gd name="T7" fmla="*/ 10805 h 21589"/>
                <a:gd name="T8" fmla="+- 0 10800 504"/>
                <a:gd name="T9" fmla="*/ T8 w 20593"/>
                <a:gd name="T10" fmla="+- 0 10805 11"/>
                <a:gd name="T11" fmla="*/ 10805 h 21589"/>
                <a:gd name="T12" fmla="+- 0 10800 504"/>
                <a:gd name="T13" fmla="*/ T12 w 20593"/>
                <a:gd name="T14" fmla="+- 0 10805 11"/>
                <a:gd name="T15" fmla="*/ 10805 h 215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3" h="21589">
                  <a:moveTo>
                    <a:pt x="9769" y="32"/>
                  </a:moveTo>
                  <a:cubicBezTo>
                    <a:pt x="9470" y="68"/>
                    <a:pt x="9194" y="134"/>
                    <a:pt x="8967" y="223"/>
                  </a:cubicBezTo>
                  <a:cubicBezTo>
                    <a:pt x="6519" y="1306"/>
                    <a:pt x="4542" y="2548"/>
                    <a:pt x="3106" y="3898"/>
                  </a:cubicBezTo>
                  <a:cubicBezTo>
                    <a:pt x="-92" y="6903"/>
                    <a:pt x="-504" y="10269"/>
                    <a:pt x="455" y="13565"/>
                  </a:cubicBezTo>
                  <a:cubicBezTo>
                    <a:pt x="1256" y="16316"/>
                    <a:pt x="2993" y="19006"/>
                    <a:pt x="5617" y="21553"/>
                  </a:cubicBezTo>
                  <a:lnTo>
                    <a:pt x="10304" y="21589"/>
                  </a:lnTo>
                  <a:lnTo>
                    <a:pt x="10311" y="21589"/>
                  </a:lnTo>
                  <a:lnTo>
                    <a:pt x="10321" y="21589"/>
                  </a:lnTo>
                  <a:lnTo>
                    <a:pt x="14991" y="21553"/>
                  </a:lnTo>
                  <a:cubicBezTo>
                    <a:pt x="17608" y="19006"/>
                    <a:pt x="19341" y="16316"/>
                    <a:pt x="20140" y="13565"/>
                  </a:cubicBezTo>
                  <a:cubicBezTo>
                    <a:pt x="21096" y="10269"/>
                    <a:pt x="20687" y="6903"/>
                    <a:pt x="17499" y="3898"/>
                  </a:cubicBezTo>
                  <a:cubicBezTo>
                    <a:pt x="16067" y="2548"/>
                    <a:pt x="14093" y="1306"/>
                    <a:pt x="11651" y="223"/>
                  </a:cubicBezTo>
                  <a:cubicBezTo>
                    <a:pt x="11425" y="134"/>
                    <a:pt x="11154" y="68"/>
                    <a:pt x="10856" y="32"/>
                  </a:cubicBezTo>
                  <a:cubicBezTo>
                    <a:pt x="10501" y="-11"/>
                    <a:pt x="10124" y="-11"/>
                    <a:pt x="9769" y="32"/>
                  </a:cubicBezTo>
                  <a:close/>
                </a:path>
              </a:pathLst>
            </a:custGeom>
            <a:solidFill>
              <a:srgbClr val="6B9B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8" name="AutoShape 28">
              <a:extLst>
                <a:ext uri="{FF2B5EF4-FFF2-40B4-BE49-F238E27FC236}">
                  <a16:creationId xmlns:a16="http://schemas.microsoft.com/office/drawing/2014/main" id="{F80AD133-47A9-478F-ACC5-97D6C81FE57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112120" y="2156987"/>
              <a:ext cx="432920" cy="1081459"/>
            </a:xfrm>
            <a:custGeom>
              <a:avLst/>
              <a:gdLst>
                <a:gd name="T0" fmla="+- 0 11039 478"/>
                <a:gd name="T1" fmla="*/ T0 w 21122"/>
                <a:gd name="T2" fmla="*/ 10800 h 21600"/>
                <a:gd name="T3" fmla="+- 0 11039 478"/>
                <a:gd name="T4" fmla="*/ T3 w 21122"/>
                <a:gd name="T5" fmla="*/ 10800 h 21600"/>
                <a:gd name="T6" fmla="+- 0 11039 478"/>
                <a:gd name="T7" fmla="*/ T6 w 21122"/>
                <a:gd name="T8" fmla="*/ 10800 h 21600"/>
                <a:gd name="T9" fmla="+- 0 11039 478"/>
                <a:gd name="T10" fmla="*/ T9 w 2112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122" h="21600">
                  <a:moveTo>
                    <a:pt x="12503" y="0"/>
                  </a:moveTo>
                  <a:cubicBezTo>
                    <a:pt x="5080" y="2748"/>
                    <a:pt x="608" y="6585"/>
                    <a:pt x="57" y="10676"/>
                  </a:cubicBezTo>
                  <a:cubicBezTo>
                    <a:pt x="-478" y="14655"/>
                    <a:pt x="2745" y="18567"/>
                    <a:pt x="9060" y="21600"/>
                  </a:cubicBezTo>
                  <a:cubicBezTo>
                    <a:pt x="8838" y="19730"/>
                    <a:pt x="10238" y="17888"/>
                    <a:pt x="13012" y="16400"/>
                  </a:cubicBezTo>
                  <a:cubicBezTo>
                    <a:pt x="15111" y="15275"/>
                    <a:pt x="17913" y="14402"/>
                    <a:pt x="21122" y="13874"/>
                  </a:cubicBezTo>
                  <a:cubicBezTo>
                    <a:pt x="19161" y="11576"/>
                    <a:pt x="17450" y="9245"/>
                    <a:pt x="15994" y="6885"/>
                  </a:cubicBezTo>
                  <a:cubicBezTo>
                    <a:pt x="14591" y="4611"/>
                    <a:pt x="13427" y="2314"/>
                    <a:pt x="12503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9" name="AutoShape 29">
              <a:extLst>
                <a:ext uri="{FF2B5EF4-FFF2-40B4-BE49-F238E27FC236}">
                  <a16:creationId xmlns:a16="http://schemas.microsoft.com/office/drawing/2014/main" id="{99FADB0D-79CF-4F1B-92BF-89303FFF4A93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083262" y="2672184"/>
              <a:ext cx="432985" cy="1081459"/>
            </a:xfrm>
            <a:custGeom>
              <a:avLst/>
              <a:gdLst>
                <a:gd name="T0" fmla="*/ 10561 w 21122"/>
                <a:gd name="T1" fmla="*/ 10800 h 21600"/>
                <a:gd name="T2" fmla="*/ 10561 w 21122"/>
                <a:gd name="T3" fmla="*/ 10800 h 21600"/>
                <a:gd name="T4" fmla="*/ 10561 w 21122"/>
                <a:gd name="T5" fmla="*/ 10800 h 21600"/>
                <a:gd name="T6" fmla="*/ 10561 w 2112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2" h="21600">
                  <a:moveTo>
                    <a:pt x="8619" y="0"/>
                  </a:moveTo>
                  <a:cubicBezTo>
                    <a:pt x="16042" y="2748"/>
                    <a:pt x="20514" y="6585"/>
                    <a:pt x="21065" y="10676"/>
                  </a:cubicBezTo>
                  <a:cubicBezTo>
                    <a:pt x="21600" y="14655"/>
                    <a:pt x="18377" y="18567"/>
                    <a:pt x="12062" y="21600"/>
                  </a:cubicBezTo>
                  <a:cubicBezTo>
                    <a:pt x="12284" y="19730"/>
                    <a:pt x="10884" y="17888"/>
                    <a:pt x="8110" y="16400"/>
                  </a:cubicBezTo>
                  <a:cubicBezTo>
                    <a:pt x="6011" y="15275"/>
                    <a:pt x="3209" y="14402"/>
                    <a:pt x="0" y="13874"/>
                  </a:cubicBezTo>
                  <a:cubicBezTo>
                    <a:pt x="1961" y="11576"/>
                    <a:pt x="3672" y="9245"/>
                    <a:pt x="5128" y="6885"/>
                  </a:cubicBezTo>
                  <a:cubicBezTo>
                    <a:pt x="6531" y="4611"/>
                    <a:pt x="7695" y="2314"/>
                    <a:pt x="8619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" name="Oval 30">
              <a:extLst>
                <a:ext uri="{FF2B5EF4-FFF2-40B4-BE49-F238E27FC236}">
                  <a16:creationId xmlns:a16="http://schemas.microsoft.com/office/drawing/2014/main" id="{A96408D6-EB0A-487E-8CD1-2D5F2A78EA24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01028" y="1510490"/>
              <a:ext cx="626712" cy="626711"/>
            </a:xfrm>
            <a:prstGeom prst="ellipse">
              <a:avLst/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" name="Oval 31">
              <a:extLst>
                <a:ext uri="{FF2B5EF4-FFF2-40B4-BE49-F238E27FC236}">
                  <a16:creationId xmlns:a16="http://schemas.microsoft.com/office/drawing/2014/main" id="{A680D9F9-CEFF-43EC-B8AA-F794CDD8B925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85464" y="1594927"/>
              <a:ext cx="457838" cy="4578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2" name="AutoShape 32">
              <a:extLst>
                <a:ext uri="{FF2B5EF4-FFF2-40B4-BE49-F238E27FC236}">
                  <a16:creationId xmlns:a16="http://schemas.microsoft.com/office/drawing/2014/main" id="{1529AE2E-9B72-4E40-9E66-62B1CF5DFBF2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445973" y="804305"/>
              <a:ext cx="738248" cy="528368"/>
            </a:xfrm>
            <a:custGeom>
              <a:avLst/>
              <a:gdLst>
                <a:gd name="T0" fmla="*/ 10800 w 21600"/>
                <a:gd name="T1" fmla="*/ 10794 h 21589"/>
                <a:gd name="T2" fmla="*/ 10800 w 21600"/>
                <a:gd name="T3" fmla="*/ 10794 h 21589"/>
                <a:gd name="T4" fmla="*/ 10800 w 21600"/>
                <a:gd name="T5" fmla="*/ 10794 h 21589"/>
                <a:gd name="T6" fmla="*/ 10800 w 21600"/>
                <a:gd name="T7" fmla="*/ 10794 h 21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89">
                  <a:moveTo>
                    <a:pt x="10818" y="0"/>
                  </a:moveTo>
                  <a:cubicBezTo>
                    <a:pt x="10532" y="0"/>
                    <a:pt x="10244" y="55"/>
                    <a:pt x="9966" y="168"/>
                  </a:cubicBezTo>
                  <a:cubicBezTo>
                    <a:pt x="9499" y="358"/>
                    <a:pt x="9068" y="703"/>
                    <a:pt x="8712" y="1168"/>
                  </a:cubicBezTo>
                  <a:cubicBezTo>
                    <a:pt x="5128" y="6476"/>
                    <a:pt x="2202" y="12529"/>
                    <a:pt x="0" y="19078"/>
                  </a:cubicBezTo>
                  <a:cubicBezTo>
                    <a:pt x="3454" y="20697"/>
                    <a:pt x="7063" y="21577"/>
                    <a:pt x="10714" y="21589"/>
                  </a:cubicBezTo>
                  <a:cubicBezTo>
                    <a:pt x="14421" y="21600"/>
                    <a:pt x="18093" y="20717"/>
                    <a:pt x="21600" y="19071"/>
                  </a:cubicBezTo>
                  <a:cubicBezTo>
                    <a:pt x="19404" y="12524"/>
                    <a:pt x="16482" y="6474"/>
                    <a:pt x="12909" y="1168"/>
                  </a:cubicBezTo>
                  <a:cubicBezTo>
                    <a:pt x="12555" y="703"/>
                    <a:pt x="12131" y="358"/>
                    <a:pt x="11665" y="168"/>
                  </a:cubicBezTo>
                  <a:cubicBezTo>
                    <a:pt x="11388" y="55"/>
                    <a:pt x="11104" y="0"/>
                    <a:pt x="10818" y="0"/>
                  </a:cubicBez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3" name="AutoShape 34">
              <a:extLst>
                <a:ext uri="{FF2B5EF4-FFF2-40B4-BE49-F238E27FC236}">
                  <a16:creationId xmlns:a16="http://schemas.microsoft.com/office/drawing/2014/main" id="{3D1B0B12-AE10-4573-BA3C-746FD59A517C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71764" y="806972"/>
              <a:ext cx="542442" cy="2729530"/>
            </a:xfrm>
            <a:custGeom>
              <a:avLst/>
              <a:gdLst>
                <a:gd name="T0" fmla="*/ 10291 w 20582"/>
                <a:gd name="T1" fmla="*/ 10800 h 21600"/>
                <a:gd name="T2" fmla="*/ 10291 w 20582"/>
                <a:gd name="T3" fmla="*/ 10800 h 21600"/>
                <a:gd name="T4" fmla="*/ 10291 w 20582"/>
                <a:gd name="T5" fmla="*/ 10800 h 21600"/>
                <a:gd name="T6" fmla="*/ 10291 w 205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82" h="21600">
                  <a:moveTo>
                    <a:pt x="0" y="0"/>
                  </a:moveTo>
                  <a:cubicBezTo>
                    <a:pt x="1162" y="440"/>
                    <a:pt x="2318" y="880"/>
                    <a:pt x="3423" y="1326"/>
                  </a:cubicBezTo>
                  <a:cubicBezTo>
                    <a:pt x="7846" y="3113"/>
                    <a:pt x="11791" y="4945"/>
                    <a:pt x="13860" y="6882"/>
                  </a:cubicBezTo>
                  <a:cubicBezTo>
                    <a:pt x="16484" y="9340"/>
                    <a:pt x="16066" y="11866"/>
                    <a:pt x="14314" y="14327"/>
                  </a:cubicBezTo>
                  <a:cubicBezTo>
                    <a:pt x="12560" y="16792"/>
                    <a:pt x="9444" y="19232"/>
                    <a:pt x="4941" y="21600"/>
                  </a:cubicBezTo>
                  <a:lnTo>
                    <a:pt x="9719" y="21593"/>
                  </a:lnTo>
                  <a:cubicBezTo>
                    <a:pt x="14737" y="19086"/>
                    <a:pt x="18095" y="16447"/>
                    <a:pt x="19661" y="13748"/>
                  </a:cubicBezTo>
                  <a:cubicBezTo>
                    <a:pt x="21600" y="10406"/>
                    <a:pt x="20771" y="6993"/>
                    <a:pt x="14307" y="3945"/>
                  </a:cubicBezTo>
                  <a:cubicBezTo>
                    <a:pt x="11405" y="2577"/>
                    <a:pt x="7402" y="1317"/>
                    <a:pt x="2453" y="219"/>
                  </a:cubicBezTo>
                  <a:cubicBezTo>
                    <a:pt x="1995" y="129"/>
                    <a:pt x="1445" y="62"/>
                    <a:pt x="840" y="25"/>
                  </a:cubicBezTo>
                  <a:cubicBezTo>
                    <a:pt x="565" y="9"/>
                    <a:pt x="284" y="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584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4" name="AutoShape 35">
              <a:extLst>
                <a:ext uri="{FF2B5EF4-FFF2-40B4-BE49-F238E27FC236}">
                  <a16:creationId xmlns:a16="http://schemas.microsoft.com/office/drawing/2014/main" id="{170AAB0E-47B9-456E-8018-447D0EA64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0945" y="2238664"/>
              <a:ext cx="258163" cy="6955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17866" y="361"/>
                    <a:pt x="14220" y="836"/>
                    <a:pt x="10698" y="1422"/>
                  </a:cubicBezTo>
                  <a:cubicBezTo>
                    <a:pt x="6964" y="2042"/>
                    <a:pt x="3384" y="2784"/>
                    <a:pt x="0" y="3638"/>
                  </a:cubicBezTo>
                  <a:cubicBezTo>
                    <a:pt x="2290" y="6429"/>
                    <a:pt x="3695" y="9310"/>
                    <a:pt x="4186" y="12222"/>
                  </a:cubicBezTo>
                  <a:cubicBezTo>
                    <a:pt x="4713" y="15341"/>
                    <a:pt x="4187" y="18472"/>
                    <a:pt x="2621" y="21543"/>
                  </a:cubicBezTo>
                  <a:lnTo>
                    <a:pt x="7418" y="21600"/>
                  </a:lnTo>
                  <a:cubicBezTo>
                    <a:pt x="8863" y="17902"/>
                    <a:pt x="10784" y="14231"/>
                    <a:pt x="13174" y="10601"/>
                  </a:cubicBezTo>
                  <a:cubicBezTo>
                    <a:pt x="15531" y="7020"/>
                    <a:pt x="18343" y="3483"/>
                    <a:pt x="21600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5" name="AutoShape 36">
              <a:extLst>
                <a:ext uri="{FF2B5EF4-FFF2-40B4-BE49-F238E27FC236}">
                  <a16:creationId xmlns:a16="http://schemas.microsoft.com/office/drawing/2014/main" id="{905261D8-4853-4D96-A04A-CCDA84830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672" y="2716959"/>
              <a:ext cx="490903" cy="988521"/>
            </a:xfrm>
            <a:custGeom>
              <a:avLst/>
              <a:gdLst>
                <a:gd name="T0" fmla="*/ 10459 w 20919"/>
                <a:gd name="T1" fmla="*/ 10800 h 21600"/>
                <a:gd name="T2" fmla="*/ 10459 w 20919"/>
                <a:gd name="T3" fmla="*/ 10800 h 21600"/>
                <a:gd name="T4" fmla="*/ 10459 w 20919"/>
                <a:gd name="T5" fmla="*/ 10800 h 21600"/>
                <a:gd name="T6" fmla="*/ 10459 w 2091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19" h="21600">
                  <a:moveTo>
                    <a:pt x="2343" y="17032"/>
                  </a:moveTo>
                  <a:cubicBezTo>
                    <a:pt x="8695" y="15086"/>
                    <a:pt x="13607" y="12113"/>
                    <a:pt x="16307" y="8580"/>
                  </a:cubicBezTo>
                  <a:cubicBezTo>
                    <a:pt x="18307" y="5964"/>
                    <a:pt x="19009" y="3134"/>
                    <a:pt x="18352" y="344"/>
                  </a:cubicBezTo>
                  <a:lnTo>
                    <a:pt x="18871" y="0"/>
                  </a:lnTo>
                  <a:cubicBezTo>
                    <a:pt x="21497" y="3630"/>
                    <a:pt x="21600" y="7614"/>
                    <a:pt x="19162" y="11279"/>
                  </a:cubicBezTo>
                  <a:cubicBezTo>
                    <a:pt x="16027" y="15991"/>
                    <a:pt x="9024" y="19763"/>
                    <a:pt x="0" y="21600"/>
                  </a:cubicBezTo>
                  <a:cubicBezTo>
                    <a:pt x="799" y="20859"/>
                    <a:pt x="1405" y="20068"/>
                    <a:pt x="1800" y="19245"/>
                  </a:cubicBezTo>
                  <a:cubicBezTo>
                    <a:pt x="2148" y="18521"/>
                    <a:pt x="2330" y="17778"/>
                    <a:pt x="2343" y="17032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6" name="AutoShape 37">
              <a:extLst>
                <a:ext uri="{FF2B5EF4-FFF2-40B4-BE49-F238E27FC236}">
                  <a16:creationId xmlns:a16="http://schemas.microsoft.com/office/drawing/2014/main" id="{1F33ED05-978B-4CB9-9D92-AF50A271F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716" y="3329125"/>
              <a:ext cx="742061" cy="9361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2325" y="18261"/>
                    <a:pt x="4714" y="14949"/>
                    <a:pt x="7165" y="11667"/>
                  </a:cubicBezTo>
                  <a:cubicBezTo>
                    <a:pt x="10102" y="7735"/>
                    <a:pt x="13128" y="3845"/>
                    <a:pt x="16243" y="0"/>
                  </a:cubicBezTo>
                  <a:lnTo>
                    <a:pt x="21600" y="1487"/>
                  </a:lnTo>
                  <a:cubicBezTo>
                    <a:pt x="21549" y="8890"/>
                    <a:pt x="16483" y="15700"/>
                    <a:pt x="8335" y="19318"/>
                  </a:cubicBezTo>
                  <a:cubicBezTo>
                    <a:pt x="5750" y="20466"/>
                    <a:pt x="2928" y="21239"/>
                    <a:pt x="0" y="21600"/>
                  </a:cubicBezTo>
                  <a:close/>
                </a:path>
              </a:pathLst>
            </a:custGeom>
            <a:solidFill>
              <a:srgbClr val="C950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7" name="AutoShape 38">
              <a:extLst>
                <a:ext uri="{FF2B5EF4-FFF2-40B4-BE49-F238E27FC236}">
                  <a16:creationId xmlns:a16="http://schemas.microsoft.com/office/drawing/2014/main" id="{1043BE82-085E-434F-A690-3AB5C9D2A1DE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226544" y="3268140"/>
              <a:ext cx="457838" cy="726628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EA76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8" name="AutoShape 39">
              <a:extLst>
                <a:ext uri="{FF2B5EF4-FFF2-40B4-BE49-F238E27FC236}">
                  <a16:creationId xmlns:a16="http://schemas.microsoft.com/office/drawing/2014/main" id="{CC2CC841-060A-474C-A766-02AD94C4DF1D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421797" y="3289702"/>
              <a:ext cx="233410" cy="370441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9" name="AutoShape 40">
              <a:extLst>
                <a:ext uri="{FF2B5EF4-FFF2-40B4-BE49-F238E27FC236}">
                  <a16:creationId xmlns:a16="http://schemas.microsoft.com/office/drawing/2014/main" id="{996FCC08-015A-4024-986B-D7D68D0A6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025" y="3257424"/>
              <a:ext cx="248139" cy="380668"/>
            </a:xfrm>
            <a:custGeom>
              <a:avLst/>
              <a:gdLst>
                <a:gd name="T0" fmla="*/ 10596 w 21192"/>
                <a:gd name="T1" fmla="*/ 10800 h 21600"/>
                <a:gd name="T2" fmla="*/ 10596 w 21192"/>
                <a:gd name="T3" fmla="*/ 10800 h 21600"/>
                <a:gd name="T4" fmla="*/ 10596 w 21192"/>
                <a:gd name="T5" fmla="*/ 10800 h 21600"/>
                <a:gd name="T6" fmla="*/ 10596 w 2119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92" h="21600">
                  <a:moveTo>
                    <a:pt x="0" y="21600"/>
                  </a:moveTo>
                  <a:lnTo>
                    <a:pt x="17042" y="0"/>
                  </a:lnTo>
                  <a:lnTo>
                    <a:pt x="20865" y="1193"/>
                  </a:lnTo>
                  <a:cubicBezTo>
                    <a:pt x="21600" y="4381"/>
                    <a:pt x="21079" y="7575"/>
                    <a:pt x="19471" y="10498"/>
                  </a:cubicBezTo>
                  <a:cubicBezTo>
                    <a:pt x="17838" y="13465"/>
                    <a:pt x="15077" y="16171"/>
                    <a:pt x="11244" y="18230"/>
                  </a:cubicBezTo>
                  <a:cubicBezTo>
                    <a:pt x="7994" y="19976"/>
                    <a:pt x="4121" y="21137"/>
                    <a:pt x="0" y="21600"/>
                  </a:cubicBezTo>
                  <a:close/>
                </a:path>
              </a:pathLst>
            </a:custGeom>
            <a:solidFill>
              <a:srgbClr val="EDBE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0" name="AutoShape 41">
              <a:extLst>
                <a:ext uri="{FF2B5EF4-FFF2-40B4-BE49-F238E27FC236}">
                  <a16:creationId xmlns:a16="http://schemas.microsoft.com/office/drawing/2014/main" id="{58BA3EA2-A4E0-4CD1-8638-AE6DDF2234FF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359184" y="3218383"/>
              <a:ext cx="571593" cy="111645"/>
            </a:xfrm>
            <a:prstGeom prst="roundRect">
              <a:avLst>
                <a:gd name="adj" fmla="val 50000"/>
              </a:avLst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1" name="AutoShape 42">
              <a:extLst>
                <a:ext uri="{FF2B5EF4-FFF2-40B4-BE49-F238E27FC236}">
                  <a16:creationId xmlns:a16="http://schemas.microsoft.com/office/drawing/2014/main" id="{4956FBC4-B508-402C-8726-5594FD5C8F0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693846" y="2347612"/>
              <a:ext cx="244893" cy="1208560"/>
            </a:xfrm>
            <a:custGeom>
              <a:avLst/>
              <a:gdLst>
                <a:gd name="T0" fmla="+- 0 10799 2"/>
                <a:gd name="T1" fmla="*/ T0 w 21595"/>
                <a:gd name="T2" fmla="*/ 10800 h 21600"/>
                <a:gd name="T3" fmla="+- 0 10799 2"/>
                <a:gd name="T4" fmla="*/ T3 w 21595"/>
                <a:gd name="T5" fmla="*/ 10800 h 21600"/>
                <a:gd name="T6" fmla="+- 0 10799 2"/>
                <a:gd name="T7" fmla="*/ T6 w 21595"/>
                <a:gd name="T8" fmla="*/ 10800 h 21600"/>
                <a:gd name="T9" fmla="+- 0 10799 2"/>
                <a:gd name="T10" fmla="*/ T9 w 21595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5" h="21600">
                  <a:moveTo>
                    <a:pt x="10790" y="0"/>
                  </a:moveTo>
                  <a:cubicBezTo>
                    <a:pt x="9905" y="110"/>
                    <a:pt x="9098" y="241"/>
                    <a:pt x="8364" y="389"/>
                  </a:cubicBezTo>
                  <a:cubicBezTo>
                    <a:pt x="5623" y="945"/>
                    <a:pt x="4235" y="1698"/>
                    <a:pt x="3166" y="2452"/>
                  </a:cubicBezTo>
                  <a:cubicBezTo>
                    <a:pt x="1065" y="3934"/>
                    <a:pt x="-2" y="5468"/>
                    <a:pt x="0" y="7011"/>
                  </a:cubicBezTo>
                  <a:cubicBezTo>
                    <a:pt x="305" y="8249"/>
                    <a:pt x="899" y="9484"/>
                    <a:pt x="1780" y="10711"/>
                  </a:cubicBezTo>
                  <a:cubicBezTo>
                    <a:pt x="2651" y="11923"/>
                    <a:pt x="3809" y="13126"/>
                    <a:pt x="4899" y="14331"/>
                  </a:cubicBezTo>
                  <a:cubicBezTo>
                    <a:pt x="7082" y="16745"/>
                    <a:pt x="9024" y="19170"/>
                    <a:pt x="10727" y="21600"/>
                  </a:cubicBezTo>
                  <a:lnTo>
                    <a:pt x="10727" y="21265"/>
                  </a:lnTo>
                  <a:cubicBezTo>
                    <a:pt x="10754" y="21321"/>
                    <a:pt x="10775" y="21377"/>
                    <a:pt x="10797" y="21432"/>
                  </a:cubicBezTo>
                  <a:cubicBezTo>
                    <a:pt x="10819" y="21488"/>
                    <a:pt x="10842" y="21544"/>
                    <a:pt x="10869" y="21600"/>
                  </a:cubicBezTo>
                  <a:cubicBezTo>
                    <a:pt x="12572" y="19170"/>
                    <a:pt x="14514" y="16745"/>
                    <a:pt x="16697" y="14331"/>
                  </a:cubicBezTo>
                  <a:cubicBezTo>
                    <a:pt x="17787" y="13126"/>
                    <a:pt x="18945" y="11923"/>
                    <a:pt x="19816" y="10711"/>
                  </a:cubicBezTo>
                  <a:cubicBezTo>
                    <a:pt x="20697" y="9484"/>
                    <a:pt x="21291" y="8249"/>
                    <a:pt x="21596" y="7011"/>
                  </a:cubicBezTo>
                  <a:cubicBezTo>
                    <a:pt x="21598" y="5468"/>
                    <a:pt x="20531" y="3934"/>
                    <a:pt x="18430" y="2452"/>
                  </a:cubicBezTo>
                  <a:cubicBezTo>
                    <a:pt x="17361" y="1698"/>
                    <a:pt x="15973" y="945"/>
                    <a:pt x="13232" y="389"/>
                  </a:cubicBezTo>
                  <a:cubicBezTo>
                    <a:pt x="12498" y="241"/>
                    <a:pt x="11675" y="110"/>
                    <a:pt x="10790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2" name="AutoShape 43">
              <a:extLst>
                <a:ext uri="{FF2B5EF4-FFF2-40B4-BE49-F238E27FC236}">
                  <a16:creationId xmlns:a16="http://schemas.microsoft.com/office/drawing/2014/main" id="{9AF3B6DD-341F-4F19-A372-EF1E1A504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778" y="2419507"/>
              <a:ext cx="583592" cy="1056623"/>
            </a:xfrm>
            <a:custGeom>
              <a:avLst/>
              <a:gdLst>
                <a:gd name="T0" fmla="*/ 10794 w 21589"/>
                <a:gd name="T1" fmla="*/ 10800 h 21600"/>
                <a:gd name="T2" fmla="*/ 10794 w 21589"/>
                <a:gd name="T3" fmla="*/ 10800 h 21600"/>
                <a:gd name="T4" fmla="*/ 10794 w 21589"/>
                <a:gd name="T5" fmla="*/ 10800 h 21600"/>
                <a:gd name="T6" fmla="*/ 10794 w 2158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89" h="21600">
                  <a:moveTo>
                    <a:pt x="20772" y="0"/>
                  </a:moveTo>
                  <a:lnTo>
                    <a:pt x="0" y="21600"/>
                  </a:lnTo>
                  <a:cubicBezTo>
                    <a:pt x="1772" y="20350"/>
                    <a:pt x="3530" y="19095"/>
                    <a:pt x="5276" y="17834"/>
                  </a:cubicBezTo>
                  <a:cubicBezTo>
                    <a:pt x="7003" y="16587"/>
                    <a:pt x="8717" y="15335"/>
                    <a:pt x="10474" y="14101"/>
                  </a:cubicBezTo>
                  <a:cubicBezTo>
                    <a:pt x="12271" y="12837"/>
                    <a:pt x="14114" y="11592"/>
                    <a:pt x="15742" y="10260"/>
                  </a:cubicBezTo>
                  <a:cubicBezTo>
                    <a:pt x="17247" y="9028"/>
                    <a:pt x="18562" y="7729"/>
                    <a:pt x="19671" y="6375"/>
                  </a:cubicBezTo>
                  <a:cubicBezTo>
                    <a:pt x="20203" y="5586"/>
                    <a:pt x="20655" y="4793"/>
                    <a:pt x="21030" y="3996"/>
                  </a:cubicBezTo>
                  <a:cubicBezTo>
                    <a:pt x="21317" y="3388"/>
                    <a:pt x="21557" y="2742"/>
                    <a:pt x="21586" y="2116"/>
                  </a:cubicBezTo>
                  <a:cubicBezTo>
                    <a:pt x="21600" y="1820"/>
                    <a:pt x="21565" y="1525"/>
                    <a:pt x="21532" y="1236"/>
                  </a:cubicBezTo>
                  <a:cubicBezTo>
                    <a:pt x="21493" y="899"/>
                    <a:pt x="21454" y="556"/>
                    <a:pt x="21122" y="243"/>
                  </a:cubicBezTo>
                  <a:cubicBezTo>
                    <a:pt x="21027" y="153"/>
                    <a:pt x="20909" y="72"/>
                    <a:pt x="20772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3" name="Oval 44">
              <a:extLst>
                <a:ext uri="{FF2B5EF4-FFF2-40B4-BE49-F238E27FC236}">
                  <a16:creationId xmlns:a16="http://schemas.microsoft.com/office/drawing/2014/main" id="{05050F61-3728-46EB-AEF2-94DBBEBEB959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08655" y="1618117"/>
              <a:ext cx="411457" cy="411457"/>
            </a:xfrm>
            <a:prstGeom prst="ellipse">
              <a:avLst/>
            </a:prstGeom>
            <a:solidFill>
              <a:srgbClr val="6FBFE5">
                <a:alpha val="5844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360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ZoneTexte 59"/>
          <p:cNvSpPr txBox="1"/>
          <p:nvPr/>
        </p:nvSpPr>
        <p:spPr>
          <a:xfrm rot="16200000">
            <a:off x="2722449" y="3164290"/>
            <a:ext cx="1964273" cy="123952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lIns="0" rIns="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47" name="ZoneTexte 46"/>
          <p:cNvSpPr txBox="1"/>
          <p:nvPr/>
        </p:nvSpPr>
        <p:spPr>
          <a:xfrm rot="16200000">
            <a:off x="5588218" y="3242576"/>
            <a:ext cx="2839481" cy="207749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lIns="0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Technique</a:t>
            </a:r>
          </a:p>
        </p:txBody>
      </p:sp>
      <p:sp>
        <p:nvSpPr>
          <p:cNvPr id="48" name="ZoneTexte 47"/>
          <p:cNvSpPr txBox="1"/>
          <p:nvPr/>
        </p:nvSpPr>
        <p:spPr>
          <a:xfrm rot="16200000">
            <a:off x="5871466" y="3242576"/>
            <a:ext cx="2839481" cy="207749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lIns="0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Fonctionnel</a:t>
            </a:r>
          </a:p>
        </p:txBody>
      </p:sp>
      <p:sp>
        <p:nvSpPr>
          <p:cNvPr id="49" name="ZoneTexte 48"/>
          <p:cNvSpPr txBox="1"/>
          <p:nvPr/>
        </p:nvSpPr>
        <p:spPr>
          <a:xfrm rot="16200000">
            <a:off x="6154714" y="3242576"/>
            <a:ext cx="2839481" cy="207749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lIns="0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Intégration</a:t>
            </a:r>
          </a:p>
        </p:txBody>
      </p:sp>
      <p:sp>
        <p:nvSpPr>
          <p:cNvPr id="50" name="ZoneTexte 49"/>
          <p:cNvSpPr txBox="1"/>
          <p:nvPr/>
        </p:nvSpPr>
        <p:spPr>
          <a:xfrm rot="16200000">
            <a:off x="6437962" y="3242576"/>
            <a:ext cx="2839481" cy="207749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lIns="0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PréProd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51" name="ZoneTexte 50"/>
          <p:cNvSpPr txBox="1"/>
          <p:nvPr/>
        </p:nvSpPr>
        <p:spPr>
          <a:xfrm rot="16200000">
            <a:off x="6721208" y="3242576"/>
            <a:ext cx="2839481" cy="207749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lIns="0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Prod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D20F88-C31F-4A2F-A13C-0D2E4AAF7CB2}" type="slidenum">
              <a:rPr kumimoji="0" lang="fr-FR" b="1" i="0" u="none" strike="noStrike" kern="1200" cap="none" spc="0" normalizeH="0" baseline="0" noProof="0" smtClean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meline"/>
          <p:cNvSpPr txBox="1"/>
          <p:nvPr/>
        </p:nvSpPr>
        <p:spPr>
          <a:xfrm>
            <a:off x="1130299" y="308664"/>
            <a:ext cx="10956926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fr-FR" sz="6000" dirty="0"/>
              <a:t>Processus </a:t>
            </a:r>
            <a:r>
              <a:rPr lang="fr-FR" sz="6000" dirty="0" err="1"/>
              <a:t>devops</a:t>
            </a:r>
            <a:r>
              <a:rPr lang="fr-FR" sz="6000" dirty="0"/>
              <a:t> en construction</a:t>
            </a:r>
            <a:endParaRPr sz="6000" dirty="0"/>
          </a:p>
        </p:txBody>
      </p:sp>
      <p:sp>
        <p:nvSpPr>
          <p:cNvPr id="30" name="Rectangle 29"/>
          <p:cNvSpPr/>
          <p:nvPr/>
        </p:nvSpPr>
        <p:spPr>
          <a:xfrm>
            <a:off x="888287" y="3107009"/>
            <a:ext cx="1063982" cy="430458"/>
          </a:xfrm>
          <a:prstGeom prst="rect">
            <a:avLst/>
          </a:prstGeom>
          <a:solidFill>
            <a:srgbClr val="314B6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008" tIns="64008" rIns="64008" bIns="202888" numCol="1" spcCol="1270" anchor="t" anchorCtr="0">
            <a:noAutofit/>
          </a:bodyPr>
          <a:lstStyle/>
          <a:p>
            <a:pPr marL="0" marR="0" lvl="0" indent="0" algn="l" defTabSz="4000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Planifier</a:t>
            </a:r>
          </a:p>
        </p:txBody>
      </p:sp>
      <p:sp>
        <p:nvSpPr>
          <p:cNvPr id="32" name="Forme libre 31"/>
          <p:cNvSpPr/>
          <p:nvPr/>
        </p:nvSpPr>
        <p:spPr>
          <a:xfrm>
            <a:off x="2225891" y="3143157"/>
            <a:ext cx="341947" cy="264900"/>
          </a:xfrm>
          <a:custGeom>
            <a:avLst/>
            <a:gdLst>
              <a:gd name="connsiteX0" fmla="*/ 0 w 341947"/>
              <a:gd name="connsiteY0" fmla="*/ 52980 h 264900"/>
              <a:gd name="connsiteX1" fmla="*/ 209497 w 341947"/>
              <a:gd name="connsiteY1" fmla="*/ 52980 h 264900"/>
              <a:gd name="connsiteX2" fmla="*/ 209497 w 341947"/>
              <a:gd name="connsiteY2" fmla="*/ 0 h 264900"/>
              <a:gd name="connsiteX3" fmla="*/ 341947 w 341947"/>
              <a:gd name="connsiteY3" fmla="*/ 132450 h 264900"/>
              <a:gd name="connsiteX4" fmla="*/ 209497 w 341947"/>
              <a:gd name="connsiteY4" fmla="*/ 264900 h 264900"/>
              <a:gd name="connsiteX5" fmla="*/ 209497 w 341947"/>
              <a:gd name="connsiteY5" fmla="*/ 211920 h 264900"/>
              <a:gd name="connsiteX6" fmla="*/ 0 w 341947"/>
              <a:gd name="connsiteY6" fmla="*/ 211920 h 264900"/>
              <a:gd name="connsiteX7" fmla="*/ 0 w 341947"/>
              <a:gd name="connsiteY7" fmla="*/ 52980 h 26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1947" h="264900">
                <a:moveTo>
                  <a:pt x="0" y="52980"/>
                </a:moveTo>
                <a:lnTo>
                  <a:pt x="209497" y="52980"/>
                </a:lnTo>
                <a:lnTo>
                  <a:pt x="209497" y="0"/>
                </a:lnTo>
                <a:lnTo>
                  <a:pt x="341947" y="132450"/>
                </a:lnTo>
                <a:lnTo>
                  <a:pt x="209497" y="264900"/>
                </a:lnTo>
                <a:lnTo>
                  <a:pt x="209497" y="211920"/>
                </a:lnTo>
                <a:lnTo>
                  <a:pt x="0" y="211920"/>
                </a:lnTo>
                <a:lnTo>
                  <a:pt x="0" y="5298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2980" rIns="79470" bIns="52980" numCol="1" spcCol="1270" anchor="ctr" anchorCtr="0">
            <a:noAutofit/>
          </a:bodyPr>
          <a:lstStyle/>
          <a:p>
            <a:pPr marL="0" marR="0" lvl="0" indent="0" algn="ctr" defTabSz="3111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fr-FR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795966" y="3107009"/>
            <a:ext cx="1063982" cy="43045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008" tIns="64008" rIns="64008" bIns="202888" numCol="1" spcCol="1270" anchor="t" anchorCtr="0">
            <a:noAutofit/>
          </a:bodyPr>
          <a:lstStyle/>
          <a:p>
            <a:pPr marL="0" marR="0" lvl="0" indent="0" algn="l" defTabSz="4000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Coder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013890" y="3444205"/>
            <a:ext cx="1405248" cy="1217212"/>
          </a:xfrm>
          <a:prstGeom prst="rect">
            <a:avLst/>
          </a:prstGeom>
          <a:solidFill>
            <a:srgbClr val="D2F2F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00" tIns="95171" rIns="0" bIns="95171" numCol="1" spcCol="1270" anchor="t" anchorCtr="0">
            <a:noAutofit/>
          </a:bodyPr>
          <a:lstStyle/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Gestion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du code source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Code</a:t>
            </a:r>
          </a:p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Tests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automatisés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5" name="Forme libre 34"/>
          <p:cNvSpPr/>
          <p:nvPr/>
        </p:nvSpPr>
        <p:spPr>
          <a:xfrm>
            <a:off x="4147604" y="3143157"/>
            <a:ext cx="341947" cy="264900"/>
          </a:xfrm>
          <a:custGeom>
            <a:avLst/>
            <a:gdLst>
              <a:gd name="connsiteX0" fmla="*/ 0 w 341947"/>
              <a:gd name="connsiteY0" fmla="*/ 52980 h 264900"/>
              <a:gd name="connsiteX1" fmla="*/ 209497 w 341947"/>
              <a:gd name="connsiteY1" fmla="*/ 52980 h 264900"/>
              <a:gd name="connsiteX2" fmla="*/ 209497 w 341947"/>
              <a:gd name="connsiteY2" fmla="*/ 0 h 264900"/>
              <a:gd name="connsiteX3" fmla="*/ 341947 w 341947"/>
              <a:gd name="connsiteY3" fmla="*/ 132450 h 264900"/>
              <a:gd name="connsiteX4" fmla="*/ 209497 w 341947"/>
              <a:gd name="connsiteY4" fmla="*/ 264900 h 264900"/>
              <a:gd name="connsiteX5" fmla="*/ 209497 w 341947"/>
              <a:gd name="connsiteY5" fmla="*/ 211920 h 264900"/>
              <a:gd name="connsiteX6" fmla="*/ 0 w 341947"/>
              <a:gd name="connsiteY6" fmla="*/ 211920 h 264900"/>
              <a:gd name="connsiteX7" fmla="*/ 0 w 341947"/>
              <a:gd name="connsiteY7" fmla="*/ 52980 h 26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1947" h="264900">
                <a:moveTo>
                  <a:pt x="0" y="52980"/>
                </a:moveTo>
                <a:lnTo>
                  <a:pt x="209497" y="52980"/>
                </a:lnTo>
                <a:lnTo>
                  <a:pt x="209497" y="0"/>
                </a:lnTo>
                <a:lnTo>
                  <a:pt x="341947" y="132450"/>
                </a:lnTo>
                <a:lnTo>
                  <a:pt x="209497" y="264900"/>
                </a:lnTo>
                <a:lnTo>
                  <a:pt x="209497" y="211920"/>
                </a:lnTo>
                <a:lnTo>
                  <a:pt x="0" y="211920"/>
                </a:lnTo>
                <a:lnTo>
                  <a:pt x="0" y="5298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2980" rIns="79470" bIns="52980" numCol="1" spcCol="1270" anchor="ctr" anchorCtr="0">
            <a:noAutofit/>
          </a:bodyPr>
          <a:lstStyle/>
          <a:p>
            <a:pPr marL="0" marR="0" lvl="0" indent="0" algn="ctr" defTabSz="3111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fr-FR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727943" y="3107009"/>
            <a:ext cx="1063982" cy="43045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008" tIns="64008" rIns="64008" bIns="202888" numCol="1" spcCol="1270" anchor="t" anchorCtr="0">
            <a:noAutofit/>
          </a:bodyPr>
          <a:lstStyle/>
          <a:p>
            <a:pPr marL="0" marR="0" lvl="0" indent="0" algn="l" defTabSz="4000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30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Build</a:t>
            </a:r>
            <a:r>
              <a:rPr kumimoji="0" lang="fr-FR" sz="9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et intégrer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45867" y="3444205"/>
            <a:ext cx="1405248" cy="1217212"/>
          </a:xfrm>
          <a:prstGeom prst="rect">
            <a:avLst/>
          </a:prstGeom>
          <a:solidFill>
            <a:srgbClr val="D2F2F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00" tIns="95171" rIns="0" bIns="95171" numCol="1" spcCol="1270" anchor="t" anchorCtr="0">
            <a:noAutofit/>
          </a:bodyPr>
          <a:lstStyle/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Compilation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Exécution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des tests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unitaires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Gestion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des packages</a:t>
            </a:r>
          </a:p>
        </p:txBody>
      </p:sp>
      <p:sp>
        <p:nvSpPr>
          <p:cNvPr id="38" name="Forme libre 37"/>
          <p:cNvSpPr/>
          <p:nvPr/>
        </p:nvSpPr>
        <p:spPr>
          <a:xfrm>
            <a:off x="6079581" y="3143157"/>
            <a:ext cx="341947" cy="264900"/>
          </a:xfrm>
          <a:custGeom>
            <a:avLst/>
            <a:gdLst>
              <a:gd name="connsiteX0" fmla="*/ 0 w 341947"/>
              <a:gd name="connsiteY0" fmla="*/ 52980 h 264900"/>
              <a:gd name="connsiteX1" fmla="*/ 209497 w 341947"/>
              <a:gd name="connsiteY1" fmla="*/ 52980 h 264900"/>
              <a:gd name="connsiteX2" fmla="*/ 209497 w 341947"/>
              <a:gd name="connsiteY2" fmla="*/ 0 h 264900"/>
              <a:gd name="connsiteX3" fmla="*/ 341947 w 341947"/>
              <a:gd name="connsiteY3" fmla="*/ 132450 h 264900"/>
              <a:gd name="connsiteX4" fmla="*/ 209497 w 341947"/>
              <a:gd name="connsiteY4" fmla="*/ 264900 h 264900"/>
              <a:gd name="connsiteX5" fmla="*/ 209497 w 341947"/>
              <a:gd name="connsiteY5" fmla="*/ 211920 h 264900"/>
              <a:gd name="connsiteX6" fmla="*/ 0 w 341947"/>
              <a:gd name="connsiteY6" fmla="*/ 211920 h 264900"/>
              <a:gd name="connsiteX7" fmla="*/ 0 w 341947"/>
              <a:gd name="connsiteY7" fmla="*/ 52980 h 26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1947" h="264900">
                <a:moveTo>
                  <a:pt x="0" y="52980"/>
                </a:moveTo>
                <a:lnTo>
                  <a:pt x="209497" y="52980"/>
                </a:lnTo>
                <a:lnTo>
                  <a:pt x="209497" y="0"/>
                </a:lnTo>
                <a:lnTo>
                  <a:pt x="341947" y="132450"/>
                </a:lnTo>
                <a:lnTo>
                  <a:pt x="209497" y="264900"/>
                </a:lnTo>
                <a:lnTo>
                  <a:pt x="209497" y="211920"/>
                </a:lnTo>
                <a:lnTo>
                  <a:pt x="0" y="211920"/>
                </a:lnTo>
                <a:lnTo>
                  <a:pt x="0" y="5298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2980" rIns="79470" bIns="52980" numCol="1" spcCol="1270" anchor="ctr" anchorCtr="0">
            <a:noAutofit/>
          </a:bodyPr>
          <a:lstStyle/>
          <a:p>
            <a:pPr marL="0" marR="0" lvl="0" indent="0" algn="ctr" defTabSz="3111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fr-FR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641557" y="3107009"/>
            <a:ext cx="1583851" cy="43045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4008" rIns="0" bIns="202888" numCol="1" spcCol="1270" anchor="t" anchorCtr="0">
            <a:noAutofit/>
          </a:bodyPr>
          <a:lstStyle/>
          <a:p>
            <a:pPr marL="0" marR="0" lvl="0" indent="0" algn="l" defTabSz="4000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30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Configurer</a:t>
            </a:r>
            <a:r>
              <a:rPr kumimoji="0" lang="en-GB" sz="9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et </a:t>
            </a:r>
            <a:r>
              <a:rPr kumimoji="0" lang="en-GB" sz="900" b="1" i="0" u="none" strike="noStrike" kern="1200" cap="none" spc="30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déployer</a:t>
            </a:r>
            <a:endParaRPr kumimoji="0" lang="en-GB" sz="900" b="1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77844" y="3444205"/>
            <a:ext cx="1909540" cy="1217212"/>
          </a:xfrm>
          <a:prstGeom prst="rect">
            <a:avLst/>
          </a:prstGeom>
          <a:solidFill>
            <a:srgbClr val="D2F2F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00" tIns="95171" rIns="0" bIns="95171" numCol="1" spcCol="1270" anchor="t" anchorCtr="0">
            <a:noAutofit/>
          </a:bodyPr>
          <a:lstStyle/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Déploiement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en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env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. de tests</a:t>
            </a:r>
          </a:p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Tests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intégration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,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fonctionnels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,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perf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,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sécurité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, acceptance</a:t>
            </a:r>
          </a:p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Gestion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des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dépendances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41" name="Forme libre 40"/>
          <p:cNvSpPr/>
          <p:nvPr/>
        </p:nvSpPr>
        <p:spPr>
          <a:xfrm>
            <a:off x="8534212" y="3143157"/>
            <a:ext cx="341947" cy="264900"/>
          </a:xfrm>
          <a:custGeom>
            <a:avLst/>
            <a:gdLst>
              <a:gd name="connsiteX0" fmla="*/ 0 w 341947"/>
              <a:gd name="connsiteY0" fmla="*/ 52980 h 264900"/>
              <a:gd name="connsiteX1" fmla="*/ 209497 w 341947"/>
              <a:gd name="connsiteY1" fmla="*/ 52980 h 264900"/>
              <a:gd name="connsiteX2" fmla="*/ 209497 w 341947"/>
              <a:gd name="connsiteY2" fmla="*/ 0 h 264900"/>
              <a:gd name="connsiteX3" fmla="*/ 341947 w 341947"/>
              <a:gd name="connsiteY3" fmla="*/ 132450 h 264900"/>
              <a:gd name="connsiteX4" fmla="*/ 209497 w 341947"/>
              <a:gd name="connsiteY4" fmla="*/ 264900 h 264900"/>
              <a:gd name="connsiteX5" fmla="*/ 209497 w 341947"/>
              <a:gd name="connsiteY5" fmla="*/ 211920 h 264900"/>
              <a:gd name="connsiteX6" fmla="*/ 0 w 341947"/>
              <a:gd name="connsiteY6" fmla="*/ 211920 h 264900"/>
              <a:gd name="connsiteX7" fmla="*/ 0 w 341947"/>
              <a:gd name="connsiteY7" fmla="*/ 52980 h 26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1947" h="264900">
                <a:moveTo>
                  <a:pt x="0" y="52980"/>
                </a:moveTo>
                <a:lnTo>
                  <a:pt x="209497" y="52980"/>
                </a:lnTo>
                <a:lnTo>
                  <a:pt x="209497" y="0"/>
                </a:lnTo>
                <a:lnTo>
                  <a:pt x="341947" y="132450"/>
                </a:lnTo>
                <a:lnTo>
                  <a:pt x="209497" y="264900"/>
                </a:lnTo>
                <a:lnTo>
                  <a:pt x="209497" y="211920"/>
                </a:lnTo>
                <a:lnTo>
                  <a:pt x="0" y="211920"/>
                </a:lnTo>
                <a:lnTo>
                  <a:pt x="0" y="5298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2980" rIns="79470" bIns="52980" numCol="1" spcCol="1270" anchor="ctr" anchorCtr="0">
            <a:noAutofit/>
          </a:bodyPr>
          <a:lstStyle/>
          <a:p>
            <a:pPr marL="0" marR="0" lvl="0" indent="0" algn="ctr" defTabSz="3111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fr-FR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096188" y="3107009"/>
            <a:ext cx="1270747" cy="43045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008" tIns="64008" rIns="64008" bIns="202888" numCol="1" spcCol="1270" anchor="t" anchorCtr="0">
            <a:noAutofit/>
          </a:bodyPr>
          <a:lstStyle/>
          <a:p>
            <a:pPr marL="0" marR="0" lvl="0" indent="0" algn="l" defTabSz="4000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3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Opérer</a:t>
            </a:r>
            <a:endParaRPr kumimoji="0" lang="en-GB" sz="900" b="1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314113" y="3444205"/>
            <a:ext cx="1614798" cy="1217212"/>
          </a:xfrm>
          <a:prstGeom prst="rect">
            <a:avLst/>
          </a:prstGeom>
          <a:solidFill>
            <a:srgbClr val="D2F2F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00" tIns="95171" rIns="0" bIns="95171" numCol="1" spcCol="1270" anchor="t" anchorCtr="0">
            <a:noAutofit/>
          </a:bodyPr>
          <a:lstStyle/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Déploiement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en production</a:t>
            </a:r>
          </a:p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Activation</a:t>
            </a:r>
          </a:p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Monitoring</a:t>
            </a:r>
          </a:p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Gestion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incidents,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capacité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, performance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06211" y="3444205"/>
            <a:ext cx="1405248" cy="1217212"/>
          </a:xfrm>
          <a:prstGeom prst="rect">
            <a:avLst/>
          </a:prstGeom>
          <a:solidFill>
            <a:srgbClr val="C1D1E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00" tIns="95171" rIns="0" bIns="95171" numCol="1" spcCol="1270" anchor="t" anchorCtr="0">
            <a:noAutofit/>
          </a:bodyPr>
          <a:lstStyle/>
          <a:p>
            <a:pPr marL="171450" marR="0" lvl="1" indent="-171450" algn="l" defTabSz="91440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Compréhension du besoin</a:t>
            </a:r>
          </a:p>
          <a:p>
            <a:pPr marL="171450" marR="0" lvl="1" indent="-171450" algn="l" defTabSz="91440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Priorisation</a:t>
            </a:r>
          </a:p>
          <a:p>
            <a:pPr marL="171450" marR="0" lvl="1" indent="-171450" algn="l" defTabSz="91440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Spécification</a:t>
            </a:r>
          </a:p>
          <a:p>
            <a:pPr marL="171450" marR="0" lvl="1" indent="-171450" algn="l" defTabSz="91440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Collaboration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3013890" y="2801918"/>
            <a:ext cx="140629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Poste du développeur</a:t>
            </a:r>
          </a:p>
        </p:txBody>
      </p:sp>
      <p:sp>
        <p:nvSpPr>
          <p:cNvPr id="52" name="Flowchart: Decision 1"/>
          <p:cNvSpPr/>
          <p:nvPr/>
        </p:nvSpPr>
        <p:spPr>
          <a:xfrm>
            <a:off x="4281549" y="3038951"/>
            <a:ext cx="144000" cy="144000"/>
          </a:xfrm>
          <a:prstGeom prst="ellipse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</a:p>
        </p:txBody>
      </p:sp>
      <p:sp>
        <p:nvSpPr>
          <p:cNvPr id="53" name="Flowchart: Decision 49"/>
          <p:cNvSpPr/>
          <p:nvPr/>
        </p:nvSpPr>
        <p:spPr>
          <a:xfrm>
            <a:off x="7028618" y="2992394"/>
            <a:ext cx="144000" cy="144000"/>
          </a:xfrm>
          <a:prstGeom prst="ellipse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</a:p>
        </p:txBody>
      </p:sp>
      <p:sp>
        <p:nvSpPr>
          <p:cNvPr id="54" name="Flowchart: Decision 51"/>
          <p:cNvSpPr/>
          <p:nvPr/>
        </p:nvSpPr>
        <p:spPr>
          <a:xfrm>
            <a:off x="7312946" y="2992394"/>
            <a:ext cx="144000" cy="144000"/>
          </a:xfrm>
          <a:prstGeom prst="ellipse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</a:p>
        </p:txBody>
      </p:sp>
      <p:sp>
        <p:nvSpPr>
          <p:cNvPr id="55" name="Flowchart: Decision 51"/>
          <p:cNvSpPr/>
          <p:nvPr/>
        </p:nvSpPr>
        <p:spPr>
          <a:xfrm>
            <a:off x="7592958" y="2981985"/>
            <a:ext cx="144000" cy="144000"/>
          </a:xfrm>
          <a:prstGeom prst="ellipse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</a:p>
        </p:txBody>
      </p:sp>
      <p:sp>
        <p:nvSpPr>
          <p:cNvPr id="56" name="Flowchart: Decision 50"/>
          <p:cNvSpPr/>
          <p:nvPr/>
        </p:nvSpPr>
        <p:spPr>
          <a:xfrm>
            <a:off x="7841278" y="2985707"/>
            <a:ext cx="144000" cy="144000"/>
          </a:xfrm>
          <a:prstGeom prst="ellipse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</a:p>
        </p:txBody>
      </p:sp>
      <p:sp>
        <p:nvSpPr>
          <p:cNvPr id="57" name="Flowchart: Decision 50"/>
          <p:cNvSpPr/>
          <p:nvPr/>
        </p:nvSpPr>
        <p:spPr>
          <a:xfrm>
            <a:off x="7841278" y="2855467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</a:p>
        </p:txBody>
      </p:sp>
      <p:sp>
        <p:nvSpPr>
          <p:cNvPr id="58" name="Flowchart: Decision 50"/>
          <p:cNvSpPr/>
          <p:nvPr/>
        </p:nvSpPr>
        <p:spPr>
          <a:xfrm>
            <a:off x="11392281" y="6234984"/>
            <a:ext cx="144000" cy="144000"/>
          </a:xfrm>
          <a:prstGeom prst="ellipse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</a:p>
        </p:txBody>
      </p:sp>
      <p:sp>
        <p:nvSpPr>
          <p:cNvPr id="59" name="Flowchart: Decision 50"/>
          <p:cNvSpPr/>
          <p:nvPr/>
        </p:nvSpPr>
        <p:spPr>
          <a:xfrm>
            <a:off x="11392281" y="598278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</a:p>
        </p:txBody>
      </p:sp>
      <p:sp>
        <p:nvSpPr>
          <p:cNvPr id="62" name="Flèche droite 61"/>
          <p:cNvSpPr/>
          <p:nvPr/>
        </p:nvSpPr>
        <p:spPr bwMode="auto">
          <a:xfrm>
            <a:off x="2895600" y="1463087"/>
            <a:ext cx="5980559" cy="463621"/>
          </a:xfrm>
          <a:prstGeom prst="rightArrow">
            <a:avLst/>
          </a:prstGeom>
          <a:solidFill>
            <a:srgbClr val="EE003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Livraison en continu</a:t>
            </a:r>
          </a:p>
        </p:txBody>
      </p:sp>
      <p:sp>
        <p:nvSpPr>
          <p:cNvPr id="64" name="Flèche gauche 63"/>
          <p:cNvSpPr/>
          <p:nvPr/>
        </p:nvSpPr>
        <p:spPr bwMode="auto">
          <a:xfrm>
            <a:off x="2895600" y="928559"/>
            <a:ext cx="7225912" cy="447675"/>
          </a:xfrm>
          <a:prstGeom prst="leftArrow">
            <a:avLst/>
          </a:prstGeom>
          <a:solidFill>
            <a:srgbClr val="EE003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488" tIns="44450" rIns="90488" bIns="44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Feedback en continu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9899034" y="1046669"/>
            <a:ext cx="236111" cy="1014423"/>
          </a:xfrm>
          <a:prstGeom prst="rect">
            <a:avLst/>
          </a:prstGeom>
          <a:solidFill>
            <a:srgbClr val="EE003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488" tIns="44450" rIns="90488" bIns="44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30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66" name="Rectangle"/>
          <p:cNvSpPr/>
          <p:nvPr/>
        </p:nvSpPr>
        <p:spPr>
          <a:xfrm>
            <a:off x="715116" y="5791894"/>
            <a:ext cx="10341525" cy="651269"/>
          </a:xfrm>
          <a:prstGeom prst="rect">
            <a:avLst/>
          </a:prstGeom>
          <a:ln w="9525">
            <a:solidFill>
              <a:srgbClr val="EE0031"/>
            </a:solidFill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67" name="ZoneTexte 66"/>
          <p:cNvSpPr txBox="1"/>
          <p:nvPr/>
        </p:nvSpPr>
        <p:spPr>
          <a:xfrm rot="16200000">
            <a:off x="640104" y="5977132"/>
            <a:ext cx="376385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Test</a:t>
            </a:r>
          </a:p>
        </p:txBody>
      </p:sp>
      <p:cxnSp>
        <p:nvCxnSpPr>
          <p:cNvPr id="69" name="Connecteur droit 68"/>
          <p:cNvCxnSpPr/>
          <p:nvPr/>
        </p:nvCxnSpPr>
        <p:spPr bwMode="auto">
          <a:xfrm>
            <a:off x="2795966" y="4375667"/>
            <a:ext cx="0" cy="1958935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Connecteur droit 69"/>
          <p:cNvCxnSpPr/>
          <p:nvPr/>
        </p:nvCxnSpPr>
        <p:spPr bwMode="auto">
          <a:xfrm>
            <a:off x="4653341" y="4375667"/>
            <a:ext cx="0" cy="1958935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Connecteur droit 70"/>
          <p:cNvCxnSpPr/>
          <p:nvPr/>
        </p:nvCxnSpPr>
        <p:spPr bwMode="auto">
          <a:xfrm>
            <a:off x="6641557" y="4375667"/>
            <a:ext cx="0" cy="1958935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Connecteur droit 71"/>
          <p:cNvCxnSpPr/>
          <p:nvPr/>
        </p:nvCxnSpPr>
        <p:spPr bwMode="auto">
          <a:xfrm>
            <a:off x="9096188" y="4375667"/>
            <a:ext cx="0" cy="1958935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7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599" y="5267999"/>
            <a:ext cx="608109" cy="193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4" descr="\\bdss00900006.xbd.net.intra\Gestion Documentaire RA\DSI RA_ETUDES\Filières\Digit@LL\PJ35643 - RAISER\01-Transverse\02-Marketing\01-Logos\techno\logo-java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317" y="4829882"/>
            <a:ext cx="376098" cy="40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5" descr="\\bdss00900006.xbd.net.intra\Gestion Documentaire RA\DSI RA_ETUDES\Filières\Digit@LL\PJ35643 - RAISER\01-Transverse\02-Marketing\01-Logos\techno\logo-spr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221" y="5062977"/>
            <a:ext cx="596157" cy="16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6" descr="\\bdss00900006.xbd.net.intra\Gestion Documentaire RA\DSI RA_ETUDES\Filières\Digit@LL\PJ35643 - RAISER\01-Transverse\02-Marketing\01-Logos\techno\logo-swagg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972" y="5528337"/>
            <a:ext cx="543691" cy="20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7" descr="\\bdss00900006.xbd.net.intra\Gestion Documentaire RA\DSI RA_ETUDES\Filières\Digit@LL\PJ35643 - RAISER\01-Transverse\02-Marketing\01-Logos\techno\logo-sonarlin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964" y="5491651"/>
            <a:ext cx="622549" cy="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9" descr="M:\Flavien\tmp\logo-mockit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637" y="5160667"/>
            <a:ext cx="766932" cy="35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4" descr="C:\Users\444860\Downloads\index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99" b="27966"/>
          <a:stretch/>
        </p:blipFill>
        <p:spPr bwMode="auto">
          <a:xfrm>
            <a:off x="4085764" y="5515844"/>
            <a:ext cx="541183" cy="24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7" descr="M:\Flavien\tmp\logo-SoapUI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12" y="5822452"/>
            <a:ext cx="800336" cy="30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849" y="5817127"/>
            <a:ext cx="360062" cy="32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1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833" y="5252378"/>
            <a:ext cx="554047" cy="1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1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016" y="4973776"/>
            <a:ext cx="633735" cy="16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1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509" y="5443469"/>
            <a:ext cx="865013" cy="22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9" descr="\\bdss00900006.xbd.net.intra\Gestion Documentaire RA\DSI RA_ETUDES\Filières\Digit@LL\PJ35643 - RAISER\01-Transverse\02-Marketing\01-Logos\techno\logo-git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127" y="5015880"/>
            <a:ext cx="357709" cy="14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7" descr="M:\Flavien\tmp\logo-SoapUI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55" y="5817127"/>
            <a:ext cx="800336" cy="30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14" descr="C:\Users\444860\Downloads\index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99" b="27966"/>
          <a:stretch/>
        </p:blipFill>
        <p:spPr bwMode="auto">
          <a:xfrm>
            <a:off x="5781051" y="5836687"/>
            <a:ext cx="541183" cy="24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340" y="6103678"/>
            <a:ext cx="360062" cy="32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15" descr="\\bdss00900006.xbd.net.intra\Gestion Documentaire RA\DSI RA_ETUDES\Filières\Digit@LL\PJ35643 - RAISER\01-Transverse\02-Marketing\01-Logos\techno\logo-CA_Technologies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277" y="4961282"/>
            <a:ext cx="362200" cy="30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ZoneTexte 99"/>
          <p:cNvSpPr txBox="1"/>
          <p:nvPr/>
        </p:nvSpPr>
        <p:spPr>
          <a:xfrm>
            <a:off x="6617275" y="5004909"/>
            <a:ext cx="1679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Release Automation</a:t>
            </a:r>
          </a:p>
        </p:txBody>
      </p:sp>
      <p:pic>
        <p:nvPicPr>
          <p:cNvPr id="102" name="Picture 1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040" y="5442433"/>
            <a:ext cx="633735" cy="16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Picture 21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246" y="6004532"/>
            <a:ext cx="806625" cy="283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11" descr="\\bdss00900006.xbd.net.intra\Gestion Documentaire RA\DSI RA_ETUDES\Filières\Digit@LL\PJ35643 - RAISER\01-Transverse\02-Marketing\01-Logos\techno\logo-red-hat-linux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845" y="4909678"/>
            <a:ext cx="685489" cy="22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16" descr="\\bdss00900006.xbd.net.intra\Gestion Documentaire RA\DSI RA_ETUDES\Filières\Digit@LL\PJ35643 - RAISER\01-Transverse\02-Marketing\01-Logos\techno\logo-Splunk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292" y="4864791"/>
            <a:ext cx="745626" cy="27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6" descr="\\bdss00900006.xbd.net.intra\Gestion Documentaire RA\DSI RA_ETUDES\Filières\Digit@LL\PJ35643 - RAISER\01-Transverse\02-Marketing\01-Logos\techno\logo-swagg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835" y="5555786"/>
            <a:ext cx="543691" cy="20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Content Placeholder 2"/>
          <p:cNvSpPr txBox="1">
            <a:spLocks/>
          </p:cNvSpPr>
          <p:nvPr/>
        </p:nvSpPr>
        <p:spPr>
          <a:xfrm>
            <a:off x="11536281" y="5933184"/>
            <a:ext cx="706440" cy="31540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solidFill>
                  <a:srgbClr val="8C9CA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Release validation</a:t>
            </a:r>
          </a:p>
        </p:txBody>
      </p:sp>
      <p:sp>
        <p:nvSpPr>
          <p:cNvPr id="116" name="Content Placeholder 2"/>
          <p:cNvSpPr txBox="1">
            <a:spLocks/>
          </p:cNvSpPr>
          <p:nvPr/>
        </p:nvSpPr>
        <p:spPr>
          <a:xfrm>
            <a:off x="11522648" y="6207958"/>
            <a:ext cx="706440" cy="17927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8C9CA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Quality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solidFill>
                  <a:srgbClr val="8C9CA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</a:t>
            </a:r>
            <a:r>
              <a:rPr kumimoji="0" lang="fr-FR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8C9CA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Gate</a:t>
            </a:r>
            <a:endParaRPr kumimoji="0" lang="fr-FR" sz="700" b="0" i="0" u="none" strike="noStrike" kern="1200" cap="none" spc="0" normalizeH="0" baseline="0" noProof="0" dirty="0">
              <a:ln>
                <a:noFill/>
              </a:ln>
              <a:solidFill>
                <a:srgbClr val="8C9CA6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117" name="Image 11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669" y="4788614"/>
            <a:ext cx="517885" cy="242128"/>
          </a:xfrm>
          <a:prstGeom prst="rect">
            <a:avLst/>
          </a:prstGeom>
        </p:spPr>
      </p:pic>
      <p:pic>
        <p:nvPicPr>
          <p:cNvPr id="122" name="Image 12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806" y="5203695"/>
            <a:ext cx="550404" cy="326458"/>
          </a:xfrm>
          <a:prstGeom prst="rect">
            <a:avLst/>
          </a:prstGeom>
        </p:spPr>
      </p:pic>
      <p:pic>
        <p:nvPicPr>
          <p:cNvPr id="123" name="Image 12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251" y="4916099"/>
            <a:ext cx="489406" cy="436634"/>
          </a:xfrm>
          <a:prstGeom prst="rect">
            <a:avLst/>
          </a:prstGeom>
        </p:spPr>
      </p:pic>
      <p:pic>
        <p:nvPicPr>
          <p:cNvPr id="124" name="Image 12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908" y="5182186"/>
            <a:ext cx="676509" cy="603562"/>
          </a:xfrm>
          <a:prstGeom prst="rect">
            <a:avLst/>
          </a:prstGeom>
        </p:spPr>
      </p:pic>
      <p:pic>
        <p:nvPicPr>
          <p:cNvPr id="14338" name="Picture 2" descr="Résultat de recherche d'images pour &quot;gitlab ci&quot;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790" y="5236760"/>
            <a:ext cx="527956" cy="43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Résultat de recherche d'images pour &quot;gitlab ci&quot;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737" y="5236760"/>
            <a:ext cx="527956" cy="43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ésultat de recherche d'images pour &quot;gatling&quot;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471" y="5915540"/>
            <a:ext cx="837278" cy="26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Image 84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629" y="5287385"/>
            <a:ext cx="498916" cy="318266"/>
          </a:xfrm>
          <a:prstGeom prst="rect">
            <a:avLst/>
          </a:prstGeom>
        </p:spPr>
      </p:pic>
      <p:pic>
        <p:nvPicPr>
          <p:cNvPr id="14342" name="Picture 6" descr="Résultat de recherche d'images pour &quot;ansible&quot;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301" y="5173539"/>
            <a:ext cx="400541" cy="40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1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itre 1"/>
          <p:cNvSpPr>
            <a:spLocks noGrp="1"/>
          </p:cNvSpPr>
          <p:nvPr>
            <p:ph type="title"/>
          </p:nvPr>
        </p:nvSpPr>
        <p:spPr>
          <a:xfrm>
            <a:off x="421200" y="284400"/>
            <a:ext cx="10515600" cy="666849"/>
          </a:xfrm>
          <a:ln w="3175">
            <a:miter lim="400000"/>
          </a:ln>
        </p:spPr>
        <p:txBody>
          <a:bodyPr vert="horz" wrap="square" lIns="25400" tIns="25400" rIns="25400" bIns="2540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6000" cap="all" baseline="12500" dirty="0">
                <a:solidFill>
                  <a:srgbClr val="17222C"/>
                </a:solidFill>
                <a:latin typeface="+mn-lt"/>
                <a:ea typeface="+mn-ea"/>
                <a:cs typeface="+mn-cs"/>
              </a:rPr>
              <a:t>Fonctionnement de la « Digital Factory »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1314967" y="4171857"/>
            <a:ext cx="276023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r-FR" sz="1300" dirty="0" smtClean="0">
                <a:latin typeface="Montserrat Light"/>
              </a:rPr>
              <a:t>Transformer comment le client interagit avec la banque à travers </a:t>
            </a:r>
            <a:r>
              <a:rPr lang="fr-FR" sz="1300" b="1" dirty="0" smtClean="0">
                <a:solidFill>
                  <a:srgbClr val="45688B"/>
                </a:solidFill>
                <a:latin typeface="Montserrat Light"/>
              </a:rPr>
              <a:t>18 parcours client</a:t>
            </a:r>
            <a:endParaRPr lang="fr-FR" sz="1300" b="1" dirty="0">
              <a:solidFill>
                <a:srgbClr val="45688B"/>
              </a:solidFill>
              <a:latin typeface="Montserrat Light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725190" y="3788098"/>
            <a:ext cx="1989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r-FR" sz="1400" b="1" dirty="0" smtClean="0">
                <a:solidFill>
                  <a:srgbClr val="45688B"/>
                </a:solidFill>
                <a:latin typeface="Montserrat Light"/>
              </a:rPr>
              <a:t>Parcours client</a:t>
            </a:r>
            <a:endParaRPr lang="fr-FR" sz="1400" b="1" dirty="0">
              <a:solidFill>
                <a:srgbClr val="45688B"/>
              </a:solidFill>
              <a:latin typeface="Montserrat Light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455757" y="2195165"/>
            <a:ext cx="29785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r-FR" sz="1300" dirty="0" smtClean="0">
                <a:latin typeface="Montserrat Light"/>
              </a:rPr>
              <a:t>Changer le modèle opérationnel pour </a:t>
            </a:r>
            <a:r>
              <a:rPr lang="fr-FR" sz="1300" b="1" dirty="0" smtClean="0">
                <a:solidFill>
                  <a:srgbClr val="61D1CE"/>
                </a:solidFill>
                <a:latin typeface="Montserrat Light"/>
              </a:rPr>
              <a:t>s’adapter et répondre rapidement</a:t>
            </a:r>
            <a:r>
              <a:rPr lang="fr-FR" sz="1300" dirty="0" smtClean="0">
                <a:solidFill>
                  <a:srgbClr val="61D1CE"/>
                </a:solidFill>
                <a:latin typeface="Montserrat Light"/>
              </a:rPr>
              <a:t> </a:t>
            </a:r>
            <a:r>
              <a:rPr lang="fr-FR" sz="1300" dirty="0" smtClean="0">
                <a:latin typeface="Montserrat Light"/>
              </a:rPr>
              <a:t>aux futurs besoins du client</a:t>
            </a:r>
            <a:endParaRPr lang="fr-FR" sz="1300" dirty="0">
              <a:latin typeface="Montserrat Light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459203" y="1757461"/>
            <a:ext cx="4952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r-FR" sz="1400" b="1" dirty="0" smtClean="0">
                <a:solidFill>
                  <a:srgbClr val="61D1CE"/>
                </a:solidFill>
                <a:latin typeface="Montserrat Light"/>
              </a:rPr>
              <a:t>Un nouveau modèle opérationnel</a:t>
            </a:r>
            <a:endParaRPr lang="fr-FR" sz="1400" b="1" dirty="0">
              <a:solidFill>
                <a:srgbClr val="61D1CE"/>
              </a:solidFill>
              <a:latin typeface="Montserrat Light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7317189" y="5117082"/>
            <a:ext cx="2286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r-FR" sz="1400" b="1" dirty="0" smtClean="0">
                <a:solidFill>
                  <a:srgbClr val="E16268"/>
                </a:solidFill>
                <a:latin typeface="Montserrat Light"/>
              </a:rPr>
              <a:t>Innovation</a:t>
            </a:r>
            <a:endParaRPr lang="fr-FR" sz="1400" b="1" dirty="0">
              <a:solidFill>
                <a:srgbClr val="E16268"/>
              </a:solidFill>
              <a:latin typeface="Montserrat Light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6681376" y="5510377"/>
            <a:ext cx="355764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r-FR" sz="1300" dirty="0" smtClean="0">
                <a:latin typeface="Montserrat Light"/>
              </a:rPr>
              <a:t>Créer un </a:t>
            </a:r>
            <a:r>
              <a:rPr lang="fr-FR" sz="1300" b="1" dirty="0" smtClean="0">
                <a:solidFill>
                  <a:srgbClr val="E16268"/>
                </a:solidFill>
                <a:latin typeface="Montserrat Light"/>
              </a:rPr>
              <a:t>écosystème</a:t>
            </a:r>
            <a:r>
              <a:rPr lang="fr-FR" sz="1300" dirty="0" smtClean="0">
                <a:solidFill>
                  <a:srgbClr val="E16268"/>
                </a:solidFill>
                <a:latin typeface="Montserrat Light"/>
              </a:rPr>
              <a:t> </a:t>
            </a:r>
            <a:r>
              <a:rPr lang="fr-FR" sz="1300" b="1" dirty="0" smtClean="0">
                <a:solidFill>
                  <a:srgbClr val="E16268"/>
                </a:solidFill>
                <a:latin typeface="Montserrat Light"/>
              </a:rPr>
              <a:t>d’Innovation</a:t>
            </a:r>
            <a:r>
              <a:rPr lang="fr-FR" sz="1300" dirty="0" smtClean="0">
                <a:solidFill>
                  <a:srgbClr val="E16268"/>
                </a:solidFill>
                <a:latin typeface="Montserrat Light"/>
              </a:rPr>
              <a:t> </a:t>
            </a:r>
            <a:r>
              <a:rPr lang="fr-FR" sz="1300" dirty="0" smtClean="0">
                <a:latin typeface="Montserrat Light"/>
              </a:rPr>
              <a:t>intégrant Collaborateurs, Startups, Partenaires, Communautés de développeurs, etc. pour </a:t>
            </a:r>
            <a:r>
              <a:rPr lang="fr-FR" sz="1300" b="1" dirty="0" smtClean="0">
                <a:solidFill>
                  <a:srgbClr val="E16268"/>
                </a:solidFill>
                <a:latin typeface="Montserrat Light"/>
              </a:rPr>
              <a:t>créer de la valeur</a:t>
            </a:r>
            <a:endParaRPr lang="fr-FR" sz="1300" b="1" dirty="0">
              <a:solidFill>
                <a:srgbClr val="E16268"/>
              </a:solidFill>
              <a:latin typeface="Montserrat Light"/>
            </a:endParaRPr>
          </a:p>
        </p:txBody>
      </p:sp>
      <p:grpSp>
        <p:nvGrpSpPr>
          <p:cNvPr id="43" name="Groupe 42"/>
          <p:cNvGrpSpPr/>
          <p:nvPr/>
        </p:nvGrpSpPr>
        <p:grpSpPr>
          <a:xfrm>
            <a:off x="4059619" y="1911350"/>
            <a:ext cx="3813969" cy="3813175"/>
            <a:chOff x="4059619" y="1911350"/>
            <a:chExt cx="3813969" cy="3813175"/>
          </a:xfrm>
        </p:grpSpPr>
        <p:grpSp>
          <p:nvGrpSpPr>
            <p:cNvPr id="5" name="Group 1">
              <a:extLst>
                <a:ext uri="{FF2B5EF4-FFF2-40B4-BE49-F238E27FC236}">
                  <a16:creationId xmlns:a16="http://schemas.microsoft.com/office/drawing/2014/main" id="{5BD523C2-D3F2-46F7-AD6B-D3D746116B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9619" y="1911350"/>
              <a:ext cx="3813969" cy="3813175"/>
              <a:chOff x="3152775" y="2598738"/>
              <a:chExt cx="7627938" cy="7626350"/>
            </a:xfrm>
          </p:grpSpPr>
          <p:sp>
            <p:nvSpPr>
              <p:cNvPr id="6" name="Shape 66">
                <a:extLst>
                  <a:ext uri="{FF2B5EF4-FFF2-40B4-BE49-F238E27FC236}">
                    <a16:creationId xmlns:a16="http://schemas.microsoft.com/office/drawing/2014/main" id="{6D631848-E157-4F9E-9C2D-98648CC3AC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2775" y="2603500"/>
                <a:ext cx="3786188" cy="5699125"/>
              </a:xfrm>
              <a:custGeom>
                <a:avLst/>
                <a:gdLst>
                  <a:gd name="T0" fmla="*/ 2147483646 w 20679"/>
                  <a:gd name="T1" fmla="*/ 2147483646 h 21600"/>
                  <a:gd name="T2" fmla="*/ 2147483646 w 20679"/>
                  <a:gd name="T3" fmla="*/ 2147483646 h 21600"/>
                  <a:gd name="T4" fmla="*/ 2147483646 w 20679"/>
                  <a:gd name="T5" fmla="*/ 2147483646 h 21600"/>
                  <a:gd name="T6" fmla="*/ 2147483646 w 20679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679" h="21600" extrusionOk="0">
                    <a:moveTo>
                      <a:pt x="20679" y="0"/>
                    </a:moveTo>
                    <a:lnTo>
                      <a:pt x="20679" y="7174"/>
                    </a:lnTo>
                    <a:cubicBezTo>
                      <a:pt x="17099" y="7196"/>
                      <a:pt x="13786" y="8494"/>
                      <a:pt x="11909" y="10610"/>
                    </a:cubicBezTo>
                    <a:cubicBezTo>
                      <a:pt x="9924" y="12849"/>
                      <a:pt x="9839" y="15657"/>
                      <a:pt x="11685" y="17952"/>
                    </a:cubicBezTo>
                    <a:lnTo>
                      <a:pt x="2735" y="21600"/>
                    </a:lnTo>
                    <a:cubicBezTo>
                      <a:pt x="-921" y="17153"/>
                      <a:pt x="-911" y="11694"/>
                      <a:pt x="2761" y="7254"/>
                    </a:cubicBezTo>
                    <a:cubicBezTo>
                      <a:pt x="6448" y="2794"/>
                      <a:pt x="13272" y="32"/>
                      <a:pt x="20679" y="0"/>
                    </a:cubicBezTo>
                    <a:close/>
                  </a:path>
                </a:pathLst>
              </a:custGeom>
              <a:solidFill>
                <a:srgbClr val="4568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MA" sz="2500">
                  <a:solidFill>
                    <a:srgbClr val="000000"/>
                  </a:solidFill>
                  <a:latin typeface="Helvetica Light" charset="0"/>
                  <a:sym typeface="Helvetica Light" charset="0"/>
                </a:endParaRPr>
              </a:p>
            </p:txBody>
          </p:sp>
          <p:sp>
            <p:nvSpPr>
              <p:cNvPr id="7" name="Shape 67">
                <a:extLst>
                  <a:ext uri="{FF2B5EF4-FFF2-40B4-BE49-F238E27FC236}">
                    <a16:creationId xmlns:a16="http://schemas.microsoft.com/office/drawing/2014/main" id="{35AACE64-8842-4D34-8B8A-2008DE67A3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4200" y="2598738"/>
                <a:ext cx="3846513" cy="5730875"/>
              </a:xfrm>
              <a:custGeom>
                <a:avLst/>
                <a:gdLst>
                  <a:gd name="T0" fmla="*/ 2147483646 w 20683"/>
                  <a:gd name="T1" fmla="*/ 2147483646 h 21584"/>
                  <a:gd name="T2" fmla="*/ 2147483646 w 20683"/>
                  <a:gd name="T3" fmla="*/ 2147483646 h 21584"/>
                  <a:gd name="T4" fmla="*/ 2147483646 w 20683"/>
                  <a:gd name="T5" fmla="*/ 2147483646 h 21584"/>
                  <a:gd name="T6" fmla="*/ 2147483646 w 20683"/>
                  <a:gd name="T7" fmla="*/ 2147483646 h 21584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683" h="21584" extrusionOk="0">
                    <a:moveTo>
                      <a:pt x="0" y="0"/>
                    </a:moveTo>
                    <a:lnTo>
                      <a:pt x="0" y="7126"/>
                    </a:lnTo>
                    <a:cubicBezTo>
                      <a:pt x="4138" y="7120"/>
                      <a:pt x="7894" y="8821"/>
                      <a:pt x="9586" y="11467"/>
                    </a:cubicBezTo>
                    <a:cubicBezTo>
                      <a:pt x="10931" y="13572"/>
                      <a:pt x="10757" y="16002"/>
                      <a:pt x="9117" y="18002"/>
                    </a:cubicBezTo>
                    <a:lnTo>
                      <a:pt x="17944" y="21584"/>
                    </a:lnTo>
                    <a:cubicBezTo>
                      <a:pt x="21451" y="17323"/>
                      <a:pt x="21600" y="12100"/>
                      <a:pt x="18339" y="7744"/>
                    </a:cubicBezTo>
                    <a:cubicBezTo>
                      <a:pt x="14764" y="2969"/>
                      <a:pt x="7695" y="-16"/>
                      <a:pt x="0" y="0"/>
                    </a:cubicBezTo>
                    <a:close/>
                  </a:path>
                </a:pathLst>
              </a:custGeom>
              <a:solidFill>
                <a:srgbClr val="61D1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MA" sz="2500">
                  <a:solidFill>
                    <a:srgbClr val="000000"/>
                  </a:solidFill>
                  <a:latin typeface="Helvetica Light" charset="0"/>
                  <a:sym typeface="Helvetica Light" charset="0"/>
                </a:endParaRPr>
              </a:p>
            </p:txBody>
          </p:sp>
          <p:sp>
            <p:nvSpPr>
              <p:cNvPr id="8" name="Shape 68">
                <a:extLst>
                  <a:ext uri="{FF2B5EF4-FFF2-40B4-BE49-F238E27FC236}">
                    <a16:creationId xmlns:a16="http://schemas.microsoft.com/office/drawing/2014/main" id="{F53E2F00-7256-4468-9482-880C43E084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2838" y="7340600"/>
                <a:ext cx="6618287" cy="2884488"/>
              </a:xfrm>
              <a:custGeom>
                <a:avLst/>
                <a:gdLst>
                  <a:gd name="T0" fmla="*/ 2147483646 w 21600"/>
                  <a:gd name="T1" fmla="*/ 2147483646 h 21449"/>
                  <a:gd name="T2" fmla="*/ 2147483646 w 21600"/>
                  <a:gd name="T3" fmla="*/ 2147483646 h 21449"/>
                  <a:gd name="T4" fmla="*/ 2147483646 w 21600"/>
                  <a:gd name="T5" fmla="*/ 2147483646 h 21449"/>
                  <a:gd name="T6" fmla="*/ 2147483646 w 21600"/>
                  <a:gd name="T7" fmla="*/ 2147483646 h 21449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449" extrusionOk="0">
                    <a:moveTo>
                      <a:pt x="5359" y="0"/>
                    </a:moveTo>
                    <a:cubicBezTo>
                      <a:pt x="6487" y="4635"/>
                      <a:pt x="8647" y="7470"/>
                      <a:pt x="10973" y="7368"/>
                    </a:cubicBezTo>
                    <a:cubicBezTo>
                      <a:pt x="13162" y="7272"/>
                      <a:pt x="15169" y="4573"/>
                      <a:pt x="16264" y="255"/>
                    </a:cubicBezTo>
                    <a:lnTo>
                      <a:pt x="21600" y="7388"/>
                    </a:lnTo>
                    <a:cubicBezTo>
                      <a:pt x="19322" y="16231"/>
                      <a:pt x="15134" y="21600"/>
                      <a:pt x="10635" y="21446"/>
                    </a:cubicBezTo>
                    <a:cubicBezTo>
                      <a:pt x="6232" y="21294"/>
                      <a:pt x="2189" y="15863"/>
                      <a:pt x="0" y="7155"/>
                    </a:cubicBezTo>
                    <a:lnTo>
                      <a:pt x="5359" y="0"/>
                    </a:lnTo>
                    <a:close/>
                  </a:path>
                </a:pathLst>
              </a:custGeom>
              <a:solidFill>
                <a:srgbClr val="E16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MA" sz="2500">
                  <a:solidFill>
                    <a:srgbClr val="000000"/>
                  </a:solidFill>
                  <a:latin typeface="Helvetica Light" charset="0"/>
                  <a:sym typeface="Helvetica Light" charset="0"/>
                </a:endParaRPr>
              </a:p>
            </p:txBody>
          </p:sp>
          <p:sp>
            <p:nvSpPr>
              <p:cNvPr id="9" name="Shape 73">
                <a:extLst>
                  <a:ext uri="{FF2B5EF4-FFF2-40B4-BE49-F238E27FC236}">
                    <a16:creationId xmlns:a16="http://schemas.microsoft.com/office/drawing/2014/main" id="{C50A4F50-C024-46E6-B18D-27E8D07C6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7913" y="6352234"/>
                <a:ext cx="1181100" cy="1179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sz="3500">
                    <a:solidFill>
                      <a:srgbClr val="FFFFFF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  <a:t>01</a:t>
                </a:r>
              </a:p>
            </p:txBody>
          </p:sp>
          <p:sp>
            <p:nvSpPr>
              <p:cNvPr id="10" name="Shape 74">
                <a:extLst>
                  <a:ext uri="{FF2B5EF4-FFF2-40B4-BE49-F238E27FC236}">
                    <a16:creationId xmlns:a16="http://schemas.microsoft.com/office/drawing/2014/main" id="{9131A6C7-F1A2-431F-A4B8-125C5E40A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13601" y="3112146"/>
                <a:ext cx="1182688" cy="1179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sz="3500">
                    <a:solidFill>
                      <a:srgbClr val="FFFFFF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  <a:t>02</a:t>
                </a:r>
              </a:p>
            </p:txBody>
          </p:sp>
          <p:sp>
            <p:nvSpPr>
              <p:cNvPr id="11" name="Shape 75">
                <a:extLst>
                  <a:ext uri="{FF2B5EF4-FFF2-40B4-BE49-F238E27FC236}">
                    <a16:creationId xmlns:a16="http://schemas.microsoft.com/office/drawing/2014/main" id="{A1F39F9E-05C2-479B-8E6C-940C7AB98B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40713" y="7911158"/>
                <a:ext cx="1182688" cy="1179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sz="3500">
                    <a:solidFill>
                      <a:srgbClr val="FFFFFF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  <a:t>03</a:t>
                </a:r>
              </a:p>
            </p:txBody>
          </p:sp>
          <p:sp>
            <p:nvSpPr>
              <p:cNvPr id="15" name="Shape 88">
                <a:extLst>
                  <a:ext uri="{FF2B5EF4-FFF2-40B4-BE49-F238E27FC236}">
                    <a16:creationId xmlns:a16="http://schemas.microsoft.com/office/drawing/2014/main" id="{4E11E43C-0409-4D66-9EF4-1F0F92B7F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3525" y="5943600"/>
                <a:ext cx="776288" cy="876300"/>
              </a:xfrm>
              <a:custGeom>
                <a:avLst/>
                <a:gdLst>
                  <a:gd name="T0" fmla="*/ 501626596 w 21600"/>
                  <a:gd name="T1" fmla="*/ 720237015 h 21600"/>
                  <a:gd name="T2" fmla="*/ 501626596 w 21600"/>
                  <a:gd name="T3" fmla="*/ 720237015 h 21600"/>
                  <a:gd name="T4" fmla="*/ 501626596 w 21600"/>
                  <a:gd name="T5" fmla="*/ 720237015 h 21600"/>
                  <a:gd name="T6" fmla="*/ 501626596 w 21600"/>
                  <a:gd name="T7" fmla="*/ 72023701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3380" y="2662"/>
                    </a:moveTo>
                    <a:lnTo>
                      <a:pt x="12869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3005" y="21600"/>
                    </a:lnTo>
                    <a:lnTo>
                      <a:pt x="3005" y="12659"/>
                    </a:lnTo>
                    <a:lnTo>
                      <a:pt x="10942" y="12659"/>
                    </a:lnTo>
                    <a:lnTo>
                      <a:pt x="11509" y="15321"/>
                    </a:lnTo>
                    <a:lnTo>
                      <a:pt x="21600" y="15321"/>
                    </a:lnTo>
                    <a:lnTo>
                      <a:pt x="21600" y="2662"/>
                    </a:lnTo>
                    <a:lnTo>
                      <a:pt x="13380" y="2662"/>
                    </a:lnTo>
                  </a:path>
                </a:pathLst>
              </a:custGeom>
              <a:solidFill>
                <a:srgbClr val="98A1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2860" rIns="2286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MA" sz="2500">
                  <a:solidFill>
                    <a:srgbClr val="000000"/>
                  </a:solidFill>
                  <a:latin typeface="Helvetica Light" charset="0"/>
                  <a:sym typeface="Helvetica Light" charset="0"/>
                </a:endParaRPr>
              </a:p>
            </p:txBody>
          </p:sp>
        </p:grpSp>
        <p:pic>
          <p:nvPicPr>
            <p:cNvPr id="38" name="Imag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6192" y="3686502"/>
              <a:ext cx="720000" cy="720000"/>
            </a:xfrm>
            <a:prstGeom prst="rect">
              <a:avLst/>
            </a:prstGeom>
          </p:spPr>
        </p:pic>
        <p:pic>
          <p:nvPicPr>
            <p:cNvPr id="39" name="Imag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5569" y="4534316"/>
              <a:ext cx="720000" cy="720000"/>
            </a:xfrm>
            <a:prstGeom prst="rect">
              <a:avLst/>
            </a:prstGeom>
          </p:spPr>
        </p:pic>
        <p:pic>
          <p:nvPicPr>
            <p:cNvPr id="40" name="Image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1673" y="2092520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81427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D20F88-C31F-4A2F-A13C-0D2E4AAF7CB2}" type="slidenum">
              <a:rPr kumimoji="0" lang="fr-FR" b="1" i="0" u="none" strike="noStrike" kern="1200" cap="none" spc="0" normalizeH="0" baseline="0" noProof="0" smtClean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meline"/>
          <p:cNvSpPr txBox="1"/>
          <p:nvPr/>
        </p:nvSpPr>
        <p:spPr>
          <a:xfrm>
            <a:off x="421200" y="284400"/>
            <a:ext cx="11137901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fr-FR" sz="6000" dirty="0"/>
              <a:t>Industrialisation 	</a:t>
            </a:r>
            <a:endParaRPr sz="6000" dirty="0"/>
          </a:p>
        </p:txBody>
      </p:sp>
      <p:sp>
        <p:nvSpPr>
          <p:cNvPr id="75" name="Rectangle à coins arrondis 74"/>
          <p:cNvSpPr/>
          <p:nvPr/>
        </p:nvSpPr>
        <p:spPr bwMode="auto">
          <a:xfrm>
            <a:off x="4446379" y="2491455"/>
            <a:ext cx="2880320" cy="864096"/>
          </a:xfrm>
          <a:prstGeom prst="roundRect">
            <a:avLst>
              <a:gd name="adj" fmla="val 12695"/>
            </a:avLst>
          </a:prstGeom>
          <a:solidFill>
            <a:srgbClr val="EE003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Ordonnanceur</a:t>
            </a:r>
          </a:p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6" name="Cylindre 75"/>
          <p:cNvSpPr/>
          <p:nvPr/>
        </p:nvSpPr>
        <p:spPr bwMode="auto">
          <a:xfrm>
            <a:off x="8406819" y="1013613"/>
            <a:ext cx="1584176" cy="936104"/>
          </a:xfrm>
          <a:prstGeom prst="can">
            <a:avLst/>
          </a:prstGeom>
          <a:solidFill>
            <a:srgbClr val="EE00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Dépôt artefact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7" name="Cylindre 76"/>
          <p:cNvSpPr/>
          <p:nvPr/>
        </p:nvSpPr>
        <p:spPr bwMode="auto">
          <a:xfrm>
            <a:off x="1998107" y="2453773"/>
            <a:ext cx="1584176" cy="2160240"/>
          </a:xfrm>
          <a:prstGeom prst="can">
            <a:avLst/>
          </a:prstGeom>
          <a:solidFill>
            <a:srgbClr val="EE00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Source Control Management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8" name="Cylindre 77"/>
          <p:cNvSpPr/>
          <p:nvPr/>
        </p:nvSpPr>
        <p:spPr bwMode="auto">
          <a:xfrm>
            <a:off x="1998107" y="4974053"/>
            <a:ext cx="1584176" cy="864096"/>
          </a:xfrm>
          <a:prstGeom prst="can">
            <a:avLst/>
          </a:prstGeom>
          <a:solidFill>
            <a:srgbClr val="868A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Dépôt binaires socle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0" name="Rectangle à coins arrondis 79"/>
          <p:cNvSpPr/>
          <p:nvPr/>
        </p:nvSpPr>
        <p:spPr bwMode="auto">
          <a:xfrm>
            <a:off x="4446379" y="3821925"/>
            <a:ext cx="2880320" cy="864096"/>
          </a:xfrm>
          <a:prstGeom prst="roundRect">
            <a:avLst>
              <a:gd name="adj" fmla="val 12695"/>
            </a:avLst>
          </a:prstGeom>
          <a:solidFill>
            <a:srgbClr val="868A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Gestion de Configuration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(installation/configuration des middlewares et services)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85" name="Connecteur droit avec flèche 84"/>
          <p:cNvCxnSpPr>
            <a:endCxn id="77" idx="1"/>
          </p:cNvCxnSpPr>
          <p:nvPr/>
        </p:nvCxnSpPr>
        <p:spPr bwMode="auto">
          <a:xfrm flipH="1">
            <a:off x="2790195" y="1877709"/>
            <a:ext cx="4115" cy="576064"/>
          </a:xfrm>
          <a:prstGeom prst="straightConnector1">
            <a:avLst/>
          </a:prstGeom>
          <a:solidFill>
            <a:srgbClr val="00A2D8"/>
          </a:solidFill>
          <a:ln w="28575" cap="flat" cmpd="sng" algn="ctr">
            <a:solidFill>
              <a:srgbClr val="00516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Connecteur droit 34"/>
          <p:cNvCxnSpPr>
            <a:endCxn id="77" idx="2"/>
          </p:cNvCxnSpPr>
          <p:nvPr/>
        </p:nvCxnSpPr>
        <p:spPr bwMode="auto">
          <a:xfrm rot="10800000">
            <a:off x="1998108" y="3533893"/>
            <a:ext cx="1194387" cy="2702580"/>
          </a:xfrm>
          <a:prstGeom prst="bentConnector3">
            <a:avLst>
              <a:gd name="adj1" fmla="val 119140"/>
            </a:avLst>
          </a:prstGeom>
          <a:solidFill>
            <a:srgbClr val="00A2D8"/>
          </a:solidFill>
          <a:ln w="28575" cap="flat" cmpd="sng" algn="ctr">
            <a:solidFill>
              <a:srgbClr val="868A8D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7" name="Connecteur droit 34"/>
          <p:cNvCxnSpPr>
            <a:endCxn id="78" idx="2"/>
          </p:cNvCxnSpPr>
          <p:nvPr/>
        </p:nvCxnSpPr>
        <p:spPr bwMode="auto">
          <a:xfrm rot="10800000">
            <a:off x="1998108" y="5406101"/>
            <a:ext cx="1194387" cy="830372"/>
          </a:xfrm>
          <a:prstGeom prst="bentConnector3">
            <a:avLst>
              <a:gd name="adj1" fmla="val 119140"/>
            </a:avLst>
          </a:prstGeom>
          <a:solidFill>
            <a:srgbClr val="00A2D8"/>
          </a:solidFill>
          <a:ln w="28575" cap="flat" cmpd="sng" algn="ctr">
            <a:solidFill>
              <a:srgbClr val="868A8D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88" name="Rectangle 87"/>
          <p:cNvSpPr/>
          <p:nvPr/>
        </p:nvSpPr>
        <p:spPr>
          <a:xfrm>
            <a:off x="1649626" y="1805701"/>
            <a:ext cx="101526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EE003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Commit code,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EE003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et tests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282173" y="6270197"/>
            <a:ext cx="20855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868A8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Commit « infra as code » et test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868A8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Gestion Binaires Socle</a:t>
            </a:r>
          </a:p>
        </p:txBody>
      </p:sp>
      <p:cxnSp>
        <p:nvCxnSpPr>
          <p:cNvPr id="90" name="Connecteur droit avec flèche 159"/>
          <p:cNvCxnSpPr>
            <a:stCxn id="77" idx="4"/>
            <a:endCxn id="75" idx="1"/>
          </p:cNvCxnSpPr>
          <p:nvPr/>
        </p:nvCxnSpPr>
        <p:spPr bwMode="auto">
          <a:xfrm flipV="1">
            <a:off x="3582283" y="2923503"/>
            <a:ext cx="864096" cy="610390"/>
          </a:xfrm>
          <a:prstGeom prst="bentConnector3">
            <a:avLst/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91" name="Connecteur droit avec flèche 198"/>
          <p:cNvCxnSpPr>
            <a:stCxn id="75" idx="0"/>
            <a:endCxn id="110" idx="2"/>
          </p:cNvCxnSpPr>
          <p:nvPr/>
        </p:nvCxnSpPr>
        <p:spPr bwMode="auto">
          <a:xfrm rot="16200000" flipV="1">
            <a:off x="4904545" y="1509460"/>
            <a:ext cx="541738" cy="1422251"/>
          </a:xfrm>
          <a:prstGeom prst="bentConnector3">
            <a:avLst>
              <a:gd name="adj1" fmla="val 50000"/>
            </a:avLst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Connecteur droit avec flèche 91"/>
          <p:cNvCxnSpPr>
            <a:stCxn id="75" idx="0"/>
          </p:cNvCxnSpPr>
          <p:nvPr/>
        </p:nvCxnSpPr>
        <p:spPr bwMode="auto">
          <a:xfrm flipV="1">
            <a:off x="5886539" y="1949717"/>
            <a:ext cx="0" cy="541738"/>
          </a:xfrm>
          <a:prstGeom prst="straightConnector1">
            <a:avLst/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Connecteur droit avec flèche 201"/>
          <p:cNvCxnSpPr>
            <a:stCxn id="75" idx="0"/>
          </p:cNvCxnSpPr>
          <p:nvPr/>
        </p:nvCxnSpPr>
        <p:spPr bwMode="auto">
          <a:xfrm rot="5400000" flipH="1" flipV="1">
            <a:off x="6173732" y="1662524"/>
            <a:ext cx="541738" cy="1116124"/>
          </a:xfrm>
          <a:prstGeom prst="bentConnector3">
            <a:avLst>
              <a:gd name="adj1" fmla="val 50000"/>
            </a:avLst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Connecteur droit avec flèche 93"/>
          <p:cNvCxnSpPr>
            <a:stCxn id="112" idx="3"/>
            <a:endCxn id="76" idx="2"/>
          </p:cNvCxnSpPr>
          <p:nvPr/>
        </p:nvCxnSpPr>
        <p:spPr bwMode="auto">
          <a:xfrm>
            <a:off x="7470715" y="1481665"/>
            <a:ext cx="936104" cy="0"/>
          </a:xfrm>
          <a:prstGeom prst="straightConnector1">
            <a:avLst/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Rectangle 94"/>
          <p:cNvSpPr/>
          <p:nvPr/>
        </p:nvSpPr>
        <p:spPr>
          <a:xfrm>
            <a:off x="2375400" y="1517752"/>
            <a:ext cx="87716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EE003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ROLE DEV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228577" y="6130877"/>
            <a:ext cx="93610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868A8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ROLE  OPS</a:t>
            </a:r>
          </a:p>
        </p:txBody>
      </p:sp>
      <p:sp>
        <p:nvSpPr>
          <p:cNvPr id="97" name="Rectangle 96"/>
          <p:cNvSpPr/>
          <p:nvPr/>
        </p:nvSpPr>
        <p:spPr>
          <a:xfrm>
            <a:off x="7431335" y="1118249"/>
            <a:ext cx="991481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EE003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Archivage des artefacts applicatifs</a:t>
            </a:r>
          </a:p>
        </p:txBody>
      </p:sp>
      <p:cxnSp>
        <p:nvCxnSpPr>
          <p:cNvPr id="98" name="Connecteur droit avec flèche 97"/>
          <p:cNvCxnSpPr>
            <a:stCxn id="75" idx="2"/>
            <a:endCxn id="80" idx="0"/>
          </p:cNvCxnSpPr>
          <p:nvPr/>
        </p:nvCxnSpPr>
        <p:spPr bwMode="auto">
          <a:xfrm>
            <a:off x="5886539" y="3355551"/>
            <a:ext cx="0" cy="466374"/>
          </a:xfrm>
          <a:prstGeom prst="straightConnector1">
            <a:avLst/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9" name="Rectangle 98"/>
          <p:cNvSpPr/>
          <p:nvPr/>
        </p:nvSpPr>
        <p:spPr>
          <a:xfrm>
            <a:off x="4590395" y="3389877"/>
            <a:ext cx="125446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EE003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Déploiement des environnements</a:t>
            </a:r>
          </a:p>
        </p:txBody>
      </p:sp>
      <p:cxnSp>
        <p:nvCxnSpPr>
          <p:cNvPr id="100" name="Connecteur droit avec flèche 99"/>
          <p:cNvCxnSpPr>
            <a:endCxn id="80" idx="1"/>
          </p:cNvCxnSpPr>
          <p:nvPr/>
        </p:nvCxnSpPr>
        <p:spPr bwMode="auto">
          <a:xfrm flipV="1">
            <a:off x="3582283" y="4253973"/>
            <a:ext cx="864096" cy="1678"/>
          </a:xfrm>
          <a:prstGeom prst="straightConnector1">
            <a:avLst/>
          </a:prstGeom>
          <a:solidFill>
            <a:srgbClr val="00A2D8"/>
          </a:solidFill>
          <a:ln w="28575" cap="flat" cmpd="sng" algn="ctr">
            <a:solidFill>
              <a:srgbClr val="868A8D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01" name="Connecteur droit avec flèche 218"/>
          <p:cNvCxnSpPr>
            <a:stCxn id="78" idx="4"/>
            <a:endCxn id="80" idx="1"/>
          </p:cNvCxnSpPr>
          <p:nvPr/>
        </p:nvCxnSpPr>
        <p:spPr bwMode="auto">
          <a:xfrm flipV="1">
            <a:off x="3582283" y="4253973"/>
            <a:ext cx="864096" cy="1152128"/>
          </a:xfrm>
          <a:prstGeom prst="bentConnector3">
            <a:avLst/>
          </a:prstGeom>
          <a:solidFill>
            <a:srgbClr val="00A2D8"/>
          </a:solidFill>
          <a:ln w="28575" cap="flat" cmpd="sng" algn="ctr">
            <a:solidFill>
              <a:srgbClr val="868A8D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04" name="Connecteur droit avec flèche 103"/>
          <p:cNvCxnSpPr/>
          <p:nvPr/>
        </p:nvCxnSpPr>
        <p:spPr bwMode="auto">
          <a:xfrm>
            <a:off x="7326699" y="4468980"/>
            <a:ext cx="936104" cy="1017"/>
          </a:xfrm>
          <a:prstGeom prst="straightConnector1">
            <a:avLst/>
          </a:prstGeom>
          <a:solidFill>
            <a:srgbClr val="00A2D8"/>
          </a:solidFill>
          <a:ln w="28575" cap="flat" cmpd="sng" algn="ctr">
            <a:solidFill>
              <a:srgbClr val="868A8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5" name="Rectangle 104"/>
          <p:cNvSpPr/>
          <p:nvPr/>
        </p:nvSpPr>
        <p:spPr>
          <a:xfrm>
            <a:off x="7278594" y="4469997"/>
            <a:ext cx="108012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868A8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Déploiement des socles middlewares</a:t>
            </a:r>
          </a:p>
        </p:txBody>
      </p:sp>
      <p:cxnSp>
        <p:nvCxnSpPr>
          <p:cNvPr id="108" name="Connecteur droit avec flèche 263"/>
          <p:cNvCxnSpPr/>
          <p:nvPr/>
        </p:nvCxnSpPr>
        <p:spPr bwMode="auto">
          <a:xfrm>
            <a:off x="7038667" y="3389877"/>
            <a:ext cx="1224136" cy="360040"/>
          </a:xfrm>
          <a:prstGeom prst="bentConnector3">
            <a:avLst>
              <a:gd name="adj1" fmla="val -303"/>
            </a:avLst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9" name="Rectangle 108"/>
          <p:cNvSpPr/>
          <p:nvPr/>
        </p:nvSpPr>
        <p:spPr>
          <a:xfrm>
            <a:off x="7192960" y="3523307"/>
            <a:ext cx="104579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EE003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Tests automatisés</a:t>
            </a:r>
          </a:p>
        </p:txBody>
      </p:sp>
      <p:sp>
        <p:nvSpPr>
          <p:cNvPr id="110" name="Rectangle à coins arrondis 109"/>
          <p:cNvSpPr/>
          <p:nvPr/>
        </p:nvSpPr>
        <p:spPr bwMode="auto">
          <a:xfrm>
            <a:off x="3726299" y="1013613"/>
            <a:ext cx="1475977" cy="936104"/>
          </a:xfrm>
          <a:prstGeom prst="roundRect">
            <a:avLst/>
          </a:prstGeom>
          <a:solidFill>
            <a:srgbClr val="EE00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Tests</a:t>
            </a:r>
          </a:p>
        </p:txBody>
      </p:sp>
      <p:sp>
        <p:nvSpPr>
          <p:cNvPr id="111" name="Rectangle à coins arrondis 110"/>
          <p:cNvSpPr/>
          <p:nvPr/>
        </p:nvSpPr>
        <p:spPr bwMode="auto">
          <a:xfrm>
            <a:off x="5310475" y="1013613"/>
            <a:ext cx="1152128" cy="936104"/>
          </a:xfrm>
          <a:prstGeom prst="roundRect">
            <a:avLst/>
          </a:prstGeom>
          <a:solidFill>
            <a:srgbClr val="EE00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Contrôle Qualité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2" name="Rectangle à coins arrondis 111"/>
          <p:cNvSpPr/>
          <p:nvPr/>
        </p:nvSpPr>
        <p:spPr bwMode="auto">
          <a:xfrm>
            <a:off x="6534611" y="1013613"/>
            <a:ext cx="936104" cy="936104"/>
          </a:xfrm>
          <a:prstGeom prst="roundRect">
            <a:avLst/>
          </a:prstGeom>
          <a:solidFill>
            <a:srgbClr val="EE00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Outil de 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Build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1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113" name="Connecteur droit avec flèche 240"/>
          <p:cNvCxnSpPr>
            <a:endCxn id="114" idx="3"/>
          </p:cNvCxnSpPr>
          <p:nvPr/>
        </p:nvCxnSpPr>
        <p:spPr bwMode="auto">
          <a:xfrm rot="5400000">
            <a:off x="8808349" y="2003719"/>
            <a:ext cx="828093" cy="288039"/>
          </a:xfrm>
          <a:prstGeom prst="bentConnector2">
            <a:avLst/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14" name="Rectangle à coins arrondis 113"/>
          <p:cNvSpPr/>
          <p:nvPr/>
        </p:nvSpPr>
        <p:spPr bwMode="auto">
          <a:xfrm>
            <a:off x="7686739" y="2165741"/>
            <a:ext cx="1391636" cy="792088"/>
          </a:xfrm>
          <a:prstGeom prst="roundRect">
            <a:avLst/>
          </a:prstGeom>
          <a:solidFill>
            <a:srgbClr val="868A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115" name="Connecteur droit avec flèche 241"/>
          <p:cNvCxnSpPr>
            <a:stCxn id="75" idx="3"/>
            <a:endCxn id="114" idx="1"/>
          </p:cNvCxnSpPr>
          <p:nvPr/>
        </p:nvCxnSpPr>
        <p:spPr bwMode="auto">
          <a:xfrm flipV="1">
            <a:off x="7326699" y="2561785"/>
            <a:ext cx="360040" cy="361718"/>
          </a:xfrm>
          <a:prstGeom prst="bentConnector3">
            <a:avLst>
              <a:gd name="adj1" fmla="val 50000"/>
            </a:avLst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6" name="Rectangle 115"/>
          <p:cNvSpPr/>
          <p:nvPr/>
        </p:nvSpPr>
        <p:spPr>
          <a:xfrm>
            <a:off x="8149112" y="3017415"/>
            <a:ext cx="12544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EE003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Déploiement applicatif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8250780" y="3533893"/>
            <a:ext cx="1598076" cy="3168352"/>
          </a:xfrm>
          <a:prstGeom prst="rect">
            <a:avLst/>
          </a:prstGeom>
          <a:solidFill>
            <a:srgbClr val="78C6C3">
              <a:lumMod val="7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Environnements</a:t>
            </a:r>
          </a:p>
        </p:txBody>
      </p:sp>
      <p:sp>
        <p:nvSpPr>
          <p:cNvPr id="118" name="Rogner un rectangle avec un coin diagonal 117"/>
          <p:cNvSpPr/>
          <p:nvPr/>
        </p:nvSpPr>
        <p:spPr bwMode="auto">
          <a:xfrm>
            <a:off x="8434942" y="6126181"/>
            <a:ext cx="1270311" cy="504056"/>
          </a:xfrm>
          <a:prstGeom prst="snip2DiagRect">
            <a:avLst/>
          </a:prstGeom>
          <a:solidFill>
            <a:srgbClr val="78C6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Env.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PRODUCTION</a:t>
            </a:r>
            <a:endParaRPr kumimoji="0" lang="fr-FR" sz="105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19" name="Grouper 133"/>
          <p:cNvGrpSpPr/>
          <p:nvPr/>
        </p:nvGrpSpPr>
        <p:grpSpPr>
          <a:xfrm>
            <a:off x="8379920" y="4325981"/>
            <a:ext cx="1397341" cy="648072"/>
            <a:chOff x="7308304" y="2924944"/>
            <a:chExt cx="1584176" cy="648072"/>
          </a:xfrm>
        </p:grpSpPr>
        <p:sp>
          <p:nvSpPr>
            <p:cNvPr id="120" name="Rogner un rectangle avec un coin diagonal 119"/>
            <p:cNvSpPr/>
            <p:nvPr/>
          </p:nvSpPr>
          <p:spPr bwMode="auto">
            <a:xfrm>
              <a:off x="7308304" y="2924944"/>
              <a:ext cx="1440160" cy="504056"/>
            </a:xfrm>
            <a:prstGeom prst="snip2DiagRect">
              <a:avLst/>
            </a:prstGeom>
            <a:solidFill>
              <a:srgbClr val="78C6C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Env.</a:t>
              </a:r>
              <a:endPara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TEST / DEMO</a:t>
              </a:r>
            </a:p>
          </p:txBody>
        </p:sp>
        <p:sp>
          <p:nvSpPr>
            <p:cNvPr id="121" name="Rogner un rectangle avec un coin diagonal 120"/>
            <p:cNvSpPr/>
            <p:nvPr/>
          </p:nvSpPr>
          <p:spPr bwMode="auto">
            <a:xfrm>
              <a:off x="7380312" y="2996952"/>
              <a:ext cx="1440160" cy="504056"/>
            </a:xfrm>
            <a:prstGeom prst="snip2DiagRect">
              <a:avLst/>
            </a:prstGeom>
            <a:solidFill>
              <a:srgbClr val="78C6C3"/>
            </a:solidFill>
            <a:ln w="9525" cap="flat" cmpd="sng" algn="ctr">
              <a:solidFill>
                <a:srgbClr val="78C6C3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Env.</a:t>
              </a:r>
              <a:endPara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TEST / DEMO</a:t>
              </a:r>
            </a:p>
          </p:txBody>
        </p:sp>
        <p:sp>
          <p:nvSpPr>
            <p:cNvPr id="122" name="Rogner un rectangle avec un coin diagonal 121"/>
            <p:cNvSpPr/>
            <p:nvPr/>
          </p:nvSpPr>
          <p:spPr bwMode="auto">
            <a:xfrm>
              <a:off x="7452320" y="3068960"/>
              <a:ext cx="1440160" cy="504056"/>
            </a:xfrm>
            <a:prstGeom prst="snip2DiagRect">
              <a:avLst/>
            </a:prstGeom>
            <a:solidFill>
              <a:srgbClr val="78C6C3"/>
            </a:solidFill>
            <a:ln w="9525" cap="flat" cmpd="sng" algn="ctr">
              <a:solidFill>
                <a:srgbClr val="78C6C3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Env.</a:t>
              </a:r>
              <a:endPara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Intégration</a:t>
              </a:r>
            </a:p>
          </p:txBody>
        </p:sp>
      </p:grpSp>
      <p:grpSp>
        <p:nvGrpSpPr>
          <p:cNvPr id="123" name="Grouper 137"/>
          <p:cNvGrpSpPr/>
          <p:nvPr/>
        </p:nvGrpSpPr>
        <p:grpSpPr>
          <a:xfrm>
            <a:off x="8379920" y="5262085"/>
            <a:ext cx="1397341" cy="648072"/>
            <a:chOff x="7308304" y="2924944"/>
            <a:chExt cx="1584176" cy="648072"/>
          </a:xfrm>
        </p:grpSpPr>
        <p:sp>
          <p:nvSpPr>
            <p:cNvPr id="124" name="Rogner un rectangle avec un coin diagonal 123"/>
            <p:cNvSpPr/>
            <p:nvPr/>
          </p:nvSpPr>
          <p:spPr bwMode="auto">
            <a:xfrm>
              <a:off x="7308304" y="2924944"/>
              <a:ext cx="1440160" cy="504056"/>
            </a:xfrm>
            <a:prstGeom prst="snip2DiagRect">
              <a:avLst/>
            </a:prstGeom>
            <a:solidFill>
              <a:srgbClr val="78C6C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Env.</a:t>
              </a:r>
              <a:endPara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TEST / DEMO</a:t>
              </a:r>
            </a:p>
          </p:txBody>
        </p:sp>
        <p:sp>
          <p:nvSpPr>
            <p:cNvPr id="125" name="Rogner un rectangle avec un coin diagonal 124"/>
            <p:cNvSpPr/>
            <p:nvPr/>
          </p:nvSpPr>
          <p:spPr bwMode="auto">
            <a:xfrm>
              <a:off x="7380312" y="2996952"/>
              <a:ext cx="1440160" cy="504056"/>
            </a:xfrm>
            <a:prstGeom prst="snip2DiagRect">
              <a:avLst/>
            </a:prstGeom>
            <a:solidFill>
              <a:srgbClr val="78C6C3"/>
            </a:solidFill>
            <a:ln w="9525" cap="flat" cmpd="sng" algn="ctr">
              <a:solidFill>
                <a:srgbClr val="78C6C3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Env.</a:t>
              </a:r>
              <a:endPara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TEST / DEMO</a:t>
              </a:r>
            </a:p>
          </p:txBody>
        </p:sp>
        <p:sp>
          <p:nvSpPr>
            <p:cNvPr id="126" name="Rogner un rectangle avec un coin diagonal 125"/>
            <p:cNvSpPr/>
            <p:nvPr/>
          </p:nvSpPr>
          <p:spPr bwMode="auto">
            <a:xfrm>
              <a:off x="7452320" y="3068960"/>
              <a:ext cx="1440160" cy="504056"/>
            </a:xfrm>
            <a:prstGeom prst="snip2DiagRect">
              <a:avLst/>
            </a:prstGeom>
            <a:solidFill>
              <a:srgbClr val="78C6C3"/>
            </a:solidFill>
            <a:ln w="9525" cap="flat" cmpd="sng" algn="ctr">
              <a:solidFill>
                <a:srgbClr val="78C6C3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Env.</a:t>
              </a:r>
              <a:endPara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Recette</a:t>
              </a:r>
              <a:endPara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cxnSp>
        <p:nvCxnSpPr>
          <p:cNvPr id="127" name="Connecteur droit avec flèche 81"/>
          <p:cNvCxnSpPr>
            <a:stCxn id="114" idx="2"/>
            <a:endCxn id="117" idx="0"/>
          </p:cNvCxnSpPr>
          <p:nvPr/>
        </p:nvCxnSpPr>
        <p:spPr bwMode="auto">
          <a:xfrm rot="16200000" flipH="1">
            <a:off x="8428155" y="2912230"/>
            <a:ext cx="576064" cy="667261"/>
          </a:xfrm>
          <a:prstGeom prst="bentConnector3">
            <a:avLst>
              <a:gd name="adj1" fmla="val 50000"/>
            </a:avLst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28" name="Rectangle à coins arrondis 127"/>
          <p:cNvSpPr/>
          <p:nvPr/>
        </p:nvSpPr>
        <p:spPr bwMode="auto">
          <a:xfrm>
            <a:off x="9921782" y="3523979"/>
            <a:ext cx="487985" cy="3178688"/>
          </a:xfrm>
          <a:prstGeom prst="roundRect">
            <a:avLst/>
          </a:prstGeom>
          <a:solidFill>
            <a:srgbClr val="868A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9" name="Rectangle à coins arrondis 128"/>
          <p:cNvSpPr/>
          <p:nvPr/>
        </p:nvSpPr>
        <p:spPr bwMode="auto">
          <a:xfrm>
            <a:off x="9413783" y="4833650"/>
            <a:ext cx="174718" cy="154518"/>
          </a:xfrm>
          <a:prstGeom prst="roundRect">
            <a:avLst/>
          </a:prstGeom>
          <a:solidFill>
            <a:srgbClr val="868A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0" name="Rectangle à coins arrondis 129"/>
          <p:cNvSpPr/>
          <p:nvPr/>
        </p:nvSpPr>
        <p:spPr bwMode="auto">
          <a:xfrm flipV="1">
            <a:off x="9413784" y="5737467"/>
            <a:ext cx="174718" cy="170904"/>
          </a:xfrm>
          <a:prstGeom prst="roundRect">
            <a:avLst/>
          </a:prstGeom>
          <a:solidFill>
            <a:srgbClr val="868A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1" name="Rectangle à coins arrondis 130"/>
          <p:cNvSpPr/>
          <p:nvPr/>
        </p:nvSpPr>
        <p:spPr bwMode="auto">
          <a:xfrm flipV="1">
            <a:off x="9413785" y="6476184"/>
            <a:ext cx="174718" cy="170904"/>
          </a:xfrm>
          <a:prstGeom prst="roundRect">
            <a:avLst/>
          </a:prstGeom>
          <a:solidFill>
            <a:srgbClr val="868A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132" name="Connecteur droit 131"/>
          <p:cNvCxnSpPr>
            <a:stCxn id="129" idx="3"/>
          </p:cNvCxnSpPr>
          <p:nvPr/>
        </p:nvCxnSpPr>
        <p:spPr bwMode="auto">
          <a:xfrm flipV="1">
            <a:off x="9588501" y="4903500"/>
            <a:ext cx="376766" cy="7409"/>
          </a:xfrm>
          <a:prstGeom prst="line">
            <a:avLst/>
          </a:prstGeom>
          <a:solidFill>
            <a:srgbClr val="00A2D8"/>
          </a:solidFill>
          <a:ln w="38100" cap="flat" cmpd="sng" algn="ctr">
            <a:solidFill>
              <a:srgbClr val="868A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Connecteur droit 132"/>
          <p:cNvCxnSpPr>
            <a:stCxn id="130" idx="3"/>
          </p:cNvCxnSpPr>
          <p:nvPr/>
        </p:nvCxnSpPr>
        <p:spPr bwMode="auto">
          <a:xfrm flipV="1">
            <a:off x="9588502" y="5820017"/>
            <a:ext cx="342898" cy="2902"/>
          </a:xfrm>
          <a:prstGeom prst="line">
            <a:avLst/>
          </a:prstGeom>
          <a:solidFill>
            <a:srgbClr val="00A2D8"/>
          </a:solidFill>
          <a:ln w="38100" cap="flat" cmpd="sng" algn="ctr">
            <a:solidFill>
              <a:srgbClr val="868A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Connecteur droit 133"/>
          <p:cNvCxnSpPr>
            <a:stCxn id="131" idx="3"/>
          </p:cNvCxnSpPr>
          <p:nvPr/>
        </p:nvCxnSpPr>
        <p:spPr bwMode="auto">
          <a:xfrm flipV="1">
            <a:off x="9588503" y="6550267"/>
            <a:ext cx="361947" cy="11369"/>
          </a:xfrm>
          <a:prstGeom prst="line">
            <a:avLst/>
          </a:prstGeom>
          <a:solidFill>
            <a:srgbClr val="00A2D8"/>
          </a:solidFill>
          <a:ln w="38100" cap="flat" cmpd="sng" algn="ctr">
            <a:solidFill>
              <a:srgbClr val="868A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ZoneTexte 134"/>
          <p:cNvSpPr txBox="1"/>
          <p:nvPr/>
        </p:nvSpPr>
        <p:spPr>
          <a:xfrm rot="5400000">
            <a:off x="9588500" y="5019918"/>
            <a:ext cx="1149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Monitoring</a:t>
            </a:r>
          </a:p>
        </p:txBody>
      </p:sp>
      <p:pic>
        <p:nvPicPr>
          <p:cNvPr id="136" name="Image 135"/>
          <p:cNvPicPr>
            <a:picLocks noChangeAspect="1"/>
          </p:cNvPicPr>
          <p:nvPr/>
        </p:nvPicPr>
        <p:blipFill rotWithShape="1"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70454" y="1661685"/>
            <a:ext cx="866839" cy="169334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37" name="Pictur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3360" y="1229637"/>
            <a:ext cx="402208" cy="402208"/>
          </a:xfrm>
          <a:prstGeom prst="rect">
            <a:avLst/>
          </a:prstGeom>
        </p:spPr>
      </p:pic>
      <p:pic>
        <p:nvPicPr>
          <p:cNvPr id="139" name="Picture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4411" y="1634791"/>
            <a:ext cx="571252" cy="251060"/>
          </a:xfrm>
          <a:prstGeom prst="rect">
            <a:avLst/>
          </a:prstGeom>
        </p:spPr>
      </p:pic>
      <p:pic>
        <p:nvPicPr>
          <p:cNvPr id="142" name="Image 14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0082" y="1573137"/>
            <a:ext cx="973667" cy="23368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45" name="Picture 8" descr="Résultat de recherche d'images pour &quot;gitlab png icon&quot;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" t="-2811" r="-4217" b="31342"/>
          <a:stretch/>
        </p:blipFill>
        <p:spPr bwMode="auto">
          <a:xfrm>
            <a:off x="5050514" y="2811401"/>
            <a:ext cx="677563" cy="4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ZoneTexte 147"/>
          <p:cNvSpPr txBox="1"/>
          <p:nvPr/>
        </p:nvSpPr>
        <p:spPr>
          <a:xfrm>
            <a:off x="5624185" y="2911617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GitLab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CI</a:t>
            </a:r>
          </a:p>
        </p:txBody>
      </p:sp>
      <p:pic>
        <p:nvPicPr>
          <p:cNvPr id="1026" name="Picture 2" descr="Résultat de recherche d'images pour &quot;git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156" y="3740682"/>
            <a:ext cx="657307" cy="65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ZoneTexte 149"/>
          <p:cNvSpPr txBox="1"/>
          <p:nvPr/>
        </p:nvSpPr>
        <p:spPr>
          <a:xfrm>
            <a:off x="2926091" y="4156704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Git</a:t>
            </a:r>
          </a:p>
        </p:txBody>
      </p:sp>
      <p:pic>
        <p:nvPicPr>
          <p:cNvPr id="151" name="Picture 2" descr="alt tex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784" y="2391047"/>
            <a:ext cx="559414" cy="46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ZoneTexte 151"/>
          <p:cNvSpPr txBox="1"/>
          <p:nvPr/>
        </p:nvSpPr>
        <p:spPr>
          <a:xfrm>
            <a:off x="8292198" y="2417684"/>
            <a:ext cx="818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Docker </a:t>
            </a:r>
            <a:r>
              <a:rPr kumimoji="0" lang="fr-FR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Registry</a:t>
            </a:r>
            <a:endParaRPr kumimoji="0" lang="fr-FR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28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D20F88-C31F-4A2F-A13C-0D2E4AAF7CB2}" type="slidenum">
              <a:rPr kumimoji="0" lang="fr-FR" b="1" i="0" u="none" strike="noStrike" kern="1200" cap="none" spc="0" normalizeH="0" baseline="0" noProof="0" smtClean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meline"/>
          <p:cNvSpPr txBox="1"/>
          <p:nvPr/>
        </p:nvSpPr>
        <p:spPr>
          <a:xfrm>
            <a:off x="1130299" y="308664"/>
            <a:ext cx="11137901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fr-FR" sz="6000" dirty="0"/>
              <a:t>Industrialisation 	</a:t>
            </a:r>
            <a:endParaRPr sz="6000" dirty="0"/>
          </a:p>
        </p:txBody>
      </p:sp>
      <p:sp>
        <p:nvSpPr>
          <p:cNvPr id="75" name="Rectangle à coins arrondis 74"/>
          <p:cNvSpPr/>
          <p:nvPr/>
        </p:nvSpPr>
        <p:spPr bwMode="auto">
          <a:xfrm>
            <a:off x="4446379" y="2491455"/>
            <a:ext cx="2880320" cy="864096"/>
          </a:xfrm>
          <a:prstGeom prst="roundRect">
            <a:avLst>
              <a:gd name="adj" fmla="val 12695"/>
            </a:avLst>
          </a:prstGeom>
          <a:solidFill>
            <a:srgbClr val="EE003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Ordonnanceur</a:t>
            </a:r>
          </a:p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6" name="Cylindre 75"/>
          <p:cNvSpPr/>
          <p:nvPr/>
        </p:nvSpPr>
        <p:spPr bwMode="auto">
          <a:xfrm>
            <a:off x="8406819" y="1013613"/>
            <a:ext cx="1584176" cy="936104"/>
          </a:xfrm>
          <a:prstGeom prst="can">
            <a:avLst/>
          </a:prstGeom>
          <a:solidFill>
            <a:srgbClr val="EE00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Dépôt artefact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7" name="Cylindre 76"/>
          <p:cNvSpPr/>
          <p:nvPr/>
        </p:nvSpPr>
        <p:spPr bwMode="auto">
          <a:xfrm>
            <a:off x="1998107" y="2453773"/>
            <a:ext cx="1584176" cy="2160240"/>
          </a:xfrm>
          <a:prstGeom prst="can">
            <a:avLst/>
          </a:prstGeom>
          <a:solidFill>
            <a:srgbClr val="EE00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Source Control Management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8" name="Cylindre 77"/>
          <p:cNvSpPr/>
          <p:nvPr/>
        </p:nvSpPr>
        <p:spPr bwMode="auto">
          <a:xfrm>
            <a:off x="1998107" y="4974053"/>
            <a:ext cx="1584176" cy="864096"/>
          </a:xfrm>
          <a:prstGeom prst="can">
            <a:avLst/>
          </a:prstGeom>
          <a:solidFill>
            <a:srgbClr val="868A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Dépôt binaires socle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0" name="Rectangle à coins arrondis 79"/>
          <p:cNvSpPr/>
          <p:nvPr/>
        </p:nvSpPr>
        <p:spPr bwMode="auto">
          <a:xfrm>
            <a:off x="4446379" y="3821925"/>
            <a:ext cx="2880320" cy="864096"/>
          </a:xfrm>
          <a:prstGeom prst="roundRect">
            <a:avLst>
              <a:gd name="adj" fmla="val 12695"/>
            </a:avLst>
          </a:prstGeom>
          <a:solidFill>
            <a:srgbClr val="868A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Gestion de Configuration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(installation/configuration des middlewares et services)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85" name="Connecteur droit avec flèche 84"/>
          <p:cNvCxnSpPr>
            <a:endCxn id="77" idx="1"/>
          </p:cNvCxnSpPr>
          <p:nvPr/>
        </p:nvCxnSpPr>
        <p:spPr bwMode="auto">
          <a:xfrm flipH="1">
            <a:off x="2790195" y="1877709"/>
            <a:ext cx="4115" cy="576064"/>
          </a:xfrm>
          <a:prstGeom prst="straightConnector1">
            <a:avLst/>
          </a:prstGeom>
          <a:solidFill>
            <a:srgbClr val="00A2D8"/>
          </a:solidFill>
          <a:ln w="28575" cap="flat" cmpd="sng" algn="ctr">
            <a:solidFill>
              <a:srgbClr val="00516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Connecteur droit 34"/>
          <p:cNvCxnSpPr>
            <a:endCxn id="77" idx="2"/>
          </p:cNvCxnSpPr>
          <p:nvPr/>
        </p:nvCxnSpPr>
        <p:spPr bwMode="auto">
          <a:xfrm rot="10800000">
            <a:off x="1998108" y="3533893"/>
            <a:ext cx="1194387" cy="2702580"/>
          </a:xfrm>
          <a:prstGeom prst="bentConnector3">
            <a:avLst>
              <a:gd name="adj1" fmla="val 119140"/>
            </a:avLst>
          </a:prstGeom>
          <a:solidFill>
            <a:srgbClr val="00A2D8"/>
          </a:solidFill>
          <a:ln w="28575" cap="flat" cmpd="sng" algn="ctr">
            <a:solidFill>
              <a:srgbClr val="868A8D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7" name="Connecteur droit 34"/>
          <p:cNvCxnSpPr>
            <a:endCxn id="78" idx="2"/>
          </p:cNvCxnSpPr>
          <p:nvPr/>
        </p:nvCxnSpPr>
        <p:spPr bwMode="auto">
          <a:xfrm rot="10800000">
            <a:off x="1998108" y="5406101"/>
            <a:ext cx="1194387" cy="830372"/>
          </a:xfrm>
          <a:prstGeom prst="bentConnector3">
            <a:avLst>
              <a:gd name="adj1" fmla="val 119140"/>
            </a:avLst>
          </a:prstGeom>
          <a:solidFill>
            <a:srgbClr val="00A2D8"/>
          </a:solidFill>
          <a:ln w="28575" cap="flat" cmpd="sng" algn="ctr">
            <a:solidFill>
              <a:srgbClr val="868A8D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88" name="Rectangle 87"/>
          <p:cNvSpPr/>
          <p:nvPr/>
        </p:nvSpPr>
        <p:spPr>
          <a:xfrm>
            <a:off x="1649626" y="1805701"/>
            <a:ext cx="101526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EE003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Commit code,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EE003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et tests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282173" y="6270197"/>
            <a:ext cx="20855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868A8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Commit « infra as code » et test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868A8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Gestion Binaires Socle</a:t>
            </a:r>
          </a:p>
        </p:txBody>
      </p:sp>
      <p:cxnSp>
        <p:nvCxnSpPr>
          <p:cNvPr id="90" name="Connecteur droit avec flèche 159"/>
          <p:cNvCxnSpPr>
            <a:stCxn id="77" idx="4"/>
            <a:endCxn id="75" idx="1"/>
          </p:cNvCxnSpPr>
          <p:nvPr/>
        </p:nvCxnSpPr>
        <p:spPr bwMode="auto">
          <a:xfrm flipV="1">
            <a:off x="3582283" y="2923503"/>
            <a:ext cx="864096" cy="610390"/>
          </a:xfrm>
          <a:prstGeom prst="bentConnector3">
            <a:avLst/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91" name="Connecteur droit avec flèche 198"/>
          <p:cNvCxnSpPr>
            <a:stCxn id="75" idx="0"/>
            <a:endCxn id="110" idx="2"/>
          </p:cNvCxnSpPr>
          <p:nvPr/>
        </p:nvCxnSpPr>
        <p:spPr bwMode="auto">
          <a:xfrm rot="16200000" flipV="1">
            <a:off x="4904545" y="1509460"/>
            <a:ext cx="541738" cy="1422251"/>
          </a:xfrm>
          <a:prstGeom prst="bentConnector3">
            <a:avLst>
              <a:gd name="adj1" fmla="val 50000"/>
            </a:avLst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Connecteur droit avec flèche 91"/>
          <p:cNvCxnSpPr>
            <a:stCxn id="75" idx="0"/>
          </p:cNvCxnSpPr>
          <p:nvPr/>
        </p:nvCxnSpPr>
        <p:spPr bwMode="auto">
          <a:xfrm flipV="1">
            <a:off x="5886539" y="1949717"/>
            <a:ext cx="0" cy="541738"/>
          </a:xfrm>
          <a:prstGeom prst="straightConnector1">
            <a:avLst/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Connecteur droit avec flèche 201"/>
          <p:cNvCxnSpPr>
            <a:stCxn id="75" idx="0"/>
          </p:cNvCxnSpPr>
          <p:nvPr/>
        </p:nvCxnSpPr>
        <p:spPr bwMode="auto">
          <a:xfrm rot="5400000" flipH="1" flipV="1">
            <a:off x="6173732" y="1662524"/>
            <a:ext cx="541738" cy="1116124"/>
          </a:xfrm>
          <a:prstGeom prst="bentConnector3">
            <a:avLst>
              <a:gd name="adj1" fmla="val 50000"/>
            </a:avLst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Connecteur droit avec flèche 93"/>
          <p:cNvCxnSpPr>
            <a:stCxn id="112" idx="3"/>
            <a:endCxn id="76" idx="2"/>
          </p:cNvCxnSpPr>
          <p:nvPr/>
        </p:nvCxnSpPr>
        <p:spPr bwMode="auto">
          <a:xfrm>
            <a:off x="7470715" y="1481665"/>
            <a:ext cx="936104" cy="0"/>
          </a:xfrm>
          <a:prstGeom prst="straightConnector1">
            <a:avLst/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Rectangle 94"/>
          <p:cNvSpPr/>
          <p:nvPr/>
        </p:nvSpPr>
        <p:spPr>
          <a:xfrm>
            <a:off x="2375400" y="1517752"/>
            <a:ext cx="87716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EE003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ROLE DEV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228577" y="6130877"/>
            <a:ext cx="93610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868A8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ROLE  OPS</a:t>
            </a:r>
          </a:p>
        </p:txBody>
      </p:sp>
      <p:sp>
        <p:nvSpPr>
          <p:cNvPr id="97" name="Rectangle 96"/>
          <p:cNvSpPr/>
          <p:nvPr/>
        </p:nvSpPr>
        <p:spPr>
          <a:xfrm>
            <a:off x="7431335" y="1118249"/>
            <a:ext cx="991481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EE003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Archivage des artefacts applicatifs</a:t>
            </a:r>
          </a:p>
        </p:txBody>
      </p:sp>
      <p:cxnSp>
        <p:nvCxnSpPr>
          <p:cNvPr id="98" name="Connecteur droit avec flèche 97"/>
          <p:cNvCxnSpPr>
            <a:stCxn id="75" idx="2"/>
            <a:endCxn id="80" idx="0"/>
          </p:cNvCxnSpPr>
          <p:nvPr/>
        </p:nvCxnSpPr>
        <p:spPr bwMode="auto">
          <a:xfrm>
            <a:off x="5886539" y="3355551"/>
            <a:ext cx="0" cy="466374"/>
          </a:xfrm>
          <a:prstGeom prst="straightConnector1">
            <a:avLst/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9" name="Rectangle 98"/>
          <p:cNvSpPr/>
          <p:nvPr/>
        </p:nvSpPr>
        <p:spPr>
          <a:xfrm>
            <a:off x="4590395" y="3389877"/>
            <a:ext cx="125446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EE003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Déploiement des environnements</a:t>
            </a:r>
          </a:p>
        </p:txBody>
      </p:sp>
      <p:cxnSp>
        <p:nvCxnSpPr>
          <p:cNvPr id="100" name="Connecteur droit avec flèche 99"/>
          <p:cNvCxnSpPr>
            <a:endCxn id="80" idx="1"/>
          </p:cNvCxnSpPr>
          <p:nvPr/>
        </p:nvCxnSpPr>
        <p:spPr bwMode="auto">
          <a:xfrm flipV="1">
            <a:off x="3582283" y="4253973"/>
            <a:ext cx="864096" cy="1678"/>
          </a:xfrm>
          <a:prstGeom prst="straightConnector1">
            <a:avLst/>
          </a:prstGeom>
          <a:solidFill>
            <a:srgbClr val="00A2D8"/>
          </a:solidFill>
          <a:ln w="28575" cap="flat" cmpd="sng" algn="ctr">
            <a:solidFill>
              <a:srgbClr val="868A8D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01" name="Connecteur droit avec flèche 218"/>
          <p:cNvCxnSpPr>
            <a:stCxn id="78" idx="4"/>
            <a:endCxn id="80" idx="1"/>
          </p:cNvCxnSpPr>
          <p:nvPr/>
        </p:nvCxnSpPr>
        <p:spPr bwMode="auto">
          <a:xfrm flipV="1">
            <a:off x="3582283" y="4253973"/>
            <a:ext cx="864096" cy="1152128"/>
          </a:xfrm>
          <a:prstGeom prst="bentConnector3">
            <a:avLst/>
          </a:prstGeom>
          <a:solidFill>
            <a:srgbClr val="00A2D8"/>
          </a:solidFill>
          <a:ln w="28575" cap="flat" cmpd="sng" algn="ctr">
            <a:solidFill>
              <a:srgbClr val="868A8D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04" name="Connecteur droit avec flèche 103"/>
          <p:cNvCxnSpPr/>
          <p:nvPr/>
        </p:nvCxnSpPr>
        <p:spPr bwMode="auto">
          <a:xfrm>
            <a:off x="7326699" y="4468980"/>
            <a:ext cx="936104" cy="1017"/>
          </a:xfrm>
          <a:prstGeom prst="straightConnector1">
            <a:avLst/>
          </a:prstGeom>
          <a:solidFill>
            <a:srgbClr val="00A2D8"/>
          </a:solidFill>
          <a:ln w="28575" cap="flat" cmpd="sng" algn="ctr">
            <a:solidFill>
              <a:srgbClr val="868A8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5" name="Rectangle 104"/>
          <p:cNvSpPr/>
          <p:nvPr/>
        </p:nvSpPr>
        <p:spPr>
          <a:xfrm>
            <a:off x="7278594" y="4469997"/>
            <a:ext cx="108012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868A8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Déploiement des socles middlewares</a:t>
            </a:r>
          </a:p>
        </p:txBody>
      </p:sp>
      <p:cxnSp>
        <p:nvCxnSpPr>
          <p:cNvPr id="108" name="Connecteur droit avec flèche 263"/>
          <p:cNvCxnSpPr/>
          <p:nvPr/>
        </p:nvCxnSpPr>
        <p:spPr bwMode="auto">
          <a:xfrm>
            <a:off x="7038667" y="3389877"/>
            <a:ext cx="1224136" cy="360040"/>
          </a:xfrm>
          <a:prstGeom prst="bentConnector3">
            <a:avLst>
              <a:gd name="adj1" fmla="val -303"/>
            </a:avLst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9" name="Rectangle 108"/>
          <p:cNvSpPr/>
          <p:nvPr/>
        </p:nvSpPr>
        <p:spPr>
          <a:xfrm>
            <a:off x="7192960" y="3523307"/>
            <a:ext cx="104579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EE003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Tests automatisés</a:t>
            </a:r>
          </a:p>
        </p:txBody>
      </p:sp>
      <p:sp>
        <p:nvSpPr>
          <p:cNvPr id="110" name="Rectangle à coins arrondis 109"/>
          <p:cNvSpPr/>
          <p:nvPr/>
        </p:nvSpPr>
        <p:spPr bwMode="auto">
          <a:xfrm>
            <a:off x="3726299" y="1013613"/>
            <a:ext cx="1475977" cy="936104"/>
          </a:xfrm>
          <a:prstGeom prst="roundRect">
            <a:avLst/>
          </a:prstGeom>
          <a:solidFill>
            <a:srgbClr val="EE00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Tests</a:t>
            </a:r>
          </a:p>
        </p:txBody>
      </p:sp>
      <p:sp>
        <p:nvSpPr>
          <p:cNvPr id="111" name="Rectangle à coins arrondis 110"/>
          <p:cNvSpPr/>
          <p:nvPr/>
        </p:nvSpPr>
        <p:spPr bwMode="auto">
          <a:xfrm>
            <a:off x="5310475" y="1013613"/>
            <a:ext cx="1152128" cy="936104"/>
          </a:xfrm>
          <a:prstGeom prst="roundRect">
            <a:avLst/>
          </a:prstGeom>
          <a:solidFill>
            <a:srgbClr val="EE00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Contrôle Qualité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2" name="Rectangle à coins arrondis 111"/>
          <p:cNvSpPr/>
          <p:nvPr/>
        </p:nvSpPr>
        <p:spPr bwMode="auto">
          <a:xfrm>
            <a:off x="6534611" y="1013613"/>
            <a:ext cx="936104" cy="936104"/>
          </a:xfrm>
          <a:prstGeom prst="roundRect">
            <a:avLst/>
          </a:prstGeom>
          <a:solidFill>
            <a:srgbClr val="EE00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Outil de 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Build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1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113" name="Connecteur droit avec flèche 240"/>
          <p:cNvCxnSpPr>
            <a:endCxn id="114" idx="3"/>
          </p:cNvCxnSpPr>
          <p:nvPr/>
        </p:nvCxnSpPr>
        <p:spPr bwMode="auto">
          <a:xfrm rot="5400000">
            <a:off x="8808349" y="2003719"/>
            <a:ext cx="828093" cy="288039"/>
          </a:xfrm>
          <a:prstGeom prst="bentConnector2">
            <a:avLst/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14" name="Rectangle à coins arrondis 113"/>
          <p:cNvSpPr/>
          <p:nvPr/>
        </p:nvSpPr>
        <p:spPr bwMode="auto">
          <a:xfrm>
            <a:off x="7686739" y="2165741"/>
            <a:ext cx="1391636" cy="792088"/>
          </a:xfrm>
          <a:prstGeom prst="roundRect">
            <a:avLst/>
          </a:prstGeom>
          <a:solidFill>
            <a:srgbClr val="868A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115" name="Connecteur droit avec flèche 241"/>
          <p:cNvCxnSpPr>
            <a:stCxn id="75" idx="3"/>
            <a:endCxn id="114" idx="1"/>
          </p:cNvCxnSpPr>
          <p:nvPr/>
        </p:nvCxnSpPr>
        <p:spPr bwMode="auto">
          <a:xfrm flipV="1">
            <a:off x="7326699" y="2561785"/>
            <a:ext cx="360040" cy="361718"/>
          </a:xfrm>
          <a:prstGeom prst="bentConnector3">
            <a:avLst>
              <a:gd name="adj1" fmla="val 50000"/>
            </a:avLst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6" name="Rectangle 115"/>
          <p:cNvSpPr/>
          <p:nvPr/>
        </p:nvSpPr>
        <p:spPr>
          <a:xfrm>
            <a:off x="8149112" y="3017415"/>
            <a:ext cx="12544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EE003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Déploiement applicatif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8250780" y="3533893"/>
            <a:ext cx="1598076" cy="3168352"/>
          </a:xfrm>
          <a:prstGeom prst="rect">
            <a:avLst/>
          </a:prstGeom>
          <a:solidFill>
            <a:srgbClr val="78C6C3">
              <a:lumMod val="7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Environnements</a:t>
            </a:r>
          </a:p>
        </p:txBody>
      </p:sp>
      <p:sp>
        <p:nvSpPr>
          <p:cNvPr id="118" name="Rogner un rectangle avec un coin diagonal 117"/>
          <p:cNvSpPr/>
          <p:nvPr/>
        </p:nvSpPr>
        <p:spPr bwMode="auto">
          <a:xfrm>
            <a:off x="8434942" y="6126181"/>
            <a:ext cx="1270311" cy="504056"/>
          </a:xfrm>
          <a:prstGeom prst="snip2DiagRect">
            <a:avLst/>
          </a:prstGeom>
          <a:solidFill>
            <a:srgbClr val="78C6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Env.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PRODUCTION</a:t>
            </a:r>
            <a:endParaRPr kumimoji="0" lang="fr-FR" sz="105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19" name="Grouper 133"/>
          <p:cNvGrpSpPr/>
          <p:nvPr/>
        </p:nvGrpSpPr>
        <p:grpSpPr>
          <a:xfrm>
            <a:off x="8379920" y="4325981"/>
            <a:ext cx="1397341" cy="648072"/>
            <a:chOff x="7308304" y="2924944"/>
            <a:chExt cx="1584176" cy="648072"/>
          </a:xfrm>
        </p:grpSpPr>
        <p:sp>
          <p:nvSpPr>
            <p:cNvPr id="120" name="Rogner un rectangle avec un coin diagonal 119"/>
            <p:cNvSpPr/>
            <p:nvPr/>
          </p:nvSpPr>
          <p:spPr bwMode="auto">
            <a:xfrm>
              <a:off x="7308304" y="2924944"/>
              <a:ext cx="1440160" cy="504056"/>
            </a:xfrm>
            <a:prstGeom prst="snip2DiagRect">
              <a:avLst/>
            </a:prstGeom>
            <a:solidFill>
              <a:srgbClr val="78C6C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Env.</a:t>
              </a:r>
              <a:endPara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TEST / DEMO</a:t>
              </a:r>
            </a:p>
          </p:txBody>
        </p:sp>
        <p:sp>
          <p:nvSpPr>
            <p:cNvPr id="121" name="Rogner un rectangle avec un coin diagonal 120"/>
            <p:cNvSpPr/>
            <p:nvPr/>
          </p:nvSpPr>
          <p:spPr bwMode="auto">
            <a:xfrm>
              <a:off x="7380312" y="2996952"/>
              <a:ext cx="1440160" cy="504056"/>
            </a:xfrm>
            <a:prstGeom prst="snip2DiagRect">
              <a:avLst/>
            </a:prstGeom>
            <a:solidFill>
              <a:srgbClr val="78C6C3"/>
            </a:solidFill>
            <a:ln w="9525" cap="flat" cmpd="sng" algn="ctr">
              <a:solidFill>
                <a:srgbClr val="78C6C3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Env.</a:t>
              </a:r>
              <a:endPara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TEST / DEMO</a:t>
              </a:r>
            </a:p>
          </p:txBody>
        </p:sp>
        <p:sp>
          <p:nvSpPr>
            <p:cNvPr id="122" name="Rogner un rectangle avec un coin diagonal 121"/>
            <p:cNvSpPr/>
            <p:nvPr/>
          </p:nvSpPr>
          <p:spPr bwMode="auto">
            <a:xfrm>
              <a:off x="7452320" y="3068960"/>
              <a:ext cx="1440160" cy="504056"/>
            </a:xfrm>
            <a:prstGeom prst="snip2DiagRect">
              <a:avLst/>
            </a:prstGeom>
            <a:solidFill>
              <a:srgbClr val="78C6C3"/>
            </a:solidFill>
            <a:ln w="9525" cap="flat" cmpd="sng" algn="ctr">
              <a:solidFill>
                <a:srgbClr val="78C6C3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Env.</a:t>
              </a:r>
              <a:endPara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Intégration</a:t>
              </a:r>
            </a:p>
          </p:txBody>
        </p:sp>
      </p:grpSp>
      <p:grpSp>
        <p:nvGrpSpPr>
          <p:cNvPr id="123" name="Grouper 137"/>
          <p:cNvGrpSpPr/>
          <p:nvPr/>
        </p:nvGrpSpPr>
        <p:grpSpPr>
          <a:xfrm>
            <a:off x="8379920" y="5262085"/>
            <a:ext cx="1397341" cy="648072"/>
            <a:chOff x="7308304" y="2924944"/>
            <a:chExt cx="1584176" cy="648072"/>
          </a:xfrm>
        </p:grpSpPr>
        <p:sp>
          <p:nvSpPr>
            <p:cNvPr id="124" name="Rogner un rectangle avec un coin diagonal 123"/>
            <p:cNvSpPr/>
            <p:nvPr/>
          </p:nvSpPr>
          <p:spPr bwMode="auto">
            <a:xfrm>
              <a:off x="7308304" y="2924944"/>
              <a:ext cx="1440160" cy="504056"/>
            </a:xfrm>
            <a:prstGeom prst="snip2DiagRect">
              <a:avLst/>
            </a:prstGeom>
            <a:solidFill>
              <a:srgbClr val="78C6C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Env.</a:t>
              </a:r>
              <a:endPara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TEST / DEMO</a:t>
              </a:r>
            </a:p>
          </p:txBody>
        </p:sp>
        <p:sp>
          <p:nvSpPr>
            <p:cNvPr id="125" name="Rogner un rectangle avec un coin diagonal 124"/>
            <p:cNvSpPr/>
            <p:nvPr/>
          </p:nvSpPr>
          <p:spPr bwMode="auto">
            <a:xfrm>
              <a:off x="7380312" y="2996952"/>
              <a:ext cx="1440160" cy="504056"/>
            </a:xfrm>
            <a:prstGeom prst="snip2DiagRect">
              <a:avLst/>
            </a:prstGeom>
            <a:solidFill>
              <a:srgbClr val="78C6C3"/>
            </a:solidFill>
            <a:ln w="9525" cap="flat" cmpd="sng" algn="ctr">
              <a:solidFill>
                <a:srgbClr val="78C6C3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Env.</a:t>
              </a:r>
              <a:endPara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TEST / DEMO</a:t>
              </a:r>
            </a:p>
          </p:txBody>
        </p:sp>
        <p:sp>
          <p:nvSpPr>
            <p:cNvPr id="126" name="Rogner un rectangle avec un coin diagonal 125"/>
            <p:cNvSpPr/>
            <p:nvPr/>
          </p:nvSpPr>
          <p:spPr bwMode="auto">
            <a:xfrm>
              <a:off x="7452320" y="3068960"/>
              <a:ext cx="1440160" cy="504056"/>
            </a:xfrm>
            <a:prstGeom prst="snip2DiagRect">
              <a:avLst/>
            </a:prstGeom>
            <a:solidFill>
              <a:srgbClr val="78C6C3"/>
            </a:solidFill>
            <a:ln w="9525" cap="flat" cmpd="sng" algn="ctr">
              <a:solidFill>
                <a:srgbClr val="78C6C3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Env.</a:t>
              </a:r>
              <a:endPara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Recette</a:t>
              </a:r>
              <a:endPara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cxnSp>
        <p:nvCxnSpPr>
          <p:cNvPr id="127" name="Connecteur droit avec flèche 81"/>
          <p:cNvCxnSpPr>
            <a:stCxn id="114" idx="2"/>
            <a:endCxn id="117" idx="0"/>
          </p:cNvCxnSpPr>
          <p:nvPr/>
        </p:nvCxnSpPr>
        <p:spPr bwMode="auto">
          <a:xfrm rot="16200000" flipH="1">
            <a:off x="8428155" y="2912230"/>
            <a:ext cx="576064" cy="667261"/>
          </a:xfrm>
          <a:prstGeom prst="bentConnector3">
            <a:avLst>
              <a:gd name="adj1" fmla="val 50000"/>
            </a:avLst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28" name="Rectangle à coins arrondis 127"/>
          <p:cNvSpPr/>
          <p:nvPr/>
        </p:nvSpPr>
        <p:spPr bwMode="auto">
          <a:xfrm>
            <a:off x="9921782" y="3523979"/>
            <a:ext cx="487985" cy="3178688"/>
          </a:xfrm>
          <a:prstGeom prst="roundRect">
            <a:avLst/>
          </a:prstGeom>
          <a:solidFill>
            <a:srgbClr val="868A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9" name="Rectangle à coins arrondis 128"/>
          <p:cNvSpPr/>
          <p:nvPr/>
        </p:nvSpPr>
        <p:spPr bwMode="auto">
          <a:xfrm>
            <a:off x="9413783" y="4833650"/>
            <a:ext cx="174718" cy="154518"/>
          </a:xfrm>
          <a:prstGeom prst="roundRect">
            <a:avLst/>
          </a:prstGeom>
          <a:solidFill>
            <a:srgbClr val="868A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0" name="Rectangle à coins arrondis 129"/>
          <p:cNvSpPr/>
          <p:nvPr/>
        </p:nvSpPr>
        <p:spPr bwMode="auto">
          <a:xfrm flipV="1">
            <a:off x="9413784" y="5737467"/>
            <a:ext cx="174718" cy="170904"/>
          </a:xfrm>
          <a:prstGeom prst="roundRect">
            <a:avLst/>
          </a:prstGeom>
          <a:solidFill>
            <a:srgbClr val="868A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1" name="Rectangle à coins arrondis 130"/>
          <p:cNvSpPr/>
          <p:nvPr/>
        </p:nvSpPr>
        <p:spPr bwMode="auto">
          <a:xfrm flipV="1">
            <a:off x="9413785" y="6476184"/>
            <a:ext cx="174718" cy="170904"/>
          </a:xfrm>
          <a:prstGeom prst="roundRect">
            <a:avLst/>
          </a:prstGeom>
          <a:solidFill>
            <a:srgbClr val="868A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132" name="Connecteur droit 131"/>
          <p:cNvCxnSpPr>
            <a:stCxn id="129" idx="3"/>
          </p:cNvCxnSpPr>
          <p:nvPr/>
        </p:nvCxnSpPr>
        <p:spPr bwMode="auto">
          <a:xfrm flipV="1">
            <a:off x="9588501" y="4903500"/>
            <a:ext cx="376766" cy="7409"/>
          </a:xfrm>
          <a:prstGeom prst="line">
            <a:avLst/>
          </a:prstGeom>
          <a:solidFill>
            <a:srgbClr val="00A2D8"/>
          </a:solidFill>
          <a:ln w="38100" cap="flat" cmpd="sng" algn="ctr">
            <a:solidFill>
              <a:srgbClr val="868A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Connecteur droit 132"/>
          <p:cNvCxnSpPr>
            <a:stCxn id="130" idx="3"/>
          </p:cNvCxnSpPr>
          <p:nvPr/>
        </p:nvCxnSpPr>
        <p:spPr bwMode="auto">
          <a:xfrm flipV="1">
            <a:off x="9588502" y="5820017"/>
            <a:ext cx="342898" cy="2902"/>
          </a:xfrm>
          <a:prstGeom prst="line">
            <a:avLst/>
          </a:prstGeom>
          <a:solidFill>
            <a:srgbClr val="00A2D8"/>
          </a:solidFill>
          <a:ln w="38100" cap="flat" cmpd="sng" algn="ctr">
            <a:solidFill>
              <a:srgbClr val="868A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Connecteur droit 133"/>
          <p:cNvCxnSpPr>
            <a:stCxn id="131" idx="3"/>
          </p:cNvCxnSpPr>
          <p:nvPr/>
        </p:nvCxnSpPr>
        <p:spPr bwMode="auto">
          <a:xfrm flipV="1">
            <a:off x="9588503" y="6550267"/>
            <a:ext cx="361947" cy="11369"/>
          </a:xfrm>
          <a:prstGeom prst="line">
            <a:avLst/>
          </a:prstGeom>
          <a:solidFill>
            <a:srgbClr val="00A2D8"/>
          </a:solidFill>
          <a:ln w="38100" cap="flat" cmpd="sng" algn="ctr">
            <a:solidFill>
              <a:srgbClr val="868A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ZoneTexte 134"/>
          <p:cNvSpPr txBox="1"/>
          <p:nvPr/>
        </p:nvSpPr>
        <p:spPr>
          <a:xfrm rot="5400000">
            <a:off x="9588500" y="5019918"/>
            <a:ext cx="1149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Monitoring</a:t>
            </a:r>
          </a:p>
        </p:txBody>
      </p:sp>
      <p:pic>
        <p:nvPicPr>
          <p:cNvPr id="136" name="Image 135"/>
          <p:cNvPicPr>
            <a:picLocks noChangeAspect="1"/>
          </p:cNvPicPr>
          <p:nvPr/>
        </p:nvPicPr>
        <p:blipFill rotWithShape="1"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70454" y="1661685"/>
            <a:ext cx="866839" cy="169334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37" name="Pictur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3360" y="1229637"/>
            <a:ext cx="402208" cy="402208"/>
          </a:xfrm>
          <a:prstGeom prst="rect">
            <a:avLst/>
          </a:prstGeom>
        </p:spPr>
      </p:pic>
      <p:pic>
        <p:nvPicPr>
          <p:cNvPr id="139" name="Picture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4411" y="1634791"/>
            <a:ext cx="571252" cy="251060"/>
          </a:xfrm>
          <a:prstGeom prst="rect">
            <a:avLst/>
          </a:prstGeom>
        </p:spPr>
      </p:pic>
      <p:pic>
        <p:nvPicPr>
          <p:cNvPr id="142" name="Image 14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0082" y="1573137"/>
            <a:ext cx="973667" cy="23368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45" name="Picture 8" descr="Résultat de recherche d'images pour &quot;gitlab png icon&quot;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" t="-2811" r="-4217" b="31342"/>
          <a:stretch/>
        </p:blipFill>
        <p:spPr bwMode="auto">
          <a:xfrm>
            <a:off x="5050514" y="2811401"/>
            <a:ext cx="677563" cy="4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ZoneTexte 147"/>
          <p:cNvSpPr txBox="1"/>
          <p:nvPr/>
        </p:nvSpPr>
        <p:spPr>
          <a:xfrm>
            <a:off x="5624185" y="2911617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GitLab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CI</a:t>
            </a:r>
          </a:p>
        </p:txBody>
      </p:sp>
      <p:pic>
        <p:nvPicPr>
          <p:cNvPr id="1026" name="Picture 2" descr="Résultat de recherche d'images pour &quot;git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156" y="3740682"/>
            <a:ext cx="657307" cy="65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ZoneTexte 149"/>
          <p:cNvSpPr txBox="1"/>
          <p:nvPr/>
        </p:nvSpPr>
        <p:spPr>
          <a:xfrm>
            <a:off x="2926091" y="4156704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Git</a:t>
            </a:r>
          </a:p>
        </p:txBody>
      </p:sp>
      <p:pic>
        <p:nvPicPr>
          <p:cNvPr id="151" name="Picture 2" descr="alt tex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784" y="2391047"/>
            <a:ext cx="559414" cy="46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ZoneTexte 151"/>
          <p:cNvSpPr txBox="1"/>
          <p:nvPr/>
        </p:nvSpPr>
        <p:spPr>
          <a:xfrm>
            <a:off x="8292198" y="2417684"/>
            <a:ext cx="818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Docker </a:t>
            </a:r>
            <a:r>
              <a:rPr kumimoji="0" lang="fr-FR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Registry</a:t>
            </a:r>
            <a:endParaRPr kumimoji="0" lang="fr-FR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5663" y="2533923"/>
            <a:ext cx="1914899" cy="761728"/>
          </a:xfrm>
          <a:prstGeom prst="rect">
            <a:avLst/>
          </a:prstGeom>
          <a:solidFill>
            <a:schemeClr val="bg1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5435086" y="1085620"/>
            <a:ext cx="877493" cy="761728"/>
          </a:xfrm>
          <a:prstGeom prst="rect">
            <a:avLst/>
          </a:prstGeom>
          <a:solidFill>
            <a:schemeClr val="bg1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431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20F88-C31F-4A2F-A13C-0D2E4AAF7CB2}" type="slidenum">
              <a:rPr lang="fr-FR" smtClean="0"/>
              <a:pPr>
                <a:defRPr/>
              </a:pPr>
              <a:t>42</a:t>
            </a:fld>
            <a:endParaRPr lang="fr-FR" dirty="0"/>
          </a:p>
        </p:txBody>
      </p:sp>
      <p:sp>
        <p:nvSpPr>
          <p:cNvPr id="4" name="Demo information text"/>
          <p:cNvSpPr txBox="1"/>
          <p:nvPr/>
        </p:nvSpPr>
        <p:spPr>
          <a:xfrm>
            <a:off x="1302725" y="2030837"/>
            <a:ext cx="10368316" cy="7181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 defTabSz="825500" hangingPunct="0">
              <a:lnSpc>
                <a:spcPct val="100000"/>
              </a:lnSpc>
            </a:pPr>
            <a:r>
              <a:rPr lang="fr-FR" sz="6000" kern="0" dirty="0" smtClean="0">
                <a:solidFill>
                  <a:srgbClr val="36526E"/>
                </a:solidFill>
                <a:latin typeface="Montserrat-Bold"/>
              </a:rPr>
              <a:t>organisation</a:t>
            </a:r>
            <a:endParaRPr sz="6000" kern="0" dirty="0">
              <a:solidFill>
                <a:srgbClr val="36526E"/>
              </a:solidFill>
              <a:latin typeface="Montserrat-Bold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5875338" y="-2519363"/>
            <a:ext cx="7741444" cy="11129169"/>
            <a:chOff x="5875338" y="-2519363"/>
            <a:chExt cx="7741444" cy="11129169"/>
          </a:xfrm>
        </p:grpSpPr>
        <p:sp>
          <p:nvSpPr>
            <p:cNvPr id="6" name="Shape 345">
              <a:extLst>
                <a:ext uri="{FF2B5EF4-FFF2-40B4-BE49-F238E27FC236}">
                  <a16:creationId xmlns:a16="http://schemas.microsoft.com/office/drawing/2014/main" id="{829845F5-60A1-46CF-BAC5-503A0AEEF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9900" y="975519"/>
              <a:ext cx="3686969" cy="4544219"/>
            </a:xfrm>
            <a:custGeom>
              <a:avLst/>
              <a:gdLst>
                <a:gd name="T0" fmla="*/ 2147483646 w 19888"/>
                <a:gd name="T1" fmla="*/ 2147483646 h 20156"/>
                <a:gd name="T2" fmla="*/ 2147483646 w 19888"/>
                <a:gd name="T3" fmla="*/ 2147483646 h 20156"/>
                <a:gd name="T4" fmla="*/ 2147483646 w 19888"/>
                <a:gd name="T5" fmla="*/ 2147483646 h 20156"/>
                <a:gd name="T6" fmla="*/ 2147483646 w 19888"/>
                <a:gd name="T7" fmla="*/ 2147483646 h 2015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88" h="20156" extrusionOk="0">
                  <a:moveTo>
                    <a:pt x="19448" y="13996"/>
                  </a:moveTo>
                  <a:cubicBezTo>
                    <a:pt x="20464" y="15930"/>
                    <a:pt x="19674" y="18184"/>
                    <a:pt x="17562" y="19377"/>
                  </a:cubicBezTo>
                  <a:cubicBezTo>
                    <a:pt x="15351" y="20625"/>
                    <a:pt x="12361" y="20348"/>
                    <a:pt x="10543" y="18727"/>
                  </a:cubicBezTo>
                  <a:lnTo>
                    <a:pt x="1295" y="9744"/>
                  </a:lnTo>
                  <a:cubicBezTo>
                    <a:pt x="-1136" y="6772"/>
                    <a:pt x="-39" y="2731"/>
                    <a:pt x="3699" y="892"/>
                  </a:cubicBezTo>
                  <a:cubicBezTo>
                    <a:pt x="7491" y="-975"/>
                    <a:pt x="12413" y="193"/>
                    <a:pt x="14412" y="3434"/>
                  </a:cubicBezTo>
                  <a:lnTo>
                    <a:pt x="19448" y="13996"/>
                  </a:lnTo>
                  <a:close/>
                </a:path>
              </a:pathLst>
            </a:custGeom>
            <a:noFill/>
            <a:ln w="25400">
              <a:solidFill>
                <a:srgbClr val="C6CDD5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7" name="Shape 360">
              <a:extLst>
                <a:ext uri="{FF2B5EF4-FFF2-40B4-BE49-F238E27FC236}">
                  <a16:creationId xmlns:a16="http://schemas.microsoft.com/office/drawing/2014/main" id="{0F10A50F-7870-4773-93AA-6760E79DF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757" y="865981"/>
              <a:ext cx="2838450" cy="3037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8" name="Shape 361">
              <a:extLst>
                <a:ext uri="{FF2B5EF4-FFF2-40B4-BE49-F238E27FC236}">
                  <a16:creationId xmlns:a16="http://schemas.microsoft.com/office/drawing/2014/main" id="{6B6A98F2-A67D-429C-A07A-76ACA75FB3F6}"/>
                </a:ext>
              </a:extLst>
            </p:cNvPr>
            <p:cNvSpPr>
              <a:spLocks/>
            </p:cNvSpPr>
            <p:nvPr/>
          </p:nvSpPr>
          <p:spPr bwMode="auto">
            <a:xfrm rot="1840664">
              <a:off x="8510588" y="3468687"/>
              <a:ext cx="2002632" cy="214391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9" name="Shape 362">
              <a:extLst>
                <a:ext uri="{FF2B5EF4-FFF2-40B4-BE49-F238E27FC236}">
                  <a16:creationId xmlns:a16="http://schemas.microsoft.com/office/drawing/2014/main" id="{666A94B4-A74D-4CAC-8995-4591DC85720D}"/>
                </a:ext>
              </a:extLst>
            </p:cNvPr>
            <p:cNvSpPr>
              <a:spLocks/>
            </p:cNvSpPr>
            <p:nvPr/>
          </p:nvSpPr>
          <p:spPr bwMode="auto">
            <a:xfrm rot="81901">
              <a:off x="9733757" y="1094581"/>
              <a:ext cx="1512888" cy="1618456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1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0" name="Shape 366">
              <a:extLst>
                <a:ext uri="{FF2B5EF4-FFF2-40B4-BE49-F238E27FC236}">
                  <a16:creationId xmlns:a16="http://schemas.microsoft.com/office/drawing/2014/main" id="{176961C2-617E-4DF0-85BC-FAE3A19BE79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8059738" y="-2519363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1" name="Shape 367">
              <a:extLst>
                <a:ext uri="{FF2B5EF4-FFF2-40B4-BE49-F238E27FC236}">
                  <a16:creationId xmlns:a16="http://schemas.microsoft.com/office/drawing/2014/main" id="{73A5E333-80A1-4A5F-AC11-79085F9269D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5875338" y="4897437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2" name="Shape 368">
              <a:extLst>
                <a:ext uri="{FF2B5EF4-FFF2-40B4-BE49-F238E27FC236}">
                  <a16:creationId xmlns:a16="http://schemas.microsoft.com/office/drawing/2014/main" id="{36B13A61-51DA-436C-B5F0-F9BA4DD41BE8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11252994" y="1513681"/>
              <a:ext cx="2363788" cy="2529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grpSp>
          <p:nvGrpSpPr>
            <p:cNvPr id="13" name="Group 371">
              <a:extLst>
                <a:ext uri="{FF2B5EF4-FFF2-40B4-BE49-F238E27FC236}">
                  <a16:creationId xmlns:a16="http://schemas.microsoft.com/office/drawing/2014/main" id="{2FC11660-2303-4A45-9B26-A337C583E0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6350" y="1778794"/>
              <a:ext cx="1211263" cy="1212056"/>
              <a:chOff x="0" y="0"/>
              <a:chExt cx="2423914" cy="2423914"/>
            </a:xfrm>
          </p:grpSpPr>
          <p:graphicFrame>
            <p:nvGraphicFramePr>
              <p:cNvPr id="23" name="Chart 369">
                <a:extLst>
                  <a:ext uri="{FF2B5EF4-FFF2-40B4-BE49-F238E27FC236}">
                    <a16:creationId xmlns:a16="http://schemas.microsoft.com/office/drawing/2014/main" id="{F80C3139-44D5-405B-BABA-E6A8B855DB5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2525515" cy="25255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79" name="Chart" r:id="rId3" imgW="2530059" imgH="2530059" progId="Excel.Sheet.8">
                      <p:embed/>
                    </p:oleObj>
                  </mc:Choice>
                  <mc:Fallback>
                    <p:oleObj name="Chart" r:id="rId3" imgW="2530059" imgH="2530059" progId="Excel.Sheet.8">
                      <p:embed/>
                      <p:pic>
                        <p:nvPicPr>
                          <p:cNvPr id="0" name="Picture 6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2525515" cy="25255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Shape 370">
                <a:extLst>
                  <a:ext uri="{FF2B5EF4-FFF2-40B4-BE49-F238E27FC236}">
                    <a16:creationId xmlns:a16="http://schemas.microsoft.com/office/drawing/2014/main" id="{52851ECC-9D87-48CE-ACA9-13838105E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09" y="271809"/>
                <a:ext cx="1880296" cy="18802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4" name="Group 374">
              <a:extLst>
                <a:ext uri="{FF2B5EF4-FFF2-40B4-BE49-F238E27FC236}">
                  <a16:creationId xmlns:a16="http://schemas.microsoft.com/office/drawing/2014/main" id="{F46D2877-502D-44F2-8F58-D380C9906C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644" y="4115594"/>
              <a:ext cx="849313" cy="849313"/>
              <a:chOff x="0" y="0"/>
              <a:chExt cx="1698426" cy="1698426"/>
            </a:xfrm>
          </p:grpSpPr>
          <p:graphicFrame>
            <p:nvGraphicFramePr>
              <p:cNvPr id="21" name="Chart 372">
                <a:extLst>
                  <a:ext uri="{FF2B5EF4-FFF2-40B4-BE49-F238E27FC236}">
                    <a16:creationId xmlns:a16="http://schemas.microsoft.com/office/drawing/2014/main" id="{D0EB3814-8759-43C6-839C-BA8D9E9FE6E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800027" cy="18000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80" name="Chart" r:id="rId5" imgW="1804572" imgH="1804572" progId="Excel.Sheet.8">
                      <p:embed/>
                    </p:oleObj>
                  </mc:Choice>
                  <mc:Fallback>
                    <p:oleObj name="Chart" r:id="rId5" imgW="1804572" imgH="1804572" progId="Excel.Sheet.8">
                      <p:embed/>
                      <p:pic>
                        <p:nvPicPr>
                          <p:cNvPr id="0" name="Picture 6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800027" cy="18000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" name="Shape 373">
                <a:extLst>
                  <a:ext uri="{FF2B5EF4-FFF2-40B4-BE49-F238E27FC236}">
                    <a16:creationId xmlns:a16="http://schemas.microsoft.com/office/drawing/2014/main" id="{59FEBA7A-2E50-469C-BF10-2656CC0D6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399" y="248399"/>
                <a:ext cx="1201628" cy="120162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5" name="Group 377">
              <a:extLst>
                <a:ext uri="{FF2B5EF4-FFF2-40B4-BE49-F238E27FC236}">
                  <a16:creationId xmlns:a16="http://schemas.microsoft.com/office/drawing/2014/main" id="{C3FA089F-AB9A-4906-9533-E07093EB6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2225" y="1595437"/>
              <a:ext cx="615950" cy="615950"/>
              <a:chOff x="0" y="0"/>
              <a:chExt cx="1231800" cy="1231800"/>
            </a:xfrm>
          </p:grpSpPr>
          <p:graphicFrame>
            <p:nvGraphicFramePr>
              <p:cNvPr id="19" name="Chart 375">
                <a:extLst>
                  <a:ext uri="{FF2B5EF4-FFF2-40B4-BE49-F238E27FC236}">
                    <a16:creationId xmlns:a16="http://schemas.microsoft.com/office/drawing/2014/main" id="{7D75E1D7-3144-46BA-8648-BA0DFA07120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333401" cy="1333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81" name="Chart" r:id="rId7" imgW="1341236" imgH="1335140" progId="Excel.Sheet.8">
                      <p:embed/>
                    </p:oleObj>
                  </mc:Choice>
                  <mc:Fallback>
                    <p:oleObj name="Chart" r:id="rId7" imgW="1341236" imgH="1335140" progId="Excel.Sheet.8">
                      <p:embed/>
                      <p:pic>
                        <p:nvPicPr>
                          <p:cNvPr id="0" name="Picture 7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333401" cy="1333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" name="Shape 376">
                <a:extLst>
                  <a:ext uri="{FF2B5EF4-FFF2-40B4-BE49-F238E27FC236}">
                    <a16:creationId xmlns:a16="http://schemas.microsoft.com/office/drawing/2014/main" id="{CEB5982B-E2B7-43D5-B883-902F7EBE6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71" y="209771"/>
                <a:ext cx="812259" cy="81225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7" name="Shape 379">
              <a:extLst>
                <a:ext uri="{FF2B5EF4-FFF2-40B4-BE49-F238E27FC236}">
                  <a16:creationId xmlns:a16="http://schemas.microsoft.com/office/drawing/2014/main" id="{AF51E842-5406-4688-B539-BFEFE5D39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6857" y="1811337"/>
              <a:ext cx="192088" cy="171450"/>
            </a:xfrm>
            <a:custGeom>
              <a:avLst/>
              <a:gdLst>
                <a:gd name="T0" fmla="*/ 1084139591 w 21600"/>
                <a:gd name="T1" fmla="*/ 697083946 h 21489"/>
                <a:gd name="T2" fmla="*/ 1084139591 w 21600"/>
                <a:gd name="T3" fmla="*/ 697083946 h 21489"/>
                <a:gd name="T4" fmla="*/ 1084139591 w 21600"/>
                <a:gd name="T5" fmla="*/ 697083946 h 21489"/>
                <a:gd name="T6" fmla="*/ 1084139591 w 21600"/>
                <a:gd name="T7" fmla="*/ 697083946 h 2148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489" extrusionOk="0">
                  <a:moveTo>
                    <a:pt x="0" y="16876"/>
                  </a:moveTo>
                  <a:lnTo>
                    <a:pt x="0" y="21489"/>
                  </a:lnTo>
                  <a:lnTo>
                    <a:pt x="4090" y="21489"/>
                  </a:lnTo>
                  <a:lnTo>
                    <a:pt x="16041" y="8139"/>
                  </a:lnTo>
                  <a:lnTo>
                    <a:pt x="11912" y="3570"/>
                  </a:lnTo>
                  <a:lnTo>
                    <a:pt x="0" y="16876"/>
                  </a:lnTo>
                  <a:close/>
                  <a:moveTo>
                    <a:pt x="19138" y="4723"/>
                  </a:moveTo>
                  <a:cubicBezTo>
                    <a:pt x="19535" y="4236"/>
                    <a:pt x="19535" y="3570"/>
                    <a:pt x="19138" y="3082"/>
                  </a:cubicBezTo>
                  <a:lnTo>
                    <a:pt x="16676" y="333"/>
                  </a:lnTo>
                  <a:cubicBezTo>
                    <a:pt x="16240" y="-111"/>
                    <a:pt x="15644" y="-111"/>
                    <a:pt x="15207" y="333"/>
                  </a:cubicBezTo>
                  <a:lnTo>
                    <a:pt x="13143" y="2417"/>
                  </a:lnTo>
                  <a:lnTo>
                    <a:pt x="17272" y="6986"/>
                  </a:lnTo>
                  <a:lnTo>
                    <a:pt x="19138" y="4723"/>
                  </a:lnTo>
                  <a:close/>
                  <a:moveTo>
                    <a:pt x="9847" y="19183"/>
                  </a:moveTo>
                  <a:lnTo>
                    <a:pt x="7584" y="21489"/>
                  </a:lnTo>
                  <a:lnTo>
                    <a:pt x="21600" y="21489"/>
                  </a:lnTo>
                  <a:lnTo>
                    <a:pt x="21600" y="19183"/>
                  </a:lnTo>
                  <a:lnTo>
                    <a:pt x="9847" y="19183"/>
                  </a:lnTo>
                  <a:close/>
                </a:path>
              </a:pathLst>
            </a:custGeom>
            <a:solidFill>
              <a:srgbClr val="6D7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2860" rIns="2286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</p:grpSp>
      <p:sp>
        <p:nvSpPr>
          <p:cNvPr id="25" name="Shape 378">
            <a:extLst>
              <a:ext uri="{FF2B5EF4-FFF2-40B4-BE49-F238E27FC236}">
                <a16:creationId xmlns:a16="http://schemas.microsoft.com/office/drawing/2014/main" id="{5CE357DC-086B-48EC-8068-E6836B8F96C5}"/>
              </a:ext>
            </a:extLst>
          </p:cNvPr>
          <p:cNvSpPr>
            <a:spLocks/>
          </p:cNvSpPr>
          <p:nvPr/>
        </p:nvSpPr>
        <p:spPr bwMode="auto">
          <a:xfrm>
            <a:off x="9376905" y="4423578"/>
            <a:ext cx="248901" cy="22859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3950" y="21600"/>
                </a:lnTo>
                <a:lnTo>
                  <a:pt x="3950" y="8656"/>
                </a:lnTo>
                <a:lnTo>
                  <a:pt x="0" y="8656"/>
                </a:lnTo>
                <a:lnTo>
                  <a:pt x="0" y="21600"/>
                </a:lnTo>
                <a:close/>
                <a:moveTo>
                  <a:pt x="21600" y="9649"/>
                </a:moveTo>
                <a:cubicBezTo>
                  <a:pt x="21600" y="8418"/>
                  <a:pt x="20658" y="7624"/>
                  <a:pt x="19534" y="7624"/>
                </a:cubicBezTo>
                <a:lnTo>
                  <a:pt x="13337" y="7624"/>
                </a:lnTo>
                <a:lnTo>
                  <a:pt x="14460" y="2462"/>
                </a:lnTo>
                <a:lnTo>
                  <a:pt x="14460" y="2263"/>
                </a:lnTo>
                <a:cubicBezTo>
                  <a:pt x="14460" y="1826"/>
                  <a:pt x="14279" y="1429"/>
                  <a:pt x="14098" y="1032"/>
                </a:cubicBezTo>
                <a:lnTo>
                  <a:pt x="12974" y="0"/>
                </a:lnTo>
                <a:lnTo>
                  <a:pt x="6379" y="6988"/>
                </a:lnTo>
                <a:cubicBezTo>
                  <a:pt x="6016" y="7385"/>
                  <a:pt x="5835" y="8021"/>
                  <a:pt x="5835" y="8656"/>
                </a:cubicBezTo>
                <a:lnTo>
                  <a:pt x="5835" y="19337"/>
                </a:lnTo>
                <a:cubicBezTo>
                  <a:pt x="5835" y="20568"/>
                  <a:pt x="6777" y="21600"/>
                  <a:pt x="7901" y="21600"/>
                </a:cubicBezTo>
                <a:lnTo>
                  <a:pt x="16707" y="21600"/>
                </a:lnTo>
                <a:cubicBezTo>
                  <a:pt x="17468" y="21600"/>
                  <a:pt x="18230" y="21004"/>
                  <a:pt x="18411" y="20171"/>
                </a:cubicBezTo>
                <a:lnTo>
                  <a:pt x="21419" y="12547"/>
                </a:lnTo>
                <a:cubicBezTo>
                  <a:pt x="21419" y="12349"/>
                  <a:pt x="21419" y="12150"/>
                  <a:pt x="21419" y="11713"/>
                </a:cubicBezTo>
                <a:lnTo>
                  <a:pt x="21419" y="9649"/>
                </a:lnTo>
                <a:lnTo>
                  <a:pt x="21600" y="9649"/>
                </a:lnTo>
                <a:close/>
              </a:path>
            </a:pathLst>
          </a:custGeom>
          <a:solidFill>
            <a:srgbClr val="6D717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60" rIns="22860" anchor="ctr"/>
          <a:lstStyle/>
          <a:p>
            <a:pPr defTabSz="412750" eaLnBrk="0" fontAlgn="base" hangingPunct="0">
              <a:spcBef>
                <a:spcPct val="0"/>
              </a:spcBef>
              <a:spcAft>
                <a:spcPct val="0"/>
              </a:spcAft>
            </a:pPr>
            <a:endParaRPr lang="fr-MA" sz="2500">
              <a:solidFill>
                <a:srgbClr val="000000"/>
              </a:solidFill>
              <a:latin typeface="Helvetica Light" charset="0"/>
              <a:sym typeface="Helvetica Light" charset="0"/>
            </a:endParaRPr>
          </a:p>
        </p:txBody>
      </p:sp>
      <p:grpSp>
        <p:nvGrpSpPr>
          <p:cNvPr id="26" name="Groupe 25"/>
          <p:cNvGrpSpPr/>
          <p:nvPr/>
        </p:nvGrpSpPr>
        <p:grpSpPr>
          <a:xfrm>
            <a:off x="8061573" y="2073653"/>
            <a:ext cx="340817" cy="590719"/>
            <a:chOff x="4112120" y="673793"/>
            <a:chExt cx="2072101" cy="3591459"/>
          </a:xfrm>
        </p:grpSpPr>
        <p:sp>
          <p:nvSpPr>
            <p:cNvPr id="27" name="AutoShape 27">
              <a:extLst>
                <a:ext uri="{FF2B5EF4-FFF2-40B4-BE49-F238E27FC236}">
                  <a16:creationId xmlns:a16="http://schemas.microsoft.com/office/drawing/2014/main" id="{50C4E884-374B-4227-9F1A-7E04DEFE6FE1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740569" y="673793"/>
              <a:ext cx="1100287" cy="2766358"/>
            </a:xfrm>
            <a:custGeom>
              <a:avLst/>
              <a:gdLst>
                <a:gd name="T0" fmla="+- 0 10800 504"/>
                <a:gd name="T1" fmla="*/ T0 w 20593"/>
                <a:gd name="T2" fmla="+- 0 10805 11"/>
                <a:gd name="T3" fmla="*/ 10805 h 21589"/>
                <a:gd name="T4" fmla="+- 0 10800 504"/>
                <a:gd name="T5" fmla="*/ T4 w 20593"/>
                <a:gd name="T6" fmla="+- 0 10805 11"/>
                <a:gd name="T7" fmla="*/ 10805 h 21589"/>
                <a:gd name="T8" fmla="+- 0 10800 504"/>
                <a:gd name="T9" fmla="*/ T8 w 20593"/>
                <a:gd name="T10" fmla="+- 0 10805 11"/>
                <a:gd name="T11" fmla="*/ 10805 h 21589"/>
                <a:gd name="T12" fmla="+- 0 10800 504"/>
                <a:gd name="T13" fmla="*/ T12 w 20593"/>
                <a:gd name="T14" fmla="+- 0 10805 11"/>
                <a:gd name="T15" fmla="*/ 10805 h 215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3" h="21589">
                  <a:moveTo>
                    <a:pt x="9769" y="32"/>
                  </a:moveTo>
                  <a:cubicBezTo>
                    <a:pt x="9470" y="68"/>
                    <a:pt x="9194" y="134"/>
                    <a:pt x="8967" y="223"/>
                  </a:cubicBezTo>
                  <a:cubicBezTo>
                    <a:pt x="6519" y="1306"/>
                    <a:pt x="4542" y="2548"/>
                    <a:pt x="3106" y="3898"/>
                  </a:cubicBezTo>
                  <a:cubicBezTo>
                    <a:pt x="-92" y="6903"/>
                    <a:pt x="-504" y="10269"/>
                    <a:pt x="455" y="13565"/>
                  </a:cubicBezTo>
                  <a:cubicBezTo>
                    <a:pt x="1256" y="16316"/>
                    <a:pt x="2993" y="19006"/>
                    <a:pt x="5617" y="21553"/>
                  </a:cubicBezTo>
                  <a:lnTo>
                    <a:pt x="10304" y="21589"/>
                  </a:lnTo>
                  <a:lnTo>
                    <a:pt x="10311" y="21589"/>
                  </a:lnTo>
                  <a:lnTo>
                    <a:pt x="10321" y="21589"/>
                  </a:lnTo>
                  <a:lnTo>
                    <a:pt x="14991" y="21553"/>
                  </a:lnTo>
                  <a:cubicBezTo>
                    <a:pt x="17608" y="19006"/>
                    <a:pt x="19341" y="16316"/>
                    <a:pt x="20140" y="13565"/>
                  </a:cubicBezTo>
                  <a:cubicBezTo>
                    <a:pt x="21096" y="10269"/>
                    <a:pt x="20687" y="6903"/>
                    <a:pt x="17499" y="3898"/>
                  </a:cubicBezTo>
                  <a:cubicBezTo>
                    <a:pt x="16067" y="2548"/>
                    <a:pt x="14093" y="1306"/>
                    <a:pt x="11651" y="223"/>
                  </a:cubicBezTo>
                  <a:cubicBezTo>
                    <a:pt x="11425" y="134"/>
                    <a:pt x="11154" y="68"/>
                    <a:pt x="10856" y="32"/>
                  </a:cubicBezTo>
                  <a:cubicBezTo>
                    <a:pt x="10501" y="-11"/>
                    <a:pt x="10124" y="-11"/>
                    <a:pt x="9769" y="32"/>
                  </a:cubicBezTo>
                  <a:close/>
                </a:path>
              </a:pathLst>
            </a:custGeom>
            <a:solidFill>
              <a:srgbClr val="6B9B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8" name="AutoShape 28">
              <a:extLst>
                <a:ext uri="{FF2B5EF4-FFF2-40B4-BE49-F238E27FC236}">
                  <a16:creationId xmlns:a16="http://schemas.microsoft.com/office/drawing/2014/main" id="{F80AD133-47A9-478F-ACC5-97D6C81FE57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112120" y="2156987"/>
              <a:ext cx="432920" cy="1081459"/>
            </a:xfrm>
            <a:custGeom>
              <a:avLst/>
              <a:gdLst>
                <a:gd name="T0" fmla="+- 0 11039 478"/>
                <a:gd name="T1" fmla="*/ T0 w 21122"/>
                <a:gd name="T2" fmla="*/ 10800 h 21600"/>
                <a:gd name="T3" fmla="+- 0 11039 478"/>
                <a:gd name="T4" fmla="*/ T3 w 21122"/>
                <a:gd name="T5" fmla="*/ 10800 h 21600"/>
                <a:gd name="T6" fmla="+- 0 11039 478"/>
                <a:gd name="T7" fmla="*/ T6 w 21122"/>
                <a:gd name="T8" fmla="*/ 10800 h 21600"/>
                <a:gd name="T9" fmla="+- 0 11039 478"/>
                <a:gd name="T10" fmla="*/ T9 w 2112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122" h="21600">
                  <a:moveTo>
                    <a:pt x="12503" y="0"/>
                  </a:moveTo>
                  <a:cubicBezTo>
                    <a:pt x="5080" y="2748"/>
                    <a:pt x="608" y="6585"/>
                    <a:pt x="57" y="10676"/>
                  </a:cubicBezTo>
                  <a:cubicBezTo>
                    <a:pt x="-478" y="14655"/>
                    <a:pt x="2745" y="18567"/>
                    <a:pt x="9060" y="21600"/>
                  </a:cubicBezTo>
                  <a:cubicBezTo>
                    <a:pt x="8838" y="19730"/>
                    <a:pt x="10238" y="17888"/>
                    <a:pt x="13012" y="16400"/>
                  </a:cubicBezTo>
                  <a:cubicBezTo>
                    <a:pt x="15111" y="15275"/>
                    <a:pt x="17913" y="14402"/>
                    <a:pt x="21122" y="13874"/>
                  </a:cubicBezTo>
                  <a:cubicBezTo>
                    <a:pt x="19161" y="11576"/>
                    <a:pt x="17450" y="9245"/>
                    <a:pt x="15994" y="6885"/>
                  </a:cubicBezTo>
                  <a:cubicBezTo>
                    <a:pt x="14591" y="4611"/>
                    <a:pt x="13427" y="2314"/>
                    <a:pt x="12503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9" name="AutoShape 29">
              <a:extLst>
                <a:ext uri="{FF2B5EF4-FFF2-40B4-BE49-F238E27FC236}">
                  <a16:creationId xmlns:a16="http://schemas.microsoft.com/office/drawing/2014/main" id="{99FADB0D-79CF-4F1B-92BF-89303FFF4A93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083262" y="2672184"/>
              <a:ext cx="432985" cy="1081459"/>
            </a:xfrm>
            <a:custGeom>
              <a:avLst/>
              <a:gdLst>
                <a:gd name="T0" fmla="*/ 10561 w 21122"/>
                <a:gd name="T1" fmla="*/ 10800 h 21600"/>
                <a:gd name="T2" fmla="*/ 10561 w 21122"/>
                <a:gd name="T3" fmla="*/ 10800 h 21600"/>
                <a:gd name="T4" fmla="*/ 10561 w 21122"/>
                <a:gd name="T5" fmla="*/ 10800 h 21600"/>
                <a:gd name="T6" fmla="*/ 10561 w 2112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2" h="21600">
                  <a:moveTo>
                    <a:pt x="8619" y="0"/>
                  </a:moveTo>
                  <a:cubicBezTo>
                    <a:pt x="16042" y="2748"/>
                    <a:pt x="20514" y="6585"/>
                    <a:pt x="21065" y="10676"/>
                  </a:cubicBezTo>
                  <a:cubicBezTo>
                    <a:pt x="21600" y="14655"/>
                    <a:pt x="18377" y="18567"/>
                    <a:pt x="12062" y="21600"/>
                  </a:cubicBezTo>
                  <a:cubicBezTo>
                    <a:pt x="12284" y="19730"/>
                    <a:pt x="10884" y="17888"/>
                    <a:pt x="8110" y="16400"/>
                  </a:cubicBezTo>
                  <a:cubicBezTo>
                    <a:pt x="6011" y="15275"/>
                    <a:pt x="3209" y="14402"/>
                    <a:pt x="0" y="13874"/>
                  </a:cubicBezTo>
                  <a:cubicBezTo>
                    <a:pt x="1961" y="11576"/>
                    <a:pt x="3672" y="9245"/>
                    <a:pt x="5128" y="6885"/>
                  </a:cubicBezTo>
                  <a:cubicBezTo>
                    <a:pt x="6531" y="4611"/>
                    <a:pt x="7695" y="2314"/>
                    <a:pt x="8619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" name="Oval 30">
              <a:extLst>
                <a:ext uri="{FF2B5EF4-FFF2-40B4-BE49-F238E27FC236}">
                  <a16:creationId xmlns:a16="http://schemas.microsoft.com/office/drawing/2014/main" id="{A96408D6-EB0A-487E-8CD1-2D5F2A78EA24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01028" y="1510490"/>
              <a:ext cx="626712" cy="626711"/>
            </a:xfrm>
            <a:prstGeom prst="ellipse">
              <a:avLst/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" name="Oval 31">
              <a:extLst>
                <a:ext uri="{FF2B5EF4-FFF2-40B4-BE49-F238E27FC236}">
                  <a16:creationId xmlns:a16="http://schemas.microsoft.com/office/drawing/2014/main" id="{A680D9F9-CEFF-43EC-B8AA-F794CDD8B925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85464" y="1594927"/>
              <a:ext cx="457838" cy="4578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2" name="AutoShape 32">
              <a:extLst>
                <a:ext uri="{FF2B5EF4-FFF2-40B4-BE49-F238E27FC236}">
                  <a16:creationId xmlns:a16="http://schemas.microsoft.com/office/drawing/2014/main" id="{1529AE2E-9B72-4E40-9E66-62B1CF5DFBF2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445973" y="804305"/>
              <a:ext cx="738248" cy="528368"/>
            </a:xfrm>
            <a:custGeom>
              <a:avLst/>
              <a:gdLst>
                <a:gd name="T0" fmla="*/ 10800 w 21600"/>
                <a:gd name="T1" fmla="*/ 10794 h 21589"/>
                <a:gd name="T2" fmla="*/ 10800 w 21600"/>
                <a:gd name="T3" fmla="*/ 10794 h 21589"/>
                <a:gd name="T4" fmla="*/ 10800 w 21600"/>
                <a:gd name="T5" fmla="*/ 10794 h 21589"/>
                <a:gd name="T6" fmla="*/ 10800 w 21600"/>
                <a:gd name="T7" fmla="*/ 10794 h 21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89">
                  <a:moveTo>
                    <a:pt x="10818" y="0"/>
                  </a:moveTo>
                  <a:cubicBezTo>
                    <a:pt x="10532" y="0"/>
                    <a:pt x="10244" y="55"/>
                    <a:pt x="9966" y="168"/>
                  </a:cubicBezTo>
                  <a:cubicBezTo>
                    <a:pt x="9499" y="358"/>
                    <a:pt x="9068" y="703"/>
                    <a:pt x="8712" y="1168"/>
                  </a:cubicBezTo>
                  <a:cubicBezTo>
                    <a:pt x="5128" y="6476"/>
                    <a:pt x="2202" y="12529"/>
                    <a:pt x="0" y="19078"/>
                  </a:cubicBezTo>
                  <a:cubicBezTo>
                    <a:pt x="3454" y="20697"/>
                    <a:pt x="7063" y="21577"/>
                    <a:pt x="10714" y="21589"/>
                  </a:cubicBezTo>
                  <a:cubicBezTo>
                    <a:pt x="14421" y="21600"/>
                    <a:pt x="18093" y="20717"/>
                    <a:pt x="21600" y="19071"/>
                  </a:cubicBezTo>
                  <a:cubicBezTo>
                    <a:pt x="19404" y="12524"/>
                    <a:pt x="16482" y="6474"/>
                    <a:pt x="12909" y="1168"/>
                  </a:cubicBezTo>
                  <a:cubicBezTo>
                    <a:pt x="12555" y="703"/>
                    <a:pt x="12131" y="358"/>
                    <a:pt x="11665" y="168"/>
                  </a:cubicBezTo>
                  <a:cubicBezTo>
                    <a:pt x="11388" y="55"/>
                    <a:pt x="11104" y="0"/>
                    <a:pt x="10818" y="0"/>
                  </a:cubicBez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3" name="AutoShape 34">
              <a:extLst>
                <a:ext uri="{FF2B5EF4-FFF2-40B4-BE49-F238E27FC236}">
                  <a16:creationId xmlns:a16="http://schemas.microsoft.com/office/drawing/2014/main" id="{3D1B0B12-AE10-4573-BA3C-746FD59A517C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71764" y="806972"/>
              <a:ext cx="542442" cy="2729530"/>
            </a:xfrm>
            <a:custGeom>
              <a:avLst/>
              <a:gdLst>
                <a:gd name="T0" fmla="*/ 10291 w 20582"/>
                <a:gd name="T1" fmla="*/ 10800 h 21600"/>
                <a:gd name="T2" fmla="*/ 10291 w 20582"/>
                <a:gd name="T3" fmla="*/ 10800 h 21600"/>
                <a:gd name="T4" fmla="*/ 10291 w 20582"/>
                <a:gd name="T5" fmla="*/ 10800 h 21600"/>
                <a:gd name="T6" fmla="*/ 10291 w 205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82" h="21600">
                  <a:moveTo>
                    <a:pt x="0" y="0"/>
                  </a:moveTo>
                  <a:cubicBezTo>
                    <a:pt x="1162" y="440"/>
                    <a:pt x="2318" y="880"/>
                    <a:pt x="3423" y="1326"/>
                  </a:cubicBezTo>
                  <a:cubicBezTo>
                    <a:pt x="7846" y="3113"/>
                    <a:pt x="11791" y="4945"/>
                    <a:pt x="13860" y="6882"/>
                  </a:cubicBezTo>
                  <a:cubicBezTo>
                    <a:pt x="16484" y="9340"/>
                    <a:pt x="16066" y="11866"/>
                    <a:pt x="14314" y="14327"/>
                  </a:cubicBezTo>
                  <a:cubicBezTo>
                    <a:pt x="12560" y="16792"/>
                    <a:pt x="9444" y="19232"/>
                    <a:pt x="4941" y="21600"/>
                  </a:cubicBezTo>
                  <a:lnTo>
                    <a:pt x="9719" y="21593"/>
                  </a:lnTo>
                  <a:cubicBezTo>
                    <a:pt x="14737" y="19086"/>
                    <a:pt x="18095" y="16447"/>
                    <a:pt x="19661" y="13748"/>
                  </a:cubicBezTo>
                  <a:cubicBezTo>
                    <a:pt x="21600" y="10406"/>
                    <a:pt x="20771" y="6993"/>
                    <a:pt x="14307" y="3945"/>
                  </a:cubicBezTo>
                  <a:cubicBezTo>
                    <a:pt x="11405" y="2577"/>
                    <a:pt x="7402" y="1317"/>
                    <a:pt x="2453" y="219"/>
                  </a:cubicBezTo>
                  <a:cubicBezTo>
                    <a:pt x="1995" y="129"/>
                    <a:pt x="1445" y="62"/>
                    <a:pt x="840" y="25"/>
                  </a:cubicBezTo>
                  <a:cubicBezTo>
                    <a:pt x="565" y="9"/>
                    <a:pt x="284" y="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584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4" name="AutoShape 35">
              <a:extLst>
                <a:ext uri="{FF2B5EF4-FFF2-40B4-BE49-F238E27FC236}">
                  <a16:creationId xmlns:a16="http://schemas.microsoft.com/office/drawing/2014/main" id="{170AAB0E-47B9-456E-8018-447D0EA64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0945" y="2238664"/>
              <a:ext cx="258163" cy="6955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17866" y="361"/>
                    <a:pt x="14220" y="836"/>
                    <a:pt x="10698" y="1422"/>
                  </a:cubicBezTo>
                  <a:cubicBezTo>
                    <a:pt x="6964" y="2042"/>
                    <a:pt x="3384" y="2784"/>
                    <a:pt x="0" y="3638"/>
                  </a:cubicBezTo>
                  <a:cubicBezTo>
                    <a:pt x="2290" y="6429"/>
                    <a:pt x="3695" y="9310"/>
                    <a:pt x="4186" y="12222"/>
                  </a:cubicBezTo>
                  <a:cubicBezTo>
                    <a:pt x="4713" y="15341"/>
                    <a:pt x="4187" y="18472"/>
                    <a:pt x="2621" y="21543"/>
                  </a:cubicBezTo>
                  <a:lnTo>
                    <a:pt x="7418" y="21600"/>
                  </a:lnTo>
                  <a:cubicBezTo>
                    <a:pt x="8863" y="17902"/>
                    <a:pt x="10784" y="14231"/>
                    <a:pt x="13174" y="10601"/>
                  </a:cubicBezTo>
                  <a:cubicBezTo>
                    <a:pt x="15531" y="7020"/>
                    <a:pt x="18343" y="3483"/>
                    <a:pt x="21600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5" name="AutoShape 36">
              <a:extLst>
                <a:ext uri="{FF2B5EF4-FFF2-40B4-BE49-F238E27FC236}">
                  <a16:creationId xmlns:a16="http://schemas.microsoft.com/office/drawing/2014/main" id="{905261D8-4853-4D96-A04A-CCDA84830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672" y="2716959"/>
              <a:ext cx="490903" cy="988521"/>
            </a:xfrm>
            <a:custGeom>
              <a:avLst/>
              <a:gdLst>
                <a:gd name="T0" fmla="*/ 10459 w 20919"/>
                <a:gd name="T1" fmla="*/ 10800 h 21600"/>
                <a:gd name="T2" fmla="*/ 10459 w 20919"/>
                <a:gd name="T3" fmla="*/ 10800 h 21600"/>
                <a:gd name="T4" fmla="*/ 10459 w 20919"/>
                <a:gd name="T5" fmla="*/ 10800 h 21600"/>
                <a:gd name="T6" fmla="*/ 10459 w 2091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19" h="21600">
                  <a:moveTo>
                    <a:pt x="2343" y="17032"/>
                  </a:moveTo>
                  <a:cubicBezTo>
                    <a:pt x="8695" y="15086"/>
                    <a:pt x="13607" y="12113"/>
                    <a:pt x="16307" y="8580"/>
                  </a:cubicBezTo>
                  <a:cubicBezTo>
                    <a:pt x="18307" y="5964"/>
                    <a:pt x="19009" y="3134"/>
                    <a:pt x="18352" y="344"/>
                  </a:cubicBezTo>
                  <a:lnTo>
                    <a:pt x="18871" y="0"/>
                  </a:lnTo>
                  <a:cubicBezTo>
                    <a:pt x="21497" y="3630"/>
                    <a:pt x="21600" y="7614"/>
                    <a:pt x="19162" y="11279"/>
                  </a:cubicBezTo>
                  <a:cubicBezTo>
                    <a:pt x="16027" y="15991"/>
                    <a:pt x="9024" y="19763"/>
                    <a:pt x="0" y="21600"/>
                  </a:cubicBezTo>
                  <a:cubicBezTo>
                    <a:pt x="799" y="20859"/>
                    <a:pt x="1405" y="20068"/>
                    <a:pt x="1800" y="19245"/>
                  </a:cubicBezTo>
                  <a:cubicBezTo>
                    <a:pt x="2148" y="18521"/>
                    <a:pt x="2330" y="17778"/>
                    <a:pt x="2343" y="17032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6" name="AutoShape 37">
              <a:extLst>
                <a:ext uri="{FF2B5EF4-FFF2-40B4-BE49-F238E27FC236}">
                  <a16:creationId xmlns:a16="http://schemas.microsoft.com/office/drawing/2014/main" id="{1F33ED05-978B-4CB9-9D92-AF50A271F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716" y="3329125"/>
              <a:ext cx="742061" cy="9361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2325" y="18261"/>
                    <a:pt x="4714" y="14949"/>
                    <a:pt x="7165" y="11667"/>
                  </a:cubicBezTo>
                  <a:cubicBezTo>
                    <a:pt x="10102" y="7735"/>
                    <a:pt x="13128" y="3845"/>
                    <a:pt x="16243" y="0"/>
                  </a:cubicBezTo>
                  <a:lnTo>
                    <a:pt x="21600" y="1487"/>
                  </a:lnTo>
                  <a:cubicBezTo>
                    <a:pt x="21549" y="8890"/>
                    <a:pt x="16483" y="15700"/>
                    <a:pt x="8335" y="19318"/>
                  </a:cubicBezTo>
                  <a:cubicBezTo>
                    <a:pt x="5750" y="20466"/>
                    <a:pt x="2928" y="21239"/>
                    <a:pt x="0" y="21600"/>
                  </a:cubicBezTo>
                  <a:close/>
                </a:path>
              </a:pathLst>
            </a:custGeom>
            <a:solidFill>
              <a:srgbClr val="C950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7" name="AutoShape 38">
              <a:extLst>
                <a:ext uri="{FF2B5EF4-FFF2-40B4-BE49-F238E27FC236}">
                  <a16:creationId xmlns:a16="http://schemas.microsoft.com/office/drawing/2014/main" id="{1043BE82-085E-434F-A690-3AB5C9D2A1DE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226544" y="3268140"/>
              <a:ext cx="457838" cy="726628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EA76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8" name="AutoShape 39">
              <a:extLst>
                <a:ext uri="{FF2B5EF4-FFF2-40B4-BE49-F238E27FC236}">
                  <a16:creationId xmlns:a16="http://schemas.microsoft.com/office/drawing/2014/main" id="{CC2CC841-060A-474C-A766-02AD94C4DF1D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421797" y="3289702"/>
              <a:ext cx="233410" cy="370441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9" name="AutoShape 40">
              <a:extLst>
                <a:ext uri="{FF2B5EF4-FFF2-40B4-BE49-F238E27FC236}">
                  <a16:creationId xmlns:a16="http://schemas.microsoft.com/office/drawing/2014/main" id="{996FCC08-015A-4024-986B-D7D68D0A6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025" y="3257424"/>
              <a:ext cx="248139" cy="380668"/>
            </a:xfrm>
            <a:custGeom>
              <a:avLst/>
              <a:gdLst>
                <a:gd name="T0" fmla="*/ 10596 w 21192"/>
                <a:gd name="T1" fmla="*/ 10800 h 21600"/>
                <a:gd name="T2" fmla="*/ 10596 w 21192"/>
                <a:gd name="T3" fmla="*/ 10800 h 21600"/>
                <a:gd name="T4" fmla="*/ 10596 w 21192"/>
                <a:gd name="T5" fmla="*/ 10800 h 21600"/>
                <a:gd name="T6" fmla="*/ 10596 w 2119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92" h="21600">
                  <a:moveTo>
                    <a:pt x="0" y="21600"/>
                  </a:moveTo>
                  <a:lnTo>
                    <a:pt x="17042" y="0"/>
                  </a:lnTo>
                  <a:lnTo>
                    <a:pt x="20865" y="1193"/>
                  </a:lnTo>
                  <a:cubicBezTo>
                    <a:pt x="21600" y="4381"/>
                    <a:pt x="21079" y="7575"/>
                    <a:pt x="19471" y="10498"/>
                  </a:cubicBezTo>
                  <a:cubicBezTo>
                    <a:pt x="17838" y="13465"/>
                    <a:pt x="15077" y="16171"/>
                    <a:pt x="11244" y="18230"/>
                  </a:cubicBezTo>
                  <a:cubicBezTo>
                    <a:pt x="7994" y="19976"/>
                    <a:pt x="4121" y="21137"/>
                    <a:pt x="0" y="21600"/>
                  </a:cubicBezTo>
                  <a:close/>
                </a:path>
              </a:pathLst>
            </a:custGeom>
            <a:solidFill>
              <a:srgbClr val="EDBE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0" name="AutoShape 41">
              <a:extLst>
                <a:ext uri="{FF2B5EF4-FFF2-40B4-BE49-F238E27FC236}">
                  <a16:creationId xmlns:a16="http://schemas.microsoft.com/office/drawing/2014/main" id="{58BA3EA2-A4E0-4CD1-8638-AE6DDF2234FF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359184" y="3218383"/>
              <a:ext cx="571593" cy="111645"/>
            </a:xfrm>
            <a:prstGeom prst="roundRect">
              <a:avLst>
                <a:gd name="adj" fmla="val 50000"/>
              </a:avLst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1" name="AutoShape 42">
              <a:extLst>
                <a:ext uri="{FF2B5EF4-FFF2-40B4-BE49-F238E27FC236}">
                  <a16:creationId xmlns:a16="http://schemas.microsoft.com/office/drawing/2014/main" id="{4956FBC4-B508-402C-8726-5594FD5C8F0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693846" y="2347612"/>
              <a:ext cx="244893" cy="1208560"/>
            </a:xfrm>
            <a:custGeom>
              <a:avLst/>
              <a:gdLst>
                <a:gd name="T0" fmla="+- 0 10799 2"/>
                <a:gd name="T1" fmla="*/ T0 w 21595"/>
                <a:gd name="T2" fmla="*/ 10800 h 21600"/>
                <a:gd name="T3" fmla="+- 0 10799 2"/>
                <a:gd name="T4" fmla="*/ T3 w 21595"/>
                <a:gd name="T5" fmla="*/ 10800 h 21600"/>
                <a:gd name="T6" fmla="+- 0 10799 2"/>
                <a:gd name="T7" fmla="*/ T6 w 21595"/>
                <a:gd name="T8" fmla="*/ 10800 h 21600"/>
                <a:gd name="T9" fmla="+- 0 10799 2"/>
                <a:gd name="T10" fmla="*/ T9 w 21595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5" h="21600">
                  <a:moveTo>
                    <a:pt x="10790" y="0"/>
                  </a:moveTo>
                  <a:cubicBezTo>
                    <a:pt x="9905" y="110"/>
                    <a:pt x="9098" y="241"/>
                    <a:pt x="8364" y="389"/>
                  </a:cubicBezTo>
                  <a:cubicBezTo>
                    <a:pt x="5623" y="945"/>
                    <a:pt x="4235" y="1698"/>
                    <a:pt x="3166" y="2452"/>
                  </a:cubicBezTo>
                  <a:cubicBezTo>
                    <a:pt x="1065" y="3934"/>
                    <a:pt x="-2" y="5468"/>
                    <a:pt x="0" y="7011"/>
                  </a:cubicBezTo>
                  <a:cubicBezTo>
                    <a:pt x="305" y="8249"/>
                    <a:pt x="899" y="9484"/>
                    <a:pt x="1780" y="10711"/>
                  </a:cubicBezTo>
                  <a:cubicBezTo>
                    <a:pt x="2651" y="11923"/>
                    <a:pt x="3809" y="13126"/>
                    <a:pt x="4899" y="14331"/>
                  </a:cubicBezTo>
                  <a:cubicBezTo>
                    <a:pt x="7082" y="16745"/>
                    <a:pt x="9024" y="19170"/>
                    <a:pt x="10727" y="21600"/>
                  </a:cubicBezTo>
                  <a:lnTo>
                    <a:pt x="10727" y="21265"/>
                  </a:lnTo>
                  <a:cubicBezTo>
                    <a:pt x="10754" y="21321"/>
                    <a:pt x="10775" y="21377"/>
                    <a:pt x="10797" y="21432"/>
                  </a:cubicBezTo>
                  <a:cubicBezTo>
                    <a:pt x="10819" y="21488"/>
                    <a:pt x="10842" y="21544"/>
                    <a:pt x="10869" y="21600"/>
                  </a:cubicBezTo>
                  <a:cubicBezTo>
                    <a:pt x="12572" y="19170"/>
                    <a:pt x="14514" y="16745"/>
                    <a:pt x="16697" y="14331"/>
                  </a:cubicBezTo>
                  <a:cubicBezTo>
                    <a:pt x="17787" y="13126"/>
                    <a:pt x="18945" y="11923"/>
                    <a:pt x="19816" y="10711"/>
                  </a:cubicBezTo>
                  <a:cubicBezTo>
                    <a:pt x="20697" y="9484"/>
                    <a:pt x="21291" y="8249"/>
                    <a:pt x="21596" y="7011"/>
                  </a:cubicBezTo>
                  <a:cubicBezTo>
                    <a:pt x="21598" y="5468"/>
                    <a:pt x="20531" y="3934"/>
                    <a:pt x="18430" y="2452"/>
                  </a:cubicBezTo>
                  <a:cubicBezTo>
                    <a:pt x="17361" y="1698"/>
                    <a:pt x="15973" y="945"/>
                    <a:pt x="13232" y="389"/>
                  </a:cubicBezTo>
                  <a:cubicBezTo>
                    <a:pt x="12498" y="241"/>
                    <a:pt x="11675" y="110"/>
                    <a:pt x="10790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2" name="AutoShape 43">
              <a:extLst>
                <a:ext uri="{FF2B5EF4-FFF2-40B4-BE49-F238E27FC236}">
                  <a16:creationId xmlns:a16="http://schemas.microsoft.com/office/drawing/2014/main" id="{9AF3B6DD-341F-4F19-A372-EF1E1A504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778" y="2419507"/>
              <a:ext cx="583592" cy="1056623"/>
            </a:xfrm>
            <a:custGeom>
              <a:avLst/>
              <a:gdLst>
                <a:gd name="T0" fmla="*/ 10794 w 21589"/>
                <a:gd name="T1" fmla="*/ 10800 h 21600"/>
                <a:gd name="T2" fmla="*/ 10794 w 21589"/>
                <a:gd name="T3" fmla="*/ 10800 h 21600"/>
                <a:gd name="T4" fmla="*/ 10794 w 21589"/>
                <a:gd name="T5" fmla="*/ 10800 h 21600"/>
                <a:gd name="T6" fmla="*/ 10794 w 2158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89" h="21600">
                  <a:moveTo>
                    <a:pt x="20772" y="0"/>
                  </a:moveTo>
                  <a:lnTo>
                    <a:pt x="0" y="21600"/>
                  </a:lnTo>
                  <a:cubicBezTo>
                    <a:pt x="1772" y="20350"/>
                    <a:pt x="3530" y="19095"/>
                    <a:pt x="5276" y="17834"/>
                  </a:cubicBezTo>
                  <a:cubicBezTo>
                    <a:pt x="7003" y="16587"/>
                    <a:pt x="8717" y="15335"/>
                    <a:pt x="10474" y="14101"/>
                  </a:cubicBezTo>
                  <a:cubicBezTo>
                    <a:pt x="12271" y="12837"/>
                    <a:pt x="14114" y="11592"/>
                    <a:pt x="15742" y="10260"/>
                  </a:cubicBezTo>
                  <a:cubicBezTo>
                    <a:pt x="17247" y="9028"/>
                    <a:pt x="18562" y="7729"/>
                    <a:pt x="19671" y="6375"/>
                  </a:cubicBezTo>
                  <a:cubicBezTo>
                    <a:pt x="20203" y="5586"/>
                    <a:pt x="20655" y="4793"/>
                    <a:pt x="21030" y="3996"/>
                  </a:cubicBezTo>
                  <a:cubicBezTo>
                    <a:pt x="21317" y="3388"/>
                    <a:pt x="21557" y="2742"/>
                    <a:pt x="21586" y="2116"/>
                  </a:cubicBezTo>
                  <a:cubicBezTo>
                    <a:pt x="21600" y="1820"/>
                    <a:pt x="21565" y="1525"/>
                    <a:pt x="21532" y="1236"/>
                  </a:cubicBezTo>
                  <a:cubicBezTo>
                    <a:pt x="21493" y="899"/>
                    <a:pt x="21454" y="556"/>
                    <a:pt x="21122" y="243"/>
                  </a:cubicBezTo>
                  <a:cubicBezTo>
                    <a:pt x="21027" y="153"/>
                    <a:pt x="20909" y="72"/>
                    <a:pt x="20772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3" name="Oval 44">
              <a:extLst>
                <a:ext uri="{FF2B5EF4-FFF2-40B4-BE49-F238E27FC236}">
                  <a16:creationId xmlns:a16="http://schemas.microsoft.com/office/drawing/2014/main" id="{05050F61-3728-46EB-AEF2-94DBBEBEB959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08655" y="1618117"/>
              <a:ext cx="411457" cy="411457"/>
            </a:xfrm>
            <a:prstGeom prst="ellipse">
              <a:avLst/>
            </a:prstGeom>
            <a:solidFill>
              <a:srgbClr val="6FBFE5">
                <a:alpha val="5844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868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43</a:t>
            </a:fld>
            <a:endParaRPr lang="fr-FR"/>
          </a:p>
        </p:txBody>
      </p:sp>
      <p:sp>
        <p:nvSpPr>
          <p:cNvPr id="3" name="Timeline"/>
          <p:cNvSpPr txBox="1"/>
          <p:nvPr/>
        </p:nvSpPr>
        <p:spPr>
          <a:xfrm>
            <a:off x="421200" y="284400"/>
            <a:ext cx="7654196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000" dirty="0" smtClean="0"/>
              <a:t>Recrutement</a:t>
            </a:r>
            <a:endParaRPr sz="6000" dirty="0"/>
          </a:p>
        </p:txBody>
      </p:sp>
      <p:sp>
        <p:nvSpPr>
          <p:cNvPr id="67" name="ZoneTexte 66"/>
          <p:cNvSpPr txBox="1"/>
          <p:nvPr/>
        </p:nvSpPr>
        <p:spPr>
          <a:xfrm>
            <a:off x="267872" y="1684483"/>
            <a:ext cx="3960000" cy="1080000"/>
          </a:xfrm>
          <a:prstGeom prst="rect">
            <a:avLst/>
          </a:prstGeom>
          <a:solidFill>
            <a:srgbClr val="45688B"/>
          </a:solidFill>
          <a:ln>
            <a:solidFill>
              <a:srgbClr val="45688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None/>
            </a:pPr>
            <a:r>
              <a:rPr lang="fr-FR" sz="1400" b="1" dirty="0">
                <a:latin typeface="Montserrat Light"/>
              </a:rPr>
              <a:t>Experts des processus Agile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267872" y="3140135"/>
            <a:ext cx="3960000" cy="1080000"/>
          </a:xfrm>
          <a:prstGeom prst="rect">
            <a:avLst/>
          </a:prstGeom>
          <a:solidFill>
            <a:srgbClr val="61D1CE"/>
          </a:solidFill>
          <a:ln>
            <a:solidFill>
              <a:srgbClr val="61D1C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  <a:buNone/>
            </a:pPr>
            <a:r>
              <a:rPr lang="fr-FR" sz="1400" b="1" dirty="0">
                <a:latin typeface="Montserrat Light"/>
              </a:rPr>
              <a:t>Interface Mobile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267872" y="4595786"/>
            <a:ext cx="3960000" cy="1080000"/>
          </a:xfrm>
          <a:prstGeom prst="rect">
            <a:avLst/>
          </a:prstGeom>
          <a:solidFill>
            <a:srgbClr val="E16268"/>
          </a:solidFill>
          <a:ln>
            <a:solidFill>
              <a:srgbClr val="E1626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  <a:buNone/>
            </a:pPr>
            <a:r>
              <a:rPr lang="fr-FR" sz="1400" b="1" dirty="0">
                <a:latin typeface="Montserrat Light"/>
              </a:rPr>
              <a:t>CX Digital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152900" y="1684483"/>
            <a:ext cx="7280641" cy="1080000"/>
          </a:xfrm>
          <a:prstGeom prst="rect">
            <a:avLst/>
          </a:prstGeom>
          <a:noFill/>
          <a:ln>
            <a:solidFill>
              <a:srgbClr val="45688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/>
          <p:cNvSpPr/>
          <p:nvPr/>
        </p:nvSpPr>
        <p:spPr>
          <a:xfrm>
            <a:off x="4152900" y="3135065"/>
            <a:ext cx="7280641" cy="1080000"/>
          </a:xfrm>
          <a:prstGeom prst="rect">
            <a:avLst/>
          </a:prstGeom>
          <a:noFill/>
          <a:ln>
            <a:solidFill>
              <a:srgbClr val="61D1C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>
            <a:off x="4152900" y="4590661"/>
            <a:ext cx="7280641" cy="1080000"/>
          </a:xfrm>
          <a:prstGeom prst="rect">
            <a:avLst/>
          </a:prstGeom>
          <a:noFill/>
          <a:ln>
            <a:solidFill>
              <a:srgbClr val="E1626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3" name="Image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262" y="1771419"/>
            <a:ext cx="651600" cy="651600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111" y="1771419"/>
            <a:ext cx="651600" cy="651600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828" y="1771419"/>
            <a:ext cx="651600" cy="651600"/>
          </a:xfrm>
          <a:prstGeom prst="rect">
            <a:avLst/>
          </a:prstGeom>
        </p:spPr>
      </p:pic>
      <p:pic>
        <p:nvPicPr>
          <p:cNvPr id="76" name="Image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545" y="1771419"/>
            <a:ext cx="651600" cy="651600"/>
          </a:xfrm>
          <a:prstGeom prst="rect">
            <a:avLst/>
          </a:prstGeom>
        </p:spPr>
      </p:pic>
      <p:sp>
        <p:nvSpPr>
          <p:cNvPr id="77" name="ZoneTexte 76"/>
          <p:cNvSpPr txBox="1"/>
          <p:nvPr/>
        </p:nvSpPr>
        <p:spPr>
          <a:xfrm>
            <a:off x="4410628" y="2436158"/>
            <a:ext cx="1447184" cy="316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None/>
            </a:pPr>
            <a:r>
              <a:rPr lang="fr-FR" sz="1100" dirty="0" smtClean="0">
                <a:solidFill>
                  <a:srgbClr val="45688B"/>
                </a:solidFill>
                <a:latin typeface="Montserrat Light"/>
              </a:rPr>
              <a:t>Product </a:t>
            </a:r>
            <a:r>
              <a:rPr lang="fr-FR" sz="1100" dirty="0" err="1" smtClean="0">
                <a:solidFill>
                  <a:srgbClr val="45688B"/>
                </a:solidFill>
                <a:latin typeface="Montserrat Light"/>
              </a:rPr>
              <a:t>Owner</a:t>
            </a:r>
            <a:r>
              <a:rPr lang="fr-FR" sz="1100" dirty="0" smtClean="0">
                <a:solidFill>
                  <a:srgbClr val="45688B"/>
                </a:solidFill>
                <a:latin typeface="Montserrat Light"/>
              </a:rPr>
              <a:t> </a:t>
            </a:r>
            <a:r>
              <a:rPr lang="fr-FR" sz="1200" b="1" dirty="0" smtClean="0">
                <a:solidFill>
                  <a:srgbClr val="45688B"/>
                </a:solidFill>
                <a:latin typeface="Montserrat Light"/>
              </a:rPr>
              <a:t>(1/4)</a:t>
            </a:r>
            <a:endParaRPr lang="fr-FR" sz="1200" b="1" dirty="0">
              <a:solidFill>
                <a:srgbClr val="45688B"/>
              </a:solidFill>
              <a:latin typeface="Montserrat Light"/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6215001" y="2436158"/>
            <a:ext cx="1534172" cy="316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None/>
            </a:pPr>
            <a:r>
              <a:rPr lang="fr-FR" sz="1100" dirty="0" err="1" smtClean="0">
                <a:solidFill>
                  <a:srgbClr val="45688B"/>
                </a:solidFill>
                <a:latin typeface="Montserrat Light"/>
              </a:rPr>
              <a:t>Scrum</a:t>
            </a:r>
            <a:r>
              <a:rPr lang="fr-FR" sz="1100" dirty="0" smtClean="0">
                <a:solidFill>
                  <a:srgbClr val="45688B"/>
                </a:solidFill>
                <a:latin typeface="Montserrat Light"/>
              </a:rPr>
              <a:t> Master </a:t>
            </a:r>
            <a:r>
              <a:rPr lang="fr-FR" sz="1200" b="1" dirty="0" smtClean="0">
                <a:solidFill>
                  <a:srgbClr val="45688B"/>
                </a:solidFill>
                <a:latin typeface="Montserrat Light"/>
              </a:rPr>
              <a:t>(1/4)</a:t>
            </a:r>
            <a:endParaRPr lang="fr-FR" sz="1200" b="1" dirty="0">
              <a:solidFill>
                <a:srgbClr val="45688B"/>
              </a:solidFill>
              <a:latin typeface="Montserrat Light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8208775" y="2436158"/>
            <a:ext cx="1315622" cy="316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None/>
            </a:pPr>
            <a:r>
              <a:rPr lang="fr-FR" sz="1100" dirty="0" smtClean="0">
                <a:solidFill>
                  <a:srgbClr val="45688B"/>
                </a:solidFill>
                <a:latin typeface="Montserrat Light"/>
              </a:rPr>
              <a:t>Coach Agile </a:t>
            </a:r>
            <a:r>
              <a:rPr lang="fr-FR" sz="1200" b="1" dirty="0" smtClean="0">
                <a:solidFill>
                  <a:srgbClr val="45688B"/>
                </a:solidFill>
                <a:latin typeface="Montserrat Light"/>
              </a:rPr>
              <a:t>(0/2)</a:t>
            </a:r>
            <a:endParaRPr lang="fr-FR" sz="1200" b="1" dirty="0">
              <a:solidFill>
                <a:srgbClr val="45688B"/>
              </a:solidFill>
              <a:latin typeface="Montserrat Light"/>
            </a:endParaRPr>
          </a:p>
        </p:txBody>
      </p:sp>
      <p:sp>
        <p:nvSpPr>
          <p:cNvPr id="80" name="ZoneTexte 79"/>
          <p:cNvSpPr txBox="1"/>
          <p:nvPr/>
        </p:nvSpPr>
        <p:spPr>
          <a:xfrm>
            <a:off x="9996198" y="2436158"/>
            <a:ext cx="1469342" cy="316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None/>
            </a:pPr>
            <a:r>
              <a:rPr lang="fr-FR" sz="1100" dirty="0" smtClean="0">
                <a:solidFill>
                  <a:srgbClr val="45688B"/>
                </a:solidFill>
                <a:latin typeface="Montserrat Light"/>
              </a:rPr>
              <a:t>Q&amp;A Testeurs </a:t>
            </a:r>
            <a:r>
              <a:rPr lang="fr-FR" sz="1200" b="1" dirty="0" smtClean="0">
                <a:solidFill>
                  <a:srgbClr val="45688B"/>
                </a:solidFill>
                <a:latin typeface="Montserrat Light"/>
              </a:rPr>
              <a:t>(1/8)</a:t>
            </a:r>
            <a:endParaRPr lang="fr-FR" sz="1200" b="1" dirty="0">
              <a:solidFill>
                <a:srgbClr val="45688B"/>
              </a:solidFill>
              <a:latin typeface="Montserrat Light"/>
            </a:endParaRPr>
          </a:p>
        </p:txBody>
      </p:sp>
      <p:pic>
        <p:nvPicPr>
          <p:cNvPr id="81" name="Image 8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746" y="3256068"/>
            <a:ext cx="651600" cy="651600"/>
          </a:xfrm>
          <a:prstGeom prst="rect">
            <a:avLst/>
          </a:prstGeom>
        </p:spPr>
      </p:pic>
      <p:pic>
        <p:nvPicPr>
          <p:cNvPr id="82" name="Image 8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663" y="3274360"/>
            <a:ext cx="651600" cy="651600"/>
          </a:xfrm>
          <a:prstGeom prst="rect">
            <a:avLst/>
          </a:prstGeom>
        </p:spPr>
      </p:pic>
      <p:pic>
        <p:nvPicPr>
          <p:cNvPr id="83" name="Image 8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511" y="3274360"/>
            <a:ext cx="651600" cy="651600"/>
          </a:xfrm>
          <a:prstGeom prst="rect">
            <a:avLst/>
          </a:prstGeom>
        </p:spPr>
      </p:pic>
      <p:sp>
        <p:nvSpPr>
          <p:cNvPr id="84" name="ZoneTexte 83"/>
          <p:cNvSpPr txBox="1"/>
          <p:nvPr/>
        </p:nvSpPr>
        <p:spPr>
          <a:xfrm>
            <a:off x="4721071" y="3919643"/>
            <a:ext cx="1447184" cy="316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None/>
            </a:pPr>
            <a:r>
              <a:rPr lang="fr-FR" sz="1100" dirty="0" smtClean="0">
                <a:solidFill>
                  <a:srgbClr val="61D1CE"/>
                </a:solidFill>
                <a:latin typeface="Montserrat Light"/>
              </a:rPr>
              <a:t>Mobile UX </a:t>
            </a:r>
            <a:r>
              <a:rPr lang="fr-FR" sz="1200" b="1" dirty="0" smtClean="0">
                <a:solidFill>
                  <a:srgbClr val="61D1CE"/>
                </a:solidFill>
                <a:latin typeface="Montserrat Light"/>
              </a:rPr>
              <a:t>(0)</a:t>
            </a:r>
            <a:endParaRPr lang="fr-FR" sz="1200" b="1" dirty="0">
              <a:solidFill>
                <a:srgbClr val="61D1CE"/>
              </a:solidFill>
              <a:latin typeface="Montserrat Light"/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6895647" y="3919643"/>
            <a:ext cx="1472191" cy="316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None/>
            </a:pPr>
            <a:r>
              <a:rPr lang="fr-FR" sz="1100" dirty="0" smtClean="0">
                <a:solidFill>
                  <a:srgbClr val="61D1CE"/>
                </a:solidFill>
                <a:latin typeface="Montserrat Light"/>
              </a:rPr>
              <a:t>Dev Mobile </a:t>
            </a:r>
            <a:r>
              <a:rPr lang="fr-FR" sz="1100" dirty="0" err="1" smtClean="0">
                <a:solidFill>
                  <a:srgbClr val="61D1CE"/>
                </a:solidFill>
                <a:latin typeface="Montserrat Light"/>
              </a:rPr>
              <a:t>app</a:t>
            </a:r>
            <a:r>
              <a:rPr lang="fr-FR" sz="1100" dirty="0" smtClean="0">
                <a:solidFill>
                  <a:srgbClr val="61D1CE"/>
                </a:solidFill>
                <a:latin typeface="Montserrat Light"/>
              </a:rPr>
              <a:t>/site </a:t>
            </a:r>
            <a:r>
              <a:rPr lang="fr-FR" sz="1200" b="1" dirty="0" smtClean="0">
                <a:solidFill>
                  <a:srgbClr val="61D1CE"/>
                </a:solidFill>
                <a:latin typeface="Montserrat Light"/>
              </a:rPr>
              <a:t>(0)</a:t>
            </a:r>
            <a:endParaRPr lang="fr-FR" sz="1200" b="1" dirty="0">
              <a:solidFill>
                <a:srgbClr val="61D1CE"/>
              </a:solidFill>
              <a:latin typeface="Montserrat Light"/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9320633" y="3909080"/>
            <a:ext cx="1465300" cy="316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None/>
            </a:pPr>
            <a:r>
              <a:rPr lang="fr-FR" sz="1100" dirty="0" smtClean="0">
                <a:solidFill>
                  <a:srgbClr val="61D1CE"/>
                </a:solidFill>
                <a:latin typeface="Montserrat Light"/>
              </a:rPr>
              <a:t>Données mobiles et géolocalisation </a:t>
            </a:r>
            <a:r>
              <a:rPr lang="fr-FR" sz="1200" b="1" dirty="0" smtClean="0">
                <a:solidFill>
                  <a:srgbClr val="61D1CE"/>
                </a:solidFill>
                <a:latin typeface="Montserrat Light"/>
              </a:rPr>
              <a:t>(0)</a:t>
            </a:r>
            <a:endParaRPr lang="fr-FR" sz="1100" b="1" dirty="0">
              <a:solidFill>
                <a:srgbClr val="61D1CE"/>
              </a:solidFill>
              <a:latin typeface="Montserrat Light"/>
            </a:endParaRPr>
          </a:p>
        </p:txBody>
      </p:sp>
      <p:pic>
        <p:nvPicPr>
          <p:cNvPr id="87" name="Image 8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746" y="4695824"/>
            <a:ext cx="651600" cy="651600"/>
          </a:xfrm>
          <a:prstGeom prst="rect">
            <a:avLst/>
          </a:prstGeom>
        </p:spPr>
      </p:pic>
      <p:sp>
        <p:nvSpPr>
          <p:cNvPr id="88" name="ZoneTexte 87"/>
          <p:cNvSpPr txBox="1"/>
          <p:nvPr/>
        </p:nvSpPr>
        <p:spPr>
          <a:xfrm>
            <a:off x="6711798" y="5356676"/>
            <a:ext cx="1853496" cy="316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None/>
            </a:pPr>
            <a:r>
              <a:rPr lang="fr-FR" sz="1100" dirty="0" smtClean="0">
                <a:solidFill>
                  <a:srgbClr val="E16268"/>
                </a:solidFill>
                <a:latin typeface="Montserrat Light"/>
              </a:rPr>
              <a:t>Dev Digital Front-end </a:t>
            </a:r>
            <a:r>
              <a:rPr lang="fr-FR" sz="1200" b="1" dirty="0" smtClean="0">
                <a:solidFill>
                  <a:srgbClr val="E16268"/>
                </a:solidFill>
                <a:latin typeface="Montserrat Light"/>
              </a:rPr>
              <a:t>(3/12)</a:t>
            </a:r>
            <a:endParaRPr lang="fr-FR" sz="1200" b="1" dirty="0">
              <a:solidFill>
                <a:srgbClr val="E16268"/>
              </a:solidFill>
              <a:latin typeface="Montserrat Light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4721071" y="5356676"/>
            <a:ext cx="1472191" cy="316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None/>
            </a:pPr>
            <a:r>
              <a:rPr lang="fr-FR" sz="1100" dirty="0" smtClean="0">
                <a:solidFill>
                  <a:srgbClr val="E16268"/>
                </a:solidFill>
                <a:latin typeface="Montserrat Light"/>
              </a:rPr>
              <a:t>UX Designer </a:t>
            </a:r>
            <a:r>
              <a:rPr lang="fr-FR" sz="1200" b="1" dirty="0" smtClean="0">
                <a:solidFill>
                  <a:srgbClr val="E16268"/>
                </a:solidFill>
                <a:latin typeface="Montserrat Light"/>
              </a:rPr>
              <a:t>(1/1)</a:t>
            </a:r>
            <a:endParaRPr lang="fr-FR" sz="1200" b="1" dirty="0">
              <a:solidFill>
                <a:srgbClr val="E16268"/>
              </a:solidFill>
              <a:latin typeface="Montserrat Light"/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9248421" y="5356676"/>
            <a:ext cx="1614979" cy="316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None/>
            </a:pPr>
            <a:r>
              <a:rPr lang="fr-FR" sz="1100" dirty="0" smtClean="0">
                <a:solidFill>
                  <a:srgbClr val="E16268"/>
                </a:solidFill>
                <a:latin typeface="Montserrat Light"/>
              </a:rPr>
              <a:t>API Product Manager </a:t>
            </a:r>
            <a:r>
              <a:rPr lang="fr-FR" sz="1200" b="1" dirty="0" smtClean="0">
                <a:solidFill>
                  <a:srgbClr val="E16268"/>
                </a:solidFill>
                <a:latin typeface="Montserrat Light"/>
              </a:rPr>
              <a:t>(0/1)</a:t>
            </a:r>
            <a:endParaRPr lang="fr-FR" sz="1200" b="1" dirty="0">
              <a:solidFill>
                <a:srgbClr val="E16268"/>
              </a:solidFill>
              <a:latin typeface="Montserrat Light"/>
            </a:endParaRPr>
          </a:p>
        </p:txBody>
      </p:sp>
      <p:pic>
        <p:nvPicPr>
          <p:cNvPr id="91" name="Image 9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801" y="4695824"/>
            <a:ext cx="651600" cy="651600"/>
          </a:xfrm>
          <a:prstGeom prst="rect">
            <a:avLst/>
          </a:prstGeom>
        </p:spPr>
      </p:pic>
      <p:pic>
        <p:nvPicPr>
          <p:cNvPr id="92" name="Image 9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663" y="4690390"/>
            <a:ext cx="651600" cy="651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37108" y="3223165"/>
            <a:ext cx="737155" cy="702795"/>
          </a:xfrm>
          <a:prstGeom prst="rect">
            <a:avLst/>
          </a:prstGeom>
          <a:solidFill>
            <a:schemeClr val="bg1">
              <a:lumMod val="6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/>
          <p:cNvSpPr/>
          <p:nvPr/>
        </p:nvSpPr>
        <p:spPr>
          <a:xfrm>
            <a:off x="7263164" y="3223165"/>
            <a:ext cx="737155" cy="702795"/>
          </a:xfrm>
          <a:prstGeom prst="rect">
            <a:avLst/>
          </a:prstGeom>
          <a:solidFill>
            <a:schemeClr val="bg1">
              <a:lumMod val="6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93"/>
          <p:cNvSpPr/>
          <p:nvPr/>
        </p:nvSpPr>
        <p:spPr>
          <a:xfrm>
            <a:off x="9702304" y="3223165"/>
            <a:ext cx="737155" cy="702795"/>
          </a:xfrm>
          <a:prstGeom prst="rect">
            <a:avLst/>
          </a:prstGeom>
          <a:solidFill>
            <a:schemeClr val="bg1">
              <a:lumMod val="6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/>
          <p:cNvSpPr/>
          <p:nvPr/>
        </p:nvSpPr>
        <p:spPr>
          <a:xfrm>
            <a:off x="8521218" y="1721310"/>
            <a:ext cx="737155" cy="701709"/>
          </a:xfrm>
          <a:prstGeom prst="rect">
            <a:avLst/>
          </a:prstGeom>
          <a:solidFill>
            <a:schemeClr val="bg1">
              <a:lumMod val="6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/>
          <p:cNvSpPr/>
          <p:nvPr/>
        </p:nvSpPr>
        <p:spPr>
          <a:xfrm>
            <a:off x="9702304" y="4628200"/>
            <a:ext cx="737155" cy="723352"/>
          </a:xfrm>
          <a:prstGeom prst="rect">
            <a:avLst/>
          </a:prstGeom>
          <a:solidFill>
            <a:schemeClr val="bg1">
              <a:lumMod val="6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75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20F88-C31F-4A2F-A13C-0D2E4AAF7CB2}" type="slidenum">
              <a:rPr lang="fr-FR" smtClean="0"/>
              <a:pPr>
                <a:defRPr/>
              </a:pPr>
              <a:t>44</a:t>
            </a:fld>
            <a:endParaRPr lang="fr-FR"/>
          </a:p>
        </p:txBody>
      </p:sp>
      <p:sp>
        <p:nvSpPr>
          <p:cNvPr id="4" name="Demo information text"/>
          <p:cNvSpPr txBox="1"/>
          <p:nvPr/>
        </p:nvSpPr>
        <p:spPr>
          <a:xfrm>
            <a:off x="575734" y="1989068"/>
            <a:ext cx="6200266" cy="13336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 defTabSz="825500" hangingPunct="0">
              <a:lnSpc>
                <a:spcPct val="100000"/>
              </a:lnSpc>
            </a:pPr>
            <a:r>
              <a:rPr lang="fr-FR" sz="6000" kern="0" dirty="0">
                <a:solidFill>
                  <a:srgbClr val="36526E"/>
                </a:solidFill>
                <a:latin typeface="Montserrat-Bold"/>
              </a:rPr>
              <a:t>Culture et conduite de changement</a:t>
            </a:r>
            <a:endParaRPr sz="6000" kern="0" dirty="0">
              <a:solidFill>
                <a:srgbClr val="36526E"/>
              </a:solidFill>
              <a:latin typeface="Montserrat-Bold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5875338" y="-2519363"/>
            <a:ext cx="7741444" cy="11129169"/>
            <a:chOff x="5875338" y="-2519363"/>
            <a:chExt cx="7741444" cy="11129169"/>
          </a:xfrm>
        </p:grpSpPr>
        <p:sp>
          <p:nvSpPr>
            <p:cNvPr id="6" name="Shape 345">
              <a:extLst>
                <a:ext uri="{FF2B5EF4-FFF2-40B4-BE49-F238E27FC236}">
                  <a16:creationId xmlns:a16="http://schemas.microsoft.com/office/drawing/2014/main" id="{829845F5-60A1-46CF-BAC5-503A0AEEF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9900" y="975519"/>
              <a:ext cx="3686969" cy="4544219"/>
            </a:xfrm>
            <a:custGeom>
              <a:avLst/>
              <a:gdLst>
                <a:gd name="T0" fmla="*/ 2147483646 w 19888"/>
                <a:gd name="T1" fmla="*/ 2147483646 h 20156"/>
                <a:gd name="T2" fmla="*/ 2147483646 w 19888"/>
                <a:gd name="T3" fmla="*/ 2147483646 h 20156"/>
                <a:gd name="T4" fmla="*/ 2147483646 w 19888"/>
                <a:gd name="T5" fmla="*/ 2147483646 h 20156"/>
                <a:gd name="T6" fmla="*/ 2147483646 w 19888"/>
                <a:gd name="T7" fmla="*/ 2147483646 h 2015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88" h="20156" extrusionOk="0">
                  <a:moveTo>
                    <a:pt x="19448" y="13996"/>
                  </a:moveTo>
                  <a:cubicBezTo>
                    <a:pt x="20464" y="15930"/>
                    <a:pt x="19674" y="18184"/>
                    <a:pt x="17562" y="19377"/>
                  </a:cubicBezTo>
                  <a:cubicBezTo>
                    <a:pt x="15351" y="20625"/>
                    <a:pt x="12361" y="20348"/>
                    <a:pt x="10543" y="18727"/>
                  </a:cubicBezTo>
                  <a:lnTo>
                    <a:pt x="1295" y="9744"/>
                  </a:lnTo>
                  <a:cubicBezTo>
                    <a:pt x="-1136" y="6772"/>
                    <a:pt x="-39" y="2731"/>
                    <a:pt x="3699" y="892"/>
                  </a:cubicBezTo>
                  <a:cubicBezTo>
                    <a:pt x="7491" y="-975"/>
                    <a:pt x="12413" y="193"/>
                    <a:pt x="14412" y="3434"/>
                  </a:cubicBezTo>
                  <a:lnTo>
                    <a:pt x="19448" y="13996"/>
                  </a:lnTo>
                  <a:close/>
                </a:path>
              </a:pathLst>
            </a:custGeom>
            <a:noFill/>
            <a:ln w="25400">
              <a:solidFill>
                <a:srgbClr val="C6CDD5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7" name="Shape 360">
              <a:extLst>
                <a:ext uri="{FF2B5EF4-FFF2-40B4-BE49-F238E27FC236}">
                  <a16:creationId xmlns:a16="http://schemas.microsoft.com/office/drawing/2014/main" id="{0F10A50F-7870-4773-93AA-6760E79DF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757" y="865981"/>
              <a:ext cx="2838450" cy="3037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8" name="Shape 361">
              <a:extLst>
                <a:ext uri="{FF2B5EF4-FFF2-40B4-BE49-F238E27FC236}">
                  <a16:creationId xmlns:a16="http://schemas.microsoft.com/office/drawing/2014/main" id="{6B6A98F2-A67D-429C-A07A-76ACA75FB3F6}"/>
                </a:ext>
              </a:extLst>
            </p:cNvPr>
            <p:cNvSpPr>
              <a:spLocks/>
            </p:cNvSpPr>
            <p:nvPr/>
          </p:nvSpPr>
          <p:spPr bwMode="auto">
            <a:xfrm rot="1840664">
              <a:off x="8510588" y="3468687"/>
              <a:ext cx="2002632" cy="214391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9" name="Shape 362">
              <a:extLst>
                <a:ext uri="{FF2B5EF4-FFF2-40B4-BE49-F238E27FC236}">
                  <a16:creationId xmlns:a16="http://schemas.microsoft.com/office/drawing/2014/main" id="{666A94B4-A74D-4CAC-8995-4591DC85720D}"/>
                </a:ext>
              </a:extLst>
            </p:cNvPr>
            <p:cNvSpPr>
              <a:spLocks/>
            </p:cNvSpPr>
            <p:nvPr/>
          </p:nvSpPr>
          <p:spPr bwMode="auto">
            <a:xfrm rot="81901">
              <a:off x="9733757" y="1094581"/>
              <a:ext cx="1512888" cy="1618456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1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0" name="Shape 366">
              <a:extLst>
                <a:ext uri="{FF2B5EF4-FFF2-40B4-BE49-F238E27FC236}">
                  <a16:creationId xmlns:a16="http://schemas.microsoft.com/office/drawing/2014/main" id="{176961C2-617E-4DF0-85BC-FAE3A19BE79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8059738" y="-2519363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1" name="Shape 367">
              <a:extLst>
                <a:ext uri="{FF2B5EF4-FFF2-40B4-BE49-F238E27FC236}">
                  <a16:creationId xmlns:a16="http://schemas.microsoft.com/office/drawing/2014/main" id="{73A5E333-80A1-4A5F-AC11-79085F9269D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5875338" y="4897437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2" name="Shape 368">
              <a:extLst>
                <a:ext uri="{FF2B5EF4-FFF2-40B4-BE49-F238E27FC236}">
                  <a16:creationId xmlns:a16="http://schemas.microsoft.com/office/drawing/2014/main" id="{36B13A61-51DA-436C-B5F0-F9BA4DD41BE8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11252994" y="1513681"/>
              <a:ext cx="2363788" cy="2529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grpSp>
          <p:nvGrpSpPr>
            <p:cNvPr id="13" name="Group 371">
              <a:extLst>
                <a:ext uri="{FF2B5EF4-FFF2-40B4-BE49-F238E27FC236}">
                  <a16:creationId xmlns:a16="http://schemas.microsoft.com/office/drawing/2014/main" id="{2FC11660-2303-4A45-9B26-A337C583E0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6350" y="1778794"/>
              <a:ext cx="1211263" cy="1212056"/>
              <a:chOff x="0" y="0"/>
              <a:chExt cx="2423914" cy="2423914"/>
            </a:xfrm>
          </p:grpSpPr>
          <p:graphicFrame>
            <p:nvGraphicFramePr>
              <p:cNvPr id="23" name="Chart 369">
                <a:extLst>
                  <a:ext uri="{FF2B5EF4-FFF2-40B4-BE49-F238E27FC236}">
                    <a16:creationId xmlns:a16="http://schemas.microsoft.com/office/drawing/2014/main" id="{F80C3139-44D5-405B-BABA-E6A8B855DB5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2525515" cy="25255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03" name="Chart" r:id="rId3" imgW="2530059" imgH="2530059" progId="Excel.Sheet.8">
                      <p:embed/>
                    </p:oleObj>
                  </mc:Choice>
                  <mc:Fallback>
                    <p:oleObj name="Chart" r:id="rId3" imgW="2530059" imgH="2530059" progId="Excel.Sheet.8">
                      <p:embed/>
                      <p:pic>
                        <p:nvPicPr>
                          <p:cNvPr id="0" name="Picture 6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2525515" cy="25255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Shape 370">
                <a:extLst>
                  <a:ext uri="{FF2B5EF4-FFF2-40B4-BE49-F238E27FC236}">
                    <a16:creationId xmlns:a16="http://schemas.microsoft.com/office/drawing/2014/main" id="{52851ECC-9D87-48CE-ACA9-13838105E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09" y="271809"/>
                <a:ext cx="1880296" cy="18802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4" name="Group 374">
              <a:extLst>
                <a:ext uri="{FF2B5EF4-FFF2-40B4-BE49-F238E27FC236}">
                  <a16:creationId xmlns:a16="http://schemas.microsoft.com/office/drawing/2014/main" id="{F46D2877-502D-44F2-8F58-D380C9906C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644" y="4115594"/>
              <a:ext cx="849313" cy="849313"/>
              <a:chOff x="0" y="0"/>
              <a:chExt cx="1698426" cy="1698426"/>
            </a:xfrm>
          </p:grpSpPr>
          <p:graphicFrame>
            <p:nvGraphicFramePr>
              <p:cNvPr id="21" name="Chart 372">
                <a:extLst>
                  <a:ext uri="{FF2B5EF4-FFF2-40B4-BE49-F238E27FC236}">
                    <a16:creationId xmlns:a16="http://schemas.microsoft.com/office/drawing/2014/main" id="{D0EB3814-8759-43C6-839C-BA8D9E9FE6E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800027" cy="18000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04" name="Chart" r:id="rId5" imgW="1804572" imgH="1804572" progId="Excel.Sheet.8">
                      <p:embed/>
                    </p:oleObj>
                  </mc:Choice>
                  <mc:Fallback>
                    <p:oleObj name="Chart" r:id="rId5" imgW="1804572" imgH="1804572" progId="Excel.Sheet.8">
                      <p:embed/>
                      <p:pic>
                        <p:nvPicPr>
                          <p:cNvPr id="0" name="Picture 6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800027" cy="18000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" name="Shape 373">
                <a:extLst>
                  <a:ext uri="{FF2B5EF4-FFF2-40B4-BE49-F238E27FC236}">
                    <a16:creationId xmlns:a16="http://schemas.microsoft.com/office/drawing/2014/main" id="{59FEBA7A-2E50-469C-BF10-2656CC0D6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399" y="248399"/>
                <a:ext cx="1201628" cy="120162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5" name="Group 377">
              <a:extLst>
                <a:ext uri="{FF2B5EF4-FFF2-40B4-BE49-F238E27FC236}">
                  <a16:creationId xmlns:a16="http://schemas.microsoft.com/office/drawing/2014/main" id="{C3FA089F-AB9A-4906-9533-E07093EB6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2225" y="1595437"/>
              <a:ext cx="615950" cy="615950"/>
              <a:chOff x="0" y="0"/>
              <a:chExt cx="1231800" cy="1231800"/>
            </a:xfrm>
          </p:grpSpPr>
          <p:graphicFrame>
            <p:nvGraphicFramePr>
              <p:cNvPr id="19" name="Chart 375">
                <a:extLst>
                  <a:ext uri="{FF2B5EF4-FFF2-40B4-BE49-F238E27FC236}">
                    <a16:creationId xmlns:a16="http://schemas.microsoft.com/office/drawing/2014/main" id="{7D75E1D7-3144-46BA-8648-BA0DFA07120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333401" cy="1333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05" name="Chart" r:id="rId7" imgW="1341236" imgH="1335140" progId="Excel.Sheet.8">
                      <p:embed/>
                    </p:oleObj>
                  </mc:Choice>
                  <mc:Fallback>
                    <p:oleObj name="Chart" r:id="rId7" imgW="1341236" imgH="1335140" progId="Excel.Sheet.8">
                      <p:embed/>
                      <p:pic>
                        <p:nvPicPr>
                          <p:cNvPr id="0" name="Picture 7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333401" cy="1333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" name="Shape 376">
                <a:extLst>
                  <a:ext uri="{FF2B5EF4-FFF2-40B4-BE49-F238E27FC236}">
                    <a16:creationId xmlns:a16="http://schemas.microsoft.com/office/drawing/2014/main" id="{CEB5982B-E2B7-43D5-B883-902F7EBE6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71" y="209771"/>
                <a:ext cx="812259" cy="81225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7" name="Shape 379">
              <a:extLst>
                <a:ext uri="{FF2B5EF4-FFF2-40B4-BE49-F238E27FC236}">
                  <a16:creationId xmlns:a16="http://schemas.microsoft.com/office/drawing/2014/main" id="{AF51E842-5406-4688-B539-BFEFE5D39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6857" y="1811337"/>
              <a:ext cx="192088" cy="171450"/>
            </a:xfrm>
            <a:custGeom>
              <a:avLst/>
              <a:gdLst>
                <a:gd name="T0" fmla="*/ 1084139591 w 21600"/>
                <a:gd name="T1" fmla="*/ 697083946 h 21489"/>
                <a:gd name="T2" fmla="*/ 1084139591 w 21600"/>
                <a:gd name="T3" fmla="*/ 697083946 h 21489"/>
                <a:gd name="T4" fmla="*/ 1084139591 w 21600"/>
                <a:gd name="T5" fmla="*/ 697083946 h 21489"/>
                <a:gd name="T6" fmla="*/ 1084139591 w 21600"/>
                <a:gd name="T7" fmla="*/ 697083946 h 2148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489" extrusionOk="0">
                  <a:moveTo>
                    <a:pt x="0" y="16876"/>
                  </a:moveTo>
                  <a:lnTo>
                    <a:pt x="0" y="21489"/>
                  </a:lnTo>
                  <a:lnTo>
                    <a:pt x="4090" y="21489"/>
                  </a:lnTo>
                  <a:lnTo>
                    <a:pt x="16041" y="8139"/>
                  </a:lnTo>
                  <a:lnTo>
                    <a:pt x="11912" y="3570"/>
                  </a:lnTo>
                  <a:lnTo>
                    <a:pt x="0" y="16876"/>
                  </a:lnTo>
                  <a:close/>
                  <a:moveTo>
                    <a:pt x="19138" y="4723"/>
                  </a:moveTo>
                  <a:cubicBezTo>
                    <a:pt x="19535" y="4236"/>
                    <a:pt x="19535" y="3570"/>
                    <a:pt x="19138" y="3082"/>
                  </a:cubicBezTo>
                  <a:lnTo>
                    <a:pt x="16676" y="333"/>
                  </a:lnTo>
                  <a:cubicBezTo>
                    <a:pt x="16240" y="-111"/>
                    <a:pt x="15644" y="-111"/>
                    <a:pt x="15207" y="333"/>
                  </a:cubicBezTo>
                  <a:lnTo>
                    <a:pt x="13143" y="2417"/>
                  </a:lnTo>
                  <a:lnTo>
                    <a:pt x="17272" y="6986"/>
                  </a:lnTo>
                  <a:lnTo>
                    <a:pt x="19138" y="4723"/>
                  </a:lnTo>
                  <a:close/>
                  <a:moveTo>
                    <a:pt x="9847" y="19183"/>
                  </a:moveTo>
                  <a:lnTo>
                    <a:pt x="7584" y="21489"/>
                  </a:lnTo>
                  <a:lnTo>
                    <a:pt x="21600" y="21489"/>
                  </a:lnTo>
                  <a:lnTo>
                    <a:pt x="21600" y="19183"/>
                  </a:lnTo>
                  <a:lnTo>
                    <a:pt x="9847" y="19183"/>
                  </a:lnTo>
                  <a:close/>
                </a:path>
              </a:pathLst>
            </a:custGeom>
            <a:solidFill>
              <a:srgbClr val="6D7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2860" rIns="2286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</p:grpSp>
      <p:sp>
        <p:nvSpPr>
          <p:cNvPr id="25" name="Shape 378">
            <a:extLst>
              <a:ext uri="{FF2B5EF4-FFF2-40B4-BE49-F238E27FC236}">
                <a16:creationId xmlns:a16="http://schemas.microsoft.com/office/drawing/2014/main" id="{5CE357DC-086B-48EC-8068-E6836B8F96C5}"/>
              </a:ext>
            </a:extLst>
          </p:cNvPr>
          <p:cNvSpPr>
            <a:spLocks/>
          </p:cNvSpPr>
          <p:nvPr/>
        </p:nvSpPr>
        <p:spPr bwMode="auto">
          <a:xfrm>
            <a:off x="9376905" y="4423578"/>
            <a:ext cx="248901" cy="22859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3950" y="21600"/>
                </a:lnTo>
                <a:lnTo>
                  <a:pt x="3950" y="8656"/>
                </a:lnTo>
                <a:lnTo>
                  <a:pt x="0" y="8656"/>
                </a:lnTo>
                <a:lnTo>
                  <a:pt x="0" y="21600"/>
                </a:lnTo>
                <a:close/>
                <a:moveTo>
                  <a:pt x="21600" y="9649"/>
                </a:moveTo>
                <a:cubicBezTo>
                  <a:pt x="21600" y="8418"/>
                  <a:pt x="20658" y="7624"/>
                  <a:pt x="19534" y="7624"/>
                </a:cubicBezTo>
                <a:lnTo>
                  <a:pt x="13337" y="7624"/>
                </a:lnTo>
                <a:lnTo>
                  <a:pt x="14460" y="2462"/>
                </a:lnTo>
                <a:lnTo>
                  <a:pt x="14460" y="2263"/>
                </a:lnTo>
                <a:cubicBezTo>
                  <a:pt x="14460" y="1826"/>
                  <a:pt x="14279" y="1429"/>
                  <a:pt x="14098" y="1032"/>
                </a:cubicBezTo>
                <a:lnTo>
                  <a:pt x="12974" y="0"/>
                </a:lnTo>
                <a:lnTo>
                  <a:pt x="6379" y="6988"/>
                </a:lnTo>
                <a:cubicBezTo>
                  <a:pt x="6016" y="7385"/>
                  <a:pt x="5835" y="8021"/>
                  <a:pt x="5835" y="8656"/>
                </a:cubicBezTo>
                <a:lnTo>
                  <a:pt x="5835" y="19337"/>
                </a:lnTo>
                <a:cubicBezTo>
                  <a:pt x="5835" y="20568"/>
                  <a:pt x="6777" y="21600"/>
                  <a:pt x="7901" y="21600"/>
                </a:cubicBezTo>
                <a:lnTo>
                  <a:pt x="16707" y="21600"/>
                </a:lnTo>
                <a:cubicBezTo>
                  <a:pt x="17468" y="21600"/>
                  <a:pt x="18230" y="21004"/>
                  <a:pt x="18411" y="20171"/>
                </a:cubicBezTo>
                <a:lnTo>
                  <a:pt x="21419" y="12547"/>
                </a:lnTo>
                <a:cubicBezTo>
                  <a:pt x="21419" y="12349"/>
                  <a:pt x="21419" y="12150"/>
                  <a:pt x="21419" y="11713"/>
                </a:cubicBezTo>
                <a:lnTo>
                  <a:pt x="21419" y="9649"/>
                </a:lnTo>
                <a:lnTo>
                  <a:pt x="21600" y="9649"/>
                </a:lnTo>
                <a:close/>
              </a:path>
            </a:pathLst>
          </a:custGeom>
          <a:solidFill>
            <a:srgbClr val="6D717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60" rIns="22860" anchor="ctr"/>
          <a:lstStyle/>
          <a:p>
            <a:pPr defTabSz="412750" eaLnBrk="0" fontAlgn="base" hangingPunct="0">
              <a:spcBef>
                <a:spcPct val="0"/>
              </a:spcBef>
              <a:spcAft>
                <a:spcPct val="0"/>
              </a:spcAft>
            </a:pPr>
            <a:endParaRPr lang="fr-MA" sz="2500">
              <a:solidFill>
                <a:srgbClr val="000000"/>
              </a:solidFill>
              <a:latin typeface="Helvetica Light" charset="0"/>
              <a:sym typeface="Helvetica Light" charset="0"/>
            </a:endParaRPr>
          </a:p>
        </p:txBody>
      </p:sp>
      <p:grpSp>
        <p:nvGrpSpPr>
          <p:cNvPr id="26" name="Groupe 25"/>
          <p:cNvGrpSpPr/>
          <p:nvPr/>
        </p:nvGrpSpPr>
        <p:grpSpPr>
          <a:xfrm>
            <a:off x="8061573" y="2073653"/>
            <a:ext cx="340817" cy="590719"/>
            <a:chOff x="4112120" y="673793"/>
            <a:chExt cx="2072101" cy="3591459"/>
          </a:xfrm>
        </p:grpSpPr>
        <p:sp>
          <p:nvSpPr>
            <p:cNvPr id="27" name="AutoShape 27">
              <a:extLst>
                <a:ext uri="{FF2B5EF4-FFF2-40B4-BE49-F238E27FC236}">
                  <a16:creationId xmlns:a16="http://schemas.microsoft.com/office/drawing/2014/main" id="{50C4E884-374B-4227-9F1A-7E04DEFE6FE1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740569" y="673793"/>
              <a:ext cx="1100287" cy="2766358"/>
            </a:xfrm>
            <a:custGeom>
              <a:avLst/>
              <a:gdLst>
                <a:gd name="T0" fmla="+- 0 10800 504"/>
                <a:gd name="T1" fmla="*/ T0 w 20593"/>
                <a:gd name="T2" fmla="+- 0 10805 11"/>
                <a:gd name="T3" fmla="*/ 10805 h 21589"/>
                <a:gd name="T4" fmla="+- 0 10800 504"/>
                <a:gd name="T5" fmla="*/ T4 w 20593"/>
                <a:gd name="T6" fmla="+- 0 10805 11"/>
                <a:gd name="T7" fmla="*/ 10805 h 21589"/>
                <a:gd name="T8" fmla="+- 0 10800 504"/>
                <a:gd name="T9" fmla="*/ T8 w 20593"/>
                <a:gd name="T10" fmla="+- 0 10805 11"/>
                <a:gd name="T11" fmla="*/ 10805 h 21589"/>
                <a:gd name="T12" fmla="+- 0 10800 504"/>
                <a:gd name="T13" fmla="*/ T12 w 20593"/>
                <a:gd name="T14" fmla="+- 0 10805 11"/>
                <a:gd name="T15" fmla="*/ 10805 h 215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3" h="21589">
                  <a:moveTo>
                    <a:pt x="9769" y="32"/>
                  </a:moveTo>
                  <a:cubicBezTo>
                    <a:pt x="9470" y="68"/>
                    <a:pt x="9194" y="134"/>
                    <a:pt x="8967" y="223"/>
                  </a:cubicBezTo>
                  <a:cubicBezTo>
                    <a:pt x="6519" y="1306"/>
                    <a:pt x="4542" y="2548"/>
                    <a:pt x="3106" y="3898"/>
                  </a:cubicBezTo>
                  <a:cubicBezTo>
                    <a:pt x="-92" y="6903"/>
                    <a:pt x="-504" y="10269"/>
                    <a:pt x="455" y="13565"/>
                  </a:cubicBezTo>
                  <a:cubicBezTo>
                    <a:pt x="1256" y="16316"/>
                    <a:pt x="2993" y="19006"/>
                    <a:pt x="5617" y="21553"/>
                  </a:cubicBezTo>
                  <a:lnTo>
                    <a:pt x="10304" y="21589"/>
                  </a:lnTo>
                  <a:lnTo>
                    <a:pt x="10311" y="21589"/>
                  </a:lnTo>
                  <a:lnTo>
                    <a:pt x="10321" y="21589"/>
                  </a:lnTo>
                  <a:lnTo>
                    <a:pt x="14991" y="21553"/>
                  </a:lnTo>
                  <a:cubicBezTo>
                    <a:pt x="17608" y="19006"/>
                    <a:pt x="19341" y="16316"/>
                    <a:pt x="20140" y="13565"/>
                  </a:cubicBezTo>
                  <a:cubicBezTo>
                    <a:pt x="21096" y="10269"/>
                    <a:pt x="20687" y="6903"/>
                    <a:pt x="17499" y="3898"/>
                  </a:cubicBezTo>
                  <a:cubicBezTo>
                    <a:pt x="16067" y="2548"/>
                    <a:pt x="14093" y="1306"/>
                    <a:pt x="11651" y="223"/>
                  </a:cubicBezTo>
                  <a:cubicBezTo>
                    <a:pt x="11425" y="134"/>
                    <a:pt x="11154" y="68"/>
                    <a:pt x="10856" y="32"/>
                  </a:cubicBezTo>
                  <a:cubicBezTo>
                    <a:pt x="10501" y="-11"/>
                    <a:pt x="10124" y="-11"/>
                    <a:pt x="9769" y="32"/>
                  </a:cubicBezTo>
                  <a:close/>
                </a:path>
              </a:pathLst>
            </a:custGeom>
            <a:solidFill>
              <a:srgbClr val="6B9B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8" name="AutoShape 28">
              <a:extLst>
                <a:ext uri="{FF2B5EF4-FFF2-40B4-BE49-F238E27FC236}">
                  <a16:creationId xmlns:a16="http://schemas.microsoft.com/office/drawing/2014/main" id="{F80AD133-47A9-478F-ACC5-97D6C81FE57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112120" y="2156987"/>
              <a:ext cx="432920" cy="1081459"/>
            </a:xfrm>
            <a:custGeom>
              <a:avLst/>
              <a:gdLst>
                <a:gd name="T0" fmla="+- 0 11039 478"/>
                <a:gd name="T1" fmla="*/ T0 w 21122"/>
                <a:gd name="T2" fmla="*/ 10800 h 21600"/>
                <a:gd name="T3" fmla="+- 0 11039 478"/>
                <a:gd name="T4" fmla="*/ T3 w 21122"/>
                <a:gd name="T5" fmla="*/ 10800 h 21600"/>
                <a:gd name="T6" fmla="+- 0 11039 478"/>
                <a:gd name="T7" fmla="*/ T6 w 21122"/>
                <a:gd name="T8" fmla="*/ 10800 h 21600"/>
                <a:gd name="T9" fmla="+- 0 11039 478"/>
                <a:gd name="T10" fmla="*/ T9 w 2112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122" h="21600">
                  <a:moveTo>
                    <a:pt x="12503" y="0"/>
                  </a:moveTo>
                  <a:cubicBezTo>
                    <a:pt x="5080" y="2748"/>
                    <a:pt x="608" y="6585"/>
                    <a:pt x="57" y="10676"/>
                  </a:cubicBezTo>
                  <a:cubicBezTo>
                    <a:pt x="-478" y="14655"/>
                    <a:pt x="2745" y="18567"/>
                    <a:pt x="9060" y="21600"/>
                  </a:cubicBezTo>
                  <a:cubicBezTo>
                    <a:pt x="8838" y="19730"/>
                    <a:pt x="10238" y="17888"/>
                    <a:pt x="13012" y="16400"/>
                  </a:cubicBezTo>
                  <a:cubicBezTo>
                    <a:pt x="15111" y="15275"/>
                    <a:pt x="17913" y="14402"/>
                    <a:pt x="21122" y="13874"/>
                  </a:cubicBezTo>
                  <a:cubicBezTo>
                    <a:pt x="19161" y="11576"/>
                    <a:pt x="17450" y="9245"/>
                    <a:pt x="15994" y="6885"/>
                  </a:cubicBezTo>
                  <a:cubicBezTo>
                    <a:pt x="14591" y="4611"/>
                    <a:pt x="13427" y="2314"/>
                    <a:pt x="12503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9" name="AutoShape 29">
              <a:extLst>
                <a:ext uri="{FF2B5EF4-FFF2-40B4-BE49-F238E27FC236}">
                  <a16:creationId xmlns:a16="http://schemas.microsoft.com/office/drawing/2014/main" id="{99FADB0D-79CF-4F1B-92BF-89303FFF4A93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083262" y="2672184"/>
              <a:ext cx="432985" cy="1081459"/>
            </a:xfrm>
            <a:custGeom>
              <a:avLst/>
              <a:gdLst>
                <a:gd name="T0" fmla="*/ 10561 w 21122"/>
                <a:gd name="T1" fmla="*/ 10800 h 21600"/>
                <a:gd name="T2" fmla="*/ 10561 w 21122"/>
                <a:gd name="T3" fmla="*/ 10800 h 21600"/>
                <a:gd name="T4" fmla="*/ 10561 w 21122"/>
                <a:gd name="T5" fmla="*/ 10800 h 21600"/>
                <a:gd name="T6" fmla="*/ 10561 w 2112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2" h="21600">
                  <a:moveTo>
                    <a:pt x="8619" y="0"/>
                  </a:moveTo>
                  <a:cubicBezTo>
                    <a:pt x="16042" y="2748"/>
                    <a:pt x="20514" y="6585"/>
                    <a:pt x="21065" y="10676"/>
                  </a:cubicBezTo>
                  <a:cubicBezTo>
                    <a:pt x="21600" y="14655"/>
                    <a:pt x="18377" y="18567"/>
                    <a:pt x="12062" y="21600"/>
                  </a:cubicBezTo>
                  <a:cubicBezTo>
                    <a:pt x="12284" y="19730"/>
                    <a:pt x="10884" y="17888"/>
                    <a:pt x="8110" y="16400"/>
                  </a:cubicBezTo>
                  <a:cubicBezTo>
                    <a:pt x="6011" y="15275"/>
                    <a:pt x="3209" y="14402"/>
                    <a:pt x="0" y="13874"/>
                  </a:cubicBezTo>
                  <a:cubicBezTo>
                    <a:pt x="1961" y="11576"/>
                    <a:pt x="3672" y="9245"/>
                    <a:pt x="5128" y="6885"/>
                  </a:cubicBezTo>
                  <a:cubicBezTo>
                    <a:pt x="6531" y="4611"/>
                    <a:pt x="7695" y="2314"/>
                    <a:pt x="8619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" name="Oval 30">
              <a:extLst>
                <a:ext uri="{FF2B5EF4-FFF2-40B4-BE49-F238E27FC236}">
                  <a16:creationId xmlns:a16="http://schemas.microsoft.com/office/drawing/2014/main" id="{A96408D6-EB0A-487E-8CD1-2D5F2A78EA24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01028" y="1510490"/>
              <a:ext cx="626712" cy="626711"/>
            </a:xfrm>
            <a:prstGeom prst="ellipse">
              <a:avLst/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" name="Oval 31">
              <a:extLst>
                <a:ext uri="{FF2B5EF4-FFF2-40B4-BE49-F238E27FC236}">
                  <a16:creationId xmlns:a16="http://schemas.microsoft.com/office/drawing/2014/main" id="{A680D9F9-CEFF-43EC-B8AA-F794CDD8B925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85464" y="1594927"/>
              <a:ext cx="457838" cy="4578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2" name="AutoShape 32">
              <a:extLst>
                <a:ext uri="{FF2B5EF4-FFF2-40B4-BE49-F238E27FC236}">
                  <a16:creationId xmlns:a16="http://schemas.microsoft.com/office/drawing/2014/main" id="{1529AE2E-9B72-4E40-9E66-62B1CF5DFBF2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445973" y="804305"/>
              <a:ext cx="738248" cy="528368"/>
            </a:xfrm>
            <a:custGeom>
              <a:avLst/>
              <a:gdLst>
                <a:gd name="T0" fmla="*/ 10800 w 21600"/>
                <a:gd name="T1" fmla="*/ 10794 h 21589"/>
                <a:gd name="T2" fmla="*/ 10800 w 21600"/>
                <a:gd name="T3" fmla="*/ 10794 h 21589"/>
                <a:gd name="T4" fmla="*/ 10800 w 21600"/>
                <a:gd name="T5" fmla="*/ 10794 h 21589"/>
                <a:gd name="T6" fmla="*/ 10800 w 21600"/>
                <a:gd name="T7" fmla="*/ 10794 h 21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89">
                  <a:moveTo>
                    <a:pt x="10818" y="0"/>
                  </a:moveTo>
                  <a:cubicBezTo>
                    <a:pt x="10532" y="0"/>
                    <a:pt x="10244" y="55"/>
                    <a:pt x="9966" y="168"/>
                  </a:cubicBezTo>
                  <a:cubicBezTo>
                    <a:pt x="9499" y="358"/>
                    <a:pt x="9068" y="703"/>
                    <a:pt x="8712" y="1168"/>
                  </a:cubicBezTo>
                  <a:cubicBezTo>
                    <a:pt x="5128" y="6476"/>
                    <a:pt x="2202" y="12529"/>
                    <a:pt x="0" y="19078"/>
                  </a:cubicBezTo>
                  <a:cubicBezTo>
                    <a:pt x="3454" y="20697"/>
                    <a:pt x="7063" y="21577"/>
                    <a:pt x="10714" y="21589"/>
                  </a:cubicBezTo>
                  <a:cubicBezTo>
                    <a:pt x="14421" y="21600"/>
                    <a:pt x="18093" y="20717"/>
                    <a:pt x="21600" y="19071"/>
                  </a:cubicBezTo>
                  <a:cubicBezTo>
                    <a:pt x="19404" y="12524"/>
                    <a:pt x="16482" y="6474"/>
                    <a:pt x="12909" y="1168"/>
                  </a:cubicBezTo>
                  <a:cubicBezTo>
                    <a:pt x="12555" y="703"/>
                    <a:pt x="12131" y="358"/>
                    <a:pt x="11665" y="168"/>
                  </a:cubicBezTo>
                  <a:cubicBezTo>
                    <a:pt x="11388" y="55"/>
                    <a:pt x="11104" y="0"/>
                    <a:pt x="10818" y="0"/>
                  </a:cubicBez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3" name="AutoShape 34">
              <a:extLst>
                <a:ext uri="{FF2B5EF4-FFF2-40B4-BE49-F238E27FC236}">
                  <a16:creationId xmlns:a16="http://schemas.microsoft.com/office/drawing/2014/main" id="{3D1B0B12-AE10-4573-BA3C-746FD59A517C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71764" y="806972"/>
              <a:ext cx="542442" cy="2729530"/>
            </a:xfrm>
            <a:custGeom>
              <a:avLst/>
              <a:gdLst>
                <a:gd name="T0" fmla="*/ 10291 w 20582"/>
                <a:gd name="T1" fmla="*/ 10800 h 21600"/>
                <a:gd name="T2" fmla="*/ 10291 w 20582"/>
                <a:gd name="T3" fmla="*/ 10800 h 21600"/>
                <a:gd name="T4" fmla="*/ 10291 w 20582"/>
                <a:gd name="T5" fmla="*/ 10800 h 21600"/>
                <a:gd name="T6" fmla="*/ 10291 w 205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82" h="21600">
                  <a:moveTo>
                    <a:pt x="0" y="0"/>
                  </a:moveTo>
                  <a:cubicBezTo>
                    <a:pt x="1162" y="440"/>
                    <a:pt x="2318" y="880"/>
                    <a:pt x="3423" y="1326"/>
                  </a:cubicBezTo>
                  <a:cubicBezTo>
                    <a:pt x="7846" y="3113"/>
                    <a:pt x="11791" y="4945"/>
                    <a:pt x="13860" y="6882"/>
                  </a:cubicBezTo>
                  <a:cubicBezTo>
                    <a:pt x="16484" y="9340"/>
                    <a:pt x="16066" y="11866"/>
                    <a:pt x="14314" y="14327"/>
                  </a:cubicBezTo>
                  <a:cubicBezTo>
                    <a:pt x="12560" y="16792"/>
                    <a:pt x="9444" y="19232"/>
                    <a:pt x="4941" y="21600"/>
                  </a:cubicBezTo>
                  <a:lnTo>
                    <a:pt x="9719" y="21593"/>
                  </a:lnTo>
                  <a:cubicBezTo>
                    <a:pt x="14737" y="19086"/>
                    <a:pt x="18095" y="16447"/>
                    <a:pt x="19661" y="13748"/>
                  </a:cubicBezTo>
                  <a:cubicBezTo>
                    <a:pt x="21600" y="10406"/>
                    <a:pt x="20771" y="6993"/>
                    <a:pt x="14307" y="3945"/>
                  </a:cubicBezTo>
                  <a:cubicBezTo>
                    <a:pt x="11405" y="2577"/>
                    <a:pt x="7402" y="1317"/>
                    <a:pt x="2453" y="219"/>
                  </a:cubicBezTo>
                  <a:cubicBezTo>
                    <a:pt x="1995" y="129"/>
                    <a:pt x="1445" y="62"/>
                    <a:pt x="840" y="25"/>
                  </a:cubicBezTo>
                  <a:cubicBezTo>
                    <a:pt x="565" y="9"/>
                    <a:pt x="284" y="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584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4" name="AutoShape 35">
              <a:extLst>
                <a:ext uri="{FF2B5EF4-FFF2-40B4-BE49-F238E27FC236}">
                  <a16:creationId xmlns:a16="http://schemas.microsoft.com/office/drawing/2014/main" id="{170AAB0E-47B9-456E-8018-447D0EA64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0945" y="2238664"/>
              <a:ext cx="258163" cy="6955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17866" y="361"/>
                    <a:pt x="14220" y="836"/>
                    <a:pt x="10698" y="1422"/>
                  </a:cubicBezTo>
                  <a:cubicBezTo>
                    <a:pt x="6964" y="2042"/>
                    <a:pt x="3384" y="2784"/>
                    <a:pt x="0" y="3638"/>
                  </a:cubicBezTo>
                  <a:cubicBezTo>
                    <a:pt x="2290" y="6429"/>
                    <a:pt x="3695" y="9310"/>
                    <a:pt x="4186" y="12222"/>
                  </a:cubicBezTo>
                  <a:cubicBezTo>
                    <a:pt x="4713" y="15341"/>
                    <a:pt x="4187" y="18472"/>
                    <a:pt x="2621" y="21543"/>
                  </a:cubicBezTo>
                  <a:lnTo>
                    <a:pt x="7418" y="21600"/>
                  </a:lnTo>
                  <a:cubicBezTo>
                    <a:pt x="8863" y="17902"/>
                    <a:pt x="10784" y="14231"/>
                    <a:pt x="13174" y="10601"/>
                  </a:cubicBezTo>
                  <a:cubicBezTo>
                    <a:pt x="15531" y="7020"/>
                    <a:pt x="18343" y="3483"/>
                    <a:pt x="21600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5" name="AutoShape 36">
              <a:extLst>
                <a:ext uri="{FF2B5EF4-FFF2-40B4-BE49-F238E27FC236}">
                  <a16:creationId xmlns:a16="http://schemas.microsoft.com/office/drawing/2014/main" id="{905261D8-4853-4D96-A04A-CCDA84830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672" y="2716959"/>
              <a:ext cx="490903" cy="988521"/>
            </a:xfrm>
            <a:custGeom>
              <a:avLst/>
              <a:gdLst>
                <a:gd name="T0" fmla="*/ 10459 w 20919"/>
                <a:gd name="T1" fmla="*/ 10800 h 21600"/>
                <a:gd name="T2" fmla="*/ 10459 w 20919"/>
                <a:gd name="T3" fmla="*/ 10800 h 21600"/>
                <a:gd name="T4" fmla="*/ 10459 w 20919"/>
                <a:gd name="T5" fmla="*/ 10800 h 21600"/>
                <a:gd name="T6" fmla="*/ 10459 w 2091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19" h="21600">
                  <a:moveTo>
                    <a:pt x="2343" y="17032"/>
                  </a:moveTo>
                  <a:cubicBezTo>
                    <a:pt x="8695" y="15086"/>
                    <a:pt x="13607" y="12113"/>
                    <a:pt x="16307" y="8580"/>
                  </a:cubicBezTo>
                  <a:cubicBezTo>
                    <a:pt x="18307" y="5964"/>
                    <a:pt x="19009" y="3134"/>
                    <a:pt x="18352" y="344"/>
                  </a:cubicBezTo>
                  <a:lnTo>
                    <a:pt x="18871" y="0"/>
                  </a:lnTo>
                  <a:cubicBezTo>
                    <a:pt x="21497" y="3630"/>
                    <a:pt x="21600" y="7614"/>
                    <a:pt x="19162" y="11279"/>
                  </a:cubicBezTo>
                  <a:cubicBezTo>
                    <a:pt x="16027" y="15991"/>
                    <a:pt x="9024" y="19763"/>
                    <a:pt x="0" y="21600"/>
                  </a:cubicBezTo>
                  <a:cubicBezTo>
                    <a:pt x="799" y="20859"/>
                    <a:pt x="1405" y="20068"/>
                    <a:pt x="1800" y="19245"/>
                  </a:cubicBezTo>
                  <a:cubicBezTo>
                    <a:pt x="2148" y="18521"/>
                    <a:pt x="2330" y="17778"/>
                    <a:pt x="2343" y="17032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6" name="AutoShape 37">
              <a:extLst>
                <a:ext uri="{FF2B5EF4-FFF2-40B4-BE49-F238E27FC236}">
                  <a16:creationId xmlns:a16="http://schemas.microsoft.com/office/drawing/2014/main" id="{1F33ED05-978B-4CB9-9D92-AF50A271F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716" y="3329125"/>
              <a:ext cx="742061" cy="9361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2325" y="18261"/>
                    <a:pt x="4714" y="14949"/>
                    <a:pt x="7165" y="11667"/>
                  </a:cubicBezTo>
                  <a:cubicBezTo>
                    <a:pt x="10102" y="7735"/>
                    <a:pt x="13128" y="3845"/>
                    <a:pt x="16243" y="0"/>
                  </a:cubicBezTo>
                  <a:lnTo>
                    <a:pt x="21600" y="1487"/>
                  </a:lnTo>
                  <a:cubicBezTo>
                    <a:pt x="21549" y="8890"/>
                    <a:pt x="16483" y="15700"/>
                    <a:pt x="8335" y="19318"/>
                  </a:cubicBezTo>
                  <a:cubicBezTo>
                    <a:pt x="5750" y="20466"/>
                    <a:pt x="2928" y="21239"/>
                    <a:pt x="0" y="21600"/>
                  </a:cubicBezTo>
                  <a:close/>
                </a:path>
              </a:pathLst>
            </a:custGeom>
            <a:solidFill>
              <a:srgbClr val="C950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7" name="AutoShape 38">
              <a:extLst>
                <a:ext uri="{FF2B5EF4-FFF2-40B4-BE49-F238E27FC236}">
                  <a16:creationId xmlns:a16="http://schemas.microsoft.com/office/drawing/2014/main" id="{1043BE82-085E-434F-A690-3AB5C9D2A1DE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226544" y="3268140"/>
              <a:ext cx="457838" cy="726628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EA76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8" name="AutoShape 39">
              <a:extLst>
                <a:ext uri="{FF2B5EF4-FFF2-40B4-BE49-F238E27FC236}">
                  <a16:creationId xmlns:a16="http://schemas.microsoft.com/office/drawing/2014/main" id="{CC2CC841-060A-474C-A766-02AD94C4DF1D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421797" y="3289702"/>
              <a:ext cx="233410" cy="370441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9" name="AutoShape 40">
              <a:extLst>
                <a:ext uri="{FF2B5EF4-FFF2-40B4-BE49-F238E27FC236}">
                  <a16:creationId xmlns:a16="http://schemas.microsoft.com/office/drawing/2014/main" id="{996FCC08-015A-4024-986B-D7D68D0A6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025" y="3257424"/>
              <a:ext cx="248139" cy="380668"/>
            </a:xfrm>
            <a:custGeom>
              <a:avLst/>
              <a:gdLst>
                <a:gd name="T0" fmla="*/ 10596 w 21192"/>
                <a:gd name="T1" fmla="*/ 10800 h 21600"/>
                <a:gd name="T2" fmla="*/ 10596 w 21192"/>
                <a:gd name="T3" fmla="*/ 10800 h 21600"/>
                <a:gd name="T4" fmla="*/ 10596 w 21192"/>
                <a:gd name="T5" fmla="*/ 10800 h 21600"/>
                <a:gd name="T6" fmla="*/ 10596 w 2119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92" h="21600">
                  <a:moveTo>
                    <a:pt x="0" y="21600"/>
                  </a:moveTo>
                  <a:lnTo>
                    <a:pt x="17042" y="0"/>
                  </a:lnTo>
                  <a:lnTo>
                    <a:pt x="20865" y="1193"/>
                  </a:lnTo>
                  <a:cubicBezTo>
                    <a:pt x="21600" y="4381"/>
                    <a:pt x="21079" y="7575"/>
                    <a:pt x="19471" y="10498"/>
                  </a:cubicBezTo>
                  <a:cubicBezTo>
                    <a:pt x="17838" y="13465"/>
                    <a:pt x="15077" y="16171"/>
                    <a:pt x="11244" y="18230"/>
                  </a:cubicBezTo>
                  <a:cubicBezTo>
                    <a:pt x="7994" y="19976"/>
                    <a:pt x="4121" y="21137"/>
                    <a:pt x="0" y="21600"/>
                  </a:cubicBezTo>
                  <a:close/>
                </a:path>
              </a:pathLst>
            </a:custGeom>
            <a:solidFill>
              <a:srgbClr val="EDBE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0" name="AutoShape 41">
              <a:extLst>
                <a:ext uri="{FF2B5EF4-FFF2-40B4-BE49-F238E27FC236}">
                  <a16:creationId xmlns:a16="http://schemas.microsoft.com/office/drawing/2014/main" id="{58BA3EA2-A4E0-4CD1-8638-AE6DDF2234FF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359184" y="3218383"/>
              <a:ext cx="571593" cy="111645"/>
            </a:xfrm>
            <a:prstGeom prst="roundRect">
              <a:avLst>
                <a:gd name="adj" fmla="val 50000"/>
              </a:avLst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1" name="AutoShape 42">
              <a:extLst>
                <a:ext uri="{FF2B5EF4-FFF2-40B4-BE49-F238E27FC236}">
                  <a16:creationId xmlns:a16="http://schemas.microsoft.com/office/drawing/2014/main" id="{4956FBC4-B508-402C-8726-5594FD5C8F0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693846" y="2347612"/>
              <a:ext cx="244893" cy="1208560"/>
            </a:xfrm>
            <a:custGeom>
              <a:avLst/>
              <a:gdLst>
                <a:gd name="T0" fmla="+- 0 10799 2"/>
                <a:gd name="T1" fmla="*/ T0 w 21595"/>
                <a:gd name="T2" fmla="*/ 10800 h 21600"/>
                <a:gd name="T3" fmla="+- 0 10799 2"/>
                <a:gd name="T4" fmla="*/ T3 w 21595"/>
                <a:gd name="T5" fmla="*/ 10800 h 21600"/>
                <a:gd name="T6" fmla="+- 0 10799 2"/>
                <a:gd name="T7" fmla="*/ T6 w 21595"/>
                <a:gd name="T8" fmla="*/ 10800 h 21600"/>
                <a:gd name="T9" fmla="+- 0 10799 2"/>
                <a:gd name="T10" fmla="*/ T9 w 21595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5" h="21600">
                  <a:moveTo>
                    <a:pt x="10790" y="0"/>
                  </a:moveTo>
                  <a:cubicBezTo>
                    <a:pt x="9905" y="110"/>
                    <a:pt x="9098" y="241"/>
                    <a:pt x="8364" y="389"/>
                  </a:cubicBezTo>
                  <a:cubicBezTo>
                    <a:pt x="5623" y="945"/>
                    <a:pt x="4235" y="1698"/>
                    <a:pt x="3166" y="2452"/>
                  </a:cubicBezTo>
                  <a:cubicBezTo>
                    <a:pt x="1065" y="3934"/>
                    <a:pt x="-2" y="5468"/>
                    <a:pt x="0" y="7011"/>
                  </a:cubicBezTo>
                  <a:cubicBezTo>
                    <a:pt x="305" y="8249"/>
                    <a:pt x="899" y="9484"/>
                    <a:pt x="1780" y="10711"/>
                  </a:cubicBezTo>
                  <a:cubicBezTo>
                    <a:pt x="2651" y="11923"/>
                    <a:pt x="3809" y="13126"/>
                    <a:pt x="4899" y="14331"/>
                  </a:cubicBezTo>
                  <a:cubicBezTo>
                    <a:pt x="7082" y="16745"/>
                    <a:pt x="9024" y="19170"/>
                    <a:pt x="10727" y="21600"/>
                  </a:cubicBezTo>
                  <a:lnTo>
                    <a:pt x="10727" y="21265"/>
                  </a:lnTo>
                  <a:cubicBezTo>
                    <a:pt x="10754" y="21321"/>
                    <a:pt x="10775" y="21377"/>
                    <a:pt x="10797" y="21432"/>
                  </a:cubicBezTo>
                  <a:cubicBezTo>
                    <a:pt x="10819" y="21488"/>
                    <a:pt x="10842" y="21544"/>
                    <a:pt x="10869" y="21600"/>
                  </a:cubicBezTo>
                  <a:cubicBezTo>
                    <a:pt x="12572" y="19170"/>
                    <a:pt x="14514" y="16745"/>
                    <a:pt x="16697" y="14331"/>
                  </a:cubicBezTo>
                  <a:cubicBezTo>
                    <a:pt x="17787" y="13126"/>
                    <a:pt x="18945" y="11923"/>
                    <a:pt x="19816" y="10711"/>
                  </a:cubicBezTo>
                  <a:cubicBezTo>
                    <a:pt x="20697" y="9484"/>
                    <a:pt x="21291" y="8249"/>
                    <a:pt x="21596" y="7011"/>
                  </a:cubicBezTo>
                  <a:cubicBezTo>
                    <a:pt x="21598" y="5468"/>
                    <a:pt x="20531" y="3934"/>
                    <a:pt x="18430" y="2452"/>
                  </a:cubicBezTo>
                  <a:cubicBezTo>
                    <a:pt x="17361" y="1698"/>
                    <a:pt x="15973" y="945"/>
                    <a:pt x="13232" y="389"/>
                  </a:cubicBezTo>
                  <a:cubicBezTo>
                    <a:pt x="12498" y="241"/>
                    <a:pt x="11675" y="110"/>
                    <a:pt x="10790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2" name="AutoShape 43">
              <a:extLst>
                <a:ext uri="{FF2B5EF4-FFF2-40B4-BE49-F238E27FC236}">
                  <a16:creationId xmlns:a16="http://schemas.microsoft.com/office/drawing/2014/main" id="{9AF3B6DD-341F-4F19-A372-EF1E1A504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778" y="2419507"/>
              <a:ext cx="583592" cy="1056623"/>
            </a:xfrm>
            <a:custGeom>
              <a:avLst/>
              <a:gdLst>
                <a:gd name="T0" fmla="*/ 10794 w 21589"/>
                <a:gd name="T1" fmla="*/ 10800 h 21600"/>
                <a:gd name="T2" fmla="*/ 10794 w 21589"/>
                <a:gd name="T3" fmla="*/ 10800 h 21600"/>
                <a:gd name="T4" fmla="*/ 10794 w 21589"/>
                <a:gd name="T5" fmla="*/ 10800 h 21600"/>
                <a:gd name="T6" fmla="*/ 10794 w 2158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89" h="21600">
                  <a:moveTo>
                    <a:pt x="20772" y="0"/>
                  </a:moveTo>
                  <a:lnTo>
                    <a:pt x="0" y="21600"/>
                  </a:lnTo>
                  <a:cubicBezTo>
                    <a:pt x="1772" y="20350"/>
                    <a:pt x="3530" y="19095"/>
                    <a:pt x="5276" y="17834"/>
                  </a:cubicBezTo>
                  <a:cubicBezTo>
                    <a:pt x="7003" y="16587"/>
                    <a:pt x="8717" y="15335"/>
                    <a:pt x="10474" y="14101"/>
                  </a:cubicBezTo>
                  <a:cubicBezTo>
                    <a:pt x="12271" y="12837"/>
                    <a:pt x="14114" y="11592"/>
                    <a:pt x="15742" y="10260"/>
                  </a:cubicBezTo>
                  <a:cubicBezTo>
                    <a:pt x="17247" y="9028"/>
                    <a:pt x="18562" y="7729"/>
                    <a:pt x="19671" y="6375"/>
                  </a:cubicBezTo>
                  <a:cubicBezTo>
                    <a:pt x="20203" y="5586"/>
                    <a:pt x="20655" y="4793"/>
                    <a:pt x="21030" y="3996"/>
                  </a:cubicBezTo>
                  <a:cubicBezTo>
                    <a:pt x="21317" y="3388"/>
                    <a:pt x="21557" y="2742"/>
                    <a:pt x="21586" y="2116"/>
                  </a:cubicBezTo>
                  <a:cubicBezTo>
                    <a:pt x="21600" y="1820"/>
                    <a:pt x="21565" y="1525"/>
                    <a:pt x="21532" y="1236"/>
                  </a:cubicBezTo>
                  <a:cubicBezTo>
                    <a:pt x="21493" y="899"/>
                    <a:pt x="21454" y="556"/>
                    <a:pt x="21122" y="243"/>
                  </a:cubicBezTo>
                  <a:cubicBezTo>
                    <a:pt x="21027" y="153"/>
                    <a:pt x="20909" y="72"/>
                    <a:pt x="20772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3" name="Oval 44">
              <a:extLst>
                <a:ext uri="{FF2B5EF4-FFF2-40B4-BE49-F238E27FC236}">
                  <a16:creationId xmlns:a16="http://schemas.microsoft.com/office/drawing/2014/main" id="{05050F61-3728-46EB-AEF2-94DBBEBEB959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08655" y="1618117"/>
              <a:ext cx="411457" cy="411457"/>
            </a:xfrm>
            <a:prstGeom prst="ellipse">
              <a:avLst/>
            </a:prstGeom>
            <a:solidFill>
              <a:srgbClr val="6FBFE5">
                <a:alpha val="5844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526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>
            <a:extLst>
              <a:ext uri="{FF2B5EF4-FFF2-40B4-BE49-F238E27FC236}">
                <a16:creationId xmlns:a16="http://schemas.microsoft.com/office/drawing/2014/main" id="{2EDD104E-440C-40D7-AE7C-C28F5619DE72}"/>
              </a:ext>
            </a:extLst>
          </p:cNvPr>
          <p:cNvGrpSpPr>
            <a:grpSpLocks/>
          </p:cNvGrpSpPr>
          <p:nvPr/>
        </p:nvGrpSpPr>
        <p:grpSpPr bwMode="auto">
          <a:xfrm>
            <a:off x="1364018" y="1036858"/>
            <a:ext cx="9716222" cy="5853950"/>
            <a:chOff x="873842" y="380885"/>
            <a:chExt cx="19432591" cy="11707043"/>
          </a:xfrm>
        </p:grpSpPr>
        <p:sp>
          <p:nvSpPr>
            <p:cNvPr id="3074" name="AutoShape 2">
              <a:extLst>
                <a:ext uri="{FF2B5EF4-FFF2-40B4-BE49-F238E27FC236}">
                  <a16:creationId xmlns:a16="http://schemas.microsoft.com/office/drawing/2014/main" id="{FFB5384B-9ADF-41A2-8F3C-0C92EE3F2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722" y="5168179"/>
              <a:ext cx="6914737" cy="2317145"/>
            </a:xfrm>
            <a:custGeom>
              <a:avLst/>
              <a:gdLst>
                <a:gd name="T0" fmla="*/ 10800 w 21600"/>
                <a:gd name="T1" fmla="+- 0 12261 2923"/>
                <a:gd name="T2" fmla="*/ 12261 h 18677"/>
                <a:gd name="T3" fmla="*/ 10800 w 21600"/>
                <a:gd name="T4" fmla="+- 0 12261 2923"/>
                <a:gd name="T5" fmla="*/ 12261 h 18677"/>
                <a:gd name="T6" fmla="*/ 10800 w 21600"/>
                <a:gd name="T7" fmla="+- 0 12261 2923"/>
                <a:gd name="T8" fmla="*/ 12261 h 18677"/>
                <a:gd name="T9" fmla="*/ 10800 w 21600"/>
                <a:gd name="T10" fmla="+- 0 12261 2923"/>
                <a:gd name="T11" fmla="*/ 12261 h 18677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18677">
                  <a:moveTo>
                    <a:pt x="0" y="18677"/>
                  </a:moveTo>
                  <a:cubicBezTo>
                    <a:pt x="565" y="14923"/>
                    <a:pt x="1448" y="11555"/>
                    <a:pt x="2560" y="8730"/>
                  </a:cubicBezTo>
                  <a:cubicBezTo>
                    <a:pt x="7135" y="-2897"/>
                    <a:pt x="14475" y="-2923"/>
                    <a:pt x="19040" y="8730"/>
                  </a:cubicBezTo>
                  <a:cubicBezTo>
                    <a:pt x="20185" y="11651"/>
                    <a:pt x="21048" y="15035"/>
                    <a:pt x="21600" y="18677"/>
                  </a:cubicBezTo>
                </a:path>
              </a:pathLst>
            </a:custGeom>
            <a:noFill/>
            <a:ln w="25400" cap="flat" cmpd="sng">
              <a:solidFill>
                <a:srgbClr val="A6AAA9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75" name="Oval 3">
              <a:extLst>
                <a:ext uri="{FF2B5EF4-FFF2-40B4-BE49-F238E27FC236}">
                  <a16:creationId xmlns:a16="http://schemas.microsoft.com/office/drawing/2014/main" id="{BEBEDC8F-833B-4644-AA6F-597FD792F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7377" y="4786690"/>
              <a:ext cx="739429" cy="739429"/>
            </a:xfrm>
            <a:prstGeom prst="ellipse">
              <a:avLst/>
            </a:prstGeom>
            <a:solidFill>
              <a:srgbClr val="E162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76" name="Oval 4">
              <a:extLst>
                <a:ext uri="{FF2B5EF4-FFF2-40B4-BE49-F238E27FC236}">
                  <a16:creationId xmlns:a16="http://schemas.microsoft.com/office/drawing/2014/main" id="{8D48641B-0598-4E1F-BF23-956048CE5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3168" y="4962481"/>
              <a:ext cx="387847" cy="38784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77" name="Oval 5">
              <a:extLst>
                <a:ext uri="{FF2B5EF4-FFF2-40B4-BE49-F238E27FC236}">
                  <a16:creationId xmlns:a16="http://schemas.microsoft.com/office/drawing/2014/main" id="{95D991D6-01C2-4C29-8456-B9D2A410B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7209" y="5495773"/>
              <a:ext cx="739429" cy="739429"/>
            </a:xfrm>
            <a:prstGeom prst="ellipse">
              <a:avLst/>
            </a:prstGeom>
            <a:solidFill>
              <a:srgbClr val="61D1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78" name="Oval 6">
              <a:extLst>
                <a:ext uri="{FF2B5EF4-FFF2-40B4-BE49-F238E27FC236}">
                  <a16:creationId xmlns:a16="http://schemas.microsoft.com/office/drawing/2014/main" id="{B8EBC0DC-873A-436B-932D-D765A65F9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3000" y="5671564"/>
              <a:ext cx="387848" cy="38784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79" name="Oval 7">
              <a:extLst>
                <a:ext uri="{FF2B5EF4-FFF2-40B4-BE49-F238E27FC236}">
                  <a16:creationId xmlns:a16="http://schemas.microsoft.com/office/drawing/2014/main" id="{234E8707-E6A3-437A-899A-D120B503C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7543" y="5495773"/>
              <a:ext cx="739429" cy="739429"/>
            </a:xfrm>
            <a:prstGeom prst="ellipse">
              <a:avLst/>
            </a:prstGeom>
            <a:solidFill>
              <a:srgbClr val="2EA7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80" name="Oval 8">
              <a:extLst>
                <a:ext uri="{FF2B5EF4-FFF2-40B4-BE49-F238E27FC236}">
                  <a16:creationId xmlns:a16="http://schemas.microsoft.com/office/drawing/2014/main" id="{49970DF8-398C-4633-B9AA-DAA1AC410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23334" y="5671564"/>
              <a:ext cx="387847" cy="38784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81" name="Oval 9">
              <a:extLst>
                <a:ext uri="{FF2B5EF4-FFF2-40B4-BE49-F238E27FC236}">
                  <a16:creationId xmlns:a16="http://schemas.microsoft.com/office/drawing/2014/main" id="{CA430569-A8B9-41F7-8016-A5CA83A50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43" y="7341506"/>
              <a:ext cx="739429" cy="739429"/>
            </a:xfrm>
            <a:prstGeom prst="ellipse">
              <a:avLst/>
            </a:prstGeom>
            <a:solidFill>
              <a:srgbClr val="F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82" name="Oval 10">
              <a:extLst>
                <a:ext uri="{FF2B5EF4-FFF2-40B4-BE49-F238E27FC236}">
                  <a16:creationId xmlns:a16="http://schemas.microsoft.com/office/drawing/2014/main" id="{1EA6788B-9756-4405-B010-B9D575A6A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9534" y="7517297"/>
              <a:ext cx="387847" cy="38784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83" name="Oval 11">
              <a:extLst>
                <a:ext uri="{FF2B5EF4-FFF2-40B4-BE49-F238E27FC236}">
                  <a16:creationId xmlns:a16="http://schemas.microsoft.com/office/drawing/2014/main" id="{7EEDF27D-F2BC-4344-9BE7-52EBBE7EB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1010" y="7341506"/>
              <a:ext cx="739429" cy="739429"/>
            </a:xfrm>
            <a:prstGeom prst="ellipse">
              <a:avLst/>
            </a:prstGeom>
            <a:solidFill>
              <a:srgbClr val="45688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84" name="Oval 12">
              <a:extLst>
                <a:ext uri="{FF2B5EF4-FFF2-40B4-BE49-F238E27FC236}">
                  <a16:creationId xmlns:a16="http://schemas.microsoft.com/office/drawing/2014/main" id="{55B23A5D-EF81-401D-BD20-EE7CF16F4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6800" y="7517297"/>
              <a:ext cx="387848" cy="38784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85" name="Oval 13">
              <a:extLst>
                <a:ext uri="{FF2B5EF4-FFF2-40B4-BE49-F238E27FC236}">
                  <a16:creationId xmlns:a16="http://schemas.microsoft.com/office/drawing/2014/main" id="{C64D352E-B3FB-40C9-B597-DD41F748D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8231" y="6120264"/>
              <a:ext cx="5537722" cy="5537723"/>
            </a:xfrm>
            <a:prstGeom prst="ellipse">
              <a:avLst/>
            </a:prstGeom>
            <a:solidFill>
              <a:srgbClr val="ECEEF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86" name="AutoShape 14">
              <a:extLst>
                <a:ext uri="{FF2B5EF4-FFF2-40B4-BE49-F238E27FC236}">
                  <a16:creationId xmlns:a16="http://schemas.microsoft.com/office/drawing/2014/main" id="{5E496654-88EF-4796-AD34-06D3CC0F5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8357" y="8895628"/>
              <a:ext cx="6397626" cy="3192300"/>
            </a:xfrm>
            <a:custGeom>
              <a:avLst/>
              <a:gdLst>
                <a:gd name="T0" fmla="*/ 10800 w 21600"/>
                <a:gd name="T1" fmla="*/ 9837 h 19675"/>
                <a:gd name="T2" fmla="*/ 10800 w 21600"/>
                <a:gd name="T3" fmla="*/ 9837 h 19675"/>
                <a:gd name="T4" fmla="*/ 10800 w 21600"/>
                <a:gd name="T5" fmla="*/ 9837 h 19675"/>
                <a:gd name="T6" fmla="*/ 10800 w 21600"/>
                <a:gd name="T7" fmla="*/ 9837 h 19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9675">
                  <a:moveTo>
                    <a:pt x="0" y="0"/>
                  </a:moveTo>
                  <a:cubicBezTo>
                    <a:pt x="5" y="5032"/>
                    <a:pt x="1060" y="10062"/>
                    <a:pt x="3164" y="13901"/>
                  </a:cubicBezTo>
                  <a:cubicBezTo>
                    <a:pt x="7381" y="21600"/>
                    <a:pt x="14219" y="21600"/>
                    <a:pt x="18436" y="13901"/>
                  </a:cubicBezTo>
                  <a:cubicBezTo>
                    <a:pt x="20540" y="10062"/>
                    <a:pt x="21595" y="5032"/>
                    <a:pt x="21600" y="0"/>
                  </a:cubicBezTo>
                  <a:lnTo>
                    <a:pt x="21304" y="0"/>
                  </a:lnTo>
                  <a:cubicBezTo>
                    <a:pt x="21298" y="4894"/>
                    <a:pt x="20273" y="9783"/>
                    <a:pt x="18227" y="13517"/>
                  </a:cubicBezTo>
                  <a:cubicBezTo>
                    <a:pt x="14125" y="21005"/>
                    <a:pt x="7475" y="21005"/>
                    <a:pt x="3373" y="13517"/>
                  </a:cubicBezTo>
                  <a:cubicBezTo>
                    <a:pt x="1327" y="9783"/>
                    <a:pt x="302" y="4894"/>
                    <a:pt x="29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CEEF3">
                <a:alpha val="4045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87" name="AutoShape 15">
              <a:extLst>
                <a:ext uri="{FF2B5EF4-FFF2-40B4-BE49-F238E27FC236}">
                  <a16:creationId xmlns:a16="http://schemas.microsoft.com/office/drawing/2014/main" id="{D6D30DA4-F01C-473F-BAF2-A507ECCC8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486" y="1983653"/>
              <a:ext cx="2383209" cy="2678510"/>
            </a:xfrm>
            <a:custGeom>
              <a:avLst/>
              <a:gdLst>
                <a:gd name="T0" fmla="+- 0 10800 961"/>
                <a:gd name="T1" fmla="*/ T0 w 19679"/>
                <a:gd name="T2" fmla="*/ 10800 h 21600"/>
                <a:gd name="T3" fmla="+- 0 10800 961"/>
                <a:gd name="T4" fmla="*/ T3 w 19679"/>
                <a:gd name="T5" fmla="*/ 10800 h 21600"/>
                <a:gd name="T6" fmla="+- 0 10800 961"/>
                <a:gd name="T7" fmla="*/ T6 w 19679"/>
                <a:gd name="T8" fmla="*/ 10800 h 21600"/>
                <a:gd name="T9" fmla="+- 0 10800 961"/>
                <a:gd name="T10" fmla="*/ T9 w 19679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600">
                  <a:moveTo>
                    <a:pt x="9839" y="0"/>
                  </a:moveTo>
                  <a:cubicBezTo>
                    <a:pt x="7321" y="0"/>
                    <a:pt x="4803" y="937"/>
                    <a:pt x="2882" y="2813"/>
                  </a:cubicBezTo>
                  <a:cubicBezTo>
                    <a:pt x="-961" y="6566"/>
                    <a:pt x="-961" y="12653"/>
                    <a:pt x="2882" y="16406"/>
                  </a:cubicBezTo>
                  <a:cubicBezTo>
                    <a:pt x="4480" y="17967"/>
                    <a:pt x="6493" y="18867"/>
                    <a:pt x="8574" y="19129"/>
                  </a:cubicBezTo>
                  <a:lnTo>
                    <a:pt x="9839" y="21600"/>
                  </a:lnTo>
                  <a:lnTo>
                    <a:pt x="11104" y="19129"/>
                  </a:lnTo>
                  <a:cubicBezTo>
                    <a:pt x="13185" y="18867"/>
                    <a:pt x="15198" y="17967"/>
                    <a:pt x="16796" y="16406"/>
                  </a:cubicBezTo>
                  <a:cubicBezTo>
                    <a:pt x="20639" y="12653"/>
                    <a:pt x="20639" y="6566"/>
                    <a:pt x="16796" y="2813"/>
                  </a:cubicBezTo>
                  <a:cubicBezTo>
                    <a:pt x="14875" y="937"/>
                    <a:pt x="12357" y="0"/>
                    <a:pt x="9839" y="0"/>
                  </a:cubicBezTo>
                  <a:close/>
                  <a:moveTo>
                    <a:pt x="9839" y="2266"/>
                  </a:moveTo>
                  <a:cubicBezTo>
                    <a:pt x="11763" y="2266"/>
                    <a:pt x="13686" y="2983"/>
                    <a:pt x="15154" y="4417"/>
                  </a:cubicBezTo>
                  <a:cubicBezTo>
                    <a:pt x="18090" y="7284"/>
                    <a:pt x="18090" y="11935"/>
                    <a:pt x="15154" y="14802"/>
                  </a:cubicBezTo>
                  <a:cubicBezTo>
                    <a:pt x="12218" y="17670"/>
                    <a:pt x="7460" y="17670"/>
                    <a:pt x="4524" y="14802"/>
                  </a:cubicBezTo>
                  <a:cubicBezTo>
                    <a:pt x="1588" y="11935"/>
                    <a:pt x="1588" y="7284"/>
                    <a:pt x="4524" y="4417"/>
                  </a:cubicBezTo>
                  <a:cubicBezTo>
                    <a:pt x="5992" y="2983"/>
                    <a:pt x="7915" y="2266"/>
                    <a:pt x="9839" y="2266"/>
                  </a:cubicBezTo>
                  <a:close/>
                </a:path>
              </a:pathLst>
            </a:custGeom>
            <a:solidFill>
              <a:srgbClr val="E162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88" name="AutoShape 16">
              <a:extLst>
                <a:ext uri="{FF2B5EF4-FFF2-40B4-BE49-F238E27FC236}">
                  <a16:creationId xmlns:a16="http://schemas.microsoft.com/office/drawing/2014/main" id="{18689C43-2844-401C-9CED-1C8139A3C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77374" y="3047503"/>
              <a:ext cx="2383759" cy="2406823"/>
            </a:xfrm>
            <a:custGeom>
              <a:avLst/>
              <a:gdLst>
                <a:gd name="T0" fmla="+- 0 10800 792"/>
                <a:gd name="T1" fmla="*/ T0 w 20016"/>
                <a:gd name="T2" fmla="+- 0 10781 17"/>
                <a:gd name="T3" fmla="*/ 10781 h 21529"/>
                <a:gd name="T4" fmla="+- 0 10800 792"/>
                <a:gd name="T5" fmla="*/ T4 w 20016"/>
                <a:gd name="T6" fmla="+- 0 10781 17"/>
                <a:gd name="T7" fmla="*/ 10781 h 21529"/>
                <a:gd name="T8" fmla="+- 0 10800 792"/>
                <a:gd name="T9" fmla="*/ T8 w 20016"/>
                <a:gd name="T10" fmla="+- 0 10781 17"/>
                <a:gd name="T11" fmla="*/ 10781 h 21529"/>
                <a:gd name="T12" fmla="+- 0 10800 792"/>
                <a:gd name="T13" fmla="*/ T12 w 20016"/>
                <a:gd name="T14" fmla="+- 0 10781 17"/>
                <a:gd name="T15" fmla="*/ 10781 h 2152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016" h="21529">
                  <a:moveTo>
                    <a:pt x="10331" y="5"/>
                  </a:moveTo>
                  <a:cubicBezTo>
                    <a:pt x="9667" y="-17"/>
                    <a:pt x="8989" y="33"/>
                    <a:pt x="8308" y="158"/>
                  </a:cubicBezTo>
                  <a:cubicBezTo>
                    <a:pt x="2862" y="1158"/>
                    <a:pt x="-792" y="6675"/>
                    <a:pt x="147" y="12476"/>
                  </a:cubicBezTo>
                  <a:cubicBezTo>
                    <a:pt x="538" y="14890"/>
                    <a:pt x="1668" y="16959"/>
                    <a:pt x="3240" y="18497"/>
                  </a:cubicBezTo>
                  <a:lnTo>
                    <a:pt x="2807" y="21529"/>
                  </a:lnTo>
                  <a:lnTo>
                    <a:pt x="5343" y="20080"/>
                  </a:lnTo>
                  <a:cubicBezTo>
                    <a:pt x="7229" y="21143"/>
                    <a:pt x="9442" y="21583"/>
                    <a:pt x="11708" y="21167"/>
                  </a:cubicBezTo>
                  <a:cubicBezTo>
                    <a:pt x="17154" y="20166"/>
                    <a:pt x="20808" y="14650"/>
                    <a:pt x="19869" y="8848"/>
                  </a:cubicBezTo>
                  <a:cubicBezTo>
                    <a:pt x="19399" y="5947"/>
                    <a:pt x="17869" y="3527"/>
                    <a:pt x="15777" y="1954"/>
                  </a:cubicBezTo>
                  <a:cubicBezTo>
                    <a:pt x="14207" y="774"/>
                    <a:pt x="12325" y="71"/>
                    <a:pt x="10331" y="5"/>
                  </a:cubicBezTo>
                  <a:close/>
                  <a:moveTo>
                    <a:pt x="10255" y="2519"/>
                  </a:moveTo>
                  <a:cubicBezTo>
                    <a:pt x="13809" y="2636"/>
                    <a:pt x="16915" y="5399"/>
                    <a:pt x="17543" y="9278"/>
                  </a:cubicBezTo>
                  <a:cubicBezTo>
                    <a:pt x="18260" y="13710"/>
                    <a:pt x="15469" y="17924"/>
                    <a:pt x="11308" y="18689"/>
                  </a:cubicBezTo>
                  <a:cubicBezTo>
                    <a:pt x="7147" y="19453"/>
                    <a:pt x="3191" y="16479"/>
                    <a:pt x="2473" y="12047"/>
                  </a:cubicBezTo>
                  <a:cubicBezTo>
                    <a:pt x="1756" y="7614"/>
                    <a:pt x="4547" y="3400"/>
                    <a:pt x="8708" y="2636"/>
                  </a:cubicBezTo>
                  <a:cubicBezTo>
                    <a:pt x="9228" y="2540"/>
                    <a:pt x="9747" y="2502"/>
                    <a:pt x="10255" y="2519"/>
                  </a:cubicBezTo>
                  <a:close/>
                </a:path>
              </a:pathLst>
            </a:custGeom>
            <a:solidFill>
              <a:srgbClr val="2EA7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89" name="AutoShape 17">
              <a:extLst>
                <a:ext uri="{FF2B5EF4-FFF2-40B4-BE49-F238E27FC236}">
                  <a16:creationId xmlns:a16="http://schemas.microsoft.com/office/drawing/2014/main" id="{8EDFCD17-581F-477D-A6BF-CA90DC9E6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2664" y="3074871"/>
              <a:ext cx="2383660" cy="2383525"/>
            </a:xfrm>
            <a:custGeom>
              <a:avLst/>
              <a:gdLst>
                <a:gd name="T0" fmla="+- 0 10800 687"/>
                <a:gd name="T1" fmla="*/ T0 w 20226"/>
                <a:gd name="T2" fmla="+- 0 10727 93"/>
                <a:gd name="T3" fmla="*/ 10727 h 21268"/>
                <a:gd name="T4" fmla="+- 0 10800 687"/>
                <a:gd name="T5" fmla="*/ T4 w 20226"/>
                <a:gd name="T6" fmla="+- 0 10727 93"/>
                <a:gd name="T7" fmla="*/ 10727 h 21268"/>
                <a:gd name="T8" fmla="+- 0 10800 687"/>
                <a:gd name="T9" fmla="*/ T8 w 20226"/>
                <a:gd name="T10" fmla="+- 0 10727 93"/>
                <a:gd name="T11" fmla="*/ 10727 h 21268"/>
                <a:gd name="T12" fmla="+- 0 10800 687"/>
                <a:gd name="T13" fmla="*/ T12 w 20226"/>
                <a:gd name="T14" fmla="+- 0 10727 93"/>
                <a:gd name="T15" fmla="*/ 10727 h 212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226" h="21268">
                  <a:moveTo>
                    <a:pt x="10512" y="9"/>
                  </a:moveTo>
                  <a:cubicBezTo>
                    <a:pt x="8123" y="-93"/>
                    <a:pt x="5858" y="702"/>
                    <a:pt x="4046" y="2130"/>
                  </a:cubicBezTo>
                  <a:cubicBezTo>
                    <a:pt x="1976" y="3763"/>
                    <a:pt x="497" y="6225"/>
                    <a:pt x="103" y="9132"/>
                  </a:cubicBezTo>
                  <a:cubicBezTo>
                    <a:pt x="-687" y="14945"/>
                    <a:pt x="3158" y="20331"/>
                    <a:pt x="8687" y="21162"/>
                  </a:cubicBezTo>
                  <a:cubicBezTo>
                    <a:pt x="10987" y="21507"/>
                    <a:pt x="13209" y="21001"/>
                    <a:pt x="15085" y="19883"/>
                  </a:cubicBezTo>
                  <a:lnTo>
                    <a:pt x="17685" y="21250"/>
                  </a:lnTo>
                  <a:lnTo>
                    <a:pt x="17163" y="18244"/>
                  </a:lnTo>
                  <a:cubicBezTo>
                    <a:pt x="18709" y="16662"/>
                    <a:pt x="19795" y="14560"/>
                    <a:pt x="20123" y="12142"/>
                  </a:cubicBezTo>
                  <a:cubicBezTo>
                    <a:pt x="20913" y="6328"/>
                    <a:pt x="17071" y="939"/>
                    <a:pt x="11543" y="108"/>
                  </a:cubicBezTo>
                  <a:cubicBezTo>
                    <a:pt x="11197" y="56"/>
                    <a:pt x="10853" y="24"/>
                    <a:pt x="10512" y="9"/>
                  </a:cubicBezTo>
                  <a:close/>
                  <a:moveTo>
                    <a:pt x="10418" y="2516"/>
                  </a:moveTo>
                  <a:cubicBezTo>
                    <a:pt x="10679" y="2527"/>
                    <a:pt x="10942" y="2555"/>
                    <a:pt x="11206" y="2594"/>
                  </a:cubicBezTo>
                  <a:cubicBezTo>
                    <a:pt x="15430" y="3229"/>
                    <a:pt x="18366" y="7342"/>
                    <a:pt x="17763" y="11784"/>
                  </a:cubicBezTo>
                  <a:cubicBezTo>
                    <a:pt x="17159" y="16226"/>
                    <a:pt x="13244" y="19313"/>
                    <a:pt x="9020" y="18679"/>
                  </a:cubicBezTo>
                  <a:cubicBezTo>
                    <a:pt x="4796" y="18045"/>
                    <a:pt x="1863" y="13928"/>
                    <a:pt x="2467" y="9486"/>
                  </a:cubicBezTo>
                  <a:cubicBezTo>
                    <a:pt x="3032" y="5321"/>
                    <a:pt x="6505" y="2349"/>
                    <a:pt x="10418" y="2516"/>
                  </a:cubicBezTo>
                  <a:close/>
                </a:path>
              </a:pathLst>
            </a:custGeom>
            <a:solidFill>
              <a:srgbClr val="61D1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90" name="AutoShape 18">
              <a:extLst>
                <a:ext uri="{FF2B5EF4-FFF2-40B4-BE49-F238E27FC236}">
                  <a16:creationId xmlns:a16="http://schemas.microsoft.com/office/drawing/2014/main" id="{A21755EA-FCDC-4B0F-B587-D5F345F0C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4471" y="5889381"/>
              <a:ext cx="2602518" cy="2383913"/>
            </a:xfrm>
            <a:custGeom>
              <a:avLst/>
              <a:gdLst>
                <a:gd name="T0" fmla="+- 0 10943 286"/>
                <a:gd name="T1" fmla="*/ T0 w 21314"/>
                <a:gd name="T2" fmla="+- 0 10114 50"/>
                <a:gd name="T3" fmla="*/ 10114 h 20129"/>
                <a:gd name="T4" fmla="+- 0 10943 286"/>
                <a:gd name="T5" fmla="*/ T4 w 21314"/>
                <a:gd name="T6" fmla="+- 0 10114 50"/>
                <a:gd name="T7" fmla="*/ 10114 h 20129"/>
                <a:gd name="T8" fmla="+- 0 10943 286"/>
                <a:gd name="T9" fmla="*/ T8 w 21314"/>
                <a:gd name="T10" fmla="+- 0 10114 50"/>
                <a:gd name="T11" fmla="*/ 10114 h 20129"/>
                <a:gd name="T12" fmla="+- 0 10943 286"/>
                <a:gd name="T13" fmla="*/ T12 w 21314"/>
                <a:gd name="T14" fmla="+- 0 10114 50"/>
                <a:gd name="T15" fmla="*/ 10114 h 2012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314" h="20129">
                  <a:moveTo>
                    <a:pt x="10091" y="6"/>
                  </a:moveTo>
                  <a:cubicBezTo>
                    <a:pt x="8517" y="-50"/>
                    <a:pt x="6911" y="286"/>
                    <a:pt x="5404" y="1062"/>
                  </a:cubicBezTo>
                  <a:cubicBezTo>
                    <a:pt x="2992" y="2303"/>
                    <a:pt x="1297" y="4433"/>
                    <a:pt x="505" y="6876"/>
                  </a:cubicBezTo>
                  <a:cubicBezTo>
                    <a:pt x="-286" y="9319"/>
                    <a:pt x="-175" y="12074"/>
                    <a:pt x="1029" y="14560"/>
                  </a:cubicBezTo>
                  <a:cubicBezTo>
                    <a:pt x="3436" y="19532"/>
                    <a:pt x="9302" y="21550"/>
                    <a:pt x="14124" y="19068"/>
                  </a:cubicBezTo>
                  <a:cubicBezTo>
                    <a:pt x="16130" y="18035"/>
                    <a:pt x="17628" y="16381"/>
                    <a:pt x="18535" y="14450"/>
                  </a:cubicBezTo>
                  <a:lnTo>
                    <a:pt x="21314" y="14041"/>
                  </a:lnTo>
                  <a:lnTo>
                    <a:pt x="19331" y="11997"/>
                  </a:lnTo>
                  <a:cubicBezTo>
                    <a:pt x="19733" y="9891"/>
                    <a:pt x="19498" y="7641"/>
                    <a:pt x="18496" y="5572"/>
                  </a:cubicBezTo>
                  <a:cubicBezTo>
                    <a:pt x="16841" y="2154"/>
                    <a:pt x="13551" y="130"/>
                    <a:pt x="10091" y="6"/>
                  </a:cubicBezTo>
                  <a:close/>
                  <a:moveTo>
                    <a:pt x="10013" y="2379"/>
                  </a:moveTo>
                  <a:cubicBezTo>
                    <a:pt x="12656" y="2473"/>
                    <a:pt x="15171" y="4020"/>
                    <a:pt x="16435" y="6631"/>
                  </a:cubicBezTo>
                  <a:cubicBezTo>
                    <a:pt x="18275" y="10430"/>
                    <a:pt x="16778" y="15046"/>
                    <a:pt x="13094" y="16943"/>
                  </a:cubicBezTo>
                  <a:cubicBezTo>
                    <a:pt x="9409" y="18840"/>
                    <a:pt x="4929" y="17297"/>
                    <a:pt x="3089" y="13498"/>
                  </a:cubicBezTo>
                  <a:cubicBezTo>
                    <a:pt x="1250" y="9699"/>
                    <a:pt x="2746" y="5083"/>
                    <a:pt x="6431" y="3186"/>
                  </a:cubicBezTo>
                  <a:cubicBezTo>
                    <a:pt x="7582" y="2594"/>
                    <a:pt x="8811" y="2336"/>
                    <a:pt x="10013" y="2379"/>
                  </a:cubicBezTo>
                  <a:close/>
                </a:path>
              </a:pathLst>
            </a:custGeom>
            <a:solidFill>
              <a:srgbClr val="45688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91" name="AutoShape 19">
              <a:extLst>
                <a:ext uri="{FF2B5EF4-FFF2-40B4-BE49-F238E27FC236}">
                  <a16:creationId xmlns:a16="http://schemas.microsoft.com/office/drawing/2014/main" id="{1AD2BC34-8ECA-4395-9C6E-EA02366A8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35210" y="5889168"/>
              <a:ext cx="2604681" cy="2383881"/>
            </a:xfrm>
            <a:custGeom>
              <a:avLst/>
              <a:gdLst>
                <a:gd name="T0" fmla="*/ 10655 w 21311"/>
                <a:gd name="T1" fmla="+- 0 10110 44"/>
                <a:gd name="T2" fmla="*/ 10110 h 20133"/>
                <a:gd name="T3" fmla="*/ 10655 w 21311"/>
                <a:gd name="T4" fmla="+- 0 10110 44"/>
                <a:gd name="T5" fmla="*/ 10110 h 20133"/>
                <a:gd name="T6" fmla="*/ 10655 w 21311"/>
                <a:gd name="T7" fmla="+- 0 10110 44"/>
                <a:gd name="T8" fmla="*/ 10110 h 20133"/>
                <a:gd name="T9" fmla="*/ 10655 w 21311"/>
                <a:gd name="T10" fmla="+- 0 10110 44"/>
                <a:gd name="T11" fmla="*/ 10110 h 20133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311" h="20133">
                  <a:moveTo>
                    <a:pt x="11277" y="4"/>
                  </a:moveTo>
                  <a:cubicBezTo>
                    <a:pt x="7820" y="111"/>
                    <a:pt x="4524" y="2117"/>
                    <a:pt x="2854" y="5528"/>
                  </a:cubicBezTo>
                  <a:cubicBezTo>
                    <a:pt x="1844" y="7592"/>
                    <a:pt x="1599" y="9842"/>
                    <a:pt x="1991" y="11950"/>
                  </a:cubicBezTo>
                  <a:lnTo>
                    <a:pt x="0" y="13988"/>
                  </a:lnTo>
                  <a:lnTo>
                    <a:pt x="2773" y="14410"/>
                  </a:lnTo>
                  <a:cubicBezTo>
                    <a:pt x="3670" y="16347"/>
                    <a:pt x="5161" y="18007"/>
                    <a:pt x="7160" y="19049"/>
                  </a:cubicBezTo>
                  <a:cubicBezTo>
                    <a:pt x="11966" y="21556"/>
                    <a:pt x="17834" y="19566"/>
                    <a:pt x="20262" y="14605"/>
                  </a:cubicBezTo>
                  <a:cubicBezTo>
                    <a:pt x="21477" y="12124"/>
                    <a:pt x="21600" y="9373"/>
                    <a:pt x="20821" y="6926"/>
                  </a:cubicBezTo>
                  <a:cubicBezTo>
                    <a:pt x="20042" y="4479"/>
                    <a:pt x="18360" y="2337"/>
                    <a:pt x="15957" y="1084"/>
                  </a:cubicBezTo>
                  <a:cubicBezTo>
                    <a:pt x="14455" y="300"/>
                    <a:pt x="12849" y="-44"/>
                    <a:pt x="11277" y="4"/>
                  </a:cubicBezTo>
                  <a:close/>
                  <a:moveTo>
                    <a:pt x="11342" y="2381"/>
                  </a:moveTo>
                  <a:cubicBezTo>
                    <a:pt x="12543" y="2344"/>
                    <a:pt x="13770" y="2607"/>
                    <a:pt x="14917" y="3205"/>
                  </a:cubicBezTo>
                  <a:cubicBezTo>
                    <a:pt x="18590" y="5121"/>
                    <a:pt x="20062" y="9745"/>
                    <a:pt x="18207" y="13536"/>
                  </a:cubicBezTo>
                  <a:cubicBezTo>
                    <a:pt x="16352" y="17326"/>
                    <a:pt x="11871" y="18846"/>
                    <a:pt x="8199" y="16931"/>
                  </a:cubicBezTo>
                  <a:cubicBezTo>
                    <a:pt x="4527" y="15016"/>
                    <a:pt x="3054" y="10391"/>
                    <a:pt x="4910" y="6601"/>
                  </a:cubicBezTo>
                  <a:cubicBezTo>
                    <a:pt x="6185" y="3995"/>
                    <a:pt x="8701" y="2462"/>
                    <a:pt x="11342" y="2381"/>
                  </a:cubicBezTo>
                  <a:close/>
                </a:path>
              </a:pathLst>
            </a:custGeom>
            <a:solidFill>
              <a:srgbClr val="F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grpSp>
          <p:nvGrpSpPr>
            <p:cNvPr id="3092" name="Group 20">
              <a:extLst>
                <a:ext uri="{FF2B5EF4-FFF2-40B4-BE49-F238E27FC236}">
                  <a16:creationId xmlns:a16="http://schemas.microsoft.com/office/drawing/2014/main" id="{E4D12B2B-F183-42E2-A871-083AA4D362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29991" y="8532616"/>
              <a:ext cx="5070349" cy="2459775"/>
              <a:chOff x="19844" y="-175275"/>
              <a:chExt cx="5070349" cy="2459775"/>
            </a:xfrm>
          </p:grpSpPr>
          <p:sp>
            <p:nvSpPr>
              <p:cNvPr id="3093" name="Text Box 21">
                <a:extLst>
                  <a:ext uri="{FF2B5EF4-FFF2-40B4-BE49-F238E27FC236}">
                    <a16:creationId xmlns:a16="http://schemas.microsoft.com/office/drawing/2014/main" id="{528FB62D-FB08-4902-85D4-C5862D7C2A2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844" y="-175275"/>
                <a:ext cx="3488161" cy="65654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/>
              <a:p>
                <a:pPr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dirty="0" smtClean="0">
                    <a:solidFill>
                      <a:srgbClr val="FF4F4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Open Innovation</a:t>
                </a:r>
                <a:endParaRPr lang="fr-FR" altLang="fr-FR" dirty="0">
                  <a:solidFill>
                    <a:srgbClr val="FF4F4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094" name="Text Box 22">
                <a:extLst>
                  <a:ext uri="{FF2B5EF4-FFF2-40B4-BE49-F238E27FC236}">
                    <a16:creationId xmlns:a16="http://schemas.microsoft.com/office/drawing/2014/main" id="{6842C0C1-D422-46AA-88CE-49DACE9092A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844" y="643145"/>
                <a:ext cx="5070349" cy="1641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>
                <a:spAutoFit/>
              </a:bodyPr>
              <a:lstStyle/>
              <a:p>
                <a:pPr lvl="0">
                  <a:spcBef>
                    <a:spcPts val="600"/>
                  </a:spcBef>
                  <a:buClr>
                    <a:srgbClr val="C00000"/>
                  </a:buClr>
                  <a:defRPr/>
                </a:pPr>
                <a:r>
                  <a:rPr lang="fr-MA" sz="9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Montserrat Light"/>
                  </a:rPr>
                  <a:t>Un </a:t>
                </a:r>
                <a:r>
                  <a:rPr lang="fr-MA" sz="9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Montserrat Light"/>
                  </a:rPr>
                  <a:t>programme favorisant l’intégration  de la Digital </a:t>
                </a:r>
                <a:r>
                  <a:rPr lang="fr-MA" sz="900" dirty="0" err="1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Montserrat Light"/>
                  </a:rPr>
                  <a:t>Factory</a:t>
                </a:r>
                <a:r>
                  <a:rPr lang="fr-MA" sz="9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Montserrat Light"/>
                  </a:rPr>
                  <a:t> avec l’écosystème startup marocain pour créer et offrir des services innovants aux clients de la banque.</a:t>
                </a:r>
              </a:p>
              <a:p>
                <a:pPr lvl="0">
                  <a:spcBef>
                    <a:spcPts val="600"/>
                  </a:spcBef>
                  <a:buClr>
                    <a:srgbClr val="C00000"/>
                  </a:buClr>
                  <a:defRPr/>
                </a:pPr>
                <a:r>
                  <a:rPr lang="fr-MA" sz="9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Montserrat Light"/>
                  </a:rPr>
                  <a:t>L’organisation de </a:t>
                </a:r>
                <a:r>
                  <a:rPr lang="fr-MA" sz="900" dirty="0" err="1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Montserrat Light"/>
                  </a:rPr>
                  <a:t>Hackathons</a:t>
                </a:r>
                <a:r>
                  <a:rPr lang="fr-MA" sz="9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Montserrat Light"/>
                  </a:rPr>
                  <a:t>, </a:t>
                </a:r>
                <a:r>
                  <a:rPr lang="fr-MA" sz="9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Montserrat Light"/>
                  </a:rPr>
                  <a:t>Startup </a:t>
                </a:r>
                <a:r>
                  <a:rPr lang="fr-MA" sz="900" dirty="0" err="1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Montserrat Light"/>
                  </a:rPr>
                  <a:t>Days</a:t>
                </a:r>
                <a:r>
                  <a:rPr lang="fr-MA" sz="9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Montserrat Light"/>
                  </a:rPr>
                  <a:t>…</a:t>
                </a:r>
                <a:endParaRPr lang="fr-FR" altLang="fr-FR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095" name="Group 23">
              <a:extLst>
                <a:ext uri="{FF2B5EF4-FFF2-40B4-BE49-F238E27FC236}">
                  <a16:creationId xmlns:a16="http://schemas.microsoft.com/office/drawing/2014/main" id="{09E2556F-F391-4037-BE81-BC89EBC4A9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36084" y="3024339"/>
              <a:ext cx="5070349" cy="2459775"/>
              <a:chOff x="-367737" y="79754"/>
              <a:chExt cx="5070349" cy="2459776"/>
            </a:xfrm>
          </p:grpSpPr>
          <p:sp>
            <p:nvSpPr>
              <p:cNvPr id="3096" name="Text Box 24">
                <a:extLst>
                  <a:ext uri="{FF2B5EF4-FFF2-40B4-BE49-F238E27FC236}">
                    <a16:creationId xmlns:a16="http://schemas.microsoft.com/office/drawing/2014/main" id="{68027966-1204-44B6-B7F0-D01270DC190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-367737" y="79754"/>
                <a:ext cx="3129086" cy="6565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/>
              <a:p>
                <a:pPr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dirty="0" smtClean="0">
                    <a:solidFill>
                      <a:srgbClr val="2EA7E2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Culture interne</a:t>
                </a:r>
                <a:endParaRPr lang="fr-FR" altLang="fr-FR" dirty="0">
                  <a:solidFill>
                    <a:srgbClr val="2EA7E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097" name="Text Box 25">
                <a:extLst>
                  <a:ext uri="{FF2B5EF4-FFF2-40B4-BE49-F238E27FC236}">
                    <a16:creationId xmlns:a16="http://schemas.microsoft.com/office/drawing/2014/main" id="{02C72568-5D6C-44AD-804C-A6FA9BD2C2C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-367737" y="898174"/>
                <a:ext cx="5070349" cy="1641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>
                <a:spAutoFit/>
              </a:bodyPr>
              <a:lstStyle/>
              <a:p>
                <a:pPr lvl="0">
                  <a:spcBef>
                    <a:spcPts val="600"/>
                  </a:spcBef>
                  <a:buClr>
                    <a:srgbClr val="C00000"/>
                  </a:buClr>
                  <a:defRPr/>
                </a:pPr>
                <a:r>
                  <a:rPr lang="fr-FR" altLang="fr-FR" sz="9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Montserrat Light"/>
                    <a:sym typeface="Arial" panose="020B0604020202020204" pitchFamily="34" charset="0"/>
                  </a:rPr>
                  <a:t>Des évènements internes animées par les membres de l’équipe. </a:t>
                </a:r>
              </a:p>
              <a:p>
                <a:pPr lvl="0">
                  <a:spcBef>
                    <a:spcPts val="600"/>
                  </a:spcBef>
                  <a:buClr>
                    <a:srgbClr val="C00000"/>
                  </a:buClr>
                  <a:defRPr/>
                </a:pPr>
                <a:r>
                  <a:rPr lang="fr-FR" altLang="fr-FR" sz="9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Montserrat Light"/>
                    <a:sym typeface="Arial" panose="020B0604020202020204" pitchFamily="34" charset="0"/>
                  </a:rPr>
                  <a:t>Des </a:t>
                </a:r>
                <a:r>
                  <a:rPr lang="fr-FR" altLang="fr-FR" sz="900" dirty="0" err="1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Montserrat Light"/>
                    <a:sym typeface="Arial" panose="020B0604020202020204" pitchFamily="34" charset="0"/>
                  </a:rPr>
                  <a:t>Meetups</a:t>
                </a:r>
                <a:r>
                  <a:rPr lang="fr-FR" altLang="fr-FR" sz="9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Montserrat Light"/>
                    <a:sym typeface="Arial" panose="020B0604020202020204" pitchFamily="34" charset="0"/>
                  </a:rPr>
                  <a:t> de 30 min, où un collaborateur présente une technologie nouvelle et la présente aux autres membres de l’équipe.</a:t>
                </a:r>
                <a:endParaRPr lang="fr-FR" altLang="fr-FR" sz="9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Montserrat Light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098" name="Group 26">
              <a:extLst>
                <a:ext uri="{FF2B5EF4-FFF2-40B4-BE49-F238E27FC236}">
                  <a16:creationId xmlns:a16="http://schemas.microsoft.com/office/drawing/2014/main" id="{BE52C551-2343-4E13-9A98-EC8AC16AF0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3842" y="8694495"/>
              <a:ext cx="5070350" cy="2459775"/>
              <a:chOff x="0" y="-18251"/>
              <a:chExt cx="5070349" cy="2459777"/>
            </a:xfrm>
          </p:grpSpPr>
          <p:sp>
            <p:nvSpPr>
              <p:cNvPr id="3099" name="Text Box 27">
                <a:extLst>
                  <a:ext uri="{FF2B5EF4-FFF2-40B4-BE49-F238E27FC236}">
                    <a16:creationId xmlns:a16="http://schemas.microsoft.com/office/drawing/2014/main" id="{51DF0E04-0A5A-4759-B2B6-58A2E9DAD24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659415" y="-18251"/>
                <a:ext cx="2410934" cy="6565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/>
              <a:p>
                <a:pPr algn="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dirty="0" smtClean="0">
                    <a:solidFill>
                      <a:srgbClr val="45688B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Formations</a:t>
                </a:r>
                <a:endParaRPr lang="fr-FR" altLang="fr-FR" dirty="0">
                  <a:solidFill>
                    <a:srgbClr val="45688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100" name="Text Box 28">
                <a:extLst>
                  <a:ext uri="{FF2B5EF4-FFF2-40B4-BE49-F238E27FC236}">
                    <a16:creationId xmlns:a16="http://schemas.microsoft.com/office/drawing/2014/main" id="{44D1C975-3A0E-4D0E-BB5E-C070FDB156A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0" y="800168"/>
                <a:ext cx="5070349" cy="16413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>
                <a:spAutoFit/>
              </a:bodyPr>
              <a:lstStyle/>
              <a:p>
                <a:pPr lvl="0">
                  <a:spcBef>
                    <a:spcPts val="600"/>
                  </a:spcBef>
                  <a:buClr>
                    <a:srgbClr val="C00000"/>
                  </a:buClr>
                  <a:defRPr/>
                </a:pPr>
                <a:r>
                  <a:rPr lang="fr-MA" sz="9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Montserrat Light"/>
                  </a:rPr>
                  <a:t>Des </a:t>
                </a:r>
                <a:r>
                  <a:rPr lang="fr-MA" sz="9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Montserrat Light"/>
                  </a:rPr>
                  <a:t>ateliers de formations en faveur des métiers sur des sujets la concernant. </a:t>
                </a:r>
                <a:endParaRPr lang="fr-MA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Montserrat Light"/>
                </a:endParaRPr>
              </a:p>
              <a:p>
                <a:pPr lvl="0">
                  <a:spcBef>
                    <a:spcPts val="600"/>
                  </a:spcBef>
                  <a:buClr>
                    <a:srgbClr val="C00000"/>
                  </a:buClr>
                  <a:defRPr/>
                </a:pPr>
                <a:r>
                  <a:rPr lang="fr-MA" sz="9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Montserrat Light"/>
                  </a:rPr>
                  <a:t>Des formations sur les méthodologies appliquées à la Digital </a:t>
                </a:r>
                <a:r>
                  <a:rPr lang="fr-MA" sz="900" dirty="0" err="1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Montserrat Light"/>
                  </a:rPr>
                  <a:t>Factory</a:t>
                </a:r>
                <a:r>
                  <a:rPr lang="fr-MA" sz="9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Montserrat Light"/>
                  </a:rPr>
                  <a:t>: Agile, Design </a:t>
                </a:r>
                <a:r>
                  <a:rPr lang="fr-MA" sz="900" dirty="0" err="1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Montserrat Light"/>
                  </a:rPr>
                  <a:t>T</a:t>
                </a:r>
                <a:r>
                  <a:rPr lang="fr-MA" sz="900" dirty="0" err="1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Montserrat Light"/>
                  </a:rPr>
                  <a:t>hinking</a:t>
                </a:r>
                <a:r>
                  <a:rPr lang="fr-MA" sz="9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Montserrat Light"/>
                  </a:rPr>
                  <a:t>…</a:t>
                </a:r>
                <a:endParaRPr lang="fr-MA" sz="9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Montserrat Light"/>
                </a:endParaRPr>
              </a:p>
            </p:txBody>
          </p:sp>
        </p:grpSp>
        <p:grpSp>
          <p:nvGrpSpPr>
            <p:cNvPr id="3101" name="Group 29">
              <a:extLst>
                <a:ext uri="{FF2B5EF4-FFF2-40B4-BE49-F238E27FC236}">
                  <a16:creationId xmlns:a16="http://schemas.microsoft.com/office/drawing/2014/main" id="{05EC7104-4E8C-4F0C-BC87-F7CBC4C8A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1613" y="2916054"/>
              <a:ext cx="4130137" cy="2736753"/>
              <a:chOff x="1491613" y="-20685"/>
              <a:chExt cx="4130137" cy="2736753"/>
            </a:xfrm>
          </p:grpSpPr>
          <p:sp>
            <p:nvSpPr>
              <p:cNvPr id="3102" name="Text Box 30">
                <a:extLst>
                  <a:ext uri="{FF2B5EF4-FFF2-40B4-BE49-F238E27FC236}">
                    <a16:creationId xmlns:a16="http://schemas.microsoft.com/office/drawing/2014/main" id="{FC97D6E0-C131-49EA-8033-066C6324266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569609" y="-20685"/>
                <a:ext cx="3052141" cy="6565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/>
              <a:p>
                <a:pPr algn="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dirty="0" smtClean="0">
                    <a:solidFill>
                      <a:srgbClr val="61D1CE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Sensibilisation</a:t>
                </a:r>
                <a:endParaRPr lang="fr-FR" altLang="fr-FR" dirty="0">
                  <a:solidFill>
                    <a:srgbClr val="61D1CE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103" name="Text Box 31">
                <a:extLst>
                  <a:ext uri="{FF2B5EF4-FFF2-40B4-BE49-F238E27FC236}">
                    <a16:creationId xmlns:a16="http://schemas.microsoft.com/office/drawing/2014/main" id="{11ED4A15-2BD8-44FA-8916-189D1709528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91613" y="797735"/>
                <a:ext cx="4130137" cy="19183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25400" tIns="25400" rIns="25400" bIns="25400">
                <a:spAutoFit/>
              </a:bodyPr>
              <a:lstStyle/>
              <a:p>
                <a:pPr lvl="0">
                  <a:spcBef>
                    <a:spcPts val="600"/>
                  </a:spcBef>
                  <a:buClr>
                    <a:srgbClr val="C00000"/>
                  </a:buClr>
                  <a:defRPr/>
                </a:pPr>
                <a:r>
                  <a:rPr lang="fr-MA" sz="900" kern="0" dirty="0" smtClean="0">
                    <a:solidFill>
                      <a:srgbClr val="868A8D"/>
                    </a:solidFill>
                    <a:latin typeface="Montserrat Light"/>
                  </a:rPr>
                  <a:t>Une </a:t>
                </a:r>
                <a:r>
                  <a:rPr lang="fr-MA" sz="900" b="1" kern="0" dirty="0">
                    <a:solidFill>
                      <a:srgbClr val="868A8D"/>
                    </a:solidFill>
                    <a:latin typeface="Montserrat Light"/>
                  </a:rPr>
                  <a:t>newsletter digitale mensuelle </a:t>
                </a:r>
                <a:r>
                  <a:rPr lang="fr-MA" sz="900" kern="0" dirty="0">
                    <a:solidFill>
                      <a:srgbClr val="868A8D"/>
                    </a:solidFill>
                    <a:latin typeface="Montserrat Light"/>
                  </a:rPr>
                  <a:t>contenant les nouveautés de la Digital </a:t>
                </a:r>
                <a:r>
                  <a:rPr lang="fr-MA" sz="900" kern="0" dirty="0" err="1">
                    <a:solidFill>
                      <a:srgbClr val="868A8D"/>
                    </a:solidFill>
                    <a:latin typeface="Montserrat Light"/>
                  </a:rPr>
                  <a:t>Factory</a:t>
                </a:r>
                <a:r>
                  <a:rPr lang="fr-MA" sz="900" kern="0" dirty="0">
                    <a:solidFill>
                      <a:srgbClr val="868A8D"/>
                    </a:solidFill>
                    <a:latin typeface="Montserrat Light"/>
                  </a:rPr>
                  <a:t> et du marché</a:t>
                </a:r>
              </a:p>
              <a:p>
                <a:pPr lvl="0">
                  <a:spcBef>
                    <a:spcPts val="600"/>
                  </a:spcBef>
                  <a:buClr>
                    <a:srgbClr val="C00000"/>
                  </a:buClr>
                  <a:defRPr/>
                </a:pPr>
                <a:r>
                  <a:rPr lang="fr-MA" sz="900" kern="0" dirty="0">
                    <a:solidFill>
                      <a:srgbClr val="868A8D"/>
                    </a:solidFill>
                    <a:latin typeface="Montserrat Light"/>
                  </a:rPr>
                  <a:t>Des capsules vidéo d’</a:t>
                </a:r>
                <a:r>
                  <a:rPr lang="fr-MA" sz="900" b="1" kern="0" dirty="0">
                    <a:solidFill>
                      <a:srgbClr val="868A8D"/>
                    </a:solidFill>
                    <a:latin typeface="Montserrat Light"/>
                  </a:rPr>
                  <a:t>Impact Stories </a:t>
                </a:r>
                <a:r>
                  <a:rPr lang="fr-MA" sz="900" kern="0" dirty="0">
                    <a:solidFill>
                      <a:srgbClr val="868A8D"/>
                    </a:solidFill>
                    <a:latin typeface="Montserrat Light"/>
                  </a:rPr>
                  <a:t>d’inspirations dans les domaines relatifs au Digital  </a:t>
                </a:r>
              </a:p>
            </p:txBody>
          </p:sp>
        </p:grpSp>
        <p:grpSp>
          <p:nvGrpSpPr>
            <p:cNvPr id="3104" name="Group 32">
              <a:extLst>
                <a:ext uri="{FF2B5EF4-FFF2-40B4-BE49-F238E27FC236}">
                  <a16:creationId xmlns:a16="http://schemas.microsoft.com/office/drawing/2014/main" id="{2B802AD4-B199-4BC1-98A0-ED59B58481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27266" y="380885"/>
              <a:ext cx="5257890" cy="1751940"/>
              <a:chOff x="-270990" y="380884"/>
              <a:chExt cx="5257889" cy="1751941"/>
            </a:xfrm>
          </p:grpSpPr>
          <p:sp>
            <p:nvSpPr>
              <p:cNvPr id="3105" name="Text Box 33">
                <a:extLst>
                  <a:ext uri="{FF2B5EF4-FFF2-40B4-BE49-F238E27FC236}">
                    <a16:creationId xmlns:a16="http://schemas.microsoft.com/office/drawing/2014/main" id="{3F3E96D8-B57F-4C47-B63D-96807BCDF69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-270990" y="380884"/>
                <a:ext cx="5257889" cy="6565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/>
              <a:p>
                <a:pPr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dirty="0" smtClean="0">
                    <a:solidFill>
                      <a:srgbClr val="E16268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Conduite de changement</a:t>
                </a:r>
                <a:endParaRPr lang="fr-FR" altLang="fr-FR" dirty="0">
                  <a:solidFill>
                    <a:srgbClr val="E16268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106" name="Text Box 34">
                <a:extLst>
                  <a:ext uri="{FF2B5EF4-FFF2-40B4-BE49-F238E27FC236}">
                    <a16:creationId xmlns:a16="http://schemas.microsoft.com/office/drawing/2014/main" id="{1401CB6C-6C8D-49BB-AE53-612CF10FF05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-270990" y="1199305"/>
                <a:ext cx="5070350" cy="933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>
                <a:spAutoFit/>
              </a:bodyPr>
              <a:lstStyle/>
              <a:p>
                <a:pPr lvl="0">
                  <a:spcBef>
                    <a:spcPts val="600"/>
                  </a:spcBef>
                  <a:buClr>
                    <a:srgbClr val="C00000"/>
                  </a:buClr>
                  <a:defRPr/>
                </a:pPr>
                <a:r>
                  <a:rPr lang="fr-MA" altLang="fr-FR" sz="900" dirty="0" err="1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Montserrat Light"/>
                    <a:sym typeface="Arial" panose="020B0604020202020204" pitchFamily="34" charset="0"/>
                  </a:rPr>
                  <a:t>Unprogramme</a:t>
                </a:r>
                <a:r>
                  <a:rPr lang="fr-MA" altLang="fr-FR" sz="9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Montserrat Light"/>
                    <a:sym typeface="Arial" panose="020B0604020202020204" pitchFamily="34" charset="0"/>
                  </a:rPr>
                  <a:t> de conduite de changement concernant les collaborateurs SGMA, les processus et même les clients.</a:t>
                </a:r>
                <a:endParaRPr lang="fr-FR" altLang="fr-FR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107" name="Text Box 35">
              <a:extLst>
                <a:ext uri="{FF2B5EF4-FFF2-40B4-BE49-F238E27FC236}">
                  <a16:creationId xmlns:a16="http://schemas.microsoft.com/office/drawing/2014/main" id="{BD894431-7D92-40F8-8B85-7D3F06FB636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829543" y="6722291"/>
              <a:ext cx="2210977" cy="718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>
              <a:spAutoFit/>
            </a:bodyPr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altLang="fr-FR" sz="2000" b="1">
                  <a:solidFill>
                    <a:srgbClr val="45688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1</a:t>
              </a:r>
            </a:p>
          </p:txBody>
        </p:sp>
        <p:sp>
          <p:nvSpPr>
            <p:cNvPr id="3108" name="Text Box 36">
              <a:extLst>
                <a:ext uri="{FF2B5EF4-FFF2-40B4-BE49-F238E27FC236}">
                  <a16:creationId xmlns:a16="http://schemas.microsoft.com/office/drawing/2014/main" id="{F6CCB61F-D2AE-4EF1-B609-74F78492D55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620964" y="6713823"/>
              <a:ext cx="2210977" cy="718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>
              <a:spAutoFit/>
            </a:bodyPr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altLang="fr-FR" sz="2000" b="1" dirty="0">
                  <a:solidFill>
                    <a:srgbClr val="FF4F4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5</a:t>
              </a:r>
            </a:p>
          </p:txBody>
        </p:sp>
        <p:sp>
          <p:nvSpPr>
            <p:cNvPr id="3109" name="Text Box 37">
              <a:extLst>
                <a:ext uri="{FF2B5EF4-FFF2-40B4-BE49-F238E27FC236}">
                  <a16:creationId xmlns:a16="http://schemas.microsoft.com/office/drawing/2014/main" id="{819592E9-04FF-469D-9262-A1021979AC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563767" y="3891868"/>
              <a:ext cx="2210977" cy="718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>
              <a:spAutoFit/>
            </a:bodyPr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altLang="fr-FR" sz="2000" b="1" dirty="0">
                  <a:solidFill>
                    <a:srgbClr val="2EA7E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4</a:t>
              </a:r>
            </a:p>
          </p:txBody>
        </p:sp>
        <p:sp>
          <p:nvSpPr>
            <p:cNvPr id="3110" name="Text Box 38">
              <a:extLst>
                <a:ext uri="{FF2B5EF4-FFF2-40B4-BE49-F238E27FC236}">
                  <a16:creationId xmlns:a16="http://schemas.microsoft.com/office/drawing/2014/main" id="{05148EED-A0A0-4CDA-9471-15D4C3D89C6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891706" y="3907587"/>
              <a:ext cx="2210977" cy="718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>
              <a:spAutoFit/>
            </a:bodyPr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altLang="fr-FR" sz="2000" b="1">
                  <a:solidFill>
                    <a:srgbClr val="61D1CE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2</a:t>
              </a:r>
            </a:p>
          </p:txBody>
        </p:sp>
        <p:sp>
          <p:nvSpPr>
            <p:cNvPr id="3111" name="Text Box 39">
              <a:extLst>
                <a:ext uri="{FF2B5EF4-FFF2-40B4-BE49-F238E27FC236}">
                  <a16:creationId xmlns:a16="http://schemas.microsoft.com/office/drawing/2014/main" id="{718DDA10-F2CA-4FFC-9E4D-E22D39A216D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218898" y="2798762"/>
              <a:ext cx="2210977" cy="718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>
              <a:spAutoFit/>
            </a:bodyPr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altLang="fr-FR" sz="2000" b="1" dirty="0">
                  <a:solidFill>
                    <a:srgbClr val="E16268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3</a:t>
              </a:r>
            </a:p>
          </p:txBody>
        </p:sp>
        <p:grpSp>
          <p:nvGrpSpPr>
            <p:cNvPr id="3112" name="Group 40">
              <a:extLst>
                <a:ext uri="{FF2B5EF4-FFF2-40B4-BE49-F238E27FC236}">
                  <a16:creationId xmlns:a16="http://schemas.microsoft.com/office/drawing/2014/main" id="{06A13004-6AF8-4565-B22E-A98D898350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32319" y="7836008"/>
              <a:ext cx="4989700" cy="1769724"/>
              <a:chOff x="-1068860" y="-165100"/>
              <a:chExt cx="4989700" cy="1769724"/>
            </a:xfrm>
          </p:grpSpPr>
          <p:sp>
            <p:nvSpPr>
              <p:cNvPr id="3113" name="Text Box 41">
                <a:extLst>
                  <a:ext uri="{FF2B5EF4-FFF2-40B4-BE49-F238E27FC236}">
                    <a16:creationId xmlns:a16="http://schemas.microsoft.com/office/drawing/2014/main" id="{2A74D6C3-3379-4EAC-8012-FA6AE91474B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-938763" y="-165100"/>
                <a:ext cx="4729506" cy="9728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sz="2000" dirty="0" smtClean="0">
                    <a:solidFill>
                      <a:srgbClr val="53585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CULTURE</a:t>
                </a:r>
                <a:endParaRPr lang="fr-FR" altLang="fr-FR" sz="2000" dirty="0">
                  <a:solidFill>
                    <a:srgbClr val="53585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114" name="Text Box 42">
                <a:extLst>
                  <a:ext uri="{FF2B5EF4-FFF2-40B4-BE49-F238E27FC236}">
                    <a16:creationId xmlns:a16="http://schemas.microsoft.com/office/drawing/2014/main" id="{59EDA768-754B-4CB4-95E9-5279B9DB397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-1068860" y="631789"/>
                <a:ext cx="4989700" cy="9728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sz="2000" dirty="0" smtClean="0">
                    <a:solidFill>
                      <a:srgbClr val="53585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DIGITAL FACTORY</a:t>
                </a:r>
                <a:endParaRPr lang="fr-FR" altLang="fr-FR" sz="2000" dirty="0">
                  <a:solidFill>
                    <a:srgbClr val="53585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115" name="Group 43">
              <a:extLst>
                <a:ext uri="{FF2B5EF4-FFF2-40B4-BE49-F238E27FC236}">
                  <a16:creationId xmlns:a16="http://schemas.microsoft.com/office/drawing/2014/main" id="{6168E58A-2415-46C1-A964-8C2A8DAC19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60594" y="10219145"/>
              <a:ext cx="1752981" cy="221815"/>
              <a:chOff x="0" y="533663"/>
              <a:chExt cx="1752981" cy="221814"/>
            </a:xfrm>
          </p:grpSpPr>
          <p:sp>
            <p:nvSpPr>
              <p:cNvPr id="3116" name="Oval 44">
                <a:extLst>
                  <a:ext uri="{FF2B5EF4-FFF2-40B4-BE49-F238E27FC236}">
                    <a16:creationId xmlns:a16="http://schemas.microsoft.com/office/drawing/2014/main" id="{548B3B89-64FF-4CC1-A27D-5C22BFFAD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33664"/>
                <a:ext cx="221812" cy="221813"/>
              </a:xfrm>
              <a:prstGeom prst="ellipse">
                <a:avLst/>
              </a:prstGeom>
              <a:solidFill>
                <a:srgbClr val="584E9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117" name="Oval 45">
                <a:extLst>
                  <a:ext uri="{FF2B5EF4-FFF2-40B4-BE49-F238E27FC236}">
                    <a16:creationId xmlns:a16="http://schemas.microsoft.com/office/drawing/2014/main" id="{BE653449-C71C-4D47-9559-AE007F840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93" y="533664"/>
                <a:ext cx="221812" cy="221813"/>
              </a:xfrm>
              <a:prstGeom prst="ellipse">
                <a:avLst/>
              </a:prstGeom>
              <a:solidFill>
                <a:srgbClr val="4DAAB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118" name="Oval 46">
                <a:extLst>
                  <a:ext uri="{FF2B5EF4-FFF2-40B4-BE49-F238E27FC236}">
                    <a16:creationId xmlns:a16="http://schemas.microsoft.com/office/drawing/2014/main" id="{44118334-9608-4B1E-9748-373A0FE479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584" y="533664"/>
                <a:ext cx="221814" cy="221813"/>
              </a:xfrm>
              <a:prstGeom prst="ellipse">
                <a:avLst/>
              </a:prstGeom>
              <a:solidFill>
                <a:srgbClr val="F5C04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119" name="Oval 47">
                <a:extLst>
                  <a:ext uri="{FF2B5EF4-FFF2-40B4-BE49-F238E27FC236}">
                    <a16:creationId xmlns:a16="http://schemas.microsoft.com/office/drawing/2014/main" id="{38B56964-1A9D-411C-B028-865AD209F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8377" y="533664"/>
                <a:ext cx="221814" cy="221813"/>
              </a:xfrm>
              <a:prstGeom prst="ellipse">
                <a:avLst/>
              </a:prstGeom>
              <a:solidFill>
                <a:srgbClr val="E6803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120" name="Oval 48">
                <a:extLst>
                  <a:ext uri="{FF2B5EF4-FFF2-40B4-BE49-F238E27FC236}">
                    <a16:creationId xmlns:a16="http://schemas.microsoft.com/office/drawing/2014/main" id="{D8135592-654E-442C-A87E-3983C6CF91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1167" y="533663"/>
                <a:ext cx="221814" cy="221812"/>
              </a:xfrm>
              <a:prstGeom prst="ellipse">
                <a:avLst/>
              </a:prstGeom>
              <a:solidFill>
                <a:srgbClr val="AE479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</p:grpSp>
      </p:grpSp>
      <p:sp>
        <p:nvSpPr>
          <p:cNvPr id="50" name="Timeline"/>
          <p:cNvSpPr txBox="1"/>
          <p:nvPr/>
        </p:nvSpPr>
        <p:spPr>
          <a:xfrm>
            <a:off x="421200" y="284400"/>
            <a:ext cx="9809249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000" dirty="0" smtClean="0"/>
              <a:t>Culture et conduite de changement</a:t>
            </a:r>
            <a:endParaRPr sz="6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7014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1200" y="284400"/>
            <a:ext cx="10515600" cy="666849"/>
          </a:xfrm>
          <a:ln w="3175">
            <a:miter lim="400000"/>
          </a:ln>
        </p:spPr>
        <p:txBody>
          <a:bodyPr vert="horz" wrap="square" lIns="25400" tIns="25400" rIns="25400" bIns="2540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6000" cap="all" baseline="12500" dirty="0">
                <a:solidFill>
                  <a:srgbClr val="17222C"/>
                </a:solidFill>
                <a:latin typeface="+mn-lt"/>
                <a:ea typeface="+mn-ea"/>
                <a:cs typeface="+mn-cs"/>
              </a:rPr>
              <a:t>Les 18 parcours </a:t>
            </a:r>
            <a:r>
              <a:rPr lang="fr-FR" sz="6000" cap="all" baseline="12500" dirty="0" smtClean="0">
                <a:solidFill>
                  <a:srgbClr val="17222C"/>
                </a:solidFill>
                <a:latin typeface="+mn-lt"/>
                <a:ea typeface="+mn-ea"/>
                <a:cs typeface="+mn-cs"/>
              </a:rPr>
              <a:t>clients</a:t>
            </a:r>
            <a:endParaRPr lang="fr-FR" sz="6000" cap="all" baseline="12500" dirty="0">
              <a:solidFill>
                <a:srgbClr val="17222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90486" y="2928934"/>
            <a:ext cx="2880000" cy="720000"/>
          </a:xfrm>
          <a:prstGeom prst="rect">
            <a:avLst/>
          </a:prstGeom>
          <a:solidFill>
            <a:srgbClr val="45688B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266700" indent="-266700" algn="ctr" defTabSz="720725">
              <a:buNone/>
            </a:pPr>
            <a:r>
              <a:rPr lang="fr-FR" sz="1600" b="1" dirty="0" smtClean="0">
                <a:solidFill>
                  <a:schemeClr val="lt1"/>
                </a:solidFill>
                <a:latin typeface="+mn-lt"/>
              </a:rPr>
              <a:t>Produits épargne et investissements</a:t>
            </a:r>
            <a:endParaRPr lang="fr-FR" sz="1600" b="1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0486" y="3690939"/>
            <a:ext cx="2880000" cy="720000"/>
          </a:xfrm>
          <a:prstGeom prst="rect">
            <a:avLst/>
          </a:prstGeom>
          <a:solidFill>
            <a:srgbClr val="45688B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266700" indent="-266700" algn="ctr" defTabSz="720725">
              <a:buNone/>
            </a:pPr>
            <a:r>
              <a:rPr lang="fr-FR" sz="1600" b="1" dirty="0" smtClean="0"/>
              <a:t>Assurance personnel et assistance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90486" y="4452944"/>
            <a:ext cx="2880000" cy="720000"/>
          </a:xfrm>
          <a:prstGeom prst="rect">
            <a:avLst/>
          </a:prstGeom>
          <a:solidFill>
            <a:srgbClr val="45688B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266700" indent="-266700" algn="ctr" defTabSz="720725">
              <a:buNone/>
            </a:pPr>
            <a:r>
              <a:rPr lang="fr-FR" sz="1600" b="1" dirty="0" smtClean="0"/>
              <a:t>Assurance dommage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90486" y="5976955"/>
            <a:ext cx="2880000" cy="720000"/>
          </a:xfrm>
          <a:prstGeom prst="rect">
            <a:avLst/>
          </a:prstGeom>
          <a:solidFill>
            <a:srgbClr val="45688B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266700" indent="-266700" algn="ctr" defTabSz="720725">
              <a:buNone/>
            </a:pPr>
            <a:r>
              <a:rPr lang="fr-FR" sz="1600" b="1" dirty="0" smtClean="0"/>
              <a:t>Crédit immobilier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92228" y="961472"/>
            <a:ext cx="2476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r-FR" sz="1600" b="1" dirty="0" smtClean="0">
                <a:solidFill>
                  <a:srgbClr val="45688B"/>
                </a:solidFill>
                <a:latin typeface="+mn-lt"/>
              </a:rPr>
              <a:t>Ventes (7)</a:t>
            </a:r>
            <a:endParaRPr lang="fr-FR" sz="1600" b="1" dirty="0">
              <a:solidFill>
                <a:srgbClr val="45688B"/>
              </a:solidFill>
              <a:latin typeface="+mn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634760" y="2283149"/>
            <a:ext cx="2880000" cy="720000"/>
          </a:xfrm>
          <a:prstGeom prst="rect">
            <a:avLst/>
          </a:prstGeom>
          <a:solidFill>
            <a:srgbClr val="61D1CE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266700" indent="-266700" algn="ctr" defTabSz="720725">
              <a:buNone/>
            </a:pPr>
            <a:r>
              <a:rPr lang="fr-FR" sz="1600" b="1" dirty="0" smtClean="0"/>
              <a:t>Remboursement et renégociation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634760" y="3161374"/>
            <a:ext cx="2880000" cy="720000"/>
          </a:xfrm>
          <a:prstGeom prst="rect">
            <a:avLst/>
          </a:prstGeom>
          <a:solidFill>
            <a:srgbClr val="61D1CE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266700" indent="-266700" algn="ctr" defTabSz="720725">
              <a:buNone/>
            </a:pPr>
            <a:r>
              <a:rPr lang="fr-FR" sz="1600" b="1" dirty="0" smtClean="0"/>
              <a:t>Sinistres / prestations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4634760" y="4039599"/>
            <a:ext cx="2880000" cy="720000"/>
          </a:xfrm>
          <a:prstGeom prst="rect">
            <a:avLst/>
          </a:prstGeom>
          <a:solidFill>
            <a:srgbClr val="61D1CE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266700" indent="-266700" algn="ctr" defTabSz="720725">
              <a:buNone/>
            </a:pPr>
            <a:r>
              <a:rPr lang="fr-FR" sz="1600" b="1" dirty="0" smtClean="0"/>
              <a:t>Rachat de l’épargne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634760" y="4917823"/>
            <a:ext cx="2880000" cy="720000"/>
          </a:xfrm>
          <a:prstGeom prst="rect">
            <a:avLst/>
          </a:prstGeom>
          <a:solidFill>
            <a:srgbClr val="61D1CE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266700" indent="-266700" algn="ctr" defTabSz="720725">
              <a:buNone/>
            </a:pPr>
            <a:r>
              <a:rPr lang="fr-FR" sz="1600" b="1" dirty="0" smtClean="0"/>
              <a:t>Recouvrement 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4884127" y="961472"/>
            <a:ext cx="2381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r-FR" sz="1600" b="1" dirty="0" smtClean="0">
                <a:solidFill>
                  <a:srgbClr val="61D1CE"/>
                </a:solidFill>
                <a:latin typeface="+mn-lt"/>
              </a:rPr>
              <a:t>Transaction (5)</a:t>
            </a:r>
            <a:endParaRPr lang="fr-FR" sz="1600" b="1" dirty="0">
              <a:solidFill>
                <a:srgbClr val="61D1CE"/>
              </a:solidFill>
              <a:latin typeface="+mn-lt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90486" y="1404924"/>
            <a:ext cx="2880000" cy="720000"/>
          </a:xfrm>
          <a:prstGeom prst="rect">
            <a:avLst/>
          </a:prstGeom>
          <a:solidFill>
            <a:srgbClr val="45688B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266700" indent="-266700" algn="ctr" defTabSz="720725">
              <a:buNone/>
            </a:pPr>
            <a:r>
              <a:rPr lang="fr-FR" sz="1600" b="1" dirty="0" smtClean="0">
                <a:solidFill>
                  <a:schemeClr val="lt1"/>
                </a:solidFill>
                <a:latin typeface="+mn-lt"/>
              </a:rPr>
              <a:t>EER</a:t>
            </a:r>
            <a:endParaRPr lang="fr-FR" sz="1600" b="1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1" name="Ellipse 20"/>
          <p:cNvSpPr/>
          <p:nvPr/>
        </p:nvSpPr>
        <p:spPr bwMode="auto">
          <a:xfrm>
            <a:off x="3057503" y="1322326"/>
            <a:ext cx="360000" cy="360000"/>
          </a:xfrm>
          <a:prstGeom prst="ellipse">
            <a:avLst/>
          </a:prstGeom>
          <a:solidFill>
            <a:srgbClr val="FF4F4F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266700" marR="0" indent="-266700" algn="ctr" defTabSz="720725" latinLnBrk="0">
              <a:buSzTx/>
              <a:buNone/>
              <a:tabLst/>
            </a:pPr>
            <a:r>
              <a:rPr lang="fr-FR" sz="1600" b="1" dirty="0" smtClean="0">
                <a:solidFill>
                  <a:schemeClr val="lt1"/>
                </a:solidFill>
                <a:latin typeface="+mn-lt"/>
              </a:rPr>
              <a:t>1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8912017" y="1443325"/>
            <a:ext cx="2880000" cy="720000"/>
          </a:xfrm>
          <a:prstGeom prst="rect">
            <a:avLst/>
          </a:prstGeom>
          <a:solidFill>
            <a:srgbClr val="E16268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266700" indent="-266700" algn="ctr" defTabSz="720725">
              <a:buNone/>
            </a:pPr>
            <a:r>
              <a:rPr lang="fr-FR" sz="1600" b="1" dirty="0" smtClean="0"/>
              <a:t>Modification du contrat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8912017" y="2277936"/>
            <a:ext cx="2880000" cy="720000"/>
          </a:xfrm>
          <a:prstGeom prst="rect">
            <a:avLst/>
          </a:prstGeom>
          <a:solidFill>
            <a:srgbClr val="E16268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266700" indent="-266700" algn="ctr" defTabSz="720725">
              <a:buNone/>
            </a:pPr>
            <a:r>
              <a:rPr lang="fr-FR" sz="1600" b="1" dirty="0" smtClean="0"/>
              <a:t>Transfert de compte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8912017" y="3112547"/>
            <a:ext cx="2880000" cy="720000"/>
          </a:xfrm>
          <a:prstGeom prst="rect">
            <a:avLst/>
          </a:prstGeom>
          <a:solidFill>
            <a:srgbClr val="E16268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72000" tIns="44450" rIns="72000" bIns="44450" numCol="1" rtlCol="0" anchor="ctr" anchorCtr="0" compatLnSpc="1">
            <a:prstTxWarp prst="textNoShape">
              <a:avLst/>
            </a:prstTxWarp>
          </a:bodyPr>
          <a:lstStyle/>
          <a:p>
            <a:pPr marL="266700" indent="-266700" algn="ctr" defTabSz="720725">
              <a:buNone/>
            </a:pPr>
            <a:r>
              <a:rPr lang="fr-FR" sz="1600" b="1" dirty="0" smtClean="0"/>
              <a:t>Gestion de la détérioration de la situation financière du client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8912017" y="3947158"/>
            <a:ext cx="2880000" cy="720000"/>
          </a:xfrm>
          <a:prstGeom prst="rect">
            <a:avLst/>
          </a:prstGeom>
          <a:solidFill>
            <a:srgbClr val="E16268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266700" indent="-266700" algn="ctr" defTabSz="720725">
              <a:buNone/>
            </a:pPr>
            <a:r>
              <a:rPr lang="fr-FR" sz="1600" b="1" dirty="0" smtClean="0"/>
              <a:t>Résiliation ou fin de relation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8912017" y="4781769"/>
            <a:ext cx="2880000" cy="720000"/>
          </a:xfrm>
          <a:prstGeom prst="rect">
            <a:avLst/>
          </a:prstGeom>
          <a:solidFill>
            <a:srgbClr val="E16268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266700" indent="-266700" algn="ctr" defTabSz="720725">
              <a:buNone/>
            </a:pPr>
            <a:r>
              <a:rPr lang="fr-FR" sz="1600" b="1" dirty="0" smtClean="0"/>
              <a:t>Gestion des successions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8912017" y="5616378"/>
            <a:ext cx="2880000" cy="720000"/>
          </a:xfrm>
          <a:prstGeom prst="rect">
            <a:avLst/>
          </a:prstGeom>
          <a:solidFill>
            <a:srgbClr val="E16268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266700" indent="-266700" algn="ctr" defTabSz="720725">
              <a:buNone/>
            </a:pPr>
            <a:r>
              <a:rPr lang="fr-FR" sz="1600" b="1" dirty="0" smtClean="0"/>
              <a:t>Gestion des réclamations et anomalies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8974287" y="961472"/>
            <a:ext cx="2667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r-FR" sz="1600" b="1" dirty="0" smtClean="0">
                <a:solidFill>
                  <a:srgbClr val="E16268"/>
                </a:solidFill>
                <a:latin typeface="+mn-lt"/>
              </a:rPr>
              <a:t>Services (6)</a:t>
            </a:r>
            <a:endParaRPr lang="fr-FR" sz="1600" b="1" dirty="0">
              <a:solidFill>
                <a:srgbClr val="E16268"/>
              </a:solidFill>
              <a:latin typeface="+mn-lt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90486" y="2166929"/>
            <a:ext cx="2880000" cy="720000"/>
          </a:xfrm>
          <a:prstGeom prst="rect">
            <a:avLst/>
          </a:prstGeom>
          <a:solidFill>
            <a:srgbClr val="45688B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266700" indent="-266700" algn="ctr" defTabSz="720725">
              <a:buNone/>
            </a:pPr>
            <a:r>
              <a:rPr lang="fr-FR" sz="1600" b="1" dirty="0" smtClean="0">
                <a:solidFill>
                  <a:schemeClr val="lt1"/>
                </a:solidFill>
                <a:latin typeface="+mn-lt"/>
              </a:rPr>
              <a:t>Souscription produits </a:t>
            </a:r>
            <a:endParaRPr lang="fr-FR" sz="1600" b="1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0" name="Ellipse 29"/>
          <p:cNvSpPr/>
          <p:nvPr/>
        </p:nvSpPr>
        <p:spPr bwMode="auto">
          <a:xfrm>
            <a:off x="3090486" y="2147534"/>
            <a:ext cx="360000" cy="360000"/>
          </a:xfrm>
          <a:prstGeom prst="ellipse">
            <a:avLst/>
          </a:prstGeom>
          <a:solidFill>
            <a:srgbClr val="FF4F4F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266700" marR="0" indent="-266700" algn="ctr" defTabSz="720725" latinLnBrk="0">
              <a:lnSpc>
                <a:spcPct val="100000"/>
              </a:lnSpc>
              <a:buSzTx/>
              <a:buNone/>
              <a:tabLst/>
            </a:pPr>
            <a:r>
              <a:rPr lang="fr-FR" sz="1600" b="1" dirty="0" smtClean="0">
                <a:solidFill>
                  <a:schemeClr val="lt1"/>
                </a:solidFill>
                <a:latin typeface="+mn-lt"/>
              </a:rPr>
              <a:t>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90486" y="5214949"/>
            <a:ext cx="2880000" cy="720000"/>
          </a:xfrm>
          <a:prstGeom prst="rect">
            <a:avLst/>
          </a:prstGeom>
          <a:solidFill>
            <a:srgbClr val="45688B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266700" indent="-266700" algn="ctr" defTabSz="720725">
              <a:buNone/>
            </a:pPr>
            <a:r>
              <a:rPr lang="fr-FR" sz="1600" b="1" dirty="0" smtClean="0"/>
              <a:t>Crédit consommation</a:t>
            </a:r>
          </a:p>
        </p:txBody>
      </p:sp>
      <p:sp>
        <p:nvSpPr>
          <p:cNvPr id="31" name="Ellipse 30"/>
          <p:cNvSpPr/>
          <p:nvPr/>
        </p:nvSpPr>
        <p:spPr bwMode="auto">
          <a:xfrm>
            <a:off x="3057503" y="5177022"/>
            <a:ext cx="360000" cy="360000"/>
          </a:xfrm>
          <a:prstGeom prst="ellipse">
            <a:avLst/>
          </a:prstGeom>
          <a:solidFill>
            <a:srgbClr val="FF4F4F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266700" marR="0" indent="-266700" algn="ctr" defTabSz="720725" latinLnBrk="0">
              <a:lnSpc>
                <a:spcPct val="100000"/>
              </a:lnSpc>
              <a:buSzTx/>
              <a:buNone/>
              <a:tabLst/>
            </a:pPr>
            <a:r>
              <a:rPr lang="fr-FR" sz="1600" b="1" dirty="0" smtClean="0"/>
              <a:t>3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634760" y="1404924"/>
            <a:ext cx="2880000" cy="720000"/>
          </a:xfrm>
          <a:prstGeom prst="rect">
            <a:avLst/>
          </a:prstGeom>
          <a:solidFill>
            <a:srgbClr val="61D1CE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266700" indent="-266700" algn="ctr" defTabSz="720725">
              <a:buNone/>
            </a:pPr>
            <a:r>
              <a:rPr lang="fr-FR" sz="1600" b="1" dirty="0" smtClean="0"/>
              <a:t>Gestion des transactions</a:t>
            </a:r>
          </a:p>
        </p:txBody>
      </p:sp>
      <p:sp>
        <p:nvSpPr>
          <p:cNvPr id="32" name="Ellipse 31"/>
          <p:cNvSpPr/>
          <p:nvPr/>
        </p:nvSpPr>
        <p:spPr bwMode="auto">
          <a:xfrm>
            <a:off x="7334760" y="1331486"/>
            <a:ext cx="360000" cy="360000"/>
          </a:xfrm>
          <a:prstGeom prst="ellipse">
            <a:avLst/>
          </a:prstGeom>
          <a:solidFill>
            <a:srgbClr val="FF4F4F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266700" marR="0" indent="-266700" algn="ctr" defTabSz="720725" latinLnBrk="0">
              <a:lnSpc>
                <a:spcPct val="100000"/>
              </a:lnSpc>
              <a:buSzTx/>
              <a:buNone/>
              <a:tabLst/>
            </a:pPr>
            <a:r>
              <a:rPr lang="fr-FR" sz="1600" b="1" dirty="0" smtClean="0"/>
              <a:t>4</a:t>
            </a:r>
          </a:p>
        </p:txBody>
      </p:sp>
      <p:cxnSp>
        <p:nvCxnSpPr>
          <p:cNvPr id="38" name="Connecteur droit 37"/>
          <p:cNvCxnSpPr/>
          <p:nvPr/>
        </p:nvCxnSpPr>
        <p:spPr bwMode="auto">
          <a:xfrm>
            <a:off x="639853" y="1296179"/>
            <a:ext cx="2381267" cy="158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45688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Connecteur droit 39"/>
          <p:cNvCxnSpPr/>
          <p:nvPr/>
        </p:nvCxnSpPr>
        <p:spPr bwMode="auto">
          <a:xfrm>
            <a:off x="4979378" y="1296179"/>
            <a:ext cx="2190765" cy="158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61D1C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Connecteur droit 40"/>
          <p:cNvCxnSpPr/>
          <p:nvPr/>
        </p:nvCxnSpPr>
        <p:spPr bwMode="auto">
          <a:xfrm>
            <a:off x="9021912" y="1295279"/>
            <a:ext cx="2571768" cy="338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E1626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Espace réservé du numéro de diapositive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421200" y="284400"/>
            <a:ext cx="11461492" cy="666849"/>
          </a:xfrm>
          <a:prstGeom prst="rect">
            <a:avLst/>
          </a:prstGeom>
          <a:ln w="3175">
            <a:miter lim="400000"/>
          </a:ln>
        </p:spPr>
        <p:txBody>
          <a:bodyPr vert="horz" wrap="square" lIns="25400" tIns="25400" rIns="25400" bIns="25400" rtlCol="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6000" cap="all" baseline="12500">
                <a:solidFill>
                  <a:srgbClr val="17222C"/>
                </a:solidFill>
              </a:defRPr>
            </a:lvl1pPr>
          </a:lstStyle>
          <a:p>
            <a:r>
              <a:rPr lang="fr-FR" dirty="0"/>
              <a:t>Un modèle opérationnel s’appuyant sur 5 axes</a:t>
            </a:r>
          </a:p>
        </p:txBody>
      </p:sp>
      <p:grpSp>
        <p:nvGrpSpPr>
          <p:cNvPr id="31" name="Group 1">
            <a:extLst>
              <a:ext uri="{FF2B5EF4-FFF2-40B4-BE49-F238E27FC236}">
                <a16:creationId xmlns:a16="http://schemas.microsoft.com/office/drawing/2014/main" id="{4EF48EAC-EBAC-4D81-B0BE-DAD94E7EC388}"/>
              </a:ext>
            </a:extLst>
          </p:cNvPr>
          <p:cNvGrpSpPr>
            <a:grpSpLocks/>
          </p:cNvGrpSpPr>
          <p:nvPr/>
        </p:nvGrpSpPr>
        <p:grpSpPr bwMode="auto">
          <a:xfrm>
            <a:off x="4160044" y="1893519"/>
            <a:ext cx="3818731" cy="3819525"/>
            <a:chOff x="3148013" y="2584450"/>
            <a:chExt cx="7637462" cy="7639050"/>
          </a:xfrm>
        </p:grpSpPr>
        <p:sp>
          <p:nvSpPr>
            <p:cNvPr id="32" name="Shape 90">
              <a:extLst>
                <a:ext uri="{FF2B5EF4-FFF2-40B4-BE49-F238E27FC236}">
                  <a16:creationId xmlns:a16="http://schemas.microsoft.com/office/drawing/2014/main" id="{3974C785-A4AE-4B2B-9F55-ADB44B0C5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925" y="2587625"/>
              <a:ext cx="3629025" cy="3233738"/>
            </a:xfrm>
            <a:custGeom>
              <a:avLst/>
              <a:gdLst>
                <a:gd name="T0" fmla="*/ 2147483646 w 21600"/>
                <a:gd name="T1" fmla="*/ 2147483646 h 21591"/>
                <a:gd name="T2" fmla="*/ 2147483646 w 21600"/>
                <a:gd name="T3" fmla="*/ 2147483646 h 21591"/>
                <a:gd name="T4" fmla="*/ 2147483646 w 21600"/>
                <a:gd name="T5" fmla="*/ 2147483646 h 21591"/>
                <a:gd name="T6" fmla="*/ 2147483646 w 21600"/>
                <a:gd name="T7" fmla="*/ 2147483646 h 21591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91" extrusionOk="0">
                  <a:moveTo>
                    <a:pt x="0" y="17631"/>
                  </a:moveTo>
                  <a:lnTo>
                    <a:pt x="10710" y="21591"/>
                  </a:lnTo>
                  <a:cubicBezTo>
                    <a:pt x="11465" y="18851"/>
                    <a:pt x="13026" y="16481"/>
                    <a:pt x="15140" y="14868"/>
                  </a:cubicBezTo>
                  <a:cubicBezTo>
                    <a:pt x="17043" y="13416"/>
                    <a:pt x="19298" y="12654"/>
                    <a:pt x="21600" y="12688"/>
                  </a:cubicBezTo>
                  <a:lnTo>
                    <a:pt x="21600" y="0"/>
                  </a:lnTo>
                  <a:cubicBezTo>
                    <a:pt x="17299" y="-9"/>
                    <a:pt x="13086" y="1360"/>
                    <a:pt x="9454" y="3945"/>
                  </a:cubicBezTo>
                  <a:cubicBezTo>
                    <a:pt x="4978" y="7131"/>
                    <a:pt x="1634" y="11972"/>
                    <a:pt x="0" y="17631"/>
                  </a:cubicBezTo>
                  <a:close/>
                </a:path>
              </a:pathLst>
            </a:custGeom>
            <a:solidFill>
              <a:srgbClr val="4568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33" name="Shape 91">
              <a:extLst>
                <a:ext uri="{FF2B5EF4-FFF2-40B4-BE49-F238E27FC236}">
                  <a16:creationId xmlns:a16="http://schemas.microsoft.com/office/drawing/2014/main" id="{3567BF22-D5FA-4F65-B5D4-467341B09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8013" y="5211763"/>
              <a:ext cx="2695575" cy="4291012"/>
            </a:xfrm>
            <a:custGeom>
              <a:avLst/>
              <a:gdLst>
                <a:gd name="T0" fmla="*/ 2147483646 w 21121"/>
                <a:gd name="T1" fmla="*/ 2147483646 h 21600"/>
                <a:gd name="T2" fmla="*/ 2147483646 w 21121"/>
                <a:gd name="T3" fmla="*/ 2147483646 h 21600"/>
                <a:gd name="T4" fmla="*/ 2147483646 w 21121"/>
                <a:gd name="T5" fmla="*/ 2147483646 h 21600"/>
                <a:gd name="T6" fmla="*/ 2147483646 w 21121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21" h="21600" extrusionOk="0">
                  <a:moveTo>
                    <a:pt x="15624" y="3017"/>
                  </a:moveTo>
                  <a:lnTo>
                    <a:pt x="1437" y="0"/>
                  </a:lnTo>
                  <a:cubicBezTo>
                    <a:pt x="-425" y="3740"/>
                    <a:pt x="-479" y="7755"/>
                    <a:pt x="1283" y="11516"/>
                  </a:cubicBezTo>
                  <a:cubicBezTo>
                    <a:pt x="3178" y="15561"/>
                    <a:pt x="7070" y="19101"/>
                    <a:pt x="12372" y="21600"/>
                  </a:cubicBezTo>
                  <a:lnTo>
                    <a:pt x="21121" y="13803"/>
                  </a:lnTo>
                  <a:cubicBezTo>
                    <a:pt x="18375" y="12553"/>
                    <a:pt x="16371" y="10740"/>
                    <a:pt x="15439" y="8662"/>
                  </a:cubicBezTo>
                  <a:cubicBezTo>
                    <a:pt x="14609" y="6811"/>
                    <a:pt x="14674" y="4843"/>
                    <a:pt x="15624" y="3017"/>
                  </a:cubicBezTo>
                  <a:close/>
                </a:path>
              </a:pathLst>
            </a:custGeom>
            <a:solidFill>
              <a:srgbClr val="FF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34" name="Shape 92">
              <a:extLst>
                <a:ext uri="{FF2B5EF4-FFF2-40B4-BE49-F238E27FC236}">
                  <a16:creationId xmlns:a16="http://schemas.microsoft.com/office/drawing/2014/main" id="{413AF52B-1E2B-41A5-8232-7234394E5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5988" y="7954963"/>
              <a:ext cx="4479925" cy="2268537"/>
            </a:xfrm>
            <a:custGeom>
              <a:avLst/>
              <a:gdLst>
                <a:gd name="T0" fmla="*/ 2147483646 w 21600"/>
                <a:gd name="T1" fmla="*/ 2147483646 h 21565"/>
                <a:gd name="T2" fmla="*/ 2147483646 w 21600"/>
                <a:gd name="T3" fmla="*/ 2147483646 h 21565"/>
                <a:gd name="T4" fmla="*/ 2147483646 w 21600"/>
                <a:gd name="T5" fmla="*/ 2147483646 h 21565"/>
                <a:gd name="T6" fmla="*/ 2147483646 w 21600"/>
                <a:gd name="T7" fmla="*/ 2147483646 h 21565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65" extrusionOk="0">
                  <a:moveTo>
                    <a:pt x="5367" y="7"/>
                  </a:moveTo>
                  <a:cubicBezTo>
                    <a:pt x="6959" y="2271"/>
                    <a:pt x="8874" y="3484"/>
                    <a:pt x="10837" y="3472"/>
                  </a:cubicBezTo>
                  <a:cubicBezTo>
                    <a:pt x="12782" y="3459"/>
                    <a:pt x="14676" y="2245"/>
                    <a:pt x="16252" y="0"/>
                  </a:cubicBezTo>
                  <a:lnTo>
                    <a:pt x="21600" y="14644"/>
                  </a:lnTo>
                  <a:cubicBezTo>
                    <a:pt x="18484" y="19109"/>
                    <a:pt x="14734" y="21530"/>
                    <a:pt x="10882" y="21565"/>
                  </a:cubicBezTo>
                  <a:cubicBezTo>
                    <a:pt x="6975" y="21600"/>
                    <a:pt x="3163" y="19179"/>
                    <a:pt x="0" y="14652"/>
                  </a:cubicBezTo>
                  <a:lnTo>
                    <a:pt x="5367" y="7"/>
                  </a:lnTo>
                  <a:close/>
                </a:path>
              </a:pathLst>
            </a:custGeom>
            <a:solidFill>
              <a:srgbClr val="2E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35" name="Shape 93">
              <a:extLst>
                <a:ext uri="{FF2B5EF4-FFF2-40B4-BE49-F238E27FC236}">
                  <a16:creationId xmlns:a16="http://schemas.microsoft.com/office/drawing/2014/main" id="{CE7FB84E-8577-4B9A-AEF0-426F72FE6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9900" y="5233988"/>
              <a:ext cx="2695575" cy="4256087"/>
            </a:xfrm>
            <a:custGeom>
              <a:avLst/>
              <a:gdLst>
                <a:gd name="T0" fmla="*/ 2147483646 w 21122"/>
                <a:gd name="T1" fmla="*/ 2147483646 h 21600"/>
                <a:gd name="T2" fmla="*/ 2147483646 w 21122"/>
                <a:gd name="T3" fmla="*/ 2147483646 h 21600"/>
                <a:gd name="T4" fmla="*/ 2147483646 w 21122"/>
                <a:gd name="T5" fmla="*/ 2147483646 h 21600"/>
                <a:gd name="T6" fmla="*/ 2147483646 w 21122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22" h="21600" extrusionOk="0">
                  <a:moveTo>
                    <a:pt x="8727" y="21600"/>
                  </a:moveTo>
                  <a:lnTo>
                    <a:pt x="0" y="13782"/>
                  </a:lnTo>
                  <a:cubicBezTo>
                    <a:pt x="2546" y="12585"/>
                    <a:pt x="4455" y="10906"/>
                    <a:pt x="5462" y="8977"/>
                  </a:cubicBezTo>
                  <a:cubicBezTo>
                    <a:pt x="6478" y="7031"/>
                    <a:pt x="6527" y="4927"/>
                    <a:pt x="5602" y="2963"/>
                  </a:cubicBezTo>
                  <a:lnTo>
                    <a:pt x="19687" y="0"/>
                  </a:lnTo>
                  <a:cubicBezTo>
                    <a:pt x="21580" y="3808"/>
                    <a:pt x="21600" y="7903"/>
                    <a:pt x="19745" y="11720"/>
                  </a:cubicBezTo>
                  <a:cubicBezTo>
                    <a:pt x="17812" y="15696"/>
                    <a:pt x="13948" y="19161"/>
                    <a:pt x="8727" y="21600"/>
                  </a:cubicBezTo>
                  <a:close/>
                </a:path>
              </a:pathLst>
            </a:custGeom>
            <a:solidFill>
              <a:srgbClr val="E16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36" name="Shape 94">
              <a:extLst>
                <a:ext uri="{FF2B5EF4-FFF2-40B4-BE49-F238E27FC236}">
                  <a16:creationId xmlns:a16="http://schemas.microsoft.com/office/drawing/2014/main" id="{B0BF2AC5-7AED-4832-B813-4B454759C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600" y="2584450"/>
              <a:ext cx="3641725" cy="324167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925" y="21600"/>
                  </a:moveTo>
                  <a:lnTo>
                    <a:pt x="21600" y="17659"/>
                  </a:lnTo>
                  <a:cubicBezTo>
                    <a:pt x="20043" y="12242"/>
                    <a:pt x="16918" y="7566"/>
                    <a:pt x="12722" y="4374"/>
                  </a:cubicBezTo>
                  <a:cubicBezTo>
                    <a:pt x="8980" y="1527"/>
                    <a:pt x="4564" y="3"/>
                    <a:pt x="43" y="0"/>
                  </a:cubicBezTo>
                  <a:lnTo>
                    <a:pt x="0" y="12668"/>
                  </a:lnTo>
                  <a:cubicBezTo>
                    <a:pt x="2376" y="12647"/>
                    <a:pt x="4698" y="13464"/>
                    <a:pt x="6638" y="15003"/>
                  </a:cubicBezTo>
                  <a:cubicBezTo>
                    <a:pt x="8672" y="16616"/>
                    <a:pt x="10177" y="18933"/>
                    <a:pt x="10925" y="21600"/>
                  </a:cubicBezTo>
                  <a:close/>
                </a:path>
              </a:pathLst>
            </a:custGeom>
            <a:solidFill>
              <a:srgbClr val="61D1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37" name="Shape 101">
              <a:extLst>
                <a:ext uri="{FF2B5EF4-FFF2-40B4-BE49-F238E27FC236}">
                  <a16:creationId xmlns:a16="http://schemas.microsoft.com/office/drawing/2014/main" id="{65A62028-043E-4D34-97C0-5454F33CC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551" y="3443934"/>
              <a:ext cx="1182688" cy="1179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5400" tIns="25400" rIns="25400" bIns="25400" anchor="ctr">
              <a:spAutoFit/>
            </a:bodyPr>
            <a:lstStyle>
              <a:lvl1pPr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altLang="fr-FR" sz="35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01</a:t>
              </a:r>
            </a:p>
          </p:txBody>
        </p:sp>
        <p:sp>
          <p:nvSpPr>
            <p:cNvPr id="38" name="Shape 102">
              <a:extLst>
                <a:ext uri="{FF2B5EF4-FFF2-40B4-BE49-F238E27FC236}">
                  <a16:creationId xmlns:a16="http://schemas.microsoft.com/office/drawing/2014/main" id="{099CCE68-84F0-492B-B315-5A355B88A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1013" y="3443934"/>
              <a:ext cx="1181100" cy="1179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5400" tIns="25400" rIns="25400" bIns="25400" anchor="ctr">
              <a:spAutoFit/>
            </a:bodyPr>
            <a:lstStyle>
              <a:lvl1pPr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altLang="fr-FR" sz="3500" dirty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02</a:t>
              </a:r>
            </a:p>
          </p:txBody>
        </p:sp>
        <p:sp>
          <p:nvSpPr>
            <p:cNvPr id="39" name="Shape 103">
              <a:extLst>
                <a:ext uri="{FF2B5EF4-FFF2-40B4-BE49-F238E27FC236}">
                  <a16:creationId xmlns:a16="http://schemas.microsoft.com/office/drawing/2014/main" id="{079C4ACC-9B2B-40C4-B5E7-0D2EF370F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4951" y="6636396"/>
              <a:ext cx="1182688" cy="1179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5400" tIns="25400" rIns="25400" bIns="25400" anchor="ctr">
              <a:spAutoFit/>
            </a:bodyPr>
            <a:lstStyle>
              <a:lvl1pPr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altLang="fr-FR" sz="35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03</a:t>
              </a:r>
            </a:p>
          </p:txBody>
        </p:sp>
        <p:sp>
          <p:nvSpPr>
            <p:cNvPr id="40" name="Shape 104">
              <a:extLst>
                <a:ext uri="{FF2B5EF4-FFF2-40B4-BE49-F238E27FC236}">
                  <a16:creationId xmlns:a16="http://schemas.microsoft.com/office/drawing/2014/main" id="{60370A90-1C6B-4EEC-8AB7-246917A58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5863" y="6636396"/>
              <a:ext cx="1182688" cy="1179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5400" tIns="25400" rIns="25400" bIns="25400" anchor="ctr">
              <a:spAutoFit/>
            </a:bodyPr>
            <a:lstStyle>
              <a:lvl1pPr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altLang="fr-FR" sz="35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05</a:t>
              </a:r>
            </a:p>
          </p:txBody>
        </p:sp>
        <p:sp>
          <p:nvSpPr>
            <p:cNvPr id="41" name="Shape 105">
              <a:extLst>
                <a:ext uri="{FF2B5EF4-FFF2-40B4-BE49-F238E27FC236}">
                  <a16:creationId xmlns:a16="http://schemas.microsoft.com/office/drawing/2014/main" id="{C25B66A1-5F03-4E49-990A-3B3F259DA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5401" y="8600134"/>
              <a:ext cx="1182688" cy="1179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5400" tIns="25400" rIns="25400" bIns="25400" anchor="ctr">
              <a:spAutoFit/>
            </a:bodyPr>
            <a:lstStyle>
              <a:lvl1pPr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altLang="fr-FR" sz="35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04</a:t>
              </a:r>
            </a:p>
          </p:txBody>
        </p:sp>
      </p:grpSp>
      <p:sp>
        <p:nvSpPr>
          <p:cNvPr id="48" name="ZoneTexte 47"/>
          <p:cNvSpPr txBox="1"/>
          <p:nvPr/>
        </p:nvSpPr>
        <p:spPr>
          <a:xfrm>
            <a:off x="3198003" y="1766942"/>
            <a:ext cx="1355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r-FR" sz="1400" b="1" dirty="0" smtClean="0">
                <a:solidFill>
                  <a:srgbClr val="45688B"/>
                </a:solidFill>
                <a:latin typeface="Montserrat Light"/>
              </a:rPr>
              <a:t>Organisation</a:t>
            </a:r>
            <a:endParaRPr lang="fr-FR" sz="1400" b="1" dirty="0">
              <a:solidFill>
                <a:srgbClr val="45688B"/>
              </a:solidFill>
              <a:latin typeface="Montserrat Light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7739857" y="1810549"/>
            <a:ext cx="1303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r-FR" sz="1400" b="1" dirty="0" smtClean="0">
                <a:solidFill>
                  <a:srgbClr val="61D1CE"/>
                </a:solidFill>
                <a:latin typeface="Montserrat Light"/>
              </a:rPr>
              <a:t>Conception</a:t>
            </a:r>
            <a:endParaRPr lang="fr-FR" sz="1400" b="1" dirty="0">
              <a:solidFill>
                <a:srgbClr val="61D1CE"/>
              </a:solidFill>
              <a:latin typeface="Montserrat Light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8257382" y="4060555"/>
            <a:ext cx="1032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r-FR" sz="1400" b="1" dirty="0" smtClean="0">
                <a:solidFill>
                  <a:srgbClr val="E16268"/>
                </a:solidFill>
                <a:latin typeface="Montserrat Light"/>
              </a:rPr>
              <a:t>Livraison</a:t>
            </a:r>
            <a:endParaRPr lang="fr-FR" sz="1400" b="1" dirty="0">
              <a:solidFill>
                <a:srgbClr val="E16268"/>
              </a:solidFill>
              <a:latin typeface="Montserrat Light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5598320" y="5782424"/>
            <a:ext cx="1032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r-FR" sz="1400" b="1" dirty="0" err="1" smtClean="0">
                <a:solidFill>
                  <a:srgbClr val="2EA7E2"/>
                </a:solidFill>
                <a:latin typeface="Montserrat Light"/>
              </a:rPr>
              <a:t>Mindset</a:t>
            </a:r>
            <a:endParaRPr lang="fr-FR" sz="1400" b="1" dirty="0">
              <a:solidFill>
                <a:srgbClr val="2EA7E2"/>
              </a:solidFill>
              <a:latin typeface="Montserrat Light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2184367" y="3727604"/>
            <a:ext cx="1762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r-FR" sz="1400" b="1" dirty="0" smtClean="0">
                <a:solidFill>
                  <a:srgbClr val="FF4F4F"/>
                </a:solidFill>
                <a:latin typeface="Montserrat Light"/>
              </a:rPr>
              <a:t>Boîte à outils méthodologique</a:t>
            </a:r>
            <a:endParaRPr lang="fr-FR" sz="1400" b="1" dirty="0">
              <a:solidFill>
                <a:srgbClr val="FF4F4F"/>
              </a:solidFill>
              <a:latin typeface="Montserrat Light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2934120" y="2141861"/>
            <a:ext cx="18836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r-FR" sz="1300" dirty="0" smtClean="0">
                <a:latin typeface="Montserrat Light"/>
              </a:rPr>
              <a:t>Organisation sous forme de </a:t>
            </a:r>
            <a:r>
              <a:rPr lang="fr-FR" sz="1300" b="1" dirty="0" smtClean="0">
                <a:solidFill>
                  <a:srgbClr val="45688B"/>
                </a:solidFill>
                <a:latin typeface="Montserrat Light"/>
              </a:rPr>
              <a:t>startup</a:t>
            </a:r>
            <a:endParaRPr lang="fr-FR" sz="1300" b="1" dirty="0">
              <a:solidFill>
                <a:srgbClr val="45688B"/>
              </a:solidFill>
              <a:latin typeface="Montserrat Light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7449892" y="2167056"/>
            <a:ext cx="18836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r-FR" sz="1300" dirty="0" smtClean="0">
                <a:latin typeface="Montserrat Light"/>
              </a:rPr>
              <a:t>Démarche </a:t>
            </a:r>
            <a:r>
              <a:rPr lang="fr-FR" sz="1300" b="1" dirty="0" smtClean="0">
                <a:solidFill>
                  <a:srgbClr val="61D1CE"/>
                </a:solidFill>
                <a:latin typeface="Montserrat Light"/>
              </a:rPr>
              <a:t>« Service Design </a:t>
            </a:r>
            <a:r>
              <a:rPr lang="fr-FR" sz="1300" b="1" dirty="0" err="1" smtClean="0">
                <a:solidFill>
                  <a:srgbClr val="61D1CE"/>
                </a:solidFill>
                <a:latin typeface="Montserrat Light"/>
              </a:rPr>
              <a:t>Approach</a:t>
            </a:r>
            <a:r>
              <a:rPr lang="fr-FR" sz="1300" b="1" dirty="0" smtClean="0">
                <a:solidFill>
                  <a:srgbClr val="61D1CE"/>
                </a:solidFill>
                <a:latin typeface="Montserrat Light"/>
              </a:rPr>
              <a:t> »</a:t>
            </a:r>
            <a:endParaRPr lang="fr-FR" sz="1300" b="1" dirty="0">
              <a:solidFill>
                <a:srgbClr val="61D1CE"/>
              </a:solidFill>
              <a:latin typeface="Montserrat Light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7831915" y="4422970"/>
            <a:ext cx="18836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r-FR" sz="1300" dirty="0" smtClean="0">
                <a:latin typeface="Montserrat Light"/>
              </a:rPr>
              <a:t>Livraison des produits </a:t>
            </a:r>
            <a:r>
              <a:rPr lang="fr-FR" sz="1300" b="1" dirty="0" smtClean="0">
                <a:solidFill>
                  <a:srgbClr val="E16268"/>
                </a:solidFill>
                <a:latin typeface="Montserrat Light"/>
              </a:rPr>
              <a:t>accélérée</a:t>
            </a:r>
            <a:endParaRPr lang="fr-FR" sz="1300" b="1" dirty="0">
              <a:solidFill>
                <a:srgbClr val="E16268"/>
              </a:solidFill>
              <a:latin typeface="Montserrat Light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4926808" y="6159580"/>
            <a:ext cx="24566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r-FR" sz="1300" dirty="0">
                <a:latin typeface="Montserrat Light"/>
              </a:rPr>
              <a:t>Agile est un </a:t>
            </a:r>
            <a:r>
              <a:rPr lang="fr-FR" sz="1300" b="1" dirty="0">
                <a:solidFill>
                  <a:srgbClr val="2EA7E2"/>
                </a:solidFill>
                <a:latin typeface="Montserrat Light"/>
              </a:rPr>
              <a:t>état d’esprit </a:t>
            </a:r>
            <a:r>
              <a:rPr lang="fr-FR" sz="1300" dirty="0">
                <a:latin typeface="Montserrat Light"/>
              </a:rPr>
              <a:t>non </a:t>
            </a:r>
          </a:p>
          <a:p>
            <a:pPr algn="ctr">
              <a:buNone/>
            </a:pPr>
            <a:r>
              <a:rPr lang="fr-FR" sz="1300" dirty="0">
                <a:latin typeface="Montserrat Light"/>
              </a:rPr>
              <a:t>seulement une méthodologie !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1768044" y="4313440"/>
            <a:ext cx="25959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r-FR" sz="1300" dirty="0">
                <a:latin typeface="Montserrat Light"/>
              </a:rPr>
              <a:t>Mise en œuvre des </a:t>
            </a:r>
            <a:r>
              <a:rPr lang="fr-FR" sz="1300" b="1" dirty="0">
                <a:solidFill>
                  <a:srgbClr val="FF4F4F"/>
                </a:solidFill>
                <a:latin typeface="Montserrat Light"/>
              </a:rPr>
              <a:t>pratiques modernes</a:t>
            </a:r>
            <a:r>
              <a:rPr lang="fr-FR" sz="1300" dirty="0">
                <a:latin typeface="Montserrat Light"/>
              </a:rPr>
              <a:t> d’ingénierie logicielle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487" y="1987056"/>
            <a:ext cx="360000" cy="360000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923" y="2823418"/>
            <a:ext cx="360000" cy="360000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149" y="4745804"/>
            <a:ext cx="360000" cy="360000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670" y="3352173"/>
            <a:ext cx="360000" cy="360000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521" y="5055711"/>
            <a:ext cx="360000" cy="3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21200" y="284400"/>
            <a:ext cx="11639550" cy="666849"/>
          </a:xfrm>
          <a:ln w="3175">
            <a:miter lim="400000"/>
          </a:ln>
        </p:spPr>
        <p:txBody>
          <a:bodyPr vert="horz" wrap="square" lIns="25400" tIns="25400" rIns="25400" bIns="2540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6000" cap="all" baseline="12500" dirty="0">
                <a:solidFill>
                  <a:srgbClr val="17222C"/>
                </a:solidFill>
                <a:latin typeface="+mn-lt"/>
                <a:ea typeface="+mn-ea"/>
                <a:cs typeface="+mn-cs"/>
              </a:rPr>
              <a:t>Nouveau modèle opérationnel: Organisation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524000" y="1172408"/>
            <a:ext cx="9144000" cy="400110"/>
          </a:xfrm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fr-FR" sz="2000" spc="3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Agir et fonctionner comme une </a:t>
            </a:r>
            <a:r>
              <a:rPr lang="fr-FR" sz="2000" spc="3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Startup</a:t>
            </a:r>
            <a:endParaRPr lang="fr-FR" sz="2000" spc="3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04900" y="2059214"/>
            <a:ext cx="2868378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>
              <a:buNone/>
            </a:pPr>
            <a:r>
              <a:rPr lang="fr-FR" sz="1600" dirty="0" smtClean="0">
                <a:solidFill>
                  <a:schemeClr val="bg1"/>
                </a:solidFill>
                <a:latin typeface="Montserrat Light"/>
              </a:rPr>
              <a:t>Initiative déclenchée par les métiers ou par l’IT</a:t>
            </a:r>
            <a:endParaRPr lang="fr-FR" sz="1600" dirty="0">
              <a:solidFill>
                <a:schemeClr val="bg1"/>
              </a:solidFill>
              <a:latin typeface="Montserrat Ligh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04900" y="2945962"/>
            <a:ext cx="2868378" cy="72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anchor="ctr">
            <a:noAutofit/>
          </a:bodyPr>
          <a:lstStyle/>
          <a:p>
            <a:pPr>
              <a:buNone/>
            </a:pPr>
            <a:r>
              <a:rPr lang="fr-FR" sz="1600" dirty="0" smtClean="0">
                <a:solidFill>
                  <a:schemeClr val="bg1"/>
                </a:solidFill>
                <a:latin typeface="Montserrat Light"/>
              </a:rPr>
              <a:t>Une gouvernance top-down</a:t>
            </a:r>
            <a:endParaRPr lang="fr-FR" sz="1600" dirty="0">
              <a:solidFill>
                <a:schemeClr val="bg1"/>
              </a:solidFill>
              <a:latin typeface="Montserrat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04900" y="3832710"/>
            <a:ext cx="2868378" cy="72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anchor="ctr">
            <a:noAutofit/>
          </a:bodyPr>
          <a:lstStyle/>
          <a:p>
            <a:pPr>
              <a:buNone/>
            </a:pPr>
            <a:r>
              <a:rPr lang="fr-FR" sz="1600" dirty="0" smtClean="0">
                <a:solidFill>
                  <a:schemeClr val="bg1"/>
                </a:solidFill>
                <a:latin typeface="Montserrat Light"/>
              </a:rPr>
              <a:t>Mise en production quand c’est parfait</a:t>
            </a:r>
            <a:endParaRPr lang="fr-FR" sz="1600" dirty="0">
              <a:solidFill>
                <a:schemeClr val="bg1"/>
              </a:solidFill>
              <a:latin typeface="Montserrat Ligh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04900" y="4719458"/>
            <a:ext cx="2868378" cy="72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anchor="ctr">
            <a:noAutofit/>
          </a:bodyPr>
          <a:lstStyle/>
          <a:p>
            <a:pPr>
              <a:buNone/>
            </a:pPr>
            <a:r>
              <a:rPr lang="fr-FR" sz="1600" dirty="0" smtClean="0">
                <a:solidFill>
                  <a:schemeClr val="bg1"/>
                </a:solidFill>
                <a:latin typeface="Montserrat Light"/>
              </a:rPr>
              <a:t>Financement basé sur des business cases</a:t>
            </a:r>
            <a:endParaRPr lang="fr-FR" sz="1600" dirty="0">
              <a:solidFill>
                <a:schemeClr val="bg1"/>
              </a:solidFill>
              <a:latin typeface="Montserrat Ligh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04900" y="5606205"/>
            <a:ext cx="2868378" cy="72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anchor="ctr">
            <a:noAutofit/>
          </a:bodyPr>
          <a:lstStyle/>
          <a:p>
            <a:pPr>
              <a:buNone/>
            </a:pPr>
            <a:r>
              <a:rPr lang="fr-FR" sz="1600" dirty="0" smtClean="0">
                <a:solidFill>
                  <a:schemeClr val="bg1"/>
                </a:solidFill>
                <a:latin typeface="Montserrat Light"/>
              </a:rPr>
              <a:t>Des équipes DSI/DPO </a:t>
            </a:r>
            <a:r>
              <a:rPr lang="fr-FR" sz="1600" b="1" dirty="0" smtClean="0">
                <a:solidFill>
                  <a:schemeClr val="bg1"/>
                </a:solidFill>
                <a:latin typeface="Montserrat Light"/>
              </a:rPr>
              <a:t>ET</a:t>
            </a:r>
            <a:r>
              <a:rPr lang="fr-FR" sz="1600" dirty="0" smtClean="0">
                <a:solidFill>
                  <a:schemeClr val="bg1"/>
                </a:solidFill>
                <a:latin typeface="Montserrat Light"/>
              </a:rPr>
              <a:t> des équipes métiers</a:t>
            </a:r>
            <a:endParaRPr lang="fr-FR" sz="1600" dirty="0">
              <a:solidFill>
                <a:schemeClr val="bg1"/>
              </a:solidFill>
              <a:latin typeface="Montserrat Ligh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208604" y="2059214"/>
            <a:ext cx="5760000" cy="720000"/>
          </a:xfrm>
          <a:prstGeom prst="rect">
            <a:avLst/>
          </a:prstGeom>
          <a:solidFill>
            <a:srgbClr val="45688B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>
              <a:buNone/>
            </a:pPr>
            <a:r>
              <a:rPr lang="fr-FR" sz="1600" dirty="0" smtClean="0">
                <a:solidFill>
                  <a:schemeClr val="bg1"/>
                </a:solidFill>
                <a:latin typeface="Montserrat Light"/>
              </a:rPr>
              <a:t>Initiative déclenchée par le besoin client </a:t>
            </a:r>
            <a:endParaRPr lang="fr-FR" sz="1600" dirty="0">
              <a:solidFill>
                <a:schemeClr val="bg1"/>
              </a:solidFill>
              <a:latin typeface="Montserrat Ligh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208604" y="2945962"/>
            <a:ext cx="5760000" cy="720000"/>
          </a:xfrm>
          <a:prstGeom prst="rect">
            <a:avLst/>
          </a:prstGeom>
          <a:solidFill>
            <a:srgbClr val="45688B"/>
          </a:solidFill>
        </p:spPr>
        <p:txBody>
          <a:bodyPr wrap="square" anchor="ctr">
            <a:noAutofit/>
          </a:bodyPr>
          <a:lstStyle/>
          <a:p>
            <a:pPr>
              <a:buNone/>
            </a:pPr>
            <a:r>
              <a:rPr lang="fr-FR" sz="1600" dirty="0" smtClean="0">
                <a:solidFill>
                  <a:schemeClr val="bg1"/>
                </a:solidFill>
                <a:latin typeface="Montserrat Light"/>
              </a:rPr>
              <a:t>Délégation de la prise de décision pour une réactivité rapide</a:t>
            </a:r>
            <a:endParaRPr lang="fr-FR" sz="1600" dirty="0">
              <a:solidFill>
                <a:schemeClr val="bg1"/>
              </a:solidFill>
              <a:latin typeface="Montserrat Ligh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08604" y="3832710"/>
            <a:ext cx="5760000" cy="720000"/>
          </a:xfrm>
          <a:prstGeom prst="rect">
            <a:avLst/>
          </a:prstGeom>
          <a:solidFill>
            <a:srgbClr val="45688B"/>
          </a:solidFill>
        </p:spPr>
        <p:txBody>
          <a:bodyPr wrap="square" anchor="ctr">
            <a:noAutofit/>
          </a:bodyPr>
          <a:lstStyle/>
          <a:p>
            <a:pPr>
              <a:buNone/>
            </a:pPr>
            <a:r>
              <a:rPr lang="fr-FR" sz="1600" dirty="0" smtClean="0">
                <a:solidFill>
                  <a:schemeClr val="bg1"/>
                </a:solidFill>
                <a:latin typeface="Montserrat Light"/>
              </a:rPr>
              <a:t>Mise en production quand il y a une valeur ajoutée au client</a:t>
            </a:r>
            <a:endParaRPr lang="fr-FR" sz="1600" dirty="0">
              <a:solidFill>
                <a:schemeClr val="bg1"/>
              </a:solidFill>
              <a:latin typeface="Montserrat Ligh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208604" y="4719458"/>
            <a:ext cx="5760000" cy="720000"/>
          </a:xfrm>
          <a:prstGeom prst="rect">
            <a:avLst/>
          </a:prstGeom>
          <a:solidFill>
            <a:srgbClr val="45688B"/>
          </a:solidFill>
        </p:spPr>
        <p:txBody>
          <a:bodyPr wrap="square" anchor="ctr">
            <a:noAutofit/>
          </a:bodyPr>
          <a:lstStyle/>
          <a:p>
            <a:pPr>
              <a:buNone/>
            </a:pPr>
            <a:r>
              <a:rPr lang="fr-FR" sz="1600" dirty="0" smtClean="0">
                <a:solidFill>
                  <a:schemeClr val="bg1"/>
                </a:solidFill>
                <a:latin typeface="Montserrat Light"/>
              </a:rPr>
              <a:t>« VC-Style » pour l’allocation des budgets</a:t>
            </a:r>
            <a:endParaRPr lang="fr-FR" sz="1600" dirty="0">
              <a:solidFill>
                <a:schemeClr val="bg1"/>
              </a:solidFill>
              <a:latin typeface="Montserrat Ligh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208604" y="5606205"/>
            <a:ext cx="5760000" cy="720000"/>
          </a:xfrm>
          <a:prstGeom prst="rect">
            <a:avLst/>
          </a:prstGeom>
          <a:solidFill>
            <a:srgbClr val="45688B"/>
          </a:solidFill>
        </p:spPr>
        <p:txBody>
          <a:bodyPr wrap="square" anchor="ctr">
            <a:noAutofit/>
          </a:bodyPr>
          <a:lstStyle/>
          <a:p>
            <a:pPr>
              <a:buNone/>
            </a:pPr>
            <a:r>
              <a:rPr lang="fr-FR" sz="1600" dirty="0" smtClean="0">
                <a:solidFill>
                  <a:schemeClr val="bg1"/>
                </a:solidFill>
                <a:latin typeface="Montserrat Light"/>
              </a:rPr>
              <a:t>Une équipe multidisciplinaire délivrant de la valeur </a:t>
            </a:r>
          </a:p>
          <a:p>
            <a:pPr>
              <a:buNone/>
            </a:pPr>
            <a:r>
              <a:rPr lang="fr-FR" sz="1600" dirty="0" smtClean="0">
                <a:solidFill>
                  <a:schemeClr val="bg1"/>
                </a:solidFill>
                <a:latin typeface="Montserrat Light"/>
              </a:rPr>
              <a:t>fonctionnelle  de bout en bout </a:t>
            </a:r>
            <a:endParaRPr lang="fr-FR" sz="1600" dirty="0">
              <a:solidFill>
                <a:schemeClr val="bg1"/>
              </a:solidFill>
              <a:latin typeface="Montserrat Light"/>
            </a:endParaRPr>
          </a:p>
        </p:txBody>
      </p:sp>
      <p:sp>
        <p:nvSpPr>
          <p:cNvPr id="37" name="Chevron 36"/>
          <p:cNvSpPr/>
          <p:nvPr/>
        </p:nvSpPr>
        <p:spPr bwMode="auto">
          <a:xfrm>
            <a:off x="4284941" y="2059214"/>
            <a:ext cx="612000" cy="720000"/>
          </a:xfrm>
          <a:prstGeom prst="chevron">
            <a:avLst>
              <a:gd name="adj" fmla="val 23542"/>
            </a:avLst>
          </a:prstGeom>
          <a:gradFill flip="none" rotWithShape="1">
            <a:gsLst>
              <a:gs pos="0">
                <a:srgbClr val="A6A6A6"/>
              </a:gs>
              <a:gs pos="74000">
                <a:srgbClr val="45688B"/>
              </a:gs>
              <a:gs pos="83000">
                <a:srgbClr val="45688B"/>
              </a:gs>
              <a:gs pos="100000">
                <a:srgbClr val="45688B"/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fr-FR" sz="1600" b="1" kern="0" dirty="0" smtClean="0">
              <a:solidFill>
                <a:srgbClr val="000000"/>
              </a:solidFill>
              <a:latin typeface="Montserrat Light"/>
              <a:cs typeface="Arial" pitchFamily="34" charset="0"/>
            </a:endParaRPr>
          </a:p>
        </p:txBody>
      </p:sp>
      <p:sp>
        <p:nvSpPr>
          <p:cNvPr id="46" name="Chevron 45"/>
          <p:cNvSpPr/>
          <p:nvPr/>
        </p:nvSpPr>
        <p:spPr bwMode="auto">
          <a:xfrm>
            <a:off x="4284941" y="2945962"/>
            <a:ext cx="612000" cy="720000"/>
          </a:xfrm>
          <a:prstGeom prst="chevron">
            <a:avLst>
              <a:gd name="adj" fmla="val 23542"/>
            </a:avLst>
          </a:prstGeom>
          <a:gradFill flip="none" rotWithShape="1">
            <a:gsLst>
              <a:gs pos="0">
                <a:srgbClr val="A6A6A6"/>
              </a:gs>
              <a:gs pos="74000">
                <a:srgbClr val="45688B"/>
              </a:gs>
              <a:gs pos="83000">
                <a:srgbClr val="45688B"/>
              </a:gs>
              <a:gs pos="100000">
                <a:srgbClr val="45688B"/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fr-FR" sz="1600" b="1" kern="0" dirty="0" smtClean="0">
              <a:solidFill>
                <a:srgbClr val="000000"/>
              </a:solidFill>
              <a:latin typeface="Montserrat Light"/>
              <a:cs typeface="Arial" pitchFamily="34" charset="0"/>
            </a:endParaRPr>
          </a:p>
        </p:txBody>
      </p:sp>
      <p:sp>
        <p:nvSpPr>
          <p:cNvPr id="47" name="Chevron 46"/>
          <p:cNvSpPr/>
          <p:nvPr/>
        </p:nvSpPr>
        <p:spPr bwMode="auto">
          <a:xfrm>
            <a:off x="4284941" y="3832710"/>
            <a:ext cx="612000" cy="720000"/>
          </a:xfrm>
          <a:prstGeom prst="chevron">
            <a:avLst>
              <a:gd name="adj" fmla="val 23542"/>
            </a:avLst>
          </a:prstGeom>
          <a:gradFill flip="none" rotWithShape="1">
            <a:gsLst>
              <a:gs pos="0">
                <a:srgbClr val="A6A6A6"/>
              </a:gs>
              <a:gs pos="74000">
                <a:srgbClr val="45688B"/>
              </a:gs>
              <a:gs pos="83000">
                <a:srgbClr val="45688B"/>
              </a:gs>
              <a:gs pos="100000">
                <a:srgbClr val="45688B"/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fr-FR" sz="1600" b="1" kern="0" dirty="0" smtClean="0">
              <a:solidFill>
                <a:srgbClr val="000000"/>
              </a:solidFill>
              <a:latin typeface="Montserrat Light"/>
              <a:cs typeface="Arial" pitchFamily="34" charset="0"/>
            </a:endParaRPr>
          </a:p>
        </p:txBody>
      </p:sp>
      <p:sp>
        <p:nvSpPr>
          <p:cNvPr id="48" name="Chevron 47"/>
          <p:cNvSpPr/>
          <p:nvPr/>
        </p:nvSpPr>
        <p:spPr bwMode="auto">
          <a:xfrm>
            <a:off x="4284941" y="4719458"/>
            <a:ext cx="612000" cy="720000"/>
          </a:xfrm>
          <a:prstGeom prst="chevron">
            <a:avLst>
              <a:gd name="adj" fmla="val 23542"/>
            </a:avLst>
          </a:prstGeom>
          <a:gradFill flip="none" rotWithShape="1">
            <a:gsLst>
              <a:gs pos="0">
                <a:srgbClr val="A6A6A6"/>
              </a:gs>
              <a:gs pos="74000">
                <a:srgbClr val="45688B"/>
              </a:gs>
              <a:gs pos="83000">
                <a:srgbClr val="45688B"/>
              </a:gs>
              <a:gs pos="100000">
                <a:srgbClr val="45688B"/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fr-FR" sz="1600" b="1" kern="0" dirty="0" smtClean="0">
              <a:solidFill>
                <a:srgbClr val="000000"/>
              </a:solidFill>
              <a:latin typeface="Montserrat Light"/>
              <a:cs typeface="Arial" pitchFamily="34" charset="0"/>
            </a:endParaRPr>
          </a:p>
        </p:txBody>
      </p:sp>
      <p:sp>
        <p:nvSpPr>
          <p:cNvPr id="49" name="Chevron 48"/>
          <p:cNvSpPr/>
          <p:nvPr/>
        </p:nvSpPr>
        <p:spPr bwMode="auto">
          <a:xfrm>
            <a:off x="4284941" y="5606205"/>
            <a:ext cx="612000" cy="720000"/>
          </a:xfrm>
          <a:prstGeom prst="chevron">
            <a:avLst>
              <a:gd name="adj" fmla="val 23542"/>
            </a:avLst>
          </a:prstGeom>
          <a:gradFill flip="none" rotWithShape="1">
            <a:gsLst>
              <a:gs pos="0">
                <a:srgbClr val="A6A6A6"/>
              </a:gs>
              <a:gs pos="74000">
                <a:srgbClr val="45688B"/>
              </a:gs>
              <a:gs pos="83000">
                <a:srgbClr val="45688B"/>
              </a:gs>
              <a:gs pos="100000">
                <a:srgbClr val="45688B"/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fr-FR" sz="1600" b="1" kern="0" dirty="0" smtClean="0">
              <a:solidFill>
                <a:srgbClr val="000000"/>
              </a:solidFill>
              <a:latin typeface="Montserrat Ligh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D20F88-C31F-4A2F-A13C-0D2E4AAF7CB2}" type="slidenum">
              <a:rPr kumimoji="0" lang="fr-FR" b="1" i="0" u="none" strike="noStrike" kern="1200" cap="none" spc="0" normalizeH="0" baseline="0" noProof="0" smtClean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meline"/>
          <p:cNvSpPr txBox="1"/>
          <p:nvPr/>
        </p:nvSpPr>
        <p:spPr>
          <a:xfrm>
            <a:off x="421200" y="284400"/>
            <a:ext cx="7654196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000" dirty="0"/>
              <a:t>Organisation</a:t>
            </a:r>
            <a:r>
              <a:rPr kumimoji="0" lang="fr-FR" sz="6000" b="0" i="0" u="none" strike="noStrike" kern="1200" cap="all" spc="0" normalizeH="0" baseline="12500" noProof="0" dirty="0">
                <a:ln>
                  <a:noFill/>
                </a:ln>
                <a:solidFill>
                  <a:srgbClr val="17222C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Montserrat-Bold"/>
              </a:rPr>
              <a:t> </a:t>
            </a:r>
            <a:r>
              <a:rPr lang="fr-FR" sz="6000" dirty="0"/>
              <a:t>des</a:t>
            </a:r>
            <a:r>
              <a:rPr kumimoji="0" lang="fr-FR" sz="6000" b="0" i="0" u="none" strike="noStrike" kern="1200" cap="all" spc="0" normalizeH="0" baseline="12500" noProof="0" dirty="0">
                <a:ln>
                  <a:noFill/>
                </a:ln>
                <a:solidFill>
                  <a:srgbClr val="17222C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Montserrat-Bold"/>
              </a:rPr>
              <a:t> </a:t>
            </a:r>
            <a:r>
              <a:rPr lang="fr-FR" sz="6000" dirty="0" err="1"/>
              <a:t>lab</a:t>
            </a:r>
            <a:endParaRPr sz="6000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30C8AD-2EC9-4A2D-93F6-8B7F265C96A4}"/>
              </a:ext>
            </a:extLst>
          </p:cNvPr>
          <p:cNvSpPr/>
          <p:nvPr/>
        </p:nvSpPr>
        <p:spPr bwMode="auto">
          <a:xfrm>
            <a:off x="7473874" y="1387411"/>
            <a:ext cx="2880000" cy="2880000"/>
          </a:xfrm>
          <a:prstGeom prst="ellipse">
            <a:avLst/>
          </a:prstGeom>
          <a:solidFill>
            <a:srgbClr val="F7F7F7"/>
          </a:solidFill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4A04A27-932D-4CFC-9F58-40532C2F7516}"/>
              </a:ext>
            </a:extLst>
          </p:cNvPr>
          <p:cNvSpPr/>
          <p:nvPr/>
        </p:nvSpPr>
        <p:spPr bwMode="auto">
          <a:xfrm>
            <a:off x="6583681" y="866846"/>
            <a:ext cx="4680000" cy="4680000"/>
          </a:xfrm>
          <a:prstGeom prst="ellips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ZoneTexte 22">
            <a:extLst>
              <a:ext uri="{FF2B5EF4-FFF2-40B4-BE49-F238E27FC236}">
                <a16:creationId xmlns:a16="http://schemas.microsoft.com/office/drawing/2014/main" id="{059F6842-05E7-41B5-BE03-B7D6CF25E31F}"/>
              </a:ext>
            </a:extLst>
          </p:cNvPr>
          <p:cNvSpPr txBox="1"/>
          <p:nvPr/>
        </p:nvSpPr>
        <p:spPr>
          <a:xfrm>
            <a:off x="8298068" y="1141824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FF6633"/>
                </a:solidFill>
                <a:effectLst/>
                <a:uLnTx/>
                <a:uFillTx/>
                <a:latin typeface="Arial"/>
              </a:defRPr>
            </a:lvl1pPr>
            <a:lvl2pPr defTabSz="914400" eaLnBrk="1" latinLnBrk="0" hangingPunct="1">
              <a:defRPr sz="1800">
                <a:latin typeface="+mn-lt"/>
              </a:defRPr>
            </a:lvl2pPr>
            <a:lvl3pPr defTabSz="914400" eaLnBrk="1" latinLnBrk="0" hangingPunct="1">
              <a:defRPr sz="1800">
                <a:latin typeface="+mn-lt"/>
              </a:defRPr>
            </a:lvl3pPr>
            <a:lvl4pPr defTabSz="914400" eaLnBrk="1" latinLnBrk="0" hangingPunct="1">
              <a:defRPr sz="1800">
                <a:latin typeface="+mn-lt"/>
              </a:defRPr>
            </a:lvl4pPr>
            <a:lvl5pPr defTabSz="914400" eaLnBrk="1" latinLnBrk="0" hangingPunct="1">
              <a:defRPr sz="1800">
                <a:latin typeface="+mn-lt"/>
              </a:defRPr>
            </a:lvl5pPr>
            <a:lvl6pPr>
              <a:defRPr sz="1800">
                <a:latin typeface="+mn-lt"/>
              </a:defRPr>
            </a:lvl6pPr>
            <a:lvl7pPr>
              <a:defRPr sz="1800">
                <a:latin typeface="+mn-lt"/>
              </a:defRPr>
            </a:lvl7pPr>
            <a:lvl8pPr>
              <a:defRPr sz="1800">
                <a:latin typeface="+mn-lt"/>
              </a:defRPr>
            </a:lvl8pPr>
            <a:lvl9pPr>
              <a:defRPr sz="1800">
                <a:latin typeface="+mn-l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Squad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: Equipe produit</a:t>
            </a:r>
          </a:p>
        </p:txBody>
      </p:sp>
      <p:sp>
        <p:nvSpPr>
          <p:cNvPr id="10" name="ZoneTexte 22">
            <a:extLst>
              <a:ext uri="{FF2B5EF4-FFF2-40B4-BE49-F238E27FC236}">
                <a16:creationId xmlns:a16="http://schemas.microsoft.com/office/drawing/2014/main" id="{6AAC092A-B7C5-480C-BAB1-D5157F9EE8BD}"/>
              </a:ext>
            </a:extLst>
          </p:cNvPr>
          <p:cNvSpPr txBox="1"/>
          <p:nvPr/>
        </p:nvSpPr>
        <p:spPr>
          <a:xfrm>
            <a:off x="7910361" y="756240"/>
            <a:ext cx="2007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FF6633"/>
                </a:solidFill>
                <a:effectLst/>
                <a:uLnTx/>
                <a:uFillTx/>
                <a:latin typeface="Arial"/>
              </a:defRPr>
            </a:lvl1pPr>
            <a:lvl2pPr defTabSz="914400" eaLnBrk="1" latinLnBrk="0" hangingPunct="1">
              <a:defRPr sz="1800">
                <a:latin typeface="+mn-lt"/>
              </a:defRPr>
            </a:lvl2pPr>
            <a:lvl3pPr defTabSz="914400" eaLnBrk="1" latinLnBrk="0" hangingPunct="1">
              <a:defRPr sz="1800">
                <a:latin typeface="+mn-lt"/>
              </a:defRPr>
            </a:lvl3pPr>
            <a:lvl4pPr defTabSz="914400" eaLnBrk="1" latinLnBrk="0" hangingPunct="1">
              <a:defRPr sz="1800">
                <a:latin typeface="+mn-lt"/>
              </a:defRPr>
            </a:lvl4pPr>
            <a:lvl5pPr defTabSz="914400" eaLnBrk="1" latinLnBrk="0" hangingPunct="1">
              <a:defRPr sz="1800">
                <a:latin typeface="+mn-lt"/>
              </a:defRPr>
            </a:lvl5pPr>
            <a:lvl6pPr>
              <a:defRPr sz="1800">
                <a:latin typeface="+mn-lt"/>
              </a:defRPr>
            </a:lvl6pPr>
            <a:lvl7pPr>
              <a:defRPr sz="1800">
                <a:latin typeface="+mn-lt"/>
              </a:defRPr>
            </a:lvl7pPr>
            <a:lvl8pPr>
              <a:defRPr sz="1800">
                <a:latin typeface="+mn-lt"/>
              </a:defRPr>
            </a:lvl8pPr>
            <a:lvl9pPr>
              <a:defRPr sz="1800">
                <a:latin typeface="+mn-l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Equipe Etendue</a:t>
            </a:r>
          </a:p>
        </p:txBody>
      </p:sp>
      <p:sp>
        <p:nvSpPr>
          <p:cNvPr id="11" name="ZoneTexte 22">
            <a:extLst>
              <a:ext uri="{FF2B5EF4-FFF2-40B4-BE49-F238E27FC236}">
                <a16:creationId xmlns:a16="http://schemas.microsoft.com/office/drawing/2014/main" id="{C57168EC-B7EF-4EC1-A79F-65693CAE96DA}"/>
              </a:ext>
            </a:extLst>
          </p:cNvPr>
          <p:cNvSpPr txBox="1"/>
          <p:nvPr/>
        </p:nvSpPr>
        <p:spPr>
          <a:xfrm>
            <a:off x="8533068" y="2550869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</a:t>
            </a:r>
          </a:p>
        </p:txBody>
      </p:sp>
      <p:sp>
        <p:nvSpPr>
          <p:cNvPr id="12" name="ZoneTexte 22">
            <a:extLst>
              <a:ext uri="{FF2B5EF4-FFF2-40B4-BE49-F238E27FC236}">
                <a16:creationId xmlns:a16="http://schemas.microsoft.com/office/drawing/2014/main" id="{39D3E791-92D6-4CC6-B742-9709846AF651}"/>
              </a:ext>
            </a:extLst>
          </p:cNvPr>
          <p:cNvSpPr txBox="1"/>
          <p:nvPr/>
        </p:nvSpPr>
        <p:spPr>
          <a:xfrm>
            <a:off x="9052266" y="3267594"/>
            <a:ext cx="1525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Developpeurs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ZoneTexte 22">
            <a:extLst>
              <a:ext uri="{FF2B5EF4-FFF2-40B4-BE49-F238E27FC236}">
                <a16:creationId xmlns:a16="http://schemas.microsoft.com/office/drawing/2014/main" id="{9F911AC2-A8E9-4BE1-B137-F5A4332756EF}"/>
              </a:ext>
            </a:extLst>
          </p:cNvPr>
          <p:cNvSpPr txBox="1"/>
          <p:nvPr/>
        </p:nvSpPr>
        <p:spPr>
          <a:xfrm>
            <a:off x="8007684" y="3624250"/>
            <a:ext cx="745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Testeur</a:t>
            </a:r>
          </a:p>
        </p:txBody>
      </p:sp>
      <p:sp>
        <p:nvSpPr>
          <p:cNvPr id="15" name="ZoneTexte 22">
            <a:extLst>
              <a:ext uri="{FF2B5EF4-FFF2-40B4-BE49-F238E27FC236}">
                <a16:creationId xmlns:a16="http://schemas.microsoft.com/office/drawing/2014/main" id="{88569883-65A0-47DB-BDC9-01AD82D9B6BD}"/>
              </a:ext>
            </a:extLst>
          </p:cNvPr>
          <p:cNvSpPr txBox="1"/>
          <p:nvPr/>
        </p:nvSpPr>
        <p:spPr>
          <a:xfrm>
            <a:off x="7086015" y="4550293"/>
            <a:ext cx="1209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Equipe Métier</a:t>
            </a:r>
          </a:p>
        </p:txBody>
      </p:sp>
      <p:sp>
        <p:nvSpPr>
          <p:cNvPr id="20" name="ZoneTexte 22">
            <a:extLst>
              <a:ext uri="{FF2B5EF4-FFF2-40B4-BE49-F238E27FC236}">
                <a16:creationId xmlns:a16="http://schemas.microsoft.com/office/drawing/2014/main" id="{D3144CFB-CED5-4193-BD14-3CD701C2274C}"/>
              </a:ext>
            </a:extLst>
          </p:cNvPr>
          <p:cNvSpPr txBox="1"/>
          <p:nvPr/>
        </p:nvSpPr>
        <p:spPr>
          <a:xfrm>
            <a:off x="9264204" y="4688414"/>
            <a:ext cx="1209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Sécurité</a:t>
            </a:r>
          </a:p>
        </p:txBody>
      </p:sp>
      <p:sp>
        <p:nvSpPr>
          <p:cNvPr id="21" name="ZoneTexte 22">
            <a:extLst>
              <a:ext uri="{FF2B5EF4-FFF2-40B4-BE49-F238E27FC236}">
                <a16:creationId xmlns:a16="http://schemas.microsoft.com/office/drawing/2014/main" id="{C6347F73-BAE0-4968-A0C7-2B65A2950806}"/>
              </a:ext>
            </a:extLst>
          </p:cNvPr>
          <p:cNvSpPr txBox="1"/>
          <p:nvPr/>
        </p:nvSpPr>
        <p:spPr>
          <a:xfrm>
            <a:off x="6855906" y="3136479"/>
            <a:ext cx="1209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Scrum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/ Coach Agile</a:t>
            </a:r>
          </a:p>
        </p:txBody>
      </p:sp>
      <p:sp>
        <p:nvSpPr>
          <p:cNvPr id="22" name="ZoneTexte 22">
            <a:extLst>
              <a:ext uri="{FF2B5EF4-FFF2-40B4-BE49-F238E27FC236}">
                <a16:creationId xmlns:a16="http://schemas.microsoft.com/office/drawing/2014/main" id="{D307417D-F860-4B03-9B3F-4CAE29FF4FBA}"/>
              </a:ext>
            </a:extLst>
          </p:cNvPr>
          <p:cNvSpPr txBox="1"/>
          <p:nvPr/>
        </p:nvSpPr>
        <p:spPr>
          <a:xfrm>
            <a:off x="9692689" y="2385144"/>
            <a:ext cx="1209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Architecte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7FCDBA-667A-4D4C-A159-90008281EB1F}"/>
              </a:ext>
            </a:extLst>
          </p:cNvPr>
          <p:cNvSpPr/>
          <p:nvPr/>
        </p:nvSpPr>
        <p:spPr>
          <a:xfrm>
            <a:off x="672553" y="1423479"/>
            <a:ext cx="5447629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La 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Squad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ou équipe produit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est l’équipe disponible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Full Time.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Elle est garante de :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E00000"/>
              </a:buClr>
              <a:buSzTx/>
              <a:buFontTx/>
              <a:buChar char="-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La connaissance du client et son besoin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E00000"/>
              </a:buClr>
              <a:buSzTx/>
              <a:buFontTx/>
              <a:buChar char="-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L’adaptation des processus de réalisation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E00000"/>
              </a:buClr>
              <a:buSzTx/>
              <a:buFontTx/>
              <a:buChar char="-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La gestion du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Backlog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E00000"/>
              </a:buClr>
              <a:buSzTx/>
              <a:buFontTx/>
              <a:buChar char="-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Les livraisons fréquentes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E00000"/>
              </a:buClr>
              <a:buSzTx/>
              <a:buFontTx/>
              <a:buChar char="-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La gestion des évolutions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L’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équipe étendue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est une équipe mobilisée ponctuellement. Elle est sollicitée différemment selon les types d’ateliers.</a:t>
            </a:r>
          </a:p>
        </p:txBody>
      </p:sp>
      <p:sp>
        <p:nvSpPr>
          <p:cNvPr id="25" name="ZoneTexte 22">
            <a:extLst>
              <a:ext uri="{FF2B5EF4-FFF2-40B4-BE49-F238E27FC236}">
                <a16:creationId xmlns:a16="http://schemas.microsoft.com/office/drawing/2014/main" id="{663E799E-635A-46BB-8C31-C3DF029272CE}"/>
              </a:ext>
            </a:extLst>
          </p:cNvPr>
          <p:cNvSpPr txBox="1"/>
          <p:nvPr/>
        </p:nvSpPr>
        <p:spPr>
          <a:xfrm>
            <a:off x="10190139" y="3248176"/>
            <a:ext cx="1209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Production</a:t>
            </a:r>
          </a:p>
        </p:txBody>
      </p:sp>
      <p:sp>
        <p:nvSpPr>
          <p:cNvPr id="26" name="ZoneTexte 22">
            <a:extLst>
              <a:ext uri="{FF2B5EF4-FFF2-40B4-BE49-F238E27FC236}">
                <a16:creationId xmlns:a16="http://schemas.microsoft.com/office/drawing/2014/main" id="{7AB8960E-8A1B-4385-9909-0EAEA7EFC0E7}"/>
              </a:ext>
            </a:extLst>
          </p:cNvPr>
          <p:cNvSpPr txBox="1"/>
          <p:nvPr/>
        </p:nvSpPr>
        <p:spPr>
          <a:xfrm>
            <a:off x="8289601" y="4481752"/>
            <a:ext cx="1209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DevOps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ZoneTexte 22">
            <a:extLst>
              <a:ext uri="{FF2B5EF4-FFF2-40B4-BE49-F238E27FC236}">
                <a16:creationId xmlns:a16="http://schemas.microsoft.com/office/drawing/2014/main" id="{5A866650-F7C8-4FE8-8CF5-3DE45DFF55D8}"/>
              </a:ext>
            </a:extLst>
          </p:cNvPr>
          <p:cNvSpPr txBox="1"/>
          <p:nvPr/>
        </p:nvSpPr>
        <p:spPr>
          <a:xfrm>
            <a:off x="9890013" y="4123305"/>
            <a:ext cx="1209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Réseau</a:t>
            </a:r>
          </a:p>
        </p:txBody>
      </p:sp>
      <p:sp>
        <p:nvSpPr>
          <p:cNvPr id="28" name="ZoneTexte 22">
            <a:extLst>
              <a:ext uri="{FF2B5EF4-FFF2-40B4-BE49-F238E27FC236}">
                <a16:creationId xmlns:a16="http://schemas.microsoft.com/office/drawing/2014/main" id="{CAE59FD1-942C-4F91-BFFA-56DF4A6FCF09}"/>
              </a:ext>
            </a:extLst>
          </p:cNvPr>
          <p:cNvSpPr txBox="1"/>
          <p:nvPr/>
        </p:nvSpPr>
        <p:spPr>
          <a:xfrm>
            <a:off x="7641880" y="2128963"/>
            <a:ext cx="745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UX/UI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672553" y="4826913"/>
            <a:ext cx="4596585" cy="1328799"/>
            <a:chOff x="6588336" y="5259593"/>
            <a:chExt cx="4596585" cy="13287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3D2CBFB-4312-4DBC-AA6D-85D0C102BE13}"/>
                </a:ext>
              </a:extLst>
            </p:cNvPr>
            <p:cNvSpPr/>
            <p:nvPr/>
          </p:nvSpPr>
          <p:spPr bwMode="auto">
            <a:xfrm>
              <a:off x="6625642" y="5458601"/>
              <a:ext cx="4548645" cy="1088016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t" anchorCtr="0" compatLnSpc="1">
              <a:prstTxWarp prst="textNoShape">
                <a:avLst/>
              </a:prstTxWarp>
            </a:bodyPr>
            <a:lstStyle/>
            <a:p>
              <a:pPr marL="266700" marR="0" lvl="0" indent="-266700" algn="l" defTabSz="720725" rtl="0" eaLnBrk="0" fontAlgn="base" latinLnBrk="0" hangingPunct="0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>
                  <a:srgbClr val="E00000"/>
                </a:buClr>
                <a:buSzTx/>
                <a:buFont typeface="Wingdings" pitchFamily="2" charset="2"/>
                <a:buChar char="n"/>
                <a:tabLst/>
                <a:defRPr/>
              </a:pPr>
              <a:endParaRPr kumimoji="0" lang="fr-MA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8" name="Espace réservé du numéro de diapositive 3">
              <a:extLst>
                <a:ext uri="{FF2B5EF4-FFF2-40B4-BE49-F238E27FC236}">
                  <a16:creationId xmlns:a16="http://schemas.microsoft.com/office/drawing/2014/main" id="{0B6161ED-E8EF-465F-B170-194B5B4A5D75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8804275" y="5259593"/>
              <a:ext cx="39687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r" defTabSz="914400" rtl="0" eaLnBrk="1" latinLnBrk="0" hangingPunct="1">
                <a:spcBef>
                  <a:spcPct val="0"/>
                </a:spcBef>
                <a:buClrTx/>
                <a:buFontTx/>
                <a:buNone/>
                <a:defRPr sz="1800" b="1" kern="1200">
                  <a:solidFill>
                    <a:schemeClr val="bg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fld id="{0CF0C1BB-6E00-4BAA-B7F5-AD2746EEB444}" type="slidenum">
                <a:rPr kumimoji="0" lang="fr-FR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t>8</a:t>
              </a:fld>
              <a:endParaRPr kumimoji="0" lang="fr-FR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EE921D5C-047F-4AF5-958E-800340546ABE}"/>
                </a:ext>
              </a:extLst>
            </p:cNvPr>
            <p:cNvSpPr txBox="1"/>
            <p:nvPr/>
          </p:nvSpPr>
          <p:spPr>
            <a:xfrm>
              <a:off x="8539081" y="5557341"/>
              <a:ext cx="2645840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just" defTabSz="914400" rtl="0" eaLnBrk="0" fontAlgn="base" latinLnBrk="0" hangingPunct="0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>
                  <a:srgbClr val="E00000"/>
                </a:buClr>
                <a:buSzTx/>
                <a:buFontTx/>
                <a:buChar char="-"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Montserrat Light"/>
                  <a:ea typeface="+mn-ea"/>
                  <a:cs typeface="+mn-cs"/>
                </a:rPr>
                <a:t>Réseau </a:t>
              </a:r>
              <a:r>
                <a:rPr kumimoji="0" lang="fr-F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Montserrat Light"/>
                  <a:ea typeface="+mn-ea"/>
                  <a:cs typeface="+mn-cs"/>
                </a:rPr>
                <a:t>Retail</a:t>
              </a: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Montserrat Light"/>
                  <a:ea typeface="+mn-ea"/>
                  <a:cs typeface="+mn-cs"/>
                </a:rPr>
                <a:t> </a:t>
              </a:r>
            </a:p>
            <a:p>
              <a:pPr marL="285750" marR="0" lvl="0" indent="-285750" algn="just" defTabSz="914400" rtl="0" eaLnBrk="0" fontAlgn="base" latinLnBrk="0" hangingPunct="0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>
                  <a:srgbClr val="E00000"/>
                </a:buClr>
                <a:buSzTx/>
                <a:buFontTx/>
                <a:buChar char="-"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Montserrat Light"/>
                  <a:ea typeface="+mn-ea"/>
                  <a:cs typeface="+mn-cs"/>
                </a:rPr>
                <a:t>Back Office</a:t>
              </a:r>
            </a:p>
            <a:p>
              <a:pPr marL="285750" marR="0" lvl="0" indent="-285750" algn="just" defTabSz="914400" rtl="0" eaLnBrk="0" fontAlgn="base" latinLnBrk="0" hangingPunct="0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>
                  <a:srgbClr val="E00000"/>
                </a:buClr>
                <a:buSzTx/>
                <a:buFontTx/>
                <a:buChar char="-"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Montserrat Light"/>
                  <a:ea typeface="+mn-ea"/>
                  <a:cs typeface="+mn-cs"/>
                </a:rPr>
                <a:t>Marketing, Communication et relations clients</a:t>
              </a:r>
            </a:p>
          </p:txBody>
        </p:sp>
        <p:sp>
          <p:nvSpPr>
            <p:cNvPr id="30" name="ZoneTexte 22">
              <a:extLst>
                <a:ext uri="{FF2B5EF4-FFF2-40B4-BE49-F238E27FC236}">
                  <a16:creationId xmlns:a16="http://schemas.microsoft.com/office/drawing/2014/main" id="{6F9DA055-9895-4A0B-BD28-16CE87E3ADBC}"/>
                </a:ext>
              </a:extLst>
            </p:cNvPr>
            <p:cNvSpPr txBox="1"/>
            <p:nvPr/>
          </p:nvSpPr>
          <p:spPr>
            <a:xfrm>
              <a:off x="6746134" y="5322137"/>
              <a:ext cx="2774822" cy="29374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normAutofit lnSpcReduction="10000"/>
            </a:bodyPr>
            <a:lstStyle>
              <a:defPPr>
                <a:defRPr lang="fr-FR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/>
                <a:defRPr kumimoji="0" sz="1400" b="1" i="0" u="none" strike="noStrike" cap="none" spc="0" normalizeH="0" baseline="0">
                  <a:ln>
                    <a:noFill/>
                  </a:ln>
                  <a:solidFill>
                    <a:srgbClr val="FF6633"/>
                  </a:solidFill>
                  <a:effectLst/>
                  <a:uLnTx/>
                  <a:uFillTx/>
                  <a:latin typeface="Arial"/>
                </a:defRPr>
              </a:lvl1pPr>
              <a:lvl2pPr defTabSz="914400" eaLnBrk="1" latinLnBrk="0" hangingPunct="1">
                <a:defRPr sz="1800">
                  <a:latin typeface="+mn-lt"/>
                </a:defRPr>
              </a:lvl2pPr>
              <a:lvl3pPr defTabSz="914400" eaLnBrk="1" latinLnBrk="0" hangingPunct="1">
                <a:defRPr sz="1800">
                  <a:latin typeface="+mn-lt"/>
                </a:defRPr>
              </a:lvl3pPr>
              <a:lvl4pPr defTabSz="914400" eaLnBrk="1" latinLnBrk="0" hangingPunct="1">
                <a:defRPr sz="1800">
                  <a:latin typeface="+mn-lt"/>
                </a:defRPr>
              </a:lvl4pPr>
              <a:lvl5pPr defTabSz="914400" eaLnBrk="1" latinLnBrk="0" hangingPunct="1">
                <a:defRPr sz="1800">
                  <a:latin typeface="+mn-lt"/>
                </a:defRPr>
              </a:lvl5pPr>
              <a:lvl6pPr>
                <a:defRPr sz="1800">
                  <a:latin typeface="+mn-lt"/>
                </a:defRPr>
              </a:lvl6pPr>
              <a:lvl7pPr>
                <a:defRPr sz="1800">
                  <a:latin typeface="+mn-lt"/>
                </a:defRPr>
              </a:lvl7pPr>
              <a:lvl8pPr>
                <a:defRPr sz="1800">
                  <a:latin typeface="+mn-lt"/>
                </a:defRPr>
              </a:lvl8pPr>
              <a:lvl9pPr>
                <a:defRPr sz="1800">
                  <a:latin typeface="+mn-lt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Montserrat Light"/>
                  <a:ea typeface="+mn-ea"/>
                  <a:cs typeface="+mn-cs"/>
                </a:rPr>
                <a:t>Equipe Métier/Support Identifiée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B3D51964-F938-464A-B948-419FB706555A}"/>
                </a:ext>
              </a:extLst>
            </p:cNvPr>
            <p:cNvSpPr txBox="1"/>
            <p:nvPr/>
          </p:nvSpPr>
          <p:spPr>
            <a:xfrm>
              <a:off x="6588336" y="5557341"/>
              <a:ext cx="2645840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just" defTabSz="914400" rtl="0" eaLnBrk="0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>
                  <a:srgbClr val="E00000"/>
                </a:buClr>
                <a:buSzTx/>
                <a:buFontTx/>
                <a:buChar char="-"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Montserrat Light"/>
                  <a:ea typeface="+mn-ea"/>
                  <a:cs typeface="+mn-cs"/>
                </a:rPr>
                <a:t>DPO</a:t>
              </a:r>
            </a:p>
            <a:p>
              <a:pPr marL="285750" marR="0" lvl="0" indent="-285750" algn="just" defTabSz="914400" rtl="0" eaLnBrk="0" fontAlgn="base" latinLnBrk="0" hangingPunct="0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>
                  <a:srgbClr val="E00000"/>
                </a:buClr>
                <a:buSzTx/>
                <a:buFontTx/>
                <a:buChar char="-"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Montserrat Light"/>
                  <a:ea typeface="+mn-ea"/>
                  <a:cs typeface="+mn-cs"/>
                </a:rPr>
                <a:t>Conformité</a:t>
              </a:r>
            </a:p>
            <a:p>
              <a:pPr marL="285750" marR="0" lvl="0" indent="-285750" algn="just" defTabSz="914400" rtl="0" eaLnBrk="0" fontAlgn="base" latinLnBrk="0" hangingPunct="0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>
                  <a:srgbClr val="E00000"/>
                </a:buClr>
                <a:buSzTx/>
                <a:buFontTx/>
                <a:buChar char="-"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Montserrat Light"/>
                  <a:ea typeface="+mn-ea"/>
                  <a:cs typeface="+mn-cs"/>
                </a:rPr>
                <a:t>Juridique</a:t>
              </a:r>
            </a:p>
          </p:txBody>
        </p:sp>
      </p:grpSp>
      <p:pic>
        <p:nvPicPr>
          <p:cNvPr id="1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843" y="3854812"/>
            <a:ext cx="491563" cy="49156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085" y="4014849"/>
            <a:ext cx="491563" cy="491563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666" y="1908029"/>
            <a:ext cx="651600" cy="651600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476" y="1733544"/>
            <a:ext cx="651600" cy="651600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061" y="4036814"/>
            <a:ext cx="651600" cy="651600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895" y="2504702"/>
            <a:ext cx="651600" cy="651600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80" y="3464904"/>
            <a:ext cx="651600" cy="651600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561" y="1471565"/>
            <a:ext cx="651600" cy="651600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559" y="2974747"/>
            <a:ext cx="651600" cy="651600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403" y="2648947"/>
            <a:ext cx="651600" cy="651600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832" y="2619651"/>
            <a:ext cx="651600" cy="651600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267" y="3832703"/>
            <a:ext cx="651600" cy="6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8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1200" y="284400"/>
            <a:ext cx="10515600" cy="666849"/>
          </a:xfrm>
          <a:ln w="3175">
            <a:miter lim="400000"/>
          </a:ln>
        </p:spPr>
        <p:txBody>
          <a:bodyPr vert="horz" wrap="square" lIns="25400" tIns="25400" rIns="25400" bIns="2540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6000" cap="all" baseline="12500" dirty="0" smtClean="0">
                <a:solidFill>
                  <a:srgbClr val="17222C"/>
                </a:solidFill>
                <a:latin typeface="+mn-lt"/>
                <a:ea typeface="+mn-ea"/>
                <a:cs typeface="+mn-cs"/>
              </a:rPr>
              <a:t>nouveau </a:t>
            </a:r>
            <a:r>
              <a:rPr lang="fr-FR" sz="6000" cap="all" baseline="12500" dirty="0">
                <a:solidFill>
                  <a:srgbClr val="17222C"/>
                </a:solidFill>
                <a:latin typeface="+mn-lt"/>
                <a:ea typeface="+mn-ea"/>
                <a:cs typeface="+mn-cs"/>
              </a:rPr>
              <a:t>opérationnel: Conception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515985" y="930043"/>
            <a:ext cx="9160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fr-FR" sz="2000" spc="3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 transformation de bout en bout du parcours client</a:t>
            </a:r>
          </a:p>
        </p:txBody>
      </p:sp>
      <p:grpSp>
        <p:nvGrpSpPr>
          <p:cNvPr id="3" name="Groupe 2"/>
          <p:cNvGrpSpPr/>
          <p:nvPr/>
        </p:nvGrpSpPr>
        <p:grpSpPr>
          <a:xfrm rot="6764013">
            <a:off x="3857487" y="1263955"/>
            <a:ext cx="3776978" cy="4826566"/>
            <a:chOff x="1318497" y="1672433"/>
            <a:chExt cx="3776978" cy="4826566"/>
          </a:xfrm>
        </p:grpSpPr>
        <p:sp>
          <p:nvSpPr>
            <p:cNvPr id="17" name="Shape 242">
              <a:extLst>
                <a:ext uri="{FF2B5EF4-FFF2-40B4-BE49-F238E27FC236}">
                  <a16:creationId xmlns:a16="http://schemas.microsoft.com/office/drawing/2014/main" id="{9F890CCD-0CF7-4F79-8CCC-44AD19788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640" y="1781970"/>
              <a:ext cx="3750886" cy="4641864"/>
            </a:xfrm>
            <a:custGeom>
              <a:avLst/>
              <a:gdLst>
                <a:gd name="T0" fmla="*/ 2147483646 w 19888"/>
                <a:gd name="T1" fmla="*/ 2147483646 h 20156"/>
                <a:gd name="T2" fmla="*/ 2147483646 w 19888"/>
                <a:gd name="T3" fmla="*/ 2147483646 h 20156"/>
                <a:gd name="T4" fmla="*/ 2147483646 w 19888"/>
                <a:gd name="T5" fmla="*/ 2147483646 h 20156"/>
                <a:gd name="T6" fmla="*/ 2147483646 w 19888"/>
                <a:gd name="T7" fmla="*/ 2147483646 h 2015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88" h="20156" extrusionOk="0">
                  <a:moveTo>
                    <a:pt x="19448" y="13996"/>
                  </a:moveTo>
                  <a:cubicBezTo>
                    <a:pt x="20464" y="15930"/>
                    <a:pt x="19674" y="18184"/>
                    <a:pt x="17562" y="19377"/>
                  </a:cubicBezTo>
                  <a:cubicBezTo>
                    <a:pt x="15351" y="20625"/>
                    <a:pt x="12361" y="20348"/>
                    <a:pt x="10543" y="18727"/>
                  </a:cubicBezTo>
                  <a:lnTo>
                    <a:pt x="1295" y="9744"/>
                  </a:lnTo>
                  <a:cubicBezTo>
                    <a:pt x="-1136" y="6772"/>
                    <a:pt x="-39" y="2731"/>
                    <a:pt x="3699" y="892"/>
                  </a:cubicBezTo>
                  <a:cubicBezTo>
                    <a:pt x="7491" y="-975"/>
                    <a:pt x="12413" y="193"/>
                    <a:pt x="14412" y="3434"/>
                  </a:cubicBezTo>
                  <a:lnTo>
                    <a:pt x="19448" y="13996"/>
                  </a:lnTo>
                  <a:close/>
                </a:path>
              </a:pathLst>
            </a:custGeom>
            <a:noFill/>
            <a:ln w="25400">
              <a:solidFill>
                <a:srgbClr val="6D7177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8" name="Shape 257">
              <a:extLst>
                <a:ext uri="{FF2B5EF4-FFF2-40B4-BE49-F238E27FC236}">
                  <a16:creationId xmlns:a16="http://schemas.microsoft.com/office/drawing/2014/main" id="{3D9BDCF3-657E-43E5-8FC0-D11C1F09D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8497" y="1672433"/>
              <a:ext cx="2838450" cy="3037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E16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9" name="Shape 258">
              <a:extLst>
                <a:ext uri="{FF2B5EF4-FFF2-40B4-BE49-F238E27FC236}">
                  <a16:creationId xmlns:a16="http://schemas.microsoft.com/office/drawing/2014/main" id="{D3F560F2-38C4-40F5-9FE8-F7B6A18C61FC}"/>
                </a:ext>
              </a:extLst>
            </p:cNvPr>
            <p:cNvSpPr>
              <a:spLocks/>
            </p:cNvSpPr>
            <p:nvPr/>
          </p:nvSpPr>
          <p:spPr bwMode="auto">
            <a:xfrm rot="1840664">
              <a:off x="2942464" y="4194092"/>
              <a:ext cx="2153011" cy="2304907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4568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21" name="Shape 260">
              <a:extLst>
                <a:ext uri="{FF2B5EF4-FFF2-40B4-BE49-F238E27FC236}">
                  <a16:creationId xmlns:a16="http://schemas.microsoft.com/office/drawing/2014/main" id="{CDC513D6-03A0-4C30-BD9B-643C15F059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4835987">
              <a:off x="3192515" y="5014034"/>
              <a:ext cx="1647224" cy="651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square" lIns="25400" tIns="25400" rIns="25400" bIns="25400" anchor="ctr">
              <a:spAutoFit/>
            </a:bodyPr>
            <a:lstStyle>
              <a:lvl1pPr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altLang="fr-FR" sz="1300" spc="300" dirty="0" smtClean="0"/>
                <a:t>Expérience </a:t>
              </a:r>
            </a:p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altLang="fr-FR" sz="1300" spc="300" dirty="0" smtClean="0"/>
                <a:t>Client/ Collaborateur</a:t>
              </a:r>
              <a:endParaRPr lang="fr-FR" altLang="fr-FR" sz="1300" spc="300" dirty="0"/>
            </a:p>
          </p:txBody>
        </p:sp>
        <p:sp>
          <p:nvSpPr>
            <p:cNvPr id="26" name="Shape 260">
              <a:extLst>
                <a:ext uri="{FF2B5EF4-FFF2-40B4-BE49-F238E27FC236}">
                  <a16:creationId xmlns:a16="http://schemas.microsoft.com/office/drawing/2014/main" id="{CDC513D6-03A0-4C30-BD9B-643C15F059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4835987">
              <a:off x="1919760" y="2832526"/>
              <a:ext cx="1628907" cy="651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square" lIns="25400" tIns="25400" rIns="25400" bIns="25400" anchor="ctr">
              <a:spAutoFit/>
            </a:bodyPr>
            <a:lstStyle>
              <a:lvl1pPr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altLang="fr-FR" sz="1300" spc="300" dirty="0" smtClean="0"/>
                <a:t>Organisation et modèle opérationnel</a:t>
              </a:r>
              <a:endParaRPr lang="fr-FR" altLang="fr-FR" sz="1300" spc="300" dirty="0"/>
            </a:p>
          </p:txBody>
        </p:sp>
      </p:grpSp>
      <p:sp>
        <p:nvSpPr>
          <p:cNvPr id="28" name="ZoneTexte 27"/>
          <p:cNvSpPr txBox="1"/>
          <p:nvPr/>
        </p:nvSpPr>
        <p:spPr>
          <a:xfrm>
            <a:off x="900353" y="2539971"/>
            <a:ext cx="1355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r-FR" sz="1400" b="1" dirty="0" smtClean="0">
                <a:solidFill>
                  <a:srgbClr val="45688B"/>
                </a:solidFill>
                <a:latin typeface="Montserrat Light"/>
              </a:rPr>
              <a:t>Front Stage</a:t>
            </a:r>
            <a:endParaRPr lang="fr-FR" sz="1400" b="1" dirty="0">
              <a:solidFill>
                <a:srgbClr val="45688B"/>
              </a:solidFill>
              <a:latin typeface="Montserrat Light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8226859" y="1995741"/>
            <a:ext cx="1234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r-FR" sz="1400" b="1" dirty="0" smtClean="0">
                <a:solidFill>
                  <a:srgbClr val="E16268"/>
                </a:solidFill>
                <a:latin typeface="Montserrat Light"/>
              </a:rPr>
              <a:t>Back Stage</a:t>
            </a:r>
            <a:endParaRPr lang="fr-FR" sz="1400" b="1" dirty="0">
              <a:solidFill>
                <a:srgbClr val="E16268"/>
              </a:solidFill>
              <a:latin typeface="Montserrat Light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990119" y="2832731"/>
            <a:ext cx="222801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Clr>
                <a:srgbClr val="45688B"/>
              </a:buClr>
              <a:buFontTx/>
              <a:buChar char="‒"/>
            </a:pPr>
            <a:r>
              <a:rPr lang="fr-FR" sz="1300" dirty="0">
                <a:latin typeface="Montserrat Light"/>
              </a:rPr>
              <a:t>Agence</a:t>
            </a:r>
          </a:p>
          <a:p>
            <a:pPr marL="180975" indent="-180975">
              <a:buClr>
                <a:srgbClr val="45688B"/>
              </a:buClr>
              <a:buFontTx/>
              <a:buChar char="‒"/>
            </a:pPr>
            <a:r>
              <a:rPr lang="fr-FR" sz="1300" dirty="0">
                <a:latin typeface="Montserrat Light"/>
              </a:rPr>
              <a:t>Internet/Mobile Banking</a:t>
            </a:r>
          </a:p>
          <a:p>
            <a:pPr marL="180975" indent="-180975">
              <a:buClr>
                <a:srgbClr val="45688B"/>
              </a:buClr>
              <a:buFontTx/>
              <a:buChar char="‒"/>
            </a:pPr>
            <a:r>
              <a:rPr lang="fr-FR" sz="1300" dirty="0">
                <a:latin typeface="Montserrat Light"/>
              </a:rPr>
              <a:t>Marketing</a:t>
            </a:r>
          </a:p>
          <a:p>
            <a:pPr marL="180975" indent="-180975">
              <a:buClr>
                <a:srgbClr val="45688B"/>
              </a:buClr>
              <a:buFontTx/>
              <a:buChar char="‒"/>
            </a:pPr>
            <a:r>
              <a:rPr lang="fr-FR" sz="1300" dirty="0">
                <a:latin typeface="Montserrat Light"/>
              </a:rPr>
              <a:t>Téléphonie</a:t>
            </a:r>
          </a:p>
          <a:p>
            <a:pPr marL="180975" indent="-180975">
              <a:buClr>
                <a:srgbClr val="45688B"/>
              </a:buClr>
              <a:buFontTx/>
              <a:buChar char="‒"/>
            </a:pPr>
            <a:r>
              <a:rPr lang="fr-FR" sz="1300" dirty="0">
                <a:latin typeface="Montserrat Light"/>
              </a:rPr>
              <a:t>Autres points de contact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8291939" y="2296628"/>
            <a:ext cx="188360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Clr>
                <a:srgbClr val="E16268"/>
              </a:buClr>
              <a:buFontTx/>
              <a:buChar char="‒"/>
            </a:pPr>
            <a:r>
              <a:rPr lang="fr-FR" sz="1300" dirty="0">
                <a:latin typeface="Montserrat Light"/>
              </a:rPr>
              <a:t>IT</a:t>
            </a:r>
          </a:p>
          <a:p>
            <a:pPr marL="180975" indent="-180975">
              <a:buClr>
                <a:srgbClr val="E16268"/>
              </a:buClr>
              <a:buFontTx/>
              <a:buChar char="‒"/>
            </a:pPr>
            <a:r>
              <a:rPr lang="fr-FR" sz="1300" dirty="0">
                <a:latin typeface="Montserrat Light"/>
              </a:rPr>
              <a:t>Pricing</a:t>
            </a:r>
          </a:p>
          <a:p>
            <a:pPr marL="180975" indent="-180975">
              <a:buClr>
                <a:srgbClr val="E16268"/>
              </a:buClr>
              <a:buFontTx/>
              <a:buChar char="‒"/>
            </a:pPr>
            <a:r>
              <a:rPr lang="fr-FR" sz="1300" dirty="0">
                <a:latin typeface="Montserrat Light"/>
              </a:rPr>
              <a:t>Traitement</a:t>
            </a:r>
          </a:p>
          <a:p>
            <a:pPr marL="180975" indent="-180975">
              <a:buClr>
                <a:srgbClr val="E16268"/>
              </a:buClr>
              <a:buFontTx/>
              <a:buChar char="‒"/>
            </a:pPr>
            <a:r>
              <a:rPr lang="fr-FR" sz="1300" dirty="0">
                <a:latin typeface="Montserrat Light"/>
              </a:rPr>
              <a:t>Légale</a:t>
            </a:r>
          </a:p>
          <a:p>
            <a:pPr marL="180975" indent="-180975">
              <a:buClr>
                <a:srgbClr val="E16268"/>
              </a:buClr>
              <a:buFontTx/>
              <a:buChar char="‒"/>
            </a:pPr>
            <a:r>
              <a:rPr lang="fr-FR" sz="1300" dirty="0">
                <a:latin typeface="Montserrat Light"/>
              </a:rPr>
              <a:t>Offre et Produits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2256190" y="5966760"/>
            <a:ext cx="72051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defTabSz="720725">
              <a:buNone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  <a:latin typeface="Montserrat Light"/>
              </a:rPr>
              <a:t>1- Vision</a:t>
            </a:r>
            <a:r>
              <a:rPr lang="fr-FR" sz="1400" b="1" dirty="0" smtClean="0">
                <a:solidFill>
                  <a:schemeClr val="bg2">
                    <a:lumMod val="25000"/>
                  </a:schemeClr>
                </a:solidFill>
                <a:latin typeface="Montserrat Light"/>
              </a:rPr>
              <a:t> bout en bout </a:t>
            </a: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  <a:latin typeface="Montserrat Light"/>
              </a:rPr>
              <a:t>à travers la banque</a:t>
            </a:r>
          </a:p>
          <a:p>
            <a:pPr marL="266700" indent="-266700" defTabSz="720725">
              <a:buNone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  <a:latin typeface="Montserrat Light"/>
              </a:rPr>
              <a:t>2- Une </a:t>
            </a:r>
            <a:r>
              <a:rPr lang="fr-FR" sz="1400" b="1" dirty="0" smtClean="0">
                <a:solidFill>
                  <a:schemeClr val="bg2">
                    <a:lumMod val="25000"/>
                  </a:schemeClr>
                </a:solidFill>
                <a:latin typeface="Montserrat Light"/>
              </a:rPr>
              <a:t>équipe multidisciplinaire </a:t>
            </a: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  <a:latin typeface="Montserrat Light"/>
              </a:rPr>
              <a:t>connectant et couvrant le </a:t>
            </a:r>
            <a:r>
              <a:rPr lang="fr-FR" sz="1400" b="1" dirty="0" smtClean="0">
                <a:solidFill>
                  <a:schemeClr val="bg2">
                    <a:lumMod val="25000"/>
                  </a:schemeClr>
                </a:solidFill>
                <a:latin typeface="Montserrat Light"/>
              </a:rPr>
              <a:t>processus </a:t>
            </a: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  <a:latin typeface="Montserrat Light"/>
              </a:rPr>
              <a:t>du </a:t>
            </a:r>
            <a:r>
              <a:rPr lang="fr-FR" sz="1400" b="1" dirty="0" smtClean="0">
                <a:solidFill>
                  <a:schemeClr val="bg2">
                    <a:lumMod val="25000"/>
                  </a:schemeClr>
                </a:solidFill>
                <a:latin typeface="Montserrat Light"/>
              </a:rPr>
              <a:t>front-to-back</a:t>
            </a:r>
          </a:p>
          <a:p>
            <a:pPr marL="266700" indent="-266700" defTabSz="720725">
              <a:buNone/>
            </a:pP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  <a:latin typeface="Montserrat Light"/>
              </a:rPr>
              <a:t>3- A travers </a:t>
            </a:r>
            <a:r>
              <a:rPr lang="fr-FR" sz="1400" b="1" dirty="0" smtClean="0">
                <a:solidFill>
                  <a:schemeClr val="bg2">
                    <a:lumMod val="25000"/>
                  </a:schemeClr>
                </a:solidFill>
                <a:latin typeface="Montserrat Light"/>
              </a:rPr>
              <a:t>tous les points de contact client et collaborateur</a:t>
            </a:r>
          </a:p>
        </p:txBody>
      </p:sp>
      <p:grpSp>
        <p:nvGrpSpPr>
          <p:cNvPr id="9" name="Groupe 8"/>
          <p:cNvGrpSpPr/>
          <p:nvPr/>
        </p:nvGrpSpPr>
        <p:grpSpPr>
          <a:xfrm>
            <a:off x="990119" y="5490894"/>
            <a:ext cx="9299722" cy="307778"/>
            <a:chOff x="875819" y="5486002"/>
            <a:chExt cx="9299722" cy="307778"/>
          </a:xfrm>
        </p:grpSpPr>
        <p:sp>
          <p:nvSpPr>
            <p:cNvPr id="33" name="ZoneTexte 32"/>
            <p:cNvSpPr txBox="1"/>
            <p:nvPr/>
          </p:nvSpPr>
          <p:spPr>
            <a:xfrm>
              <a:off x="990119" y="5486003"/>
              <a:ext cx="9185422" cy="307777"/>
            </a:xfrm>
            <a:prstGeom prst="homePlate">
              <a:avLst>
                <a:gd name="adj" fmla="val 22147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1400" b="1" spc="300" dirty="0" smtClean="0">
                  <a:latin typeface="Montserrat Light"/>
                </a:rPr>
                <a:t>Service design approach</a:t>
              </a:r>
              <a:endParaRPr lang="en-US" sz="1400" b="1" spc="300" dirty="0">
                <a:latin typeface="Montserrat Light"/>
              </a:endParaRPr>
            </a:p>
          </p:txBody>
        </p:sp>
        <p:sp>
          <p:nvSpPr>
            <p:cNvPr id="7" name="Chevron 6"/>
            <p:cNvSpPr/>
            <p:nvPr/>
          </p:nvSpPr>
          <p:spPr>
            <a:xfrm rot="10800000">
              <a:off x="875819" y="5486002"/>
              <a:ext cx="228600" cy="307777"/>
            </a:xfrm>
            <a:prstGeom prst="chevron">
              <a:avLst>
                <a:gd name="adj" fmla="val 30556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34" name="Espace réservé du numéro de diapositive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48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6198</TotalTime>
  <Words>3056</Words>
  <Application>Microsoft Office PowerPoint</Application>
  <PresentationFormat>Grand écran</PresentationFormat>
  <Paragraphs>953</Paragraphs>
  <Slides>45</Slides>
  <Notes>7</Notes>
  <HiddenSlides>0</HiddenSlides>
  <MMClips>0</MMClips>
  <ScaleCrop>false</ScaleCrop>
  <HeadingPairs>
    <vt:vector size="8" baseType="variant">
      <vt:variant>
        <vt:lpstr>Polices utilisées</vt:lpstr>
      </vt:variant>
      <vt:variant>
        <vt:i4>16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63" baseType="lpstr">
      <vt:lpstr>Arial</vt:lpstr>
      <vt:lpstr>Arial Narrow</vt:lpstr>
      <vt:lpstr>Calibri</vt:lpstr>
      <vt:lpstr>Calibri Light</vt:lpstr>
      <vt:lpstr>FontAwesome</vt:lpstr>
      <vt:lpstr>Helvetica</vt:lpstr>
      <vt:lpstr>Helvetica Light</vt:lpstr>
      <vt:lpstr>Henderson BCG Sans</vt:lpstr>
      <vt:lpstr>Montserrat Light</vt:lpstr>
      <vt:lpstr>Montserrat-Bold</vt:lpstr>
      <vt:lpstr>Montserrat-Regular</vt:lpstr>
      <vt:lpstr>Open Sans</vt:lpstr>
      <vt:lpstr>Open Sans Light</vt:lpstr>
      <vt:lpstr>Roboto Regular</vt:lpstr>
      <vt:lpstr>Tahoma</vt:lpstr>
      <vt:lpstr>Wingdings</vt:lpstr>
      <vt:lpstr>Thème Office</vt:lpstr>
      <vt:lpstr>Chart</vt:lpstr>
      <vt:lpstr>Présentation PowerPoint</vt:lpstr>
      <vt:lpstr>Digital Factory: vue d’ensemble</vt:lpstr>
      <vt:lpstr>Orientations stratégiques </vt:lpstr>
      <vt:lpstr>Fonctionnement de la « Digital Factory »</vt:lpstr>
      <vt:lpstr>Les 18 parcours clients</vt:lpstr>
      <vt:lpstr>Présentation PowerPoint</vt:lpstr>
      <vt:lpstr>Nouveau modèle opérationnel: Organisation</vt:lpstr>
      <vt:lpstr>Présentation PowerPoint</vt:lpstr>
      <vt:lpstr>nouveau opérationnel: Conception</vt:lpstr>
      <vt:lpstr>Nouveau modèle opérationnel: Livraison</vt:lpstr>
      <vt:lpstr>Nouveau modèle opérationnel: MINDSET</vt:lpstr>
      <vt:lpstr>Nouveau modèle opérationnel: Mindset</vt:lpstr>
      <vt:lpstr>Présentation PowerPoint</vt:lpstr>
      <vt:lpstr>Nouveau modèle opérationnel: Mindset</vt:lpstr>
      <vt:lpstr>Nouveau modèle opérationnel: Mindset</vt:lpstr>
      <vt:lpstr>Nouveau modèle opérationnel: Mindset</vt:lpstr>
      <vt:lpstr>Talents Digitaux: 9 expertises requises</vt:lpstr>
      <vt:lpstr>Espace de travail collaboratif</vt:lpstr>
      <vt:lpstr>Modèle Spotify</vt:lpstr>
      <vt:lpstr>Modèle Spotify: Principes de fonctionnement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SOCIETE GENERALE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Bouzraa Meriem</dc:creator>
  <cp:lastModifiedBy>Bouzraa Meriem</cp:lastModifiedBy>
  <cp:revision>203</cp:revision>
  <cp:lastPrinted>2018-03-27T14:24:09Z</cp:lastPrinted>
  <dcterms:created xsi:type="dcterms:W3CDTF">2018-03-22T11:49:58Z</dcterms:created>
  <dcterms:modified xsi:type="dcterms:W3CDTF">2018-04-11T08:48:05Z</dcterms:modified>
</cp:coreProperties>
</file>