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0" r:id="rId2"/>
    <p:sldId id="267" r:id="rId3"/>
    <p:sldId id="262" r:id="rId4"/>
    <p:sldId id="263" r:id="rId5"/>
    <p:sldId id="264" r:id="rId6"/>
    <p:sldId id="265" r:id="rId7"/>
    <p:sldId id="266" r:id="rId8"/>
    <p:sldId id="268" r:id="rId9"/>
    <p:sldId id="271" r:id="rId10"/>
    <p:sldId id="272" r:id="rId11"/>
    <p:sldId id="269" r:id="rId12"/>
    <p:sldId id="27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A7E2"/>
    <a:srgbClr val="E16268"/>
    <a:srgbClr val="61D1CE"/>
    <a:srgbClr val="456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DDAE9-DBCD-45EF-A2EF-D75C26F545FC}" type="datetimeFigureOut">
              <a:rPr lang="fr-FR" smtClean="0"/>
              <a:t>03/04/2018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813F6-6A99-42DC-B991-CB024B98BD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20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57"/>
          <p:cNvSpPr>
            <a:spLocks noChangeArrowheads="1"/>
          </p:cNvSpPr>
          <p:nvPr/>
        </p:nvSpPr>
        <p:spPr bwMode="auto">
          <a:xfrm>
            <a:off x="4819651" y="3181350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1058"/>
          <p:cNvSpPr>
            <a:spLocks noChangeArrowheads="1"/>
          </p:cNvSpPr>
          <p:nvPr/>
        </p:nvSpPr>
        <p:spPr bwMode="auto">
          <a:xfrm>
            <a:off x="4819651" y="3181350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73" y="6602373"/>
            <a:ext cx="1521971" cy="185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17" name="Rectangle 1053"/>
          <p:cNvSpPr>
            <a:spLocks noGrp="1" noChangeArrowheads="1"/>
          </p:cNvSpPr>
          <p:nvPr>
            <p:ph type="ctrTitle"/>
          </p:nvPr>
        </p:nvSpPr>
        <p:spPr bwMode="gray">
          <a:xfrm>
            <a:off x="1778000" y="3429000"/>
            <a:ext cx="8636000" cy="609600"/>
          </a:xfrm>
        </p:spPr>
        <p:txBody>
          <a:bodyPr anchor="t"/>
          <a:lstStyle>
            <a:lvl1pPr algn="ctr">
              <a:defRPr sz="2000">
                <a:solidFill>
                  <a:srgbClr val="E00000"/>
                </a:solidFill>
              </a:defRPr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12318" name="Rectangle 1054"/>
          <p:cNvSpPr>
            <a:spLocks noGrp="1" noChangeArrowheads="1"/>
          </p:cNvSpPr>
          <p:nvPr>
            <p:ph type="subTitle" idx="1"/>
          </p:nvPr>
        </p:nvSpPr>
        <p:spPr>
          <a:xfrm>
            <a:off x="2336800" y="4419600"/>
            <a:ext cx="75184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90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0333" y="161878"/>
            <a:ext cx="11997268" cy="666849"/>
          </a:xfrm>
          <a:ln w="3175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>
              <a:defRPr lang="fr-FR" sz="6000" kern="1200" cap="all" baseline="12500" dirty="0">
                <a:solidFill>
                  <a:srgbClr val="17222C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 defTabSz="914400" eaLnBrk="1" latinLnBrk="0" hangingPunct="1">
              <a:lnSpc>
                <a:spcPct val="100000"/>
              </a:lnSpc>
            </a:pPr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AEFFB42-B487-409E-80AD-29FA2CBCA0DD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80808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3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739034" y="6615113"/>
            <a:ext cx="52916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87A0D2-D6B3-439C-BB8B-F26B7E43F639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‹N°›</a:t>
            </a:fld>
            <a:endParaRPr lang="fr-FR" dirty="0">
              <a:solidFill>
                <a:srgbClr val="80808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97699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white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1737" y="1195533"/>
            <a:ext cx="2078038" cy="2078038"/>
          </a:xfrm>
          <a:solidFill>
            <a:schemeClr val="tx1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1100" b="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716374" y="1226489"/>
            <a:ext cx="2078038" cy="2078038"/>
          </a:xfrm>
          <a:solidFill>
            <a:schemeClr val="tx1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1100" b="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591012" y="1226489"/>
            <a:ext cx="2078038" cy="2078038"/>
          </a:xfrm>
          <a:solidFill>
            <a:schemeClr val="tx1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1100" b="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465649" y="1226489"/>
            <a:ext cx="2078038" cy="2078038"/>
          </a:xfrm>
          <a:solidFill>
            <a:schemeClr val="tx1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1100" b="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41737" y="3554269"/>
            <a:ext cx="2078038" cy="2078038"/>
          </a:xfrm>
          <a:solidFill>
            <a:schemeClr val="tx1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1100" b="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716374" y="3585225"/>
            <a:ext cx="2078038" cy="2078038"/>
          </a:xfrm>
          <a:solidFill>
            <a:schemeClr val="tx1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1100" b="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91012" y="3585225"/>
            <a:ext cx="2078038" cy="2078038"/>
          </a:xfrm>
          <a:solidFill>
            <a:schemeClr val="tx1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1100" b="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465649" y="3585225"/>
            <a:ext cx="2078038" cy="2078038"/>
          </a:xfrm>
          <a:solidFill>
            <a:schemeClr val="tx1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1100" b="0"/>
            </a:lvl1pPr>
          </a:lstStyle>
          <a:p>
            <a:endParaRPr lang="en-US"/>
          </a:p>
        </p:txBody>
      </p:sp>
      <p:sp>
        <p:nvSpPr>
          <p:cNvPr id="15" name="Rectangle 5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739034" y="6615113"/>
            <a:ext cx="52916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87A0D2-D6B3-439C-BB8B-F26B7E43F639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‹N°›</a:t>
            </a:fld>
            <a:endParaRPr lang="fr-FR" dirty="0">
              <a:solidFill>
                <a:srgbClr val="80808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96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−"/>
              <a:defRPr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CF0C1BB-6E00-4BAA-B7F5-AD2746EEB444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80808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6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568047"/>
            <a:ext cx="10363200" cy="1500187"/>
          </a:xfrm>
        </p:spPr>
        <p:txBody>
          <a:bodyPr anchor="b"/>
          <a:lstStyle>
            <a:lvl1pPr marL="0" indent="0">
              <a:buNone/>
              <a:defRPr kumimoji="0" lang="fr-FR" altLang="fr-FR" sz="2800" b="1" i="0" u="none" strike="noStrike" kern="0" cap="all" spc="0" normalizeH="0" baseline="1250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8923484E-3211-4340-8BEC-886094E4A5AD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80808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0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2784" y="908050"/>
            <a:ext cx="5433483" cy="572135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39467" y="908050"/>
            <a:ext cx="5433484" cy="572135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FCB2477F-465F-4968-BD17-4A5498B4D777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80808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9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kumimoji="0" lang="fr-FR" altLang="fr-FR" sz="2400" b="0" i="0" u="none" strike="noStrike" kern="0" cap="all" spc="0" normalizeH="0" baseline="12500" dirty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−"/>
              <a:defRPr sz="2400">
                <a:latin typeface="Montserrat Light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kumimoji="0" lang="fr-FR" altLang="fr-FR" sz="2400" b="0" i="0" u="none" strike="noStrike" kern="0" cap="all" spc="0" normalizeH="0" baseline="12500" dirty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</a:pPr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177800" indent="0">
              <a:buFont typeface="Arial" panose="020B0604020202020204" pitchFamily="34" charset="0"/>
              <a:buChar char="−"/>
              <a:defRPr lang="fr-FR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lvl="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−"/>
            </a:pPr>
            <a:r>
              <a:rPr lang="fr-FR" dirty="0" smtClean="0"/>
              <a:t>Cliquez </a:t>
            </a:r>
            <a:r>
              <a:rPr lang="fr-FR" dirty="0"/>
              <a:t>pour modifier les styles du texte du masque</a:t>
            </a:r>
          </a:p>
          <a:p>
            <a:pPr lvl="1"/>
            <a:r>
              <a:rPr lang="fr-FR" dirty="0" smtClean="0"/>
              <a:t>Deuxième </a:t>
            </a:r>
            <a:r>
              <a:rPr lang="fr-FR" dirty="0"/>
              <a:t>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DE475CB3-0B41-41E8-9CB9-8A2259B7E447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‹N°›</a:t>
            </a:fld>
            <a:endParaRPr lang="fr-FR" dirty="0">
              <a:solidFill>
                <a:srgbClr val="80808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80410"/>
            <a:ext cx="11715750" cy="666849"/>
          </a:xfrm>
          <a:ln w="3175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>
              <a:defRPr lang="fr-FR" sz="6000" kern="12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 defTabSz="914400" eaLnBrk="1" latinLnBrk="0" hangingPunct="1">
              <a:lnSpc>
                <a:spcPct val="100000"/>
              </a:lnSpc>
            </a:pPr>
            <a:r>
              <a:rPr lang="fr-FR"/>
              <a:t>Cliquez pour modifier le style du titre</a:t>
            </a:r>
          </a:p>
        </p:txBody>
      </p:sp>
      <p:sp>
        <p:nvSpPr>
          <p:cNvPr id="3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9322993-D5B6-4ABE-A198-BC72514DE715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‹N°›</a:t>
            </a:fld>
            <a:endParaRPr lang="fr-FR" dirty="0">
              <a:solidFill>
                <a:srgbClr val="80808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4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19D20F88-C31F-4A2F-A13C-0D2E4AAF7CB2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‹N°›</a:t>
            </a:fld>
            <a:endParaRPr lang="fr-FR" dirty="0">
              <a:solidFill>
                <a:srgbClr val="80808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19D20F88-C31F-4A2F-A13C-0D2E4AAF7CB2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80808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5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B20D2C2-416D-42B1-AE29-2B11C48C6976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80808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1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Rectangle 5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739034" y="6615113"/>
            <a:ext cx="52916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87A0D2-D6B3-439C-BB8B-F26B7E43F639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808080">
                  <a:lumMod val="50000"/>
                </a:srgbClr>
              </a:solidFill>
            </a:endParaRPr>
          </a:p>
        </p:txBody>
      </p:sp>
      <p:sp>
        <p:nvSpPr>
          <p:cNvPr id="1031" name="Rectangle 48"/>
          <p:cNvSpPr>
            <a:spLocks noGrp="1" noChangeArrowheads="1"/>
          </p:cNvSpPr>
          <p:nvPr>
            <p:ph type="body" idx="1"/>
          </p:nvPr>
        </p:nvSpPr>
        <p:spPr bwMode="gray">
          <a:xfrm>
            <a:off x="1102785" y="908050"/>
            <a:ext cx="11070167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1st level</a:t>
            </a:r>
          </a:p>
          <a:p>
            <a:pPr lvl="1"/>
            <a:r>
              <a:rPr lang="fr-FR" altLang="fr-FR"/>
              <a:t>2nd level</a:t>
            </a:r>
          </a:p>
          <a:p>
            <a:pPr lvl="2"/>
            <a:r>
              <a:rPr lang="fr-FR" altLang="fr-FR"/>
              <a:t>3rd level</a:t>
            </a:r>
          </a:p>
          <a:p>
            <a:pPr lvl="3"/>
            <a:r>
              <a:rPr lang="fr-FR" altLang="fr-FR"/>
              <a:t>4th level</a:t>
            </a:r>
          </a:p>
          <a:p>
            <a:pPr lvl="4"/>
            <a:r>
              <a:rPr lang="fr-FR" altLang="fr-FR"/>
              <a:t>5th level</a:t>
            </a:r>
          </a:p>
        </p:txBody>
      </p:sp>
      <p:sp>
        <p:nvSpPr>
          <p:cNvPr id="1036" name="Rectangle 77"/>
          <p:cNvSpPr>
            <a:spLocks noChangeArrowheads="1"/>
          </p:cNvSpPr>
          <p:nvPr/>
        </p:nvSpPr>
        <p:spPr bwMode="gray">
          <a:xfrm>
            <a:off x="1295400" y="76200"/>
            <a:ext cx="10185400" cy="704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75000"/>
              </a:lnSpc>
              <a:spcBef>
                <a:spcPct val="0"/>
              </a:spcBef>
              <a:defRPr/>
            </a:pPr>
            <a:r>
              <a:rPr lang="fr-FR" sz="2400" b="1">
                <a:solidFill>
                  <a:srgbClr val="E00000"/>
                </a:solidFill>
                <a:latin typeface="Arial Narrow" pitchFamily="34" charset="0"/>
              </a:rPr>
              <a:t> </a:t>
            </a:r>
            <a:endParaRPr lang="fr-CI" sz="2400" b="1">
              <a:solidFill>
                <a:srgbClr val="E00000"/>
              </a:solidFill>
              <a:latin typeface="Arial Narrow" pitchFamily="34" charset="0"/>
            </a:endParaRPr>
          </a:p>
        </p:txBody>
      </p:sp>
      <p:sp>
        <p:nvSpPr>
          <p:cNvPr id="1037" name="Rectangle 78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36477"/>
            <a:ext cx="11817352" cy="666849"/>
          </a:xfrm>
          <a:prstGeom prst="rect">
            <a:avLst/>
          </a:prstGeom>
          <a:noFill/>
          <a:ln w="3175">
            <a:noFill/>
            <a:miter lim="400000"/>
            <a:headEnd/>
            <a:tailEnd/>
          </a:ln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algn="l" defTabSz="914400" eaLnBrk="1" latinLnBrk="0" hangingPunct="1">
              <a:lnSpc>
                <a:spcPct val="100000"/>
              </a:lnSpc>
            </a:pPr>
            <a:r>
              <a:rPr lang="fr-FR" altLang="fr-FR" dirty="0" smtClean="0"/>
              <a:t>Cliquez </a:t>
            </a:r>
            <a:r>
              <a:rPr lang="fr-FR" altLang="fr-FR" dirty="0"/>
              <a:t>pour modifier le style du titre</a:t>
            </a:r>
          </a:p>
        </p:txBody>
      </p:sp>
      <p:pic>
        <p:nvPicPr>
          <p:cNvPr id="6" name="Picture 1038" descr="logo s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5073" y="6602373"/>
            <a:ext cx="1521971" cy="185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537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hf hdr="0" ftr="0" dt="0"/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kumimoji="0" lang="fr-FR" altLang="fr-FR" sz="6000" b="0" i="0" u="none" strike="noStrike" kern="0" cap="all" spc="0" normalizeH="0" baseline="12500" dirty="0" smtClean="0">
          <a:ln>
            <a:noFill/>
          </a:ln>
          <a:solidFill>
            <a:srgbClr val="17222C"/>
          </a:solidFill>
          <a:effectLst/>
          <a:uLnTx/>
          <a:uFillTx/>
          <a:latin typeface="+mn-lt"/>
          <a:ea typeface="+mn-ea"/>
          <a:cs typeface="+mn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5pPr>
      <a:lvl6pPr marL="4572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6pPr>
      <a:lvl7pPr marL="9144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79400" algn="l" rtl="0" eaLnBrk="0" fontAlgn="base" hangingPunct="0">
        <a:spcBef>
          <a:spcPct val="15000"/>
        </a:spcBef>
        <a:spcAft>
          <a:spcPct val="0"/>
        </a:spcAft>
        <a:buClr>
          <a:srgbClr val="E00000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2pPr>
      <a:lvl3pPr marL="803275" indent="-177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69963" indent="-1651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810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5pPr>
      <a:lvl6pPr marL="15382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6pPr>
      <a:lvl7pPr marL="19954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7pPr>
      <a:lvl8pPr marL="24526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8pPr>
      <a:lvl9pPr marL="29098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-208756" y="-1695450"/>
            <a:ext cx="10744994" cy="10279063"/>
            <a:chOff x="-208756" y="-1695450"/>
            <a:chExt cx="10744994" cy="10279063"/>
          </a:xfrm>
        </p:grpSpPr>
        <p:sp>
          <p:nvSpPr>
            <p:cNvPr id="3074" name="AutoShape 2">
              <a:extLst>
                <a:ext uri="{FF2B5EF4-FFF2-40B4-BE49-F238E27FC236}">
                  <a16:creationId xmlns:a16="http://schemas.microsoft.com/office/drawing/2014/main" id="{C76F8C13-5837-47B2-9D81-D18E6625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485" y="3100578"/>
              <a:ext cx="3081013" cy="2233519"/>
            </a:xfrm>
            <a:custGeom>
              <a:avLst/>
              <a:gdLst>
                <a:gd name="T0" fmla="+- 0 10906 366"/>
                <a:gd name="T1" fmla="*/ T0 w 21081"/>
                <a:gd name="T2" fmla="*/ 10547 h 21095"/>
                <a:gd name="T3" fmla="+- 0 10906 366"/>
                <a:gd name="T4" fmla="*/ T3 w 21081"/>
                <a:gd name="T5" fmla="*/ 10547 h 21095"/>
                <a:gd name="T6" fmla="+- 0 10906 366"/>
                <a:gd name="T7" fmla="*/ T6 w 21081"/>
                <a:gd name="T8" fmla="*/ 10547 h 21095"/>
                <a:gd name="T9" fmla="+- 0 10906 366"/>
                <a:gd name="T10" fmla="*/ T9 w 21081"/>
                <a:gd name="T11" fmla="*/ 10547 h 210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81" h="21095">
                  <a:moveTo>
                    <a:pt x="3463" y="0"/>
                  </a:moveTo>
                  <a:cubicBezTo>
                    <a:pt x="3113" y="0"/>
                    <a:pt x="2762" y="184"/>
                    <a:pt x="2495" y="553"/>
                  </a:cubicBezTo>
                  <a:cubicBezTo>
                    <a:pt x="2136" y="1048"/>
                    <a:pt x="2024" y="1749"/>
                    <a:pt x="2148" y="2380"/>
                  </a:cubicBezTo>
                  <a:cubicBezTo>
                    <a:pt x="1768" y="2627"/>
                    <a:pt x="1411" y="2963"/>
                    <a:pt x="1097" y="3396"/>
                  </a:cubicBezTo>
                  <a:cubicBezTo>
                    <a:pt x="-366" y="5415"/>
                    <a:pt x="-366" y="8688"/>
                    <a:pt x="1097" y="10707"/>
                  </a:cubicBezTo>
                  <a:cubicBezTo>
                    <a:pt x="1933" y="11862"/>
                    <a:pt x="3067" y="12354"/>
                    <a:pt x="4158" y="12187"/>
                  </a:cubicBezTo>
                  <a:cubicBezTo>
                    <a:pt x="4200" y="12649"/>
                    <a:pt x="4342" y="13096"/>
                    <a:pt x="4598" y="13451"/>
                  </a:cubicBezTo>
                  <a:cubicBezTo>
                    <a:pt x="4954" y="13942"/>
                    <a:pt x="5438" y="14138"/>
                    <a:pt x="5902" y="14058"/>
                  </a:cubicBezTo>
                  <a:cubicBezTo>
                    <a:pt x="5766" y="15006"/>
                    <a:pt x="5963" y="16027"/>
                    <a:pt x="6495" y="16762"/>
                  </a:cubicBezTo>
                  <a:cubicBezTo>
                    <a:pt x="7292" y="17862"/>
                    <a:pt x="8554" y="17929"/>
                    <a:pt x="9407" y="16963"/>
                  </a:cubicBezTo>
                  <a:cubicBezTo>
                    <a:pt x="9512" y="17357"/>
                    <a:pt x="9672" y="17729"/>
                    <a:pt x="9902" y="18046"/>
                  </a:cubicBezTo>
                  <a:cubicBezTo>
                    <a:pt x="10583" y="18986"/>
                    <a:pt x="11601" y="19158"/>
                    <a:pt x="12416" y="18588"/>
                  </a:cubicBezTo>
                  <a:cubicBezTo>
                    <a:pt x="12570" y="18940"/>
                    <a:pt x="12754" y="19277"/>
                    <a:pt x="12974" y="19581"/>
                  </a:cubicBezTo>
                  <a:cubicBezTo>
                    <a:pt x="14437" y="21600"/>
                    <a:pt x="16808" y="21600"/>
                    <a:pt x="18271" y="19581"/>
                  </a:cubicBezTo>
                  <a:cubicBezTo>
                    <a:pt x="19037" y="18524"/>
                    <a:pt x="19397" y="17122"/>
                    <a:pt x="19361" y="15737"/>
                  </a:cubicBezTo>
                  <a:cubicBezTo>
                    <a:pt x="19811" y="15798"/>
                    <a:pt x="20277" y="15601"/>
                    <a:pt x="20622" y="15124"/>
                  </a:cubicBezTo>
                  <a:cubicBezTo>
                    <a:pt x="21234" y="14280"/>
                    <a:pt x="21234" y="12910"/>
                    <a:pt x="20622" y="12066"/>
                  </a:cubicBezTo>
                  <a:cubicBezTo>
                    <a:pt x="20010" y="11221"/>
                    <a:pt x="19018" y="11221"/>
                    <a:pt x="18406" y="12066"/>
                  </a:cubicBezTo>
                  <a:cubicBezTo>
                    <a:pt x="18358" y="12133"/>
                    <a:pt x="18320" y="12208"/>
                    <a:pt x="18279" y="12281"/>
                  </a:cubicBezTo>
                  <a:cubicBezTo>
                    <a:pt x="18276" y="12277"/>
                    <a:pt x="18273" y="12274"/>
                    <a:pt x="18271" y="12270"/>
                  </a:cubicBezTo>
                  <a:cubicBezTo>
                    <a:pt x="16808" y="10251"/>
                    <a:pt x="14437" y="10251"/>
                    <a:pt x="12974" y="12270"/>
                  </a:cubicBezTo>
                  <a:cubicBezTo>
                    <a:pt x="12754" y="12574"/>
                    <a:pt x="12570" y="12909"/>
                    <a:pt x="12416" y="13261"/>
                  </a:cubicBezTo>
                  <a:cubicBezTo>
                    <a:pt x="11902" y="12902"/>
                    <a:pt x="11310" y="12843"/>
                    <a:pt x="10769" y="13085"/>
                  </a:cubicBezTo>
                  <a:cubicBezTo>
                    <a:pt x="10799" y="12701"/>
                    <a:pt x="10835" y="12319"/>
                    <a:pt x="10890" y="11940"/>
                  </a:cubicBezTo>
                  <a:cubicBezTo>
                    <a:pt x="11299" y="9092"/>
                    <a:pt x="12385" y="6515"/>
                    <a:pt x="13976" y="4616"/>
                  </a:cubicBezTo>
                  <a:lnTo>
                    <a:pt x="12579" y="3508"/>
                  </a:lnTo>
                  <a:cubicBezTo>
                    <a:pt x="12290" y="6435"/>
                    <a:pt x="11189" y="9094"/>
                    <a:pt x="9511" y="10926"/>
                  </a:cubicBezTo>
                  <a:cubicBezTo>
                    <a:pt x="9227" y="11236"/>
                    <a:pt x="8926" y="11514"/>
                    <a:pt x="8616" y="11768"/>
                  </a:cubicBezTo>
                  <a:cubicBezTo>
                    <a:pt x="8172" y="11597"/>
                    <a:pt x="7701" y="11616"/>
                    <a:pt x="7268" y="11841"/>
                  </a:cubicBezTo>
                  <a:cubicBezTo>
                    <a:pt x="7253" y="11315"/>
                    <a:pt x="7105" y="10794"/>
                    <a:pt x="6814" y="10392"/>
                  </a:cubicBezTo>
                  <a:cubicBezTo>
                    <a:pt x="6774" y="10337"/>
                    <a:pt x="6729" y="10295"/>
                    <a:pt x="6686" y="10248"/>
                  </a:cubicBezTo>
                  <a:cubicBezTo>
                    <a:pt x="7846" y="8219"/>
                    <a:pt x="7751" y="5269"/>
                    <a:pt x="6395" y="3396"/>
                  </a:cubicBezTo>
                  <a:cubicBezTo>
                    <a:pt x="5939" y="2767"/>
                    <a:pt x="5394" y="2332"/>
                    <a:pt x="4817" y="2095"/>
                  </a:cubicBezTo>
                  <a:cubicBezTo>
                    <a:pt x="4861" y="1545"/>
                    <a:pt x="4735" y="974"/>
                    <a:pt x="4430" y="553"/>
                  </a:cubicBezTo>
                  <a:cubicBezTo>
                    <a:pt x="4163" y="184"/>
                    <a:pt x="3813" y="0"/>
                    <a:pt x="3463" y="0"/>
                  </a:cubicBezTo>
                  <a:close/>
                </a:path>
              </a:pathLst>
            </a:custGeom>
            <a:solidFill>
              <a:srgbClr val="EAED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75" name="AutoShape 3">
              <a:extLst>
                <a:ext uri="{FF2B5EF4-FFF2-40B4-BE49-F238E27FC236}">
                  <a16:creationId xmlns:a16="http://schemas.microsoft.com/office/drawing/2014/main" id="{34BF779C-F3F4-4268-A4FD-DBC60819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821" y="3171219"/>
              <a:ext cx="2865290" cy="2092561"/>
            </a:xfrm>
            <a:custGeom>
              <a:avLst/>
              <a:gdLst>
                <a:gd name="T0" fmla="+- 0 10799 150"/>
                <a:gd name="T1" fmla="*/ T0 w 21299"/>
                <a:gd name="T2" fmla="*/ 10642 h 21285"/>
                <a:gd name="T3" fmla="+- 0 10799 150"/>
                <a:gd name="T4" fmla="*/ T3 w 21299"/>
                <a:gd name="T5" fmla="*/ 10642 h 21285"/>
                <a:gd name="T6" fmla="+- 0 10799 150"/>
                <a:gd name="T7" fmla="*/ T6 w 21299"/>
                <a:gd name="T8" fmla="*/ 10642 h 21285"/>
                <a:gd name="T9" fmla="+- 0 10799 150"/>
                <a:gd name="T10" fmla="*/ T9 w 21299"/>
                <a:gd name="T11" fmla="*/ 10642 h 2128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99" h="21285">
                  <a:moveTo>
                    <a:pt x="1540" y="0"/>
                  </a:moveTo>
                  <a:cubicBezTo>
                    <a:pt x="1146" y="0"/>
                    <a:pt x="752" y="204"/>
                    <a:pt x="452" y="616"/>
                  </a:cubicBezTo>
                  <a:cubicBezTo>
                    <a:pt x="-150" y="1439"/>
                    <a:pt x="-150" y="2775"/>
                    <a:pt x="452" y="3599"/>
                  </a:cubicBezTo>
                  <a:cubicBezTo>
                    <a:pt x="549" y="3731"/>
                    <a:pt x="657" y="3834"/>
                    <a:pt x="770" y="3924"/>
                  </a:cubicBezTo>
                  <a:cubicBezTo>
                    <a:pt x="-136" y="5186"/>
                    <a:pt x="-131" y="7213"/>
                    <a:pt x="785" y="8467"/>
                  </a:cubicBezTo>
                  <a:cubicBezTo>
                    <a:pt x="1707" y="9728"/>
                    <a:pt x="3201" y="9728"/>
                    <a:pt x="4123" y="8467"/>
                  </a:cubicBezTo>
                  <a:cubicBezTo>
                    <a:pt x="5045" y="7206"/>
                    <a:pt x="5045" y="5163"/>
                    <a:pt x="4123" y="3901"/>
                  </a:cubicBezTo>
                  <a:cubicBezTo>
                    <a:pt x="3782" y="3435"/>
                    <a:pt x="3362" y="3143"/>
                    <a:pt x="2922" y="3021"/>
                  </a:cubicBezTo>
                  <a:cubicBezTo>
                    <a:pt x="3199" y="2236"/>
                    <a:pt x="3106" y="1267"/>
                    <a:pt x="2630" y="616"/>
                  </a:cubicBezTo>
                  <a:cubicBezTo>
                    <a:pt x="2329" y="204"/>
                    <a:pt x="1935" y="0"/>
                    <a:pt x="1540" y="0"/>
                  </a:cubicBezTo>
                  <a:close/>
                  <a:moveTo>
                    <a:pt x="14116" y="12181"/>
                  </a:moveTo>
                  <a:cubicBezTo>
                    <a:pt x="13512" y="12181"/>
                    <a:pt x="12907" y="12497"/>
                    <a:pt x="12447" y="13127"/>
                  </a:cubicBezTo>
                  <a:cubicBezTo>
                    <a:pt x="11991" y="13750"/>
                    <a:pt x="11763" y="14563"/>
                    <a:pt x="11758" y="15380"/>
                  </a:cubicBezTo>
                  <a:cubicBezTo>
                    <a:pt x="10840" y="14529"/>
                    <a:pt x="9581" y="14659"/>
                    <a:pt x="8768" y="15771"/>
                  </a:cubicBezTo>
                  <a:cubicBezTo>
                    <a:pt x="7846" y="17032"/>
                    <a:pt x="7846" y="19078"/>
                    <a:pt x="8768" y="20339"/>
                  </a:cubicBezTo>
                  <a:cubicBezTo>
                    <a:pt x="9690" y="21600"/>
                    <a:pt x="11184" y="21600"/>
                    <a:pt x="12106" y="20339"/>
                  </a:cubicBezTo>
                  <a:cubicBezTo>
                    <a:pt x="12561" y="19717"/>
                    <a:pt x="12789" y="18902"/>
                    <a:pt x="12795" y="18086"/>
                  </a:cubicBezTo>
                  <a:cubicBezTo>
                    <a:pt x="13713" y="18937"/>
                    <a:pt x="14971" y="18805"/>
                    <a:pt x="15785" y="17693"/>
                  </a:cubicBezTo>
                  <a:cubicBezTo>
                    <a:pt x="16706" y="16432"/>
                    <a:pt x="16706" y="14388"/>
                    <a:pt x="15785" y="13127"/>
                  </a:cubicBezTo>
                  <a:cubicBezTo>
                    <a:pt x="15324" y="12497"/>
                    <a:pt x="14720" y="12181"/>
                    <a:pt x="14116" y="12181"/>
                  </a:cubicBezTo>
                  <a:close/>
                  <a:moveTo>
                    <a:pt x="19760" y="12181"/>
                  </a:moveTo>
                  <a:cubicBezTo>
                    <a:pt x="19365" y="12181"/>
                    <a:pt x="18971" y="12387"/>
                    <a:pt x="18670" y="12798"/>
                  </a:cubicBezTo>
                  <a:cubicBezTo>
                    <a:pt x="18068" y="13622"/>
                    <a:pt x="18068" y="14956"/>
                    <a:pt x="18670" y="15779"/>
                  </a:cubicBezTo>
                  <a:cubicBezTo>
                    <a:pt x="19271" y="16603"/>
                    <a:pt x="20247" y="16603"/>
                    <a:pt x="20848" y="15779"/>
                  </a:cubicBezTo>
                  <a:cubicBezTo>
                    <a:pt x="21450" y="14956"/>
                    <a:pt x="21450" y="13622"/>
                    <a:pt x="20848" y="12798"/>
                  </a:cubicBezTo>
                  <a:cubicBezTo>
                    <a:pt x="20548" y="12387"/>
                    <a:pt x="20154" y="12181"/>
                    <a:pt x="19760" y="12181"/>
                  </a:cubicBezTo>
                  <a:close/>
                </a:path>
              </a:pathLst>
            </a:custGeom>
            <a:solidFill>
              <a:srgbClr val="FFFFFF">
                <a:alpha val="4131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grpSp>
          <p:nvGrpSpPr>
            <p:cNvPr id="3076" name="Group 4">
              <a:extLst>
                <a:ext uri="{FF2B5EF4-FFF2-40B4-BE49-F238E27FC236}">
                  <a16:creationId xmlns:a16="http://schemas.microsoft.com/office/drawing/2014/main" id="{38E872C0-353D-465D-8794-AE31B9F9D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8756" y="-1695450"/>
              <a:ext cx="10744994" cy="10279063"/>
              <a:chOff x="0" y="0"/>
              <a:chExt cx="21490864" cy="20558989"/>
            </a:xfrm>
          </p:grpSpPr>
          <p:sp>
            <p:nvSpPr>
              <p:cNvPr id="3077" name="AutoShape 5">
                <a:extLst>
                  <a:ext uri="{FF2B5EF4-FFF2-40B4-BE49-F238E27FC236}">
                    <a16:creationId xmlns:a16="http://schemas.microsoft.com/office/drawing/2014/main" id="{6BC84871-57C1-4D44-BBCE-2584F818E017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1355">
                <a:off x="13766539" y="3811969"/>
                <a:ext cx="6712216" cy="67122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78" name="AutoShape 6">
                <a:extLst>
                  <a:ext uri="{FF2B5EF4-FFF2-40B4-BE49-F238E27FC236}">
                    <a16:creationId xmlns:a16="http://schemas.microsoft.com/office/drawing/2014/main" id="{71495581-FCAA-4925-ABBC-8BDE32419C6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753571">
                <a:off x="2828366" y="14510751"/>
                <a:ext cx="5464673" cy="54646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79" name="AutoShape 7">
                <a:extLst>
                  <a:ext uri="{FF2B5EF4-FFF2-40B4-BE49-F238E27FC236}">
                    <a16:creationId xmlns:a16="http://schemas.microsoft.com/office/drawing/2014/main" id="{295D0D68-AA88-4CAD-A8CD-5B41BF2E286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640417" y="10999158"/>
                <a:ext cx="4386357" cy="43863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80" name="AutoShape 8">
                <a:extLst>
                  <a:ext uri="{FF2B5EF4-FFF2-40B4-BE49-F238E27FC236}">
                    <a16:creationId xmlns:a16="http://schemas.microsoft.com/office/drawing/2014/main" id="{BAA797B2-309F-411D-8845-A1FAC49792B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11687479" y="640417"/>
                <a:ext cx="4386357" cy="43863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grpSp>
            <p:nvGrpSpPr>
              <p:cNvPr id="3081" name="Group 9">
                <a:extLst>
                  <a:ext uri="{FF2B5EF4-FFF2-40B4-BE49-F238E27FC236}">
                    <a16:creationId xmlns:a16="http://schemas.microsoft.com/office/drawing/2014/main" id="{25392287-8CB7-4928-8AF1-56604F2B8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256" y="4485471"/>
                <a:ext cx="11528426" cy="11528426"/>
                <a:chOff x="0" y="0"/>
                <a:chExt cx="11528425" cy="11528425"/>
              </a:xfrm>
            </p:grpSpPr>
            <p:sp>
              <p:nvSpPr>
                <p:cNvPr id="3082" name="AutoShape 10">
                  <a:extLst>
                    <a:ext uri="{FF2B5EF4-FFF2-40B4-BE49-F238E27FC236}">
                      <a16:creationId xmlns:a16="http://schemas.microsoft.com/office/drawing/2014/main" id="{95D3722D-7FC2-4904-B629-98E37ABBD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1528425" cy="115284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9763" y="0"/>
                        <a:pt x="8922" y="842"/>
                        <a:pt x="8922" y="1879"/>
                      </a:cubicBezTo>
                      <a:lnTo>
                        <a:pt x="8922" y="2999"/>
                      </a:lnTo>
                      <a:cubicBezTo>
                        <a:pt x="8117" y="3192"/>
                        <a:pt x="7338" y="3511"/>
                        <a:pt x="6613" y="3956"/>
                      </a:cubicBezTo>
                      <a:lnTo>
                        <a:pt x="5820" y="3163"/>
                      </a:lnTo>
                      <a:cubicBezTo>
                        <a:pt x="5453" y="2796"/>
                        <a:pt x="4973" y="2613"/>
                        <a:pt x="4492" y="2613"/>
                      </a:cubicBezTo>
                      <a:cubicBezTo>
                        <a:pt x="4011" y="2613"/>
                        <a:pt x="3530" y="2796"/>
                        <a:pt x="3163" y="3163"/>
                      </a:cubicBezTo>
                      <a:cubicBezTo>
                        <a:pt x="2430" y="3897"/>
                        <a:pt x="2430" y="5087"/>
                        <a:pt x="3163" y="5820"/>
                      </a:cubicBezTo>
                      <a:lnTo>
                        <a:pt x="3956" y="6613"/>
                      </a:lnTo>
                      <a:cubicBezTo>
                        <a:pt x="3512" y="7338"/>
                        <a:pt x="3192" y="8117"/>
                        <a:pt x="2999" y="8922"/>
                      </a:cubicBezTo>
                      <a:lnTo>
                        <a:pt x="1879" y="8922"/>
                      </a:lnTo>
                      <a:cubicBezTo>
                        <a:pt x="842" y="8922"/>
                        <a:pt x="0" y="9763"/>
                        <a:pt x="0" y="10800"/>
                      </a:cubicBezTo>
                      <a:cubicBezTo>
                        <a:pt x="0" y="11837"/>
                        <a:pt x="842" y="12678"/>
                        <a:pt x="1879" y="12678"/>
                      </a:cubicBezTo>
                      <a:lnTo>
                        <a:pt x="2999" y="12678"/>
                      </a:lnTo>
                      <a:cubicBezTo>
                        <a:pt x="3192" y="13483"/>
                        <a:pt x="3512" y="14262"/>
                        <a:pt x="3956" y="14987"/>
                      </a:cubicBezTo>
                      <a:lnTo>
                        <a:pt x="3163" y="15780"/>
                      </a:lnTo>
                      <a:cubicBezTo>
                        <a:pt x="2430" y="16513"/>
                        <a:pt x="2430" y="17703"/>
                        <a:pt x="3163" y="18437"/>
                      </a:cubicBezTo>
                      <a:cubicBezTo>
                        <a:pt x="3897" y="19170"/>
                        <a:pt x="5087" y="19170"/>
                        <a:pt x="5820" y="18437"/>
                      </a:cubicBezTo>
                      <a:lnTo>
                        <a:pt x="6613" y="17644"/>
                      </a:lnTo>
                      <a:cubicBezTo>
                        <a:pt x="7338" y="18088"/>
                        <a:pt x="8117" y="18408"/>
                        <a:pt x="8922" y="18601"/>
                      </a:cubicBezTo>
                      <a:lnTo>
                        <a:pt x="8922" y="19721"/>
                      </a:lnTo>
                      <a:cubicBezTo>
                        <a:pt x="8922" y="20758"/>
                        <a:pt x="9763" y="21600"/>
                        <a:pt x="10800" y="21600"/>
                      </a:cubicBezTo>
                      <a:cubicBezTo>
                        <a:pt x="11837" y="21600"/>
                        <a:pt x="12678" y="20758"/>
                        <a:pt x="12678" y="19721"/>
                      </a:cubicBezTo>
                      <a:lnTo>
                        <a:pt x="12678" y="18601"/>
                      </a:lnTo>
                      <a:cubicBezTo>
                        <a:pt x="13483" y="18408"/>
                        <a:pt x="14262" y="18088"/>
                        <a:pt x="14987" y="17644"/>
                      </a:cubicBezTo>
                      <a:lnTo>
                        <a:pt x="15780" y="18437"/>
                      </a:lnTo>
                      <a:cubicBezTo>
                        <a:pt x="16513" y="19170"/>
                        <a:pt x="17703" y="19170"/>
                        <a:pt x="18437" y="18437"/>
                      </a:cubicBezTo>
                      <a:cubicBezTo>
                        <a:pt x="19170" y="17703"/>
                        <a:pt x="19170" y="16513"/>
                        <a:pt x="18437" y="15780"/>
                      </a:cubicBezTo>
                      <a:lnTo>
                        <a:pt x="17644" y="14987"/>
                      </a:lnTo>
                      <a:cubicBezTo>
                        <a:pt x="18088" y="14262"/>
                        <a:pt x="18408" y="13483"/>
                        <a:pt x="18601" y="12678"/>
                      </a:cubicBezTo>
                      <a:lnTo>
                        <a:pt x="19721" y="12678"/>
                      </a:lnTo>
                      <a:cubicBezTo>
                        <a:pt x="20758" y="12678"/>
                        <a:pt x="21600" y="11837"/>
                        <a:pt x="21600" y="10800"/>
                      </a:cubicBezTo>
                      <a:cubicBezTo>
                        <a:pt x="21600" y="9763"/>
                        <a:pt x="20758" y="8922"/>
                        <a:pt x="19721" y="8922"/>
                      </a:cubicBezTo>
                      <a:lnTo>
                        <a:pt x="18601" y="8922"/>
                      </a:lnTo>
                      <a:cubicBezTo>
                        <a:pt x="18408" y="8117"/>
                        <a:pt x="18088" y="7338"/>
                        <a:pt x="17644" y="6613"/>
                      </a:cubicBezTo>
                      <a:lnTo>
                        <a:pt x="18437" y="5820"/>
                      </a:lnTo>
                      <a:cubicBezTo>
                        <a:pt x="19170" y="5087"/>
                        <a:pt x="19170" y="3897"/>
                        <a:pt x="18437" y="3163"/>
                      </a:cubicBezTo>
                      <a:cubicBezTo>
                        <a:pt x="18070" y="2796"/>
                        <a:pt x="17590" y="2613"/>
                        <a:pt x="17109" y="2613"/>
                      </a:cubicBezTo>
                      <a:cubicBezTo>
                        <a:pt x="16628" y="2613"/>
                        <a:pt x="16147" y="2796"/>
                        <a:pt x="15780" y="3163"/>
                      </a:cubicBezTo>
                      <a:lnTo>
                        <a:pt x="14987" y="3956"/>
                      </a:lnTo>
                      <a:cubicBezTo>
                        <a:pt x="14262" y="3511"/>
                        <a:pt x="13483" y="3192"/>
                        <a:pt x="12678" y="2999"/>
                      </a:cubicBezTo>
                      <a:lnTo>
                        <a:pt x="12678" y="1879"/>
                      </a:lnTo>
                      <a:cubicBezTo>
                        <a:pt x="12678" y="842"/>
                        <a:pt x="11837" y="0"/>
                        <a:pt x="10800" y="0"/>
                      </a:cubicBezTo>
                      <a:close/>
                      <a:moveTo>
                        <a:pt x="10800" y="5398"/>
                      </a:moveTo>
                      <a:cubicBezTo>
                        <a:pt x="12183" y="5398"/>
                        <a:pt x="13565" y="5925"/>
                        <a:pt x="14620" y="6980"/>
                      </a:cubicBezTo>
                      <a:cubicBezTo>
                        <a:pt x="16729" y="9090"/>
                        <a:pt x="16729" y="12510"/>
                        <a:pt x="14620" y="14620"/>
                      </a:cubicBezTo>
                      <a:cubicBezTo>
                        <a:pt x="12510" y="16729"/>
                        <a:pt x="9090" y="16729"/>
                        <a:pt x="6980" y="14620"/>
                      </a:cubicBezTo>
                      <a:cubicBezTo>
                        <a:pt x="4871" y="12510"/>
                        <a:pt x="4871" y="9090"/>
                        <a:pt x="6980" y="6980"/>
                      </a:cubicBezTo>
                      <a:cubicBezTo>
                        <a:pt x="8035" y="5925"/>
                        <a:pt x="9417" y="5398"/>
                        <a:pt x="10800" y="5398"/>
                      </a:cubicBezTo>
                      <a:close/>
                    </a:path>
                  </a:pathLst>
                </a:cu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3" name="Oval 11">
                  <a:extLst>
                    <a:ext uri="{FF2B5EF4-FFF2-40B4-BE49-F238E27FC236}">
                      <a16:creationId xmlns:a16="http://schemas.microsoft.com/office/drawing/2014/main" id="{4702FD9B-6896-4B59-9960-61C449DDD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34955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4" name="Oval 12">
                  <a:extLst>
                    <a:ext uri="{FF2B5EF4-FFF2-40B4-BE49-F238E27FC236}">
                      <a16:creationId xmlns:a16="http://schemas.microsoft.com/office/drawing/2014/main" id="{5961742D-FD47-4B3D-AE05-0FF405E1A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986324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5" name="Oval 13">
                  <a:extLst>
                    <a:ext uri="{FF2B5EF4-FFF2-40B4-BE49-F238E27FC236}">
                      <a16:creationId xmlns:a16="http://schemas.microsoft.com/office/drawing/2014/main" id="{3FED7DAE-2E10-4B01-B4E9-04D27D7BA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9847995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6" name="Oval 14">
                  <a:extLst>
                    <a:ext uri="{FF2B5EF4-FFF2-40B4-BE49-F238E27FC236}">
                      <a16:creationId xmlns:a16="http://schemas.microsoft.com/office/drawing/2014/main" id="{661794BE-E077-43E1-A66C-5923C38F0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34306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7" name="Oval 15">
                  <a:extLst>
                    <a:ext uri="{FF2B5EF4-FFF2-40B4-BE49-F238E27FC236}">
                      <a16:creationId xmlns:a16="http://schemas.microsoft.com/office/drawing/2014/main" id="{DBC95FD6-3C17-4FF9-9A71-10D3D07C0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8456981" y="1740573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8" name="Oval 16">
                  <a:extLst>
                    <a:ext uri="{FF2B5EF4-FFF2-40B4-BE49-F238E27FC236}">
                      <a16:creationId xmlns:a16="http://schemas.microsoft.com/office/drawing/2014/main" id="{803D1856-DAE4-4D14-BB97-D04FF047F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729787" y="8467767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89" name="Oval 17">
                  <a:extLst>
                    <a:ext uri="{FF2B5EF4-FFF2-40B4-BE49-F238E27FC236}">
                      <a16:creationId xmlns:a16="http://schemas.microsoft.com/office/drawing/2014/main" id="{4201EBFE-9A2E-4434-8471-46FEE1AA38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456983" y="8456982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0" name="Oval 18">
                  <a:extLst>
                    <a:ext uri="{FF2B5EF4-FFF2-40B4-BE49-F238E27FC236}">
                      <a16:creationId xmlns:a16="http://schemas.microsoft.com/office/drawing/2014/main" id="{3BDC6AD1-25BE-4BEA-AF41-A697BE002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729788" y="1729787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1" name="Oval 19">
                  <a:extLst>
                    <a:ext uri="{FF2B5EF4-FFF2-40B4-BE49-F238E27FC236}">
                      <a16:creationId xmlns:a16="http://schemas.microsoft.com/office/drawing/2014/main" id="{33569D57-0D50-4840-8351-6CD529BAE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192036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2" name="Oval 20">
                  <a:extLst>
                    <a:ext uri="{FF2B5EF4-FFF2-40B4-BE49-F238E27FC236}">
                      <a16:creationId xmlns:a16="http://schemas.microsoft.com/office/drawing/2014/main" id="{A4C5870A-E3B9-487D-AA2D-E16B351F5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540132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3" name="Oval 21">
                  <a:extLst>
                    <a:ext uri="{FF2B5EF4-FFF2-40B4-BE49-F238E27FC236}">
                      <a16:creationId xmlns:a16="http://schemas.microsoft.com/office/drawing/2014/main" id="{ECD2DDA2-BDBB-4280-8E00-C4B3E1680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1931146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4" name="Oval 22">
                  <a:extLst>
                    <a:ext uri="{FF2B5EF4-FFF2-40B4-BE49-F238E27FC236}">
                      <a16:creationId xmlns:a16="http://schemas.microsoft.com/office/drawing/2014/main" id="{9A2C7AB1-C0DA-4315-89DE-7859AB826A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0038569" y="5289351"/>
                  <a:ext cx="949723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5" name="Oval 23">
                  <a:extLst>
                    <a:ext uri="{FF2B5EF4-FFF2-40B4-BE49-F238E27FC236}">
                      <a16:creationId xmlns:a16="http://schemas.microsoft.com/office/drawing/2014/main" id="{761AF088-431B-4906-A96F-FDD3D758F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8658341"/>
                  <a:ext cx="949724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6" name="Oval 24">
                  <a:extLst>
                    <a:ext uri="{FF2B5EF4-FFF2-40B4-BE49-F238E27FC236}">
                      <a16:creationId xmlns:a16="http://schemas.microsoft.com/office/drawing/2014/main" id="{0F2C3B86-E9E1-45C9-AFE6-1E46AC402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4879" y="5289351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7" name="Oval 25">
                  <a:extLst>
                    <a:ext uri="{FF2B5EF4-FFF2-40B4-BE49-F238E27FC236}">
                      <a16:creationId xmlns:a16="http://schemas.microsoft.com/office/drawing/2014/main" id="{0B135808-1A25-47A5-B1C9-B8B3D132B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865834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098" name="Oval 26">
                  <a:extLst>
                    <a:ext uri="{FF2B5EF4-FFF2-40B4-BE49-F238E27FC236}">
                      <a16:creationId xmlns:a16="http://schemas.microsoft.com/office/drawing/2014/main" id="{47896582-87B3-4ED5-B8F1-44835C9A6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10053823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</p:grpSp>
        </p:grpSp>
        <p:sp>
          <p:nvSpPr>
            <p:cNvPr id="3099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0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1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2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3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4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5" name="AutoShape 33">
              <a:extLst>
                <a:ext uri="{FF2B5EF4-FFF2-40B4-BE49-F238E27FC236}">
                  <a16:creationId xmlns:a16="http://schemas.microsoft.com/office/drawing/2014/main" id="{82AFC2DA-5797-4F1B-A57A-FCFC997D9FE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029421" y="3243269"/>
              <a:ext cx="686653" cy="1089776"/>
            </a:xfrm>
            <a:custGeom>
              <a:avLst/>
              <a:gdLst>
                <a:gd name="T0" fmla="+- 0 10795 577"/>
                <a:gd name="T1" fmla="*/ T0 w 20436"/>
                <a:gd name="T2" fmla="*/ 10800 h 21600"/>
                <a:gd name="T3" fmla="+- 0 10795 577"/>
                <a:gd name="T4" fmla="*/ T3 w 20436"/>
                <a:gd name="T5" fmla="*/ 10800 h 21600"/>
                <a:gd name="T6" fmla="+- 0 10795 577"/>
                <a:gd name="T7" fmla="*/ T6 w 20436"/>
                <a:gd name="T8" fmla="*/ 10800 h 21600"/>
                <a:gd name="T9" fmla="+- 0 10795 57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2564" y="0"/>
                  </a:moveTo>
                  <a:cubicBezTo>
                    <a:pt x="161" y="3391"/>
                    <a:pt x="-577" y="7200"/>
                    <a:pt x="453" y="10887"/>
                  </a:cubicBezTo>
                  <a:cubicBezTo>
                    <a:pt x="1634" y="15111"/>
                    <a:pt x="5047" y="18912"/>
                    <a:pt x="10080" y="21600"/>
                  </a:cubicBezTo>
                  <a:cubicBezTo>
                    <a:pt x="15233" y="18954"/>
                    <a:pt x="18750" y="15143"/>
                    <a:pt x="19968" y="10887"/>
                  </a:cubicBezTo>
                  <a:cubicBezTo>
                    <a:pt x="21023" y="7201"/>
                    <a:pt x="20284" y="3387"/>
                    <a:pt x="17858" y="0"/>
                  </a:cubicBezTo>
                  <a:lnTo>
                    <a:pt x="2564" y="0"/>
                  </a:lnTo>
                  <a:close/>
                </a:path>
              </a:pathLst>
            </a:custGeom>
            <a:solidFill>
              <a:srgbClr val="DB60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6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7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8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09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0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1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2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3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4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5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16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  <p:sp>
        <p:nvSpPr>
          <p:cNvPr id="46" name="Timeline"/>
          <p:cNvSpPr txBox="1"/>
          <p:nvPr/>
        </p:nvSpPr>
        <p:spPr>
          <a:xfrm>
            <a:off x="5962975" y="4480251"/>
            <a:ext cx="6245681" cy="22672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7200" spc="300" dirty="0">
                <a:solidFill>
                  <a:srgbClr val="36526E"/>
                </a:solidFill>
              </a:rPr>
              <a:t>Digital </a:t>
            </a:r>
            <a:r>
              <a:rPr lang="fr-FR" sz="7200" spc="300" dirty="0" err="1" smtClean="0">
                <a:solidFill>
                  <a:srgbClr val="36526E"/>
                </a:solidFill>
              </a:rPr>
              <a:t>factory</a:t>
            </a:r>
            <a:endParaRPr lang="fr-FR" sz="7200" spc="300" dirty="0" smtClean="0">
              <a:solidFill>
                <a:srgbClr val="36526E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7200" spc="300" dirty="0" smtClean="0">
                <a:solidFill>
                  <a:srgbClr val="36526E"/>
                </a:solidFill>
              </a:rPr>
              <a:t>Statistiques: le digital au Maroc </a:t>
            </a:r>
            <a:endParaRPr sz="7200" spc="300" dirty="0">
              <a:solidFill>
                <a:srgbClr val="3652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076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10</a:t>
            </a:fld>
            <a:endParaRPr lang="fr-FR" dirty="0">
              <a:solidFill>
                <a:srgbClr val="808080">
                  <a:lumMod val="50000"/>
                </a:srgbClr>
              </a:solidFill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31452" y="245597"/>
            <a:ext cx="11677129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6000" dirty="0" smtClean="0"/>
              <a:t>Evènements autour du digital au </a:t>
            </a:r>
            <a:r>
              <a:rPr lang="fr-FR" sz="6000" dirty="0" err="1" smtClean="0"/>
              <a:t>maroc</a:t>
            </a:r>
            <a:endParaRPr sz="6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2" y="1703671"/>
            <a:ext cx="2608446" cy="1032510"/>
          </a:xfrm>
          <a:prstGeom prst="rect">
            <a:avLst/>
          </a:prstGeom>
        </p:spPr>
      </p:pic>
      <p:pic>
        <p:nvPicPr>
          <p:cNvPr id="5122" name="Picture 2" descr="Résultat de recherche d'images pour &quot;l'geekweek maroc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0" y="3527406"/>
            <a:ext cx="2419308" cy="218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ésultat de recherche d'images pour &quot;african digital summit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7" t="15473" r="21907" b="21368"/>
          <a:stretch/>
        </p:blipFill>
        <p:spPr bwMode="auto">
          <a:xfrm>
            <a:off x="3760767" y="1106781"/>
            <a:ext cx="3547221" cy="222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ésultat de recherche d'images pour &quot;futur.e.s in africa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224" y="1530416"/>
            <a:ext cx="3132218" cy="15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ésultat de recherche d'images pour &quot;Digital IT days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192" y="3936260"/>
            <a:ext cx="3752282" cy="88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associé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58" y="3408088"/>
            <a:ext cx="2955351" cy="334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48" y="5398030"/>
            <a:ext cx="1444617" cy="14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4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4" name="Demo information text"/>
          <p:cNvSpPr txBox="1"/>
          <p:nvPr/>
        </p:nvSpPr>
        <p:spPr>
          <a:xfrm>
            <a:off x="575734" y="1681291"/>
            <a:ext cx="6200266" cy="19492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825500" hangingPunct="0">
              <a:lnSpc>
                <a:spcPct val="100000"/>
              </a:lnSpc>
            </a:pPr>
            <a:r>
              <a:rPr lang="fr-FR" sz="6000" kern="0" dirty="0" smtClean="0">
                <a:solidFill>
                  <a:srgbClr val="36526E"/>
                </a:solidFill>
                <a:latin typeface="Montserrat-Bold"/>
              </a:rPr>
              <a:t>Réalisation des banques marocaines 2017</a:t>
            </a:r>
            <a:endParaRPr sz="6000" kern="0" dirty="0">
              <a:solidFill>
                <a:srgbClr val="36526E"/>
              </a:solidFill>
              <a:latin typeface="Montserrat-Bold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6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3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3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2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3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1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3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1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19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4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19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  <p:sp>
        <p:nvSpPr>
          <p:cNvPr id="25" name="Shape 378">
            <a:extLst>
              <a:ext uri="{FF2B5EF4-FFF2-40B4-BE49-F238E27FC236}">
                <a16:creationId xmlns:a16="http://schemas.microsoft.com/office/drawing/2014/main" id="{5CE357DC-086B-48EC-8068-E6836B8F96C5}"/>
              </a:ext>
            </a:extLst>
          </p:cNvPr>
          <p:cNvSpPr>
            <a:spLocks/>
          </p:cNvSpPr>
          <p:nvPr/>
        </p:nvSpPr>
        <p:spPr bwMode="auto">
          <a:xfrm>
            <a:off x="9376905" y="4423578"/>
            <a:ext cx="248901" cy="22859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rgbClr val="6D71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rIns="2286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8061573" y="2073653"/>
            <a:ext cx="340817" cy="590719"/>
            <a:chOff x="4112120" y="673793"/>
            <a:chExt cx="2072101" cy="3591459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2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0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1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2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3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0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12</a:t>
            </a:fld>
            <a:endParaRPr lang="fr-FR" dirty="0">
              <a:solidFill>
                <a:srgbClr val="808080">
                  <a:lumMod val="50000"/>
                </a:srgbClr>
              </a:solidFill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31452" y="245597"/>
            <a:ext cx="11677129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6000" dirty="0" smtClean="0"/>
              <a:t>Réalisations des banques 2017</a:t>
            </a:r>
            <a:endParaRPr sz="6000" dirty="0"/>
          </a:p>
        </p:txBody>
      </p:sp>
      <p:sp>
        <p:nvSpPr>
          <p:cNvPr id="43" name="Title Text"/>
          <p:cNvSpPr txBox="1"/>
          <p:nvPr/>
        </p:nvSpPr>
        <p:spPr>
          <a:xfrm>
            <a:off x="1327262" y="812931"/>
            <a:ext cx="2195142" cy="19902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 algn="ctr">
              <a:lnSpc>
                <a:spcPct val="80000"/>
              </a:lnSpc>
              <a:defRPr sz="3600" baseline="33333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sz="1800" b="1" dirty="0" smtClean="0"/>
              <a:t>Nombre d’agences</a:t>
            </a:r>
            <a:endParaRPr sz="1800" b="1" dirty="0"/>
          </a:p>
        </p:txBody>
      </p:sp>
      <p:sp>
        <p:nvSpPr>
          <p:cNvPr id="44" name="Title Text"/>
          <p:cNvSpPr txBox="1"/>
          <p:nvPr/>
        </p:nvSpPr>
        <p:spPr>
          <a:xfrm>
            <a:off x="4249090" y="812931"/>
            <a:ext cx="2195142" cy="19902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 algn="ctr">
              <a:lnSpc>
                <a:spcPct val="80000"/>
              </a:lnSpc>
              <a:defRPr sz="3600" baseline="33333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sz="1800" b="1" dirty="0" smtClean="0"/>
              <a:t>PNB et croissance</a:t>
            </a:r>
            <a:endParaRPr sz="1800" b="1" dirty="0"/>
          </a:p>
        </p:txBody>
      </p:sp>
      <p:sp>
        <p:nvSpPr>
          <p:cNvPr id="45" name="Title Text"/>
          <p:cNvSpPr txBox="1"/>
          <p:nvPr/>
        </p:nvSpPr>
        <p:spPr>
          <a:xfrm>
            <a:off x="7170919" y="812931"/>
            <a:ext cx="2195142" cy="19902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 algn="ctr">
              <a:lnSpc>
                <a:spcPct val="80000"/>
              </a:lnSpc>
              <a:defRPr sz="3600" baseline="33333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sz="1800" b="1" dirty="0" smtClean="0"/>
              <a:t>Orientation </a:t>
            </a:r>
            <a:r>
              <a:rPr lang="fr-FR" sz="1800" b="1" dirty="0" err="1" smtClean="0"/>
              <a:t>stratéqique</a:t>
            </a:r>
            <a:endParaRPr sz="1800" b="1" dirty="0"/>
          </a:p>
        </p:txBody>
      </p:sp>
      <p:sp>
        <p:nvSpPr>
          <p:cNvPr id="46" name="Title Text"/>
          <p:cNvSpPr txBox="1"/>
          <p:nvPr/>
        </p:nvSpPr>
        <p:spPr>
          <a:xfrm>
            <a:off x="9497182" y="812931"/>
            <a:ext cx="2195142" cy="19902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 algn="ctr">
              <a:lnSpc>
                <a:spcPct val="80000"/>
              </a:lnSpc>
              <a:defRPr sz="3600" baseline="33333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sz="1800" b="1" dirty="0" smtClean="0"/>
              <a:t>Source</a:t>
            </a:r>
            <a:endParaRPr sz="1800" b="1" dirty="0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AC95638C-9E8C-4187-98D7-505811FB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87" b="23885"/>
          <a:stretch/>
        </p:blipFill>
        <p:spPr>
          <a:xfrm>
            <a:off x="330588" y="1215935"/>
            <a:ext cx="648000" cy="547480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197320" y="952622"/>
            <a:ext cx="2455026" cy="1054316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 </a:t>
            </a:r>
            <a:r>
              <a:rPr lang="fr-FR" sz="1100" dirty="0" smtClean="0"/>
              <a:t>millions de clients (groupe)</a:t>
            </a:r>
          </a:p>
          <a:p>
            <a:pPr lvl="0"/>
            <a:r>
              <a:rPr lang="fr-FR" sz="16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4 306 </a:t>
            </a:r>
            <a:r>
              <a:rPr lang="fr-FR" sz="1100" dirty="0" smtClean="0">
                <a:solidFill>
                  <a:srgbClr val="000000"/>
                </a:solidFill>
              </a:rPr>
              <a:t>agences dans 26 pays</a:t>
            </a:r>
            <a:endParaRPr lang="fr-F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3 407 </a:t>
            </a:r>
            <a:r>
              <a:rPr lang="fr-FR" sz="1100" dirty="0">
                <a:solidFill>
                  <a:srgbClr val="000000"/>
                </a:solidFill>
              </a:rPr>
              <a:t>points de </a:t>
            </a:r>
            <a:r>
              <a:rPr lang="fr-FR" sz="1100" dirty="0" smtClean="0">
                <a:solidFill>
                  <a:srgbClr val="000000"/>
                </a:solidFill>
              </a:rPr>
              <a:t>distribution</a:t>
            </a:r>
            <a:endParaRPr lang="fr-F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741136" y="952622"/>
            <a:ext cx="3211051" cy="1054316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400" b="1" dirty="0" smtClean="0">
                <a:solidFill>
                  <a:srgbClr val="00B050"/>
                </a:solidFill>
              </a:rPr>
              <a:t>21,6MM</a:t>
            </a:r>
            <a:r>
              <a:rPr lang="fr-FR" sz="1100" dirty="0" smtClean="0"/>
              <a:t> PNB consolidé (+10%)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+ 5,3% </a:t>
            </a:r>
            <a:r>
              <a:rPr lang="fr-FR" sz="1100" dirty="0" smtClean="0"/>
              <a:t>crédits </a:t>
            </a:r>
            <a:r>
              <a:rPr lang="fr-FR" sz="1400" b="1" dirty="0" smtClean="0">
                <a:solidFill>
                  <a:srgbClr val="00B050"/>
                </a:solidFill>
              </a:rPr>
              <a:t>+ 8,8% </a:t>
            </a:r>
            <a:r>
              <a:rPr lang="fr-FR" sz="1100" dirty="0" smtClean="0"/>
              <a:t>dépôts</a:t>
            </a:r>
          </a:p>
          <a:p>
            <a:r>
              <a:rPr lang="fr-FR" sz="1400" b="1" dirty="0">
                <a:solidFill>
                  <a:srgbClr val="00B050"/>
                </a:solidFill>
              </a:rPr>
              <a:t>43%</a:t>
            </a:r>
            <a:r>
              <a:rPr lang="fr-FR" sz="1100" dirty="0" smtClean="0"/>
              <a:t> </a:t>
            </a:r>
            <a:r>
              <a:rPr lang="fr-FR" sz="1050" dirty="0" smtClean="0"/>
              <a:t>parts de la banque digitale / les transactions</a:t>
            </a:r>
          </a:p>
          <a:p>
            <a:r>
              <a:rPr lang="fr-FR" sz="1400" b="1" dirty="0">
                <a:solidFill>
                  <a:srgbClr val="00B050"/>
                </a:solidFill>
              </a:rPr>
              <a:t>28,3%</a:t>
            </a:r>
            <a:r>
              <a:rPr lang="fr-FR" sz="1100" dirty="0" smtClean="0"/>
              <a:t> </a:t>
            </a:r>
            <a:r>
              <a:rPr lang="fr-FR" sz="1050" dirty="0" smtClean="0"/>
              <a:t>parts de marché dans le paiements électroniques</a:t>
            </a:r>
            <a:endParaRPr lang="fr-FR" sz="1050" dirty="0" smtClean="0"/>
          </a:p>
        </p:txBody>
      </p:sp>
      <p:sp>
        <p:nvSpPr>
          <p:cNvPr id="50" name="ZoneTexte 49"/>
          <p:cNvSpPr txBox="1"/>
          <p:nvPr/>
        </p:nvSpPr>
        <p:spPr>
          <a:xfrm>
            <a:off x="7040977" y="952622"/>
            <a:ext cx="2455026" cy="1054316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100" dirty="0" smtClean="0"/>
              <a:t>Energies 2020: positionner AWB comme la banque relationnelle de référence, capitaliser sur digital et </a:t>
            </a:r>
            <a:r>
              <a:rPr lang="fr-FR" sz="1100" dirty="0" err="1" smtClean="0"/>
              <a:t>Big</a:t>
            </a:r>
            <a:r>
              <a:rPr lang="fr-FR" sz="1100" dirty="0" smtClean="0"/>
              <a:t> Data</a:t>
            </a:r>
            <a:endParaRPr lang="fr-FR" sz="1100" dirty="0"/>
          </a:p>
        </p:txBody>
      </p:sp>
      <p:sp>
        <p:nvSpPr>
          <p:cNvPr id="51" name="ZoneTexte 50"/>
          <p:cNvSpPr txBox="1"/>
          <p:nvPr/>
        </p:nvSpPr>
        <p:spPr>
          <a:xfrm>
            <a:off x="9584793" y="952622"/>
            <a:ext cx="2019920" cy="1054316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100" dirty="0" smtClean="0"/>
              <a:t>Communiqué Résultats au 31 décembre 2017</a:t>
            </a:r>
            <a:endParaRPr lang="fr-FR" sz="1100" dirty="0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9EFC3D0F-4A5D-41F1-9E3C-24583DE24C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2" r="32554" b="37607"/>
          <a:stretch/>
        </p:blipFill>
        <p:spPr>
          <a:xfrm>
            <a:off x="330588" y="2161203"/>
            <a:ext cx="648000" cy="529206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1197320" y="2066904"/>
            <a:ext cx="2455026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5,8 </a:t>
            </a:r>
            <a:r>
              <a:rPr lang="fr-FR" sz="1100" dirty="0" smtClean="0"/>
              <a:t>millions de clients (+6%)</a:t>
            </a:r>
          </a:p>
          <a:p>
            <a:pPr lvl="0"/>
            <a:r>
              <a:rPr lang="fr-FR" sz="16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4 392 </a:t>
            </a:r>
            <a:r>
              <a:rPr lang="fr-FR" sz="1100" dirty="0">
                <a:solidFill>
                  <a:srgbClr val="000000"/>
                </a:solidFill>
              </a:rPr>
              <a:t>points de </a:t>
            </a:r>
            <a:r>
              <a:rPr lang="fr-FR" sz="1100" dirty="0" smtClean="0">
                <a:solidFill>
                  <a:srgbClr val="000000"/>
                </a:solidFill>
              </a:rPr>
              <a:t>distribution</a:t>
            </a:r>
            <a:endParaRPr lang="fr-F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1 400 </a:t>
            </a:r>
            <a:r>
              <a:rPr lang="fr-FR" sz="1100" dirty="0" smtClean="0"/>
              <a:t>agences</a:t>
            </a:r>
            <a:endParaRPr lang="fr-FR" sz="1100" dirty="0"/>
          </a:p>
        </p:txBody>
      </p:sp>
      <p:sp>
        <p:nvSpPr>
          <p:cNvPr id="54" name="ZoneTexte 53"/>
          <p:cNvSpPr txBox="1"/>
          <p:nvPr/>
        </p:nvSpPr>
        <p:spPr>
          <a:xfrm>
            <a:off x="3741136" y="2066904"/>
            <a:ext cx="3211051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0" rtlCol="0" anchor="ctr">
            <a:noAutofit/>
          </a:bodyPr>
          <a:lstStyle/>
          <a:p>
            <a:pPr lvl="0"/>
            <a:r>
              <a:rPr lang="fr-FR" sz="1600" b="1" dirty="0" smtClean="0">
                <a:solidFill>
                  <a:srgbClr val="00B050"/>
                </a:solidFill>
              </a:rPr>
              <a:t>16,4MM</a:t>
            </a:r>
            <a:r>
              <a:rPr lang="fr-FR" sz="1200" dirty="0" smtClean="0">
                <a:solidFill>
                  <a:srgbClr val="000000"/>
                </a:solidFill>
              </a:rPr>
              <a:t> PNB </a:t>
            </a:r>
            <a:r>
              <a:rPr lang="fr-FR" sz="1200" dirty="0" smtClean="0"/>
              <a:t>consolidé </a:t>
            </a:r>
            <a:r>
              <a:rPr lang="fr-FR" sz="1200" dirty="0" smtClean="0">
                <a:solidFill>
                  <a:srgbClr val="000000"/>
                </a:solidFill>
              </a:rPr>
              <a:t>(+4,5%)</a:t>
            </a:r>
          </a:p>
          <a:p>
            <a:r>
              <a:rPr lang="fr-FR" sz="1600" b="1" dirty="0" smtClean="0">
                <a:solidFill>
                  <a:srgbClr val="00B050"/>
                </a:solidFill>
              </a:rPr>
              <a:t>+ 13% </a:t>
            </a:r>
            <a:r>
              <a:rPr lang="fr-FR" sz="1200" dirty="0" smtClean="0"/>
              <a:t>crédits*</a:t>
            </a:r>
          </a:p>
          <a:p>
            <a:r>
              <a:rPr lang="fr-FR" sz="1600" b="1" dirty="0" smtClean="0">
                <a:solidFill>
                  <a:srgbClr val="00B050"/>
                </a:solidFill>
              </a:rPr>
              <a:t>+ 22% </a:t>
            </a:r>
            <a:r>
              <a:rPr lang="fr-FR" sz="1200" dirty="0" smtClean="0"/>
              <a:t>dépôts*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7040977" y="2066904"/>
            <a:ext cx="2455026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100" dirty="0" smtClean="0"/>
              <a:t>Plan Élan 2020 (transformation digitale, renforcement à l’international, développement du portefeuille d’activités..)</a:t>
            </a:r>
            <a:endParaRPr lang="fr-FR" sz="1100" dirty="0"/>
          </a:p>
        </p:txBody>
      </p:sp>
      <p:sp>
        <p:nvSpPr>
          <p:cNvPr id="56" name="ZoneTexte 55"/>
          <p:cNvSpPr txBox="1"/>
          <p:nvPr/>
        </p:nvSpPr>
        <p:spPr>
          <a:xfrm>
            <a:off x="9584793" y="2066904"/>
            <a:ext cx="2019920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100" dirty="0" smtClean="0"/>
              <a:t>Cahiers financiers 2017</a:t>
            </a:r>
          </a:p>
          <a:p>
            <a:r>
              <a:rPr lang="fr-FR" sz="1100" dirty="0" smtClean="0"/>
              <a:t>*Résultats  1</a:t>
            </a:r>
            <a:r>
              <a:rPr lang="fr-FR" sz="1100" baseline="30000" dirty="0" smtClean="0"/>
              <a:t>er</a:t>
            </a:r>
            <a:r>
              <a:rPr lang="fr-FR" sz="1100" dirty="0" smtClean="0"/>
              <a:t> semestre 2017</a:t>
            </a:r>
            <a:endParaRPr lang="fr-FR" sz="1100" dirty="0"/>
          </a:p>
        </p:txBody>
      </p:sp>
      <p:pic>
        <p:nvPicPr>
          <p:cNvPr id="57" name="Picture 8" descr="Image associé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70" y="2850258"/>
            <a:ext cx="706637" cy="70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ZoneTexte 57"/>
          <p:cNvSpPr txBox="1"/>
          <p:nvPr/>
        </p:nvSpPr>
        <p:spPr>
          <a:xfrm>
            <a:off x="1197320" y="2844674"/>
            <a:ext cx="2455026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fr-FR" sz="1100" dirty="0" smtClean="0">
                <a:solidFill>
                  <a:srgbClr val="000000"/>
                </a:solidFill>
              </a:rPr>
              <a:t>millions de clients</a:t>
            </a:r>
          </a:p>
          <a:p>
            <a:r>
              <a:rPr lang="fr-F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690 </a:t>
            </a:r>
            <a:r>
              <a:rPr lang="fr-FR" sz="1100" dirty="0" smtClean="0"/>
              <a:t>agences</a:t>
            </a:r>
            <a:endParaRPr lang="fr-FR" sz="1100" dirty="0"/>
          </a:p>
        </p:txBody>
      </p:sp>
      <p:sp>
        <p:nvSpPr>
          <p:cNvPr id="59" name="ZoneTexte 58"/>
          <p:cNvSpPr txBox="1"/>
          <p:nvPr/>
        </p:nvSpPr>
        <p:spPr>
          <a:xfrm>
            <a:off x="3741136" y="2844674"/>
            <a:ext cx="3211051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pPr lvl="0"/>
            <a:r>
              <a:rPr lang="fr-FR" sz="1400" b="1" dirty="0" smtClean="0">
                <a:solidFill>
                  <a:srgbClr val="00B050"/>
                </a:solidFill>
              </a:rPr>
              <a:t>13,4MM</a:t>
            </a:r>
            <a:r>
              <a:rPr lang="fr-FR" sz="1100" dirty="0" smtClean="0">
                <a:solidFill>
                  <a:srgbClr val="000000"/>
                </a:solidFill>
              </a:rPr>
              <a:t> PNB</a:t>
            </a:r>
            <a:r>
              <a:rPr lang="fr-FR" sz="1100" dirty="0" smtClean="0"/>
              <a:t> consolidé</a:t>
            </a:r>
            <a:r>
              <a:rPr lang="fr-FR" sz="1100" dirty="0" smtClean="0">
                <a:solidFill>
                  <a:srgbClr val="000000"/>
                </a:solidFill>
              </a:rPr>
              <a:t> (+3%)</a:t>
            </a:r>
            <a:endParaRPr lang="fr-FR" sz="1100" dirty="0">
              <a:solidFill>
                <a:srgbClr val="000000"/>
              </a:solidFill>
            </a:endParaRPr>
          </a:p>
          <a:p>
            <a:r>
              <a:rPr lang="fr-FR" sz="1400" b="1" dirty="0" smtClean="0">
                <a:solidFill>
                  <a:srgbClr val="00B050"/>
                </a:solidFill>
              </a:rPr>
              <a:t>+ 5% </a:t>
            </a:r>
            <a:r>
              <a:rPr lang="fr-FR" sz="1100" dirty="0" smtClean="0"/>
              <a:t>crédits</a:t>
            </a:r>
            <a:endParaRPr lang="fr-FR" sz="1100" dirty="0" smtClean="0"/>
          </a:p>
          <a:p>
            <a:r>
              <a:rPr lang="fr-FR" sz="1400" b="1" dirty="0" smtClean="0">
                <a:solidFill>
                  <a:srgbClr val="00B050"/>
                </a:solidFill>
              </a:rPr>
              <a:t>+ 2,2% </a:t>
            </a:r>
            <a:r>
              <a:rPr lang="fr-FR" sz="1100" dirty="0" smtClean="0"/>
              <a:t>dépôts</a:t>
            </a:r>
            <a:endParaRPr lang="fr-FR" sz="1100" dirty="0" smtClean="0"/>
          </a:p>
        </p:txBody>
      </p:sp>
      <p:sp>
        <p:nvSpPr>
          <p:cNvPr id="60" name="ZoneTexte 59"/>
          <p:cNvSpPr txBox="1"/>
          <p:nvPr/>
        </p:nvSpPr>
        <p:spPr>
          <a:xfrm>
            <a:off x="7040977" y="2844674"/>
            <a:ext cx="2455026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900" dirty="0" smtClean="0"/>
              <a:t>Plan stratégique 2016-2020 (l’extension du réseau du groupe au Maroc en Afrique, renforcement de la croissance et le développement des synergies intra-groupe)</a:t>
            </a:r>
            <a:endParaRPr lang="fr-FR" sz="900" dirty="0"/>
          </a:p>
        </p:txBody>
      </p:sp>
      <p:sp>
        <p:nvSpPr>
          <p:cNvPr id="61" name="ZoneTexte 60"/>
          <p:cNvSpPr txBox="1"/>
          <p:nvPr/>
        </p:nvSpPr>
        <p:spPr>
          <a:xfrm>
            <a:off x="9584793" y="2844674"/>
            <a:ext cx="2019920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100" dirty="0" smtClean="0"/>
              <a:t>Communication financière résultats au 31  </a:t>
            </a:r>
            <a:r>
              <a:rPr lang="fr-FR" sz="1100" dirty="0" err="1" smtClean="0"/>
              <a:t>dé</a:t>
            </a:r>
            <a:r>
              <a:rPr lang="fr-FR" sz="1100" dirty="0" err="1"/>
              <a:t>e</a:t>
            </a:r>
            <a:r>
              <a:rPr lang="fr-FR" sz="1100" dirty="0" err="1" smtClean="0"/>
              <a:t>cembre</a:t>
            </a:r>
            <a:r>
              <a:rPr lang="fr-FR" sz="1100" dirty="0" smtClean="0"/>
              <a:t> 2017</a:t>
            </a:r>
            <a:endParaRPr lang="fr-FR" sz="1100" dirty="0"/>
          </a:p>
        </p:txBody>
      </p:sp>
      <p:sp>
        <p:nvSpPr>
          <p:cNvPr id="62" name="ZoneTexte 61"/>
          <p:cNvSpPr txBox="1"/>
          <p:nvPr/>
        </p:nvSpPr>
        <p:spPr>
          <a:xfrm>
            <a:off x="1197320" y="3622444"/>
            <a:ext cx="2455026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370 </a:t>
            </a:r>
            <a:r>
              <a:rPr lang="fr-FR" sz="1100" dirty="0" smtClean="0"/>
              <a:t>agences</a:t>
            </a:r>
            <a:endParaRPr lang="fr-FR" sz="1100" dirty="0"/>
          </a:p>
        </p:txBody>
      </p:sp>
      <p:sp>
        <p:nvSpPr>
          <p:cNvPr id="63" name="ZoneTexte 62"/>
          <p:cNvSpPr txBox="1"/>
          <p:nvPr/>
        </p:nvSpPr>
        <p:spPr>
          <a:xfrm>
            <a:off x="3741136" y="3622444"/>
            <a:ext cx="3211051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pPr lvl="0"/>
            <a:r>
              <a:rPr lang="fr-FR" sz="1400" b="1" dirty="0" smtClean="0">
                <a:solidFill>
                  <a:srgbClr val="00B050"/>
                </a:solidFill>
              </a:rPr>
              <a:t>3,02MM</a:t>
            </a:r>
            <a:r>
              <a:rPr lang="fr-FR" sz="1100" dirty="0" smtClean="0">
                <a:solidFill>
                  <a:srgbClr val="000000"/>
                </a:solidFill>
              </a:rPr>
              <a:t> PNB</a:t>
            </a:r>
            <a:r>
              <a:rPr lang="fr-FR" sz="1100" dirty="0" smtClean="0"/>
              <a:t> consolidé</a:t>
            </a:r>
            <a:r>
              <a:rPr lang="fr-FR" sz="1100" dirty="0" smtClean="0">
                <a:solidFill>
                  <a:srgbClr val="000000"/>
                </a:solidFill>
              </a:rPr>
              <a:t> </a:t>
            </a:r>
            <a:r>
              <a:rPr lang="fr-FR" sz="1100" dirty="0">
                <a:solidFill>
                  <a:srgbClr val="000000"/>
                </a:solidFill>
              </a:rPr>
              <a:t>(+4,5%)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+ 2,8% </a:t>
            </a:r>
            <a:r>
              <a:rPr lang="fr-FR" sz="1100" dirty="0" smtClean="0"/>
              <a:t>crédits</a:t>
            </a:r>
          </a:p>
          <a:p>
            <a:r>
              <a:rPr lang="fr-FR" sz="1400" b="1" dirty="0" smtClean="0">
                <a:solidFill>
                  <a:srgbClr val="FF0000"/>
                </a:solidFill>
              </a:rPr>
              <a:t>- 0,5% </a:t>
            </a:r>
            <a:r>
              <a:rPr lang="fr-FR" sz="1100" dirty="0" smtClean="0"/>
              <a:t>dépôts</a:t>
            </a:r>
            <a:endParaRPr lang="fr-FR" sz="1100" dirty="0" smtClean="0"/>
          </a:p>
        </p:txBody>
      </p:sp>
      <p:sp>
        <p:nvSpPr>
          <p:cNvPr id="64" name="ZoneTexte 63"/>
          <p:cNvSpPr txBox="1"/>
          <p:nvPr/>
        </p:nvSpPr>
        <p:spPr>
          <a:xfrm>
            <a:off x="7040977" y="3622444"/>
            <a:ext cx="2455026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100" dirty="0" smtClean="0"/>
              <a:t>Plan horizon 2020 (vision orientée client, le développement du digital et l’amélioration de l’efficacité opérationnelle)</a:t>
            </a:r>
            <a:endParaRPr lang="fr-FR" sz="1100" dirty="0"/>
          </a:p>
        </p:txBody>
      </p:sp>
      <p:sp>
        <p:nvSpPr>
          <p:cNvPr id="65" name="ZoneTexte 64"/>
          <p:cNvSpPr txBox="1"/>
          <p:nvPr/>
        </p:nvSpPr>
        <p:spPr>
          <a:xfrm>
            <a:off x="9584793" y="3622444"/>
            <a:ext cx="2019920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100" dirty="0" smtClean="0"/>
              <a:t>Communication financière chiffres clés au 31 décembre 2017</a:t>
            </a:r>
            <a:endParaRPr lang="fr-FR" sz="1100" dirty="0" smtClean="0"/>
          </a:p>
        </p:txBody>
      </p:sp>
      <p:pic>
        <p:nvPicPr>
          <p:cNvPr id="66" name="Picture 2" descr="Résultat de recherche d'images pour &quot;bmci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t="19285" r="70999" b="16716"/>
          <a:stretch/>
        </p:blipFill>
        <p:spPr bwMode="auto">
          <a:xfrm>
            <a:off x="471338" y="3820483"/>
            <a:ext cx="484875" cy="45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Résultat de recherche d'images pour &quot;logo crédit du maroc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5" y="4444311"/>
            <a:ext cx="686847" cy="6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ZoneTexte 67"/>
          <p:cNvSpPr txBox="1"/>
          <p:nvPr/>
        </p:nvSpPr>
        <p:spPr>
          <a:xfrm>
            <a:off x="1197320" y="4400214"/>
            <a:ext cx="2455026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800 000 </a:t>
            </a:r>
            <a:r>
              <a:rPr lang="fr-FR" sz="1100" dirty="0" smtClean="0"/>
              <a:t>clients (actifs)</a:t>
            </a:r>
          </a:p>
          <a:p>
            <a:pPr lvl="0"/>
            <a:r>
              <a:rPr lang="fr-FR" sz="16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338 </a:t>
            </a:r>
            <a:r>
              <a:rPr lang="fr-FR" sz="1100" dirty="0">
                <a:solidFill>
                  <a:srgbClr val="000000"/>
                </a:solidFill>
              </a:rPr>
              <a:t>agences </a:t>
            </a:r>
            <a:endParaRPr lang="fr-FR" sz="1100" dirty="0">
              <a:solidFill>
                <a:srgbClr val="000000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3741136" y="4400214"/>
            <a:ext cx="3211051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pPr lvl="0"/>
            <a:r>
              <a:rPr lang="fr-FR" sz="1400" b="1" dirty="0" smtClean="0">
                <a:solidFill>
                  <a:srgbClr val="00B050"/>
                </a:solidFill>
              </a:rPr>
              <a:t>2,9MM</a:t>
            </a:r>
            <a:r>
              <a:rPr lang="fr-FR" sz="1100" dirty="0" smtClean="0">
                <a:solidFill>
                  <a:srgbClr val="000000"/>
                </a:solidFill>
              </a:rPr>
              <a:t> PNB </a:t>
            </a:r>
            <a:r>
              <a:rPr lang="fr-FR" sz="1100" dirty="0" smtClean="0"/>
              <a:t>consolidé</a:t>
            </a:r>
            <a:r>
              <a:rPr lang="fr-FR" sz="1100" dirty="0" smtClean="0">
                <a:solidFill>
                  <a:srgbClr val="000000"/>
                </a:solidFill>
              </a:rPr>
              <a:t> (+0,9%)</a:t>
            </a:r>
            <a:endParaRPr lang="fr-FR" sz="1100" dirty="0">
              <a:solidFill>
                <a:srgbClr val="000000"/>
              </a:solidFill>
            </a:endParaRPr>
          </a:p>
          <a:p>
            <a:r>
              <a:rPr lang="fr-FR" sz="1400" b="1" dirty="0" smtClean="0">
                <a:solidFill>
                  <a:srgbClr val="00B050"/>
                </a:solidFill>
              </a:rPr>
              <a:t>+ 8,8% </a:t>
            </a:r>
            <a:r>
              <a:rPr lang="fr-FR" sz="1100" dirty="0" smtClean="0"/>
              <a:t>crédits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+ 4 % </a:t>
            </a:r>
            <a:r>
              <a:rPr lang="fr-FR" sz="1100" dirty="0" smtClean="0"/>
              <a:t>dépôts</a:t>
            </a:r>
            <a:endParaRPr lang="fr-FR" sz="1100" dirty="0" smtClean="0"/>
          </a:p>
        </p:txBody>
      </p:sp>
      <p:sp>
        <p:nvSpPr>
          <p:cNvPr id="70" name="ZoneTexte 69"/>
          <p:cNvSpPr txBox="1"/>
          <p:nvPr/>
        </p:nvSpPr>
        <p:spPr>
          <a:xfrm>
            <a:off x="7040977" y="4400214"/>
            <a:ext cx="2455026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900" dirty="0" smtClean="0"/>
              <a:t>Ambition stratégique 2020 (groupe agricole) (révolution digitale, renforcement de la dynamique de croissance, amélioration de l’efficacité industrielle…)</a:t>
            </a:r>
            <a:endParaRPr lang="fr-FR" sz="900" dirty="0"/>
          </a:p>
        </p:txBody>
      </p:sp>
      <p:sp>
        <p:nvSpPr>
          <p:cNvPr id="71" name="ZoneTexte 70"/>
          <p:cNvSpPr txBox="1"/>
          <p:nvPr/>
        </p:nvSpPr>
        <p:spPr>
          <a:xfrm>
            <a:off x="9584793" y="4400214"/>
            <a:ext cx="2019920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100" dirty="0" smtClean="0"/>
              <a:t>Livret financier </a:t>
            </a:r>
          </a:p>
          <a:p>
            <a:r>
              <a:rPr lang="fr-FR" sz="1100" dirty="0" smtClean="0"/>
              <a:t>résultats au 31 décembre 2017</a:t>
            </a:r>
            <a:endParaRPr lang="fr-FR" sz="1100" dirty="0"/>
          </a:p>
        </p:txBody>
      </p:sp>
      <p:pic>
        <p:nvPicPr>
          <p:cNvPr id="72" name="Image 71">
            <a:extLst>
              <a:ext uri="{FF2B5EF4-FFF2-40B4-BE49-F238E27FC236}">
                <a16:creationId xmlns:a16="http://schemas.microsoft.com/office/drawing/2014/main" id="{2FE26A88-9727-4824-9D31-C9FCC659E8F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1" t="23715" r="49217" b="22711"/>
          <a:stretch/>
        </p:blipFill>
        <p:spPr>
          <a:xfrm>
            <a:off x="484726" y="5225473"/>
            <a:ext cx="339725" cy="590338"/>
          </a:xfrm>
          <a:prstGeom prst="rect">
            <a:avLst/>
          </a:prstGeom>
        </p:spPr>
      </p:pic>
      <p:pic>
        <p:nvPicPr>
          <p:cNvPr id="73" name="Picture 4" descr="Résultat de recherche d'images pour &quot;logo cfg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7" y="6000568"/>
            <a:ext cx="675762" cy="6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/>
          <p:cNvSpPr txBox="1"/>
          <p:nvPr/>
        </p:nvSpPr>
        <p:spPr>
          <a:xfrm>
            <a:off x="1197320" y="5913126"/>
            <a:ext cx="2455026" cy="761120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fr-FR" sz="1200" dirty="0" smtClean="0"/>
              <a:t> agences et </a:t>
            </a:r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r>
              <a:rPr lang="fr-FR" sz="1200" dirty="0" smtClean="0"/>
              <a:t> GAB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1197320" y="5161740"/>
            <a:ext cx="2455026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617 400 </a:t>
            </a:r>
            <a:r>
              <a:rPr lang="fr-FR" sz="1100" dirty="0" smtClean="0"/>
              <a:t>clients (actifs)</a:t>
            </a:r>
          </a:p>
          <a:p>
            <a:pPr lvl="0"/>
            <a:r>
              <a:rPr lang="fr-FR" sz="16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257 </a:t>
            </a:r>
            <a:r>
              <a:rPr lang="fr-FR" sz="1100" dirty="0">
                <a:solidFill>
                  <a:srgbClr val="000000"/>
                </a:solidFill>
              </a:rPr>
              <a:t>agences et </a:t>
            </a:r>
            <a:r>
              <a:rPr lang="fr-FR" sz="1600" b="1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285 </a:t>
            </a:r>
            <a:r>
              <a:rPr lang="fr-FR" sz="1100" dirty="0" smtClean="0">
                <a:solidFill>
                  <a:srgbClr val="000000"/>
                </a:solidFill>
              </a:rPr>
              <a:t>GAB</a:t>
            </a:r>
            <a:endParaRPr lang="fr-FR" sz="1100" dirty="0">
              <a:solidFill>
                <a:srgbClr val="000000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3741136" y="5913126"/>
            <a:ext cx="3211051" cy="761120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600" b="1" dirty="0">
                <a:solidFill>
                  <a:srgbClr val="00B050"/>
                </a:solidFill>
              </a:rPr>
              <a:t>65M</a:t>
            </a:r>
            <a:r>
              <a:rPr lang="fr-FR" sz="1200" dirty="0" smtClean="0"/>
              <a:t> PNB consolidé (+43%)</a:t>
            </a:r>
          </a:p>
          <a:p>
            <a:r>
              <a:rPr lang="fr-FR" sz="1600" b="1" dirty="0" smtClean="0">
                <a:solidFill>
                  <a:srgbClr val="00B050"/>
                </a:solidFill>
              </a:rPr>
              <a:t>+ 23% </a:t>
            </a:r>
            <a:r>
              <a:rPr lang="fr-FR" sz="1200" dirty="0" smtClean="0"/>
              <a:t>crédits</a:t>
            </a:r>
          </a:p>
          <a:p>
            <a:r>
              <a:rPr lang="fr-FR" sz="1600" b="1" dirty="0" smtClean="0">
                <a:solidFill>
                  <a:srgbClr val="00B050"/>
                </a:solidFill>
              </a:rPr>
              <a:t>+ 27% </a:t>
            </a:r>
            <a:r>
              <a:rPr lang="fr-FR" sz="1200" dirty="0" smtClean="0"/>
              <a:t>dépôts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3741136" y="5161740"/>
            <a:ext cx="3211051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400" b="1" dirty="0" smtClean="0">
                <a:solidFill>
                  <a:srgbClr val="00B050"/>
                </a:solidFill>
              </a:rPr>
              <a:t>2MM</a:t>
            </a:r>
            <a:r>
              <a:rPr lang="fr-FR" sz="1100" dirty="0" smtClean="0"/>
              <a:t> PNB consolidé (+10,2%)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+ 9,9% </a:t>
            </a:r>
            <a:r>
              <a:rPr lang="fr-FR" sz="1100" dirty="0" smtClean="0"/>
              <a:t>crédits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+ 12,3 % </a:t>
            </a:r>
            <a:r>
              <a:rPr lang="fr-FR" sz="1100" dirty="0" smtClean="0"/>
              <a:t>dépôts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040977" y="5913126"/>
            <a:ext cx="2455026" cy="761120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100" dirty="0" smtClean="0"/>
              <a:t>Plan de développement 2016-2020 (qualité de servie, innovation, développement des activités…)</a:t>
            </a:r>
            <a:endParaRPr lang="fr-FR" sz="1100" dirty="0"/>
          </a:p>
        </p:txBody>
      </p:sp>
      <p:sp>
        <p:nvSpPr>
          <p:cNvPr id="79" name="ZoneTexte 78"/>
          <p:cNvSpPr txBox="1"/>
          <p:nvPr/>
        </p:nvSpPr>
        <p:spPr>
          <a:xfrm>
            <a:off x="7040977" y="5161740"/>
            <a:ext cx="2455026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000" dirty="0" smtClean="0"/>
              <a:t>Plan stratégique 2016-2020 ( Innovation, extension réseau, diversification du </a:t>
            </a:r>
            <a:r>
              <a:rPr lang="fr-FR" sz="1000" dirty="0" err="1" smtClean="0"/>
              <a:t>portefolio</a:t>
            </a:r>
            <a:r>
              <a:rPr lang="fr-FR" sz="1000" dirty="0" smtClean="0"/>
              <a:t> des produits, développement banque entreprise…)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9584793" y="5913126"/>
            <a:ext cx="2019920" cy="761120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050" dirty="0" smtClean="0"/>
              <a:t>Communication financière résultats au 30 juin 2017</a:t>
            </a:r>
            <a:endParaRPr lang="fr-FR" sz="1050" dirty="0"/>
          </a:p>
        </p:txBody>
      </p:sp>
      <p:sp>
        <p:nvSpPr>
          <p:cNvPr id="81" name="ZoneTexte 80"/>
          <p:cNvSpPr txBox="1"/>
          <p:nvPr/>
        </p:nvSpPr>
        <p:spPr>
          <a:xfrm>
            <a:off x="9584793" y="5161740"/>
            <a:ext cx="2019920" cy="717804"/>
          </a:xfrm>
          <a:prstGeom prst="rect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txBody>
          <a:bodyPr wrap="square" lIns="72000" rIns="36000" rtlCol="0" anchor="ctr">
            <a:noAutofit/>
          </a:bodyPr>
          <a:lstStyle/>
          <a:p>
            <a:r>
              <a:rPr lang="fr-FR" sz="1100" dirty="0" smtClean="0"/>
              <a:t>Communication financière résultats au 31 décembre 2017</a:t>
            </a:r>
          </a:p>
        </p:txBody>
      </p:sp>
    </p:spTree>
    <p:extLst>
      <p:ext uri="{BB962C8B-B14F-4D97-AF65-F5344CB8AC3E}">
        <p14:creationId xmlns:p14="http://schemas.microsoft.com/office/powerpoint/2010/main" val="308366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4" name="Demo information text"/>
          <p:cNvSpPr txBox="1"/>
          <p:nvPr/>
        </p:nvSpPr>
        <p:spPr>
          <a:xfrm>
            <a:off x="575734" y="2296844"/>
            <a:ext cx="6200266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825500" hangingPunct="0">
              <a:lnSpc>
                <a:spcPct val="100000"/>
              </a:lnSpc>
            </a:pPr>
            <a:r>
              <a:rPr lang="fr-FR" sz="6000" kern="0" dirty="0" smtClean="0">
                <a:solidFill>
                  <a:srgbClr val="36526E"/>
                </a:solidFill>
                <a:latin typeface="Montserrat-Bold"/>
              </a:rPr>
              <a:t>Statistiques</a:t>
            </a:r>
            <a:endParaRPr sz="6000" kern="0" dirty="0">
              <a:solidFill>
                <a:srgbClr val="36526E"/>
              </a:solidFill>
              <a:latin typeface="Montserrat-Bold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6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3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3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4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3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1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5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1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19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6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19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  <p:sp>
        <p:nvSpPr>
          <p:cNvPr id="25" name="Shape 378">
            <a:extLst>
              <a:ext uri="{FF2B5EF4-FFF2-40B4-BE49-F238E27FC236}">
                <a16:creationId xmlns:a16="http://schemas.microsoft.com/office/drawing/2014/main" id="{5CE357DC-086B-48EC-8068-E6836B8F96C5}"/>
              </a:ext>
            </a:extLst>
          </p:cNvPr>
          <p:cNvSpPr>
            <a:spLocks/>
          </p:cNvSpPr>
          <p:nvPr/>
        </p:nvSpPr>
        <p:spPr bwMode="auto">
          <a:xfrm>
            <a:off x="9376905" y="4423578"/>
            <a:ext cx="248901" cy="22859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rgbClr val="6D71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rIns="2286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8061573" y="2073653"/>
            <a:ext cx="340817" cy="590719"/>
            <a:chOff x="4112120" y="673793"/>
            <a:chExt cx="2072101" cy="3591459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2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0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1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2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3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7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meline"/>
          <p:cNvSpPr txBox="1"/>
          <p:nvPr/>
        </p:nvSpPr>
        <p:spPr>
          <a:xfrm>
            <a:off x="232958" y="245597"/>
            <a:ext cx="11061701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6000" dirty="0" smtClean="0"/>
              <a:t>Connectivité au </a:t>
            </a:r>
            <a:r>
              <a:rPr lang="fr-FR" sz="6000" dirty="0" err="1" smtClean="0"/>
              <a:t>maroc</a:t>
            </a:r>
            <a:r>
              <a:rPr lang="fr-FR" sz="6000" dirty="0" smtClean="0"/>
              <a:t> </a:t>
            </a:r>
            <a:r>
              <a:rPr lang="fr-FR" sz="4000" dirty="0" smtClean="0"/>
              <a:t>(janvier 2018)</a:t>
            </a:r>
            <a:endParaRPr sz="4000" dirty="0"/>
          </a:p>
        </p:txBody>
      </p:sp>
      <p:grpSp>
        <p:nvGrpSpPr>
          <p:cNvPr id="8" name="Groupe 7"/>
          <p:cNvGrpSpPr/>
          <p:nvPr/>
        </p:nvGrpSpPr>
        <p:grpSpPr>
          <a:xfrm>
            <a:off x="996157" y="1366137"/>
            <a:ext cx="10169526" cy="4982033"/>
            <a:chOff x="996157" y="1126314"/>
            <a:chExt cx="10169526" cy="4982033"/>
          </a:xfrm>
        </p:grpSpPr>
        <p:grpSp>
          <p:nvGrpSpPr>
            <p:cNvPr id="5121" name="Group 1">
              <a:extLst>
                <a:ext uri="{FF2B5EF4-FFF2-40B4-BE49-F238E27FC236}">
                  <a16:creationId xmlns:a16="http://schemas.microsoft.com/office/drawing/2014/main" id="{69ED558B-E0C4-4AC7-8FA7-C49EB3B8E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6157" y="1126314"/>
              <a:ext cx="10169526" cy="4982033"/>
              <a:chOff x="1992313" y="1830388"/>
              <a:chExt cx="20339051" cy="9964061"/>
            </a:xfrm>
          </p:grpSpPr>
          <p:grpSp>
            <p:nvGrpSpPr>
              <p:cNvPr id="5122" name="Group 395">
                <a:extLst>
                  <a:ext uri="{FF2B5EF4-FFF2-40B4-BE49-F238E27FC236}">
                    <a16:creationId xmlns:a16="http://schemas.microsoft.com/office/drawing/2014/main" id="{22D8664A-5EFE-4F90-811F-EFE3554969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313" y="1830388"/>
                <a:ext cx="4492626" cy="9102286"/>
                <a:chOff x="0" y="0"/>
                <a:chExt cx="4492031" cy="9101464"/>
              </a:xfrm>
            </p:grpSpPr>
            <p:sp>
              <p:nvSpPr>
                <p:cNvPr id="5163" name="Shape 384">
                  <a:extLst>
                    <a:ext uri="{FF2B5EF4-FFF2-40B4-BE49-F238E27FC236}">
                      <a16:creationId xmlns:a16="http://schemas.microsoft.com/office/drawing/2014/main" id="{49C908C4-8603-42FF-BB1D-5B3DE5664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463" y="450477"/>
                  <a:ext cx="3113104" cy="3113103"/>
                </a:xfrm>
                <a:prstGeom prst="ellipse">
                  <a:avLst/>
                </a:prstGeom>
                <a:solidFill>
                  <a:srgbClr val="4568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64" name="Shape 385">
                  <a:extLst>
                    <a:ext uri="{FF2B5EF4-FFF2-40B4-BE49-F238E27FC236}">
                      <a16:creationId xmlns:a16="http://schemas.microsoft.com/office/drawing/2014/main" id="{A7F97B11-32A9-470E-88E3-DD9D5547CD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986" y="0"/>
                  <a:ext cx="4014058" cy="4014058"/>
                </a:xfrm>
                <a:prstGeom prst="ellipse">
                  <a:avLst/>
                </a:prstGeom>
                <a:noFill/>
                <a:ln w="50800">
                  <a:solidFill>
                    <a:srgbClr val="45688B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65" name="Shape 386">
                  <a:extLst>
                    <a:ext uri="{FF2B5EF4-FFF2-40B4-BE49-F238E27FC236}">
                      <a16:creationId xmlns:a16="http://schemas.microsoft.com/office/drawing/2014/main" id="{FD50B0F5-DA1D-4625-94ED-3958A68313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6015" y="4019553"/>
                  <a:ext cx="1" cy="649280"/>
                </a:xfrm>
                <a:prstGeom prst="line">
                  <a:avLst/>
                </a:prstGeom>
                <a:noFill/>
                <a:ln w="50800">
                  <a:solidFill>
                    <a:srgbClr val="45688B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66" name="Shape 387">
                  <a:extLst>
                    <a:ext uri="{FF2B5EF4-FFF2-40B4-BE49-F238E27FC236}">
                      <a16:creationId xmlns:a16="http://schemas.microsoft.com/office/drawing/2014/main" id="{FEC843B8-E45B-444A-9824-2B9629A47A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7095616"/>
                  <a:ext cx="4492031" cy="1"/>
                </a:xfrm>
                <a:prstGeom prst="line">
                  <a:avLst/>
                </a:prstGeom>
                <a:noFill/>
                <a:ln w="50800">
                  <a:solidFill>
                    <a:srgbClr val="45688B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67" name="Shape 388">
                  <a:extLst>
                    <a:ext uri="{FF2B5EF4-FFF2-40B4-BE49-F238E27FC236}">
                      <a16:creationId xmlns:a16="http://schemas.microsoft.com/office/drawing/2014/main" id="{5170695A-CF41-4842-A76C-D75C3FC74F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5528" y="4654350"/>
                  <a:ext cx="1800975" cy="1800975"/>
                </a:xfrm>
                <a:prstGeom prst="ellipse">
                  <a:avLst/>
                </a:prstGeom>
                <a:noFill/>
                <a:ln w="50800">
                  <a:solidFill>
                    <a:srgbClr val="45688B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68" name="Shape 389">
                  <a:extLst>
                    <a:ext uri="{FF2B5EF4-FFF2-40B4-BE49-F238E27FC236}">
                      <a16:creationId xmlns:a16="http://schemas.microsoft.com/office/drawing/2014/main" id="{BA8EA444-1FDF-47EF-A9B9-C34EDF1CC8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6015" y="6445253"/>
                  <a:ext cx="1" cy="649280"/>
                </a:xfrm>
                <a:prstGeom prst="line">
                  <a:avLst/>
                </a:prstGeom>
                <a:noFill/>
                <a:ln w="50800">
                  <a:solidFill>
                    <a:srgbClr val="45688B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69" name="Shape 390">
                  <a:extLst>
                    <a:ext uri="{FF2B5EF4-FFF2-40B4-BE49-F238E27FC236}">
                      <a16:creationId xmlns:a16="http://schemas.microsoft.com/office/drawing/2014/main" id="{0FADE4BB-2CDF-44D6-89A2-5A89C701BF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465" y="7275490"/>
                  <a:ext cx="3517098" cy="18259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2800" dirty="0" smtClean="0">
                      <a:solidFill>
                        <a:srgbClr val="404040"/>
                      </a:solidFill>
                    </a:rPr>
                    <a:t>Marocains connectés</a:t>
                  </a:r>
                  <a:endParaRPr lang="fr-FR" altLang="fr-FR" sz="28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172" name="Shape 392">
                  <a:extLst>
                    <a:ext uri="{FF2B5EF4-FFF2-40B4-BE49-F238E27FC236}">
                      <a16:creationId xmlns:a16="http://schemas.microsoft.com/office/drawing/2014/main" id="{61F73279-7C5D-4205-97DA-49B7B270C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227" y="1471033"/>
                  <a:ext cx="3867578" cy="10719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3150" b="1" dirty="0" smtClean="0">
                      <a:solidFill>
                        <a:srgbClr val="FFFFFF"/>
                      </a:solidFill>
                      <a:latin typeface="Helvetica" panose="020B0604020202020204" pitchFamily="34" charset="0"/>
                      <a:sym typeface="Helvetica" panose="020B0604020202020204" pitchFamily="34" charset="0"/>
                    </a:rPr>
                    <a:t>63%</a:t>
                  </a:r>
                  <a:endParaRPr lang="fr-FR" altLang="fr-FR" sz="3150" b="1" dirty="0">
                    <a:solidFill>
                      <a:srgbClr val="FFFFFF"/>
                    </a:solidFill>
                    <a:latin typeface="Helvetica" panose="020B0604020202020204" pitchFamily="34" charset="0"/>
                    <a:sym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5123" name="Group 407">
                <a:extLst>
                  <a:ext uri="{FF2B5EF4-FFF2-40B4-BE49-F238E27FC236}">
                    <a16:creationId xmlns:a16="http://schemas.microsoft.com/office/drawing/2014/main" id="{5B260039-A9F2-4134-990A-ADD79730B5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74719" y="1830388"/>
                <a:ext cx="4491832" cy="8948397"/>
                <a:chOff x="-794" y="0"/>
                <a:chExt cx="4492825" cy="8947590"/>
              </a:xfrm>
            </p:grpSpPr>
            <p:sp>
              <p:nvSpPr>
                <p:cNvPr id="5152" name="Shape 396">
                  <a:extLst>
                    <a:ext uri="{FF2B5EF4-FFF2-40B4-BE49-F238E27FC236}">
                      <a16:creationId xmlns:a16="http://schemas.microsoft.com/office/drawing/2014/main" id="{B6A96DB9-A008-4E0F-99ED-DDEB3AC59F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463" y="450477"/>
                  <a:ext cx="3113103" cy="3113104"/>
                </a:xfrm>
                <a:prstGeom prst="ellipse">
                  <a:avLst/>
                </a:prstGeom>
                <a:solidFill>
                  <a:srgbClr val="61D1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53" name="Shape 397">
                  <a:extLst>
                    <a:ext uri="{FF2B5EF4-FFF2-40B4-BE49-F238E27FC236}">
                      <a16:creationId xmlns:a16="http://schemas.microsoft.com/office/drawing/2014/main" id="{6F913794-0203-4126-8E3C-44E0F4475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986" y="0"/>
                  <a:ext cx="4014058" cy="4014058"/>
                </a:xfrm>
                <a:prstGeom prst="ellipse">
                  <a:avLst/>
                </a:prstGeom>
                <a:noFill/>
                <a:ln w="50800">
                  <a:solidFill>
                    <a:srgbClr val="61D1CE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54" name="Shape 398">
                  <a:extLst>
                    <a:ext uri="{FF2B5EF4-FFF2-40B4-BE49-F238E27FC236}">
                      <a16:creationId xmlns:a16="http://schemas.microsoft.com/office/drawing/2014/main" id="{6F56DD55-A24C-4F42-B781-59D9130C7A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6014" y="4019553"/>
                  <a:ext cx="1" cy="649280"/>
                </a:xfrm>
                <a:prstGeom prst="line">
                  <a:avLst/>
                </a:prstGeom>
                <a:noFill/>
                <a:ln w="50800">
                  <a:solidFill>
                    <a:srgbClr val="61D1CE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55" name="Shape 399">
                  <a:extLst>
                    <a:ext uri="{FF2B5EF4-FFF2-40B4-BE49-F238E27FC236}">
                      <a16:creationId xmlns:a16="http://schemas.microsoft.com/office/drawing/2014/main" id="{9BD4196D-0A2C-4E54-A169-FEC82E7F12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7095616"/>
                  <a:ext cx="4492031" cy="1"/>
                </a:xfrm>
                <a:prstGeom prst="line">
                  <a:avLst/>
                </a:prstGeom>
                <a:noFill/>
                <a:ln w="50800">
                  <a:solidFill>
                    <a:srgbClr val="61D1CE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56" name="Shape 400">
                  <a:extLst>
                    <a:ext uri="{FF2B5EF4-FFF2-40B4-BE49-F238E27FC236}">
                      <a16:creationId xmlns:a16="http://schemas.microsoft.com/office/drawing/2014/main" id="{46667DF7-F482-4D18-BD6C-0A8853051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5527" y="4654350"/>
                  <a:ext cx="1800976" cy="1800975"/>
                </a:xfrm>
                <a:prstGeom prst="ellipse">
                  <a:avLst/>
                </a:prstGeom>
                <a:noFill/>
                <a:ln w="50800">
                  <a:solidFill>
                    <a:srgbClr val="61D1CE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57" name="Shape 401">
                  <a:extLst>
                    <a:ext uri="{FF2B5EF4-FFF2-40B4-BE49-F238E27FC236}">
                      <a16:creationId xmlns:a16="http://schemas.microsoft.com/office/drawing/2014/main" id="{28F77396-97D7-420F-9437-6290346EC0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6014" y="6445253"/>
                  <a:ext cx="1" cy="649280"/>
                </a:xfrm>
                <a:prstGeom prst="line">
                  <a:avLst/>
                </a:prstGeom>
                <a:noFill/>
                <a:ln w="50800">
                  <a:solidFill>
                    <a:srgbClr val="61D1CE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58" name="Shape 402">
                  <a:extLst>
                    <a:ext uri="{FF2B5EF4-FFF2-40B4-BE49-F238E27FC236}">
                      <a16:creationId xmlns:a16="http://schemas.microsoft.com/office/drawing/2014/main" id="{3D5A8F07-57AC-4495-862C-AC9B2EE416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794" y="8291060"/>
                  <a:ext cx="4492825" cy="656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wrap="square"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8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161" name="Shape 403">
                  <a:extLst>
                    <a:ext uri="{FF2B5EF4-FFF2-40B4-BE49-F238E27FC236}">
                      <a16:creationId xmlns:a16="http://schemas.microsoft.com/office/drawing/2014/main" id="{0734B465-865D-4A9C-B632-4253F673BA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227" y="1471033"/>
                  <a:ext cx="3867577" cy="10719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3150" b="1" dirty="0">
                    <a:solidFill>
                      <a:srgbClr val="FFFFFF"/>
                    </a:solidFill>
                    <a:latin typeface="Helvetica" panose="020B0604020202020204" pitchFamily="34" charset="0"/>
                    <a:sym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5124" name="Group 419">
                <a:extLst>
                  <a:ext uri="{FF2B5EF4-FFF2-40B4-BE49-F238E27FC236}">
                    <a16:creationId xmlns:a16="http://schemas.microsoft.com/office/drawing/2014/main" id="{DF2B6174-6D70-476D-9877-EE17B11D24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74720" y="1830388"/>
                <a:ext cx="9773444" cy="9348507"/>
                <a:chOff x="-5283571" y="0"/>
                <a:chExt cx="9775602" cy="9347664"/>
              </a:xfrm>
            </p:grpSpPr>
            <p:sp>
              <p:nvSpPr>
                <p:cNvPr id="5141" name="Shape 408">
                  <a:extLst>
                    <a:ext uri="{FF2B5EF4-FFF2-40B4-BE49-F238E27FC236}">
                      <a16:creationId xmlns:a16="http://schemas.microsoft.com/office/drawing/2014/main" id="{6544C891-2930-4C1A-8C0B-35E30C188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464" y="450477"/>
                  <a:ext cx="3113104" cy="3113103"/>
                </a:xfrm>
                <a:prstGeom prst="ellipse">
                  <a:avLst/>
                </a:prstGeom>
                <a:solidFill>
                  <a:srgbClr val="E162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42" name="Shape 409">
                  <a:extLst>
                    <a:ext uri="{FF2B5EF4-FFF2-40B4-BE49-F238E27FC236}">
                      <a16:creationId xmlns:a16="http://schemas.microsoft.com/office/drawing/2014/main" id="{F28DE3BE-74B8-4A6E-AE4A-E10D7CE3B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986" y="0"/>
                  <a:ext cx="4014058" cy="4014058"/>
                </a:xfrm>
                <a:prstGeom prst="ellipse">
                  <a:avLst/>
                </a:prstGeom>
                <a:noFill/>
                <a:ln w="50800">
                  <a:solidFill>
                    <a:srgbClr val="E16268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43" name="Shape 410">
                  <a:extLst>
                    <a:ext uri="{FF2B5EF4-FFF2-40B4-BE49-F238E27FC236}">
                      <a16:creationId xmlns:a16="http://schemas.microsoft.com/office/drawing/2014/main" id="{FB9D9F30-E476-4864-89AD-01169A3DC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6015" y="4019553"/>
                  <a:ext cx="1" cy="649280"/>
                </a:xfrm>
                <a:prstGeom prst="line">
                  <a:avLst/>
                </a:prstGeom>
                <a:noFill/>
                <a:ln w="50800">
                  <a:solidFill>
                    <a:srgbClr val="E16268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44" name="Shape 411">
                  <a:extLst>
                    <a:ext uri="{FF2B5EF4-FFF2-40B4-BE49-F238E27FC236}">
                      <a16:creationId xmlns:a16="http://schemas.microsoft.com/office/drawing/2014/main" id="{060B5D10-AE06-4C69-AB1C-8090B28730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7095616"/>
                  <a:ext cx="4492031" cy="1"/>
                </a:xfrm>
                <a:prstGeom prst="line">
                  <a:avLst/>
                </a:prstGeom>
                <a:noFill/>
                <a:ln w="50800">
                  <a:solidFill>
                    <a:srgbClr val="E16268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45" name="Shape 412">
                  <a:extLst>
                    <a:ext uri="{FF2B5EF4-FFF2-40B4-BE49-F238E27FC236}">
                      <a16:creationId xmlns:a16="http://schemas.microsoft.com/office/drawing/2014/main" id="{6C8D2EDF-D859-45EC-9E1D-923BDA43AE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5528" y="4654350"/>
                  <a:ext cx="1800975" cy="1800975"/>
                </a:xfrm>
                <a:prstGeom prst="ellipse">
                  <a:avLst/>
                </a:prstGeom>
                <a:noFill/>
                <a:ln w="50800">
                  <a:solidFill>
                    <a:srgbClr val="E16268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46" name="Shape 413">
                  <a:extLst>
                    <a:ext uri="{FF2B5EF4-FFF2-40B4-BE49-F238E27FC236}">
                      <a16:creationId xmlns:a16="http://schemas.microsoft.com/office/drawing/2014/main" id="{79E32EAA-28C3-4510-AD43-1838A77B2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6015" y="6445253"/>
                  <a:ext cx="1" cy="649280"/>
                </a:xfrm>
                <a:prstGeom prst="line">
                  <a:avLst/>
                </a:prstGeom>
                <a:noFill/>
                <a:ln w="50800">
                  <a:solidFill>
                    <a:srgbClr val="E16268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47" name="Shape 414">
                  <a:extLst>
                    <a:ext uri="{FF2B5EF4-FFF2-40B4-BE49-F238E27FC236}">
                      <a16:creationId xmlns:a16="http://schemas.microsoft.com/office/drawing/2014/main" id="{D37B3A70-8820-4587-BDBA-4895AE0A83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794" y="7275490"/>
                  <a:ext cx="4492825" cy="2072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wrap="square"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lvl="0"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2800" dirty="0" smtClean="0">
                      <a:solidFill>
                        <a:srgbClr val="404040"/>
                      </a:solidFill>
                    </a:rPr>
                    <a:t>Smartphones </a:t>
                  </a:r>
                  <a:r>
                    <a:rPr lang="fr-FR" altLang="fr-FR" sz="1800" dirty="0" smtClean="0">
                      <a:solidFill>
                        <a:srgbClr val="404040"/>
                      </a:solidFill>
                      <a:latin typeface="Arial"/>
                      <a:ea typeface="+mn-ea"/>
                      <a:cs typeface="+mn-cs"/>
                    </a:rPr>
                    <a:t>(25% sur laptop et 14% sur tablette)</a:t>
                  </a:r>
                  <a:endParaRPr lang="fr-FR" altLang="fr-FR" sz="1800" dirty="0">
                    <a:solidFill>
                      <a:srgbClr val="404040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50" name="Shape 415">
                  <a:extLst>
                    <a:ext uri="{FF2B5EF4-FFF2-40B4-BE49-F238E27FC236}">
                      <a16:creationId xmlns:a16="http://schemas.microsoft.com/office/drawing/2014/main" id="{CC91DE76-3AB8-440E-9122-CD25E49429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227" y="1471033"/>
                  <a:ext cx="3867577" cy="10719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3150" b="1" dirty="0" smtClean="0">
                      <a:solidFill>
                        <a:srgbClr val="FFFFFF"/>
                      </a:solidFill>
                      <a:latin typeface="Helvetica" panose="020B0604020202020204" pitchFamily="34" charset="0"/>
                      <a:sym typeface="Helvetica" panose="020B0604020202020204" pitchFamily="34" charset="0"/>
                    </a:rPr>
                    <a:t>57%</a:t>
                  </a:r>
                  <a:endParaRPr lang="fr-FR" altLang="fr-FR" sz="3150" b="1" dirty="0">
                    <a:solidFill>
                      <a:srgbClr val="FFFFFF"/>
                    </a:solidFill>
                    <a:latin typeface="Helvetica" panose="020B0604020202020204" pitchFamily="34" charset="0"/>
                    <a:sym typeface="Helvetica" panose="020B0604020202020204" pitchFamily="34" charset="0"/>
                  </a:endParaRPr>
                </a:p>
              </p:txBody>
            </p:sp>
            <p:sp>
              <p:nvSpPr>
                <p:cNvPr id="59" name="Shape 414">
                  <a:extLst>
                    <a:ext uri="{FF2B5EF4-FFF2-40B4-BE49-F238E27FC236}">
                      <a16:creationId xmlns:a16="http://schemas.microsoft.com/office/drawing/2014/main" id="{D37B3A70-8820-4587-BDBA-4895AE0A83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5283571" y="7398589"/>
                  <a:ext cx="4492826" cy="18259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wrap="square"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2800" dirty="0">
                      <a:solidFill>
                        <a:srgbClr val="404040"/>
                      </a:solidFill>
                    </a:rPr>
                    <a:t>Evolution</a:t>
                  </a:r>
                  <a:r>
                    <a:rPr lang="fr-FR" altLang="fr-FR" sz="2200" dirty="0">
                      <a:solidFill>
                        <a:srgbClr val="404040"/>
                      </a:solidFill>
                    </a:rPr>
                    <a:t> </a:t>
                  </a:r>
                  <a:r>
                    <a:rPr lang="fr-FR" altLang="fr-FR" sz="2800" dirty="0">
                      <a:solidFill>
                        <a:srgbClr val="404040"/>
                      </a:solidFill>
                    </a:rPr>
                    <a:t>annuelle</a:t>
                  </a:r>
                  <a:endParaRPr lang="fr-FR" altLang="fr-FR" sz="2800" dirty="0">
                    <a:solidFill>
                      <a:srgbClr val="404040"/>
                    </a:solidFill>
                  </a:endParaRPr>
                </a:p>
              </p:txBody>
            </p:sp>
          </p:grpSp>
          <p:grpSp>
            <p:nvGrpSpPr>
              <p:cNvPr id="5125" name="Group 435">
                <a:extLst>
                  <a:ext uri="{FF2B5EF4-FFF2-40B4-BE49-F238E27FC236}">
                    <a16:creationId xmlns:a16="http://schemas.microsoft.com/office/drawing/2014/main" id="{D4BFA4EF-2AEB-4B72-B20E-25D795D7F8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86302" y="1830388"/>
                <a:ext cx="14745062" cy="9964061"/>
                <a:chOff x="-10251079" y="0"/>
                <a:chExt cx="14743110" cy="9963161"/>
              </a:xfrm>
            </p:grpSpPr>
            <p:sp>
              <p:nvSpPr>
                <p:cNvPr id="5126" name="Shape 420">
                  <a:extLst>
                    <a:ext uri="{FF2B5EF4-FFF2-40B4-BE49-F238E27FC236}">
                      <a16:creationId xmlns:a16="http://schemas.microsoft.com/office/drawing/2014/main" id="{3DA20C8A-2F7E-4BD2-9737-AEFF6B893D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463" y="450477"/>
                  <a:ext cx="3113103" cy="3113103"/>
                </a:xfrm>
                <a:prstGeom prst="ellipse">
                  <a:avLst/>
                </a:prstGeom>
                <a:solidFill>
                  <a:srgbClr val="2EA7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7" name="Shape 421">
                  <a:extLst>
                    <a:ext uri="{FF2B5EF4-FFF2-40B4-BE49-F238E27FC236}">
                      <a16:creationId xmlns:a16="http://schemas.microsoft.com/office/drawing/2014/main" id="{0F51E37B-811B-4487-AFE5-F3AF1B7ED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986" y="0"/>
                  <a:ext cx="4014059" cy="4014058"/>
                </a:xfrm>
                <a:prstGeom prst="ellipse">
                  <a:avLst/>
                </a:prstGeom>
                <a:noFill/>
                <a:ln w="50800">
                  <a:solidFill>
                    <a:srgbClr val="2EA7E2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8" name="Shape 422">
                  <a:extLst>
                    <a:ext uri="{FF2B5EF4-FFF2-40B4-BE49-F238E27FC236}">
                      <a16:creationId xmlns:a16="http://schemas.microsoft.com/office/drawing/2014/main" id="{BE98F590-91F1-49B3-A905-004284365E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6015" y="4019553"/>
                  <a:ext cx="1" cy="649280"/>
                </a:xfrm>
                <a:prstGeom prst="line">
                  <a:avLst/>
                </a:prstGeom>
                <a:noFill/>
                <a:ln w="50800">
                  <a:solidFill>
                    <a:srgbClr val="2EA7E2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29" name="Shape 423">
                  <a:extLst>
                    <a:ext uri="{FF2B5EF4-FFF2-40B4-BE49-F238E27FC236}">
                      <a16:creationId xmlns:a16="http://schemas.microsoft.com/office/drawing/2014/main" id="{2D5EF892-2C59-4794-AA6A-CEF58818C1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7095616"/>
                  <a:ext cx="4492031" cy="1"/>
                </a:xfrm>
                <a:prstGeom prst="line">
                  <a:avLst/>
                </a:prstGeom>
                <a:noFill/>
                <a:ln w="50800">
                  <a:solidFill>
                    <a:srgbClr val="2EA7E2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30" name="Shape 424">
                  <a:extLst>
                    <a:ext uri="{FF2B5EF4-FFF2-40B4-BE49-F238E27FC236}">
                      <a16:creationId xmlns:a16="http://schemas.microsoft.com/office/drawing/2014/main" id="{4A5CA7DC-F51D-4870-AC65-172E13B9A6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5528" y="4654350"/>
                  <a:ext cx="1800975" cy="1800975"/>
                </a:xfrm>
                <a:prstGeom prst="ellipse">
                  <a:avLst/>
                </a:prstGeom>
                <a:noFill/>
                <a:ln w="50800">
                  <a:solidFill>
                    <a:srgbClr val="2EA7E2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31" name="Shape 425">
                  <a:extLst>
                    <a:ext uri="{FF2B5EF4-FFF2-40B4-BE49-F238E27FC236}">
                      <a16:creationId xmlns:a16="http://schemas.microsoft.com/office/drawing/2014/main" id="{8EB48442-F01C-4AFA-A5DD-C570C130A4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6015" y="6445253"/>
                  <a:ext cx="1" cy="649280"/>
                </a:xfrm>
                <a:prstGeom prst="line">
                  <a:avLst/>
                </a:prstGeom>
                <a:noFill/>
                <a:ln w="50800">
                  <a:solidFill>
                    <a:srgbClr val="2EA7E2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32" name="Shape 426">
                  <a:extLst>
                    <a:ext uri="{FF2B5EF4-FFF2-40B4-BE49-F238E27FC236}">
                      <a16:creationId xmlns:a16="http://schemas.microsoft.com/office/drawing/2014/main" id="{388DD8B3-5F64-4CB5-BC12-32DC28E53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794" y="7275489"/>
                  <a:ext cx="4491237" cy="2687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wrap="square" lIns="0" tIns="25400" rIns="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lvl="0"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2400" dirty="0">
                      <a:solidFill>
                        <a:srgbClr val="404040"/>
                      </a:solidFill>
                      <a:latin typeface="Arial"/>
                      <a:ea typeface="+mn-ea"/>
                      <a:cs typeface="+mn-cs"/>
                    </a:rPr>
                    <a:t>Utilisation d’internet / Jour </a:t>
                  </a:r>
                  <a:r>
                    <a:rPr lang="fr-FR" altLang="fr-FR" sz="1800" dirty="0">
                      <a:solidFill>
                        <a:srgbClr val="404040"/>
                      </a:solidFill>
                      <a:latin typeface="Arial"/>
                      <a:ea typeface="+mn-ea"/>
                      <a:cs typeface="+mn-cs"/>
                    </a:rPr>
                    <a:t>(dont 2h24 sur les réseaux sociaux</a:t>
                  </a:r>
                  <a:r>
                    <a:rPr lang="fr-FR" altLang="fr-FR" sz="1800" dirty="0" smtClean="0">
                      <a:solidFill>
                        <a:srgbClr val="404040"/>
                      </a:solidFill>
                      <a:latin typeface="Arial"/>
                      <a:ea typeface="+mn-ea"/>
                      <a:cs typeface="+mn-cs"/>
                    </a:rPr>
                    <a:t>)</a:t>
                  </a:r>
                  <a:endParaRPr lang="fr-FR" altLang="fr-FR" sz="1800" dirty="0">
                    <a:solidFill>
                      <a:srgbClr val="404040"/>
                    </a:solidFill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39" name="Shape 427">
                  <a:extLst>
                    <a:ext uri="{FF2B5EF4-FFF2-40B4-BE49-F238E27FC236}">
                      <a16:creationId xmlns:a16="http://schemas.microsoft.com/office/drawing/2014/main" id="{925CBB67-1A21-49E5-8A49-FFFB0CF3A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227" y="1471032"/>
                  <a:ext cx="3867578" cy="10719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3150" b="1" dirty="0" smtClean="0">
                      <a:solidFill>
                        <a:srgbClr val="FFFFFF"/>
                      </a:solidFill>
                      <a:latin typeface="Helvetica" panose="020B0604020202020204" pitchFamily="34" charset="0"/>
                      <a:sym typeface="Helvetica" panose="020B0604020202020204" pitchFamily="34" charset="0"/>
                    </a:rPr>
                    <a:t>2h53</a:t>
                  </a:r>
                  <a:endParaRPr lang="fr-FR" altLang="fr-FR" sz="3150" b="1" dirty="0">
                    <a:solidFill>
                      <a:srgbClr val="FFFFFF"/>
                    </a:solidFill>
                    <a:latin typeface="Helvetica" panose="020B0604020202020204" pitchFamily="34" charset="0"/>
                    <a:sym typeface="Helvetica" panose="020B0604020202020204" pitchFamily="34" charset="0"/>
                  </a:endParaRPr>
                </a:p>
              </p:txBody>
            </p:sp>
            <p:sp>
              <p:nvSpPr>
                <p:cNvPr id="58" name="Shape 427">
                  <a:extLst>
                    <a:ext uri="{FF2B5EF4-FFF2-40B4-BE49-F238E27FC236}">
                      <a16:creationId xmlns:a16="http://schemas.microsoft.com/office/drawing/2014/main" id="{925CBB67-1A21-49E5-8A49-FFFB0CF3A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0251079" y="1471032"/>
                  <a:ext cx="3867578" cy="10719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3150" b="1" dirty="0">
                      <a:solidFill>
                        <a:srgbClr val="FFFFFF"/>
                      </a:solidFill>
                      <a:latin typeface="Helvetica" panose="020B0604020202020204" pitchFamily="34" charset="0"/>
                      <a:sym typeface="Helvetica" panose="020B0604020202020204" pitchFamily="34" charset="0"/>
                    </a:rPr>
                    <a:t>+12</a:t>
                  </a:r>
                  <a:r>
                    <a:rPr lang="fr-FR" altLang="fr-FR" sz="3150" b="1" dirty="0" smtClean="0">
                      <a:solidFill>
                        <a:srgbClr val="FFFFFF"/>
                      </a:solidFill>
                      <a:latin typeface="Helvetica" panose="020B0604020202020204" pitchFamily="34" charset="0"/>
                      <a:sym typeface="Helvetica" panose="020B0604020202020204" pitchFamily="34" charset="0"/>
                    </a:rPr>
                    <a:t>%</a:t>
                  </a:r>
                  <a:endParaRPr lang="fr-FR" altLang="fr-FR" sz="3150" b="1" dirty="0">
                    <a:solidFill>
                      <a:srgbClr val="FFFFFF"/>
                    </a:solidFill>
                    <a:latin typeface="Helvetica" panose="020B0604020202020204" pitchFamily="34" charset="0"/>
                    <a:sym typeface="Helvetica" panose="020B0604020202020204" pitchFamily="34" charset="0"/>
                  </a:endParaRPr>
                </a:p>
              </p:txBody>
            </p:sp>
          </p:grpSp>
        </p:grpSp>
        <p:pic>
          <p:nvPicPr>
            <p:cNvPr id="60" name="Image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792" y="3610716"/>
              <a:ext cx="581042" cy="581042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4637" y="3671767"/>
              <a:ext cx="513371" cy="513371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8023" y="3587329"/>
              <a:ext cx="627816" cy="627816"/>
            </a:xfrm>
            <a:prstGeom prst="rect">
              <a:avLst/>
            </a:prstGeom>
          </p:spPr>
        </p:pic>
        <p:pic>
          <p:nvPicPr>
            <p:cNvPr id="1026" name="Picture 2" descr="Résultat de recherche d'images pour &quot;flat icon increase&quot;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823" y="3689555"/>
              <a:ext cx="440701" cy="43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Shape 390">
            <a:extLst>
              <a:ext uri="{FF2B5EF4-FFF2-40B4-BE49-F238E27FC236}">
                <a16:creationId xmlns:a16="http://schemas.microsoft.com/office/drawing/2014/main" id="{0FADE4BB-2CDF-44D6-89A2-5A89C701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89" y="6294495"/>
            <a:ext cx="10512430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spc="300" dirty="0" smtClean="0">
                <a:solidFill>
                  <a:srgbClr val="404040"/>
                </a:solidFill>
              </a:rPr>
              <a:t>Selon une étude de </a:t>
            </a:r>
            <a:r>
              <a:rPr lang="fr-FR" altLang="fr-FR" sz="1400" spc="300" dirty="0" err="1" smtClean="0">
                <a:solidFill>
                  <a:srgbClr val="404040"/>
                </a:solidFill>
              </a:rPr>
              <a:t>Hootsuite</a:t>
            </a:r>
            <a:r>
              <a:rPr lang="fr-FR" altLang="fr-FR" sz="1400" spc="300" dirty="0" smtClean="0">
                <a:solidFill>
                  <a:srgbClr val="404040"/>
                </a:solidFill>
              </a:rPr>
              <a:t> et </a:t>
            </a:r>
            <a:r>
              <a:rPr lang="fr-FR" altLang="fr-FR" sz="1400" spc="300" dirty="0" err="1" smtClean="0">
                <a:solidFill>
                  <a:srgbClr val="404040"/>
                </a:solidFill>
              </a:rPr>
              <a:t>We</a:t>
            </a:r>
            <a:r>
              <a:rPr lang="fr-FR" altLang="fr-FR" sz="1400" spc="300" dirty="0" smtClean="0">
                <a:solidFill>
                  <a:srgbClr val="404040"/>
                </a:solidFill>
              </a:rPr>
              <a:t> Are Social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187A0D2-D6B3-439C-BB8B-F26B7E43F639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3</a:t>
            </a:fld>
            <a:endParaRPr lang="fr-FR" dirty="0">
              <a:solidFill>
                <a:srgbClr val="80808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2908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meline"/>
          <p:cNvSpPr txBox="1"/>
          <p:nvPr/>
        </p:nvSpPr>
        <p:spPr>
          <a:xfrm>
            <a:off x="142531" y="289811"/>
            <a:ext cx="11912414" cy="12824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6000" dirty="0" smtClean="0"/>
              <a:t>Utilisation d’internet au Maroc </a:t>
            </a:r>
            <a:r>
              <a:rPr lang="fr-FR" sz="4000" dirty="0" smtClean="0"/>
              <a:t>(</a:t>
            </a:r>
            <a:r>
              <a:rPr lang="fr-FR" sz="4000" dirty="0"/>
              <a:t>janvier 2018)</a:t>
            </a:r>
          </a:p>
          <a:p>
            <a:pPr>
              <a:lnSpc>
                <a:spcPct val="100000"/>
              </a:lnSpc>
            </a:pPr>
            <a:endParaRPr sz="60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360890" y="1572213"/>
            <a:ext cx="11694056" cy="4214202"/>
            <a:chOff x="360890" y="1736085"/>
            <a:chExt cx="11694056" cy="4214202"/>
          </a:xfrm>
        </p:grpSpPr>
        <p:grpSp>
          <p:nvGrpSpPr>
            <p:cNvPr id="12" name="Groupe 11"/>
            <p:cNvGrpSpPr/>
            <p:nvPr/>
          </p:nvGrpSpPr>
          <p:grpSpPr>
            <a:xfrm>
              <a:off x="360890" y="1736085"/>
              <a:ext cx="2050629" cy="3873386"/>
              <a:chOff x="360890" y="1736085"/>
              <a:chExt cx="2050629" cy="3873386"/>
            </a:xfrm>
          </p:grpSpPr>
          <p:grpSp>
            <p:nvGrpSpPr>
              <p:cNvPr id="5122" name="Group 395">
                <a:extLst>
                  <a:ext uri="{FF2B5EF4-FFF2-40B4-BE49-F238E27FC236}">
                    <a16:creationId xmlns:a16="http://schemas.microsoft.com/office/drawing/2014/main" id="{22D8664A-5EFE-4F90-811F-EFE3554969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890" y="1736085"/>
                <a:ext cx="2050629" cy="3873386"/>
                <a:chOff x="0" y="0"/>
                <a:chExt cx="4492031" cy="8485246"/>
              </a:xfrm>
            </p:grpSpPr>
            <p:sp>
              <p:nvSpPr>
                <p:cNvPr id="5163" name="Shape 384">
                  <a:extLst>
                    <a:ext uri="{FF2B5EF4-FFF2-40B4-BE49-F238E27FC236}">
                      <a16:creationId xmlns:a16="http://schemas.microsoft.com/office/drawing/2014/main" id="{49C908C4-8603-42FF-BB1D-5B3DE5664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463" y="450477"/>
                  <a:ext cx="3113104" cy="3113103"/>
                </a:xfrm>
                <a:prstGeom prst="ellipse">
                  <a:avLst/>
                </a:prstGeom>
                <a:solidFill>
                  <a:srgbClr val="4568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64" name="Shape 385">
                  <a:extLst>
                    <a:ext uri="{FF2B5EF4-FFF2-40B4-BE49-F238E27FC236}">
                      <a16:creationId xmlns:a16="http://schemas.microsoft.com/office/drawing/2014/main" id="{A7F97B11-32A9-470E-88E3-DD9D5547CD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986" y="0"/>
                  <a:ext cx="4014058" cy="4014058"/>
                </a:xfrm>
                <a:prstGeom prst="ellipse">
                  <a:avLst/>
                </a:prstGeom>
                <a:noFill/>
                <a:ln w="50800">
                  <a:solidFill>
                    <a:srgbClr val="45688B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65" name="Shape 386">
                  <a:extLst>
                    <a:ext uri="{FF2B5EF4-FFF2-40B4-BE49-F238E27FC236}">
                      <a16:creationId xmlns:a16="http://schemas.microsoft.com/office/drawing/2014/main" id="{FD50B0F5-DA1D-4625-94ED-3958A68313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6015" y="4019553"/>
                  <a:ext cx="1" cy="649280"/>
                </a:xfrm>
                <a:prstGeom prst="line">
                  <a:avLst/>
                </a:prstGeom>
                <a:noFill/>
                <a:ln w="50800">
                  <a:solidFill>
                    <a:srgbClr val="45688B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66" name="Shape 387">
                  <a:extLst>
                    <a:ext uri="{FF2B5EF4-FFF2-40B4-BE49-F238E27FC236}">
                      <a16:creationId xmlns:a16="http://schemas.microsoft.com/office/drawing/2014/main" id="{FEC843B8-E45B-444A-9824-2B9629A47A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7095616"/>
                  <a:ext cx="4492031" cy="1"/>
                </a:xfrm>
                <a:prstGeom prst="line">
                  <a:avLst/>
                </a:prstGeom>
                <a:noFill/>
                <a:ln w="50800">
                  <a:solidFill>
                    <a:srgbClr val="45688B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67" name="Shape 388">
                  <a:extLst>
                    <a:ext uri="{FF2B5EF4-FFF2-40B4-BE49-F238E27FC236}">
                      <a16:creationId xmlns:a16="http://schemas.microsoft.com/office/drawing/2014/main" id="{5170695A-CF41-4842-A76C-D75C3FC74F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5528" y="4654350"/>
                  <a:ext cx="1800975" cy="1800975"/>
                </a:xfrm>
                <a:prstGeom prst="ellipse">
                  <a:avLst/>
                </a:prstGeom>
                <a:noFill/>
                <a:ln w="50800">
                  <a:solidFill>
                    <a:srgbClr val="45688B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68" name="Shape 389">
                  <a:extLst>
                    <a:ext uri="{FF2B5EF4-FFF2-40B4-BE49-F238E27FC236}">
                      <a16:creationId xmlns:a16="http://schemas.microsoft.com/office/drawing/2014/main" id="{BA8EA444-1FDF-47EF-A9B9-C34EDF1CC8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6015" y="6445253"/>
                  <a:ext cx="1" cy="649280"/>
                </a:xfrm>
                <a:prstGeom prst="line">
                  <a:avLst/>
                </a:prstGeom>
                <a:noFill/>
                <a:ln w="50800">
                  <a:solidFill>
                    <a:srgbClr val="45688B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69" name="Shape 390">
                  <a:extLst>
                    <a:ext uri="{FF2B5EF4-FFF2-40B4-BE49-F238E27FC236}">
                      <a16:creationId xmlns:a16="http://schemas.microsoft.com/office/drawing/2014/main" id="{0FADE4BB-2CDF-44D6-89A2-5A89C701BF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465" y="7520968"/>
                  <a:ext cx="3517098" cy="964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2800" dirty="0" smtClean="0">
                      <a:solidFill>
                        <a:srgbClr val="404040"/>
                      </a:solidFill>
                    </a:rPr>
                    <a:t>Vidéos</a:t>
                  </a:r>
                  <a:endParaRPr lang="fr-FR" altLang="fr-FR" sz="28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172" name="Shape 392">
                  <a:extLst>
                    <a:ext uri="{FF2B5EF4-FFF2-40B4-BE49-F238E27FC236}">
                      <a16:creationId xmlns:a16="http://schemas.microsoft.com/office/drawing/2014/main" id="{61F73279-7C5D-4205-97DA-49B7B270C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227" y="1471033"/>
                  <a:ext cx="3867578" cy="10719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3150" b="1" dirty="0" smtClean="0">
                      <a:solidFill>
                        <a:srgbClr val="FFFFFF"/>
                      </a:solidFill>
                      <a:latin typeface="Helvetica" panose="020B0604020202020204" pitchFamily="34" charset="0"/>
                      <a:sym typeface="Helvetica" panose="020B0604020202020204" pitchFamily="34" charset="0"/>
                    </a:rPr>
                    <a:t>39%</a:t>
                  </a:r>
                  <a:endParaRPr lang="fr-FR" altLang="fr-FR" sz="3150" b="1" dirty="0">
                    <a:solidFill>
                      <a:srgbClr val="FFFFFF"/>
                    </a:solidFill>
                    <a:latin typeface="Helvetica" panose="020B0604020202020204" pitchFamily="34" charset="0"/>
                    <a:sym typeface="Helvetica" panose="020B0604020202020204" pitchFamily="34" charset="0"/>
                  </a:endParaRPr>
                </a:p>
              </p:txBody>
            </p:sp>
          </p:grpSp>
          <p:pic>
            <p:nvPicPr>
              <p:cNvPr id="2" name="Imag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7334" y="4050405"/>
                <a:ext cx="437739" cy="437739"/>
              </a:xfrm>
              <a:prstGeom prst="rect">
                <a:avLst/>
              </a:prstGeom>
            </p:spPr>
          </p:pic>
        </p:grpSp>
        <p:grpSp>
          <p:nvGrpSpPr>
            <p:cNvPr id="10" name="Groupe 9"/>
            <p:cNvGrpSpPr/>
            <p:nvPr/>
          </p:nvGrpSpPr>
          <p:grpSpPr>
            <a:xfrm>
              <a:off x="5183128" y="1736085"/>
              <a:ext cx="2049905" cy="3894386"/>
              <a:chOff x="5183128" y="1736085"/>
              <a:chExt cx="2049905" cy="3894386"/>
            </a:xfrm>
          </p:grpSpPr>
          <p:grpSp>
            <p:nvGrpSpPr>
              <p:cNvPr id="5124" name="Group 419">
                <a:extLst>
                  <a:ext uri="{FF2B5EF4-FFF2-40B4-BE49-F238E27FC236}">
                    <a16:creationId xmlns:a16="http://schemas.microsoft.com/office/drawing/2014/main" id="{DF2B6174-6D70-476D-9877-EE17B11D24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3128" y="1736085"/>
                <a:ext cx="2049905" cy="3894386"/>
                <a:chOff x="0" y="0"/>
                <a:chExt cx="4492031" cy="8531251"/>
              </a:xfrm>
            </p:grpSpPr>
            <p:sp>
              <p:nvSpPr>
                <p:cNvPr id="5141" name="Shape 408">
                  <a:extLst>
                    <a:ext uri="{FF2B5EF4-FFF2-40B4-BE49-F238E27FC236}">
                      <a16:creationId xmlns:a16="http://schemas.microsoft.com/office/drawing/2014/main" id="{6544C891-2930-4C1A-8C0B-35E30C188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464" y="450477"/>
                  <a:ext cx="3113104" cy="3113103"/>
                </a:xfrm>
                <a:prstGeom prst="ellipse">
                  <a:avLst/>
                </a:prstGeom>
                <a:solidFill>
                  <a:srgbClr val="E162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42" name="Shape 409">
                  <a:extLst>
                    <a:ext uri="{FF2B5EF4-FFF2-40B4-BE49-F238E27FC236}">
                      <a16:creationId xmlns:a16="http://schemas.microsoft.com/office/drawing/2014/main" id="{F28DE3BE-74B8-4A6E-AE4A-E10D7CE3B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986" y="0"/>
                  <a:ext cx="4014058" cy="4014058"/>
                </a:xfrm>
                <a:prstGeom prst="ellipse">
                  <a:avLst/>
                </a:prstGeom>
                <a:noFill/>
                <a:ln w="50800">
                  <a:solidFill>
                    <a:srgbClr val="E16268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43" name="Shape 410">
                  <a:extLst>
                    <a:ext uri="{FF2B5EF4-FFF2-40B4-BE49-F238E27FC236}">
                      <a16:creationId xmlns:a16="http://schemas.microsoft.com/office/drawing/2014/main" id="{FB9D9F30-E476-4864-89AD-01169A3DC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6015" y="4019553"/>
                  <a:ext cx="1" cy="649280"/>
                </a:xfrm>
                <a:prstGeom prst="line">
                  <a:avLst/>
                </a:prstGeom>
                <a:noFill/>
                <a:ln w="50800">
                  <a:solidFill>
                    <a:srgbClr val="E16268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44" name="Shape 411">
                  <a:extLst>
                    <a:ext uri="{FF2B5EF4-FFF2-40B4-BE49-F238E27FC236}">
                      <a16:creationId xmlns:a16="http://schemas.microsoft.com/office/drawing/2014/main" id="{060B5D10-AE06-4C69-AB1C-8090B28730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7095616"/>
                  <a:ext cx="4492031" cy="1"/>
                </a:xfrm>
                <a:prstGeom prst="line">
                  <a:avLst/>
                </a:prstGeom>
                <a:noFill/>
                <a:ln w="50800">
                  <a:solidFill>
                    <a:srgbClr val="E16268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45" name="Shape 412">
                  <a:extLst>
                    <a:ext uri="{FF2B5EF4-FFF2-40B4-BE49-F238E27FC236}">
                      <a16:creationId xmlns:a16="http://schemas.microsoft.com/office/drawing/2014/main" id="{6C8D2EDF-D859-45EC-9E1D-923BDA43AE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5528" y="4654350"/>
                  <a:ext cx="1800975" cy="1800975"/>
                </a:xfrm>
                <a:prstGeom prst="ellipse">
                  <a:avLst/>
                </a:prstGeom>
                <a:noFill/>
                <a:ln w="50800">
                  <a:solidFill>
                    <a:srgbClr val="E16268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46" name="Shape 413">
                  <a:extLst>
                    <a:ext uri="{FF2B5EF4-FFF2-40B4-BE49-F238E27FC236}">
                      <a16:creationId xmlns:a16="http://schemas.microsoft.com/office/drawing/2014/main" id="{79E32EAA-28C3-4510-AD43-1838A77B2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6015" y="6445253"/>
                  <a:ext cx="1" cy="649280"/>
                </a:xfrm>
                <a:prstGeom prst="line">
                  <a:avLst/>
                </a:prstGeom>
                <a:noFill/>
                <a:ln w="50800">
                  <a:solidFill>
                    <a:srgbClr val="E16268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47" name="Shape 414">
                  <a:extLst>
                    <a:ext uri="{FF2B5EF4-FFF2-40B4-BE49-F238E27FC236}">
                      <a16:creationId xmlns:a16="http://schemas.microsoft.com/office/drawing/2014/main" id="{D37B3A70-8820-4587-BDBA-4895AE0A83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474955"/>
                  <a:ext cx="4492031" cy="1056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wrap="square"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2800" dirty="0" smtClean="0">
                      <a:solidFill>
                        <a:srgbClr val="404040"/>
                      </a:solidFill>
                    </a:rPr>
                    <a:t>Recherche</a:t>
                  </a:r>
                  <a:endParaRPr lang="fr-FR" altLang="fr-FR" sz="28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150" name="Shape 415">
                  <a:extLst>
                    <a:ext uri="{FF2B5EF4-FFF2-40B4-BE49-F238E27FC236}">
                      <a16:creationId xmlns:a16="http://schemas.microsoft.com/office/drawing/2014/main" id="{CC91DE76-3AB8-440E-9122-CD25E49429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227" y="1471033"/>
                  <a:ext cx="3867577" cy="10719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3150" b="1" dirty="0" smtClean="0">
                      <a:solidFill>
                        <a:srgbClr val="FFFFFF"/>
                      </a:solidFill>
                      <a:latin typeface="Helvetica" panose="020B0604020202020204" pitchFamily="34" charset="0"/>
                      <a:sym typeface="Helvetica" panose="020B0604020202020204" pitchFamily="34" charset="0"/>
                    </a:rPr>
                    <a:t>28%</a:t>
                  </a:r>
                  <a:endParaRPr lang="fr-FR" altLang="fr-FR" sz="3150" b="1" dirty="0">
                    <a:solidFill>
                      <a:srgbClr val="FFFFFF"/>
                    </a:solidFill>
                    <a:latin typeface="Helvetica" panose="020B0604020202020204" pitchFamily="34" charset="0"/>
                    <a:sym typeface="Helvetica" panose="020B0604020202020204" pitchFamily="34" charset="0"/>
                  </a:endParaRPr>
                </a:p>
              </p:txBody>
            </p:sp>
          </p:grpSp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015" y="4044211"/>
                <a:ext cx="450127" cy="450127"/>
              </a:xfrm>
              <a:prstGeom prst="rect">
                <a:avLst/>
              </a:prstGeom>
            </p:spPr>
          </p:pic>
        </p:grpSp>
        <p:grpSp>
          <p:nvGrpSpPr>
            <p:cNvPr id="9" name="Groupe 8"/>
            <p:cNvGrpSpPr/>
            <p:nvPr/>
          </p:nvGrpSpPr>
          <p:grpSpPr>
            <a:xfrm>
              <a:off x="7593885" y="1736085"/>
              <a:ext cx="2050629" cy="3873386"/>
              <a:chOff x="7593885" y="1736085"/>
              <a:chExt cx="2050629" cy="3873386"/>
            </a:xfrm>
          </p:grpSpPr>
          <p:grpSp>
            <p:nvGrpSpPr>
              <p:cNvPr id="5125" name="Group 435">
                <a:extLst>
                  <a:ext uri="{FF2B5EF4-FFF2-40B4-BE49-F238E27FC236}">
                    <a16:creationId xmlns:a16="http://schemas.microsoft.com/office/drawing/2014/main" id="{D4BFA4EF-2AEB-4B72-B20E-25D795D7F8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885" y="1736085"/>
                <a:ext cx="2050629" cy="3873386"/>
                <a:chOff x="0" y="0"/>
                <a:chExt cx="4492031" cy="8485246"/>
              </a:xfrm>
            </p:grpSpPr>
            <p:sp>
              <p:nvSpPr>
                <p:cNvPr id="5126" name="Shape 420">
                  <a:extLst>
                    <a:ext uri="{FF2B5EF4-FFF2-40B4-BE49-F238E27FC236}">
                      <a16:creationId xmlns:a16="http://schemas.microsoft.com/office/drawing/2014/main" id="{3DA20C8A-2F7E-4BD2-9737-AEFF6B893D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463" y="450477"/>
                  <a:ext cx="3113103" cy="3113103"/>
                </a:xfrm>
                <a:prstGeom prst="ellipse">
                  <a:avLst/>
                </a:prstGeom>
                <a:solidFill>
                  <a:srgbClr val="2EA7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7" name="Shape 421">
                  <a:extLst>
                    <a:ext uri="{FF2B5EF4-FFF2-40B4-BE49-F238E27FC236}">
                      <a16:creationId xmlns:a16="http://schemas.microsoft.com/office/drawing/2014/main" id="{0F51E37B-811B-4487-AFE5-F3AF1B7ED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986" y="0"/>
                  <a:ext cx="4014059" cy="4014058"/>
                </a:xfrm>
                <a:prstGeom prst="ellipse">
                  <a:avLst/>
                </a:prstGeom>
                <a:noFill/>
                <a:ln w="50800">
                  <a:solidFill>
                    <a:srgbClr val="2EA7E2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8" name="Shape 422">
                  <a:extLst>
                    <a:ext uri="{FF2B5EF4-FFF2-40B4-BE49-F238E27FC236}">
                      <a16:creationId xmlns:a16="http://schemas.microsoft.com/office/drawing/2014/main" id="{BE98F590-91F1-49B3-A905-004284365E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6015" y="4019553"/>
                  <a:ext cx="1" cy="649280"/>
                </a:xfrm>
                <a:prstGeom prst="line">
                  <a:avLst/>
                </a:prstGeom>
                <a:noFill/>
                <a:ln w="50800">
                  <a:solidFill>
                    <a:srgbClr val="2EA7E2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29" name="Shape 423">
                  <a:extLst>
                    <a:ext uri="{FF2B5EF4-FFF2-40B4-BE49-F238E27FC236}">
                      <a16:creationId xmlns:a16="http://schemas.microsoft.com/office/drawing/2014/main" id="{2D5EF892-2C59-4794-AA6A-CEF58818C1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7095616"/>
                  <a:ext cx="4492031" cy="1"/>
                </a:xfrm>
                <a:prstGeom prst="line">
                  <a:avLst/>
                </a:prstGeom>
                <a:noFill/>
                <a:ln w="50800">
                  <a:solidFill>
                    <a:srgbClr val="2EA7E2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30" name="Shape 424">
                  <a:extLst>
                    <a:ext uri="{FF2B5EF4-FFF2-40B4-BE49-F238E27FC236}">
                      <a16:creationId xmlns:a16="http://schemas.microsoft.com/office/drawing/2014/main" id="{4A5CA7DC-F51D-4870-AC65-172E13B9A6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5528" y="4654350"/>
                  <a:ext cx="1800975" cy="1800975"/>
                </a:xfrm>
                <a:prstGeom prst="ellipse">
                  <a:avLst/>
                </a:prstGeom>
                <a:noFill/>
                <a:ln w="50800">
                  <a:solidFill>
                    <a:srgbClr val="2EA7E2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31" name="Shape 425">
                  <a:extLst>
                    <a:ext uri="{FF2B5EF4-FFF2-40B4-BE49-F238E27FC236}">
                      <a16:creationId xmlns:a16="http://schemas.microsoft.com/office/drawing/2014/main" id="{8EB48442-F01C-4AFA-A5DD-C570C130A4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6015" y="6445253"/>
                  <a:ext cx="1" cy="649280"/>
                </a:xfrm>
                <a:prstGeom prst="line">
                  <a:avLst/>
                </a:prstGeom>
                <a:noFill/>
                <a:ln w="50800">
                  <a:solidFill>
                    <a:srgbClr val="2EA7E2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32" name="Shape 426">
                  <a:extLst>
                    <a:ext uri="{FF2B5EF4-FFF2-40B4-BE49-F238E27FC236}">
                      <a16:creationId xmlns:a16="http://schemas.microsoft.com/office/drawing/2014/main" id="{388DD8B3-5F64-4CB5-BC12-32DC28E53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465" y="7520968"/>
                  <a:ext cx="3517096" cy="964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2800" dirty="0" smtClean="0">
                      <a:solidFill>
                        <a:srgbClr val="404040"/>
                      </a:solidFill>
                    </a:rPr>
                    <a:t>Jeux</a:t>
                  </a:r>
                  <a:endParaRPr lang="fr-FR" altLang="fr-FR" sz="28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139" name="Shape 427">
                  <a:extLst>
                    <a:ext uri="{FF2B5EF4-FFF2-40B4-BE49-F238E27FC236}">
                      <a16:creationId xmlns:a16="http://schemas.microsoft.com/office/drawing/2014/main" id="{925CBB67-1A21-49E5-8A49-FFFB0CF3A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227" y="1471033"/>
                  <a:ext cx="3867578" cy="10719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3150" b="1" dirty="0" smtClean="0">
                      <a:solidFill>
                        <a:srgbClr val="FFFFFF"/>
                      </a:solidFill>
                      <a:latin typeface="Helvetica" panose="020B0604020202020204" pitchFamily="34" charset="0"/>
                      <a:sym typeface="Helvetica" panose="020B0604020202020204" pitchFamily="34" charset="0"/>
                    </a:rPr>
                    <a:t>12%</a:t>
                  </a:r>
                  <a:endParaRPr lang="fr-FR" altLang="fr-FR" sz="3150" b="1" dirty="0">
                    <a:solidFill>
                      <a:srgbClr val="FFFFFF"/>
                    </a:solidFill>
                    <a:latin typeface="Helvetica" panose="020B0604020202020204" pitchFamily="34" charset="0"/>
                    <a:sym typeface="Helvetica" panose="020B0604020202020204" pitchFamily="34" charset="0"/>
                  </a:endParaRPr>
                </a:p>
              </p:txBody>
            </p:sp>
          </p:grpSp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4721" y="3955416"/>
                <a:ext cx="528664" cy="528665"/>
              </a:xfrm>
              <a:prstGeom prst="rect">
                <a:avLst/>
              </a:prstGeom>
            </p:spPr>
          </p:pic>
        </p:grpSp>
        <p:grpSp>
          <p:nvGrpSpPr>
            <p:cNvPr id="11" name="Groupe 10"/>
            <p:cNvGrpSpPr/>
            <p:nvPr/>
          </p:nvGrpSpPr>
          <p:grpSpPr>
            <a:xfrm>
              <a:off x="2772371" y="1736085"/>
              <a:ext cx="2049904" cy="4214202"/>
              <a:chOff x="2772371" y="1736085"/>
              <a:chExt cx="2049904" cy="4214202"/>
            </a:xfrm>
          </p:grpSpPr>
          <p:grpSp>
            <p:nvGrpSpPr>
              <p:cNvPr id="5123" name="Group 407">
                <a:extLst>
                  <a:ext uri="{FF2B5EF4-FFF2-40B4-BE49-F238E27FC236}">
                    <a16:creationId xmlns:a16="http://schemas.microsoft.com/office/drawing/2014/main" id="{5B260039-A9F2-4134-990A-ADD79730B5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2371" y="1736085"/>
                <a:ext cx="2049904" cy="4214202"/>
                <a:chOff x="0" y="0"/>
                <a:chExt cx="4492031" cy="9231856"/>
              </a:xfrm>
            </p:grpSpPr>
            <p:sp>
              <p:nvSpPr>
                <p:cNvPr id="5152" name="Shape 396">
                  <a:extLst>
                    <a:ext uri="{FF2B5EF4-FFF2-40B4-BE49-F238E27FC236}">
                      <a16:creationId xmlns:a16="http://schemas.microsoft.com/office/drawing/2014/main" id="{B6A96DB9-A008-4E0F-99ED-DDEB3AC59F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463" y="450477"/>
                  <a:ext cx="3113103" cy="3113104"/>
                </a:xfrm>
                <a:prstGeom prst="ellipse">
                  <a:avLst/>
                </a:prstGeom>
                <a:solidFill>
                  <a:srgbClr val="61D1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53" name="Shape 397">
                  <a:extLst>
                    <a:ext uri="{FF2B5EF4-FFF2-40B4-BE49-F238E27FC236}">
                      <a16:creationId xmlns:a16="http://schemas.microsoft.com/office/drawing/2014/main" id="{6F913794-0203-4126-8E3C-44E0F4475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986" y="0"/>
                  <a:ext cx="4014058" cy="4014058"/>
                </a:xfrm>
                <a:prstGeom prst="ellipse">
                  <a:avLst/>
                </a:prstGeom>
                <a:noFill/>
                <a:ln w="50800">
                  <a:solidFill>
                    <a:srgbClr val="61D1CE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54" name="Shape 398">
                  <a:extLst>
                    <a:ext uri="{FF2B5EF4-FFF2-40B4-BE49-F238E27FC236}">
                      <a16:creationId xmlns:a16="http://schemas.microsoft.com/office/drawing/2014/main" id="{6F56DD55-A24C-4F42-B781-59D9130C7A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6014" y="4019553"/>
                  <a:ext cx="1" cy="649280"/>
                </a:xfrm>
                <a:prstGeom prst="line">
                  <a:avLst/>
                </a:prstGeom>
                <a:noFill/>
                <a:ln w="50800">
                  <a:solidFill>
                    <a:srgbClr val="61D1CE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55" name="Shape 399">
                  <a:extLst>
                    <a:ext uri="{FF2B5EF4-FFF2-40B4-BE49-F238E27FC236}">
                      <a16:creationId xmlns:a16="http://schemas.microsoft.com/office/drawing/2014/main" id="{9BD4196D-0A2C-4E54-A169-FEC82E7F12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7095616"/>
                  <a:ext cx="4492031" cy="1"/>
                </a:xfrm>
                <a:prstGeom prst="line">
                  <a:avLst/>
                </a:prstGeom>
                <a:noFill/>
                <a:ln w="50800">
                  <a:solidFill>
                    <a:srgbClr val="61D1CE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56" name="Shape 400">
                  <a:extLst>
                    <a:ext uri="{FF2B5EF4-FFF2-40B4-BE49-F238E27FC236}">
                      <a16:creationId xmlns:a16="http://schemas.microsoft.com/office/drawing/2014/main" id="{46667DF7-F482-4D18-BD6C-0A8853051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5527" y="4654350"/>
                  <a:ext cx="1800976" cy="1800975"/>
                </a:xfrm>
                <a:prstGeom prst="ellipse">
                  <a:avLst/>
                </a:prstGeom>
                <a:noFill/>
                <a:ln w="50800">
                  <a:solidFill>
                    <a:srgbClr val="61D1CE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57" name="Shape 401">
                  <a:extLst>
                    <a:ext uri="{FF2B5EF4-FFF2-40B4-BE49-F238E27FC236}">
                      <a16:creationId xmlns:a16="http://schemas.microsoft.com/office/drawing/2014/main" id="{28F77396-97D7-420F-9437-6290346EC0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6014" y="6445253"/>
                  <a:ext cx="1" cy="649280"/>
                </a:xfrm>
                <a:prstGeom prst="line">
                  <a:avLst/>
                </a:prstGeom>
                <a:noFill/>
                <a:ln w="50800">
                  <a:solidFill>
                    <a:srgbClr val="61D1CE"/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158" name="Shape 402">
                  <a:extLst>
                    <a:ext uri="{FF2B5EF4-FFF2-40B4-BE49-F238E27FC236}">
                      <a16:creationId xmlns:a16="http://schemas.microsoft.com/office/drawing/2014/main" id="{3D5A8F07-57AC-4495-862C-AC9B2EE416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534" y="7231636"/>
                  <a:ext cx="4084964" cy="2000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wrap="square"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2800" dirty="0" smtClean="0">
                      <a:solidFill>
                        <a:srgbClr val="404040"/>
                      </a:solidFill>
                    </a:rPr>
                    <a:t>Réseaux Sociaux</a:t>
                  </a:r>
                  <a:endParaRPr lang="fr-FR" altLang="fr-FR" sz="28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161" name="Shape 403">
                  <a:extLst>
                    <a:ext uri="{FF2B5EF4-FFF2-40B4-BE49-F238E27FC236}">
                      <a16:creationId xmlns:a16="http://schemas.microsoft.com/office/drawing/2014/main" id="{0734B465-865D-4A9C-B632-4253F673BA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227" y="1471033"/>
                  <a:ext cx="3867577" cy="10719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3150" b="1" dirty="0" smtClean="0">
                      <a:solidFill>
                        <a:srgbClr val="FFFFFF"/>
                      </a:solidFill>
                      <a:latin typeface="Helvetica" panose="020B0604020202020204" pitchFamily="34" charset="0"/>
                      <a:sym typeface="Helvetica" panose="020B0604020202020204" pitchFamily="34" charset="0"/>
                    </a:rPr>
                    <a:t>38%</a:t>
                  </a:r>
                  <a:endParaRPr lang="fr-FR" altLang="fr-FR" sz="3150" b="1" dirty="0">
                    <a:solidFill>
                      <a:srgbClr val="FFFFFF"/>
                    </a:solidFill>
                    <a:latin typeface="Helvetica" panose="020B0604020202020204" pitchFamily="34" charset="0"/>
                    <a:sym typeface="Helvetica" panose="020B0604020202020204" pitchFamily="34" charset="0"/>
                  </a:endParaRPr>
                </a:p>
              </p:txBody>
            </p:sp>
          </p:grpSp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1750" y="4004062"/>
                <a:ext cx="530425" cy="530425"/>
              </a:xfrm>
              <a:prstGeom prst="rect">
                <a:avLst/>
              </a:prstGeom>
            </p:spPr>
          </p:pic>
        </p:grpSp>
        <p:grpSp>
          <p:nvGrpSpPr>
            <p:cNvPr id="8" name="Groupe 7"/>
            <p:cNvGrpSpPr/>
            <p:nvPr/>
          </p:nvGrpSpPr>
          <p:grpSpPr>
            <a:xfrm>
              <a:off x="10004316" y="1736085"/>
              <a:ext cx="2050630" cy="4214202"/>
              <a:chOff x="10004316" y="1736085"/>
              <a:chExt cx="2050630" cy="4214202"/>
            </a:xfrm>
          </p:grpSpPr>
          <p:grpSp>
            <p:nvGrpSpPr>
              <p:cNvPr id="45" name="Group 435">
                <a:extLst>
                  <a:ext uri="{FF2B5EF4-FFF2-40B4-BE49-F238E27FC236}">
                    <a16:creationId xmlns:a16="http://schemas.microsoft.com/office/drawing/2014/main" id="{D4BFA4EF-2AEB-4B72-B20E-25D795D7F8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4316" y="1736085"/>
                <a:ext cx="2050630" cy="4214202"/>
                <a:chOff x="-2" y="0"/>
                <a:chExt cx="4492033" cy="9231856"/>
              </a:xfrm>
            </p:grpSpPr>
            <p:sp>
              <p:nvSpPr>
                <p:cNvPr id="46" name="Shape 420">
                  <a:extLst>
                    <a:ext uri="{FF2B5EF4-FFF2-40B4-BE49-F238E27FC236}">
                      <a16:creationId xmlns:a16="http://schemas.microsoft.com/office/drawing/2014/main" id="{3DA20C8A-2F7E-4BD2-9737-AEFF6B893D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9463" y="450477"/>
                  <a:ext cx="3113103" cy="3113103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7" name="Shape 421">
                  <a:extLst>
                    <a:ext uri="{FF2B5EF4-FFF2-40B4-BE49-F238E27FC236}">
                      <a16:creationId xmlns:a16="http://schemas.microsoft.com/office/drawing/2014/main" id="{0F51E37B-811B-4487-AFE5-F3AF1B7ED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986" y="0"/>
                  <a:ext cx="4014059" cy="4014058"/>
                </a:xfrm>
                <a:prstGeom prst="ellipse">
                  <a:avLst/>
                </a:prstGeom>
                <a:noFill/>
                <a:ln w="50800">
                  <a:solidFill>
                    <a:schemeClr val="tx2">
                      <a:lumMod val="75000"/>
                    </a:schemeClr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" name="Shape 422">
                  <a:extLst>
                    <a:ext uri="{FF2B5EF4-FFF2-40B4-BE49-F238E27FC236}">
                      <a16:creationId xmlns:a16="http://schemas.microsoft.com/office/drawing/2014/main" id="{BE98F590-91F1-49B3-A905-004284365E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6015" y="4019553"/>
                  <a:ext cx="1" cy="649280"/>
                </a:xfrm>
                <a:prstGeom prst="line">
                  <a:avLst/>
                </a:prstGeom>
                <a:noFill/>
                <a:ln w="50800">
                  <a:solidFill>
                    <a:schemeClr val="tx2">
                      <a:lumMod val="75000"/>
                    </a:schemeClr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9" name="Shape 423">
                  <a:extLst>
                    <a:ext uri="{FF2B5EF4-FFF2-40B4-BE49-F238E27FC236}">
                      <a16:creationId xmlns:a16="http://schemas.microsoft.com/office/drawing/2014/main" id="{2D5EF892-2C59-4794-AA6A-CEF58818C1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7095616"/>
                  <a:ext cx="4492031" cy="1"/>
                </a:xfrm>
                <a:prstGeom prst="line">
                  <a:avLst/>
                </a:prstGeom>
                <a:noFill/>
                <a:ln w="50800">
                  <a:solidFill>
                    <a:schemeClr val="tx2">
                      <a:lumMod val="75000"/>
                    </a:schemeClr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0" name="Shape 424">
                  <a:extLst>
                    <a:ext uri="{FF2B5EF4-FFF2-40B4-BE49-F238E27FC236}">
                      <a16:creationId xmlns:a16="http://schemas.microsoft.com/office/drawing/2014/main" id="{4A5CA7DC-F51D-4870-AC65-172E13B9A6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5528" y="4654350"/>
                  <a:ext cx="1800975" cy="1800975"/>
                </a:xfrm>
                <a:prstGeom prst="ellipse">
                  <a:avLst/>
                </a:prstGeom>
                <a:noFill/>
                <a:ln w="50800">
                  <a:solidFill>
                    <a:schemeClr val="tx2">
                      <a:lumMod val="75000"/>
                    </a:schemeClr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25400" tIns="25400" rIns="25400" bIns="25400" anchor="ctr"/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" name="Shape 425">
                  <a:extLst>
                    <a:ext uri="{FF2B5EF4-FFF2-40B4-BE49-F238E27FC236}">
                      <a16:creationId xmlns:a16="http://schemas.microsoft.com/office/drawing/2014/main" id="{8EB48442-F01C-4AFA-A5DD-C570C130A4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6015" y="6445253"/>
                  <a:ext cx="1" cy="649280"/>
                </a:xfrm>
                <a:prstGeom prst="line">
                  <a:avLst/>
                </a:prstGeom>
                <a:noFill/>
                <a:ln w="50800">
                  <a:solidFill>
                    <a:schemeClr val="tx2">
                      <a:lumMod val="75000"/>
                    </a:schemeClr>
                  </a:solidFill>
                  <a:miter lim="4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25400" tIns="25400" rIns="25400" bIns="25400" anchor="ctr"/>
                <a:lstStyle/>
                <a:p>
                  <a:pPr defTabSz="41275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MA" sz="2500">
                    <a:solidFill>
                      <a:srgbClr val="000000"/>
                    </a:solidFill>
                    <a:latin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2" name="Shape 426">
                  <a:extLst>
                    <a:ext uri="{FF2B5EF4-FFF2-40B4-BE49-F238E27FC236}">
                      <a16:creationId xmlns:a16="http://schemas.microsoft.com/office/drawing/2014/main" id="{388DD8B3-5F64-4CB5-BC12-32DC28E53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2" y="7231636"/>
                  <a:ext cx="4492031" cy="2000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wrap="square"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2800" dirty="0" smtClean="0">
                      <a:solidFill>
                        <a:srgbClr val="404040"/>
                      </a:solidFill>
                    </a:rPr>
                    <a:t>Informations sur produits</a:t>
                  </a:r>
                  <a:endParaRPr lang="fr-FR" altLang="fr-FR" sz="28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3" name="Shape 427">
                  <a:extLst>
                    <a:ext uri="{FF2B5EF4-FFF2-40B4-BE49-F238E27FC236}">
                      <a16:creationId xmlns:a16="http://schemas.microsoft.com/office/drawing/2014/main" id="{925CBB67-1A21-49E5-8A49-FFFB0CF3A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227" y="1419885"/>
                  <a:ext cx="3867578" cy="1174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25400" tIns="25400" rIns="25400" bIns="25400" anchor="ctr">
                  <a:spAutoFit/>
                </a:bodyPr>
                <a:lstStyle>
                  <a:lvl1pPr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1pPr>
                  <a:lvl2pPr marL="742950" indent="-28575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2pPr>
                  <a:lvl3pPr marL="11430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3pPr>
                  <a:lvl4pPr marL="16002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4pPr>
                  <a:lvl5pPr marL="2057400" indent="-228600"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5pPr>
                  <a:lvl6pPr marL="25146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6pPr>
                  <a:lvl7pPr marL="29718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7pPr>
                  <a:lvl8pPr marL="34290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8pPr>
                  <a:lvl9pPr marL="3886200" indent="-228600" defTabSz="8255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  <a:sym typeface="Helvetica Light" charset="0"/>
                    </a:defRPr>
                  </a:lvl9pPr>
                </a:lstStyle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3150" b="1" dirty="0" smtClean="0">
                      <a:solidFill>
                        <a:srgbClr val="FFFFFF"/>
                      </a:solidFill>
                      <a:latin typeface="Helvetica" panose="020B0604020202020204" pitchFamily="34" charset="0"/>
                      <a:sym typeface="Helvetica" panose="020B0604020202020204" pitchFamily="34" charset="0"/>
                    </a:rPr>
                    <a:t>21%</a:t>
                  </a:r>
                  <a:endParaRPr lang="fr-FR" altLang="fr-FR" sz="3150" b="1" dirty="0">
                    <a:solidFill>
                      <a:srgbClr val="FFFFFF"/>
                    </a:solidFill>
                    <a:latin typeface="Helvetica" panose="020B0604020202020204" pitchFamily="34" charset="0"/>
                    <a:sym typeface="Helvetica" panose="020B0604020202020204" pitchFamily="34" charset="0"/>
                  </a:endParaRPr>
                </a:p>
              </p:txBody>
            </p:sp>
          </p:grpSp>
          <p:pic>
            <p:nvPicPr>
              <p:cNvPr id="7" name="Image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9780" y="4006442"/>
                <a:ext cx="519701" cy="519701"/>
              </a:xfrm>
              <a:prstGeom prst="rect">
                <a:avLst/>
              </a:prstGeom>
            </p:spPr>
          </p:pic>
        </p:grpSp>
      </p:grpSp>
      <p:sp>
        <p:nvSpPr>
          <p:cNvPr id="61" name="Shape 390">
            <a:extLst>
              <a:ext uri="{FF2B5EF4-FFF2-40B4-BE49-F238E27FC236}">
                <a16:creationId xmlns:a16="http://schemas.microsoft.com/office/drawing/2014/main" id="{0FADE4BB-2CDF-44D6-89A2-5A89C701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89" y="6294495"/>
            <a:ext cx="10512430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spc="300" dirty="0" smtClean="0">
                <a:solidFill>
                  <a:srgbClr val="404040"/>
                </a:solidFill>
              </a:rPr>
              <a:t>Selon une étude de </a:t>
            </a:r>
            <a:r>
              <a:rPr lang="fr-FR" altLang="fr-FR" sz="1400" spc="300" dirty="0" err="1" smtClean="0">
                <a:solidFill>
                  <a:srgbClr val="404040"/>
                </a:solidFill>
              </a:rPr>
              <a:t>Hootsuite</a:t>
            </a:r>
            <a:r>
              <a:rPr lang="fr-FR" altLang="fr-FR" sz="1400" spc="300" dirty="0" smtClean="0">
                <a:solidFill>
                  <a:srgbClr val="404040"/>
                </a:solidFill>
              </a:rPr>
              <a:t> et </a:t>
            </a:r>
            <a:r>
              <a:rPr lang="fr-FR" altLang="fr-FR" sz="1400" spc="300" dirty="0" err="1" smtClean="0">
                <a:solidFill>
                  <a:srgbClr val="404040"/>
                </a:solidFill>
              </a:rPr>
              <a:t>We</a:t>
            </a:r>
            <a:r>
              <a:rPr lang="fr-FR" altLang="fr-FR" sz="1400" spc="300" dirty="0" smtClean="0">
                <a:solidFill>
                  <a:srgbClr val="404040"/>
                </a:solidFill>
              </a:rPr>
              <a:t> Are Social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187A0D2-D6B3-439C-BB8B-F26B7E43F639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4</a:t>
            </a:fld>
            <a:endParaRPr lang="fr-FR" dirty="0">
              <a:solidFill>
                <a:srgbClr val="80808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715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meline"/>
          <p:cNvSpPr txBox="1"/>
          <p:nvPr/>
        </p:nvSpPr>
        <p:spPr>
          <a:xfrm>
            <a:off x="283276" y="245597"/>
            <a:ext cx="11061701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6000" dirty="0" smtClean="0"/>
              <a:t>Attitude vis-à-vis du digital </a:t>
            </a:r>
            <a:r>
              <a:rPr lang="fr-FR" sz="4000" dirty="0" smtClean="0"/>
              <a:t>(janvier 2018)</a:t>
            </a:r>
            <a:endParaRPr sz="4000" dirty="0"/>
          </a:p>
        </p:txBody>
      </p:sp>
      <p:grpSp>
        <p:nvGrpSpPr>
          <p:cNvPr id="9" name="Groupe 8"/>
          <p:cNvGrpSpPr/>
          <p:nvPr/>
        </p:nvGrpSpPr>
        <p:grpSpPr>
          <a:xfrm>
            <a:off x="2208940" y="1415071"/>
            <a:ext cx="7527926" cy="4693264"/>
            <a:chOff x="2208940" y="1751956"/>
            <a:chExt cx="7527926" cy="4693264"/>
          </a:xfrm>
        </p:grpSpPr>
        <p:grpSp>
          <p:nvGrpSpPr>
            <p:cNvPr id="5122" name="Group 395">
              <a:extLst>
                <a:ext uri="{FF2B5EF4-FFF2-40B4-BE49-F238E27FC236}">
                  <a16:creationId xmlns:a16="http://schemas.microsoft.com/office/drawing/2014/main" id="{22D8664A-5EFE-4F90-811F-EFE355496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940" y="1751956"/>
              <a:ext cx="7527925" cy="4693264"/>
              <a:chOff x="0" y="0"/>
              <a:chExt cx="15053857" cy="9385678"/>
            </a:xfrm>
          </p:grpSpPr>
          <p:sp>
            <p:nvSpPr>
              <p:cNvPr id="5163" name="Shape 384">
                <a:extLst>
                  <a:ext uri="{FF2B5EF4-FFF2-40B4-BE49-F238E27FC236}">
                    <a16:creationId xmlns:a16="http://schemas.microsoft.com/office/drawing/2014/main" id="{49C908C4-8603-42FF-BB1D-5B3DE5664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463" y="450477"/>
                <a:ext cx="3113104" cy="3113103"/>
              </a:xfrm>
              <a:prstGeom prst="ellipse">
                <a:avLst/>
              </a:prstGeom>
              <a:solidFill>
                <a:srgbClr val="4568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64" name="Shape 385">
                <a:extLst>
                  <a:ext uri="{FF2B5EF4-FFF2-40B4-BE49-F238E27FC236}">
                    <a16:creationId xmlns:a16="http://schemas.microsoft.com/office/drawing/2014/main" id="{A7F97B11-32A9-470E-88E3-DD9D5547C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986" y="0"/>
                <a:ext cx="4014058" cy="4014058"/>
              </a:xfrm>
              <a:prstGeom prst="ellipse">
                <a:avLst/>
              </a:prstGeom>
              <a:noFill/>
              <a:ln w="50800">
                <a:solidFill>
                  <a:srgbClr val="45688B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65" name="Shape 386">
                <a:extLst>
                  <a:ext uri="{FF2B5EF4-FFF2-40B4-BE49-F238E27FC236}">
                    <a16:creationId xmlns:a16="http://schemas.microsoft.com/office/drawing/2014/main" id="{FD50B0F5-DA1D-4625-94ED-3958A6831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6015" y="4019553"/>
                <a:ext cx="1" cy="649280"/>
              </a:xfrm>
              <a:prstGeom prst="line">
                <a:avLst/>
              </a:prstGeom>
              <a:noFill/>
              <a:ln w="50800">
                <a:solidFill>
                  <a:srgbClr val="45688B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5166" name="Shape 387">
                <a:extLst>
                  <a:ext uri="{FF2B5EF4-FFF2-40B4-BE49-F238E27FC236}">
                    <a16:creationId xmlns:a16="http://schemas.microsoft.com/office/drawing/2014/main" id="{FEC843B8-E45B-444A-9824-2B9629A47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095616"/>
                <a:ext cx="4492031" cy="1"/>
              </a:xfrm>
              <a:prstGeom prst="line">
                <a:avLst/>
              </a:prstGeom>
              <a:noFill/>
              <a:ln w="50800">
                <a:solidFill>
                  <a:srgbClr val="45688B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5167" name="Shape 388">
                <a:extLst>
                  <a:ext uri="{FF2B5EF4-FFF2-40B4-BE49-F238E27FC236}">
                    <a16:creationId xmlns:a16="http://schemas.microsoft.com/office/drawing/2014/main" id="{5170695A-CF41-4842-A76C-D75C3FC74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528" y="4654350"/>
                <a:ext cx="1800975" cy="1800975"/>
              </a:xfrm>
              <a:prstGeom prst="ellipse">
                <a:avLst/>
              </a:prstGeom>
              <a:noFill/>
              <a:ln w="50800">
                <a:solidFill>
                  <a:srgbClr val="45688B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68" name="Shape 389">
                <a:extLst>
                  <a:ext uri="{FF2B5EF4-FFF2-40B4-BE49-F238E27FC236}">
                    <a16:creationId xmlns:a16="http://schemas.microsoft.com/office/drawing/2014/main" id="{BA8EA444-1FDF-47EF-A9B9-C34EDF1CC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6015" y="6445253"/>
                <a:ext cx="1" cy="649280"/>
              </a:xfrm>
              <a:prstGeom prst="line">
                <a:avLst/>
              </a:prstGeom>
              <a:noFill/>
              <a:ln w="50800">
                <a:solidFill>
                  <a:srgbClr val="45688B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5169" name="Shape 390">
                <a:extLst>
                  <a:ext uri="{FF2B5EF4-FFF2-40B4-BE49-F238E27FC236}">
                    <a16:creationId xmlns:a16="http://schemas.microsoft.com/office/drawing/2014/main" id="{0FADE4BB-2CDF-44D6-89A2-5A89C701B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805901"/>
                <a:ext cx="4491237" cy="1087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1600" dirty="0">
                    <a:solidFill>
                      <a:srgbClr val="404040"/>
                    </a:solidFill>
                  </a:rPr>
                  <a:t>Utilisent internet tout les </a:t>
                </a:r>
                <a:r>
                  <a:rPr lang="fr-FR" altLang="fr-FR" sz="1600" dirty="0" smtClean="0">
                    <a:solidFill>
                      <a:srgbClr val="404040"/>
                    </a:solidFill>
                  </a:rPr>
                  <a:t>jours</a:t>
                </a:r>
                <a:endParaRPr lang="fr-FR" altLang="fr-FR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172" name="Shape 392">
                <a:extLst>
                  <a:ext uri="{FF2B5EF4-FFF2-40B4-BE49-F238E27FC236}">
                    <a16:creationId xmlns:a16="http://schemas.microsoft.com/office/drawing/2014/main" id="{61F73279-7C5D-4205-97DA-49B7B270C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7" y="1471033"/>
                <a:ext cx="3867578" cy="10719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3150" b="1" dirty="0" smtClean="0">
                    <a:solidFill>
                      <a:srgbClr val="FFFFFF"/>
                    </a:solidFill>
                    <a:latin typeface="Helvetica" panose="020B0604020202020204" pitchFamily="34" charset="0"/>
                    <a:sym typeface="Helvetica" panose="020B0604020202020204" pitchFamily="34" charset="0"/>
                  </a:rPr>
                  <a:t>86%</a:t>
                </a:r>
                <a:endParaRPr lang="fr-FR" altLang="fr-FR" sz="3150" b="1" dirty="0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endParaRPr>
              </a:p>
            </p:txBody>
          </p:sp>
          <p:sp>
            <p:nvSpPr>
              <p:cNvPr id="44" name="Shape 390">
                <a:extLst>
                  <a:ext uri="{FF2B5EF4-FFF2-40B4-BE49-F238E27FC236}">
                    <a16:creationId xmlns:a16="http://schemas.microsoft.com/office/drawing/2014/main" id="{0FADE4BB-2CDF-44D6-89A2-5A89C701B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1313" y="7559702"/>
                <a:ext cx="4491237" cy="1579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1600" dirty="0" smtClean="0">
                    <a:solidFill>
                      <a:srgbClr val="404040"/>
                    </a:solidFill>
                  </a:rPr>
                  <a:t>Préfèrent compléter des opérations de manière digitale</a:t>
                </a:r>
                <a:endParaRPr lang="fr-FR" altLang="fr-FR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5" name="Shape 390">
                <a:extLst>
                  <a:ext uri="{FF2B5EF4-FFF2-40B4-BE49-F238E27FC236}">
                    <a16:creationId xmlns:a16="http://schemas.microsoft.com/office/drawing/2014/main" id="{0FADE4BB-2CDF-44D6-89A2-5A89C701B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2620" y="8052099"/>
                <a:ext cx="4491237" cy="5949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6" name="Shape 390">
                <a:extLst>
                  <a:ext uri="{FF2B5EF4-FFF2-40B4-BE49-F238E27FC236}">
                    <a16:creationId xmlns:a16="http://schemas.microsoft.com/office/drawing/2014/main" id="{0FADE4BB-2CDF-44D6-89A2-5A89C701B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2620" y="7313504"/>
                <a:ext cx="4491237" cy="2072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1600" dirty="0">
                    <a:solidFill>
                      <a:srgbClr val="404040"/>
                    </a:solidFill>
                  </a:rPr>
                  <a:t>Pensent que la technologie apporte plus d’opportunités que de risques</a:t>
                </a:r>
                <a:endParaRPr lang="fr-FR" altLang="fr-FR" sz="1600" dirty="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5123" name="Group 407">
              <a:extLst>
                <a:ext uri="{FF2B5EF4-FFF2-40B4-BE49-F238E27FC236}">
                  <a16:creationId xmlns:a16="http://schemas.microsoft.com/office/drawing/2014/main" id="{5B260039-A9F2-4134-990A-ADD79730B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0540" y="1751956"/>
              <a:ext cx="2245519" cy="3548130"/>
              <a:chOff x="0" y="0"/>
              <a:chExt cx="4492031" cy="7095617"/>
            </a:xfrm>
          </p:grpSpPr>
          <p:sp>
            <p:nvSpPr>
              <p:cNvPr id="5152" name="Shape 396">
                <a:extLst>
                  <a:ext uri="{FF2B5EF4-FFF2-40B4-BE49-F238E27FC236}">
                    <a16:creationId xmlns:a16="http://schemas.microsoft.com/office/drawing/2014/main" id="{B6A96DB9-A008-4E0F-99ED-DDEB3AC59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463" y="450477"/>
                <a:ext cx="3113103" cy="3113104"/>
              </a:xfrm>
              <a:prstGeom prst="ellipse">
                <a:avLst/>
              </a:prstGeom>
              <a:solidFill>
                <a:srgbClr val="61D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53" name="Shape 397">
                <a:extLst>
                  <a:ext uri="{FF2B5EF4-FFF2-40B4-BE49-F238E27FC236}">
                    <a16:creationId xmlns:a16="http://schemas.microsoft.com/office/drawing/2014/main" id="{6F913794-0203-4126-8E3C-44E0F4475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986" y="0"/>
                <a:ext cx="4014058" cy="4014058"/>
              </a:xfrm>
              <a:prstGeom prst="ellipse">
                <a:avLst/>
              </a:prstGeom>
              <a:noFill/>
              <a:ln w="50800">
                <a:solidFill>
                  <a:srgbClr val="61D1CE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54" name="Shape 398">
                <a:extLst>
                  <a:ext uri="{FF2B5EF4-FFF2-40B4-BE49-F238E27FC236}">
                    <a16:creationId xmlns:a16="http://schemas.microsoft.com/office/drawing/2014/main" id="{6F56DD55-A24C-4F42-B781-59D9130C7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6014" y="4019553"/>
                <a:ext cx="1" cy="649280"/>
              </a:xfrm>
              <a:prstGeom prst="line">
                <a:avLst/>
              </a:prstGeom>
              <a:noFill/>
              <a:ln w="50800">
                <a:solidFill>
                  <a:srgbClr val="61D1CE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5155" name="Shape 399">
                <a:extLst>
                  <a:ext uri="{FF2B5EF4-FFF2-40B4-BE49-F238E27FC236}">
                    <a16:creationId xmlns:a16="http://schemas.microsoft.com/office/drawing/2014/main" id="{9BD4196D-0A2C-4E54-A169-FEC82E7F1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095616"/>
                <a:ext cx="4492031" cy="1"/>
              </a:xfrm>
              <a:prstGeom prst="line">
                <a:avLst/>
              </a:prstGeom>
              <a:noFill/>
              <a:ln w="50800">
                <a:solidFill>
                  <a:srgbClr val="61D1CE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5156" name="Shape 400">
                <a:extLst>
                  <a:ext uri="{FF2B5EF4-FFF2-40B4-BE49-F238E27FC236}">
                    <a16:creationId xmlns:a16="http://schemas.microsoft.com/office/drawing/2014/main" id="{46667DF7-F482-4D18-BD6C-0A885305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527" y="4654350"/>
                <a:ext cx="1800976" cy="1800975"/>
              </a:xfrm>
              <a:prstGeom prst="ellipse">
                <a:avLst/>
              </a:prstGeom>
              <a:noFill/>
              <a:ln w="50800">
                <a:solidFill>
                  <a:srgbClr val="61D1CE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57" name="Shape 401">
                <a:extLst>
                  <a:ext uri="{FF2B5EF4-FFF2-40B4-BE49-F238E27FC236}">
                    <a16:creationId xmlns:a16="http://schemas.microsoft.com/office/drawing/2014/main" id="{28F77396-97D7-420F-9437-6290346EC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6014" y="6445253"/>
                <a:ext cx="1" cy="649280"/>
              </a:xfrm>
              <a:prstGeom prst="line">
                <a:avLst/>
              </a:prstGeom>
              <a:noFill/>
              <a:ln w="50800">
                <a:solidFill>
                  <a:srgbClr val="61D1CE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5161" name="Shape 403">
                <a:extLst>
                  <a:ext uri="{FF2B5EF4-FFF2-40B4-BE49-F238E27FC236}">
                    <a16:creationId xmlns:a16="http://schemas.microsoft.com/office/drawing/2014/main" id="{0734B465-865D-4A9C-B632-4253F673B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7" y="1471033"/>
                <a:ext cx="3867577" cy="10719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3150" b="1" dirty="0" smtClean="0">
                    <a:solidFill>
                      <a:srgbClr val="FFFFFF"/>
                    </a:solidFill>
                    <a:latin typeface="Helvetica" panose="020B0604020202020204" pitchFamily="34" charset="0"/>
                    <a:sym typeface="Helvetica" panose="020B0604020202020204" pitchFamily="34" charset="0"/>
                  </a:rPr>
                  <a:t>68%</a:t>
                </a:r>
                <a:endParaRPr lang="fr-FR" altLang="fr-FR" sz="3150" b="1" dirty="0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endParaRPr>
              </a:p>
            </p:txBody>
          </p:sp>
        </p:grpSp>
        <p:grpSp>
          <p:nvGrpSpPr>
            <p:cNvPr id="5124" name="Group 419">
              <a:extLst>
                <a:ext uri="{FF2B5EF4-FFF2-40B4-BE49-F238E27FC236}">
                  <a16:creationId xmlns:a16="http://schemas.microsoft.com/office/drawing/2014/main" id="{DF2B6174-6D70-476D-9877-EE17B11D24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1346" y="1751956"/>
              <a:ext cx="2245520" cy="3548130"/>
              <a:chOff x="0" y="0"/>
              <a:chExt cx="4492031" cy="7095617"/>
            </a:xfrm>
          </p:grpSpPr>
          <p:sp>
            <p:nvSpPr>
              <p:cNvPr id="5141" name="Shape 408">
                <a:extLst>
                  <a:ext uri="{FF2B5EF4-FFF2-40B4-BE49-F238E27FC236}">
                    <a16:creationId xmlns:a16="http://schemas.microsoft.com/office/drawing/2014/main" id="{6544C891-2930-4C1A-8C0B-35E30C188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464" y="450477"/>
                <a:ext cx="3113104" cy="3113103"/>
              </a:xfrm>
              <a:prstGeom prst="ellipse">
                <a:avLst/>
              </a:prstGeom>
              <a:solidFill>
                <a:srgbClr val="E16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2" name="Shape 409">
                <a:extLst>
                  <a:ext uri="{FF2B5EF4-FFF2-40B4-BE49-F238E27FC236}">
                    <a16:creationId xmlns:a16="http://schemas.microsoft.com/office/drawing/2014/main" id="{F28DE3BE-74B8-4A6E-AE4A-E10D7CE3B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986" y="0"/>
                <a:ext cx="4014058" cy="4014058"/>
              </a:xfrm>
              <a:prstGeom prst="ellipse">
                <a:avLst/>
              </a:prstGeom>
              <a:noFill/>
              <a:ln w="50800">
                <a:solidFill>
                  <a:srgbClr val="E16268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3" name="Shape 410">
                <a:extLst>
                  <a:ext uri="{FF2B5EF4-FFF2-40B4-BE49-F238E27FC236}">
                    <a16:creationId xmlns:a16="http://schemas.microsoft.com/office/drawing/2014/main" id="{FB9D9F30-E476-4864-89AD-01169A3DC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6015" y="4019553"/>
                <a:ext cx="1" cy="649280"/>
              </a:xfrm>
              <a:prstGeom prst="line">
                <a:avLst/>
              </a:prstGeom>
              <a:noFill/>
              <a:ln w="50800">
                <a:solidFill>
                  <a:srgbClr val="E16268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5144" name="Shape 411">
                <a:extLst>
                  <a:ext uri="{FF2B5EF4-FFF2-40B4-BE49-F238E27FC236}">
                    <a16:creationId xmlns:a16="http://schemas.microsoft.com/office/drawing/2014/main" id="{060B5D10-AE06-4C69-AB1C-8090B2873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095616"/>
                <a:ext cx="4492031" cy="1"/>
              </a:xfrm>
              <a:prstGeom prst="line">
                <a:avLst/>
              </a:prstGeom>
              <a:noFill/>
              <a:ln w="50800">
                <a:solidFill>
                  <a:srgbClr val="E16268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5145" name="Shape 412">
                <a:extLst>
                  <a:ext uri="{FF2B5EF4-FFF2-40B4-BE49-F238E27FC236}">
                    <a16:creationId xmlns:a16="http://schemas.microsoft.com/office/drawing/2014/main" id="{6C8D2EDF-D859-45EC-9E1D-923BDA43A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528" y="4654350"/>
                <a:ext cx="1800975" cy="1800975"/>
              </a:xfrm>
              <a:prstGeom prst="ellipse">
                <a:avLst/>
              </a:prstGeom>
              <a:noFill/>
              <a:ln w="50800">
                <a:solidFill>
                  <a:srgbClr val="E16268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6" name="Shape 413">
                <a:extLst>
                  <a:ext uri="{FF2B5EF4-FFF2-40B4-BE49-F238E27FC236}">
                    <a16:creationId xmlns:a16="http://schemas.microsoft.com/office/drawing/2014/main" id="{79E32EAA-28C3-4510-AD43-1838A77B2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6015" y="6445253"/>
                <a:ext cx="1" cy="649280"/>
              </a:xfrm>
              <a:prstGeom prst="line">
                <a:avLst/>
              </a:prstGeom>
              <a:noFill/>
              <a:ln w="50800">
                <a:solidFill>
                  <a:srgbClr val="E16268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5150" name="Shape 415">
                <a:extLst>
                  <a:ext uri="{FF2B5EF4-FFF2-40B4-BE49-F238E27FC236}">
                    <a16:creationId xmlns:a16="http://schemas.microsoft.com/office/drawing/2014/main" id="{CC91DE76-3AB8-440E-9122-CD25E4942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7" y="1471033"/>
                <a:ext cx="3867577" cy="10719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3150" b="1" dirty="0" smtClean="0">
                    <a:solidFill>
                      <a:srgbClr val="FFFFFF"/>
                    </a:solidFill>
                    <a:latin typeface="Helvetica" panose="020B0604020202020204" pitchFamily="34" charset="0"/>
                    <a:sym typeface="Helvetica" panose="020B0604020202020204" pitchFamily="34" charset="0"/>
                  </a:rPr>
                  <a:t>74%</a:t>
                </a:r>
                <a:endParaRPr lang="fr-FR" altLang="fr-FR" sz="3150" b="1" dirty="0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endParaRPr>
              </a:p>
            </p:txBody>
          </p:sp>
        </p:grp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5691" y="4229921"/>
              <a:ext cx="596431" cy="596431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1575" y="4269490"/>
              <a:ext cx="461041" cy="461041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723886" y="4280608"/>
              <a:ext cx="498036" cy="498036"/>
            </a:xfrm>
            <a:prstGeom prst="rect">
              <a:avLst/>
            </a:prstGeom>
          </p:spPr>
        </p:pic>
      </p:grpSp>
      <p:sp>
        <p:nvSpPr>
          <p:cNvPr id="51" name="Shape 390">
            <a:extLst>
              <a:ext uri="{FF2B5EF4-FFF2-40B4-BE49-F238E27FC236}">
                <a16:creationId xmlns:a16="http://schemas.microsoft.com/office/drawing/2014/main" id="{0FADE4BB-2CDF-44D6-89A2-5A89C701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89" y="6294495"/>
            <a:ext cx="10512430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spc="300" dirty="0" smtClean="0">
                <a:solidFill>
                  <a:srgbClr val="404040"/>
                </a:solidFill>
              </a:rPr>
              <a:t>Selon une étude de </a:t>
            </a:r>
            <a:r>
              <a:rPr lang="fr-FR" altLang="fr-FR" sz="1400" spc="300" dirty="0" err="1" smtClean="0">
                <a:solidFill>
                  <a:srgbClr val="404040"/>
                </a:solidFill>
              </a:rPr>
              <a:t>Hootsuite</a:t>
            </a:r>
            <a:r>
              <a:rPr lang="fr-FR" altLang="fr-FR" sz="1400" spc="300" dirty="0" smtClean="0">
                <a:solidFill>
                  <a:srgbClr val="404040"/>
                </a:solidFill>
              </a:rPr>
              <a:t> et </a:t>
            </a:r>
            <a:r>
              <a:rPr lang="fr-FR" altLang="fr-FR" sz="1400" spc="300" dirty="0" err="1" smtClean="0">
                <a:solidFill>
                  <a:srgbClr val="404040"/>
                </a:solidFill>
              </a:rPr>
              <a:t>We</a:t>
            </a:r>
            <a:r>
              <a:rPr lang="fr-FR" altLang="fr-FR" sz="1400" spc="300" dirty="0" smtClean="0">
                <a:solidFill>
                  <a:srgbClr val="404040"/>
                </a:solidFill>
              </a:rPr>
              <a:t> Are Social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187A0D2-D6B3-439C-BB8B-F26B7E43F639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5</a:t>
            </a:fld>
            <a:endParaRPr lang="fr-FR" dirty="0">
              <a:solidFill>
                <a:srgbClr val="80808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455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meline"/>
          <p:cNvSpPr txBox="1"/>
          <p:nvPr/>
        </p:nvSpPr>
        <p:spPr>
          <a:xfrm>
            <a:off x="431452" y="245597"/>
            <a:ext cx="9527485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6000" dirty="0" smtClean="0"/>
              <a:t>Bancarisation au Maroc (2014)</a:t>
            </a:r>
            <a:endParaRPr sz="6000" dirty="0"/>
          </a:p>
        </p:txBody>
      </p:sp>
      <p:grpSp>
        <p:nvGrpSpPr>
          <p:cNvPr id="2" name="Groupe 1"/>
          <p:cNvGrpSpPr/>
          <p:nvPr/>
        </p:nvGrpSpPr>
        <p:grpSpPr>
          <a:xfrm>
            <a:off x="2208940" y="1292225"/>
            <a:ext cx="7527926" cy="4431486"/>
            <a:chOff x="2208940" y="1751956"/>
            <a:chExt cx="7527926" cy="4431486"/>
          </a:xfrm>
        </p:grpSpPr>
        <p:grpSp>
          <p:nvGrpSpPr>
            <p:cNvPr id="5122" name="Group 395">
              <a:extLst>
                <a:ext uri="{FF2B5EF4-FFF2-40B4-BE49-F238E27FC236}">
                  <a16:creationId xmlns:a16="http://schemas.microsoft.com/office/drawing/2014/main" id="{22D8664A-5EFE-4F90-811F-EFE355496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940" y="1751956"/>
              <a:ext cx="7527925" cy="4431486"/>
              <a:chOff x="0" y="0"/>
              <a:chExt cx="15053857" cy="8862170"/>
            </a:xfrm>
          </p:grpSpPr>
          <p:sp>
            <p:nvSpPr>
              <p:cNvPr id="5163" name="Shape 384">
                <a:extLst>
                  <a:ext uri="{FF2B5EF4-FFF2-40B4-BE49-F238E27FC236}">
                    <a16:creationId xmlns:a16="http://schemas.microsoft.com/office/drawing/2014/main" id="{49C908C4-8603-42FF-BB1D-5B3DE5664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463" y="450477"/>
                <a:ext cx="3113104" cy="3113103"/>
              </a:xfrm>
              <a:prstGeom prst="ellipse">
                <a:avLst/>
              </a:prstGeom>
              <a:solidFill>
                <a:srgbClr val="4568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64" name="Shape 385">
                <a:extLst>
                  <a:ext uri="{FF2B5EF4-FFF2-40B4-BE49-F238E27FC236}">
                    <a16:creationId xmlns:a16="http://schemas.microsoft.com/office/drawing/2014/main" id="{A7F97B11-32A9-470E-88E3-DD9D5547C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986" y="0"/>
                <a:ext cx="4014058" cy="4014058"/>
              </a:xfrm>
              <a:prstGeom prst="ellipse">
                <a:avLst/>
              </a:prstGeom>
              <a:noFill/>
              <a:ln w="50800">
                <a:solidFill>
                  <a:srgbClr val="45688B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65" name="Shape 386">
                <a:extLst>
                  <a:ext uri="{FF2B5EF4-FFF2-40B4-BE49-F238E27FC236}">
                    <a16:creationId xmlns:a16="http://schemas.microsoft.com/office/drawing/2014/main" id="{FD50B0F5-DA1D-4625-94ED-3958A6831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6015" y="4019553"/>
                <a:ext cx="1" cy="649280"/>
              </a:xfrm>
              <a:prstGeom prst="line">
                <a:avLst/>
              </a:prstGeom>
              <a:noFill/>
              <a:ln w="50800">
                <a:solidFill>
                  <a:srgbClr val="45688B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5166" name="Shape 387">
                <a:extLst>
                  <a:ext uri="{FF2B5EF4-FFF2-40B4-BE49-F238E27FC236}">
                    <a16:creationId xmlns:a16="http://schemas.microsoft.com/office/drawing/2014/main" id="{FEC843B8-E45B-444A-9824-2B9629A47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095616"/>
                <a:ext cx="4492031" cy="1"/>
              </a:xfrm>
              <a:prstGeom prst="line">
                <a:avLst/>
              </a:prstGeom>
              <a:noFill/>
              <a:ln w="50800">
                <a:solidFill>
                  <a:srgbClr val="45688B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5167" name="Shape 388">
                <a:extLst>
                  <a:ext uri="{FF2B5EF4-FFF2-40B4-BE49-F238E27FC236}">
                    <a16:creationId xmlns:a16="http://schemas.microsoft.com/office/drawing/2014/main" id="{5170695A-CF41-4842-A76C-D75C3FC74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528" y="4654350"/>
                <a:ext cx="1800975" cy="1800975"/>
              </a:xfrm>
              <a:prstGeom prst="ellipse">
                <a:avLst/>
              </a:prstGeom>
              <a:noFill/>
              <a:ln w="50800">
                <a:solidFill>
                  <a:srgbClr val="45688B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68" name="Shape 389">
                <a:extLst>
                  <a:ext uri="{FF2B5EF4-FFF2-40B4-BE49-F238E27FC236}">
                    <a16:creationId xmlns:a16="http://schemas.microsoft.com/office/drawing/2014/main" id="{BA8EA444-1FDF-47EF-A9B9-C34EDF1CC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6015" y="6445253"/>
                <a:ext cx="1" cy="649280"/>
              </a:xfrm>
              <a:prstGeom prst="line">
                <a:avLst/>
              </a:prstGeom>
              <a:noFill/>
              <a:ln w="50800">
                <a:solidFill>
                  <a:srgbClr val="45688B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5169" name="Shape 390">
                <a:extLst>
                  <a:ext uri="{FF2B5EF4-FFF2-40B4-BE49-F238E27FC236}">
                    <a16:creationId xmlns:a16="http://schemas.microsoft.com/office/drawing/2014/main" id="{0FADE4BB-2CDF-44D6-89A2-5A89C701B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82393"/>
                <a:ext cx="4491237" cy="1087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1600" dirty="0" smtClean="0">
                    <a:solidFill>
                      <a:srgbClr val="404040"/>
                    </a:solidFill>
                  </a:rPr>
                  <a:t>Utilisation d’un produit financier formel</a:t>
                </a:r>
                <a:endParaRPr lang="fr-FR" altLang="fr-FR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5172" name="Shape 392">
                <a:extLst>
                  <a:ext uri="{FF2B5EF4-FFF2-40B4-BE49-F238E27FC236}">
                    <a16:creationId xmlns:a16="http://schemas.microsoft.com/office/drawing/2014/main" id="{61F73279-7C5D-4205-97DA-49B7B270C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7" y="1471033"/>
                <a:ext cx="3867578" cy="10719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3150" b="1" dirty="0" smtClean="0">
                    <a:solidFill>
                      <a:srgbClr val="FFFFFF"/>
                    </a:solidFill>
                    <a:latin typeface="Helvetica" panose="020B0604020202020204" pitchFamily="34" charset="0"/>
                    <a:sym typeface="Helvetica" panose="020B0604020202020204" pitchFamily="34" charset="0"/>
                  </a:rPr>
                  <a:t>41%</a:t>
                </a:r>
                <a:endParaRPr lang="fr-FR" altLang="fr-FR" sz="3150" b="1" dirty="0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endParaRPr>
              </a:p>
            </p:txBody>
          </p:sp>
          <p:sp>
            <p:nvSpPr>
              <p:cNvPr id="44" name="Shape 390">
                <a:extLst>
                  <a:ext uri="{FF2B5EF4-FFF2-40B4-BE49-F238E27FC236}">
                    <a16:creationId xmlns:a16="http://schemas.microsoft.com/office/drawing/2014/main" id="{0FADE4BB-2CDF-44D6-89A2-5A89C701B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1313" y="7282393"/>
                <a:ext cx="4491237" cy="1579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1600" dirty="0">
                    <a:solidFill>
                      <a:srgbClr val="404040"/>
                    </a:solidFill>
                  </a:rPr>
                  <a:t>Utilisation d’un produit financier formel (dans les zones urbaines</a:t>
                </a:r>
                <a:r>
                  <a:rPr lang="fr-FR" altLang="fr-FR" sz="1600" dirty="0" smtClean="0">
                    <a:solidFill>
                      <a:srgbClr val="404040"/>
                    </a:solidFill>
                  </a:rPr>
                  <a:t>)</a:t>
                </a:r>
                <a:endParaRPr lang="fr-FR" altLang="fr-FR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5" name="Shape 390">
                <a:extLst>
                  <a:ext uri="{FF2B5EF4-FFF2-40B4-BE49-F238E27FC236}">
                    <a16:creationId xmlns:a16="http://schemas.microsoft.com/office/drawing/2014/main" id="{0FADE4BB-2CDF-44D6-89A2-5A89C701B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2620" y="8052099"/>
                <a:ext cx="4491237" cy="5949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6" name="Shape 390">
                <a:extLst>
                  <a:ext uri="{FF2B5EF4-FFF2-40B4-BE49-F238E27FC236}">
                    <a16:creationId xmlns:a16="http://schemas.microsoft.com/office/drawing/2014/main" id="{0FADE4BB-2CDF-44D6-89A2-5A89C701B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2620" y="7282393"/>
                <a:ext cx="4491237" cy="1087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wrap="square"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1600" dirty="0">
                    <a:solidFill>
                      <a:srgbClr val="404040"/>
                    </a:solidFill>
                  </a:rPr>
                  <a:t>Possession d’un compte bancaire</a:t>
                </a:r>
                <a:endParaRPr lang="fr-FR" altLang="fr-FR" sz="1600" dirty="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5123" name="Group 407">
              <a:extLst>
                <a:ext uri="{FF2B5EF4-FFF2-40B4-BE49-F238E27FC236}">
                  <a16:creationId xmlns:a16="http://schemas.microsoft.com/office/drawing/2014/main" id="{5B260039-A9F2-4134-990A-ADD79730B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0540" y="1751956"/>
              <a:ext cx="2245519" cy="3548130"/>
              <a:chOff x="0" y="0"/>
              <a:chExt cx="4492031" cy="7095617"/>
            </a:xfrm>
          </p:grpSpPr>
          <p:sp>
            <p:nvSpPr>
              <p:cNvPr id="5152" name="Shape 396">
                <a:extLst>
                  <a:ext uri="{FF2B5EF4-FFF2-40B4-BE49-F238E27FC236}">
                    <a16:creationId xmlns:a16="http://schemas.microsoft.com/office/drawing/2014/main" id="{B6A96DB9-A008-4E0F-99ED-DDEB3AC59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463" y="450477"/>
                <a:ext cx="3113103" cy="3113104"/>
              </a:xfrm>
              <a:prstGeom prst="ellipse">
                <a:avLst/>
              </a:prstGeom>
              <a:solidFill>
                <a:srgbClr val="61D1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53" name="Shape 397">
                <a:extLst>
                  <a:ext uri="{FF2B5EF4-FFF2-40B4-BE49-F238E27FC236}">
                    <a16:creationId xmlns:a16="http://schemas.microsoft.com/office/drawing/2014/main" id="{6F913794-0203-4126-8E3C-44E0F4475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986" y="0"/>
                <a:ext cx="4014058" cy="4014058"/>
              </a:xfrm>
              <a:prstGeom prst="ellipse">
                <a:avLst/>
              </a:prstGeom>
              <a:noFill/>
              <a:ln w="50800">
                <a:solidFill>
                  <a:srgbClr val="61D1CE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54" name="Shape 398">
                <a:extLst>
                  <a:ext uri="{FF2B5EF4-FFF2-40B4-BE49-F238E27FC236}">
                    <a16:creationId xmlns:a16="http://schemas.microsoft.com/office/drawing/2014/main" id="{6F56DD55-A24C-4F42-B781-59D9130C7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6014" y="4019553"/>
                <a:ext cx="1" cy="649280"/>
              </a:xfrm>
              <a:prstGeom prst="line">
                <a:avLst/>
              </a:prstGeom>
              <a:noFill/>
              <a:ln w="50800">
                <a:solidFill>
                  <a:srgbClr val="61D1CE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5155" name="Shape 399">
                <a:extLst>
                  <a:ext uri="{FF2B5EF4-FFF2-40B4-BE49-F238E27FC236}">
                    <a16:creationId xmlns:a16="http://schemas.microsoft.com/office/drawing/2014/main" id="{9BD4196D-0A2C-4E54-A169-FEC82E7F1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095616"/>
                <a:ext cx="4492031" cy="1"/>
              </a:xfrm>
              <a:prstGeom prst="line">
                <a:avLst/>
              </a:prstGeom>
              <a:noFill/>
              <a:ln w="50800">
                <a:solidFill>
                  <a:srgbClr val="61D1CE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5156" name="Shape 400">
                <a:extLst>
                  <a:ext uri="{FF2B5EF4-FFF2-40B4-BE49-F238E27FC236}">
                    <a16:creationId xmlns:a16="http://schemas.microsoft.com/office/drawing/2014/main" id="{46667DF7-F482-4D18-BD6C-0A885305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527" y="4654350"/>
                <a:ext cx="1800976" cy="1800975"/>
              </a:xfrm>
              <a:prstGeom prst="ellipse">
                <a:avLst/>
              </a:prstGeom>
              <a:noFill/>
              <a:ln w="50800">
                <a:solidFill>
                  <a:srgbClr val="61D1CE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57" name="Shape 401">
                <a:extLst>
                  <a:ext uri="{FF2B5EF4-FFF2-40B4-BE49-F238E27FC236}">
                    <a16:creationId xmlns:a16="http://schemas.microsoft.com/office/drawing/2014/main" id="{28F77396-97D7-420F-9437-6290346EC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6014" y="6445253"/>
                <a:ext cx="1" cy="649280"/>
              </a:xfrm>
              <a:prstGeom prst="line">
                <a:avLst/>
              </a:prstGeom>
              <a:noFill/>
              <a:ln w="50800">
                <a:solidFill>
                  <a:srgbClr val="61D1CE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5161" name="Shape 403">
                <a:extLst>
                  <a:ext uri="{FF2B5EF4-FFF2-40B4-BE49-F238E27FC236}">
                    <a16:creationId xmlns:a16="http://schemas.microsoft.com/office/drawing/2014/main" id="{0734B465-865D-4A9C-B632-4253F673B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7" y="1471033"/>
                <a:ext cx="3867577" cy="10719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3150" b="1" dirty="0" smtClean="0">
                    <a:solidFill>
                      <a:srgbClr val="FFFFFF"/>
                    </a:solidFill>
                    <a:latin typeface="Helvetica" panose="020B0604020202020204" pitchFamily="34" charset="0"/>
                    <a:sym typeface="Helvetica" panose="020B0604020202020204" pitchFamily="34" charset="0"/>
                  </a:rPr>
                  <a:t>53%</a:t>
                </a:r>
                <a:endParaRPr lang="fr-FR" altLang="fr-FR" sz="3150" b="1" dirty="0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endParaRPr>
              </a:p>
            </p:txBody>
          </p:sp>
        </p:grpSp>
        <p:grpSp>
          <p:nvGrpSpPr>
            <p:cNvPr id="5124" name="Group 419">
              <a:extLst>
                <a:ext uri="{FF2B5EF4-FFF2-40B4-BE49-F238E27FC236}">
                  <a16:creationId xmlns:a16="http://schemas.microsoft.com/office/drawing/2014/main" id="{DF2B6174-6D70-476D-9877-EE17B11D24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1346" y="1751956"/>
              <a:ext cx="2245520" cy="3548130"/>
              <a:chOff x="0" y="0"/>
              <a:chExt cx="4492031" cy="7095617"/>
            </a:xfrm>
          </p:grpSpPr>
          <p:sp>
            <p:nvSpPr>
              <p:cNvPr id="5141" name="Shape 408">
                <a:extLst>
                  <a:ext uri="{FF2B5EF4-FFF2-40B4-BE49-F238E27FC236}">
                    <a16:creationId xmlns:a16="http://schemas.microsoft.com/office/drawing/2014/main" id="{6544C891-2930-4C1A-8C0B-35E30C188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464" y="450477"/>
                <a:ext cx="3113104" cy="3113103"/>
              </a:xfrm>
              <a:prstGeom prst="ellipse">
                <a:avLst/>
              </a:prstGeom>
              <a:solidFill>
                <a:srgbClr val="E16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2" name="Shape 409">
                <a:extLst>
                  <a:ext uri="{FF2B5EF4-FFF2-40B4-BE49-F238E27FC236}">
                    <a16:creationId xmlns:a16="http://schemas.microsoft.com/office/drawing/2014/main" id="{F28DE3BE-74B8-4A6E-AE4A-E10D7CE3B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986" y="0"/>
                <a:ext cx="4014058" cy="4014058"/>
              </a:xfrm>
              <a:prstGeom prst="ellipse">
                <a:avLst/>
              </a:prstGeom>
              <a:noFill/>
              <a:ln w="50800">
                <a:solidFill>
                  <a:srgbClr val="E16268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3" name="Shape 410">
                <a:extLst>
                  <a:ext uri="{FF2B5EF4-FFF2-40B4-BE49-F238E27FC236}">
                    <a16:creationId xmlns:a16="http://schemas.microsoft.com/office/drawing/2014/main" id="{FB9D9F30-E476-4864-89AD-01169A3DC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6015" y="4019553"/>
                <a:ext cx="1" cy="649280"/>
              </a:xfrm>
              <a:prstGeom prst="line">
                <a:avLst/>
              </a:prstGeom>
              <a:noFill/>
              <a:ln w="50800">
                <a:solidFill>
                  <a:srgbClr val="E16268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5144" name="Shape 411">
                <a:extLst>
                  <a:ext uri="{FF2B5EF4-FFF2-40B4-BE49-F238E27FC236}">
                    <a16:creationId xmlns:a16="http://schemas.microsoft.com/office/drawing/2014/main" id="{060B5D10-AE06-4C69-AB1C-8090B2873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095616"/>
                <a:ext cx="4492031" cy="1"/>
              </a:xfrm>
              <a:prstGeom prst="line">
                <a:avLst/>
              </a:prstGeom>
              <a:noFill/>
              <a:ln w="50800">
                <a:solidFill>
                  <a:srgbClr val="E16268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5145" name="Shape 412">
                <a:extLst>
                  <a:ext uri="{FF2B5EF4-FFF2-40B4-BE49-F238E27FC236}">
                    <a16:creationId xmlns:a16="http://schemas.microsoft.com/office/drawing/2014/main" id="{6C8D2EDF-D859-45EC-9E1D-923BDA43A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528" y="4654350"/>
                <a:ext cx="1800975" cy="1800975"/>
              </a:xfrm>
              <a:prstGeom prst="ellipse">
                <a:avLst/>
              </a:prstGeom>
              <a:noFill/>
              <a:ln w="50800">
                <a:solidFill>
                  <a:srgbClr val="E16268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6" name="Shape 413">
                <a:extLst>
                  <a:ext uri="{FF2B5EF4-FFF2-40B4-BE49-F238E27FC236}">
                    <a16:creationId xmlns:a16="http://schemas.microsoft.com/office/drawing/2014/main" id="{79E32EAA-28C3-4510-AD43-1838A77B2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6015" y="6445253"/>
                <a:ext cx="1" cy="649280"/>
              </a:xfrm>
              <a:prstGeom prst="line">
                <a:avLst/>
              </a:prstGeom>
              <a:noFill/>
              <a:ln w="50800">
                <a:solidFill>
                  <a:srgbClr val="E16268"/>
                </a:solidFill>
                <a:miter lim="4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25400" tIns="25400" rIns="25400" bIns="25400" anchor="ctr"/>
              <a:lstStyle/>
              <a:p>
                <a:pPr defTabSz="4127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MA" sz="2500">
                  <a:solidFill>
                    <a:srgbClr val="000000"/>
                  </a:solidFill>
                  <a:latin typeface="Helvetica Light" charset="0"/>
                  <a:sym typeface="Helvetica Light" charset="0"/>
                </a:endParaRPr>
              </a:p>
            </p:txBody>
          </p:sp>
          <p:sp>
            <p:nvSpPr>
              <p:cNvPr id="5150" name="Shape 415">
                <a:extLst>
                  <a:ext uri="{FF2B5EF4-FFF2-40B4-BE49-F238E27FC236}">
                    <a16:creationId xmlns:a16="http://schemas.microsoft.com/office/drawing/2014/main" id="{CC91DE76-3AB8-440E-9122-CD25E4942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7" y="1471033"/>
                <a:ext cx="3867577" cy="10719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>
                <a:spAutoFit/>
              </a:bodyPr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3150" b="1" dirty="0" smtClean="0">
                    <a:solidFill>
                      <a:srgbClr val="FFFFFF"/>
                    </a:solidFill>
                    <a:latin typeface="Helvetica" panose="020B0604020202020204" pitchFamily="34" charset="0"/>
                    <a:sym typeface="Helvetica" panose="020B0604020202020204" pitchFamily="34" charset="0"/>
                  </a:rPr>
                  <a:t>28%</a:t>
                </a:r>
                <a:endParaRPr lang="fr-FR" altLang="fr-FR" sz="3150" b="1" dirty="0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endParaRPr>
              </a:p>
            </p:txBody>
          </p:sp>
        </p:grpSp>
      </p:grpSp>
      <p:sp>
        <p:nvSpPr>
          <p:cNvPr id="35" name="Shape 390">
            <a:extLst>
              <a:ext uri="{FF2B5EF4-FFF2-40B4-BE49-F238E27FC236}">
                <a16:creationId xmlns:a16="http://schemas.microsoft.com/office/drawing/2014/main" id="{0FADE4BB-2CDF-44D6-89A2-5A89C701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89" y="6079052"/>
            <a:ext cx="10512430" cy="69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spc="300" dirty="0" smtClean="0">
                <a:solidFill>
                  <a:srgbClr val="404040"/>
                </a:solidFill>
              </a:rPr>
              <a:t>Selon les chiffres de la banque mondiale de 2014</a:t>
            </a:r>
          </a:p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spc="300" dirty="0" smtClean="0">
                <a:solidFill>
                  <a:srgbClr val="404040"/>
                </a:solidFill>
              </a:rPr>
              <a:t>Les chiffres de Bank Al Maghreb annoncent 70% de bancarisation en 2017 (ne tient pas compte des doublons)</a:t>
            </a:r>
            <a:endParaRPr lang="fr-FR" altLang="fr-FR" sz="1400" spc="300" dirty="0">
              <a:solidFill>
                <a:srgbClr val="40404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259" y="3756950"/>
            <a:ext cx="589277" cy="589277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265" y="3756950"/>
            <a:ext cx="589277" cy="5892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076" y="3756950"/>
            <a:ext cx="615661" cy="615661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187A0D2-D6B3-439C-BB8B-F26B7E43F639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6</a:t>
            </a:fld>
            <a:endParaRPr lang="fr-FR" dirty="0">
              <a:solidFill>
                <a:srgbClr val="80808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584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meline"/>
          <p:cNvSpPr txBox="1"/>
          <p:nvPr/>
        </p:nvSpPr>
        <p:spPr>
          <a:xfrm>
            <a:off x="431452" y="91709"/>
            <a:ext cx="11677129" cy="9746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6000" dirty="0" smtClean="0"/>
              <a:t>Données démographiques</a:t>
            </a:r>
            <a:r>
              <a:rPr lang="fr-FR" sz="6000" baseline="0" dirty="0" smtClean="0"/>
              <a:t> </a:t>
            </a:r>
            <a:r>
              <a:rPr lang="fr-FR" sz="6000" dirty="0" smtClean="0"/>
              <a:t>Maroc (2014)</a:t>
            </a:r>
            <a:endParaRPr sz="6000" dirty="0"/>
          </a:p>
        </p:txBody>
      </p:sp>
      <p:sp>
        <p:nvSpPr>
          <p:cNvPr id="5163" name="Shape 384">
            <a:extLst>
              <a:ext uri="{FF2B5EF4-FFF2-40B4-BE49-F238E27FC236}">
                <a16:creationId xmlns:a16="http://schemas.microsoft.com/office/drawing/2014/main" id="{49C908C4-8603-42FF-BB1D-5B3DE5664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506" y="1700364"/>
            <a:ext cx="1556758" cy="1556692"/>
          </a:xfrm>
          <a:prstGeom prst="ellipse">
            <a:avLst/>
          </a:prstGeom>
          <a:solidFill>
            <a:srgbClr val="45688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</a:endParaRPr>
          </a:p>
        </p:txBody>
      </p:sp>
      <p:sp>
        <p:nvSpPr>
          <p:cNvPr id="5164" name="Shape 385">
            <a:extLst>
              <a:ext uri="{FF2B5EF4-FFF2-40B4-BE49-F238E27FC236}">
                <a16:creationId xmlns:a16="http://schemas.microsoft.com/office/drawing/2014/main" id="{A7F97B11-32A9-470E-88E3-DD9D5547C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238" y="1475105"/>
            <a:ext cx="2007295" cy="2007211"/>
          </a:xfrm>
          <a:prstGeom prst="ellipse">
            <a:avLst/>
          </a:prstGeom>
          <a:noFill/>
          <a:ln w="50800">
            <a:solidFill>
              <a:srgbClr val="45688B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5400" tIns="25400" rIns="25400" bIns="25400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</a:endParaRPr>
          </a:p>
        </p:txBody>
      </p:sp>
      <p:sp>
        <p:nvSpPr>
          <p:cNvPr id="5165" name="Shape 386">
            <a:extLst>
              <a:ext uri="{FF2B5EF4-FFF2-40B4-BE49-F238E27FC236}">
                <a16:creationId xmlns:a16="http://schemas.microsoft.com/office/drawing/2014/main" id="{FD50B0F5-DA1D-4625-94ED-3958A68313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5885" y="3485063"/>
            <a:ext cx="1" cy="324669"/>
          </a:xfrm>
          <a:prstGeom prst="line">
            <a:avLst/>
          </a:prstGeom>
          <a:noFill/>
          <a:ln w="50800">
            <a:solidFill>
              <a:srgbClr val="45688B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5400" tIns="25400" rIns="25400" bIns="2540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5166" name="Shape 387">
            <a:extLst>
              <a:ext uri="{FF2B5EF4-FFF2-40B4-BE49-F238E27FC236}">
                <a16:creationId xmlns:a16="http://schemas.microsoft.com/office/drawing/2014/main" id="{FEC843B8-E45B-444A-9824-2B9629A47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729" y="5023234"/>
            <a:ext cx="2246313" cy="1"/>
          </a:xfrm>
          <a:prstGeom prst="line">
            <a:avLst/>
          </a:prstGeom>
          <a:noFill/>
          <a:ln w="50800">
            <a:solidFill>
              <a:srgbClr val="45688B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5400" tIns="25400" rIns="25400" bIns="2540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5167" name="Shape 388">
            <a:extLst>
              <a:ext uri="{FF2B5EF4-FFF2-40B4-BE49-F238E27FC236}">
                <a16:creationId xmlns:a16="http://schemas.microsoft.com/office/drawing/2014/main" id="{5170695A-CF41-4842-A76C-D75C3FC74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582" y="3802491"/>
            <a:ext cx="900607" cy="900569"/>
          </a:xfrm>
          <a:prstGeom prst="ellipse">
            <a:avLst/>
          </a:prstGeom>
          <a:noFill/>
          <a:ln w="50800">
            <a:solidFill>
              <a:srgbClr val="45688B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5400" tIns="25400" rIns="25400" bIns="25400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>
              <a:solidFill>
                <a:srgbClr val="FFFFFF"/>
              </a:solidFill>
            </a:endParaRPr>
          </a:p>
        </p:txBody>
      </p:sp>
      <p:sp>
        <p:nvSpPr>
          <p:cNvPr id="5168" name="Shape 389">
            <a:extLst>
              <a:ext uri="{FF2B5EF4-FFF2-40B4-BE49-F238E27FC236}">
                <a16:creationId xmlns:a16="http://schemas.microsoft.com/office/drawing/2014/main" id="{BA8EA444-1FDF-47EF-A9B9-C34EDF1CC8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5885" y="4698023"/>
            <a:ext cx="1" cy="324669"/>
          </a:xfrm>
          <a:prstGeom prst="line">
            <a:avLst/>
          </a:prstGeom>
          <a:noFill/>
          <a:ln w="50800">
            <a:solidFill>
              <a:srgbClr val="45688B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25400" tIns="25400" rIns="25400" bIns="2540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5169" name="Shape 390">
            <a:extLst>
              <a:ext uri="{FF2B5EF4-FFF2-40B4-BE49-F238E27FC236}">
                <a16:creationId xmlns:a16="http://schemas.microsoft.com/office/drawing/2014/main" id="{0FADE4BB-2CDF-44D6-89A2-5A89C701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729" y="5116631"/>
            <a:ext cx="2245916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smtClean="0">
                <a:solidFill>
                  <a:srgbClr val="404040"/>
                </a:solidFill>
              </a:rPr>
              <a:t>Age moyen des marocains</a:t>
            </a:r>
            <a:endParaRPr lang="fr-FR" altLang="fr-FR" sz="1600" dirty="0">
              <a:solidFill>
                <a:srgbClr val="404040"/>
              </a:solidFill>
            </a:endParaRPr>
          </a:p>
        </p:txBody>
      </p:sp>
      <p:sp>
        <p:nvSpPr>
          <p:cNvPr id="5172" name="Shape 392">
            <a:extLst>
              <a:ext uri="{FF2B5EF4-FFF2-40B4-BE49-F238E27FC236}">
                <a16:creationId xmlns:a16="http://schemas.microsoft.com/office/drawing/2014/main" id="{61F73279-7C5D-4205-97DA-49B7B270C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863" y="2210688"/>
            <a:ext cx="1934045" cy="5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3150" b="1" dirty="0" smtClean="0">
                <a:solidFill>
                  <a:srgbClr val="FFFFFF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30 ans</a:t>
            </a:r>
            <a:endParaRPr lang="fr-FR" altLang="fr-FR" sz="3150" b="1" dirty="0">
              <a:solidFill>
                <a:srgbClr val="FFFFFF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44" name="Shape 390">
            <a:extLst>
              <a:ext uri="{FF2B5EF4-FFF2-40B4-BE49-F238E27FC236}">
                <a16:creationId xmlns:a16="http://schemas.microsoft.com/office/drawing/2014/main" id="{0FADE4BB-2CDF-44D6-89A2-5A89C701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735" y="5130669"/>
            <a:ext cx="2245916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smtClean="0">
                <a:solidFill>
                  <a:srgbClr val="404040"/>
                </a:solidFill>
              </a:rPr>
              <a:t>Population Urbaine</a:t>
            </a:r>
            <a:endParaRPr lang="fr-FR" altLang="fr-FR" sz="1600" dirty="0">
              <a:solidFill>
                <a:srgbClr val="404040"/>
              </a:solidFill>
            </a:endParaRPr>
          </a:p>
        </p:txBody>
      </p:sp>
      <p:grpSp>
        <p:nvGrpSpPr>
          <p:cNvPr id="5123" name="Group 407">
            <a:extLst>
              <a:ext uri="{FF2B5EF4-FFF2-40B4-BE49-F238E27FC236}">
                <a16:creationId xmlns:a16="http://schemas.microsoft.com/office/drawing/2014/main" id="{5B260039-A9F2-4134-990A-ADD79730B5E7}"/>
              </a:ext>
            </a:extLst>
          </p:cNvPr>
          <p:cNvGrpSpPr>
            <a:grpSpLocks/>
          </p:cNvGrpSpPr>
          <p:nvPr/>
        </p:nvGrpSpPr>
        <p:grpSpPr bwMode="auto">
          <a:xfrm>
            <a:off x="6294329" y="1475105"/>
            <a:ext cx="2245519" cy="3548130"/>
            <a:chOff x="0" y="0"/>
            <a:chExt cx="4492031" cy="7095617"/>
          </a:xfrm>
        </p:grpSpPr>
        <p:sp>
          <p:nvSpPr>
            <p:cNvPr id="5152" name="Shape 396">
              <a:extLst>
                <a:ext uri="{FF2B5EF4-FFF2-40B4-BE49-F238E27FC236}">
                  <a16:creationId xmlns:a16="http://schemas.microsoft.com/office/drawing/2014/main" id="{B6A96DB9-A008-4E0F-99ED-DDEB3AC59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463" y="450477"/>
              <a:ext cx="3113103" cy="3113104"/>
            </a:xfrm>
            <a:prstGeom prst="ellipse">
              <a:avLst/>
            </a:prstGeom>
            <a:solidFill>
              <a:srgbClr val="61D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5400" tIns="25400" rIns="25400" bIns="25400" anchor="ctr"/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</a:endParaRPr>
            </a:p>
          </p:txBody>
        </p:sp>
        <p:sp>
          <p:nvSpPr>
            <p:cNvPr id="5153" name="Shape 397">
              <a:extLst>
                <a:ext uri="{FF2B5EF4-FFF2-40B4-BE49-F238E27FC236}">
                  <a16:creationId xmlns:a16="http://schemas.microsoft.com/office/drawing/2014/main" id="{6F913794-0203-4126-8E3C-44E0F4475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86" y="0"/>
              <a:ext cx="4014058" cy="4014058"/>
            </a:xfrm>
            <a:prstGeom prst="ellipse">
              <a:avLst/>
            </a:prstGeom>
            <a:noFill/>
            <a:ln w="50800">
              <a:solidFill>
                <a:srgbClr val="61D1CE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</a:endParaRPr>
            </a:p>
          </p:txBody>
        </p:sp>
        <p:sp>
          <p:nvSpPr>
            <p:cNvPr id="5154" name="Shape 398">
              <a:extLst>
                <a:ext uri="{FF2B5EF4-FFF2-40B4-BE49-F238E27FC236}">
                  <a16:creationId xmlns:a16="http://schemas.microsoft.com/office/drawing/2014/main" id="{6F56DD55-A24C-4F42-B781-59D9130C7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014" y="4019553"/>
              <a:ext cx="1" cy="649280"/>
            </a:xfrm>
            <a:prstGeom prst="line">
              <a:avLst/>
            </a:prstGeom>
            <a:noFill/>
            <a:ln w="50800">
              <a:solidFill>
                <a:srgbClr val="61D1CE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5155" name="Shape 399">
              <a:extLst>
                <a:ext uri="{FF2B5EF4-FFF2-40B4-BE49-F238E27FC236}">
                  <a16:creationId xmlns:a16="http://schemas.microsoft.com/office/drawing/2014/main" id="{9BD4196D-0A2C-4E54-A169-FEC82E7F1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095616"/>
              <a:ext cx="4492031" cy="1"/>
            </a:xfrm>
            <a:prstGeom prst="line">
              <a:avLst/>
            </a:prstGeom>
            <a:noFill/>
            <a:ln w="50800">
              <a:solidFill>
                <a:srgbClr val="61D1CE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5156" name="Shape 400">
              <a:extLst>
                <a:ext uri="{FF2B5EF4-FFF2-40B4-BE49-F238E27FC236}">
                  <a16:creationId xmlns:a16="http://schemas.microsoft.com/office/drawing/2014/main" id="{46667DF7-F482-4D18-BD6C-0A8853051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527" y="4654350"/>
              <a:ext cx="1800976" cy="1800975"/>
            </a:xfrm>
            <a:prstGeom prst="ellipse">
              <a:avLst/>
            </a:prstGeom>
            <a:noFill/>
            <a:ln w="50800">
              <a:solidFill>
                <a:srgbClr val="61D1CE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</a:endParaRPr>
            </a:p>
          </p:txBody>
        </p:sp>
        <p:sp>
          <p:nvSpPr>
            <p:cNvPr id="5157" name="Shape 401">
              <a:extLst>
                <a:ext uri="{FF2B5EF4-FFF2-40B4-BE49-F238E27FC236}">
                  <a16:creationId xmlns:a16="http://schemas.microsoft.com/office/drawing/2014/main" id="{28F77396-97D7-420F-9437-6290346EC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014" y="6445253"/>
              <a:ext cx="1" cy="649280"/>
            </a:xfrm>
            <a:prstGeom prst="line">
              <a:avLst/>
            </a:prstGeom>
            <a:noFill/>
            <a:ln w="50800">
              <a:solidFill>
                <a:srgbClr val="61D1CE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5161" name="Shape 403">
              <a:extLst>
                <a:ext uri="{FF2B5EF4-FFF2-40B4-BE49-F238E27FC236}">
                  <a16:creationId xmlns:a16="http://schemas.microsoft.com/office/drawing/2014/main" id="{0734B465-865D-4A9C-B632-4253F673B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27" y="1471033"/>
              <a:ext cx="3867577" cy="1071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5400" tIns="25400" rIns="25400" bIns="25400" anchor="ctr">
              <a:spAutoFit/>
            </a:bodyPr>
            <a:lstStyle>
              <a:lvl1pPr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3150" b="1" dirty="0" smtClean="0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60%</a:t>
              </a:r>
              <a:endParaRPr lang="fr-FR" altLang="fr-FR" sz="3150" b="1" dirty="0">
                <a:solidFill>
                  <a:srgbClr val="FFFFFF"/>
                </a:solidFill>
                <a:latin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</p:grpSp>
      <p:sp>
        <p:nvSpPr>
          <p:cNvPr id="35" name="Shape 390">
            <a:extLst>
              <a:ext uri="{FF2B5EF4-FFF2-40B4-BE49-F238E27FC236}">
                <a16:creationId xmlns:a16="http://schemas.microsoft.com/office/drawing/2014/main" id="{0FADE4BB-2CDF-44D6-89A2-5A89C701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89" y="6294495"/>
            <a:ext cx="10512430" cy="26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spc="300" dirty="0" smtClean="0">
                <a:solidFill>
                  <a:srgbClr val="404040"/>
                </a:solidFill>
              </a:rPr>
              <a:t>Selon les chiffres du HCP de 2014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319" y="4014514"/>
            <a:ext cx="456747" cy="4567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41" y="4015578"/>
            <a:ext cx="502692" cy="502692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187A0D2-D6B3-439C-BB8B-F26B7E43F639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7</a:t>
            </a:fld>
            <a:endParaRPr lang="fr-FR" dirty="0">
              <a:solidFill>
                <a:srgbClr val="808080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420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4" name="Demo information text"/>
          <p:cNvSpPr txBox="1"/>
          <p:nvPr/>
        </p:nvSpPr>
        <p:spPr>
          <a:xfrm>
            <a:off x="575734" y="1989068"/>
            <a:ext cx="6200266" cy="13336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defTabSz="825500" hangingPunct="0">
              <a:lnSpc>
                <a:spcPct val="100000"/>
              </a:lnSpc>
            </a:pPr>
            <a:r>
              <a:rPr lang="fr-FR" sz="6000" kern="0" dirty="0" smtClean="0">
                <a:solidFill>
                  <a:srgbClr val="36526E"/>
                </a:solidFill>
                <a:latin typeface="Montserrat-Bold"/>
              </a:rPr>
              <a:t>Stratégie digitale </a:t>
            </a:r>
            <a:r>
              <a:rPr lang="fr-FR" sz="6000" kern="0" dirty="0" err="1" smtClean="0">
                <a:solidFill>
                  <a:srgbClr val="36526E"/>
                </a:solidFill>
                <a:latin typeface="Montserrat-Bold"/>
              </a:rPr>
              <a:t>maroc</a:t>
            </a:r>
            <a:endParaRPr sz="6000" kern="0" dirty="0">
              <a:solidFill>
                <a:srgbClr val="36526E"/>
              </a:solidFill>
              <a:latin typeface="Montserrat-Bold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6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7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8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3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3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3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1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6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1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5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19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7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19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  <p:sp>
        <p:nvSpPr>
          <p:cNvPr id="25" name="Shape 378">
            <a:extLst>
              <a:ext uri="{FF2B5EF4-FFF2-40B4-BE49-F238E27FC236}">
                <a16:creationId xmlns:a16="http://schemas.microsoft.com/office/drawing/2014/main" id="{5CE357DC-086B-48EC-8068-E6836B8F96C5}"/>
              </a:ext>
            </a:extLst>
          </p:cNvPr>
          <p:cNvSpPr>
            <a:spLocks/>
          </p:cNvSpPr>
          <p:nvPr/>
        </p:nvSpPr>
        <p:spPr bwMode="auto">
          <a:xfrm>
            <a:off x="9376905" y="4423578"/>
            <a:ext cx="248901" cy="22859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rgbClr val="6D717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22860" rIns="2286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fr-MA" sz="2500">
              <a:solidFill>
                <a:srgbClr val="000000"/>
              </a:solidFill>
              <a:latin typeface="Helvetica Light" charset="0"/>
              <a:sym typeface="Helvetica Light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8061573" y="2073653"/>
            <a:ext cx="340817" cy="590719"/>
            <a:chOff x="4112120" y="673793"/>
            <a:chExt cx="2072101" cy="3591459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9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2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4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5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8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39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0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1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2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43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0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>
                <a:solidFill>
                  <a:srgbClr val="808080">
                    <a:lumMod val="50000"/>
                  </a:srgbClr>
                </a:solidFill>
              </a:rPr>
              <a:pPr>
                <a:defRPr/>
              </a:pPr>
              <a:t>9</a:t>
            </a:fld>
            <a:endParaRPr lang="fr-FR" dirty="0">
              <a:solidFill>
                <a:srgbClr val="808080">
                  <a:lumMod val="50000"/>
                </a:srgbClr>
              </a:solidFill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31452" y="245597"/>
            <a:ext cx="11677129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6000" dirty="0" smtClean="0"/>
              <a:t>Plan </a:t>
            </a:r>
            <a:r>
              <a:rPr lang="fr-FR" sz="6000" dirty="0" err="1" smtClean="0"/>
              <a:t>maroc</a:t>
            </a:r>
            <a:r>
              <a:rPr lang="fr-FR" sz="6000" dirty="0" smtClean="0"/>
              <a:t> numérique 2020</a:t>
            </a:r>
            <a:endParaRPr sz="6000" dirty="0"/>
          </a:p>
        </p:txBody>
      </p:sp>
      <p:sp>
        <p:nvSpPr>
          <p:cNvPr id="4" name="Pentagone 3"/>
          <p:cNvSpPr/>
          <p:nvPr/>
        </p:nvSpPr>
        <p:spPr>
          <a:xfrm>
            <a:off x="1202811" y="927637"/>
            <a:ext cx="8857554" cy="576000"/>
          </a:xfrm>
          <a:prstGeom prst="homePlate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/>
            <a:r>
              <a:rPr lang="fr-FR" sz="2000" spc="300" dirty="0" smtClean="0">
                <a:latin typeface="Montserrat Light"/>
              </a:rPr>
              <a:t>I. Accélérer la transformation numérique du Maroc</a:t>
            </a:r>
            <a:endParaRPr lang="fr-FR" sz="2000" spc="300" dirty="0">
              <a:latin typeface="Montserrat Light"/>
            </a:endParaRPr>
          </a:p>
        </p:txBody>
      </p:sp>
      <p:sp>
        <p:nvSpPr>
          <p:cNvPr id="5" name="Pentagone 4"/>
          <p:cNvSpPr/>
          <p:nvPr/>
        </p:nvSpPr>
        <p:spPr>
          <a:xfrm>
            <a:off x="1911230" y="2896009"/>
            <a:ext cx="8857554" cy="576000"/>
          </a:xfrm>
          <a:prstGeom prst="homePlate">
            <a:avLst/>
          </a:prstGeom>
          <a:solidFill>
            <a:srgbClr val="61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/>
            <a:r>
              <a:rPr lang="fr-FR" sz="2000" spc="300" dirty="0" smtClean="0">
                <a:latin typeface="Montserrat Light"/>
              </a:rPr>
              <a:t>II. Faire du Maroc un hub numérique régional</a:t>
            </a:r>
            <a:endParaRPr lang="fr-FR" sz="2000" spc="300" dirty="0">
              <a:latin typeface="Montserrat Light"/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2654221" y="4764172"/>
            <a:ext cx="8857554" cy="576000"/>
          </a:xfrm>
          <a:prstGeom prst="homePlate">
            <a:avLst/>
          </a:prstGeom>
          <a:solidFill>
            <a:srgbClr val="E16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0"/>
            <a:r>
              <a:rPr lang="fr-FR" sz="2000" spc="300" dirty="0" smtClean="0">
                <a:latin typeface="Montserrat Light"/>
              </a:rPr>
              <a:t>III. Créer une place numérique Maroc</a:t>
            </a:r>
            <a:endParaRPr lang="fr-FR" sz="2000" spc="300" dirty="0">
              <a:latin typeface="Montserrat Light"/>
            </a:endParaRPr>
          </a:p>
        </p:txBody>
      </p:sp>
      <p:sp>
        <p:nvSpPr>
          <p:cNvPr id="7" name="Shape 390">
            <a:extLst>
              <a:ext uri="{FF2B5EF4-FFF2-40B4-BE49-F238E27FC236}">
                <a16:creationId xmlns:a16="http://schemas.microsoft.com/office/drawing/2014/main" id="{0FADE4BB-2CDF-44D6-89A2-5A89C701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141" y="1602800"/>
            <a:ext cx="7852716" cy="32829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25400" rIns="25400" bIns="254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800" dirty="0" smtClean="0">
                <a:solidFill>
                  <a:srgbClr val="404040"/>
                </a:solidFill>
              </a:rPr>
              <a:t>1. e-Gouvernement</a:t>
            </a:r>
            <a:endParaRPr lang="fr-FR" altLang="fr-FR" sz="1800" dirty="0">
              <a:solidFill>
                <a:srgbClr val="404040"/>
              </a:solidFill>
            </a:endParaRPr>
          </a:p>
        </p:txBody>
      </p:sp>
      <p:sp>
        <p:nvSpPr>
          <p:cNvPr id="8" name="Shape 390">
            <a:extLst>
              <a:ext uri="{FF2B5EF4-FFF2-40B4-BE49-F238E27FC236}">
                <a16:creationId xmlns:a16="http://schemas.microsoft.com/office/drawing/2014/main" id="{0FADE4BB-2CDF-44D6-89A2-5A89C701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141" y="2014869"/>
            <a:ext cx="7852716" cy="32829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25400" rIns="25400" bIns="254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800" dirty="0" smtClean="0">
                <a:solidFill>
                  <a:srgbClr val="404040"/>
                </a:solidFill>
              </a:rPr>
              <a:t>2. Résorption de la fracture numérique</a:t>
            </a:r>
            <a:endParaRPr lang="fr-FR" altLang="fr-FR" sz="1800" dirty="0">
              <a:solidFill>
                <a:srgbClr val="404040"/>
              </a:solidFill>
            </a:endParaRPr>
          </a:p>
        </p:txBody>
      </p:sp>
      <p:sp>
        <p:nvSpPr>
          <p:cNvPr id="9" name="Shape 390">
            <a:extLst>
              <a:ext uri="{FF2B5EF4-FFF2-40B4-BE49-F238E27FC236}">
                <a16:creationId xmlns:a16="http://schemas.microsoft.com/office/drawing/2014/main" id="{0FADE4BB-2CDF-44D6-89A2-5A89C701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141" y="2426938"/>
            <a:ext cx="7852716" cy="32829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25400" rIns="25400" bIns="254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800" dirty="0" smtClean="0">
                <a:solidFill>
                  <a:srgbClr val="404040"/>
                </a:solidFill>
              </a:rPr>
              <a:t>3. Transformations sectorielles intégrées</a:t>
            </a:r>
            <a:endParaRPr lang="fr-FR" altLang="fr-FR" sz="1800" dirty="0">
              <a:solidFill>
                <a:srgbClr val="404040"/>
              </a:solidFill>
            </a:endParaRPr>
          </a:p>
        </p:txBody>
      </p:sp>
      <p:sp>
        <p:nvSpPr>
          <p:cNvPr id="10" name="Shape 390">
            <a:extLst>
              <a:ext uri="{FF2B5EF4-FFF2-40B4-BE49-F238E27FC236}">
                <a16:creationId xmlns:a16="http://schemas.microsoft.com/office/drawing/2014/main" id="{0FADE4BB-2CDF-44D6-89A2-5A89C701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560" y="3571172"/>
            <a:ext cx="7852716" cy="32829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25400" rIns="25400" bIns="254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800" dirty="0" smtClean="0">
                <a:solidFill>
                  <a:srgbClr val="404040"/>
                </a:solidFill>
              </a:rPr>
              <a:t>4. Relance stratégique forte su BPO sur l’Europe</a:t>
            </a:r>
            <a:endParaRPr lang="fr-FR" altLang="fr-FR" sz="1800" dirty="0">
              <a:solidFill>
                <a:srgbClr val="404040"/>
              </a:solidFill>
            </a:endParaRPr>
          </a:p>
        </p:txBody>
      </p:sp>
      <p:sp>
        <p:nvSpPr>
          <p:cNvPr id="11" name="Shape 390">
            <a:extLst>
              <a:ext uri="{FF2B5EF4-FFF2-40B4-BE49-F238E27FC236}">
                <a16:creationId xmlns:a16="http://schemas.microsoft.com/office/drawing/2014/main" id="{0FADE4BB-2CDF-44D6-89A2-5A89C701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560" y="3983241"/>
            <a:ext cx="7852716" cy="32829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25400" rIns="25400" bIns="254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800" dirty="0" smtClean="0">
                <a:solidFill>
                  <a:srgbClr val="404040"/>
                </a:solidFill>
              </a:rPr>
              <a:t>5. Hub numérique Afrique Francophone</a:t>
            </a:r>
            <a:endParaRPr lang="fr-FR" altLang="fr-FR" sz="1800" dirty="0">
              <a:solidFill>
                <a:srgbClr val="404040"/>
              </a:solidFill>
            </a:endParaRPr>
          </a:p>
        </p:txBody>
      </p:sp>
      <p:sp>
        <p:nvSpPr>
          <p:cNvPr id="13" name="Shape 390">
            <a:extLst>
              <a:ext uri="{FF2B5EF4-FFF2-40B4-BE49-F238E27FC236}">
                <a16:creationId xmlns:a16="http://schemas.microsoft.com/office/drawing/2014/main" id="{0FADE4BB-2CDF-44D6-89A2-5A89C701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931" y="5439334"/>
            <a:ext cx="7852716" cy="32829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25400" rIns="25400" bIns="254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800" dirty="0" smtClean="0">
                <a:solidFill>
                  <a:srgbClr val="404040"/>
                </a:solidFill>
              </a:rPr>
              <a:t>7. Infrastructure </a:t>
            </a:r>
            <a:r>
              <a:rPr lang="fr-FR" altLang="fr-FR" sz="1800" dirty="0" err="1" smtClean="0">
                <a:solidFill>
                  <a:srgbClr val="404040"/>
                </a:solidFill>
              </a:rPr>
              <a:t>Datacom</a:t>
            </a:r>
            <a:endParaRPr lang="fr-FR" altLang="fr-FR" sz="1800" dirty="0">
              <a:solidFill>
                <a:srgbClr val="404040"/>
              </a:solidFill>
            </a:endParaRPr>
          </a:p>
        </p:txBody>
      </p:sp>
      <p:sp>
        <p:nvSpPr>
          <p:cNvPr id="14" name="Shape 390">
            <a:extLst>
              <a:ext uri="{FF2B5EF4-FFF2-40B4-BE49-F238E27FC236}">
                <a16:creationId xmlns:a16="http://schemas.microsoft.com/office/drawing/2014/main" id="{0FADE4BB-2CDF-44D6-89A2-5A89C701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931" y="5851402"/>
            <a:ext cx="7852716" cy="32829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25400" rIns="25400" bIns="254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800" dirty="0" smtClean="0">
                <a:solidFill>
                  <a:srgbClr val="404040"/>
                </a:solidFill>
              </a:rPr>
              <a:t>8. Force de frappe RH Maroc- Afrique</a:t>
            </a:r>
            <a:endParaRPr lang="fr-FR" altLang="fr-FR" sz="1800" dirty="0">
              <a:solidFill>
                <a:srgbClr val="404040"/>
              </a:solidFill>
            </a:endParaRPr>
          </a:p>
        </p:txBody>
      </p:sp>
      <p:sp>
        <p:nvSpPr>
          <p:cNvPr id="15" name="Shape 390">
            <a:extLst>
              <a:ext uri="{FF2B5EF4-FFF2-40B4-BE49-F238E27FC236}">
                <a16:creationId xmlns:a16="http://schemas.microsoft.com/office/drawing/2014/main" id="{0FADE4BB-2CDF-44D6-89A2-5A89C701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931" y="6263469"/>
            <a:ext cx="7852716" cy="32829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25400" rIns="25400" bIns="254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800" dirty="0" smtClean="0">
                <a:solidFill>
                  <a:srgbClr val="404040"/>
                </a:solidFill>
              </a:rPr>
              <a:t>9. Réglementation numérique et </a:t>
            </a:r>
            <a:r>
              <a:rPr lang="fr-FR" altLang="fr-FR" sz="1800" dirty="0" err="1" smtClean="0">
                <a:solidFill>
                  <a:srgbClr val="404040"/>
                </a:solidFill>
              </a:rPr>
              <a:t>Doing</a:t>
            </a:r>
            <a:r>
              <a:rPr lang="fr-FR" altLang="fr-FR" sz="1800" dirty="0" smtClean="0">
                <a:solidFill>
                  <a:srgbClr val="404040"/>
                </a:solidFill>
              </a:rPr>
              <a:t> It</a:t>
            </a:r>
            <a:endParaRPr lang="fr-FR" altLang="fr-FR" sz="1800" dirty="0">
              <a:solidFill>
                <a:srgbClr val="40404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66" y="1987376"/>
            <a:ext cx="355788" cy="355788"/>
          </a:xfrm>
          <a:prstGeom prst="rect">
            <a:avLst/>
          </a:prstGeom>
        </p:spPr>
      </p:pic>
      <p:sp>
        <p:nvSpPr>
          <p:cNvPr id="17" name="Shape 390">
            <a:extLst>
              <a:ext uri="{FF2B5EF4-FFF2-40B4-BE49-F238E27FC236}">
                <a16:creationId xmlns:a16="http://schemas.microsoft.com/office/drawing/2014/main" id="{0FADE4BB-2CDF-44D6-89A2-5A89C701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11" y="4369547"/>
            <a:ext cx="10308964" cy="32829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25400" rIns="25400" bIns="254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41275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800" dirty="0" smtClean="0">
                <a:solidFill>
                  <a:srgbClr val="404040"/>
                </a:solidFill>
              </a:rPr>
              <a:t>6. Ecosystème Numérique National</a:t>
            </a:r>
            <a:endParaRPr lang="fr-FR" altLang="fr-FR" sz="1800" dirty="0">
              <a:solidFill>
                <a:srgbClr val="404040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" y="4342054"/>
            <a:ext cx="355788" cy="355788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771" y="5823909"/>
            <a:ext cx="355788" cy="35578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771" y="6235976"/>
            <a:ext cx="355788" cy="35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49792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8">
      <a:dk1>
        <a:srgbClr val="000000"/>
      </a:dk1>
      <a:lt1>
        <a:srgbClr val="FFFFFF"/>
      </a:lt1>
      <a:dk2>
        <a:srgbClr val="FFCC99"/>
      </a:dk2>
      <a:lt2>
        <a:srgbClr val="808080"/>
      </a:lt2>
      <a:accent1>
        <a:srgbClr val="E00000"/>
      </a:accent1>
      <a:accent2>
        <a:srgbClr val="3366CC"/>
      </a:accent2>
      <a:accent3>
        <a:srgbClr val="FFFFFF"/>
      </a:accent3>
      <a:accent4>
        <a:srgbClr val="000000"/>
      </a:accent4>
      <a:accent5>
        <a:srgbClr val="EDAAAA"/>
      </a:accent5>
      <a:accent6>
        <a:srgbClr val="2D5CB9"/>
      </a:accent6>
      <a:hlink>
        <a:srgbClr val="00CCFF"/>
      </a:hlink>
      <a:folHlink>
        <a:srgbClr val="66FFFF"/>
      </a:folHlink>
    </a:clrScheme>
    <a:fontScheme name="Modèle par défau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808080">
              <a:alpha val="50000"/>
            </a:srgbClr>
          </a:outerShdw>
        </a:effec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66700" marR="0" indent="-266700" algn="l" defTabSz="720725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808080">
              <a:alpha val="50000"/>
            </a:srgbClr>
          </a:outerShdw>
        </a:effec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66700" marR="0" indent="-266700" algn="l" defTabSz="720725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0000"/>
        </a:dk1>
        <a:lt1>
          <a:srgbClr val="FFFFFF"/>
        </a:lt1>
        <a:dk2>
          <a:srgbClr val="FFCC99"/>
        </a:dk2>
        <a:lt2>
          <a:srgbClr val="808080"/>
        </a:lt2>
        <a:accent1>
          <a:srgbClr val="E000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EDAAAA"/>
        </a:accent5>
        <a:accent6>
          <a:srgbClr val="2D5CB9"/>
        </a:accent6>
        <a:hlink>
          <a:srgbClr val="00CCFF"/>
        </a:hlink>
        <a:folHlink>
          <a:srgbClr val="66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713</Words>
  <Application>Microsoft Office PowerPoint</Application>
  <PresentationFormat>Grand écran</PresentationFormat>
  <Paragraphs>132</Paragraphs>
  <Slides>12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3" baseType="lpstr">
      <vt:lpstr>Arial</vt:lpstr>
      <vt:lpstr>Arial Narrow</vt:lpstr>
      <vt:lpstr>Calibri</vt:lpstr>
      <vt:lpstr>Helvetica</vt:lpstr>
      <vt:lpstr>Helvetica Light</vt:lpstr>
      <vt:lpstr>Montserrat Light</vt:lpstr>
      <vt:lpstr>Montserrat-Bold</vt:lpstr>
      <vt:lpstr>Webdings</vt:lpstr>
      <vt:lpstr>Wingdings</vt:lpstr>
      <vt:lpstr>Modèle par défaut</vt:lpstr>
      <vt:lpstr>Chart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Bouzraa Meriem</dc:creator>
  <cp:lastModifiedBy>Bouzraa Meriem</cp:lastModifiedBy>
  <cp:revision>52</cp:revision>
  <dcterms:created xsi:type="dcterms:W3CDTF">2018-04-03T08:14:33Z</dcterms:created>
  <dcterms:modified xsi:type="dcterms:W3CDTF">2018-04-03T13:46:35Z</dcterms:modified>
</cp:coreProperties>
</file>