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55" r:id="rId2"/>
    <p:sldId id="374" r:id="rId3"/>
    <p:sldId id="375" r:id="rId4"/>
    <p:sldId id="381" r:id="rId5"/>
    <p:sldId id="376" r:id="rId6"/>
    <p:sldId id="377" r:id="rId7"/>
    <p:sldId id="378" r:id="rId8"/>
    <p:sldId id="379" r:id="rId9"/>
    <p:sldId id="380" r:id="rId10"/>
    <p:sldId id="386" r:id="rId11"/>
    <p:sldId id="383" r:id="rId12"/>
    <p:sldId id="384" r:id="rId13"/>
    <p:sldId id="385" r:id="rId14"/>
    <p:sldId id="3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C7A"/>
    <a:srgbClr val="FE3238"/>
    <a:srgbClr val="8FABFE"/>
    <a:srgbClr val="9E9E9E"/>
    <a:srgbClr val="000000"/>
    <a:srgbClr val="436AB6"/>
    <a:srgbClr val="C83939"/>
    <a:srgbClr val="5D8DB8"/>
    <a:srgbClr val="A7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421BA-03D4-4E43-BBD6-44A2A47508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F03974-CC70-43AF-8A89-68FD323FAA57}">
      <dgm:prSet phldrT="[Text]"/>
      <dgm:spPr/>
      <dgm:t>
        <a:bodyPr/>
        <a:lstStyle/>
        <a:p>
          <a:r>
            <a:rPr lang="en-US" dirty="0" smtClean="0"/>
            <a:t>APPRENDRE</a:t>
          </a:r>
          <a:endParaRPr lang="en-US" dirty="0"/>
        </a:p>
      </dgm:t>
    </dgm:pt>
    <dgm:pt modelId="{BB4CCB70-CA32-441F-B72A-02BB191F95FB}" type="parTrans" cxnId="{FD95F321-330A-48C4-B0E7-7D7EA2F63C54}">
      <dgm:prSet/>
      <dgm:spPr/>
      <dgm:t>
        <a:bodyPr/>
        <a:lstStyle/>
        <a:p>
          <a:endParaRPr lang="en-US"/>
        </a:p>
      </dgm:t>
    </dgm:pt>
    <dgm:pt modelId="{A8FF844F-BC61-4436-B74B-19BBBCC0B5E3}" type="sibTrans" cxnId="{FD95F321-330A-48C4-B0E7-7D7EA2F63C54}">
      <dgm:prSet/>
      <dgm:spPr/>
      <dgm:t>
        <a:bodyPr/>
        <a:lstStyle/>
        <a:p>
          <a:endParaRPr lang="en-US"/>
        </a:p>
      </dgm:t>
    </dgm:pt>
    <dgm:pt modelId="{72C198FC-5E2E-45CC-882C-3B323221B8F5}">
      <dgm:prSet phldrT="[Text]"/>
      <dgm:spPr/>
      <dgm:t>
        <a:bodyPr/>
        <a:lstStyle/>
        <a:p>
          <a:r>
            <a:rPr lang="en-US" dirty="0" smtClean="0"/>
            <a:t>CONSTRUIRE</a:t>
          </a:r>
          <a:endParaRPr lang="en-US" dirty="0"/>
        </a:p>
      </dgm:t>
    </dgm:pt>
    <dgm:pt modelId="{A461D335-72CB-43E2-8572-722AA1CE194D}" type="parTrans" cxnId="{D035F715-8488-4345-A6AF-59837866964D}">
      <dgm:prSet/>
      <dgm:spPr/>
      <dgm:t>
        <a:bodyPr/>
        <a:lstStyle/>
        <a:p>
          <a:endParaRPr lang="en-US"/>
        </a:p>
      </dgm:t>
    </dgm:pt>
    <dgm:pt modelId="{455ADD67-036B-4D4C-BE45-D704D42D209F}" type="sibTrans" cxnId="{D035F715-8488-4345-A6AF-59837866964D}">
      <dgm:prSet/>
      <dgm:spPr/>
      <dgm:t>
        <a:bodyPr/>
        <a:lstStyle/>
        <a:p>
          <a:endParaRPr lang="en-US"/>
        </a:p>
      </dgm:t>
    </dgm:pt>
    <dgm:pt modelId="{EAE978C0-8D5C-4E02-AF9F-35591B6194DF}">
      <dgm:prSet phldrT="[Text]"/>
      <dgm:spPr/>
      <dgm:t>
        <a:bodyPr/>
        <a:lstStyle/>
        <a:p>
          <a:r>
            <a:rPr lang="en-US" dirty="0" smtClean="0"/>
            <a:t>MESURER</a:t>
          </a:r>
          <a:endParaRPr lang="en-US" dirty="0"/>
        </a:p>
      </dgm:t>
    </dgm:pt>
    <dgm:pt modelId="{01727A97-EBA8-4643-A356-C16F7C05A9AA}" type="parTrans" cxnId="{8EAACA0C-DBD3-4674-8D72-D48AAF812338}">
      <dgm:prSet/>
      <dgm:spPr/>
      <dgm:t>
        <a:bodyPr/>
        <a:lstStyle/>
        <a:p>
          <a:endParaRPr lang="en-US"/>
        </a:p>
      </dgm:t>
    </dgm:pt>
    <dgm:pt modelId="{7C8356D6-6E06-464B-A072-2FF3A19283A8}" type="sibTrans" cxnId="{8EAACA0C-DBD3-4674-8D72-D48AAF812338}">
      <dgm:prSet/>
      <dgm:spPr/>
      <dgm:t>
        <a:bodyPr/>
        <a:lstStyle/>
        <a:p>
          <a:endParaRPr lang="en-US"/>
        </a:p>
      </dgm:t>
    </dgm:pt>
    <dgm:pt modelId="{E42D66B4-D0E8-4563-96C3-0EEE4F2537D2}" type="pres">
      <dgm:prSet presAssocID="{2C3421BA-03D4-4E43-BBD6-44A2A475084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8AC8B-280F-4A2E-A54E-1622CCE7CA1B}" type="pres">
      <dgm:prSet presAssocID="{7DF03974-CC70-43AF-8A89-68FD323FAA57}" presName="dummy" presStyleCnt="0"/>
      <dgm:spPr/>
    </dgm:pt>
    <dgm:pt modelId="{7C1D977B-27E8-4400-9D12-A51C856965BD}" type="pres">
      <dgm:prSet presAssocID="{7DF03974-CC70-43AF-8A89-68FD323FAA57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D6947-2B85-499F-A505-576249EAC88B}" type="pres">
      <dgm:prSet presAssocID="{A8FF844F-BC61-4436-B74B-19BBBCC0B5E3}" presName="sibTrans" presStyleLbl="node1" presStyleIdx="0" presStyleCnt="3"/>
      <dgm:spPr/>
      <dgm:t>
        <a:bodyPr/>
        <a:lstStyle/>
        <a:p>
          <a:endParaRPr lang="en-US"/>
        </a:p>
      </dgm:t>
    </dgm:pt>
    <dgm:pt modelId="{2FD4DF16-6657-4409-A1C2-C97090E70813}" type="pres">
      <dgm:prSet presAssocID="{72C198FC-5E2E-45CC-882C-3B323221B8F5}" presName="dummy" presStyleCnt="0"/>
      <dgm:spPr/>
    </dgm:pt>
    <dgm:pt modelId="{07715D5F-7126-4D36-86A8-24D0B8715154}" type="pres">
      <dgm:prSet presAssocID="{72C198FC-5E2E-45CC-882C-3B323221B8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E2083-A1A5-42FA-9DD7-5854604D4C7C}" type="pres">
      <dgm:prSet presAssocID="{455ADD67-036B-4D4C-BE45-D704D42D209F}" presName="sibTrans" presStyleLbl="node1" presStyleIdx="1" presStyleCnt="3"/>
      <dgm:spPr/>
      <dgm:t>
        <a:bodyPr/>
        <a:lstStyle/>
        <a:p>
          <a:endParaRPr lang="en-US"/>
        </a:p>
      </dgm:t>
    </dgm:pt>
    <dgm:pt modelId="{B9D1BD59-9386-4540-A2F4-007BFD8F86CC}" type="pres">
      <dgm:prSet presAssocID="{EAE978C0-8D5C-4E02-AF9F-35591B6194DF}" presName="dummy" presStyleCnt="0"/>
      <dgm:spPr/>
    </dgm:pt>
    <dgm:pt modelId="{91875936-0D14-415B-882E-CBBB05506A03}" type="pres">
      <dgm:prSet presAssocID="{EAE978C0-8D5C-4E02-AF9F-35591B6194DF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0C651-CC0B-4953-BC89-F9E664B3039D}" type="pres">
      <dgm:prSet presAssocID="{7C8356D6-6E06-464B-A072-2FF3A19283A8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AE348172-00B8-45A8-A31D-71339CC9FF12}" type="presOf" srcId="{7C8356D6-6E06-464B-A072-2FF3A19283A8}" destId="{3920C651-CC0B-4953-BC89-F9E664B3039D}" srcOrd="0" destOrd="0" presId="urn:microsoft.com/office/officeart/2005/8/layout/cycle1"/>
    <dgm:cxn modelId="{94A86B03-BE1A-4E81-9E0E-4A7C569550C3}" type="presOf" srcId="{2C3421BA-03D4-4E43-BBD6-44A2A4750842}" destId="{E42D66B4-D0E8-4563-96C3-0EEE4F2537D2}" srcOrd="0" destOrd="0" presId="urn:microsoft.com/office/officeart/2005/8/layout/cycle1"/>
    <dgm:cxn modelId="{D035F715-8488-4345-A6AF-59837866964D}" srcId="{2C3421BA-03D4-4E43-BBD6-44A2A4750842}" destId="{72C198FC-5E2E-45CC-882C-3B323221B8F5}" srcOrd="1" destOrd="0" parTransId="{A461D335-72CB-43E2-8572-722AA1CE194D}" sibTransId="{455ADD67-036B-4D4C-BE45-D704D42D209F}"/>
    <dgm:cxn modelId="{FD95F321-330A-48C4-B0E7-7D7EA2F63C54}" srcId="{2C3421BA-03D4-4E43-BBD6-44A2A4750842}" destId="{7DF03974-CC70-43AF-8A89-68FD323FAA57}" srcOrd="0" destOrd="0" parTransId="{BB4CCB70-CA32-441F-B72A-02BB191F95FB}" sibTransId="{A8FF844F-BC61-4436-B74B-19BBBCC0B5E3}"/>
    <dgm:cxn modelId="{8EAACA0C-DBD3-4674-8D72-D48AAF812338}" srcId="{2C3421BA-03D4-4E43-BBD6-44A2A4750842}" destId="{EAE978C0-8D5C-4E02-AF9F-35591B6194DF}" srcOrd="2" destOrd="0" parTransId="{01727A97-EBA8-4643-A356-C16F7C05A9AA}" sibTransId="{7C8356D6-6E06-464B-A072-2FF3A19283A8}"/>
    <dgm:cxn modelId="{20CB242C-6C8C-4EAC-ACA4-7DA7D6F77DF9}" type="presOf" srcId="{7DF03974-CC70-43AF-8A89-68FD323FAA57}" destId="{7C1D977B-27E8-4400-9D12-A51C856965BD}" srcOrd="0" destOrd="0" presId="urn:microsoft.com/office/officeart/2005/8/layout/cycle1"/>
    <dgm:cxn modelId="{5B98A5F8-90B1-477C-9F3A-E53491C4306E}" type="presOf" srcId="{455ADD67-036B-4D4C-BE45-D704D42D209F}" destId="{7F8E2083-A1A5-42FA-9DD7-5854604D4C7C}" srcOrd="0" destOrd="0" presId="urn:microsoft.com/office/officeart/2005/8/layout/cycle1"/>
    <dgm:cxn modelId="{DBD72045-D0AC-402B-867B-D2E0E3F20CAB}" type="presOf" srcId="{EAE978C0-8D5C-4E02-AF9F-35591B6194DF}" destId="{91875936-0D14-415B-882E-CBBB05506A03}" srcOrd="0" destOrd="0" presId="urn:microsoft.com/office/officeart/2005/8/layout/cycle1"/>
    <dgm:cxn modelId="{8A126C94-2125-47D6-960D-6FFD31C940BE}" type="presOf" srcId="{72C198FC-5E2E-45CC-882C-3B323221B8F5}" destId="{07715D5F-7126-4D36-86A8-24D0B8715154}" srcOrd="0" destOrd="0" presId="urn:microsoft.com/office/officeart/2005/8/layout/cycle1"/>
    <dgm:cxn modelId="{62C7F6C8-3C6F-46D7-88DA-F38DA4B2F0A9}" type="presOf" srcId="{A8FF844F-BC61-4436-B74B-19BBBCC0B5E3}" destId="{061D6947-2B85-499F-A505-576249EAC88B}" srcOrd="0" destOrd="0" presId="urn:microsoft.com/office/officeart/2005/8/layout/cycle1"/>
    <dgm:cxn modelId="{E085A247-3718-48B8-837F-D32881123BCB}" type="presParOf" srcId="{E42D66B4-D0E8-4563-96C3-0EEE4F2537D2}" destId="{FA58AC8B-280F-4A2E-A54E-1622CCE7CA1B}" srcOrd="0" destOrd="0" presId="urn:microsoft.com/office/officeart/2005/8/layout/cycle1"/>
    <dgm:cxn modelId="{676DEE7F-3A14-4124-A8D8-7C8DC283AE47}" type="presParOf" srcId="{E42D66B4-D0E8-4563-96C3-0EEE4F2537D2}" destId="{7C1D977B-27E8-4400-9D12-A51C856965BD}" srcOrd="1" destOrd="0" presId="urn:microsoft.com/office/officeart/2005/8/layout/cycle1"/>
    <dgm:cxn modelId="{2D101040-AB95-4FDF-A89B-A98AFD92023C}" type="presParOf" srcId="{E42D66B4-D0E8-4563-96C3-0EEE4F2537D2}" destId="{061D6947-2B85-499F-A505-576249EAC88B}" srcOrd="2" destOrd="0" presId="urn:microsoft.com/office/officeart/2005/8/layout/cycle1"/>
    <dgm:cxn modelId="{B1B01F29-D7A2-4CF3-BD04-BCA7F3A526CF}" type="presParOf" srcId="{E42D66B4-D0E8-4563-96C3-0EEE4F2537D2}" destId="{2FD4DF16-6657-4409-A1C2-C97090E70813}" srcOrd="3" destOrd="0" presId="urn:microsoft.com/office/officeart/2005/8/layout/cycle1"/>
    <dgm:cxn modelId="{0C08C433-90A9-4612-87BC-CE99AA76EBFE}" type="presParOf" srcId="{E42D66B4-D0E8-4563-96C3-0EEE4F2537D2}" destId="{07715D5F-7126-4D36-86A8-24D0B8715154}" srcOrd="4" destOrd="0" presId="urn:microsoft.com/office/officeart/2005/8/layout/cycle1"/>
    <dgm:cxn modelId="{019BB067-CA51-4185-914D-B773CF05A0B6}" type="presParOf" srcId="{E42D66B4-D0E8-4563-96C3-0EEE4F2537D2}" destId="{7F8E2083-A1A5-42FA-9DD7-5854604D4C7C}" srcOrd="5" destOrd="0" presId="urn:microsoft.com/office/officeart/2005/8/layout/cycle1"/>
    <dgm:cxn modelId="{F8A7BB5B-C58D-40DF-8E43-1FE0DB9E7A0D}" type="presParOf" srcId="{E42D66B4-D0E8-4563-96C3-0EEE4F2537D2}" destId="{B9D1BD59-9386-4540-A2F4-007BFD8F86CC}" srcOrd="6" destOrd="0" presId="urn:microsoft.com/office/officeart/2005/8/layout/cycle1"/>
    <dgm:cxn modelId="{DFA9923B-3787-49C8-923D-6DE7A0ED9B2E}" type="presParOf" srcId="{E42D66B4-D0E8-4563-96C3-0EEE4F2537D2}" destId="{91875936-0D14-415B-882E-CBBB05506A03}" srcOrd="7" destOrd="0" presId="urn:microsoft.com/office/officeart/2005/8/layout/cycle1"/>
    <dgm:cxn modelId="{6E348EC0-A1E4-49E4-8E75-737D231CCC76}" type="presParOf" srcId="{E42D66B4-D0E8-4563-96C3-0EEE4F2537D2}" destId="{3920C651-CC0B-4953-BC89-F9E664B3039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D977B-27E8-4400-9D12-A51C856965BD}">
      <dsp:nvSpPr>
        <dsp:cNvPr id="0" name=""/>
        <dsp:cNvSpPr/>
      </dsp:nvSpPr>
      <dsp:spPr>
        <a:xfrm>
          <a:off x="3569623" y="299582"/>
          <a:ext cx="1532929" cy="153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APPRENDRE</a:t>
          </a:r>
          <a:endParaRPr lang="en-US" sz="1700" kern="1200" dirty="0"/>
        </a:p>
      </dsp:txBody>
      <dsp:txXfrm>
        <a:off x="3569623" y="299582"/>
        <a:ext cx="1532929" cy="1532929"/>
      </dsp:txXfrm>
    </dsp:sp>
    <dsp:sp modelId="{061D6947-2B85-499F-A505-576249EAC88B}">
      <dsp:nvSpPr>
        <dsp:cNvPr id="0" name=""/>
        <dsp:cNvSpPr/>
      </dsp:nvSpPr>
      <dsp:spPr>
        <a:xfrm>
          <a:off x="1236812" y="-1462"/>
          <a:ext cx="3622375" cy="3622375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15D5F-7126-4D36-86A8-24D0B8715154}">
      <dsp:nvSpPr>
        <dsp:cNvPr id="0" name=""/>
        <dsp:cNvSpPr/>
      </dsp:nvSpPr>
      <dsp:spPr>
        <a:xfrm>
          <a:off x="2281535" y="2530616"/>
          <a:ext cx="1532929" cy="153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CONSTRUIRE</a:t>
          </a:r>
          <a:endParaRPr lang="en-US" sz="1700" kern="1200" dirty="0"/>
        </a:p>
      </dsp:txBody>
      <dsp:txXfrm>
        <a:off x="2281535" y="2530616"/>
        <a:ext cx="1532929" cy="1532929"/>
      </dsp:txXfrm>
    </dsp:sp>
    <dsp:sp modelId="{7F8E2083-A1A5-42FA-9DD7-5854604D4C7C}">
      <dsp:nvSpPr>
        <dsp:cNvPr id="0" name=""/>
        <dsp:cNvSpPr/>
      </dsp:nvSpPr>
      <dsp:spPr>
        <a:xfrm>
          <a:off x="1236812" y="-1462"/>
          <a:ext cx="3622375" cy="3622375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75936-0D14-415B-882E-CBBB05506A03}">
      <dsp:nvSpPr>
        <dsp:cNvPr id="0" name=""/>
        <dsp:cNvSpPr/>
      </dsp:nvSpPr>
      <dsp:spPr>
        <a:xfrm>
          <a:off x="993446" y="299582"/>
          <a:ext cx="1532929" cy="153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MESURER</a:t>
          </a:r>
          <a:endParaRPr lang="en-US" sz="1700" kern="1200" dirty="0"/>
        </a:p>
      </dsp:txBody>
      <dsp:txXfrm>
        <a:off x="993446" y="299582"/>
        <a:ext cx="1532929" cy="1532929"/>
      </dsp:txXfrm>
    </dsp:sp>
    <dsp:sp modelId="{3920C651-CC0B-4953-BC89-F9E664B3039D}">
      <dsp:nvSpPr>
        <dsp:cNvPr id="0" name=""/>
        <dsp:cNvSpPr/>
      </dsp:nvSpPr>
      <dsp:spPr>
        <a:xfrm>
          <a:off x="1236812" y="-1462"/>
          <a:ext cx="3622375" cy="3622375"/>
        </a:xfrm>
        <a:prstGeom prst="circularArrow">
          <a:avLst>
            <a:gd name="adj1" fmla="val 8252"/>
            <a:gd name="adj2" fmla="val 576426"/>
            <a:gd name="adj3" fmla="val 16855401"/>
            <a:gd name="adj4" fmla="val 14968173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E1A76-728E-41B7-A650-D5247AE10D9D}" type="datetimeFigureOut">
              <a:rPr lang="fr-MA" smtClean="0"/>
              <a:t>01/03/2018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CC4F3-BBFC-4323-918F-0AC7C21D98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4631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57"/>
          <p:cNvSpPr>
            <a:spLocks noChangeArrowheads="1"/>
          </p:cNvSpPr>
          <p:nvPr/>
        </p:nvSpPr>
        <p:spPr bwMode="auto">
          <a:xfrm>
            <a:off x="3614738" y="31813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sp>
        <p:nvSpPr>
          <p:cNvPr id="7" name="Rectangle 1058"/>
          <p:cNvSpPr>
            <a:spLocks noChangeArrowheads="1"/>
          </p:cNvSpPr>
          <p:nvPr/>
        </p:nvSpPr>
        <p:spPr bwMode="auto">
          <a:xfrm>
            <a:off x="3614738" y="31813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9" y="6056315"/>
            <a:ext cx="266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Rectangle 1053"/>
          <p:cNvSpPr>
            <a:spLocks noGrp="1" noChangeArrowheads="1"/>
          </p:cNvSpPr>
          <p:nvPr>
            <p:ph type="ctrTitle"/>
          </p:nvPr>
        </p:nvSpPr>
        <p:spPr bwMode="gray">
          <a:xfrm>
            <a:off x="1333500" y="3429000"/>
            <a:ext cx="6477000" cy="609600"/>
          </a:xfrm>
        </p:spPr>
        <p:txBody>
          <a:bodyPr anchor="t"/>
          <a:lstStyle>
            <a:lvl1pPr algn="ctr">
              <a:defRPr sz="2000">
                <a:solidFill>
                  <a:srgbClr val="E00000"/>
                </a:solidFill>
              </a:defRPr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18" name="Rectangle 1054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419600"/>
            <a:ext cx="56388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1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FB42-B487-409E-80AD-29FA2CBCA0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4850" y="188915"/>
            <a:ext cx="2074863" cy="64404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27089" y="188915"/>
            <a:ext cx="6075362" cy="64404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B524-9EBA-42E8-B54F-A836BC9E868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07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C1BB-6E00-4BAA-B7F5-AD2746EEB4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68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484E-3211-4340-8BEC-886094E4A5A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04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089" y="908050"/>
            <a:ext cx="4075112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54600" y="908050"/>
            <a:ext cx="4075113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477F-465F-4968-BD17-4A5498B4D7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2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5CB3-0B41-41E8-9CB9-8A2259B7E44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43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22993-D5B6-4ABE-A198-BC72514DE71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8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0F88-C31F-4A2F-A13C-0D2E4AAF7C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9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22CB-0A8B-4643-80F3-1CD1A4D7DF4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D2C2-416D-42B1-AE29-2B11C48C697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3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53"/>
          <p:cNvGrpSpPr>
            <a:grpSpLocks/>
          </p:cNvGrpSpPr>
          <p:nvPr/>
        </p:nvGrpSpPr>
        <p:grpSpPr bwMode="auto">
          <a:xfrm>
            <a:off x="8820150" y="6629400"/>
            <a:ext cx="325438" cy="228600"/>
            <a:chOff x="5103" y="4196"/>
            <a:chExt cx="125" cy="125"/>
          </a:xfrm>
        </p:grpSpPr>
        <p:sp>
          <p:nvSpPr>
            <p:cNvPr id="1038" name="Rectangle 54"/>
            <p:cNvSpPr>
              <a:spLocks noChangeArrowheads="1"/>
            </p:cNvSpPr>
            <p:nvPr userDrawn="1"/>
          </p:nvSpPr>
          <p:spPr bwMode="gray">
            <a:xfrm>
              <a:off x="5103" y="4196"/>
              <a:ext cx="125" cy="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55"/>
            <p:cNvSpPr>
              <a:spLocks noChangeArrowheads="1"/>
            </p:cNvSpPr>
            <p:nvPr userDrawn="1"/>
          </p:nvSpPr>
          <p:spPr bwMode="gray">
            <a:xfrm>
              <a:off x="5103" y="4258"/>
              <a:ext cx="125" cy="6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804276" y="6615113"/>
            <a:ext cx="396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827089" y="908050"/>
            <a:ext cx="8302625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1st level</a:t>
            </a:r>
          </a:p>
          <a:p>
            <a:pPr lvl="1"/>
            <a:r>
              <a:rPr lang="fr-FR" altLang="fr-FR"/>
              <a:t>2nd level</a:t>
            </a:r>
          </a:p>
          <a:p>
            <a:pPr lvl="2"/>
            <a:r>
              <a:rPr lang="fr-FR" altLang="fr-FR"/>
              <a:t>3rd level</a:t>
            </a:r>
          </a:p>
          <a:p>
            <a:pPr lvl="3"/>
            <a:r>
              <a:rPr lang="fr-FR" altLang="fr-FR"/>
              <a:t>4th level</a:t>
            </a:r>
          </a:p>
          <a:p>
            <a:pPr lvl="4"/>
            <a:r>
              <a:rPr lang="fr-FR" altLang="fr-FR"/>
              <a:t>5th level</a:t>
            </a:r>
          </a:p>
        </p:txBody>
      </p:sp>
      <p:sp>
        <p:nvSpPr>
          <p:cNvPr id="1032" name="Rectangle 67"/>
          <p:cNvSpPr>
            <a:spLocks noChangeArrowheads="1"/>
          </p:cNvSpPr>
          <p:nvPr/>
        </p:nvSpPr>
        <p:spPr bwMode="auto">
          <a:xfrm>
            <a:off x="725487" y="-1"/>
            <a:ext cx="76200" cy="1278467"/>
          </a:xfrm>
          <a:prstGeom prst="rect">
            <a:avLst/>
          </a:prstGeom>
          <a:solidFill>
            <a:srgbClr val="E60028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1036" name="Rectangle 77"/>
          <p:cNvSpPr>
            <a:spLocks noChangeArrowheads="1"/>
          </p:cNvSpPr>
          <p:nvPr/>
        </p:nvSpPr>
        <p:spPr bwMode="gray">
          <a:xfrm>
            <a:off x="971550" y="76200"/>
            <a:ext cx="763905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FR" sz="2400" b="1">
                <a:solidFill>
                  <a:schemeClr val="accent1"/>
                </a:solidFill>
                <a:latin typeface="Arial Narrow" pitchFamily="34" charset="0"/>
              </a:rPr>
              <a:t> </a:t>
            </a:r>
            <a:endParaRPr lang="fr-CI" sz="2400" b="1">
              <a:solidFill>
                <a:schemeClr val="accent1"/>
              </a:solidFill>
              <a:latin typeface="Arial Narrow" pitchFamily="34" charset="0"/>
            </a:endParaRPr>
          </a:p>
        </p:txBody>
      </p:sp>
      <p:sp>
        <p:nvSpPr>
          <p:cNvPr id="103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5"/>
            <a:ext cx="78597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0899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15000"/>
        </a:spcBef>
        <a:spcAft>
          <a:spcPct val="0"/>
        </a:spcAft>
        <a:buClr>
          <a:srgbClr val="E00000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810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5pPr>
      <a:lvl6pPr marL="15382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6pPr>
      <a:lvl7pPr marL="19954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7pPr>
      <a:lvl8pPr marL="24526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8pPr>
      <a:lvl9pPr marL="29098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/>
        </p:nvPicPr>
        <p:blipFill rotWithShape="1">
          <a:blip r:embed="rId2"/>
          <a:srcRect t="13569" b="15596"/>
          <a:stretch/>
        </p:blipFill>
        <p:spPr>
          <a:xfrm>
            <a:off x="2312895" y="5253317"/>
            <a:ext cx="4240902" cy="1434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857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33033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10" y="1238543"/>
            <a:ext cx="1027612" cy="1027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87" y="1238543"/>
            <a:ext cx="1027612" cy="1027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95" y="4904195"/>
            <a:ext cx="1113609" cy="11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9"/>
          <a:stretch/>
        </p:blipFill>
        <p:spPr>
          <a:xfrm>
            <a:off x="8965" y="0"/>
            <a:ext cx="9135035" cy="6858000"/>
          </a:xfrm>
          <a:prstGeom prst="rect">
            <a:avLst/>
          </a:prstGeom>
        </p:spPr>
      </p:pic>
      <p:sp>
        <p:nvSpPr>
          <p:cNvPr id="6" name="ZoneTexte 7"/>
          <p:cNvSpPr txBox="1"/>
          <p:nvPr/>
        </p:nvSpPr>
        <p:spPr>
          <a:xfrm>
            <a:off x="1164690" y="2644170"/>
            <a:ext cx="6823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dirty="0" smtClean="0">
                <a:solidFill>
                  <a:prstClr val="white"/>
                </a:solidFill>
                <a:latin typeface="Roboto"/>
              </a:rPr>
              <a:t>EMPATHIE</a:t>
            </a:r>
            <a:endParaRPr lang="fr-FR" sz="9600" b="1" dirty="0">
              <a:solidFill>
                <a:prstClr val="white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40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8" y="0"/>
            <a:ext cx="8680583" cy="6858000"/>
          </a:xfrm>
          <a:prstGeom prst="rect">
            <a:avLst/>
          </a:prstGeom>
        </p:spPr>
      </p:pic>
      <p:sp>
        <p:nvSpPr>
          <p:cNvPr id="6" name="ZoneTexte 7"/>
          <p:cNvSpPr txBox="1"/>
          <p:nvPr/>
        </p:nvSpPr>
        <p:spPr>
          <a:xfrm>
            <a:off x="1160207" y="2504833"/>
            <a:ext cx="6823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000" b="1" dirty="0" smtClean="0">
                <a:solidFill>
                  <a:srgbClr val="D82C7A"/>
                </a:solidFill>
                <a:latin typeface="Roboto"/>
              </a:rPr>
              <a:t>LE PERSONA</a:t>
            </a:r>
            <a:endParaRPr lang="fr-FR" sz="8000" b="1" dirty="0">
              <a:solidFill>
                <a:srgbClr val="D82C7A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784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ésultat de recherche d'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4" y="2"/>
            <a:ext cx="8732849" cy="69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7"/>
          <p:cNvSpPr txBox="1"/>
          <p:nvPr/>
        </p:nvSpPr>
        <p:spPr>
          <a:xfrm>
            <a:off x="388517" y="2674650"/>
            <a:ext cx="4971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4800" b="1" dirty="0" smtClean="0">
                <a:solidFill>
                  <a:srgbClr val="D82C7A"/>
                </a:solidFill>
                <a:latin typeface="Roboto"/>
              </a:rPr>
              <a:t>LE PARCOURS UTILISATEUR</a:t>
            </a:r>
            <a:endParaRPr lang="fr-FR" sz="4800" b="1" dirty="0">
              <a:solidFill>
                <a:srgbClr val="D82C7A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71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2" y="1086382"/>
            <a:ext cx="8508274" cy="4970623"/>
          </a:xfrm>
          <a:prstGeom prst="rect">
            <a:avLst/>
          </a:prstGeom>
        </p:spPr>
      </p:pic>
      <p:sp>
        <p:nvSpPr>
          <p:cNvPr id="7" name="ZoneTexte 7"/>
          <p:cNvSpPr txBox="1"/>
          <p:nvPr/>
        </p:nvSpPr>
        <p:spPr>
          <a:xfrm>
            <a:off x="728928" y="316941"/>
            <a:ext cx="764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4400" b="1" dirty="0" smtClean="0">
                <a:solidFill>
                  <a:srgbClr val="FE3238"/>
                </a:solidFill>
                <a:latin typeface="Roboto"/>
              </a:rPr>
              <a:t>TIME TO PLAY</a:t>
            </a:r>
            <a:endParaRPr lang="fr-FR" sz="4400" b="1" dirty="0">
              <a:solidFill>
                <a:srgbClr val="FE323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90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15B4C3-786A-414F-B8A7-46BA1E15B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36" name="Shape 2540">
            <a:extLst>
              <a:ext uri="{FF2B5EF4-FFF2-40B4-BE49-F238E27FC236}">
                <a16:creationId xmlns:a16="http://schemas.microsoft.com/office/drawing/2014/main" id="{6FCEBFB0-E2F2-47E7-81F7-1BD6EEF7815E}"/>
              </a:ext>
            </a:extLst>
          </p:cNvPr>
          <p:cNvSpPr/>
          <p:nvPr/>
        </p:nvSpPr>
        <p:spPr>
          <a:xfrm>
            <a:off x="6704783" y="5171537"/>
            <a:ext cx="182880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1A172980-A445-421A-87CF-01FB8FF18A2E}"/>
              </a:ext>
            </a:extLst>
          </p:cNvPr>
          <p:cNvGrpSpPr/>
          <p:nvPr/>
        </p:nvGrpSpPr>
        <p:grpSpPr>
          <a:xfrm>
            <a:off x="-10320" y="1442959"/>
            <a:ext cx="8757147" cy="5772054"/>
            <a:chOff x="-10321" y="1442959"/>
            <a:chExt cx="7122043" cy="4694316"/>
          </a:xfrm>
        </p:grpSpPr>
        <p:sp>
          <p:nvSpPr>
            <p:cNvPr id="38" name="Freeform 199">
              <a:extLst>
                <a:ext uri="{FF2B5EF4-FFF2-40B4-BE49-F238E27FC236}">
                  <a16:creationId xmlns:a16="http://schemas.microsoft.com/office/drawing/2014/main" id="{02194D6C-82EA-4207-8C17-DA9EE897A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6" y="5246688"/>
              <a:ext cx="2092326" cy="890587"/>
            </a:xfrm>
            <a:custGeom>
              <a:avLst/>
              <a:gdLst>
                <a:gd name="T0" fmla="*/ 1318 w 1318"/>
                <a:gd name="T1" fmla="*/ 0 h 561"/>
                <a:gd name="T2" fmla="*/ 0 w 1318"/>
                <a:gd name="T3" fmla="*/ 0 h 561"/>
                <a:gd name="T4" fmla="*/ 0 w 1318"/>
                <a:gd name="T5" fmla="*/ 561 h 561"/>
                <a:gd name="T6" fmla="*/ 1130 w 1318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8" h="561">
                  <a:moveTo>
                    <a:pt x="1318" y="0"/>
                  </a:moveTo>
                  <a:lnTo>
                    <a:pt x="0" y="0"/>
                  </a:lnTo>
                  <a:lnTo>
                    <a:pt x="0" y="561"/>
                  </a:lnTo>
                  <a:lnTo>
                    <a:pt x="1130" y="5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srgbClr val="44546A"/>
                </a:solidFill>
                <a:latin typeface="Calibri" panose="020F0502020204030204"/>
              </a:endParaRPr>
            </a:p>
          </p:txBody>
        </p:sp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34A889D3-289F-431C-BEAE-1FB17F8ABD68}"/>
                </a:ext>
              </a:extLst>
            </p:cNvPr>
            <p:cNvGrpSpPr/>
            <p:nvPr/>
          </p:nvGrpSpPr>
          <p:grpSpPr>
            <a:xfrm>
              <a:off x="-10321" y="1442959"/>
              <a:ext cx="4439726" cy="1208960"/>
              <a:chOff x="-3176" y="1233488"/>
              <a:chExt cx="4649789" cy="1343025"/>
            </a:xfrm>
            <a:effectLst/>
          </p:grpSpPr>
          <p:sp>
            <p:nvSpPr>
              <p:cNvPr id="61" name="Freeform 203">
                <a:extLst>
                  <a:ext uri="{FF2B5EF4-FFF2-40B4-BE49-F238E27FC236}">
                    <a16:creationId xmlns:a16="http://schemas.microsoft.com/office/drawing/2014/main" id="{6F2CF697-0399-439D-B164-6CA70D03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6" y="1684338"/>
                <a:ext cx="3289301" cy="892175"/>
              </a:xfrm>
              <a:custGeom>
                <a:avLst/>
                <a:gdLst>
                  <a:gd name="T0" fmla="*/ 2072 w 2072"/>
                  <a:gd name="T1" fmla="*/ 0 h 562"/>
                  <a:gd name="T2" fmla="*/ 0 w 2072"/>
                  <a:gd name="T3" fmla="*/ 0 h 562"/>
                  <a:gd name="T4" fmla="*/ 0 w 2072"/>
                  <a:gd name="T5" fmla="*/ 562 h 562"/>
                  <a:gd name="T6" fmla="*/ 1884 w 2072"/>
                  <a:gd name="T7" fmla="*/ 562 h 562"/>
                  <a:gd name="T8" fmla="*/ 2072 w 2072"/>
                  <a:gd name="T9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562">
                    <a:moveTo>
                      <a:pt x="2072" y="0"/>
                    </a:moveTo>
                    <a:lnTo>
                      <a:pt x="0" y="0"/>
                    </a:lnTo>
                    <a:lnTo>
                      <a:pt x="0" y="562"/>
                    </a:lnTo>
                    <a:lnTo>
                      <a:pt x="1884" y="562"/>
                    </a:lnTo>
                    <a:lnTo>
                      <a:pt x="2072" y="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kern="0">
                  <a:solidFill>
                    <a:srgbClr val="44546A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2" name="Group 51">
                <a:extLst>
                  <a:ext uri="{FF2B5EF4-FFF2-40B4-BE49-F238E27FC236}">
                    <a16:creationId xmlns:a16="http://schemas.microsoft.com/office/drawing/2014/main" id="{7511D627-677F-4A11-9574-31E74ABC387D}"/>
                  </a:ext>
                </a:extLst>
              </p:cNvPr>
              <p:cNvGrpSpPr/>
              <p:nvPr/>
            </p:nvGrpSpPr>
            <p:grpSpPr>
              <a:xfrm>
                <a:off x="3132138" y="1233488"/>
                <a:ext cx="1514475" cy="892175"/>
                <a:chOff x="3132138" y="1233488"/>
                <a:chExt cx="1514475" cy="892175"/>
              </a:xfrm>
            </p:grpSpPr>
            <p:sp>
              <p:nvSpPr>
                <p:cNvPr id="63" name="Freeform 208">
                  <a:extLst>
                    <a:ext uri="{FF2B5EF4-FFF2-40B4-BE49-F238E27FC236}">
                      <a16:creationId xmlns:a16="http://schemas.microsoft.com/office/drawing/2014/main" id="{D4A168CE-49F6-4F40-B992-8065BD94A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138" y="1233488"/>
                  <a:ext cx="1514475" cy="892175"/>
                </a:xfrm>
                <a:custGeom>
                  <a:avLst/>
                  <a:gdLst>
                    <a:gd name="T0" fmla="*/ 637 w 901"/>
                    <a:gd name="T1" fmla="*/ 534 h 534"/>
                    <a:gd name="T2" fmla="*/ 828 w 901"/>
                    <a:gd name="T3" fmla="*/ 351 h 534"/>
                    <a:gd name="T4" fmla="*/ 883 w 901"/>
                    <a:gd name="T5" fmla="*/ 298 h 534"/>
                    <a:gd name="T6" fmla="*/ 883 w 901"/>
                    <a:gd name="T7" fmla="*/ 237 h 534"/>
                    <a:gd name="T8" fmla="*/ 828 w 901"/>
                    <a:gd name="T9" fmla="*/ 184 h 534"/>
                    <a:gd name="T10" fmla="*/ 635 w 901"/>
                    <a:gd name="T11" fmla="*/ 0 h 534"/>
                    <a:gd name="T12" fmla="*/ 635 w 901"/>
                    <a:gd name="T13" fmla="*/ 0 h 534"/>
                    <a:gd name="T14" fmla="*/ 635 w 901"/>
                    <a:gd name="T15" fmla="*/ 0 h 534"/>
                    <a:gd name="T16" fmla="*/ 177 w 901"/>
                    <a:gd name="T17" fmla="*/ 0 h 534"/>
                    <a:gd name="T18" fmla="*/ 0 w 901"/>
                    <a:gd name="T19" fmla="*/ 534 h 534"/>
                    <a:gd name="T20" fmla="*/ 635 w 901"/>
                    <a:gd name="T21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4">
                      <a:moveTo>
                        <a:pt x="637" y="534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8"/>
                        <a:pt x="883" y="298"/>
                        <a:pt x="883" y="298"/>
                      </a:cubicBezTo>
                      <a:cubicBezTo>
                        <a:pt x="901" y="282"/>
                        <a:pt x="901" y="254"/>
                        <a:pt x="883" y="237"/>
                      </a:cubicBezTo>
                      <a:cubicBezTo>
                        <a:pt x="828" y="184"/>
                        <a:pt x="828" y="184"/>
                        <a:pt x="828" y="184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0" y="534"/>
                        <a:pt x="0" y="534"/>
                        <a:pt x="0" y="534"/>
                      </a:cubicBezTo>
                      <a:cubicBezTo>
                        <a:pt x="635" y="534"/>
                        <a:pt x="635" y="534"/>
                        <a:pt x="635" y="534"/>
                      </a:cubicBezTo>
                    </a:path>
                  </a:pathLst>
                </a:custGeom>
                <a:solidFill>
                  <a:srgbClr val="EF535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44546A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TextBox 53">
                  <a:extLst>
                    <a:ext uri="{FF2B5EF4-FFF2-40B4-BE49-F238E27FC236}">
                      <a16:creationId xmlns:a16="http://schemas.microsoft.com/office/drawing/2014/main" id="{E10548F0-CB5A-4C5B-82F4-92434F29D0ED}"/>
                    </a:ext>
                  </a:extLst>
                </p:cNvPr>
                <p:cNvSpPr txBox="1"/>
                <p:nvPr/>
              </p:nvSpPr>
              <p:spPr>
                <a:xfrm>
                  <a:off x="3594105" y="1422151"/>
                  <a:ext cx="457676" cy="472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>
                    <a:defRPr/>
                  </a:pPr>
                  <a:r>
                    <a:rPr lang="en-US" sz="2800" b="1" kern="0" dirty="0">
                      <a:solidFill>
                        <a:prstClr val="white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01</a:t>
                  </a:r>
                  <a:endParaRPr lang="en-US" b="1" kern="0" dirty="0">
                    <a:solidFill>
                      <a:prstClr val="white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40" name="Group 9">
              <a:extLst>
                <a:ext uri="{FF2B5EF4-FFF2-40B4-BE49-F238E27FC236}">
                  <a16:creationId xmlns:a16="http://schemas.microsoft.com/office/drawing/2014/main" id="{7BB6AC1E-C07F-4374-8C2E-1859A1BE176B}"/>
                </a:ext>
              </a:extLst>
            </p:cNvPr>
            <p:cNvGrpSpPr/>
            <p:nvPr/>
          </p:nvGrpSpPr>
          <p:grpSpPr>
            <a:xfrm>
              <a:off x="-10321" y="2246074"/>
              <a:ext cx="4154759" cy="1206102"/>
              <a:chOff x="-3176" y="2125663"/>
              <a:chExt cx="4351339" cy="1339850"/>
            </a:xfrm>
            <a:effectLst/>
          </p:grpSpPr>
          <p:sp>
            <p:nvSpPr>
              <p:cNvPr id="57" name="Freeform 202">
                <a:extLst>
                  <a:ext uri="{FF2B5EF4-FFF2-40B4-BE49-F238E27FC236}">
                    <a16:creationId xmlns:a16="http://schemas.microsoft.com/office/drawing/2014/main" id="{26CC5350-422A-42EE-A9B7-D06827245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6" y="2576513"/>
                <a:ext cx="2990851" cy="889000"/>
              </a:xfrm>
              <a:custGeom>
                <a:avLst/>
                <a:gdLst>
                  <a:gd name="T0" fmla="*/ 1884 w 1884"/>
                  <a:gd name="T1" fmla="*/ 0 h 560"/>
                  <a:gd name="T2" fmla="*/ 0 w 1884"/>
                  <a:gd name="T3" fmla="*/ 0 h 560"/>
                  <a:gd name="T4" fmla="*/ 0 w 1884"/>
                  <a:gd name="T5" fmla="*/ 560 h 560"/>
                  <a:gd name="T6" fmla="*/ 1695 w 1884"/>
                  <a:gd name="T7" fmla="*/ 560 h 560"/>
                  <a:gd name="T8" fmla="*/ 1884 w 1884"/>
                  <a:gd name="T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560">
                    <a:moveTo>
                      <a:pt x="1884" y="0"/>
                    </a:moveTo>
                    <a:lnTo>
                      <a:pt x="0" y="0"/>
                    </a:lnTo>
                    <a:lnTo>
                      <a:pt x="0" y="560"/>
                    </a:lnTo>
                    <a:lnTo>
                      <a:pt x="1695" y="560"/>
                    </a:lnTo>
                    <a:lnTo>
                      <a:pt x="1884" y="0"/>
                    </a:ln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kern="0">
                  <a:solidFill>
                    <a:srgbClr val="44546A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58" name="Group 43">
                <a:extLst>
                  <a:ext uri="{FF2B5EF4-FFF2-40B4-BE49-F238E27FC236}">
                    <a16:creationId xmlns:a16="http://schemas.microsoft.com/office/drawing/2014/main" id="{27270134-7C63-475C-A3E9-E6BF9B2A7AF4}"/>
                  </a:ext>
                </a:extLst>
              </p:cNvPr>
              <p:cNvGrpSpPr/>
              <p:nvPr/>
            </p:nvGrpSpPr>
            <p:grpSpPr>
              <a:xfrm>
                <a:off x="2832100" y="2125663"/>
                <a:ext cx="1516063" cy="889000"/>
                <a:chOff x="2832100" y="2125663"/>
                <a:chExt cx="1516063" cy="889000"/>
              </a:xfrm>
            </p:grpSpPr>
            <p:sp>
              <p:nvSpPr>
                <p:cNvPr id="59" name="Freeform 207">
                  <a:extLst>
                    <a:ext uri="{FF2B5EF4-FFF2-40B4-BE49-F238E27FC236}">
                      <a16:creationId xmlns:a16="http://schemas.microsoft.com/office/drawing/2014/main" id="{CF2D9191-16A9-42EF-B3C0-6C4F6E1CB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100" y="2125663"/>
                  <a:ext cx="1516063" cy="889000"/>
                </a:xfrm>
                <a:custGeom>
                  <a:avLst/>
                  <a:gdLst>
                    <a:gd name="T0" fmla="*/ 637 w 901"/>
                    <a:gd name="T1" fmla="*/ 533 h 533"/>
                    <a:gd name="T2" fmla="*/ 828 w 901"/>
                    <a:gd name="T3" fmla="*/ 351 h 533"/>
                    <a:gd name="T4" fmla="*/ 883 w 901"/>
                    <a:gd name="T5" fmla="*/ 298 h 533"/>
                    <a:gd name="T6" fmla="*/ 883 w 901"/>
                    <a:gd name="T7" fmla="*/ 236 h 533"/>
                    <a:gd name="T8" fmla="*/ 828 w 901"/>
                    <a:gd name="T9" fmla="*/ 183 h 533"/>
                    <a:gd name="T10" fmla="*/ 635 w 901"/>
                    <a:gd name="T11" fmla="*/ 0 h 533"/>
                    <a:gd name="T12" fmla="*/ 635 w 901"/>
                    <a:gd name="T13" fmla="*/ 0 h 533"/>
                    <a:gd name="T14" fmla="*/ 635 w 901"/>
                    <a:gd name="T15" fmla="*/ 0 h 533"/>
                    <a:gd name="T16" fmla="*/ 178 w 901"/>
                    <a:gd name="T17" fmla="*/ 0 h 533"/>
                    <a:gd name="T18" fmla="*/ 0 w 901"/>
                    <a:gd name="T19" fmla="*/ 533 h 533"/>
                    <a:gd name="T20" fmla="*/ 635 w 901"/>
                    <a:gd name="T21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3">
                      <a:moveTo>
                        <a:pt x="637" y="533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8"/>
                        <a:pt x="883" y="298"/>
                        <a:pt x="883" y="298"/>
                      </a:cubicBezTo>
                      <a:cubicBezTo>
                        <a:pt x="901" y="281"/>
                        <a:pt x="901" y="253"/>
                        <a:pt x="883" y="236"/>
                      </a:cubicBezTo>
                      <a:cubicBezTo>
                        <a:pt x="828" y="183"/>
                        <a:pt x="828" y="183"/>
                        <a:pt x="828" y="183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635" y="533"/>
                        <a:pt x="635" y="533"/>
                        <a:pt x="635" y="533"/>
                      </a:cubicBezTo>
                    </a:path>
                  </a:pathLst>
                </a:custGeom>
                <a:solidFill>
                  <a:srgbClr val="F443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44546A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TextBox 45">
                  <a:extLst>
                    <a:ext uri="{FF2B5EF4-FFF2-40B4-BE49-F238E27FC236}">
                      <a16:creationId xmlns:a16="http://schemas.microsoft.com/office/drawing/2014/main" id="{746A2ECD-5DCD-4D0A-91C2-E2BEA475E808}"/>
                    </a:ext>
                  </a:extLst>
                </p:cNvPr>
                <p:cNvSpPr txBox="1"/>
                <p:nvPr/>
              </p:nvSpPr>
              <p:spPr>
                <a:xfrm>
                  <a:off x="3296307" y="2302203"/>
                  <a:ext cx="457675" cy="472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>
                    <a:defRPr/>
                  </a:pPr>
                  <a:r>
                    <a:rPr lang="en-US" sz="2800" b="1" kern="0" dirty="0">
                      <a:solidFill>
                        <a:prstClr val="white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02</a:t>
                  </a:r>
                  <a:endParaRPr lang="en-US" b="1" kern="0" dirty="0">
                    <a:solidFill>
                      <a:prstClr val="white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41" name="Group 10">
              <a:extLst>
                <a:ext uri="{FF2B5EF4-FFF2-40B4-BE49-F238E27FC236}">
                  <a16:creationId xmlns:a16="http://schemas.microsoft.com/office/drawing/2014/main" id="{402334DA-D5EE-4421-89A4-AABB2119EE1A}"/>
                </a:ext>
              </a:extLst>
            </p:cNvPr>
            <p:cNvGrpSpPr/>
            <p:nvPr/>
          </p:nvGrpSpPr>
          <p:grpSpPr>
            <a:xfrm>
              <a:off x="-10321" y="3046328"/>
              <a:ext cx="3868277" cy="1207529"/>
              <a:chOff x="-3176" y="3014663"/>
              <a:chExt cx="4051301" cy="1341437"/>
            </a:xfrm>
            <a:effectLst/>
          </p:grpSpPr>
          <p:sp>
            <p:nvSpPr>
              <p:cNvPr id="53" name="Freeform 201">
                <a:extLst>
                  <a:ext uri="{FF2B5EF4-FFF2-40B4-BE49-F238E27FC236}">
                    <a16:creationId xmlns:a16="http://schemas.microsoft.com/office/drawing/2014/main" id="{AC87AE1A-00B4-4653-841A-58880B694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6" y="3465513"/>
                <a:ext cx="2690813" cy="890587"/>
              </a:xfrm>
              <a:custGeom>
                <a:avLst/>
                <a:gdLst>
                  <a:gd name="T0" fmla="*/ 1695 w 1695"/>
                  <a:gd name="T1" fmla="*/ 0 h 561"/>
                  <a:gd name="T2" fmla="*/ 0 w 1695"/>
                  <a:gd name="T3" fmla="*/ 0 h 561"/>
                  <a:gd name="T4" fmla="*/ 0 w 1695"/>
                  <a:gd name="T5" fmla="*/ 561 h 561"/>
                  <a:gd name="T6" fmla="*/ 1506 w 1695"/>
                  <a:gd name="T7" fmla="*/ 561 h 561"/>
                  <a:gd name="T8" fmla="*/ 1695 w 1695"/>
                  <a:gd name="T9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5" h="561">
                    <a:moveTo>
                      <a:pt x="1695" y="0"/>
                    </a:moveTo>
                    <a:lnTo>
                      <a:pt x="0" y="0"/>
                    </a:lnTo>
                    <a:lnTo>
                      <a:pt x="0" y="561"/>
                    </a:lnTo>
                    <a:lnTo>
                      <a:pt x="1506" y="561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E53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kern="0">
                  <a:solidFill>
                    <a:srgbClr val="44546A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54" name="Group 35">
                <a:extLst>
                  <a:ext uri="{FF2B5EF4-FFF2-40B4-BE49-F238E27FC236}">
                    <a16:creationId xmlns:a16="http://schemas.microsoft.com/office/drawing/2014/main" id="{6881E334-1A09-4084-96B1-0FF344A23856}"/>
                  </a:ext>
                </a:extLst>
              </p:cNvPr>
              <p:cNvGrpSpPr/>
              <p:nvPr/>
            </p:nvGrpSpPr>
            <p:grpSpPr>
              <a:xfrm>
                <a:off x="2533650" y="3014663"/>
                <a:ext cx="1514475" cy="890587"/>
                <a:chOff x="2533650" y="3014663"/>
                <a:chExt cx="1514475" cy="890587"/>
              </a:xfrm>
            </p:grpSpPr>
            <p:sp>
              <p:nvSpPr>
                <p:cNvPr id="55" name="Freeform 206">
                  <a:extLst>
                    <a:ext uri="{FF2B5EF4-FFF2-40B4-BE49-F238E27FC236}">
                      <a16:creationId xmlns:a16="http://schemas.microsoft.com/office/drawing/2014/main" id="{334E5AE2-3800-4337-A93F-4D2F43992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3650" y="3014663"/>
                  <a:ext cx="1514475" cy="890587"/>
                </a:xfrm>
                <a:custGeom>
                  <a:avLst/>
                  <a:gdLst>
                    <a:gd name="T0" fmla="*/ 637 w 901"/>
                    <a:gd name="T1" fmla="*/ 533 h 533"/>
                    <a:gd name="T2" fmla="*/ 828 w 901"/>
                    <a:gd name="T3" fmla="*/ 351 h 533"/>
                    <a:gd name="T4" fmla="*/ 883 w 901"/>
                    <a:gd name="T5" fmla="*/ 299 h 533"/>
                    <a:gd name="T6" fmla="*/ 883 w 901"/>
                    <a:gd name="T7" fmla="*/ 236 h 533"/>
                    <a:gd name="T8" fmla="*/ 828 w 901"/>
                    <a:gd name="T9" fmla="*/ 184 h 533"/>
                    <a:gd name="T10" fmla="*/ 636 w 901"/>
                    <a:gd name="T11" fmla="*/ 0 h 533"/>
                    <a:gd name="T12" fmla="*/ 636 w 901"/>
                    <a:gd name="T13" fmla="*/ 0 h 533"/>
                    <a:gd name="T14" fmla="*/ 636 w 901"/>
                    <a:gd name="T15" fmla="*/ 0 h 533"/>
                    <a:gd name="T16" fmla="*/ 178 w 901"/>
                    <a:gd name="T17" fmla="*/ 0 h 533"/>
                    <a:gd name="T18" fmla="*/ 0 w 901"/>
                    <a:gd name="T19" fmla="*/ 533 h 533"/>
                    <a:gd name="T20" fmla="*/ 636 w 901"/>
                    <a:gd name="T21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3">
                      <a:moveTo>
                        <a:pt x="637" y="533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9"/>
                        <a:pt x="883" y="299"/>
                        <a:pt x="883" y="299"/>
                      </a:cubicBezTo>
                      <a:cubicBezTo>
                        <a:pt x="901" y="282"/>
                        <a:pt x="901" y="253"/>
                        <a:pt x="883" y="236"/>
                      </a:cubicBezTo>
                      <a:cubicBezTo>
                        <a:pt x="828" y="184"/>
                        <a:pt x="828" y="184"/>
                        <a:pt x="828" y="184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636" y="533"/>
                        <a:pt x="636" y="533"/>
                        <a:pt x="636" y="533"/>
                      </a:cubicBezTo>
                    </a:path>
                  </a:pathLst>
                </a:custGeom>
                <a:solidFill>
                  <a:srgbClr val="E539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44546A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6" name="TextBox 37">
                  <a:extLst>
                    <a:ext uri="{FF2B5EF4-FFF2-40B4-BE49-F238E27FC236}">
                      <a16:creationId xmlns:a16="http://schemas.microsoft.com/office/drawing/2014/main" id="{F2DADF85-1CD5-4FF9-86E6-B0967B0F8569}"/>
                    </a:ext>
                  </a:extLst>
                </p:cNvPr>
                <p:cNvSpPr txBox="1"/>
                <p:nvPr/>
              </p:nvSpPr>
              <p:spPr>
                <a:xfrm>
                  <a:off x="2968423" y="3186730"/>
                  <a:ext cx="457675" cy="472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>
                    <a:defRPr/>
                  </a:pPr>
                  <a:r>
                    <a:rPr lang="en-US" sz="2800" b="1" kern="0" dirty="0">
                      <a:solidFill>
                        <a:prstClr val="white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03</a:t>
                  </a:r>
                  <a:endParaRPr lang="en-US" b="1" kern="0" dirty="0">
                    <a:solidFill>
                      <a:prstClr val="white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EFA52829-D909-4793-A486-CF6B414E4C86}"/>
                </a:ext>
              </a:extLst>
            </p:cNvPr>
            <p:cNvGrpSpPr/>
            <p:nvPr/>
          </p:nvGrpSpPr>
          <p:grpSpPr>
            <a:xfrm>
              <a:off x="-10321" y="3848017"/>
              <a:ext cx="3583309" cy="1207530"/>
              <a:chOff x="-3176" y="3905250"/>
              <a:chExt cx="3752851" cy="1341437"/>
            </a:xfrm>
            <a:effectLst/>
          </p:grpSpPr>
          <p:sp>
            <p:nvSpPr>
              <p:cNvPr id="49" name="Freeform 200">
                <a:extLst>
                  <a:ext uri="{FF2B5EF4-FFF2-40B4-BE49-F238E27FC236}">
                    <a16:creationId xmlns:a16="http://schemas.microsoft.com/office/drawing/2014/main" id="{1E82E85E-9088-4B42-9E3D-3CB41E5D5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6" y="4356100"/>
                <a:ext cx="2390776" cy="890587"/>
              </a:xfrm>
              <a:custGeom>
                <a:avLst/>
                <a:gdLst>
                  <a:gd name="T0" fmla="*/ 1506 w 1506"/>
                  <a:gd name="T1" fmla="*/ 0 h 561"/>
                  <a:gd name="T2" fmla="*/ 0 w 1506"/>
                  <a:gd name="T3" fmla="*/ 0 h 561"/>
                  <a:gd name="T4" fmla="*/ 0 w 1506"/>
                  <a:gd name="T5" fmla="*/ 561 h 561"/>
                  <a:gd name="T6" fmla="*/ 1318 w 1506"/>
                  <a:gd name="T7" fmla="*/ 561 h 561"/>
                  <a:gd name="T8" fmla="*/ 1506 w 1506"/>
                  <a:gd name="T9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561">
                    <a:moveTo>
                      <a:pt x="1506" y="0"/>
                    </a:moveTo>
                    <a:lnTo>
                      <a:pt x="0" y="0"/>
                    </a:lnTo>
                    <a:lnTo>
                      <a:pt x="0" y="561"/>
                    </a:lnTo>
                    <a:lnTo>
                      <a:pt x="1318" y="561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D3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kern="0">
                  <a:solidFill>
                    <a:srgbClr val="44546A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50" name="Group 27">
                <a:extLst>
                  <a:ext uri="{FF2B5EF4-FFF2-40B4-BE49-F238E27FC236}">
                    <a16:creationId xmlns:a16="http://schemas.microsoft.com/office/drawing/2014/main" id="{2DDE10C6-1D65-48B4-9C4C-290E83696703}"/>
                  </a:ext>
                </a:extLst>
              </p:cNvPr>
              <p:cNvGrpSpPr/>
              <p:nvPr/>
            </p:nvGrpSpPr>
            <p:grpSpPr>
              <a:xfrm>
                <a:off x="2233612" y="3905250"/>
                <a:ext cx="1516063" cy="890587"/>
                <a:chOff x="2233612" y="3905250"/>
                <a:chExt cx="1516063" cy="890587"/>
              </a:xfrm>
            </p:grpSpPr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B38988F1-E667-45D1-8AF3-FD5B1AA6D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612" y="3905250"/>
                  <a:ext cx="1516063" cy="890587"/>
                </a:xfrm>
                <a:custGeom>
                  <a:avLst/>
                  <a:gdLst>
                    <a:gd name="T0" fmla="*/ 637 w 901"/>
                    <a:gd name="T1" fmla="*/ 534 h 534"/>
                    <a:gd name="T2" fmla="*/ 829 w 901"/>
                    <a:gd name="T3" fmla="*/ 351 h 534"/>
                    <a:gd name="T4" fmla="*/ 883 w 901"/>
                    <a:gd name="T5" fmla="*/ 299 h 534"/>
                    <a:gd name="T6" fmla="*/ 883 w 901"/>
                    <a:gd name="T7" fmla="*/ 236 h 534"/>
                    <a:gd name="T8" fmla="*/ 829 w 901"/>
                    <a:gd name="T9" fmla="*/ 184 h 534"/>
                    <a:gd name="T10" fmla="*/ 636 w 901"/>
                    <a:gd name="T11" fmla="*/ 0 h 534"/>
                    <a:gd name="T12" fmla="*/ 636 w 901"/>
                    <a:gd name="T13" fmla="*/ 0 h 534"/>
                    <a:gd name="T14" fmla="*/ 636 w 901"/>
                    <a:gd name="T15" fmla="*/ 0 h 534"/>
                    <a:gd name="T16" fmla="*/ 178 w 901"/>
                    <a:gd name="T17" fmla="*/ 0 h 534"/>
                    <a:gd name="T18" fmla="*/ 0 w 901"/>
                    <a:gd name="T19" fmla="*/ 534 h 534"/>
                    <a:gd name="T20" fmla="*/ 636 w 901"/>
                    <a:gd name="T21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4">
                      <a:moveTo>
                        <a:pt x="637" y="534"/>
                      </a:moveTo>
                      <a:cubicBezTo>
                        <a:pt x="829" y="351"/>
                        <a:pt x="829" y="351"/>
                        <a:pt x="829" y="351"/>
                      </a:cubicBezTo>
                      <a:cubicBezTo>
                        <a:pt x="883" y="299"/>
                        <a:pt x="883" y="299"/>
                        <a:pt x="883" y="299"/>
                      </a:cubicBezTo>
                      <a:cubicBezTo>
                        <a:pt x="901" y="282"/>
                        <a:pt x="901" y="253"/>
                        <a:pt x="883" y="236"/>
                      </a:cubicBezTo>
                      <a:cubicBezTo>
                        <a:pt x="829" y="184"/>
                        <a:pt x="829" y="184"/>
                        <a:pt x="829" y="184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0" y="534"/>
                        <a:pt x="0" y="534"/>
                        <a:pt x="0" y="534"/>
                      </a:cubicBezTo>
                      <a:cubicBezTo>
                        <a:pt x="636" y="534"/>
                        <a:pt x="636" y="534"/>
                        <a:pt x="636" y="534"/>
                      </a:cubicBezTo>
                    </a:path>
                  </a:pathLst>
                </a:custGeom>
                <a:solidFill>
                  <a:srgbClr val="D3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44546A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TextBox 29">
                  <a:extLst>
                    <a:ext uri="{FF2B5EF4-FFF2-40B4-BE49-F238E27FC236}">
                      <a16:creationId xmlns:a16="http://schemas.microsoft.com/office/drawing/2014/main" id="{EE18FB08-08EE-4287-88CA-0E22CA866030}"/>
                    </a:ext>
                  </a:extLst>
                </p:cNvPr>
                <p:cNvSpPr txBox="1"/>
                <p:nvPr/>
              </p:nvSpPr>
              <p:spPr>
                <a:xfrm>
                  <a:off x="2686050" y="4096073"/>
                  <a:ext cx="457675" cy="472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>
                    <a:defRPr/>
                  </a:pPr>
                  <a:r>
                    <a:rPr lang="en-US" sz="2800" b="1" kern="0" dirty="0">
                      <a:solidFill>
                        <a:prstClr val="white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04</a:t>
                  </a:r>
                  <a:endParaRPr lang="en-US" b="1" kern="0" dirty="0">
                    <a:solidFill>
                      <a:prstClr val="white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D33660-11C6-42D4-A2B9-4D56B09003CB}"/>
                </a:ext>
              </a:extLst>
            </p:cNvPr>
            <p:cNvSpPr/>
            <p:nvPr/>
          </p:nvSpPr>
          <p:spPr>
            <a:xfrm>
              <a:off x="4715889" y="1672923"/>
              <a:ext cx="2395833" cy="465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30000"/>
                </a:lnSpc>
                <a:defRPr/>
              </a:pPr>
              <a:r>
                <a:rPr lang="en-US" sz="2400" b="1" kern="0" dirty="0">
                  <a:solidFill>
                    <a:srgbClr val="44546A">
                      <a:lumMod val="75000"/>
                    </a:srgbClr>
                  </a:solidFill>
                  <a:latin typeface="Source Sans Pro Light" panose="020B0403030403020204" pitchFamily="34" charset="0"/>
                </a:rPr>
                <a:t>Design Thinking</a:t>
              </a:r>
              <a:endParaRPr lang="en-US" sz="2400" b="1" kern="0" dirty="0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B83DA35-B7B0-48E7-96A6-F82E18252B0D}"/>
              </a:ext>
            </a:extLst>
          </p:cNvPr>
          <p:cNvSpPr/>
          <p:nvPr/>
        </p:nvSpPr>
        <p:spPr>
          <a:xfrm>
            <a:off x="5574952" y="2625858"/>
            <a:ext cx="302040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sz="2400" b="1" dirty="0" err="1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Expérience</a:t>
            </a:r>
            <a:r>
              <a:rPr lang="en-US" sz="2400" b="1" dirty="0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2400" b="1" dirty="0" err="1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Utilisateur</a:t>
            </a:r>
            <a:endParaRPr lang="en-US" sz="2400" b="1" dirty="0">
              <a:solidFill>
                <a:srgbClr val="44546A">
                  <a:lumMod val="75000"/>
                </a:srgb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6293FC-47DE-4A36-904E-FCC05872770E}"/>
              </a:ext>
            </a:extLst>
          </p:cNvPr>
          <p:cNvSpPr/>
          <p:nvPr/>
        </p:nvSpPr>
        <p:spPr>
          <a:xfrm>
            <a:off x="5256490" y="3637628"/>
            <a:ext cx="2945877" cy="53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sz="2400" b="1" dirty="0" smtClean="0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Le Persona</a:t>
            </a:r>
            <a:endParaRPr lang="en-US" sz="2400" b="1" dirty="0">
              <a:solidFill>
                <a:srgbClr val="44546A">
                  <a:lumMod val="75000"/>
                </a:srgb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9EB837-1F6D-4969-8C8B-3AC3EFB4EE02}"/>
              </a:ext>
            </a:extLst>
          </p:cNvPr>
          <p:cNvSpPr/>
          <p:nvPr/>
        </p:nvSpPr>
        <p:spPr>
          <a:xfrm>
            <a:off x="4926837" y="4621611"/>
            <a:ext cx="294587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sz="2400" b="1" dirty="0" err="1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Parcours</a:t>
            </a:r>
            <a:r>
              <a:rPr lang="en-US" sz="2400" b="1" dirty="0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2400" b="1" dirty="0" err="1">
                <a:solidFill>
                  <a:srgbClr val="44546A">
                    <a:lumMod val="75000"/>
                  </a:srgbClr>
                </a:solidFill>
                <a:latin typeface="Source Sans Pro Light" panose="020B0403030403020204" pitchFamily="34" charset="0"/>
              </a:rPr>
              <a:t>utilisateurs</a:t>
            </a:r>
            <a:endParaRPr lang="en-US" sz="2400" b="1" dirty="0">
              <a:solidFill>
                <a:srgbClr val="44546A">
                  <a:lumMod val="75000"/>
                </a:srgb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69" name="Titre 1">
            <a:extLst>
              <a:ext uri="{FF2B5EF4-FFF2-40B4-BE49-F238E27FC236}">
                <a16:creationId xmlns:a16="http://schemas.microsoft.com/office/drawing/2014/main" id="{BCBD0431-AE84-4999-AD0A-20DF0C096294}"/>
              </a:ext>
            </a:extLst>
          </p:cNvPr>
          <p:cNvSpPr txBox="1">
            <a:spLocks/>
          </p:cNvSpPr>
          <p:nvPr/>
        </p:nvSpPr>
        <p:spPr>
          <a:xfrm>
            <a:off x="827088" y="188915"/>
            <a:ext cx="7859712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kern="0" dirty="0" smtClean="0"/>
              <a:t>Menu du jour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9863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60213" y="683913"/>
            <a:ext cx="6823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4000" b="1" dirty="0">
                <a:solidFill>
                  <a:prstClr val="white"/>
                </a:solidFill>
                <a:latin typeface="Roboto"/>
              </a:rPr>
              <a:t>QUEST-CE QUE LE DESIGN THINKING?</a:t>
            </a:r>
          </a:p>
        </p:txBody>
      </p:sp>
    </p:spTree>
    <p:extLst>
      <p:ext uri="{BB962C8B-B14F-4D97-AF65-F5344CB8AC3E}">
        <p14:creationId xmlns:p14="http://schemas.microsoft.com/office/powerpoint/2010/main" val="11394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60213" y="683913"/>
            <a:ext cx="6823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4000" b="1" dirty="0">
                <a:solidFill>
                  <a:prstClr val="white"/>
                </a:solidFill>
                <a:latin typeface="Roboto"/>
              </a:rPr>
              <a:t>QUEST-CE QUE LE DESIGN THINKING?</a:t>
            </a:r>
          </a:p>
        </p:txBody>
      </p:sp>
      <p:pic>
        <p:nvPicPr>
          <p:cNvPr id="1026" name="Picture 2" descr="Image associée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13" y="683911"/>
            <a:ext cx="6395603" cy="59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6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ledesignlab.com/wp-content/uploads/2017/10/171024_GRTgaz_ChutHeader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29" b="19014"/>
          <a:stretch/>
        </p:blipFill>
        <p:spPr bwMode="auto">
          <a:xfrm>
            <a:off x="2757335" y="2383110"/>
            <a:ext cx="6262289" cy="44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933586" y="812861"/>
            <a:ext cx="5610904" cy="5103247"/>
            <a:chOff x="1292118" y="354030"/>
            <a:chExt cx="6536709" cy="6176014"/>
          </a:xfrm>
        </p:grpSpPr>
        <p:grpSp>
          <p:nvGrpSpPr>
            <p:cNvPr id="13" name="Groupe 12"/>
            <p:cNvGrpSpPr/>
            <p:nvPr/>
          </p:nvGrpSpPr>
          <p:grpSpPr>
            <a:xfrm>
              <a:off x="1292118" y="354030"/>
              <a:ext cx="6536709" cy="6176014"/>
              <a:chOff x="1292118" y="354030"/>
              <a:chExt cx="6536709" cy="6176014"/>
            </a:xfrm>
          </p:grpSpPr>
          <p:pic>
            <p:nvPicPr>
              <p:cNvPr id="3074" name="Picture 2" descr="Résultat de recherche d'images pour &quot;DESIGN  THINKING PNG&quot;"/>
              <p:cNvPicPr>
                <a:picLocks noChangeAspect="1" noChangeArrowheads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3118" y="468086"/>
                <a:ext cx="5828214" cy="5614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https://image.flaticon.com/icons/png/512/148/148836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7089" y="1057957"/>
                <a:ext cx="901474" cy="901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9656" y="2516193"/>
                <a:ext cx="825722" cy="825722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4369" y="5011851"/>
                <a:ext cx="903515" cy="903515"/>
              </a:xfrm>
              <a:prstGeom prst="rect">
                <a:avLst/>
              </a:prstGeom>
            </p:spPr>
          </p:pic>
          <p:pic>
            <p:nvPicPr>
              <p:cNvPr id="3086" name="Picture 14" descr="Résultat de recherche d'images pour &quot;prototype icon png&quot;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0576" y="5065430"/>
                <a:ext cx="817278" cy="817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343" y="2412601"/>
                <a:ext cx="948232" cy="948232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989525" y="503234"/>
                <a:ext cx="1295400" cy="259788"/>
              </a:xfrm>
              <a:prstGeom prst="rect">
                <a:avLst/>
              </a:prstGeom>
              <a:solidFill>
                <a:srgbClr val="436A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fr-FR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45863" y="4498353"/>
                <a:ext cx="1295400" cy="259788"/>
              </a:xfrm>
              <a:prstGeom prst="rect">
                <a:avLst/>
              </a:prstGeom>
              <a:solidFill>
                <a:srgbClr val="436A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fr-FR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33427" y="1948095"/>
                <a:ext cx="1295400" cy="259788"/>
              </a:xfrm>
              <a:prstGeom prst="rect">
                <a:avLst/>
              </a:prstGeom>
              <a:solidFill>
                <a:srgbClr val="436A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fr-FR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37932" y="4444774"/>
                <a:ext cx="1295400" cy="259788"/>
              </a:xfrm>
              <a:prstGeom prst="rect">
                <a:avLst/>
              </a:prstGeom>
              <a:solidFill>
                <a:srgbClr val="436A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fr-FR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92118" y="1942910"/>
                <a:ext cx="1295400" cy="259788"/>
              </a:xfrm>
              <a:prstGeom prst="rect">
                <a:avLst/>
              </a:prstGeom>
              <a:solidFill>
                <a:srgbClr val="436A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fr-FR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861098" y="354030"/>
                <a:ext cx="1393454" cy="446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fr-FR" b="1" dirty="0" smtClean="0">
                    <a:solidFill>
                      <a:prstClr val="white"/>
                    </a:solidFill>
                    <a:latin typeface="Calibri" panose="020F0502020204030204"/>
                  </a:rPr>
                  <a:t>COMPATIR</a:t>
                </a:r>
                <a:endParaRPr lang="fr-FR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6446264" y="1889450"/>
                <a:ext cx="1109669" cy="446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fr-FR" b="1" dirty="0">
                    <a:solidFill>
                      <a:prstClr val="white"/>
                    </a:solidFill>
                    <a:latin typeface="Calibri" panose="020F0502020204030204"/>
                  </a:rPr>
                  <a:t>DÉFINIR</a:t>
                </a: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5442663" y="6076256"/>
                <a:ext cx="1382772" cy="446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fr-FR" b="1" dirty="0">
                    <a:solidFill>
                      <a:prstClr val="white"/>
                    </a:solidFill>
                    <a:latin typeface="Calibri" panose="020F0502020204030204"/>
                  </a:rPr>
                  <a:t>IMAGINER</a:t>
                </a: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2507382" y="6083074"/>
                <a:ext cx="1681871" cy="446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fr-FR" b="1" dirty="0">
                    <a:solidFill>
                      <a:prstClr val="white"/>
                    </a:solidFill>
                    <a:latin typeface="Calibri" panose="020F0502020204030204"/>
                  </a:rPr>
                  <a:t>PROTOTYPER</a:t>
                </a: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1758706" y="1858603"/>
                <a:ext cx="1014800" cy="446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fr-FR" b="1" dirty="0">
                    <a:solidFill>
                      <a:prstClr val="white"/>
                    </a:solidFill>
                    <a:latin typeface="Calibri" panose="020F0502020204030204"/>
                  </a:rPr>
                  <a:t>TESTER</a:t>
                </a:r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3416785" y="3331125"/>
              <a:ext cx="2429543" cy="633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 sz="2800" b="1" dirty="0">
                  <a:solidFill>
                    <a:prstClr val="white"/>
                  </a:solidFill>
                  <a:latin typeface="Calibri" panose="020F0502020204030204"/>
                </a:rPr>
                <a:t>UTILISATEUR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2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74604" y="2644171"/>
            <a:ext cx="7429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3200" b="1" dirty="0">
                <a:solidFill>
                  <a:prstClr val="white"/>
                </a:solidFill>
                <a:latin typeface="Roboto"/>
              </a:rPr>
              <a:t>« Si je n’avais écouté que mes clients, j’aurais inventé un cheval plus rapide. »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937436" y="5120419"/>
            <a:ext cx="326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400" b="1" dirty="0">
                <a:solidFill>
                  <a:prstClr val="white"/>
                </a:solidFill>
                <a:latin typeface="Roboto"/>
              </a:rPr>
              <a:t>- </a:t>
            </a:r>
          </a:p>
          <a:p>
            <a:pPr algn="ctr">
              <a:defRPr/>
            </a:pPr>
            <a:r>
              <a:rPr lang="fr-FR" sz="2400" b="1" dirty="0">
                <a:solidFill>
                  <a:prstClr val="white"/>
                </a:solidFill>
                <a:latin typeface="Roboto"/>
              </a:rPr>
              <a:t>Henry FORD</a:t>
            </a:r>
          </a:p>
        </p:txBody>
      </p:sp>
    </p:spTree>
    <p:extLst>
      <p:ext uri="{BB962C8B-B14F-4D97-AF65-F5344CB8AC3E}">
        <p14:creationId xmlns:p14="http://schemas.microsoft.com/office/powerpoint/2010/main" val="35978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" y="0"/>
            <a:ext cx="9115678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56144" y="2381167"/>
            <a:ext cx="76426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4400" b="1" dirty="0">
                <a:solidFill>
                  <a:prstClr val="white"/>
                </a:solidFill>
                <a:latin typeface="Roboto"/>
              </a:rPr>
              <a:t>QUEST-CE QUE L’EXPÉRIENCE UTILISATEUR?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42878" y="5367338"/>
            <a:ext cx="326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400" b="1" dirty="0">
                <a:solidFill>
                  <a:prstClr val="white"/>
                </a:solidFill>
                <a:latin typeface="Roboto"/>
              </a:rPr>
              <a:t>- </a:t>
            </a:r>
          </a:p>
          <a:p>
            <a:pPr algn="ctr">
              <a:defRPr/>
            </a:pPr>
            <a:r>
              <a:rPr lang="fr-FR" sz="2400" b="1" dirty="0">
                <a:solidFill>
                  <a:prstClr val="white"/>
                </a:solidFill>
                <a:latin typeface="Roboto"/>
              </a:rPr>
              <a:t>UX DESIGN</a:t>
            </a:r>
          </a:p>
        </p:txBody>
      </p:sp>
    </p:spTree>
    <p:extLst>
      <p:ext uri="{BB962C8B-B14F-4D97-AF65-F5344CB8AC3E}">
        <p14:creationId xmlns:p14="http://schemas.microsoft.com/office/powerpoint/2010/main" val="3646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ésultat de recherche d'images pour &quot;the force yoda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20"/>
          <a:stretch/>
        </p:blipFill>
        <p:spPr bwMode="auto">
          <a:xfrm>
            <a:off x="5293975" y="968159"/>
            <a:ext cx="3850025" cy="588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45326" y="2333673"/>
            <a:ext cx="31175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3200" b="1" dirty="0">
                <a:solidFill>
                  <a:prstClr val="white"/>
                </a:solidFill>
                <a:latin typeface="Roboto"/>
              </a:rPr>
              <a:t>TOUT COMME LA FORCE</a:t>
            </a:r>
            <a:br>
              <a:rPr lang="fr-FR" sz="3200" b="1" dirty="0">
                <a:solidFill>
                  <a:prstClr val="white"/>
                </a:solidFill>
                <a:latin typeface="Roboto"/>
              </a:rPr>
            </a:br>
            <a:r>
              <a:rPr lang="fr-FR" sz="3200" b="1" dirty="0">
                <a:solidFill>
                  <a:prstClr val="white"/>
                </a:solidFill>
                <a:latin typeface="Roboto"/>
              </a:rPr>
              <a:t> </a:t>
            </a:r>
            <a:r>
              <a:rPr lang="fr-FR" sz="4400" b="1" dirty="0">
                <a:solidFill>
                  <a:prstClr val="white"/>
                </a:solidFill>
                <a:latin typeface="Roboto"/>
              </a:rPr>
              <a:t>L’UX EST PARTOUT</a:t>
            </a:r>
          </a:p>
        </p:txBody>
      </p:sp>
      <p:pic>
        <p:nvPicPr>
          <p:cNvPr id="9" name="Picture 2" descr="Résultat de recherche d'images pour &quot;the force yoda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46" r="50920"/>
          <a:stretch/>
        </p:blipFill>
        <p:spPr bwMode="auto">
          <a:xfrm rot="16200000">
            <a:off x="-1119887" y="1729070"/>
            <a:ext cx="3850025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ésultat de recherche d'images pour &quot;ui vs u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" y="1182189"/>
            <a:ext cx="9121677" cy="50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ésultat de recherche d'images pour &quot;ui vs ux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2" t="53270"/>
          <a:stretch/>
        </p:blipFill>
        <p:spPr bwMode="auto">
          <a:xfrm>
            <a:off x="7594426" y="4493622"/>
            <a:ext cx="1549574" cy="236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ui vs ux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2" t="53270"/>
          <a:stretch/>
        </p:blipFill>
        <p:spPr bwMode="auto">
          <a:xfrm>
            <a:off x="544837" y="0"/>
            <a:ext cx="926912" cy="236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8">
      <a:dk1>
        <a:srgbClr val="000000"/>
      </a:dk1>
      <a:lt1>
        <a:srgbClr val="FFFFFF"/>
      </a:lt1>
      <a:dk2>
        <a:srgbClr val="FFCC99"/>
      </a:dk2>
      <a:lt2>
        <a:srgbClr val="808080"/>
      </a:lt2>
      <a:accent1>
        <a:srgbClr val="E000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EDAAAA"/>
      </a:accent5>
      <a:accent6>
        <a:srgbClr val="2D5CB9"/>
      </a:accent6>
      <a:hlink>
        <a:srgbClr val="00CCFF"/>
      </a:hlink>
      <a:folHlink>
        <a:srgbClr val="66FFFF"/>
      </a:folHlink>
    </a:clrScheme>
    <a:fontScheme name="Modèle par défau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0000"/>
        </a:dk1>
        <a:lt1>
          <a:srgbClr val="FFFFFF"/>
        </a:lt1>
        <a:dk2>
          <a:srgbClr val="FFCC99"/>
        </a:dk2>
        <a:lt2>
          <a:srgbClr val="808080"/>
        </a:lt2>
        <a:accent1>
          <a:srgbClr val="E000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EDAAAA"/>
        </a:accent5>
        <a:accent6>
          <a:srgbClr val="2D5CB9"/>
        </a:accent6>
        <a:hlink>
          <a:srgbClr val="00CCFF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9510</TotalTime>
  <Words>62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Gill Sans</vt:lpstr>
      <vt:lpstr>Open Sans</vt:lpstr>
      <vt:lpstr>Roboto</vt:lpstr>
      <vt:lpstr>Roboto Black</vt:lpstr>
      <vt:lpstr>Source Sans Pro Light</vt:lpstr>
      <vt:lpstr>Times New Roman</vt:lpstr>
      <vt:lpstr>Webdings</vt:lpstr>
      <vt:lpstr>Wingdings</vt:lpstr>
      <vt:lpstr>Modèle par défaut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Factory</dc:title>
  <dc:creator>Meriem Bouzraa</dc:creator>
  <cp:lastModifiedBy>Jaouad Tamim</cp:lastModifiedBy>
  <cp:revision>113</cp:revision>
  <dcterms:created xsi:type="dcterms:W3CDTF">2018-02-14T09:20:34Z</dcterms:created>
  <dcterms:modified xsi:type="dcterms:W3CDTF">2018-03-01T17:00:19Z</dcterms:modified>
</cp:coreProperties>
</file>