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8" r:id="rId2"/>
  </p:sldMasterIdLst>
  <p:notesMasterIdLst>
    <p:notesMasterId r:id="rId27"/>
  </p:notesMasterIdLst>
  <p:sldIdLst>
    <p:sldId id="355" r:id="rId3"/>
    <p:sldId id="374" r:id="rId4"/>
    <p:sldId id="353" r:id="rId5"/>
    <p:sldId id="356" r:id="rId6"/>
    <p:sldId id="357" r:id="rId7"/>
    <p:sldId id="358" r:id="rId8"/>
    <p:sldId id="359" r:id="rId9"/>
    <p:sldId id="375" r:id="rId10"/>
    <p:sldId id="346" r:id="rId11"/>
    <p:sldId id="332" r:id="rId12"/>
    <p:sldId id="334" r:id="rId13"/>
    <p:sldId id="335" r:id="rId14"/>
    <p:sldId id="337" r:id="rId15"/>
    <p:sldId id="347" r:id="rId16"/>
    <p:sldId id="351" r:id="rId17"/>
    <p:sldId id="352" r:id="rId18"/>
    <p:sldId id="345" r:id="rId19"/>
    <p:sldId id="326" r:id="rId20"/>
    <p:sldId id="331" r:id="rId21"/>
    <p:sldId id="369" r:id="rId22"/>
    <p:sldId id="372" r:id="rId23"/>
    <p:sldId id="373" r:id="rId24"/>
    <p:sldId id="328" r:id="rId25"/>
    <p:sldId id="3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DB8"/>
    <a:srgbClr val="A7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1A76-728E-41B7-A650-D5247AE10D9D}" type="datetimeFigureOut">
              <a:rPr lang="fr-MA" smtClean="0"/>
              <a:t>26/02/2018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CC4F3-BBFC-4323-918F-0AC7C21D98B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463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3614738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3614738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6056313"/>
            <a:ext cx="266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333500" y="3429000"/>
            <a:ext cx="6477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419600"/>
            <a:ext cx="5638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4850" y="188913"/>
            <a:ext cx="2074863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6075362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7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5"/>
          <p:cNvSpPr>
            <a:spLocks noChangeArrowheads="1"/>
          </p:cNvSpPr>
          <p:nvPr/>
        </p:nvSpPr>
        <p:spPr bwMode="auto">
          <a:xfrm>
            <a:off x="0" y="0"/>
            <a:ext cx="1143000" cy="2590800"/>
          </a:xfrm>
          <a:prstGeom prst="rect">
            <a:avLst/>
          </a:prstGeom>
          <a:solidFill>
            <a:srgbClr val="E600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1056"/>
          <p:cNvSpPr>
            <a:spLocks noChangeArrowheads="1"/>
          </p:cNvSpPr>
          <p:nvPr/>
        </p:nvSpPr>
        <p:spPr bwMode="auto">
          <a:xfrm>
            <a:off x="0" y="0"/>
            <a:ext cx="1143000" cy="2590800"/>
          </a:xfrm>
          <a:prstGeom prst="rect">
            <a:avLst/>
          </a:prstGeom>
          <a:solidFill>
            <a:srgbClr val="E600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3614738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3614738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6056313"/>
            <a:ext cx="266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39"/>
          <p:cNvSpPr>
            <a:spLocks noChangeArrowheads="1"/>
          </p:cNvSpPr>
          <p:nvPr userDrawn="1"/>
        </p:nvSpPr>
        <p:spPr bwMode="auto">
          <a:xfrm>
            <a:off x="2843213" y="0"/>
            <a:ext cx="6300787" cy="2590800"/>
          </a:xfrm>
          <a:prstGeom prst="rect">
            <a:avLst/>
          </a:prstGeom>
          <a:gradFill rotWithShape="1">
            <a:gsLst>
              <a:gs pos="0">
                <a:srgbClr val="929292">
                  <a:alpha val="56000"/>
                </a:srgbClr>
              </a:gs>
              <a:gs pos="100000">
                <a:srgbClr val="C0C0C0"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pic>
        <p:nvPicPr>
          <p:cNvPr id="10" name="Picture 1040" descr="stat79-opti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t="1488"/>
          <a:stretch>
            <a:fillRect/>
          </a:stretch>
        </p:blipFill>
        <p:spPr bwMode="auto">
          <a:xfrm>
            <a:off x="1116013" y="0"/>
            <a:ext cx="17494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333500" y="3429000"/>
            <a:ext cx="6477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419600"/>
            <a:ext cx="5638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3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9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088" y="908050"/>
            <a:ext cx="4075112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08050"/>
            <a:ext cx="407511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8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2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7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0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686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32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53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4850" y="188913"/>
            <a:ext cx="2074863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6075362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3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088" y="908050"/>
            <a:ext cx="4075112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08050"/>
            <a:ext cx="407511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4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8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3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8820150" y="6629400"/>
            <a:ext cx="325438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804275" y="6615113"/>
            <a:ext cx="396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827088" y="908050"/>
            <a:ext cx="8302625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2" name="Rectangle 67"/>
          <p:cNvSpPr>
            <a:spLocks noChangeArrowheads="1"/>
          </p:cNvSpPr>
          <p:nvPr/>
        </p:nvSpPr>
        <p:spPr bwMode="auto">
          <a:xfrm>
            <a:off x="725487" y="-1"/>
            <a:ext cx="76200" cy="1278467"/>
          </a:xfrm>
          <a:prstGeom prst="rect">
            <a:avLst/>
          </a:prstGeom>
          <a:solidFill>
            <a:srgbClr val="E60028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971550" y="76200"/>
            <a:ext cx="763905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0899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8820150" y="6629400"/>
            <a:ext cx="325438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804275" y="6615113"/>
            <a:ext cx="396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827088" y="908050"/>
            <a:ext cx="8302625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971550" y="76200"/>
            <a:ext cx="763905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fr-FR" sz="2400" b="1">
                <a:solidFill>
                  <a:srgbClr val="E00000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rgbClr val="E00000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4" name="Rectangle 67"/>
          <p:cNvSpPr>
            <a:spLocks noChangeArrowheads="1"/>
          </p:cNvSpPr>
          <p:nvPr userDrawn="1"/>
        </p:nvSpPr>
        <p:spPr bwMode="auto">
          <a:xfrm>
            <a:off x="725487" y="-1"/>
            <a:ext cx="76200" cy="1278467"/>
          </a:xfrm>
          <a:prstGeom prst="rect">
            <a:avLst/>
          </a:prstGeom>
          <a:solidFill>
            <a:srgbClr val="E60028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8E5EA7-6949-42AF-A9B2-196224CD2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ZoneTexte 8"/>
          <p:cNvSpPr txBox="1"/>
          <p:nvPr/>
        </p:nvSpPr>
        <p:spPr>
          <a:xfrm>
            <a:off x="1597152" y="470393"/>
            <a:ext cx="13776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2005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59B5C8-C0C1-4191-9748-F3EDD6F483B1}"/>
              </a:ext>
            </a:extLst>
          </p:cNvPr>
          <p:cNvSpPr txBox="1"/>
          <p:nvPr/>
        </p:nvSpPr>
        <p:spPr>
          <a:xfrm>
            <a:off x="6169152" y="470393"/>
            <a:ext cx="13776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8863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ZoneTexte 6"/>
          <p:cNvSpPr txBox="1"/>
          <p:nvPr/>
        </p:nvSpPr>
        <p:spPr>
          <a:xfrm>
            <a:off x="3048906" y="530443"/>
            <a:ext cx="13776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87895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2" descr="http://abovethecrowd.com/wp-content/uploads/2014/03/New-Logo-Vertical-D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257190">
            <a:off x="1037735" y="1806013"/>
            <a:ext cx="2981926" cy="29819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6"/>
          <p:cNvSpPr txBox="1"/>
          <p:nvPr/>
        </p:nvSpPr>
        <p:spPr>
          <a:xfrm>
            <a:off x="3048906" y="530443"/>
            <a:ext cx="13776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2015</a:t>
            </a:r>
          </a:p>
        </p:txBody>
      </p:sp>
      <p:pic>
        <p:nvPicPr>
          <p:cNvPr id="1026" name="Picture 2" descr="Résultat de recherche d'images pour &quot;careem logo&quot;">
            <a:extLst>
              <a:ext uri="{FF2B5EF4-FFF2-40B4-BE49-F238E27FC236}">
                <a16:creationId xmlns:a16="http://schemas.microsoft.com/office/drawing/2014/main" id="{E6425E04-5F9F-4EE2-B4AB-3B79BC41E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21397" r="8043" b="19435"/>
          <a:stretch/>
        </p:blipFill>
        <p:spPr bwMode="auto">
          <a:xfrm rot="1062286">
            <a:off x="4402811" y="2507787"/>
            <a:ext cx="4499063" cy="14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97C0-A4B8-4F41-BB83-B813C4F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INVASION DES BARBARES NUMÉRIQUES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CAA07-0388-45B8-9826-8FA8B311A3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F30C9-E7F0-446B-B7F4-EC7BF21C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1" y="1447800"/>
            <a:ext cx="8608298" cy="4224894"/>
          </a:xfrm>
          <a:prstGeom prst="rect">
            <a:avLst/>
          </a:prstGeom>
        </p:spPr>
      </p:pic>
      <p:pic>
        <p:nvPicPr>
          <p:cNvPr id="2050" name="Picture 2" descr="https://compte-nickel.fr/sites/all/themes/nickel_theme/img/themes/particulier/logo.png">
            <a:extLst>
              <a:ext uri="{FF2B5EF4-FFF2-40B4-BE49-F238E27FC236}">
                <a16:creationId xmlns:a16="http://schemas.microsoft.com/office/drawing/2014/main" id="{BCFC04CB-99E4-49DA-82A5-5F3147F9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12547"/>
            <a:ext cx="1866900" cy="1219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2" name="Picture 4" descr="https://raw.githubusercontent.com/spotifymaps/spotifymaps.github.com/master/img/spotify-icons-logos/logos/01_RGB/02_PNG/Spotify_Logo_RGB_Green.png">
            <a:extLst>
              <a:ext uri="{FF2B5EF4-FFF2-40B4-BE49-F238E27FC236}">
                <a16:creationId xmlns:a16="http://schemas.microsoft.com/office/drawing/2014/main" id="{DCD7ECC0-62C7-4246-9DE6-5424C1C6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41147"/>
            <a:ext cx="2515751" cy="755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4" name="Picture 6" descr="https://yt3.ggpht.com/-DKsD6JOYmGk/AAAAAAAAAAI/AAAAAAAAAAA/8awIP7IjCjs/s900-c-k-no-mo-rj-c0xffffff/photo.jpg">
            <a:extLst>
              <a:ext uri="{FF2B5EF4-FFF2-40B4-BE49-F238E27FC236}">
                <a16:creationId xmlns:a16="http://schemas.microsoft.com/office/drawing/2014/main" id="{C38A3A05-9D1D-444A-9891-84DBAF793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30000"/>
          <a:stretch/>
        </p:blipFill>
        <p:spPr bwMode="auto">
          <a:xfrm>
            <a:off x="609600" y="4343400"/>
            <a:ext cx="1714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7D894-E258-4373-8CE6-9D370CA84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629" y="4343400"/>
            <a:ext cx="2307771" cy="4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22">
            <a:extLst>
              <a:ext uri="{FF2B5EF4-FFF2-40B4-BE49-F238E27FC236}">
                <a16:creationId xmlns:a16="http://schemas.microsoft.com/office/drawing/2014/main" id="{D9D969A4-2EE9-4677-8F29-DC4EBE1E2C1D}"/>
              </a:ext>
            </a:extLst>
          </p:cNvPr>
          <p:cNvSpPr txBox="1"/>
          <p:nvPr/>
        </p:nvSpPr>
        <p:spPr>
          <a:xfrm>
            <a:off x="2913817" y="3055477"/>
            <a:ext cx="3316367" cy="74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LEAN STARTUP</a:t>
            </a:r>
          </a:p>
        </p:txBody>
      </p:sp>
    </p:spTree>
    <p:extLst>
      <p:ext uri="{BB962C8B-B14F-4D97-AF65-F5344CB8AC3E}">
        <p14:creationId xmlns:p14="http://schemas.microsoft.com/office/powerpoint/2010/main" val="191627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2704" y="383014"/>
            <a:ext cx="7859712" cy="561975"/>
          </a:xfrm>
        </p:spPr>
        <p:txBody>
          <a:bodyPr/>
          <a:lstStyle/>
          <a:p>
            <a:pPr algn="ctr"/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Lean Startup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22993-D5B6-4ABE-A198-BC72514DE715}" type="slidenum">
              <a:rPr lang="fr-F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30" name="Straight Connector 36"/>
          <p:cNvCxnSpPr/>
          <p:nvPr/>
        </p:nvCxnSpPr>
        <p:spPr>
          <a:xfrm flipH="1">
            <a:off x="2431802" y="4974958"/>
            <a:ext cx="1800000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</p:cxnSp>
      <p:sp>
        <p:nvSpPr>
          <p:cNvPr id="31" name="Oval 26"/>
          <p:cNvSpPr/>
          <p:nvPr/>
        </p:nvSpPr>
        <p:spPr>
          <a:xfrm>
            <a:off x="3362918" y="2106778"/>
            <a:ext cx="2450058" cy="2450058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dash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3601" y="1235094"/>
            <a:ext cx="7596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Approche pour créer des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produits innovants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à travers l’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expérimentation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la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mesure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et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l’apprentissage</a:t>
            </a:r>
          </a:p>
        </p:txBody>
      </p:sp>
      <p:sp>
        <p:nvSpPr>
          <p:cNvPr id="33" name="Oval 21"/>
          <p:cNvSpPr/>
          <p:nvPr/>
        </p:nvSpPr>
        <p:spPr>
          <a:xfrm>
            <a:off x="4227947" y="1767583"/>
            <a:ext cx="720000" cy="720000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Ideas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22"/>
          <p:cNvSpPr/>
          <p:nvPr/>
        </p:nvSpPr>
        <p:spPr>
          <a:xfrm>
            <a:off x="5272975" y="3612711"/>
            <a:ext cx="720000" cy="720000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35" name="Oval 23"/>
          <p:cNvSpPr/>
          <p:nvPr/>
        </p:nvSpPr>
        <p:spPr>
          <a:xfrm>
            <a:off x="3182919" y="3612711"/>
            <a:ext cx="720000" cy="720000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</a:p>
        </p:txBody>
      </p:sp>
      <p:sp>
        <p:nvSpPr>
          <p:cNvPr id="36" name="Isosceles Triangle 27"/>
          <p:cNvSpPr/>
          <p:nvPr/>
        </p:nvSpPr>
        <p:spPr>
          <a:xfrm rot="3956411">
            <a:off x="4086534" y="2105022"/>
            <a:ext cx="171873" cy="156373"/>
          </a:xfrm>
          <a:prstGeom prst="triangle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Isosceles Triangle 28"/>
          <p:cNvSpPr/>
          <p:nvPr/>
        </p:nvSpPr>
        <p:spPr>
          <a:xfrm rot="11492175">
            <a:off x="5690455" y="3494549"/>
            <a:ext cx="171873" cy="156373"/>
          </a:xfrm>
          <a:prstGeom prst="triangle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Isosceles Triangle 29"/>
          <p:cNvSpPr/>
          <p:nvPr/>
        </p:nvSpPr>
        <p:spPr>
          <a:xfrm rot="18628196">
            <a:off x="3734939" y="4208923"/>
            <a:ext cx="171873" cy="156373"/>
          </a:xfrm>
          <a:prstGeom prst="triangle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0"/>
          <p:cNvSpPr/>
          <p:nvPr/>
        </p:nvSpPr>
        <p:spPr>
          <a:xfrm>
            <a:off x="5792720" y="2361894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31"/>
          <p:cNvSpPr/>
          <p:nvPr/>
        </p:nvSpPr>
        <p:spPr>
          <a:xfrm>
            <a:off x="2693661" y="2361894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32"/>
          <p:cNvSpPr/>
          <p:nvPr/>
        </p:nvSpPr>
        <p:spPr>
          <a:xfrm>
            <a:off x="4227947" y="4614958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spcFirstLastPara="0" vert="horz" wrap="none" lIns="204240" tIns="234759" rIns="204241" bIns="234758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34"/>
          <p:cNvCxnSpPr/>
          <p:nvPr/>
        </p:nvCxnSpPr>
        <p:spPr>
          <a:xfrm flipH="1">
            <a:off x="887190" y="2721894"/>
            <a:ext cx="1800000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</p:cxnSp>
      <p:cxnSp>
        <p:nvCxnSpPr>
          <p:cNvPr id="43" name="Straight Connector 35"/>
          <p:cNvCxnSpPr/>
          <p:nvPr/>
        </p:nvCxnSpPr>
        <p:spPr>
          <a:xfrm flipH="1">
            <a:off x="6512720" y="2721894"/>
            <a:ext cx="1800000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</p:cxnSp>
      <p:sp>
        <p:nvSpPr>
          <p:cNvPr id="44" name="TextBox 39"/>
          <p:cNvSpPr txBox="1"/>
          <p:nvPr/>
        </p:nvSpPr>
        <p:spPr>
          <a:xfrm>
            <a:off x="6279808" y="2775454"/>
            <a:ext cx="2032913" cy="1269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MVP</a:t>
            </a: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(Minimum Viable Product)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Développement itératif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Déploiement Incrémental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Intégration Continue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Excellence technique (Tests unitaires, </a:t>
            </a: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Refactoring</a:t>
            </a: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, …)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5" name="TextBox 40"/>
          <p:cNvSpPr txBox="1"/>
          <p:nvPr/>
        </p:nvSpPr>
        <p:spPr>
          <a:xfrm>
            <a:off x="887190" y="2775454"/>
            <a:ext cx="2032913" cy="1115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Entretiens utilisateurs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Tests A/B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Cinq ‘pourquoi’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Route Cause </a:t>
            </a: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Analysis</a:t>
            </a:r>
            <a:endParaRPr kumimoji="0" lang="fr-FR" sz="1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Customer </a:t>
            </a: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Advisory</a:t>
            </a: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Board</a:t>
            </a:r>
            <a:endParaRPr kumimoji="0" lang="fr-FR" sz="1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887190" y="2494163"/>
            <a:ext cx="20951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spcBef>
                <a:spcPts val="300"/>
              </a:spcBef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defTabSz="914400">
              <a:defRPr/>
            </a:pPr>
            <a:r>
              <a:rPr lang="fr-FR" sz="1100" b="1" i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Apprendre rapidement</a:t>
            </a:r>
          </a:p>
        </p:txBody>
      </p:sp>
      <p:sp>
        <p:nvSpPr>
          <p:cNvPr id="47" name="TextBox 42"/>
          <p:cNvSpPr txBox="1"/>
          <p:nvPr/>
        </p:nvSpPr>
        <p:spPr>
          <a:xfrm>
            <a:off x="6217603" y="2494163"/>
            <a:ext cx="20951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spcBef>
                <a:spcPts val="300"/>
              </a:spcBef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 defTabSz="914400">
              <a:defRPr/>
            </a:pPr>
            <a:r>
              <a:rPr lang="fr-FR" sz="1100" b="1" i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Construire rapidement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2431802" y="4745300"/>
            <a:ext cx="20951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spcBef>
                <a:spcPts val="300"/>
              </a:spcBef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defTabSz="914400">
              <a:defRPr/>
            </a:pPr>
            <a:r>
              <a:rPr lang="fr-FR" sz="1100" b="1" i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Mesurer rapidement</a:t>
            </a:r>
          </a:p>
        </p:txBody>
      </p:sp>
      <p:sp>
        <p:nvSpPr>
          <p:cNvPr id="49" name="TextBox 44"/>
          <p:cNvSpPr txBox="1"/>
          <p:nvPr/>
        </p:nvSpPr>
        <p:spPr>
          <a:xfrm>
            <a:off x="2431802" y="5079163"/>
            <a:ext cx="2032913" cy="1115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Lean </a:t>
            </a: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Analytics</a:t>
            </a:r>
            <a:endParaRPr kumimoji="0" lang="fr-FR" sz="1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Tests d’utilisabilité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Tests A/B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Scoring</a:t>
            </a:r>
            <a:endParaRPr kumimoji="0" lang="fr-FR" sz="1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Monitoring (Real-time &amp; </a:t>
            </a:r>
            <a:r>
              <a:rPr kumimoji="0" lang="fr-FR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Predictive</a:t>
            </a: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491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2488" y="383858"/>
            <a:ext cx="7859712" cy="561975"/>
          </a:xfrm>
        </p:spPr>
        <p:txBody>
          <a:bodyPr/>
          <a:lstStyle/>
          <a:p>
            <a:pPr algn="ctr"/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MVP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22993-D5B6-4ABE-A198-BC72514DE715}" type="slidenum">
              <a:rPr lang="fr-F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14" name="Group 5"/>
          <p:cNvGrpSpPr/>
          <p:nvPr/>
        </p:nvGrpSpPr>
        <p:grpSpPr>
          <a:xfrm>
            <a:off x="2141884" y="2058713"/>
            <a:ext cx="4860233" cy="2700000"/>
            <a:chOff x="1957919" y="2877031"/>
            <a:chExt cx="4860233" cy="2700000"/>
          </a:xfrm>
        </p:grpSpPr>
        <p:sp>
          <p:nvSpPr>
            <p:cNvPr id="15" name="Oval 6"/>
            <p:cNvSpPr/>
            <p:nvPr/>
          </p:nvSpPr>
          <p:spPr>
            <a:xfrm>
              <a:off x="1957919" y="287703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0196"/>
              </a:schemeClr>
            </a:solidFill>
            <a:ln w="31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spcFirstLastPara="0" vert="horz" wrap="none" lIns="204240" tIns="234759" rIns="204241" bIns="234758" numCol="1" spcCol="1270" anchor="ctr" anchorCtr="0">
              <a:noAutofit/>
            </a:bodyPr>
            <a:lstStyle/>
            <a:p>
              <a:pPr marL="0" marR="0" lvl="0" indent="0" algn="ctr" defTabSz="1600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Minimum</a:t>
              </a:r>
            </a:p>
          </p:txBody>
        </p:sp>
        <p:sp>
          <p:nvSpPr>
            <p:cNvPr id="16" name="Oval 7"/>
            <p:cNvSpPr/>
            <p:nvPr/>
          </p:nvSpPr>
          <p:spPr>
            <a:xfrm>
              <a:off x="4118152" y="287703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0196"/>
              </a:schemeClr>
            </a:solidFill>
            <a:ln w="31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spcFirstLastPara="0" vert="horz" wrap="none" lIns="204240" tIns="234759" rIns="204241" bIns="234758" numCol="1" spcCol="1270" anchor="ctr" anchorCtr="0">
              <a:noAutofit/>
            </a:bodyPr>
            <a:lstStyle/>
            <a:p>
              <a:pPr marL="0" marR="0" lvl="0" indent="0" algn="ctr" defTabSz="1600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Viable</a:t>
              </a:r>
            </a:p>
          </p:txBody>
        </p:sp>
      </p:grpSp>
      <p:sp>
        <p:nvSpPr>
          <p:cNvPr id="17" name="TextBox 8"/>
          <p:cNvSpPr txBox="1"/>
          <p:nvPr/>
        </p:nvSpPr>
        <p:spPr>
          <a:xfrm>
            <a:off x="338031" y="2872459"/>
            <a:ext cx="1707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rgbClr val="C00000"/>
                </a:solidFill>
                <a:latin typeface="Century Gothic" panose="020B0502020202020204" pitchFamily="34" charset="0"/>
              </a:rPr>
              <a:t>Produit très basique que personne n’utiliserait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7225036" y="2872459"/>
            <a:ext cx="1594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rgbClr val="C00000"/>
                </a:solidFill>
                <a:latin typeface="Century Gothic" panose="020B0502020202020204" pitchFamily="34" charset="0"/>
              </a:rPr>
              <a:t>Produit que vous voulez réellement construire</a:t>
            </a:r>
          </a:p>
        </p:txBody>
      </p:sp>
      <p:cxnSp>
        <p:nvCxnSpPr>
          <p:cNvPr id="19" name="Straight Arrow Connector 10"/>
          <p:cNvCxnSpPr/>
          <p:nvPr/>
        </p:nvCxnSpPr>
        <p:spPr>
          <a:xfrm flipH="1">
            <a:off x="4575587" y="1982094"/>
            <a:ext cx="0" cy="10800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triangle" w="lg" len="med"/>
          </a:ln>
          <a:effectLst/>
        </p:spPr>
      </p:cxnSp>
      <p:sp>
        <p:nvSpPr>
          <p:cNvPr id="20" name="TextBox 11"/>
          <p:cNvSpPr txBox="1"/>
          <p:nvPr/>
        </p:nvSpPr>
        <p:spPr>
          <a:xfrm>
            <a:off x="518004" y="1288674"/>
            <a:ext cx="813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Century Gothic" panose="020B0502020202020204" pitchFamily="34" charset="0"/>
              </a:rPr>
              <a:t>MVP</a:t>
            </a:r>
            <a:r>
              <a:rPr lang="fr-FR" i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fr-FR" i="1" dirty="0">
                <a:solidFill>
                  <a:prstClr val="black"/>
                </a:solidFill>
                <a:latin typeface="Century Gothic" panose="020B0502020202020204" pitchFamily="34" charset="0"/>
              </a:rPr>
              <a:t>: réalisation minimale qui permet de collecter le </a:t>
            </a:r>
            <a:r>
              <a:rPr lang="fr-FR" i="1" dirty="0">
                <a:solidFill>
                  <a:srgbClr val="C00000"/>
                </a:solidFill>
                <a:latin typeface="Century Gothic" panose="020B0502020202020204" pitchFamily="34" charset="0"/>
              </a:rPr>
              <a:t>maximum</a:t>
            </a:r>
            <a:r>
              <a:rPr lang="fr-FR" i="1" dirty="0">
                <a:solidFill>
                  <a:srgbClr val="2C85A2"/>
                </a:solidFill>
                <a:latin typeface="Century Gothic" panose="020B0502020202020204" pitchFamily="34" charset="0"/>
              </a:rPr>
              <a:t> </a:t>
            </a:r>
            <a:r>
              <a:rPr lang="fr-FR" i="1" dirty="0">
                <a:solidFill>
                  <a:srgbClr val="C00000"/>
                </a:solidFill>
                <a:latin typeface="Century Gothic" panose="020B0502020202020204" pitchFamily="34" charset="0"/>
              </a:rPr>
              <a:t>d’enseignements</a:t>
            </a:r>
            <a:r>
              <a:rPr lang="fr-FR" i="1" dirty="0">
                <a:solidFill>
                  <a:srgbClr val="2C85A2"/>
                </a:solidFill>
                <a:latin typeface="Century Gothic" panose="020B0502020202020204" pitchFamily="34" charset="0"/>
              </a:rPr>
              <a:t> </a:t>
            </a:r>
            <a:r>
              <a:rPr lang="fr-FR" i="1" dirty="0">
                <a:solidFill>
                  <a:prstClr val="black"/>
                </a:solidFill>
                <a:latin typeface="Century Gothic" panose="020B0502020202020204" pitchFamily="34" charset="0"/>
              </a:rPr>
              <a:t>validés, avec un </a:t>
            </a:r>
            <a:r>
              <a:rPr lang="fr-FR" i="1" dirty="0">
                <a:solidFill>
                  <a:srgbClr val="C00000"/>
                </a:solidFill>
                <a:latin typeface="Century Gothic" panose="020B0502020202020204" pitchFamily="34" charset="0"/>
              </a:rPr>
              <a:t>minimum</a:t>
            </a:r>
            <a:r>
              <a:rPr lang="fr-FR" i="1" dirty="0">
                <a:solidFill>
                  <a:srgbClr val="2C85A2"/>
                </a:solidFill>
                <a:latin typeface="Century Gothic" panose="020B0502020202020204" pitchFamily="34" charset="0"/>
              </a:rPr>
              <a:t> </a:t>
            </a:r>
            <a:r>
              <a:rPr lang="fr-FR" i="1" dirty="0">
                <a:solidFill>
                  <a:srgbClr val="C00000"/>
                </a:solidFill>
                <a:latin typeface="Century Gothic" panose="020B0502020202020204" pitchFamily="34" charset="0"/>
              </a:rPr>
              <a:t>d’effort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7460" y="5310395"/>
            <a:ext cx="685800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SG" i="1" dirty="0">
                <a:solidFill>
                  <a:prstClr val="black"/>
                </a:solidFill>
                <a:latin typeface="Century Gothic" panose="020B0502020202020204" pitchFamily="34" charset="0"/>
              </a:rPr>
              <a:t>“You are not building a product.</a:t>
            </a:r>
          </a:p>
          <a:p>
            <a:pPr algn="ctr"/>
            <a:r>
              <a:rPr lang="en-SG" i="1" dirty="0">
                <a:solidFill>
                  <a:srgbClr val="FDB707"/>
                </a:solidFill>
                <a:latin typeface="Century Gothic" panose="020B0502020202020204" pitchFamily="34" charset="0"/>
              </a:rPr>
              <a:t>You are building a tool to learn what product to build.</a:t>
            </a:r>
            <a:r>
              <a:rPr lang="en-SG" i="1" dirty="0">
                <a:solidFill>
                  <a:prstClr val="black"/>
                </a:solidFill>
                <a:latin typeface="Century Gothic" panose="020B0502020202020204" pitchFamily="34" charset="0"/>
              </a:rPr>
              <a:t>”</a:t>
            </a:r>
            <a:r>
              <a:rPr lang="en-SG" i="1" dirty="0">
                <a:solidFill>
                  <a:srgbClr val="FDB707"/>
                </a:solidFill>
                <a:latin typeface="Century Gothic" panose="020B0502020202020204" pitchFamily="34" charset="0"/>
              </a:rPr>
              <a:t> </a:t>
            </a:r>
            <a:endParaRPr lang="fr-FR" i="1" dirty="0">
              <a:solidFill>
                <a:srgbClr val="FDB70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12" y="5056118"/>
            <a:ext cx="911920" cy="1154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6"/>
          <p:cNvSpPr/>
          <p:nvPr/>
        </p:nvSpPr>
        <p:spPr>
          <a:xfrm>
            <a:off x="297102" y="5277053"/>
            <a:ext cx="680358" cy="713015"/>
          </a:xfrm>
          <a:prstGeom prst="ellipse">
            <a:avLst/>
          </a:prstGeom>
          <a:solidFill>
            <a:srgbClr val="FDB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  <a:sym typeface="Wingdings" panose="05000000000000000000" pitchFamily="2" charset="2"/>
              </a:rPr>
              <a:t>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8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4384"/>
            <a:ext cx="9144000" cy="68823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A6207E-E5E8-4D7E-8D03-38282A9B2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772B31-2372-4726-91E7-57F1FE3D3E51}"/>
              </a:ext>
            </a:extLst>
          </p:cNvPr>
          <p:cNvSpPr txBox="1"/>
          <p:nvPr/>
        </p:nvSpPr>
        <p:spPr>
          <a:xfrm>
            <a:off x="2411760" y="33265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275896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22">
            <a:extLst>
              <a:ext uri="{FF2B5EF4-FFF2-40B4-BE49-F238E27FC236}">
                <a16:creationId xmlns:a16="http://schemas.microsoft.com/office/drawing/2014/main" id="{D9D969A4-2EE9-4677-8F29-DC4EBE1E2C1D}"/>
              </a:ext>
            </a:extLst>
          </p:cNvPr>
          <p:cNvSpPr txBox="1"/>
          <p:nvPr/>
        </p:nvSpPr>
        <p:spPr>
          <a:xfrm>
            <a:off x="3201601" y="2472477"/>
            <a:ext cx="274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7D0C68-DB40-4C3B-9B01-9D53BB65EE9B}"/>
              </a:ext>
            </a:extLst>
          </p:cNvPr>
          <p:cNvSpPr/>
          <p:nvPr/>
        </p:nvSpPr>
        <p:spPr>
          <a:xfrm>
            <a:off x="370704" y="3270833"/>
            <a:ext cx="843291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fr-FR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Aligner tous les acteurs et les parties prenantes sur un </a:t>
            </a:r>
            <a:r>
              <a:rPr lang="fr-FR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objectif commun </a:t>
            </a:r>
            <a:r>
              <a:rPr lang="fr-FR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 une </a:t>
            </a:r>
            <a:r>
              <a:rPr lang="fr-FR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vision partagée </a:t>
            </a:r>
            <a:r>
              <a:rPr lang="fr-FR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 </a:t>
            </a:r>
            <a:r>
              <a:rPr lang="fr-FR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produit:</a:t>
            </a:r>
          </a:p>
          <a:p>
            <a:pPr algn="ctr">
              <a:spcBef>
                <a:spcPts val="300"/>
              </a:spcBef>
            </a:pPr>
            <a:endParaRPr lang="fr-FR" sz="2800" b="1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spcBef>
                <a:spcPts val="300"/>
              </a:spcBef>
            </a:pPr>
            <a:r>
              <a:rPr lang="fr-FR" sz="36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Onboarding</a:t>
            </a:r>
            <a:r>
              <a:rPr lang="fr-FR" sz="36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Agence</a:t>
            </a:r>
          </a:p>
        </p:txBody>
      </p:sp>
    </p:spTree>
    <p:extLst>
      <p:ext uri="{BB962C8B-B14F-4D97-AF65-F5344CB8AC3E}">
        <p14:creationId xmlns:p14="http://schemas.microsoft.com/office/powerpoint/2010/main" val="428401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81A841-C07C-4DF7-9521-5DA639EAC28C}"/>
              </a:ext>
            </a:extLst>
          </p:cNvPr>
          <p:cNvSpPr txBox="1"/>
          <p:nvPr/>
        </p:nvSpPr>
        <p:spPr>
          <a:xfrm>
            <a:off x="1244600" y="2915797"/>
            <a:ext cx="6654800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Restituer la vision du produit en définissant:</a:t>
            </a:r>
          </a:p>
          <a:p>
            <a:pPr marL="533400" lvl="1" indent="-209550" algn="just">
              <a:spcBef>
                <a:spcPts val="150"/>
              </a:spcBef>
              <a:buFont typeface="Calibri" panose="020F0502020204030204" pitchFamily="34" charset="0"/>
              <a:buChar char="−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proposition de valeur</a:t>
            </a:r>
          </a:p>
          <a:p>
            <a:pPr marL="533400" lvl="1" indent="-209550" algn="just">
              <a:spcBef>
                <a:spcPts val="150"/>
              </a:spcBef>
              <a:buFont typeface="Calibri" panose="020F0502020204030204" pitchFamily="34" charset="0"/>
              <a:buChar char="−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segments utilisateurs</a:t>
            </a:r>
          </a:p>
          <a:p>
            <a:pPr marL="533400" lvl="1" indent="-209550" algn="just">
              <a:spcBef>
                <a:spcPts val="150"/>
              </a:spcBef>
              <a:buFont typeface="Calibri" panose="020F0502020204030204" pitchFamily="34" charset="0"/>
              <a:buChar char="−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Leurs besoins / frustrations</a:t>
            </a:r>
          </a:p>
          <a:p>
            <a:pPr marL="533400" lvl="1" indent="-209550" algn="just">
              <a:spcBef>
                <a:spcPts val="150"/>
              </a:spcBef>
              <a:buFont typeface="Calibri" panose="020F0502020204030204" pitchFamily="34" charset="0"/>
              <a:buChar char="−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opportunités business</a:t>
            </a:r>
          </a:p>
          <a:p>
            <a:pPr marL="533400" lvl="1" indent="-209550" algn="just">
              <a:spcBef>
                <a:spcPts val="150"/>
              </a:spcBef>
              <a:buFont typeface="Calibri" panose="020F0502020204030204" pitchFamily="34" charset="0"/>
              <a:buChar char="−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critères de succès </a:t>
            </a:r>
          </a:p>
        </p:txBody>
      </p:sp>
      <p:sp>
        <p:nvSpPr>
          <p:cNvPr id="8" name="ZoneTexte 22">
            <a:extLst>
              <a:ext uri="{FF2B5EF4-FFF2-40B4-BE49-F238E27FC236}">
                <a16:creationId xmlns:a16="http://schemas.microsoft.com/office/drawing/2014/main" id="{AAFE3134-B862-44C5-9120-99F347EA54A5}"/>
              </a:ext>
            </a:extLst>
          </p:cNvPr>
          <p:cNvSpPr txBox="1"/>
          <p:nvPr/>
        </p:nvSpPr>
        <p:spPr>
          <a:xfrm>
            <a:off x="1711355" y="2100307"/>
            <a:ext cx="572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3200" b="1">
                <a:solidFill>
                  <a:srgbClr val="679E2A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fr-FR" dirty="0">
                <a:solidFill>
                  <a:srgbClr val="C00000"/>
                </a:solidFill>
              </a:rPr>
              <a:t>Outputs de l’atelier</a:t>
            </a:r>
          </a:p>
        </p:txBody>
      </p:sp>
    </p:spTree>
    <p:extLst>
      <p:ext uri="{BB962C8B-B14F-4D97-AF65-F5344CB8AC3E}">
        <p14:creationId xmlns:p14="http://schemas.microsoft.com/office/powerpoint/2010/main" val="26761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15B4C3-786A-414F-B8A7-46BA1E15B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36" name="Shape 2540">
            <a:extLst>
              <a:ext uri="{FF2B5EF4-FFF2-40B4-BE49-F238E27FC236}">
                <a16:creationId xmlns:a16="http://schemas.microsoft.com/office/drawing/2014/main" id="{6FCEBFB0-E2F2-47E7-81F7-1BD6EEF7815E}"/>
              </a:ext>
            </a:extLst>
          </p:cNvPr>
          <p:cNvSpPr/>
          <p:nvPr/>
        </p:nvSpPr>
        <p:spPr>
          <a:xfrm>
            <a:off x="6704783" y="5171537"/>
            <a:ext cx="182880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1A172980-A445-421A-87CF-01FB8FF18A2E}"/>
              </a:ext>
            </a:extLst>
          </p:cNvPr>
          <p:cNvGrpSpPr/>
          <p:nvPr/>
        </p:nvGrpSpPr>
        <p:grpSpPr>
          <a:xfrm>
            <a:off x="-10321" y="1442959"/>
            <a:ext cx="8757147" cy="5772054"/>
            <a:chOff x="-10321" y="1442959"/>
            <a:chExt cx="7122043" cy="4694316"/>
          </a:xfrm>
        </p:grpSpPr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02194D6C-82EA-4207-8C17-DA9EE897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6" y="5246688"/>
              <a:ext cx="2092326" cy="890587"/>
            </a:xfrm>
            <a:custGeom>
              <a:avLst/>
              <a:gdLst>
                <a:gd name="T0" fmla="*/ 1318 w 1318"/>
                <a:gd name="T1" fmla="*/ 0 h 561"/>
                <a:gd name="T2" fmla="*/ 0 w 1318"/>
                <a:gd name="T3" fmla="*/ 0 h 561"/>
                <a:gd name="T4" fmla="*/ 0 w 1318"/>
                <a:gd name="T5" fmla="*/ 561 h 561"/>
                <a:gd name="T6" fmla="*/ 1130 w 1318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8" h="561">
                  <a:moveTo>
                    <a:pt x="1318" y="0"/>
                  </a:moveTo>
                  <a:lnTo>
                    <a:pt x="0" y="0"/>
                  </a:lnTo>
                  <a:lnTo>
                    <a:pt x="0" y="561"/>
                  </a:lnTo>
                  <a:lnTo>
                    <a:pt x="1130" y="5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34A889D3-289F-431C-BEAE-1FB17F8ABD68}"/>
                </a:ext>
              </a:extLst>
            </p:cNvPr>
            <p:cNvGrpSpPr/>
            <p:nvPr/>
          </p:nvGrpSpPr>
          <p:grpSpPr>
            <a:xfrm>
              <a:off x="-10321" y="1442959"/>
              <a:ext cx="4439726" cy="1208960"/>
              <a:chOff x="-3176" y="1233488"/>
              <a:chExt cx="4649789" cy="1343025"/>
            </a:xfrm>
            <a:effectLst/>
          </p:grpSpPr>
          <p:sp>
            <p:nvSpPr>
              <p:cNvPr id="61" name="Freeform 203">
                <a:extLst>
                  <a:ext uri="{FF2B5EF4-FFF2-40B4-BE49-F238E27FC236}">
                    <a16:creationId xmlns:a16="http://schemas.microsoft.com/office/drawing/2014/main" id="{6F2CF697-0399-439D-B164-6CA70D03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1684338"/>
                <a:ext cx="3289301" cy="892175"/>
              </a:xfrm>
              <a:custGeom>
                <a:avLst/>
                <a:gdLst>
                  <a:gd name="T0" fmla="*/ 2072 w 2072"/>
                  <a:gd name="T1" fmla="*/ 0 h 562"/>
                  <a:gd name="T2" fmla="*/ 0 w 2072"/>
                  <a:gd name="T3" fmla="*/ 0 h 562"/>
                  <a:gd name="T4" fmla="*/ 0 w 2072"/>
                  <a:gd name="T5" fmla="*/ 562 h 562"/>
                  <a:gd name="T6" fmla="*/ 1884 w 2072"/>
                  <a:gd name="T7" fmla="*/ 562 h 562"/>
                  <a:gd name="T8" fmla="*/ 2072 w 2072"/>
                  <a:gd name="T9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562">
                    <a:moveTo>
                      <a:pt x="2072" y="0"/>
                    </a:moveTo>
                    <a:lnTo>
                      <a:pt x="0" y="0"/>
                    </a:lnTo>
                    <a:lnTo>
                      <a:pt x="0" y="562"/>
                    </a:lnTo>
                    <a:lnTo>
                      <a:pt x="1884" y="562"/>
                    </a:lnTo>
                    <a:lnTo>
                      <a:pt x="2072" y="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62" name="Group 51">
                <a:extLst>
                  <a:ext uri="{FF2B5EF4-FFF2-40B4-BE49-F238E27FC236}">
                    <a16:creationId xmlns:a16="http://schemas.microsoft.com/office/drawing/2014/main" id="{7511D627-677F-4A11-9574-31E74ABC387D}"/>
                  </a:ext>
                </a:extLst>
              </p:cNvPr>
              <p:cNvGrpSpPr/>
              <p:nvPr/>
            </p:nvGrpSpPr>
            <p:grpSpPr>
              <a:xfrm>
                <a:off x="3132138" y="1233488"/>
                <a:ext cx="1514475" cy="892175"/>
                <a:chOff x="3132138" y="1233488"/>
                <a:chExt cx="1514475" cy="892175"/>
              </a:xfrm>
            </p:grpSpPr>
            <p:sp>
              <p:nvSpPr>
                <p:cNvPr id="63" name="Freeform 208">
                  <a:extLst>
                    <a:ext uri="{FF2B5EF4-FFF2-40B4-BE49-F238E27FC236}">
                      <a16:creationId xmlns:a16="http://schemas.microsoft.com/office/drawing/2014/main" id="{D4A168CE-49F6-4F40-B992-8065BD94A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138" y="1233488"/>
                  <a:ext cx="1514475" cy="892175"/>
                </a:xfrm>
                <a:custGeom>
                  <a:avLst/>
                  <a:gdLst>
                    <a:gd name="T0" fmla="*/ 637 w 901"/>
                    <a:gd name="T1" fmla="*/ 534 h 534"/>
                    <a:gd name="T2" fmla="*/ 828 w 901"/>
                    <a:gd name="T3" fmla="*/ 351 h 534"/>
                    <a:gd name="T4" fmla="*/ 883 w 901"/>
                    <a:gd name="T5" fmla="*/ 298 h 534"/>
                    <a:gd name="T6" fmla="*/ 883 w 901"/>
                    <a:gd name="T7" fmla="*/ 237 h 534"/>
                    <a:gd name="T8" fmla="*/ 828 w 901"/>
                    <a:gd name="T9" fmla="*/ 184 h 534"/>
                    <a:gd name="T10" fmla="*/ 635 w 901"/>
                    <a:gd name="T11" fmla="*/ 0 h 534"/>
                    <a:gd name="T12" fmla="*/ 635 w 901"/>
                    <a:gd name="T13" fmla="*/ 0 h 534"/>
                    <a:gd name="T14" fmla="*/ 635 w 901"/>
                    <a:gd name="T15" fmla="*/ 0 h 534"/>
                    <a:gd name="T16" fmla="*/ 177 w 901"/>
                    <a:gd name="T17" fmla="*/ 0 h 534"/>
                    <a:gd name="T18" fmla="*/ 0 w 901"/>
                    <a:gd name="T19" fmla="*/ 534 h 534"/>
                    <a:gd name="T20" fmla="*/ 635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8"/>
                        <a:pt x="883" y="298"/>
                        <a:pt x="883" y="298"/>
                      </a:cubicBezTo>
                      <a:cubicBezTo>
                        <a:pt x="901" y="282"/>
                        <a:pt x="901" y="254"/>
                        <a:pt x="883" y="237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5" y="534"/>
                        <a:pt x="635" y="534"/>
                        <a:pt x="635" y="534"/>
                      </a:cubicBezTo>
                    </a:path>
                  </a:pathLst>
                </a:custGeom>
                <a:solidFill>
                  <a:srgbClr val="EF535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4" name="TextBox 53">
                  <a:extLst>
                    <a:ext uri="{FF2B5EF4-FFF2-40B4-BE49-F238E27FC236}">
                      <a16:creationId xmlns:a16="http://schemas.microsoft.com/office/drawing/2014/main" id="{E10548F0-CB5A-4C5B-82F4-92434F29D0ED}"/>
                    </a:ext>
                  </a:extLst>
                </p:cNvPr>
                <p:cNvSpPr txBox="1"/>
                <p:nvPr/>
              </p:nvSpPr>
              <p:spPr>
                <a:xfrm>
                  <a:off x="3594105" y="1422151"/>
                  <a:ext cx="629904" cy="581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01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0" name="Group 9">
              <a:extLst>
                <a:ext uri="{FF2B5EF4-FFF2-40B4-BE49-F238E27FC236}">
                  <a16:creationId xmlns:a16="http://schemas.microsoft.com/office/drawing/2014/main" id="{7BB6AC1E-C07F-4374-8C2E-1859A1BE176B}"/>
                </a:ext>
              </a:extLst>
            </p:cNvPr>
            <p:cNvGrpSpPr/>
            <p:nvPr/>
          </p:nvGrpSpPr>
          <p:grpSpPr>
            <a:xfrm>
              <a:off x="-10321" y="2246074"/>
              <a:ext cx="4154759" cy="1206102"/>
              <a:chOff x="-3176" y="2125663"/>
              <a:chExt cx="4351339" cy="1339850"/>
            </a:xfrm>
            <a:effectLst/>
          </p:grpSpPr>
          <p:sp>
            <p:nvSpPr>
              <p:cNvPr id="57" name="Freeform 202">
                <a:extLst>
                  <a:ext uri="{FF2B5EF4-FFF2-40B4-BE49-F238E27FC236}">
                    <a16:creationId xmlns:a16="http://schemas.microsoft.com/office/drawing/2014/main" id="{26CC5350-422A-42EE-A9B7-D06827245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2576513"/>
                <a:ext cx="2990851" cy="889000"/>
              </a:xfrm>
              <a:custGeom>
                <a:avLst/>
                <a:gdLst>
                  <a:gd name="T0" fmla="*/ 1884 w 1884"/>
                  <a:gd name="T1" fmla="*/ 0 h 560"/>
                  <a:gd name="T2" fmla="*/ 0 w 1884"/>
                  <a:gd name="T3" fmla="*/ 0 h 560"/>
                  <a:gd name="T4" fmla="*/ 0 w 1884"/>
                  <a:gd name="T5" fmla="*/ 560 h 560"/>
                  <a:gd name="T6" fmla="*/ 1695 w 1884"/>
                  <a:gd name="T7" fmla="*/ 560 h 560"/>
                  <a:gd name="T8" fmla="*/ 1884 w 1884"/>
                  <a:gd name="T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560">
                    <a:moveTo>
                      <a:pt x="1884" y="0"/>
                    </a:moveTo>
                    <a:lnTo>
                      <a:pt x="0" y="0"/>
                    </a:lnTo>
                    <a:lnTo>
                      <a:pt x="0" y="560"/>
                    </a:lnTo>
                    <a:lnTo>
                      <a:pt x="1695" y="560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58" name="Group 43">
                <a:extLst>
                  <a:ext uri="{FF2B5EF4-FFF2-40B4-BE49-F238E27FC236}">
                    <a16:creationId xmlns:a16="http://schemas.microsoft.com/office/drawing/2014/main" id="{27270134-7C63-475C-A3E9-E6BF9B2A7AF4}"/>
                  </a:ext>
                </a:extLst>
              </p:cNvPr>
              <p:cNvGrpSpPr/>
              <p:nvPr/>
            </p:nvGrpSpPr>
            <p:grpSpPr>
              <a:xfrm>
                <a:off x="2832100" y="2125663"/>
                <a:ext cx="1516063" cy="889000"/>
                <a:chOff x="2832100" y="2125663"/>
                <a:chExt cx="1516063" cy="889000"/>
              </a:xfrm>
            </p:grpSpPr>
            <p:sp>
              <p:nvSpPr>
                <p:cNvPr id="59" name="Freeform 207">
                  <a:extLst>
                    <a:ext uri="{FF2B5EF4-FFF2-40B4-BE49-F238E27FC236}">
                      <a16:creationId xmlns:a16="http://schemas.microsoft.com/office/drawing/2014/main" id="{CF2D9191-16A9-42EF-B3C0-6C4F6E1CB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100" y="2125663"/>
                  <a:ext cx="1516063" cy="889000"/>
                </a:xfrm>
                <a:custGeom>
                  <a:avLst/>
                  <a:gdLst>
                    <a:gd name="T0" fmla="*/ 637 w 901"/>
                    <a:gd name="T1" fmla="*/ 533 h 533"/>
                    <a:gd name="T2" fmla="*/ 828 w 901"/>
                    <a:gd name="T3" fmla="*/ 351 h 533"/>
                    <a:gd name="T4" fmla="*/ 883 w 901"/>
                    <a:gd name="T5" fmla="*/ 298 h 533"/>
                    <a:gd name="T6" fmla="*/ 883 w 901"/>
                    <a:gd name="T7" fmla="*/ 236 h 533"/>
                    <a:gd name="T8" fmla="*/ 828 w 901"/>
                    <a:gd name="T9" fmla="*/ 183 h 533"/>
                    <a:gd name="T10" fmla="*/ 635 w 901"/>
                    <a:gd name="T11" fmla="*/ 0 h 533"/>
                    <a:gd name="T12" fmla="*/ 635 w 901"/>
                    <a:gd name="T13" fmla="*/ 0 h 533"/>
                    <a:gd name="T14" fmla="*/ 635 w 901"/>
                    <a:gd name="T15" fmla="*/ 0 h 533"/>
                    <a:gd name="T16" fmla="*/ 178 w 901"/>
                    <a:gd name="T17" fmla="*/ 0 h 533"/>
                    <a:gd name="T18" fmla="*/ 0 w 901"/>
                    <a:gd name="T19" fmla="*/ 533 h 533"/>
                    <a:gd name="T20" fmla="*/ 635 w 901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3">
                      <a:moveTo>
                        <a:pt x="637" y="533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8"/>
                        <a:pt x="883" y="298"/>
                        <a:pt x="883" y="298"/>
                      </a:cubicBezTo>
                      <a:cubicBezTo>
                        <a:pt x="901" y="281"/>
                        <a:pt x="901" y="253"/>
                        <a:pt x="883" y="236"/>
                      </a:cubicBezTo>
                      <a:cubicBezTo>
                        <a:pt x="828" y="183"/>
                        <a:pt x="828" y="183"/>
                        <a:pt x="828" y="183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635" y="533"/>
                        <a:pt x="635" y="533"/>
                        <a:pt x="635" y="533"/>
                      </a:cubicBezTo>
                    </a:path>
                  </a:pathLst>
                </a:custGeom>
                <a:solidFill>
                  <a:srgbClr val="F443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0" name="TextBox 45">
                  <a:extLst>
                    <a:ext uri="{FF2B5EF4-FFF2-40B4-BE49-F238E27FC236}">
                      <a16:creationId xmlns:a16="http://schemas.microsoft.com/office/drawing/2014/main" id="{746A2ECD-5DCD-4D0A-91C2-E2BEA475E808}"/>
                    </a:ext>
                  </a:extLst>
                </p:cNvPr>
                <p:cNvSpPr txBox="1"/>
                <p:nvPr/>
              </p:nvSpPr>
              <p:spPr>
                <a:xfrm>
                  <a:off x="3296307" y="2302203"/>
                  <a:ext cx="629904" cy="581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02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1" name="Group 10">
              <a:extLst>
                <a:ext uri="{FF2B5EF4-FFF2-40B4-BE49-F238E27FC236}">
                  <a16:creationId xmlns:a16="http://schemas.microsoft.com/office/drawing/2014/main" id="{402334DA-D5EE-4421-89A4-AABB2119EE1A}"/>
                </a:ext>
              </a:extLst>
            </p:cNvPr>
            <p:cNvGrpSpPr/>
            <p:nvPr/>
          </p:nvGrpSpPr>
          <p:grpSpPr>
            <a:xfrm>
              <a:off x="-10321" y="3046328"/>
              <a:ext cx="3868277" cy="1207529"/>
              <a:chOff x="-3176" y="3014663"/>
              <a:chExt cx="4051301" cy="1341437"/>
            </a:xfrm>
            <a:effectLst/>
          </p:grpSpPr>
          <p:sp>
            <p:nvSpPr>
              <p:cNvPr id="53" name="Freeform 201">
                <a:extLst>
                  <a:ext uri="{FF2B5EF4-FFF2-40B4-BE49-F238E27FC236}">
                    <a16:creationId xmlns:a16="http://schemas.microsoft.com/office/drawing/2014/main" id="{AC87AE1A-00B4-4653-841A-58880B694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3465513"/>
                <a:ext cx="2690813" cy="890587"/>
              </a:xfrm>
              <a:custGeom>
                <a:avLst/>
                <a:gdLst>
                  <a:gd name="T0" fmla="*/ 1695 w 1695"/>
                  <a:gd name="T1" fmla="*/ 0 h 561"/>
                  <a:gd name="T2" fmla="*/ 0 w 1695"/>
                  <a:gd name="T3" fmla="*/ 0 h 561"/>
                  <a:gd name="T4" fmla="*/ 0 w 1695"/>
                  <a:gd name="T5" fmla="*/ 561 h 561"/>
                  <a:gd name="T6" fmla="*/ 1506 w 1695"/>
                  <a:gd name="T7" fmla="*/ 561 h 561"/>
                  <a:gd name="T8" fmla="*/ 1695 w 1695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5" h="561">
                    <a:moveTo>
                      <a:pt x="1695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506" y="561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E5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54" name="Group 35">
                <a:extLst>
                  <a:ext uri="{FF2B5EF4-FFF2-40B4-BE49-F238E27FC236}">
                    <a16:creationId xmlns:a16="http://schemas.microsoft.com/office/drawing/2014/main" id="{6881E334-1A09-4084-96B1-0FF344A23856}"/>
                  </a:ext>
                </a:extLst>
              </p:cNvPr>
              <p:cNvGrpSpPr/>
              <p:nvPr/>
            </p:nvGrpSpPr>
            <p:grpSpPr>
              <a:xfrm>
                <a:off x="2533650" y="3014663"/>
                <a:ext cx="1514475" cy="890587"/>
                <a:chOff x="2533650" y="3014663"/>
                <a:chExt cx="1514475" cy="890587"/>
              </a:xfrm>
            </p:grpSpPr>
            <p:sp>
              <p:nvSpPr>
                <p:cNvPr id="55" name="Freeform 206">
                  <a:extLst>
                    <a:ext uri="{FF2B5EF4-FFF2-40B4-BE49-F238E27FC236}">
                      <a16:creationId xmlns:a16="http://schemas.microsoft.com/office/drawing/2014/main" id="{334E5AE2-3800-4337-A93F-4D2F43992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3650" y="3014663"/>
                  <a:ext cx="1514475" cy="890587"/>
                </a:xfrm>
                <a:custGeom>
                  <a:avLst/>
                  <a:gdLst>
                    <a:gd name="T0" fmla="*/ 637 w 901"/>
                    <a:gd name="T1" fmla="*/ 533 h 533"/>
                    <a:gd name="T2" fmla="*/ 828 w 901"/>
                    <a:gd name="T3" fmla="*/ 351 h 533"/>
                    <a:gd name="T4" fmla="*/ 883 w 901"/>
                    <a:gd name="T5" fmla="*/ 299 h 533"/>
                    <a:gd name="T6" fmla="*/ 883 w 901"/>
                    <a:gd name="T7" fmla="*/ 236 h 533"/>
                    <a:gd name="T8" fmla="*/ 828 w 901"/>
                    <a:gd name="T9" fmla="*/ 184 h 533"/>
                    <a:gd name="T10" fmla="*/ 636 w 901"/>
                    <a:gd name="T11" fmla="*/ 0 h 533"/>
                    <a:gd name="T12" fmla="*/ 636 w 901"/>
                    <a:gd name="T13" fmla="*/ 0 h 533"/>
                    <a:gd name="T14" fmla="*/ 636 w 901"/>
                    <a:gd name="T15" fmla="*/ 0 h 533"/>
                    <a:gd name="T16" fmla="*/ 178 w 901"/>
                    <a:gd name="T17" fmla="*/ 0 h 533"/>
                    <a:gd name="T18" fmla="*/ 0 w 901"/>
                    <a:gd name="T19" fmla="*/ 533 h 533"/>
                    <a:gd name="T20" fmla="*/ 636 w 901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3">
                      <a:moveTo>
                        <a:pt x="637" y="533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636" y="533"/>
                        <a:pt x="636" y="533"/>
                        <a:pt x="636" y="533"/>
                      </a:cubicBezTo>
                    </a:path>
                  </a:pathLst>
                </a:custGeom>
                <a:solidFill>
                  <a:srgbClr val="E539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6" name="TextBox 37">
                  <a:extLst>
                    <a:ext uri="{FF2B5EF4-FFF2-40B4-BE49-F238E27FC236}">
                      <a16:creationId xmlns:a16="http://schemas.microsoft.com/office/drawing/2014/main" id="{F2DADF85-1CD5-4FF9-86E6-B0967B0F8569}"/>
                    </a:ext>
                  </a:extLst>
                </p:cNvPr>
                <p:cNvSpPr txBox="1"/>
                <p:nvPr/>
              </p:nvSpPr>
              <p:spPr>
                <a:xfrm>
                  <a:off x="2968423" y="3186730"/>
                  <a:ext cx="629904" cy="581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03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EFA52829-D909-4793-A486-CF6B414E4C86}"/>
                </a:ext>
              </a:extLst>
            </p:cNvPr>
            <p:cNvGrpSpPr/>
            <p:nvPr/>
          </p:nvGrpSpPr>
          <p:grpSpPr>
            <a:xfrm>
              <a:off x="-10321" y="3848017"/>
              <a:ext cx="3583309" cy="1207530"/>
              <a:chOff x="-3176" y="3905250"/>
              <a:chExt cx="3752851" cy="1341437"/>
            </a:xfrm>
            <a:effectLst/>
          </p:grpSpPr>
          <p:sp>
            <p:nvSpPr>
              <p:cNvPr id="49" name="Freeform 200">
                <a:extLst>
                  <a:ext uri="{FF2B5EF4-FFF2-40B4-BE49-F238E27FC236}">
                    <a16:creationId xmlns:a16="http://schemas.microsoft.com/office/drawing/2014/main" id="{1E82E85E-9088-4B42-9E3D-3CB41E5D5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4356100"/>
                <a:ext cx="2390776" cy="890587"/>
              </a:xfrm>
              <a:custGeom>
                <a:avLst/>
                <a:gdLst>
                  <a:gd name="T0" fmla="*/ 1506 w 1506"/>
                  <a:gd name="T1" fmla="*/ 0 h 561"/>
                  <a:gd name="T2" fmla="*/ 0 w 1506"/>
                  <a:gd name="T3" fmla="*/ 0 h 561"/>
                  <a:gd name="T4" fmla="*/ 0 w 1506"/>
                  <a:gd name="T5" fmla="*/ 561 h 561"/>
                  <a:gd name="T6" fmla="*/ 1318 w 1506"/>
                  <a:gd name="T7" fmla="*/ 561 h 561"/>
                  <a:gd name="T8" fmla="*/ 1506 w 1506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561">
                    <a:moveTo>
                      <a:pt x="1506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318" y="561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D3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50" name="Group 27">
                <a:extLst>
                  <a:ext uri="{FF2B5EF4-FFF2-40B4-BE49-F238E27FC236}">
                    <a16:creationId xmlns:a16="http://schemas.microsoft.com/office/drawing/2014/main" id="{2DDE10C6-1D65-48B4-9C4C-290E83696703}"/>
                  </a:ext>
                </a:extLst>
              </p:cNvPr>
              <p:cNvGrpSpPr/>
              <p:nvPr/>
            </p:nvGrpSpPr>
            <p:grpSpPr>
              <a:xfrm>
                <a:off x="2233612" y="3905250"/>
                <a:ext cx="1516063" cy="890587"/>
                <a:chOff x="2233612" y="3905250"/>
                <a:chExt cx="1516063" cy="890587"/>
              </a:xfrm>
            </p:grpSpPr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B38988F1-E667-45D1-8AF3-FD5B1AA6D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612" y="3905250"/>
                  <a:ext cx="1516063" cy="890587"/>
                </a:xfrm>
                <a:custGeom>
                  <a:avLst/>
                  <a:gdLst>
                    <a:gd name="T0" fmla="*/ 637 w 901"/>
                    <a:gd name="T1" fmla="*/ 534 h 534"/>
                    <a:gd name="T2" fmla="*/ 829 w 901"/>
                    <a:gd name="T3" fmla="*/ 351 h 534"/>
                    <a:gd name="T4" fmla="*/ 883 w 901"/>
                    <a:gd name="T5" fmla="*/ 299 h 534"/>
                    <a:gd name="T6" fmla="*/ 883 w 901"/>
                    <a:gd name="T7" fmla="*/ 236 h 534"/>
                    <a:gd name="T8" fmla="*/ 829 w 901"/>
                    <a:gd name="T9" fmla="*/ 184 h 534"/>
                    <a:gd name="T10" fmla="*/ 636 w 901"/>
                    <a:gd name="T11" fmla="*/ 0 h 534"/>
                    <a:gd name="T12" fmla="*/ 636 w 901"/>
                    <a:gd name="T13" fmla="*/ 0 h 534"/>
                    <a:gd name="T14" fmla="*/ 636 w 901"/>
                    <a:gd name="T15" fmla="*/ 0 h 534"/>
                    <a:gd name="T16" fmla="*/ 178 w 901"/>
                    <a:gd name="T17" fmla="*/ 0 h 534"/>
                    <a:gd name="T18" fmla="*/ 0 w 901"/>
                    <a:gd name="T19" fmla="*/ 534 h 534"/>
                    <a:gd name="T20" fmla="*/ 636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9" y="351"/>
                        <a:pt x="829" y="351"/>
                        <a:pt x="829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9" y="184"/>
                        <a:pt x="829" y="184"/>
                        <a:pt x="829" y="184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6" y="534"/>
                        <a:pt x="636" y="534"/>
                        <a:pt x="636" y="534"/>
                      </a:cubicBezTo>
                    </a:path>
                  </a:pathLst>
                </a:custGeom>
                <a:solidFill>
                  <a:srgbClr val="D3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2" name="TextBox 29">
                  <a:extLst>
                    <a:ext uri="{FF2B5EF4-FFF2-40B4-BE49-F238E27FC236}">
                      <a16:creationId xmlns:a16="http://schemas.microsoft.com/office/drawing/2014/main" id="{EE18FB08-08EE-4287-88CA-0E22CA866030}"/>
                    </a:ext>
                  </a:extLst>
                </p:cNvPr>
                <p:cNvSpPr txBox="1"/>
                <p:nvPr/>
              </p:nvSpPr>
              <p:spPr>
                <a:xfrm>
                  <a:off x="2686050" y="4096073"/>
                  <a:ext cx="629904" cy="581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04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3" name="Group 12">
              <a:extLst>
                <a:ext uri="{FF2B5EF4-FFF2-40B4-BE49-F238E27FC236}">
                  <a16:creationId xmlns:a16="http://schemas.microsoft.com/office/drawing/2014/main" id="{610E29E0-6D8F-473F-BA16-B90D1E8F1023}"/>
                </a:ext>
              </a:extLst>
            </p:cNvPr>
            <p:cNvGrpSpPr/>
            <p:nvPr/>
          </p:nvGrpSpPr>
          <p:grpSpPr>
            <a:xfrm>
              <a:off x="-10321" y="4648278"/>
              <a:ext cx="3298342" cy="1208961"/>
              <a:chOff x="-3176" y="4794250"/>
              <a:chExt cx="3454401" cy="1343025"/>
            </a:xfrm>
            <a:effectLst/>
          </p:grpSpPr>
          <p:sp>
            <p:nvSpPr>
              <p:cNvPr id="45" name="Freeform 198">
                <a:extLst>
                  <a:ext uri="{FF2B5EF4-FFF2-40B4-BE49-F238E27FC236}">
                    <a16:creationId xmlns:a16="http://schemas.microsoft.com/office/drawing/2014/main" id="{BFE7863A-DC0D-4F4B-B5FE-A67488D5C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5246689"/>
                <a:ext cx="2092326" cy="890586"/>
              </a:xfrm>
              <a:custGeom>
                <a:avLst/>
                <a:gdLst>
                  <a:gd name="T0" fmla="*/ 1318 w 1318"/>
                  <a:gd name="T1" fmla="*/ 0 h 561"/>
                  <a:gd name="T2" fmla="*/ 0 w 1318"/>
                  <a:gd name="T3" fmla="*/ 0 h 561"/>
                  <a:gd name="T4" fmla="*/ 0 w 1318"/>
                  <a:gd name="T5" fmla="*/ 561 h 561"/>
                  <a:gd name="T6" fmla="*/ 1130 w 1318"/>
                  <a:gd name="T7" fmla="*/ 561 h 561"/>
                  <a:gd name="T8" fmla="*/ 1318 w 1318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8" h="561">
                    <a:moveTo>
                      <a:pt x="1318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130" y="561"/>
                    </a:lnTo>
                    <a:lnTo>
                      <a:pt x="1318" y="0"/>
                    </a:lnTo>
                    <a:close/>
                  </a:path>
                </a:pathLst>
              </a:custGeom>
              <a:solidFill>
                <a:srgbClr val="B7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46" name="Group 19">
                <a:extLst>
                  <a:ext uri="{FF2B5EF4-FFF2-40B4-BE49-F238E27FC236}">
                    <a16:creationId xmlns:a16="http://schemas.microsoft.com/office/drawing/2014/main" id="{166C128D-6D00-4F0C-9CCF-0F4AE73CAA06}"/>
                  </a:ext>
                </a:extLst>
              </p:cNvPr>
              <p:cNvGrpSpPr/>
              <p:nvPr/>
            </p:nvGrpSpPr>
            <p:grpSpPr>
              <a:xfrm>
                <a:off x="1935162" y="4794250"/>
                <a:ext cx="1516063" cy="892175"/>
                <a:chOff x="1935162" y="4794250"/>
                <a:chExt cx="1516063" cy="892175"/>
              </a:xfrm>
            </p:grpSpPr>
            <p:sp>
              <p:nvSpPr>
                <p:cNvPr id="47" name="Freeform 204">
                  <a:extLst>
                    <a:ext uri="{FF2B5EF4-FFF2-40B4-BE49-F238E27FC236}">
                      <a16:creationId xmlns:a16="http://schemas.microsoft.com/office/drawing/2014/main" id="{F26CA941-B7E3-48A3-AE9C-898D3C40A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162" y="4794250"/>
                  <a:ext cx="1516063" cy="892175"/>
                </a:xfrm>
                <a:custGeom>
                  <a:avLst/>
                  <a:gdLst>
                    <a:gd name="T0" fmla="*/ 637 w 901"/>
                    <a:gd name="T1" fmla="*/ 534 h 534"/>
                    <a:gd name="T2" fmla="*/ 828 w 901"/>
                    <a:gd name="T3" fmla="*/ 351 h 534"/>
                    <a:gd name="T4" fmla="*/ 883 w 901"/>
                    <a:gd name="T5" fmla="*/ 299 h 534"/>
                    <a:gd name="T6" fmla="*/ 883 w 901"/>
                    <a:gd name="T7" fmla="*/ 236 h 534"/>
                    <a:gd name="T8" fmla="*/ 828 w 901"/>
                    <a:gd name="T9" fmla="*/ 184 h 534"/>
                    <a:gd name="T10" fmla="*/ 635 w 901"/>
                    <a:gd name="T11" fmla="*/ 0 h 534"/>
                    <a:gd name="T12" fmla="*/ 635 w 901"/>
                    <a:gd name="T13" fmla="*/ 0 h 534"/>
                    <a:gd name="T14" fmla="*/ 635 w 901"/>
                    <a:gd name="T15" fmla="*/ 0 h 534"/>
                    <a:gd name="T16" fmla="*/ 177 w 901"/>
                    <a:gd name="T17" fmla="*/ 0 h 534"/>
                    <a:gd name="T18" fmla="*/ 0 w 901"/>
                    <a:gd name="T19" fmla="*/ 534 h 534"/>
                    <a:gd name="T20" fmla="*/ 635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5" y="534"/>
                        <a:pt x="635" y="534"/>
                        <a:pt x="635" y="534"/>
                      </a:cubicBezTo>
                    </a:path>
                  </a:pathLst>
                </a:custGeom>
                <a:solidFill>
                  <a:srgbClr val="B7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8" name="TextBox 21">
                  <a:extLst>
                    <a:ext uri="{FF2B5EF4-FFF2-40B4-BE49-F238E27FC236}">
                      <a16:creationId xmlns:a16="http://schemas.microsoft.com/office/drawing/2014/main" id="{F9B9A66E-016F-4D43-98EB-45A6C69F1047}"/>
                    </a:ext>
                  </a:extLst>
                </p:cNvPr>
                <p:cNvSpPr txBox="1"/>
                <p:nvPr/>
              </p:nvSpPr>
              <p:spPr>
                <a:xfrm>
                  <a:off x="2394506" y="5030585"/>
                  <a:ext cx="629904" cy="581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05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D33660-11C6-42D4-A2B9-4D56B09003CB}"/>
                </a:ext>
              </a:extLst>
            </p:cNvPr>
            <p:cNvSpPr/>
            <p:nvPr/>
          </p:nvSpPr>
          <p:spPr>
            <a:xfrm>
              <a:off x="4715889" y="1672923"/>
              <a:ext cx="2395833" cy="432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Source Sans Pro Light" panose="020B0403030403020204" pitchFamily="34" charset="0"/>
                </a:rPr>
                <a:t>Vote du Logo 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B83DA35-B7B0-48E7-96A6-F82E18252B0D}"/>
              </a:ext>
            </a:extLst>
          </p:cNvPr>
          <p:cNvSpPr/>
          <p:nvPr/>
        </p:nvSpPr>
        <p:spPr>
          <a:xfrm>
            <a:off x="5574952" y="2625858"/>
            <a:ext cx="2945877" cy="53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Introduction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6293FC-47DE-4A36-904E-FCC05872770E}"/>
              </a:ext>
            </a:extLst>
          </p:cNvPr>
          <p:cNvSpPr/>
          <p:nvPr/>
        </p:nvSpPr>
        <p:spPr>
          <a:xfrm>
            <a:off x="5256488" y="3621072"/>
            <a:ext cx="2945877" cy="532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Lean Startup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9EB837-1F6D-4969-8C8B-3AC3EFB4EE02}"/>
              </a:ext>
            </a:extLst>
          </p:cNvPr>
          <p:cNvSpPr/>
          <p:nvPr/>
        </p:nvSpPr>
        <p:spPr>
          <a:xfrm>
            <a:off x="4926835" y="4586388"/>
            <a:ext cx="2945877" cy="53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Vision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46AA42-DA17-4888-A79F-78FA6E50231C}"/>
              </a:ext>
            </a:extLst>
          </p:cNvPr>
          <p:cNvSpPr/>
          <p:nvPr/>
        </p:nvSpPr>
        <p:spPr>
          <a:xfrm>
            <a:off x="4582776" y="5587294"/>
            <a:ext cx="2945877" cy="532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Pitch</a:t>
            </a:r>
          </a:p>
        </p:txBody>
      </p:sp>
      <p:sp>
        <p:nvSpPr>
          <p:cNvPr id="69" name="Titre 1">
            <a:extLst>
              <a:ext uri="{FF2B5EF4-FFF2-40B4-BE49-F238E27FC236}">
                <a16:creationId xmlns:a16="http://schemas.microsoft.com/office/drawing/2014/main" id="{BCBD0431-AE84-4999-AD0A-20DF0C096294}"/>
              </a:ext>
            </a:extLst>
          </p:cNvPr>
          <p:cNvSpPr txBox="1">
            <a:spLocks/>
          </p:cNvSpPr>
          <p:nvPr/>
        </p:nvSpPr>
        <p:spPr>
          <a:xfrm>
            <a:off x="827088" y="188913"/>
            <a:ext cx="7859712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kern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8632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81A841-C07C-4DF7-9521-5DA639EAC28C}"/>
              </a:ext>
            </a:extLst>
          </p:cNvPr>
          <p:cNvSpPr txBox="1"/>
          <p:nvPr/>
        </p:nvSpPr>
        <p:spPr>
          <a:xfrm>
            <a:off x="1244600" y="2915797"/>
            <a:ext cx="66548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 s’agit d’une grille de 9 cases synthétisant le business model en une page. Pour le remplir, il faut:</a:t>
            </a:r>
          </a:p>
          <a:p>
            <a:pPr marL="342900" indent="-342900" algn="just">
              <a:spcBef>
                <a:spcPts val="300"/>
              </a:spcBef>
              <a:buFontTx/>
              <a:buChar char="-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Être concis (1 phrase)</a:t>
            </a:r>
          </a:p>
          <a:p>
            <a:pPr marL="342900" indent="-342900" algn="just">
              <a:spcBef>
                <a:spcPts val="300"/>
              </a:spcBef>
              <a:buFontTx/>
              <a:buChar char="-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Penser au présent</a:t>
            </a:r>
          </a:p>
          <a:p>
            <a:pPr marL="342900" indent="-342900" algn="just">
              <a:spcBef>
                <a:spcPts val="300"/>
              </a:spcBef>
              <a:buFontTx/>
              <a:buChar char="-"/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Rester axé sur le client</a:t>
            </a:r>
          </a:p>
        </p:txBody>
      </p:sp>
      <p:sp>
        <p:nvSpPr>
          <p:cNvPr id="6" name="ZoneTexte 22">
            <a:extLst>
              <a:ext uri="{FF2B5EF4-FFF2-40B4-BE49-F238E27FC236}">
                <a16:creationId xmlns:a16="http://schemas.microsoft.com/office/drawing/2014/main" id="{AAFE3134-B862-44C5-9120-99F347EA54A5}"/>
              </a:ext>
            </a:extLst>
          </p:cNvPr>
          <p:cNvSpPr txBox="1"/>
          <p:nvPr/>
        </p:nvSpPr>
        <p:spPr>
          <a:xfrm>
            <a:off x="1711355" y="2100307"/>
            <a:ext cx="572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3200" b="1">
                <a:solidFill>
                  <a:srgbClr val="679E2A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fr-FR" dirty="0">
                <a:solidFill>
                  <a:srgbClr val="C00000"/>
                </a:solidFill>
              </a:rPr>
              <a:t>Lean </a:t>
            </a:r>
            <a:r>
              <a:rPr lang="fr-FR" dirty="0" err="1">
                <a:solidFill>
                  <a:srgbClr val="C00000"/>
                </a:solidFill>
              </a:rPr>
              <a:t>Canvas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1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22">
            <a:extLst>
              <a:ext uri="{FF2B5EF4-FFF2-40B4-BE49-F238E27FC236}">
                <a16:creationId xmlns:a16="http://schemas.microsoft.com/office/drawing/2014/main" id="{1A798B50-6AF0-45B6-A3AF-DA5888ABCDE9}"/>
              </a:ext>
            </a:extLst>
          </p:cNvPr>
          <p:cNvSpPr txBox="1"/>
          <p:nvPr/>
        </p:nvSpPr>
        <p:spPr>
          <a:xfrm>
            <a:off x="569925" y="3114816"/>
            <a:ext cx="800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Let’s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Go!!</a:t>
            </a:r>
          </a:p>
        </p:txBody>
      </p:sp>
    </p:spTree>
    <p:extLst>
      <p:ext uri="{BB962C8B-B14F-4D97-AF65-F5344CB8AC3E}">
        <p14:creationId xmlns:p14="http://schemas.microsoft.com/office/powerpoint/2010/main" val="2374669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22993-D5B6-4ABE-A198-BC72514DE715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4" name="ZoneTexte 22">
            <a:extLst>
              <a:ext uri="{FF2B5EF4-FFF2-40B4-BE49-F238E27FC236}">
                <a16:creationId xmlns:a16="http://schemas.microsoft.com/office/drawing/2014/main" id="{AAFE3134-B862-44C5-9120-99F347EA54A5}"/>
              </a:ext>
            </a:extLst>
          </p:cNvPr>
          <p:cNvSpPr txBox="1"/>
          <p:nvPr/>
        </p:nvSpPr>
        <p:spPr>
          <a:xfrm>
            <a:off x="1727173" y="1032403"/>
            <a:ext cx="572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3200" b="1">
                <a:solidFill>
                  <a:srgbClr val="679E2A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fr-FR" dirty="0">
                <a:solidFill>
                  <a:srgbClr val="C00000"/>
                </a:solidFill>
              </a:rPr>
              <a:t>But first… </a:t>
            </a:r>
            <a:r>
              <a:rPr lang="fr-FR" dirty="0" err="1">
                <a:solidFill>
                  <a:srgbClr val="C00000"/>
                </a:solidFill>
              </a:rPr>
              <a:t>some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rules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D0C68-DB40-4C3B-9B01-9D53BB65EE9B}"/>
              </a:ext>
            </a:extLst>
          </p:cNvPr>
          <p:cNvSpPr/>
          <p:nvPr/>
        </p:nvSpPr>
        <p:spPr>
          <a:xfrm>
            <a:off x="183276" y="1786512"/>
            <a:ext cx="88194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 n’y a pas d’idée stupide … ne critiquons pas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Restons concentrés sur le sujet … ne nous dispersons pas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Développons les idées des autres … pensons </a:t>
            </a:r>
            <a:r>
              <a:rPr lang="fr-FR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 </a:t>
            </a: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 lieu de </a:t>
            </a:r>
            <a:r>
              <a:rPr lang="fr-FR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mais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Encourageons les idées farfelues … Go </a:t>
            </a:r>
            <a:r>
              <a:rPr lang="fr-FR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wild</a:t>
            </a: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 discussion à la fois … pour ne rien rater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Soyons visuels … faisons travailler les deux moitiés du cerveau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Produisons un max d’idées … More </a:t>
            </a:r>
            <a:r>
              <a:rPr lang="fr-FR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fr-FR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more 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" y="4777161"/>
            <a:ext cx="886466" cy="8864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4" y="2323887"/>
            <a:ext cx="886466" cy="88646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77" y="4253495"/>
            <a:ext cx="886466" cy="8864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18" y="5394871"/>
            <a:ext cx="498604" cy="49860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2" y="3559270"/>
            <a:ext cx="886466" cy="8864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05" y="3018089"/>
            <a:ext cx="886466" cy="88646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82" y="5918200"/>
            <a:ext cx="498604" cy="4986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67" y="5661375"/>
            <a:ext cx="498604" cy="49860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71" y="5653611"/>
            <a:ext cx="498604" cy="49860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01" y="5653611"/>
            <a:ext cx="498604" cy="49860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86" y="5396786"/>
            <a:ext cx="498604" cy="49860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01" y="5918200"/>
            <a:ext cx="498604" cy="49860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5" y="5653611"/>
            <a:ext cx="498604" cy="498604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7449682" y="1874003"/>
            <a:ext cx="494780" cy="494780"/>
            <a:chOff x="7444468" y="1640314"/>
            <a:chExt cx="886466" cy="886466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468" y="1640314"/>
              <a:ext cx="886466" cy="886466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7506411" y="1762626"/>
              <a:ext cx="680590" cy="687443"/>
              <a:chOff x="8240505" y="1507067"/>
              <a:chExt cx="540000" cy="540000"/>
            </a:xfrm>
            <a:noFill/>
          </p:grpSpPr>
          <p:sp>
            <p:nvSpPr>
              <p:cNvPr id="20" name="Ellipse 19"/>
              <p:cNvSpPr/>
              <p:nvPr/>
            </p:nvSpPr>
            <p:spPr bwMode="auto">
              <a:xfrm>
                <a:off x="8240505" y="1507067"/>
                <a:ext cx="540000" cy="54000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66700" marR="0" indent="-266700" algn="l" defTabSz="720725" rtl="0" eaLnBrk="0" fontAlgn="base" latinLnBrk="0" hangingPunct="0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fr-F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2" name="Connecteur droit 21"/>
              <p:cNvCxnSpPr>
                <a:stCxn id="20" idx="7"/>
                <a:endCxn id="20" idx="3"/>
              </p:cNvCxnSpPr>
              <p:nvPr/>
            </p:nvCxnSpPr>
            <p:spPr bwMode="auto">
              <a:xfrm flipH="1">
                <a:off x="8319586" y="1586148"/>
                <a:ext cx="381838" cy="381838"/>
              </a:xfrm>
              <a:prstGeom prst="line">
                <a:avLst/>
              </a:prstGeom>
              <a:grp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7996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Lean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Canvas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22993-D5B6-4ABE-A198-BC72514DE71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3681072" y="807308"/>
            <a:ext cx="1747664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28735" y="807308"/>
            <a:ext cx="1795849" cy="2158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28734" y="2965622"/>
            <a:ext cx="1795850" cy="2042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7983" y="807308"/>
            <a:ext cx="1779373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5891" y="807308"/>
            <a:ext cx="1746423" cy="2158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35891" y="2965622"/>
            <a:ext cx="1746423" cy="2042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06134" y="807308"/>
            <a:ext cx="1779373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6518" y="5008606"/>
            <a:ext cx="4415482" cy="1606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5008606"/>
            <a:ext cx="4415482" cy="1606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3FEA26F-F530-499B-90C9-4562B3C9A74A}"/>
              </a:ext>
            </a:extLst>
          </p:cNvPr>
          <p:cNvSpPr/>
          <p:nvPr/>
        </p:nvSpPr>
        <p:spPr bwMode="auto">
          <a:xfrm>
            <a:off x="7127722" y="779098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1BEF7C5-C61F-4B85-911F-57F84A356079}"/>
              </a:ext>
            </a:extLst>
          </p:cNvPr>
          <p:cNvSpPr/>
          <p:nvPr/>
        </p:nvSpPr>
        <p:spPr bwMode="auto">
          <a:xfrm>
            <a:off x="56890" y="779098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schemeClr val="bg1"/>
                </a:solidFill>
                <a:latin typeface="Calibri"/>
                <a:cs typeface="Arial"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8EBFB9B-B0EC-4DB6-BE2A-B0A79A23E18C}"/>
              </a:ext>
            </a:extLst>
          </p:cNvPr>
          <p:cNvSpPr/>
          <p:nvPr/>
        </p:nvSpPr>
        <p:spPr bwMode="auto">
          <a:xfrm>
            <a:off x="3633883" y="779098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784C22C-757E-4C14-8AD9-56BE4B8EE6A2}"/>
              </a:ext>
            </a:extLst>
          </p:cNvPr>
          <p:cNvSpPr/>
          <p:nvPr/>
        </p:nvSpPr>
        <p:spPr bwMode="auto">
          <a:xfrm>
            <a:off x="1885962" y="779098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C73722A-A0F5-4342-B586-8C9DB9C73C2D}"/>
              </a:ext>
            </a:extLst>
          </p:cNvPr>
          <p:cNvSpPr/>
          <p:nvPr/>
        </p:nvSpPr>
        <p:spPr bwMode="auto">
          <a:xfrm>
            <a:off x="5371569" y="2917104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schemeClr val="bg1"/>
                </a:solidFill>
                <a:latin typeface="Calibri"/>
                <a:cs typeface="Arial"/>
              </a:rPr>
              <a:t>6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950D2B-F113-48A2-A12C-E58F9DDDBFA8}"/>
              </a:ext>
            </a:extLst>
          </p:cNvPr>
          <p:cNvSpPr/>
          <p:nvPr/>
        </p:nvSpPr>
        <p:spPr bwMode="auto">
          <a:xfrm>
            <a:off x="4527849" y="4942745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schemeClr val="bg1"/>
                </a:solidFill>
                <a:latin typeface="Calibri"/>
                <a:cs typeface="Arial"/>
              </a:rPr>
              <a:t>7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A2F618B-0C13-4AB4-B26B-6ED51241978F}"/>
              </a:ext>
            </a:extLst>
          </p:cNvPr>
          <p:cNvSpPr/>
          <p:nvPr/>
        </p:nvSpPr>
        <p:spPr bwMode="auto">
          <a:xfrm>
            <a:off x="56890" y="4942745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8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142FE8-F941-4BCB-9FE0-C7A46C06B42A}"/>
              </a:ext>
            </a:extLst>
          </p:cNvPr>
          <p:cNvSpPr/>
          <p:nvPr/>
        </p:nvSpPr>
        <p:spPr bwMode="auto">
          <a:xfrm>
            <a:off x="1885962" y="2917104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9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6E4A49A-1BA4-47A0-AC53-3E7EC456ECB2}"/>
              </a:ext>
            </a:extLst>
          </p:cNvPr>
          <p:cNvSpPr/>
          <p:nvPr/>
        </p:nvSpPr>
        <p:spPr bwMode="auto">
          <a:xfrm>
            <a:off x="5371569" y="779098"/>
            <a:ext cx="216000" cy="216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schemeClr val="bg1"/>
                </a:solidFill>
                <a:latin typeface="Calibri"/>
                <a:cs typeface="Arial"/>
              </a:rPr>
              <a:t>5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 bwMode="auto">
          <a:xfrm>
            <a:off x="215121" y="831079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Besoins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2070856" y="831079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Solutions</a:t>
            </a:r>
          </a:p>
        </p:txBody>
      </p:sp>
      <p:sp>
        <p:nvSpPr>
          <p:cNvPr id="25" name="Titre 1"/>
          <p:cNvSpPr txBox="1">
            <a:spLocks/>
          </p:cNvSpPr>
          <p:nvPr/>
        </p:nvSpPr>
        <p:spPr bwMode="auto">
          <a:xfrm>
            <a:off x="3817277" y="834953"/>
            <a:ext cx="1245790" cy="4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Proposition de Valeur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 bwMode="auto">
          <a:xfrm>
            <a:off x="5544847" y="831078"/>
            <a:ext cx="1780884" cy="40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Avantages concurrentiels 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 bwMode="auto">
          <a:xfrm>
            <a:off x="2070856" y="2964964"/>
            <a:ext cx="1602963" cy="25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Critères de succès</a:t>
            </a:r>
          </a:p>
        </p:txBody>
      </p:sp>
      <p:sp>
        <p:nvSpPr>
          <p:cNvPr id="30" name="Titre 1"/>
          <p:cNvSpPr txBox="1">
            <a:spLocks/>
          </p:cNvSpPr>
          <p:nvPr/>
        </p:nvSpPr>
        <p:spPr bwMode="auto">
          <a:xfrm>
            <a:off x="5544846" y="2960845"/>
            <a:ext cx="1602963" cy="2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Canaux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 bwMode="auto">
          <a:xfrm>
            <a:off x="7296001" y="831079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Utilisateurs</a:t>
            </a:r>
          </a:p>
        </p:txBody>
      </p:sp>
      <p:sp>
        <p:nvSpPr>
          <p:cNvPr id="33" name="Titre 1"/>
          <p:cNvSpPr txBox="1">
            <a:spLocks/>
          </p:cNvSpPr>
          <p:nvPr/>
        </p:nvSpPr>
        <p:spPr bwMode="auto">
          <a:xfrm>
            <a:off x="215121" y="5018065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Moyens</a:t>
            </a:r>
          </a:p>
        </p:txBody>
      </p:sp>
      <p:sp>
        <p:nvSpPr>
          <p:cNvPr id="37" name="Titre 1"/>
          <p:cNvSpPr txBox="1">
            <a:spLocks/>
          </p:cNvSpPr>
          <p:nvPr/>
        </p:nvSpPr>
        <p:spPr bwMode="auto">
          <a:xfrm>
            <a:off x="4711808" y="5018065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6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Gains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173104" y="1234417"/>
            <a:ext cx="17621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Quels sont les 3 principaux besoins du utilisateurs?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Quels problèmes souhaitons-nous résoudre?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Quelles sont les alternatives actuelles et quelles sont leurs limites?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1928019" y="1234417"/>
            <a:ext cx="17621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Quels sont les solutions apportées par le produit pour répondre aux besoins/problèmes des utilisateurs?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1928019" y="3180964"/>
            <a:ext cx="1762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Quels sont les KPI à surveiller en priorité pour mesurer le succès de notre produit?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3689675" y="1234417"/>
            <a:ext cx="17621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quoi notre offre répond aux besoins du marché ? 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quoi est-elle différente et meilleure que les autres?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420288" y="1234417"/>
            <a:ext cx="1762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Quelle longueur d’avance avons-nous sur la concurrence?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420288" y="3180964"/>
            <a:ext cx="176216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 quels canaux de communication et de distribution touchons-nous nos clients et prospects?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Quels sont les temps forts de la relation client?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214737" y="1234417"/>
            <a:ext cx="1762166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 sont nos clients? 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Peuvent-ils être segmentés?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173104" y="5284947"/>
            <a:ext cx="428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Quels sont les moyens nécessaires au lancement et au fonctionnement?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4616151" y="5284947"/>
            <a:ext cx="428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D’où viennent les revenus et les gains?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 bwMode="auto">
          <a:xfrm>
            <a:off x="7204892" y="2958765"/>
            <a:ext cx="1588727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 err="1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Early</a:t>
            </a:r>
            <a:r>
              <a:rPr lang="fr-FR" sz="1200" kern="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1200" kern="0" dirty="0" err="1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adopters</a:t>
            </a:r>
            <a:endParaRPr lang="fr-FR" sz="1200" kern="0" dirty="0">
              <a:solidFill>
                <a:schemeClr val="bg2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214737" y="3180964"/>
            <a:ext cx="1762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 seraient les plus facile à convaincre au début?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6" y="685457"/>
            <a:ext cx="540000" cy="54000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2" y="676695"/>
            <a:ext cx="540000" cy="54000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39" y="665819"/>
            <a:ext cx="540000" cy="54000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23" y="663596"/>
            <a:ext cx="540000" cy="54000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46" y="656990"/>
            <a:ext cx="540000" cy="54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30" y="3012013"/>
            <a:ext cx="540000" cy="5400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34" y="2832798"/>
            <a:ext cx="540000" cy="540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11" y="4901895"/>
            <a:ext cx="540000" cy="5400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46" y="489797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7" grpId="0"/>
      <p:bldP spid="28" grpId="0"/>
      <p:bldP spid="30" grpId="0"/>
      <p:bldP spid="32" grpId="0"/>
      <p:bldP spid="3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4" name="ZoneTexte 22">
            <a:extLst>
              <a:ext uri="{FF2B5EF4-FFF2-40B4-BE49-F238E27FC236}">
                <a16:creationId xmlns:a16="http://schemas.microsoft.com/office/drawing/2014/main" id="{D9D969A4-2EE9-4677-8F29-DC4EBE1E2C1D}"/>
              </a:ext>
            </a:extLst>
          </p:cNvPr>
          <p:cNvSpPr txBox="1"/>
          <p:nvPr/>
        </p:nvSpPr>
        <p:spPr>
          <a:xfrm>
            <a:off x="3201601" y="2665505"/>
            <a:ext cx="27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36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D0C68-DB40-4C3B-9B01-9D53BB65EE9B}"/>
              </a:ext>
            </a:extLst>
          </p:cNvPr>
          <p:cNvSpPr/>
          <p:nvPr/>
        </p:nvSpPr>
        <p:spPr>
          <a:xfrm>
            <a:off x="370704" y="3440903"/>
            <a:ext cx="8432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fr-FR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Nous avons 90 secondes pour présenter notre idée sur la base du Lean Canvas</a:t>
            </a:r>
          </a:p>
        </p:txBody>
      </p:sp>
    </p:spTree>
    <p:extLst>
      <p:ext uri="{BB962C8B-B14F-4D97-AF65-F5344CB8AC3E}">
        <p14:creationId xmlns:p14="http://schemas.microsoft.com/office/powerpoint/2010/main" val="29359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ZoneTexte 22">
            <a:extLst>
              <a:ext uri="{FF2B5EF4-FFF2-40B4-BE49-F238E27FC236}">
                <a16:creationId xmlns:a16="http://schemas.microsoft.com/office/drawing/2014/main" id="{D9D969A4-2EE9-4677-8F29-DC4EBE1E2C1D}"/>
              </a:ext>
            </a:extLst>
          </p:cNvPr>
          <p:cNvSpPr txBox="1"/>
          <p:nvPr/>
        </p:nvSpPr>
        <p:spPr>
          <a:xfrm>
            <a:off x="1017537" y="2440614"/>
            <a:ext cx="71089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VOTE LOGO DIGITAL FACTORY</a:t>
            </a:r>
          </a:p>
          <a:p>
            <a:pPr algn="ctr"/>
            <a:endParaRPr lang="fr-FR" sz="32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sz="32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fr-FR" sz="3200" b="1" dirty="0" err="1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Choose</a:t>
            </a:r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b="1" dirty="0" err="1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favorite logo</a:t>
            </a:r>
          </a:p>
        </p:txBody>
      </p:sp>
    </p:spTree>
    <p:extLst>
      <p:ext uri="{BB962C8B-B14F-4D97-AF65-F5344CB8AC3E}">
        <p14:creationId xmlns:p14="http://schemas.microsoft.com/office/powerpoint/2010/main" val="235974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0015" y="750888"/>
            <a:ext cx="4450842" cy="5866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86" y="2206206"/>
            <a:ext cx="4229100" cy="26074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5" y="2034757"/>
            <a:ext cx="4293394" cy="29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4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0015" y="750888"/>
            <a:ext cx="4450842" cy="5866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5" y="2274427"/>
            <a:ext cx="4079081" cy="25431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8" y="2199418"/>
            <a:ext cx="4350544" cy="26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5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0015" y="750888"/>
            <a:ext cx="4450842" cy="5866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23" y="2351723"/>
            <a:ext cx="4086225" cy="24288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8" y="2630329"/>
            <a:ext cx="3986213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90015" y="750888"/>
            <a:ext cx="4450842" cy="5866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4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5" y="2302430"/>
            <a:ext cx="4064794" cy="21074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0" y="2516742"/>
            <a:ext cx="3964781" cy="18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1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FD83DF-5B80-46BF-ADA2-63204E84C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4275" y="6615113"/>
            <a:ext cx="396875" cy="228600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AA02F6-8645-4697-B474-A8D3AA38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3" y="1309204"/>
            <a:ext cx="4293394" cy="2950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233C18-775B-4C85-98F2-9DC2B1C9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31" y="1437791"/>
            <a:ext cx="4350544" cy="26931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99D42A-0A7C-4F14-B72F-4515EEA69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3" y="4573828"/>
            <a:ext cx="3986213" cy="18716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1AD657-CC85-47D2-9109-DA31D5BAB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868" y="4573828"/>
            <a:ext cx="3964781" cy="189309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BC11A23-EDF9-4EA0-B06C-68E3132F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605" y="4279176"/>
            <a:ext cx="2276678" cy="561975"/>
          </a:xfrm>
        </p:spPr>
        <p:txBody>
          <a:bodyPr/>
          <a:lstStyle/>
          <a:p>
            <a:r>
              <a:rPr lang="fr-FR" sz="2000" dirty="0"/>
              <a:t>Proposition 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2F7A685-D804-4F50-99A0-A3D5A5F2F093}"/>
              </a:ext>
            </a:extLst>
          </p:cNvPr>
          <p:cNvSpPr txBox="1">
            <a:spLocks/>
          </p:cNvSpPr>
          <p:nvPr/>
        </p:nvSpPr>
        <p:spPr bwMode="auto">
          <a:xfrm>
            <a:off x="1182010" y="4279176"/>
            <a:ext cx="227667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2000" kern="0" dirty="0"/>
              <a:t>Proposition 3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C84D96B-F518-4DB1-981B-109D7DD07B98}"/>
              </a:ext>
            </a:extLst>
          </p:cNvPr>
          <p:cNvSpPr txBox="1">
            <a:spLocks/>
          </p:cNvSpPr>
          <p:nvPr/>
        </p:nvSpPr>
        <p:spPr bwMode="auto">
          <a:xfrm>
            <a:off x="5904605" y="1645306"/>
            <a:ext cx="227667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2000" kern="0" dirty="0"/>
              <a:t>Proposition 2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795F3B8-2E58-4E08-8911-22B880399996}"/>
              </a:ext>
            </a:extLst>
          </p:cNvPr>
          <p:cNvSpPr txBox="1">
            <a:spLocks/>
          </p:cNvSpPr>
          <p:nvPr/>
        </p:nvSpPr>
        <p:spPr bwMode="auto">
          <a:xfrm>
            <a:off x="1182010" y="1645306"/>
            <a:ext cx="227667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2000" kern="0" dirty="0"/>
              <a:t>Proposition 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3929AE5-D613-49A7-A1A4-859A4C3C7EB2}"/>
              </a:ext>
            </a:extLst>
          </p:cNvPr>
          <p:cNvSpPr txBox="1">
            <a:spLocks/>
          </p:cNvSpPr>
          <p:nvPr/>
        </p:nvSpPr>
        <p:spPr bwMode="auto">
          <a:xfrm>
            <a:off x="827088" y="188913"/>
            <a:ext cx="78597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kern="0" dirty="0"/>
              <a:t>Tous ensemble…</a:t>
            </a:r>
          </a:p>
        </p:txBody>
      </p:sp>
    </p:spTree>
    <p:extLst>
      <p:ext uri="{BB962C8B-B14F-4D97-AF65-F5344CB8AC3E}">
        <p14:creationId xmlns:p14="http://schemas.microsoft.com/office/powerpoint/2010/main" val="336091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22">
            <a:extLst>
              <a:ext uri="{FF2B5EF4-FFF2-40B4-BE49-F238E27FC236}">
                <a16:creationId xmlns:a16="http://schemas.microsoft.com/office/drawing/2014/main" id="{D9D969A4-2EE9-4677-8F29-DC4EBE1E2C1D}"/>
              </a:ext>
            </a:extLst>
          </p:cNvPr>
          <p:cNvSpPr txBox="1"/>
          <p:nvPr/>
        </p:nvSpPr>
        <p:spPr>
          <a:xfrm>
            <a:off x="2747998" y="3089434"/>
            <a:ext cx="3648004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05012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7766</TotalTime>
  <Words>554</Words>
  <Application>Microsoft Office PowerPoint</Application>
  <PresentationFormat>Affichage à l'écran 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Century Gothic</vt:lpstr>
      <vt:lpstr>Gill Sans</vt:lpstr>
      <vt:lpstr>Open Sans</vt:lpstr>
      <vt:lpstr>Open Sans Light</vt:lpstr>
      <vt:lpstr>Roboto Black</vt:lpstr>
      <vt:lpstr>Source Sans Pro Light</vt:lpstr>
      <vt:lpstr>Tahoma</vt:lpstr>
      <vt:lpstr>Times New Roman</vt:lpstr>
      <vt:lpstr>Verdana</vt:lpstr>
      <vt:lpstr>Webdings</vt:lpstr>
      <vt:lpstr>Wingdings</vt:lpstr>
      <vt:lpstr>Modèle par défaut</vt:lpstr>
      <vt:lpstr>1_Modèle par défaut</vt:lpstr>
      <vt:lpstr>Présentation PowerPoint</vt:lpstr>
      <vt:lpstr>Présentation PowerPoint</vt:lpstr>
      <vt:lpstr>Présentation PowerPoint</vt:lpstr>
      <vt:lpstr>Proposition 1</vt:lpstr>
      <vt:lpstr>Proposition 2</vt:lpstr>
      <vt:lpstr>Proposition 3</vt:lpstr>
      <vt:lpstr>Proposition 4</vt:lpstr>
      <vt:lpstr>Proposition 4</vt:lpstr>
      <vt:lpstr>Présentation PowerPoint</vt:lpstr>
      <vt:lpstr>Présentation PowerPoint</vt:lpstr>
      <vt:lpstr>Présentation PowerPoint</vt:lpstr>
      <vt:lpstr>Présentation PowerPoint</vt:lpstr>
      <vt:lpstr>INVASION DES BARBARES NUMÉRIQUES</vt:lpstr>
      <vt:lpstr>Présentation PowerPoint</vt:lpstr>
      <vt:lpstr>Lean Startup</vt:lpstr>
      <vt:lpstr>MVP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Lean Canvas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Factory</dc:title>
  <dc:creator>Meriem Bouzraa</dc:creator>
  <cp:lastModifiedBy>Meriem Bouzraa</cp:lastModifiedBy>
  <cp:revision>104</cp:revision>
  <dcterms:created xsi:type="dcterms:W3CDTF">2018-02-14T09:20:34Z</dcterms:created>
  <dcterms:modified xsi:type="dcterms:W3CDTF">2018-02-26T19:02:21Z</dcterms:modified>
</cp:coreProperties>
</file>