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07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4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80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8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5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6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7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16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79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798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85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56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7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561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0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2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63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47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4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8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1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70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8D86-AF04-4961-B554-23003A97B2EE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5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136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.G2I@bhfm-ma.fr.socgen.com" TargetMode="Externa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08166" y="3457453"/>
            <a:ext cx="4823067" cy="1991912"/>
          </a:xfrm>
        </p:spPr>
        <p:txBody>
          <a:bodyPr/>
          <a:lstStyle/>
          <a:p>
            <a:r>
              <a:rPr lang="fr-FR" dirty="0" smtClean="0"/>
              <a:t>Nouvelle recrue développeur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7383" y="5541440"/>
            <a:ext cx="4404632" cy="1655762"/>
          </a:xfrm>
        </p:spPr>
        <p:txBody>
          <a:bodyPr/>
          <a:lstStyle/>
          <a:p>
            <a:r>
              <a:rPr lang="fr-FR" dirty="0" smtClean="0"/>
              <a:t>Processus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3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B19A0B-8C50-4048-A665-D286D4212708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rgbClr val="3652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srgbClr val="3652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765419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Processus d’intégration</a:t>
            </a:r>
            <a:endParaRPr kumimoji="0" sz="60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1200" y="4750907"/>
            <a:ext cx="11710607" cy="1779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421200" y="2459650"/>
            <a:ext cx="11710607" cy="2225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21200" y="1042027"/>
            <a:ext cx="11710607" cy="135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16200000">
            <a:off x="-599249" y="1572612"/>
            <a:ext cx="1795224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</a:rPr>
              <a:t>Avant l’intégration</a:t>
            </a:r>
            <a:endParaRPr kumimoji="0" lang="fr-FR" sz="11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-599249" y="3369188"/>
            <a:ext cx="1795224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Light"/>
              </a:rPr>
              <a:t>Jour de l’intégration</a:t>
            </a:r>
            <a:endParaRPr kumimoji="0" lang="fr-FR" sz="1100" b="1" i="0" u="none" strike="noStrike" kern="1200" cap="none" spc="100" normalizeH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-599250" y="5525682"/>
            <a:ext cx="1795224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Après l’intégration</a:t>
            </a:r>
            <a:endParaRPr kumimoji="0" lang="fr-FR" sz="1100" b="1" i="0" u="none" strike="noStrike" kern="1200" cap="none" spc="100" normalizeH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2763136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5105072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7447008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9788944" y="1061049"/>
            <a:ext cx="0" cy="546914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71342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fr-FR" sz="1050" b="0" i="0" u="none" strike="noStrike" kern="1200" cap="none" spc="10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tserrat Light"/>
              </a:rPr>
              <a:t>PMO</a:t>
            </a:r>
            <a:endParaRPr kumimoji="0" lang="fr-FR" sz="1050" b="0" i="0" u="none" strike="noStrike" kern="1200" cap="none" spc="10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09867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spc="100" dirty="0" smtClean="0">
                <a:solidFill>
                  <a:schemeClr val="tx2"/>
                </a:solidFill>
                <a:latin typeface="Montserrat Light"/>
              </a:rPr>
              <a:t>Nouvelle recrue</a:t>
            </a:r>
            <a:endParaRPr lang="fr-FR" sz="1050" spc="100" dirty="0">
              <a:solidFill>
                <a:schemeClr val="tx2"/>
              </a:solidFill>
              <a:latin typeface="Montserrat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48392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spc="100" dirty="0" smtClean="0">
                <a:solidFill>
                  <a:schemeClr val="tx2"/>
                </a:solidFill>
                <a:latin typeface="Montserrat Light"/>
              </a:rPr>
              <a:t>Architecte</a:t>
            </a:r>
            <a:endParaRPr lang="fr-FR" sz="1050" spc="100" dirty="0">
              <a:solidFill>
                <a:schemeClr val="tx2"/>
              </a:solidFill>
              <a:latin typeface="Montserrat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86917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spc="100" dirty="0" err="1" smtClean="0">
                <a:solidFill>
                  <a:schemeClr val="tx2"/>
                </a:solidFill>
                <a:latin typeface="Montserrat Light"/>
              </a:rPr>
              <a:t>Techlead</a:t>
            </a:r>
            <a:endParaRPr lang="fr-FR" sz="1050" spc="100" dirty="0">
              <a:solidFill>
                <a:schemeClr val="tx2"/>
              </a:solidFill>
              <a:latin typeface="Montserrat Ligh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225440" y="913029"/>
            <a:ext cx="1470087" cy="286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spc="100" dirty="0" smtClean="0">
                <a:solidFill>
                  <a:schemeClr val="tx2"/>
                </a:solidFill>
                <a:latin typeface="Montserrat Light"/>
              </a:rPr>
              <a:t>Développeur</a:t>
            </a:r>
            <a:endParaRPr lang="fr-FR" sz="1050" spc="100" dirty="0">
              <a:solidFill>
                <a:schemeClr val="tx2"/>
              </a:solidFill>
              <a:latin typeface="Montserrat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98843" y="1330400"/>
            <a:ext cx="1396089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Demande de</a:t>
            </a:r>
            <a:r>
              <a:rPr kumimoji="0" lang="fr-FR" sz="800" b="0" i="0" u="none" strike="noStrike" kern="1200" cap="none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matériel info et accès SGMA</a:t>
            </a: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98843" y="1797766"/>
            <a:ext cx="1396089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Demande des droits</a:t>
            </a:r>
            <a:r>
              <a:rPr kumimoji="0" lang="fr-FR" sz="800" b="0" i="0" u="none" strike="noStrike" kern="1200" cap="none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800" b="0" i="0" u="none" strike="noStrike" kern="1200" cap="none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admins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932070" y="1899618"/>
            <a:ext cx="1383415" cy="293172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>
                <a:solidFill>
                  <a:prstClr val="white"/>
                </a:solidFill>
                <a:latin typeface="Montserrat Light"/>
              </a:rPr>
              <a:t>Création des accès requis</a:t>
            </a:r>
          </a:p>
        </p:txBody>
      </p:sp>
      <p:cxnSp>
        <p:nvCxnSpPr>
          <p:cNvPr id="70" name="Connecteur droit avec flèche 69"/>
          <p:cNvCxnSpPr>
            <a:stCxn id="66" idx="2"/>
            <a:endCxn id="67" idx="0"/>
          </p:cNvCxnSpPr>
          <p:nvPr/>
        </p:nvCxnSpPr>
        <p:spPr>
          <a:xfrm>
            <a:off x="1596888" y="1643614"/>
            <a:ext cx="0" cy="1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919932" y="1405541"/>
            <a:ext cx="1396089" cy="313214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 dirty="0">
                <a:solidFill>
                  <a:prstClr val="white"/>
                </a:solidFill>
                <a:latin typeface="Montserrat Light"/>
              </a:rPr>
              <a:t>Installation du poste développeur</a:t>
            </a:r>
          </a:p>
        </p:txBody>
      </p:sp>
      <p:sp>
        <p:nvSpPr>
          <p:cNvPr id="78" name="Losange 77"/>
          <p:cNvSpPr/>
          <p:nvPr/>
        </p:nvSpPr>
        <p:spPr>
          <a:xfrm>
            <a:off x="3541251" y="2459649"/>
            <a:ext cx="788056" cy="48060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Recrue</a:t>
            </a:r>
            <a:r>
              <a:rPr kumimoji="0" lang="fr-FR" sz="800" b="0" i="0" u="none" strike="noStrike" kern="1200" cap="none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interne?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8699318" y="2788841"/>
            <a:ext cx="424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accent2"/>
                </a:solidFill>
              </a:rPr>
              <a:t>oui</a:t>
            </a:r>
            <a:endParaRPr lang="fr-FR" sz="1100" b="1" dirty="0">
              <a:solidFill>
                <a:schemeClr val="accent2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885417" y="2785093"/>
            <a:ext cx="480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>
                <a:solidFill>
                  <a:schemeClr val="accent2"/>
                </a:solidFill>
              </a:rPr>
              <a:t>non</a:t>
            </a:r>
            <a:endParaRPr lang="fr-FR" sz="1100" b="1" dirty="0">
              <a:solidFill>
                <a:schemeClr val="accent2"/>
              </a:solidFill>
            </a:endParaRPr>
          </a:p>
        </p:txBody>
      </p:sp>
      <p:cxnSp>
        <p:nvCxnSpPr>
          <p:cNvPr id="123" name="Connecteur en angle 122"/>
          <p:cNvCxnSpPr>
            <a:stCxn id="78" idx="3"/>
            <a:endCxn id="69" idx="0"/>
          </p:cNvCxnSpPr>
          <p:nvPr/>
        </p:nvCxnSpPr>
        <p:spPr>
          <a:xfrm>
            <a:off x="4329307" y="2699954"/>
            <a:ext cx="4397085" cy="36303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551193" y="3062992"/>
            <a:ext cx="1521757" cy="29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 de la plateforme/ Outillage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19397" y="2553367"/>
            <a:ext cx="1522370" cy="29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 de la </a:t>
            </a:r>
            <a:r>
              <a:rPr kumimoji="0" lang="fr-FR" sz="800" b="0" i="0" u="none" strike="noStrike" kern="1200" cap="none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Squad</a:t>
            </a: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 et des rôles</a:t>
            </a:r>
            <a:r>
              <a:rPr kumimoji="0" lang="fr-FR" sz="800" b="0" i="0" u="none" strike="noStrike" kern="1200" cap="none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et responsabilités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977742" y="3663528"/>
            <a:ext cx="1499445" cy="305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 et explication</a:t>
            </a:r>
            <a:r>
              <a:rPr kumimoji="0" lang="fr-FR" sz="800" b="0" i="0" u="none" strike="noStrike" kern="1200" cap="none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pratiques de code et </a:t>
            </a:r>
            <a:r>
              <a:rPr kumimoji="0" lang="fr-FR" sz="800" b="0" i="0" u="none" strike="noStrike" kern="1200" cap="none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versionning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10408" y="3032972"/>
            <a:ext cx="1522370" cy="29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 des travaux et des roadmaps en cours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171" name="Connecteur droit avec flèche 170"/>
          <p:cNvCxnSpPr>
            <a:endCxn id="169" idx="0"/>
          </p:cNvCxnSpPr>
          <p:nvPr/>
        </p:nvCxnSpPr>
        <p:spPr>
          <a:xfrm>
            <a:off x="1388149" y="2769071"/>
            <a:ext cx="0" cy="2639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en angle 174"/>
          <p:cNvCxnSpPr>
            <a:stCxn id="169" idx="3"/>
            <a:endCxn id="78" idx="1"/>
          </p:cNvCxnSpPr>
          <p:nvPr/>
        </p:nvCxnSpPr>
        <p:spPr>
          <a:xfrm flipV="1">
            <a:off x="2332778" y="2699954"/>
            <a:ext cx="1208473" cy="479604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5562348" y="3663528"/>
            <a:ext cx="1499445" cy="305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 et explication</a:t>
            </a:r>
            <a:r>
              <a:rPr kumimoji="0" lang="fr-FR" sz="800" b="0" i="0" u="none" strike="noStrike" kern="1200" cap="none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pratiques de code et </a:t>
            </a:r>
            <a:r>
              <a:rPr kumimoji="0" lang="fr-FR" sz="800" b="0" i="0" u="none" strike="noStrike" kern="1200" cap="none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versionning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181252" y="5158914"/>
            <a:ext cx="1499445" cy="305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Développement</a:t>
            </a:r>
            <a:r>
              <a:rPr kumimoji="0" lang="fr-FR" sz="800" b="0" i="0" u="none" strike="noStrike" kern="1200" cap="none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d’une White App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187511" y="5638045"/>
            <a:ext cx="1499445" cy="305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Développement d’US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207" name="Connecteur droit avec flèche 206"/>
          <p:cNvCxnSpPr>
            <a:stCxn id="197" idx="2"/>
            <a:endCxn id="203" idx="0"/>
          </p:cNvCxnSpPr>
          <p:nvPr/>
        </p:nvCxnSpPr>
        <p:spPr>
          <a:xfrm>
            <a:off x="3930975" y="5463994"/>
            <a:ext cx="6259" cy="17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78" idx="3"/>
            <a:endCxn id="128" idx="0"/>
          </p:cNvCxnSpPr>
          <p:nvPr/>
        </p:nvCxnSpPr>
        <p:spPr>
          <a:xfrm>
            <a:off x="4329307" y="2699954"/>
            <a:ext cx="1982765" cy="363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28" idx="2"/>
            <a:endCxn id="178" idx="0"/>
          </p:cNvCxnSpPr>
          <p:nvPr/>
        </p:nvCxnSpPr>
        <p:spPr>
          <a:xfrm flipH="1">
            <a:off x="6312071" y="3356164"/>
            <a:ext cx="1" cy="30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965513" y="3062992"/>
            <a:ext cx="1521757" cy="29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 de la plateforme/ Outillage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23" name="Connecteur en angle 22"/>
          <p:cNvCxnSpPr>
            <a:stCxn id="68" idx="2"/>
            <a:endCxn id="130" idx="0"/>
          </p:cNvCxnSpPr>
          <p:nvPr/>
        </p:nvCxnSpPr>
        <p:spPr>
          <a:xfrm rot="5400000">
            <a:off x="4921892" y="-1148520"/>
            <a:ext cx="360577" cy="7043196"/>
          </a:xfrm>
          <a:prstGeom prst="bentConnector3">
            <a:avLst>
              <a:gd name="adj1" fmla="val 23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69" idx="2"/>
            <a:endCxn id="157" idx="0"/>
          </p:cNvCxnSpPr>
          <p:nvPr/>
        </p:nvCxnSpPr>
        <p:spPr>
          <a:xfrm>
            <a:off x="8726392" y="3356164"/>
            <a:ext cx="1073" cy="30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67" idx="3"/>
            <a:endCxn id="74" idx="1"/>
          </p:cNvCxnSpPr>
          <p:nvPr/>
        </p:nvCxnSpPr>
        <p:spPr>
          <a:xfrm flipV="1">
            <a:off x="2294932" y="1562148"/>
            <a:ext cx="5625000" cy="392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74" idx="2"/>
            <a:endCxn id="68" idx="0"/>
          </p:cNvCxnSpPr>
          <p:nvPr/>
        </p:nvCxnSpPr>
        <p:spPr>
          <a:xfrm>
            <a:off x="8617977" y="1718755"/>
            <a:ext cx="5801" cy="180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277707" y="3057038"/>
            <a:ext cx="1499445" cy="305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Aide  dans les démarches</a:t>
            </a:r>
            <a:r>
              <a:rPr kumimoji="0" lang="fr-FR" sz="800" b="0" i="0" u="none" strike="noStrike" kern="1200" cap="none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administratives SGMA</a:t>
            </a:r>
            <a:endParaRPr kumimoji="0" lang="fr-FR" sz="800" b="0" i="0" u="none" strike="noStrike" kern="1200" cap="none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cxnSp>
        <p:nvCxnSpPr>
          <p:cNvPr id="81" name="Connecteur droit avec flèche 80"/>
          <p:cNvCxnSpPr>
            <a:stCxn id="69" idx="3"/>
            <a:endCxn id="107" idx="1"/>
          </p:cNvCxnSpPr>
          <p:nvPr/>
        </p:nvCxnSpPr>
        <p:spPr>
          <a:xfrm>
            <a:off x="9487270" y="3209578"/>
            <a:ext cx="790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necteur en angle 82"/>
          <p:cNvCxnSpPr>
            <a:stCxn id="178" idx="2"/>
            <a:endCxn id="197" idx="0"/>
          </p:cNvCxnSpPr>
          <p:nvPr/>
        </p:nvCxnSpPr>
        <p:spPr>
          <a:xfrm rot="5400000">
            <a:off x="4526370" y="3373213"/>
            <a:ext cx="1190306" cy="2381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stCxn id="157" idx="2"/>
            <a:endCxn id="197" idx="0"/>
          </p:cNvCxnSpPr>
          <p:nvPr/>
        </p:nvCxnSpPr>
        <p:spPr>
          <a:xfrm rot="5400000">
            <a:off x="5734067" y="2165516"/>
            <a:ext cx="1190306" cy="4796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Avant intégration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18919" y="766355"/>
            <a:ext cx="6919200" cy="416888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Demande de</a:t>
            </a:r>
            <a:r>
              <a:rPr kumimoji="0" lang="fr-FR" sz="12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matériel info et accès SGMA</a:t>
            </a: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919" y="2808998"/>
            <a:ext cx="6919200" cy="416888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Demande des droits</a:t>
            </a:r>
            <a:r>
              <a:rPr kumimoji="0" lang="fr-FR" sz="12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30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admins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919" y="3979833"/>
            <a:ext cx="6919200" cy="416888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Installation du poste développeur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919" y="1258693"/>
            <a:ext cx="9872855" cy="145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Le 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PMO remplit  </a:t>
            </a:r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la </a:t>
            </a:r>
            <a:r>
              <a:rPr lang="fr-FR" sz="1200" b="1" spc="100" dirty="0" smtClean="0">
                <a:solidFill>
                  <a:schemeClr val="accent1"/>
                </a:solidFill>
                <a:latin typeface="Montserrat Light"/>
              </a:rPr>
              <a:t>fiche de demande  du ‘’</a:t>
            </a:r>
            <a:r>
              <a:rPr lang="fr-FR" sz="1200" b="1" spc="100" dirty="0" err="1" smtClean="0">
                <a:solidFill>
                  <a:schemeClr val="accent1"/>
                </a:solidFill>
                <a:latin typeface="Montserrat Light"/>
              </a:rPr>
              <a:t>materiel</a:t>
            </a:r>
            <a:r>
              <a:rPr lang="fr-FR" sz="1200" b="1" spc="100" dirty="0" smtClean="0">
                <a:solidFill>
                  <a:schemeClr val="accent1"/>
                </a:solidFill>
                <a:latin typeface="Montserrat Light"/>
              </a:rPr>
              <a:t> informatique, logiciels, internet et intranet ‘’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 de la nouvelle recrue et la fait signer par le directeur de la Digital </a:t>
            </a:r>
            <a:r>
              <a:rPr lang="fr-FR" sz="1200" spc="100" dirty="0" err="1" smtClean="0">
                <a:solidFill>
                  <a:schemeClr val="accent1"/>
                </a:solidFill>
                <a:latin typeface="Montserrat Light"/>
              </a:rPr>
              <a:t>Factory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. </a:t>
            </a:r>
          </a:p>
          <a:p>
            <a:pPr lvl="0"/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Cette demande contient:</a:t>
            </a:r>
          </a:p>
          <a:p>
            <a:pPr marL="171450" lvl="0" indent="-171450">
              <a:spcBef>
                <a:spcPts val="300"/>
              </a:spcBef>
              <a:buFontTx/>
              <a:buChar char="-"/>
            </a:pPr>
            <a:r>
              <a:rPr lang="fr-FR" sz="1100" spc="100" dirty="0">
                <a:solidFill>
                  <a:schemeClr val="accent1"/>
                </a:solidFill>
                <a:latin typeface="Montserrat Light"/>
              </a:rPr>
              <a:t>U</a:t>
            </a: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n ordinateur (</a:t>
            </a:r>
            <a:r>
              <a:rPr lang="fr-FR" sz="1100" spc="100" dirty="0" err="1" smtClean="0">
                <a:solidFill>
                  <a:schemeClr val="accent1"/>
                </a:solidFill>
                <a:latin typeface="Montserrat Light"/>
              </a:rPr>
              <a:t>Core</a:t>
            </a: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 i7, RAM 16 Go), </a:t>
            </a:r>
          </a:p>
          <a:p>
            <a:pPr marL="171450" lvl="0" indent="-171450">
              <a:buFontTx/>
              <a:buChar char="-"/>
            </a:pPr>
            <a:r>
              <a:rPr lang="fr-FR" sz="1100" spc="100" dirty="0">
                <a:solidFill>
                  <a:schemeClr val="accent1"/>
                </a:solidFill>
                <a:latin typeface="Montserrat Light"/>
              </a:rPr>
              <a:t>U</a:t>
            </a: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n poste téléphonique, </a:t>
            </a:r>
          </a:p>
          <a:p>
            <a:pPr marL="171450" lvl="0" indent="-171450">
              <a:buFontTx/>
              <a:buChar char="-"/>
            </a:pP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Une création de session avec messagerie externe et navigation internet</a:t>
            </a:r>
          </a:p>
          <a:p>
            <a:pPr lvl="0">
              <a:spcBef>
                <a:spcPts val="300"/>
              </a:spcBef>
            </a:pP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Il envoie la demande </a:t>
            </a:r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au helpdesk  </a:t>
            </a:r>
            <a:r>
              <a:rPr lang="fr-FR" sz="1200" b="1" spc="100" dirty="0" smtClean="0">
                <a:solidFill>
                  <a:schemeClr val="accent1"/>
                </a:solidFill>
                <a:latin typeface="Montserrat Light"/>
                <a:hlinkClick r:id="rId3"/>
              </a:rPr>
              <a:t>HelpDesk.G2I@bhfm-ma.fr.socgen.com</a:t>
            </a:r>
            <a:r>
              <a:rPr lang="fr-FR" sz="1200" b="1" spc="100" dirty="0" smtClean="0">
                <a:solidFill>
                  <a:schemeClr val="accent1"/>
                </a:solidFill>
                <a:latin typeface="Montserrat Light"/>
              </a:rPr>
              <a:t> </a:t>
            </a:r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3 semaines avant 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l’arrivée de la recrue.</a:t>
            </a:r>
            <a:endParaRPr kumimoji="0" lang="fr-FR" sz="1200" b="1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920" y="3282495"/>
            <a:ext cx="9872854" cy="6013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Le 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PMO remplit  le </a:t>
            </a:r>
            <a:r>
              <a:rPr lang="fr-FR" sz="1200" b="1" spc="100" dirty="0" smtClean="0">
                <a:solidFill>
                  <a:schemeClr val="accent1"/>
                </a:solidFill>
                <a:latin typeface="Montserrat Light"/>
              </a:rPr>
              <a:t>formulaire de demande d’exception Administrateur Local 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de </a:t>
            </a:r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la nouvelle recrue et la fait signer par le directeur de la Digital </a:t>
            </a:r>
            <a:r>
              <a:rPr lang="fr-FR" sz="1200" spc="100" dirty="0" err="1">
                <a:solidFill>
                  <a:schemeClr val="accent1"/>
                </a:solidFill>
                <a:latin typeface="Montserrat Light"/>
              </a:rPr>
              <a:t>Factory</a:t>
            </a:r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. </a:t>
            </a:r>
          </a:p>
          <a:p>
            <a:pPr lvl="0"/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Il envoie la demande au helpdesk  </a:t>
            </a:r>
            <a:r>
              <a:rPr lang="fr-FR" sz="1200" b="1" spc="100" dirty="0" smtClean="0">
                <a:solidFill>
                  <a:schemeClr val="accent1"/>
                </a:solidFill>
                <a:latin typeface="Montserrat Light"/>
                <a:hlinkClick r:id="rId3"/>
              </a:rPr>
              <a:t>HelpDesk.G2I@bhfm-ma.fr.socgen.com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  1 semaine </a:t>
            </a:r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avant l’arrivée de la </a:t>
            </a:r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recrue.</a:t>
            </a:r>
            <a:endParaRPr lang="fr-FR" sz="1200" spc="100" dirty="0">
              <a:solidFill>
                <a:schemeClr val="accent1"/>
              </a:solidFill>
              <a:latin typeface="Montserrat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920" y="4453331"/>
            <a:ext cx="9872854" cy="1036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Le </a:t>
            </a:r>
            <a:r>
              <a:rPr lang="fr-FR" sz="1200" spc="100" dirty="0" err="1" smtClean="0">
                <a:solidFill>
                  <a:schemeClr val="accent1"/>
                </a:solidFill>
                <a:latin typeface="Montserrat Light"/>
              </a:rPr>
              <a:t>Techlead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 installe le poste développeur (outils de </a:t>
            </a:r>
            <a:r>
              <a:rPr lang="fr-FR" sz="1200" spc="100" dirty="0" err="1" smtClean="0">
                <a:solidFill>
                  <a:schemeClr val="accent1"/>
                </a:solidFill>
                <a:latin typeface="Montserrat Light"/>
              </a:rPr>
              <a:t>dév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) sur le poste de la nouvelle recrue:</a:t>
            </a:r>
          </a:p>
          <a:p>
            <a:pPr marL="171450" lvl="0" indent="-171450">
              <a:spcBef>
                <a:spcPts val="300"/>
              </a:spcBef>
              <a:buFontTx/>
              <a:buChar char="-"/>
            </a:pPr>
            <a:r>
              <a:rPr lang="fr-FR" sz="1100" spc="100" dirty="0" err="1" smtClean="0">
                <a:solidFill>
                  <a:schemeClr val="accent1"/>
                </a:solidFill>
                <a:latin typeface="Montserrat Light"/>
              </a:rPr>
              <a:t>Node.Js</a:t>
            </a: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 (plateforme back)</a:t>
            </a:r>
          </a:p>
          <a:p>
            <a:pPr marL="171450" lvl="0" indent="-171450">
              <a:buFontTx/>
              <a:buChar char="-"/>
            </a:pP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Visual Studio code ou </a:t>
            </a:r>
            <a:r>
              <a:rPr lang="fr-FR" sz="1100" spc="100" dirty="0" err="1" smtClean="0">
                <a:solidFill>
                  <a:schemeClr val="accent1"/>
                </a:solidFill>
                <a:latin typeface="Montserrat Light"/>
              </a:rPr>
              <a:t>Atom</a:t>
            </a: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 (Front) </a:t>
            </a:r>
          </a:p>
          <a:p>
            <a:pPr marL="171450" lvl="0" indent="-171450">
              <a:buFontTx/>
              <a:buChar char="-"/>
            </a:pP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INTELLIJ (back)</a:t>
            </a:r>
          </a:p>
          <a:p>
            <a:pPr marL="171450" lvl="0" indent="-171450">
              <a:buFontTx/>
              <a:buChar char="-"/>
            </a:pP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GIT (</a:t>
            </a:r>
            <a:r>
              <a:rPr lang="fr-FR" sz="1100" spc="100" dirty="0" err="1" smtClean="0">
                <a:solidFill>
                  <a:schemeClr val="accent1"/>
                </a:solidFill>
                <a:latin typeface="Montserrat Light"/>
              </a:rPr>
              <a:t>versionning</a:t>
            </a:r>
            <a:r>
              <a:rPr lang="fr-FR" sz="1100" spc="100" dirty="0" smtClean="0">
                <a:solidFill>
                  <a:schemeClr val="accent1"/>
                </a:solidFill>
                <a:latin typeface="Montserrat Light"/>
              </a:rPr>
              <a:t>) </a:t>
            </a:r>
            <a:endParaRPr lang="fr-FR" sz="1100" spc="100" dirty="0">
              <a:solidFill>
                <a:schemeClr val="accent1"/>
              </a:solidFill>
              <a:latin typeface="Montserrat Light"/>
            </a:endParaRPr>
          </a:p>
        </p:txBody>
      </p:sp>
      <p:graphicFrame>
        <p:nvGraphicFramePr>
          <p:cNvPr id="12" name="Obje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99753"/>
              </p:ext>
            </p:extLst>
          </p:nvPr>
        </p:nvGraphicFramePr>
        <p:xfrm>
          <a:off x="10696575" y="164852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Document" showAsIcon="1" r:id="rId4" imgW="914400" imgH="771480" progId="Word.Document.8">
                  <p:embed/>
                </p:oleObj>
              </mc:Choice>
              <mc:Fallback>
                <p:oleObj name="Document" showAsIcon="1" r:id="rId4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96575" y="164852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573807"/>
              </p:ext>
            </p:extLst>
          </p:nvPr>
        </p:nvGraphicFramePr>
        <p:xfrm>
          <a:off x="10687050" y="325446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Document" showAsIcon="1" r:id="rId6" imgW="914400" imgH="771480" progId="Word.Document.12">
                  <p:embed/>
                </p:oleObj>
              </mc:Choice>
              <mc:Fallback>
                <p:oleObj name="Document" showAsIcon="1" r:id="rId6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87050" y="325446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18919" y="5547019"/>
            <a:ext cx="6919200" cy="416888"/>
          </a:xfrm>
          <a:prstGeom prst="rect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Demande des droits</a:t>
            </a:r>
            <a:r>
              <a:rPr kumimoji="0" lang="fr-FR" sz="12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</a:t>
            </a:r>
            <a:r>
              <a:rPr kumimoji="0" lang="fr-FR" sz="1200" b="0" i="0" u="none" strike="noStrike" kern="1200" cap="none" spc="30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admins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920" y="6020517"/>
            <a:ext cx="9872854" cy="38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Le </a:t>
            </a:r>
            <a:r>
              <a:rPr lang="fr-FR" sz="1200" spc="100" dirty="0" err="1" smtClean="0">
                <a:solidFill>
                  <a:schemeClr val="accent1"/>
                </a:solidFill>
                <a:latin typeface="Montserrat Light"/>
              </a:rPr>
              <a:t>Techlead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 </a:t>
            </a:r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crée les accès requis (ex: </a:t>
            </a:r>
            <a:r>
              <a:rPr lang="fr-FR" sz="1200" spc="100" dirty="0" err="1">
                <a:solidFill>
                  <a:schemeClr val="accent1"/>
                </a:solidFill>
                <a:latin typeface="Montserrat Light"/>
              </a:rPr>
              <a:t>GitLab</a:t>
            </a:r>
            <a:r>
              <a:rPr lang="fr-FR" sz="1200" spc="100" dirty="0">
                <a:solidFill>
                  <a:schemeClr val="accent1"/>
                </a:solidFill>
                <a:latin typeface="Montserrat Light"/>
              </a:rPr>
              <a:t>) pour la nouvelle </a:t>
            </a:r>
            <a:r>
              <a:rPr lang="fr-FR" sz="1200" spc="100" dirty="0" smtClean="0">
                <a:solidFill>
                  <a:schemeClr val="accent1"/>
                </a:solidFill>
                <a:latin typeface="Montserrat Light"/>
              </a:rPr>
              <a:t>recrue.</a:t>
            </a:r>
            <a:endParaRPr lang="fr-FR" sz="1200" spc="100" dirty="0">
              <a:solidFill>
                <a:schemeClr val="accent1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986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de l’intégration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18920" y="1909355"/>
            <a:ext cx="6919200" cy="41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</a:t>
            </a:r>
            <a:r>
              <a:rPr kumimoji="0" lang="fr-FR" sz="12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 la </a:t>
            </a:r>
            <a:r>
              <a:rPr kumimoji="0" lang="fr-FR" sz="1200" b="0" i="0" u="none" strike="noStrike" kern="1200" cap="none" spc="30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Squad</a:t>
            </a:r>
            <a:r>
              <a:rPr kumimoji="0" lang="fr-FR" sz="12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et des rôles et responsabilités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920" y="3072922"/>
            <a:ext cx="6919200" cy="41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 des travaux et des roadmaps</a:t>
            </a:r>
            <a:r>
              <a:rPr kumimoji="0" lang="fr-FR" sz="12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en cours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918" y="2363409"/>
            <a:ext cx="98748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Le PMO accueille la nouvelle recrue et lui présente la </a:t>
            </a:r>
            <a:r>
              <a:rPr kumimoji="0" lang="fr-FR" sz="1200" i="0" u="none" strike="noStrike" kern="1200" cap="none" spc="100" normalizeH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Squad</a:t>
            </a: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 et ses rituels.</a:t>
            </a:r>
          </a:p>
          <a:p>
            <a:pPr lvl="0">
              <a:spcAft>
                <a:spcPts val="300"/>
              </a:spcAft>
            </a:pPr>
            <a:r>
              <a:rPr lang="fr-FR" sz="1200" spc="100" dirty="0" smtClean="0">
                <a:solidFill>
                  <a:srgbClr val="34B2AF"/>
                </a:solidFill>
                <a:latin typeface="Montserrat Light"/>
              </a:rPr>
              <a:t>Il explique à la nouvelle recrue les différents rôles et responsabilités au sein de l’équipe</a:t>
            </a:r>
            <a:endParaRPr kumimoji="0" lang="fr-FR" sz="1200" i="0" u="none" strike="noStrike" kern="1200" cap="none" spc="100" normalizeH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920" y="3545619"/>
            <a:ext cx="9874800" cy="4241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200" spc="100" dirty="0" smtClean="0">
                <a:solidFill>
                  <a:srgbClr val="34B2AF"/>
                </a:solidFill>
                <a:latin typeface="Montserrat Light"/>
              </a:rPr>
              <a:t>Le PMO présente à la nouvelle recrue les travaux réalisés et l’état d’avancement de la roadmap en cours.</a:t>
            </a:r>
            <a:endParaRPr lang="fr-FR" sz="12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918" y="4170285"/>
            <a:ext cx="6919200" cy="41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vl="0">
              <a:defRPr/>
            </a:pPr>
            <a:r>
              <a:rPr lang="fr-FR" sz="1200" spc="300" dirty="0">
                <a:solidFill>
                  <a:prstClr val="white"/>
                </a:solidFill>
                <a:latin typeface="Montserrat Light"/>
              </a:rPr>
              <a:t>Aide  dans les démarches administratives (RH, Badge</a:t>
            </a:r>
            <a:r>
              <a:rPr lang="fr-FR" sz="1200" spc="300" dirty="0" smtClean="0">
                <a:solidFill>
                  <a:prstClr val="white"/>
                </a:solidFill>
                <a:latin typeface="Montserrat Light"/>
              </a:rPr>
              <a:t>)</a:t>
            </a:r>
            <a:endParaRPr lang="fr-FR" sz="1200" spc="300" dirty="0">
              <a:solidFill>
                <a:prstClr val="white"/>
              </a:solidFill>
              <a:latin typeface="Montserrat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918" y="4637955"/>
            <a:ext cx="98748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200" spc="100" dirty="0" smtClean="0">
                <a:solidFill>
                  <a:srgbClr val="34B2AF"/>
                </a:solidFill>
                <a:latin typeface="Montserrat Light"/>
              </a:rPr>
              <a:t>Si la recrue est recrutée en interne, un développeur avec de l’ancienneté lui explique les procédures administrative SGMA, ex: demande de badge, fonctionnement du restaurant, procédures RH … </a:t>
            </a:r>
            <a:endParaRPr lang="fr-FR" sz="1200" spc="100" dirty="0">
              <a:solidFill>
                <a:srgbClr val="34B2AF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57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de l’intégration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18920" y="3962998"/>
            <a:ext cx="6920106" cy="41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</a:t>
            </a:r>
            <a:r>
              <a:rPr kumimoji="0" lang="fr-FR" sz="12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et explication des pratiques de code et </a:t>
            </a:r>
            <a:r>
              <a:rPr kumimoji="0" lang="fr-FR" sz="1200" b="0" i="0" u="none" strike="noStrike" kern="1200" cap="none" spc="30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versionning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920" y="1246211"/>
            <a:ext cx="6920106" cy="416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Présentation de la plateforme et outillage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918" y="4417052"/>
            <a:ext cx="9874800" cy="12084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Si la recrue est recrutée en interne, le </a:t>
            </a:r>
            <a:r>
              <a:rPr kumimoji="0" lang="fr-FR" sz="1200" i="0" u="none" strike="noStrike" kern="1200" cap="none" spc="100" normalizeH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techlead</a:t>
            </a: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 présente et explique les pratiques de code à la nouvelle recrue et les règles de </a:t>
            </a:r>
            <a:r>
              <a:rPr kumimoji="0" lang="fr-FR" sz="1200" i="0" u="none" strike="noStrike" kern="1200" cap="none" spc="100" normalizeH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versionning</a:t>
            </a: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 en se basant sur </a:t>
            </a:r>
            <a:r>
              <a:rPr lang="fr-FR" sz="1200" spc="100" dirty="0">
                <a:solidFill>
                  <a:srgbClr val="34B2AF"/>
                </a:solidFill>
                <a:latin typeface="Montserrat Light"/>
              </a:rPr>
              <a:t>la documentation Wiki (</a:t>
            </a:r>
            <a:r>
              <a:rPr lang="fr-FR" sz="1200" spc="100" dirty="0">
                <a:solidFill>
                  <a:schemeClr val="accent3"/>
                </a:solidFill>
                <a:latin typeface="Montserrat Light"/>
              </a:rPr>
              <a:t>http://10.6.1.9/doku.php?id=start</a:t>
            </a:r>
            <a:r>
              <a:rPr lang="fr-FR" sz="1200" spc="100" dirty="0">
                <a:solidFill>
                  <a:srgbClr val="34B2AF"/>
                </a:solidFill>
                <a:latin typeface="Montserrat Light"/>
              </a:rPr>
              <a:t>) </a:t>
            </a:r>
            <a:endParaRPr lang="fr-FR" sz="1200" spc="100" dirty="0" smtClean="0">
              <a:solidFill>
                <a:srgbClr val="34B2AF"/>
              </a:solidFill>
              <a:latin typeface="Montserrat Ligh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200" spc="100" dirty="0">
                <a:solidFill>
                  <a:srgbClr val="34B2AF"/>
                </a:solidFill>
                <a:latin typeface="Montserrat Light"/>
              </a:rPr>
              <a:t>Si la recrue est </a:t>
            </a:r>
            <a:r>
              <a:rPr lang="fr-FR" sz="1200" spc="100" dirty="0" smtClean="0">
                <a:solidFill>
                  <a:srgbClr val="34B2AF"/>
                </a:solidFill>
                <a:latin typeface="Montserrat Light"/>
              </a:rPr>
              <a:t>un prestataire externe, l’architecte </a:t>
            </a:r>
            <a:r>
              <a:rPr lang="fr-FR" sz="1200" spc="100" dirty="0">
                <a:solidFill>
                  <a:srgbClr val="34B2AF"/>
                </a:solidFill>
                <a:latin typeface="Montserrat Light"/>
              </a:rPr>
              <a:t>présente et explique les pratiques de code à la nouvelle recrue et les règles de </a:t>
            </a:r>
            <a:r>
              <a:rPr lang="fr-FR" sz="1200" spc="100" dirty="0" err="1" smtClean="0">
                <a:solidFill>
                  <a:srgbClr val="34B2AF"/>
                </a:solidFill>
                <a:latin typeface="Montserrat Light"/>
              </a:rPr>
              <a:t>versionning</a:t>
            </a:r>
            <a:r>
              <a:rPr lang="fr-FR" sz="1200" spc="100" dirty="0">
                <a:solidFill>
                  <a:srgbClr val="34B2AF"/>
                </a:solidFill>
                <a:latin typeface="Montserrat Light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20" y="1718908"/>
            <a:ext cx="9874800" cy="20354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200" spc="100" dirty="0">
                <a:solidFill>
                  <a:srgbClr val="34B2AF"/>
                </a:solidFill>
                <a:latin typeface="Montserrat Light"/>
              </a:rPr>
              <a:t>Si la recrue est recrutée en interne, le </a:t>
            </a:r>
            <a:r>
              <a:rPr lang="fr-FR" sz="1200" spc="100" dirty="0" err="1">
                <a:solidFill>
                  <a:srgbClr val="34B2AF"/>
                </a:solidFill>
                <a:latin typeface="Montserrat Light"/>
              </a:rPr>
              <a:t>techlead</a:t>
            </a:r>
            <a:r>
              <a:rPr lang="fr-FR" sz="1200" spc="100" dirty="0">
                <a:solidFill>
                  <a:srgbClr val="34B2AF"/>
                </a:solidFill>
                <a:latin typeface="Montserrat Light"/>
              </a:rPr>
              <a:t> présente</a:t>
            </a:r>
            <a:r>
              <a:rPr lang="fr-FR" sz="1200" spc="100" dirty="0" smtClean="0">
                <a:solidFill>
                  <a:srgbClr val="34B2AF"/>
                </a:solidFill>
                <a:latin typeface="Montserrat Light"/>
              </a:rPr>
              <a:t> la plateforme de développement et l’outillage à la nouvelle recrue.</a:t>
            </a:r>
          </a:p>
          <a:p>
            <a:pPr lvl="0">
              <a:spcBef>
                <a:spcPts val="300"/>
              </a:spcBef>
            </a:pPr>
            <a:r>
              <a:rPr lang="fr-FR" sz="1200" spc="100" dirty="0">
                <a:solidFill>
                  <a:srgbClr val="34B2AF"/>
                </a:solidFill>
                <a:latin typeface="Montserrat Light"/>
              </a:rPr>
              <a:t>Si la recrue est un prestataire externe, l’architecte </a:t>
            </a:r>
            <a:r>
              <a:rPr lang="fr-FR" sz="1200" spc="100" dirty="0" smtClean="0">
                <a:solidFill>
                  <a:srgbClr val="34B2AF"/>
                </a:solidFill>
                <a:latin typeface="Montserrat Light"/>
              </a:rPr>
              <a:t>présente </a:t>
            </a:r>
            <a:r>
              <a:rPr lang="fr-FR" sz="1200" spc="100" dirty="0">
                <a:solidFill>
                  <a:srgbClr val="34B2AF"/>
                </a:solidFill>
                <a:latin typeface="Montserrat Light"/>
              </a:rPr>
              <a:t>la plateforme de développement et l’outillage à la nouvelle recrue</a:t>
            </a:r>
            <a:r>
              <a:rPr lang="fr-FR" sz="1200" spc="100" dirty="0" smtClean="0">
                <a:solidFill>
                  <a:srgbClr val="34B2AF"/>
                </a:solidFill>
                <a:latin typeface="Montserrat Light"/>
              </a:rPr>
              <a:t>.</a:t>
            </a:r>
          </a:p>
          <a:p>
            <a:pPr lvl="0">
              <a:spcBef>
                <a:spcPts val="300"/>
              </a:spcBef>
            </a:pPr>
            <a:r>
              <a:rPr lang="fr-FR" sz="1200" spc="100" dirty="0" smtClean="0">
                <a:solidFill>
                  <a:srgbClr val="34B2AF"/>
                </a:solidFill>
                <a:latin typeface="Montserrat Light"/>
              </a:rPr>
              <a:t>La plateforme comprend:</a:t>
            </a:r>
          </a:p>
          <a:p>
            <a:pPr marL="171450" lvl="0" indent="-171450">
              <a:spcBef>
                <a:spcPts val="300"/>
              </a:spcBef>
              <a:buFontTx/>
              <a:buChar char="-"/>
            </a:pPr>
            <a:r>
              <a:rPr lang="fr-FR" sz="1100" spc="100" dirty="0" smtClean="0">
                <a:solidFill>
                  <a:srgbClr val="34B2AF"/>
                </a:solidFill>
                <a:latin typeface="Montserrat Light"/>
              </a:rPr>
              <a:t>Repos Git</a:t>
            </a:r>
          </a:p>
          <a:p>
            <a:pPr marL="171450" lvl="0" indent="-171450">
              <a:buFontTx/>
              <a:buChar char="-"/>
            </a:pPr>
            <a:r>
              <a:rPr lang="fr-FR" sz="1100" spc="100" dirty="0" smtClean="0">
                <a:solidFill>
                  <a:srgbClr val="34B2AF"/>
                </a:solidFill>
                <a:latin typeface="Montserrat Light"/>
              </a:rPr>
              <a:t>Version Nexus Storage</a:t>
            </a:r>
          </a:p>
          <a:p>
            <a:pPr marL="171450" lvl="0" indent="-171450">
              <a:buFontTx/>
              <a:buChar char="-"/>
            </a:pPr>
            <a:r>
              <a:rPr lang="fr-FR" sz="1100" spc="100" dirty="0" err="1" smtClean="0">
                <a:solidFill>
                  <a:srgbClr val="34B2AF"/>
                </a:solidFill>
                <a:latin typeface="Montserrat Light"/>
              </a:rPr>
              <a:t>GitLab</a:t>
            </a:r>
            <a:r>
              <a:rPr lang="fr-FR" sz="1100" spc="100" dirty="0" smtClean="0">
                <a:solidFill>
                  <a:srgbClr val="34B2AF"/>
                </a:solidFill>
                <a:latin typeface="Montserrat Light"/>
              </a:rPr>
              <a:t> CI</a:t>
            </a:r>
            <a:r>
              <a:rPr lang="fr-FR" sz="1100" spc="100" dirty="0">
                <a:solidFill>
                  <a:srgbClr val="34B2AF"/>
                </a:solidFill>
                <a:latin typeface="Montserrat Light"/>
              </a:rPr>
              <a:t> </a:t>
            </a:r>
            <a:r>
              <a:rPr lang="fr-FR" sz="1100" spc="100" dirty="0" smtClean="0">
                <a:solidFill>
                  <a:srgbClr val="34B2AF"/>
                </a:solidFill>
                <a:latin typeface="Montserrat Light"/>
              </a:rPr>
              <a:t>and </a:t>
            </a:r>
            <a:r>
              <a:rPr lang="fr-FR" sz="1100" spc="100" dirty="0" err="1" smtClean="0">
                <a:solidFill>
                  <a:srgbClr val="34B2AF"/>
                </a:solidFill>
                <a:latin typeface="Montserrat Light"/>
              </a:rPr>
              <a:t>process</a:t>
            </a:r>
            <a:endParaRPr lang="fr-FR" sz="1100" spc="100" dirty="0" smtClean="0">
              <a:solidFill>
                <a:srgbClr val="34B2AF"/>
              </a:solidFill>
              <a:latin typeface="Montserrat Light"/>
            </a:endParaRPr>
          </a:p>
          <a:p>
            <a:pPr marL="171450" lvl="0" indent="-171450">
              <a:buFontTx/>
              <a:buChar char="-"/>
            </a:pPr>
            <a:r>
              <a:rPr lang="fr-FR" sz="1100" spc="100" dirty="0" smtClean="0">
                <a:solidFill>
                  <a:srgbClr val="34B2AF"/>
                </a:solidFill>
                <a:latin typeface="Montserrat Light"/>
              </a:rPr>
              <a:t>Sonar</a:t>
            </a:r>
          </a:p>
          <a:p>
            <a:pPr marL="171450" lvl="0" indent="-171450">
              <a:buFontTx/>
              <a:buChar char="-"/>
            </a:pPr>
            <a:r>
              <a:rPr lang="fr-FR" sz="1100" spc="100" dirty="0" smtClean="0">
                <a:solidFill>
                  <a:srgbClr val="34B2AF"/>
                </a:solidFill>
                <a:latin typeface="Montserrat Light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7902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Après l’intégration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18920" y="1214030"/>
            <a:ext cx="6919200" cy="416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Développement d’une White App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920" y="2862999"/>
            <a:ext cx="6919200" cy="416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Développement</a:t>
            </a:r>
            <a:r>
              <a:rPr kumimoji="0" lang="fr-FR" sz="12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des US</a:t>
            </a:r>
            <a:endParaRPr kumimoji="0" lang="fr-FR" sz="12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919" y="1706368"/>
            <a:ext cx="9872855" cy="979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En attendant de lui affecter une US, le développeur s’exerce à coder avec les langages utilisés à la Digital </a:t>
            </a:r>
            <a:r>
              <a:rPr kumimoji="0" lang="fr-FR" sz="1200" i="0" u="none" strike="noStrike" kern="1200" cap="none" spc="100" normalizeH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Factory</a:t>
            </a: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 et à mettre en pratique les pratiques de code, sur une application blanche avec une architecture de mini projet. </a:t>
            </a:r>
          </a:p>
          <a:p>
            <a:pPr lvl="0">
              <a:spcBef>
                <a:spcPts val="300"/>
              </a:spcBef>
            </a:pP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Le nouveau développeur se </a:t>
            </a:r>
            <a:r>
              <a:rPr kumimoji="0" lang="fr-FR" sz="1200" i="0" u="none" strike="noStrike" kern="1200" cap="none" spc="100" normalizeH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binome</a:t>
            </a:r>
            <a:r>
              <a:rPr kumimoji="0" lang="fr-FR" sz="1200" i="0" u="none" strike="noStrike" kern="1200" cap="none" spc="10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 avec un développeur plus ancien, selon sa spécialité front ou back, pour partager ses travaux et demander conseil éventuellement</a:t>
            </a:r>
            <a:endParaRPr kumimoji="0" lang="fr-FR" sz="1200" i="0" u="none" strike="noStrike" kern="1200" cap="none" spc="100" normalizeH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920" y="3336497"/>
            <a:ext cx="9872854" cy="4354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200" spc="100" dirty="0" smtClean="0">
                <a:solidFill>
                  <a:schemeClr val="accent3"/>
                </a:solidFill>
                <a:latin typeface="Montserrat Light"/>
              </a:rPr>
              <a:t>Au début du sprint suivant son intégration, le développeur  s’affecte une US et commence à la réaliser.</a:t>
            </a:r>
            <a:endParaRPr lang="fr-FR" sz="1200" spc="100" dirty="0">
              <a:solidFill>
                <a:schemeClr val="accent3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563569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651</Words>
  <Application>Microsoft Office PowerPoint</Application>
  <PresentationFormat>Grand écran</PresentationFormat>
  <Paragraphs>78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Helvetica Light</vt:lpstr>
      <vt:lpstr>Montserrat Light</vt:lpstr>
      <vt:lpstr>Montserrat-Bold</vt:lpstr>
      <vt:lpstr>Thème Office</vt:lpstr>
      <vt:lpstr>1_Thème Office</vt:lpstr>
      <vt:lpstr>Chart</vt:lpstr>
      <vt:lpstr>Document Microsoft Word 97 - 2003</vt:lpstr>
      <vt:lpstr>Document Microsoft Word</vt:lpstr>
      <vt:lpstr>Nouvelle recrue développeur</vt:lpstr>
      <vt:lpstr>Présentation PowerPoint</vt:lpstr>
      <vt:lpstr>Avant intégration</vt:lpstr>
      <vt:lpstr>Jour de l’intégration</vt:lpstr>
      <vt:lpstr>Jour de l’intégration</vt:lpstr>
      <vt:lpstr>Après l’intégration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63</cp:revision>
  <dcterms:created xsi:type="dcterms:W3CDTF">2018-04-12T08:43:26Z</dcterms:created>
  <dcterms:modified xsi:type="dcterms:W3CDTF">2018-04-18T17:37:26Z</dcterms:modified>
</cp:coreProperties>
</file>