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72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86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8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742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7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9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27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3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67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1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8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75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337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04649" y="3549528"/>
            <a:ext cx="5280267" cy="1991912"/>
          </a:xfrm>
        </p:spPr>
        <p:txBody>
          <a:bodyPr/>
          <a:lstStyle/>
          <a:p>
            <a:r>
              <a:rPr lang="fr-FR" dirty="0" smtClean="0"/>
              <a:t>Atelier </a:t>
            </a:r>
            <a:r>
              <a:rPr lang="fr-FR" dirty="0" smtClean="0"/>
              <a:t>Vision </a:t>
            </a:r>
            <a:r>
              <a:rPr lang="fr-FR" dirty="0" smtClean="0"/>
              <a:t>Corner digital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7383" y="5541440"/>
            <a:ext cx="4404632" cy="1655762"/>
          </a:xfrm>
        </p:spPr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3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Vision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Rectangle 4"/>
          <p:cNvSpPr/>
          <p:nvPr/>
        </p:nvSpPr>
        <p:spPr bwMode="auto">
          <a:xfrm>
            <a:off x="5089939" y="724590"/>
            <a:ext cx="2160000" cy="4201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51268" y="724590"/>
            <a:ext cx="2160000" cy="2158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51268" y="2882904"/>
            <a:ext cx="2160000" cy="2042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87432" y="724590"/>
            <a:ext cx="2160000" cy="4201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46218" y="724590"/>
            <a:ext cx="2160000" cy="2158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46218" y="2882904"/>
            <a:ext cx="2160000" cy="20429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411268" y="724590"/>
            <a:ext cx="2160000" cy="420129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2893" y="4925888"/>
            <a:ext cx="5400000" cy="16065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74621" y="4925888"/>
            <a:ext cx="5396647" cy="16065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720725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n"/>
              <a:tabLst/>
            </a:pPr>
            <a:endParaRPr kumimoji="0" lang="fr-F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ource Sans Pro Ligh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3FEA26F-F530-499B-90C9-4562B3C9A74A}"/>
              </a:ext>
            </a:extLst>
          </p:cNvPr>
          <p:cNvSpPr/>
          <p:nvPr/>
        </p:nvSpPr>
        <p:spPr bwMode="auto">
          <a:xfrm>
            <a:off x="9352498" y="686840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rPr>
              <a:t>1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Arial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1BEF7C5-C61F-4B85-911F-57F84A356079}"/>
              </a:ext>
            </a:extLst>
          </p:cNvPr>
          <p:cNvSpPr/>
          <p:nvPr/>
        </p:nvSpPr>
        <p:spPr bwMode="auto">
          <a:xfrm>
            <a:off x="686340" y="696380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smtClean="0">
                <a:solidFill>
                  <a:schemeClr val="bg1"/>
                </a:solidFill>
                <a:latin typeface="Source Sans Pro Light"/>
                <a:cs typeface="Arial"/>
              </a:rPr>
              <a:t>2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Arial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8EBFB9B-B0EC-4DB6-BE2A-B0A79A23E18C}"/>
              </a:ext>
            </a:extLst>
          </p:cNvPr>
          <p:cNvSpPr/>
          <p:nvPr/>
        </p:nvSpPr>
        <p:spPr bwMode="auto">
          <a:xfrm>
            <a:off x="5042750" y="696380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rPr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784C22C-757E-4C14-8AD9-56BE4B8EE6A2}"/>
              </a:ext>
            </a:extLst>
          </p:cNvPr>
          <p:cNvSpPr/>
          <p:nvPr/>
        </p:nvSpPr>
        <p:spPr bwMode="auto">
          <a:xfrm>
            <a:off x="2896290" y="696380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rPr>
              <a:t>4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C73722A-A0F5-4342-B586-8C9DB9C73C2D}"/>
              </a:ext>
            </a:extLst>
          </p:cNvPr>
          <p:cNvSpPr/>
          <p:nvPr/>
        </p:nvSpPr>
        <p:spPr bwMode="auto">
          <a:xfrm>
            <a:off x="7193170" y="2878155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chemeClr val="bg1"/>
                </a:solidFill>
                <a:latin typeface="Source Sans Pro Light"/>
                <a:cs typeface="Arial"/>
              </a:rPr>
              <a:t>6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Arial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E950D2B-F113-48A2-A12C-E58F9DDDBFA8}"/>
              </a:ext>
            </a:extLst>
          </p:cNvPr>
          <p:cNvSpPr/>
          <p:nvPr/>
        </p:nvSpPr>
        <p:spPr bwMode="auto">
          <a:xfrm>
            <a:off x="6130471" y="4860027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chemeClr val="bg1"/>
                </a:solidFill>
                <a:latin typeface="Source Sans Pro Light"/>
                <a:cs typeface="Arial"/>
              </a:rPr>
              <a:t>7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Arial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A2F618B-0C13-4AB4-B26B-6ED51241978F}"/>
              </a:ext>
            </a:extLst>
          </p:cNvPr>
          <p:cNvSpPr/>
          <p:nvPr/>
        </p:nvSpPr>
        <p:spPr bwMode="auto">
          <a:xfrm>
            <a:off x="677381" y="4860027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rPr>
              <a:t>8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C142FE8-F941-4BCB-9FE0-C7A46C06B42A}"/>
              </a:ext>
            </a:extLst>
          </p:cNvPr>
          <p:cNvSpPr/>
          <p:nvPr/>
        </p:nvSpPr>
        <p:spPr bwMode="auto">
          <a:xfrm>
            <a:off x="2896290" y="2834386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 Light"/>
                <a:cs typeface="Arial"/>
              </a:rPr>
              <a:t>9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6E4A49A-1BA4-47A0-AC53-3E7EC456ECB2}"/>
              </a:ext>
            </a:extLst>
          </p:cNvPr>
          <p:cNvSpPr/>
          <p:nvPr/>
        </p:nvSpPr>
        <p:spPr bwMode="auto">
          <a:xfrm>
            <a:off x="7194103" y="696380"/>
            <a:ext cx="216000" cy="2160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chemeClr val="bg1"/>
                </a:solidFill>
                <a:latin typeface="Source Sans Pro Light"/>
                <a:cs typeface="Arial"/>
              </a:rPr>
              <a:t>5</a:t>
            </a: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 Light"/>
              <a:cs typeface="Arial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 bwMode="auto">
          <a:xfrm>
            <a:off x="844571" y="748361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Besoins</a:t>
            </a:r>
          </a:p>
        </p:txBody>
      </p:sp>
      <p:sp>
        <p:nvSpPr>
          <p:cNvPr id="24" name="Titre 1"/>
          <p:cNvSpPr txBox="1">
            <a:spLocks/>
          </p:cNvSpPr>
          <p:nvPr/>
        </p:nvSpPr>
        <p:spPr bwMode="auto">
          <a:xfrm>
            <a:off x="3081184" y="748361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Solutions</a:t>
            </a:r>
          </a:p>
        </p:txBody>
      </p:sp>
      <p:sp>
        <p:nvSpPr>
          <p:cNvPr id="25" name="Titre 1"/>
          <p:cNvSpPr txBox="1">
            <a:spLocks/>
          </p:cNvSpPr>
          <p:nvPr/>
        </p:nvSpPr>
        <p:spPr bwMode="auto">
          <a:xfrm>
            <a:off x="5218268" y="699070"/>
            <a:ext cx="1967959" cy="3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Proposition de Valeur</a:t>
            </a:r>
          </a:p>
        </p:txBody>
      </p:sp>
      <p:sp>
        <p:nvSpPr>
          <p:cNvPr id="26" name="Titre 1"/>
          <p:cNvSpPr txBox="1">
            <a:spLocks/>
          </p:cNvSpPr>
          <p:nvPr/>
        </p:nvSpPr>
        <p:spPr bwMode="auto">
          <a:xfrm>
            <a:off x="7367381" y="748360"/>
            <a:ext cx="1780884" cy="40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Avantages concurrentiels </a:t>
            </a:r>
          </a:p>
        </p:txBody>
      </p:sp>
      <p:sp>
        <p:nvSpPr>
          <p:cNvPr id="27" name="Titre 1"/>
          <p:cNvSpPr txBox="1">
            <a:spLocks/>
          </p:cNvSpPr>
          <p:nvPr/>
        </p:nvSpPr>
        <p:spPr bwMode="auto">
          <a:xfrm>
            <a:off x="3081184" y="2882246"/>
            <a:ext cx="1602963" cy="25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Critères de succès</a:t>
            </a:r>
          </a:p>
        </p:txBody>
      </p:sp>
      <p:sp>
        <p:nvSpPr>
          <p:cNvPr id="28" name="Titre 1"/>
          <p:cNvSpPr txBox="1">
            <a:spLocks/>
          </p:cNvSpPr>
          <p:nvPr/>
        </p:nvSpPr>
        <p:spPr bwMode="auto">
          <a:xfrm>
            <a:off x="7367380" y="2878127"/>
            <a:ext cx="1602963" cy="26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Canaux</a:t>
            </a:r>
          </a:p>
        </p:txBody>
      </p:sp>
      <p:sp>
        <p:nvSpPr>
          <p:cNvPr id="29" name="Titre 1"/>
          <p:cNvSpPr txBox="1">
            <a:spLocks/>
          </p:cNvSpPr>
          <p:nvPr/>
        </p:nvSpPr>
        <p:spPr bwMode="auto">
          <a:xfrm>
            <a:off x="9501136" y="748361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Utilisateurs</a:t>
            </a:r>
          </a:p>
        </p:txBody>
      </p:sp>
      <p:sp>
        <p:nvSpPr>
          <p:cNvPr id="30" name="Titre 1"/>
          <p:cNvSpPr txBox="1">
            <a:spLocks/>
          </p:cNvSpPr>
          <p:nvPr/>
        </p:nvSpPr>
        <p:spPr bwMode="auto">
          <a:xfrm>
            <a:off x="835612" y="4935347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Moyens</a:t>
            </a:r>
          </a:p>
        </p:txBody>
      </p:sp>
      <p:sp>
        <p:nvSpPr>
          <p:cNvPr id="31" name="Titre 1"/>
          <p:cNvSpPr txBox="1">
            <a:spLocks/>
          </p:cNvSpPr>
          <p:nvPr/>
        </p:nvSpPr>
        <p:spPr bwMode="auto">
          <a:xfrm>
            <a:off x="6314430" y="4935347"/>
            <a:ext cx="1780884" cy="252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fr-FR" sz="1200" kern="0" dirty="0">
                <a:latin typeface="Source Sans Pro Light"/>
                <a:cs typeface="Calibri Light" panose="020F0302020204030204" pitchFamily="34" charset="0"/>
              </a:rPr>
              <a:t>Gains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1370559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Rapidité et gain de temps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83" y="611766"/>
            <a:ext cx="540000" cy="54000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38" y="611766"/>
            <a:ext cx="540000" cy="5400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28" y="611766"/>
            <a:ext cx="540000" cy="5400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73" y="611766"/>
            <a:ext cx="540000" cy="54000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417" y="611766"/>
            <a:ext cx="540000" cy="54000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82" y="2774813"/>
            <a:ext cx="540000" cy="54000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13" y="2750080"/>
            <a:ext cx="540000" cy="5400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415" y="4819177"/>
            <a:ext cx="540000" cy="5400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97" y="4815261"/>
            <a:ext cx="540000" cy="54000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1648825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Simplicité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2205357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Intuitif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2761886"/>
            <a:ext cx="220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S’occuper pendant les temps d’attente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1409938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Position </a:t>
            </a:r>
            <a:r>
              <a:rPr lang="fr-FR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Side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 by </a:t>
            </a:r>
            <a:r>
              <a:rPr lang="fr-FR" sz="9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side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156891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Pub Personnalisée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1727890"/>
            <a:ext cx="2193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Gestion automatisée de la file d’attente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1886866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Tablette / Borne Digitale</a:t>
            </a:r>
            <a:endParaRPr lang="fr-FR" sz="900" dirty="0" smtClean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2204818"/>
            <a:ext cx="2227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Identifier le client à l’entrée de l’agence</a:t>
            </a:r>
            <a:endParaRPr lang="fr-FR" sz="900" dirty="0" smtClean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973963"/>
            <a:ext cx="20936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Espace détente </a:t>
            </a:r>
            <a:r>
              <a:rPr lang="fr-F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moderne: Chargeur téléphone, Breuvages et amuses 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bouche, Jeux Vidéo, WIFI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2522768"/>
            <a:ext cx="2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Informer le CCP de ma présence et de mon besoin ponctuel</a:t>
            </a:r>
            <a:endParaRPr lang="fr-FR" sz="900" dirty="0" smtClean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2019422"/>
            <a:ext cx="187230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Communication digitale efficiente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2629180"/>
            <a:ext cx="98103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Homme femme? 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106812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Jeunes Actifs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139856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35-45 ans bonne gamme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238988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Professions libérales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172900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MRE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205944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Client digital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272032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Clients </a:t>
            </a:r>
            <a:r>
              <a:rPr lang="fr-FR" sz="1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Bankaty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305076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Client de passage en agence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855626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Bornes interactives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4367678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Application web et mobile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087548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Web TV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34357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Réseaux sociaux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3707067"/>
            <a:ext cx="2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Réduction du temps moyen passé par le client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4595128"/>
            <a:ext cx="2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Réduction des réclamations clients liés à l’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</a:t>
            </a: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xpérience agence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3253525"/>
            <a:ext cx="2227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Taux d’attrition: 10%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4" y="3411046"/>
            <a:ext cx="226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50% des services à faible valeur ajoutée gérés via les corners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6498262" y="5235917"/>
            <a:ext cx="220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Le temps du CA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6498262" y="5848757"/>
            <a:ext cx="220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Expérience client unique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987013" y="5235917"/>
            <a:ext cx="220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Fidélisation client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6498262" y="5542337"/>
            <a:ext cx="220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Image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987013" y="5542337"/>
            <a:ext cx="220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Augmenter recommandations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987013" y="5848757"/>
            <a:ext cx="220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Satisfaction client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39831" y="5229731"/>
            <a:ext cx="183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Accompagnement du client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39831" y="5527334"/>
            <a:ext cx="2879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Equipe projet adaptée et efficace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51204" y="5819195"/>
            <a:ext cx="2129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Conduite de changement CCP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1014515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Exprimer mon opinion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128964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Gain de temps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2268920"/>
            <a:ext cx="2093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Avoir des options bancaires qui répondent à mes besoins: Digital vs relation traditionnelle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2851826"/>
            <a:ext cx="209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Relation CCP à forte valeur ajoutée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1564773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Service 24/7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1839902"/>
            <a:ext cx="209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100% autonomie sur les taches transactionnelles administratives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328084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Moment Agréable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5129418" y="3555971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Service personnalisé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987013" y="6155176"/>
            <a:ext cx="220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Production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6498262" y="6155176"/>
            <a:ext cx="220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PNB +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462370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Communication digitale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4111652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Page web société générale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314157" y="3599600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GAB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4299109"/>
            <a:ext cx="2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Augmentation d’opérations sur automate de 10% par semaine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4003088"/>
            <a:ext cx="2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Augmentation du % des nouveaux clients en agence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3096004"/>
            <a:ext cx="2227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NPS 70%</a:t>
            </a:r>
            <a:endParaRPr lang="fr-FR" sz="9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2363794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Emission instantanée des cartes</a:t>
            </a:r>
            <a:endParaRPr lang="fr-FR" sz="900" dirty="0" smtClean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2936015" y="2045842"/>
            <a:ext cx="2093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Automate/ espace libre service</a:t>
            </a:r>
            <a:endParaRPr lang="fr-FR" sz="900" dirty="0" smtClean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3381204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17-24 ans jeunes étudiants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1107682"/>
            <a:ext cx="730969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Data </a:t>
            </a:r>
            <a:r>
              <a:rPr lang="fr-FR" sz="1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Factory</a:t>
            </a:r>
            <a:endParaRPr lang="fr-FR" sz="1000" dirty="0" smtClean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1" y="1563552"/>
            <a:ext cx="1006686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NPS le plus élevé</a:t>
            </a:r>
            <a:endParaRPr lang="fr-FR" sz="1000" dirty="0" smtClean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1" y="1791487"/>
            <a:ext cx="1189428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Groupe international </a:t>
            </a:r>
            <a:endParaRPr lang="fr-FR" sz="1000" dirty="0" smtClean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2" y="2247357"/>
            <a:ext cx="1739473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Notoriété bien installée dans le marché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7408791" y="1335617"/>
            <a:ext cx="817531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Digital </a:t>
            </a:r>
            <a:r>
              <a:rPr lang="fr-FR" sz="1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Factory</a:t>
            </a:r>
            <a:endParaRPr lang="fr-FR" sz="1000" dirty="0" smtClean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1092293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Autonomie et </a:t>
            </a:r>
            <a:r>
              <a:rPr lang="fr-FR" sz="1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selfcare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1927091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Ludique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802553" y="2483623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Satisfaction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455507" y="3692237"/>
            <a:ext cx="2093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18-30 ans jeunes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951205" y="6145418"/>
            <a:ext cx="183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Contenus digitaux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3160395" y="5229731"/>
            <a:ext cx="1977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Bornes interactives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3160395" y="5527334"/>
            <a:ext cx="310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Appui et accompagnement du Top Management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3160395" y="5819195"/>
            <a:ext cx="1977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Formation interne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22A1E688-8BCE-43E5-8CC5-26213A65673A}"/>
              </a:ext>
            </a:extLst>
          </p:cNvPr>
          <p:cNvSpPr txBox="1"/>
          <p:nvPr/>
        </p:nvSpPr>
        <p:spPr>
          <a:xfrm>
            <a:off x="3160395" y="6145418"/>
            <a:ext cx="3051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fr-F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  <a:cs typeface="Calibri Light" panose="020F0302020204030204" pitchFamily="34" charset="0"/>
              </a:rPr>
              <a:t>Amélioration des équipements (digital corner)</a:t>
            </a:r>
            <a:endParaRPr lang="fr-FR" sz="1000" dirty="0">
              <a:solidFill>
                <a:prstClr val="black">
                  <a:lumMod val="50000"/>
                  <a:lumOff val="50000"/>
                </a:prstClr>
              </a:solidFill>
              <a:latin typeface="Source Sans Pro Ligh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9164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311</Words>
  <Application>Microsoft Office PowerPoint</Application>
  <PresentationFormat>Grand écran</PresentationFormat>
  <Paragraphs>92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Helvetica Light</vt:lpstr>
      <vt:lpstr>Montserrat Light</vt:lpstr>
      <vt:lpstr>Montserrat-Bold</vt:lpstr>
      <vt:lpstr>Source Sans Pro Light</vt:lpstr>
      <vt:lpstr>Wingdings</vt:lpstr>
      <vt:lpstr>1_Thème Office</vt:lpstr>
      <vt:lpstr>Chart</vt:lpstr>
      <vt:lpstr>Atelier Vision Corner digital</vt:lpstr>
      <vt:lpstr>Vision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Storymap</dc:title>
  <dc:creator>Bouzraa Meriem</dc:creator>
  <cp:lastModifiedBy>Bouzraa Meriem</cp:lastModifiedBy>
  <cp:revision>48</cp:revision>
  <dcterms:created xsi:type="dcterms:W3CDTF">2018-04-13T08:26:51Z</dcterms:created>
  <dcterms:modified xsi:type="dcterms:W3CDTF">2018-04-17T13:41:25Z</dcterms:modified>
</cp:coreProperties>
</file>