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4" r:id="rId4"/>
    <p:sldId id="265" r:id="rId5"/>
    <p:sldId id="26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7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26600" y="3457453"/>
            <a:ext cx="4404633" cy="1991912"/>
          </a:xfrm>
        </p:spPr>
        <p:txBody>
          <a:bodyPr anchor="b">
            <a:noAutofit/>
          </a:bodyPr>
          <a:lstStyle>
            <a:lvl1pPr algn="ctr">
              <a:defRPr lang="fr-FR" sz="6000" kern="1200" cap="all" spc="300" baseline="12500" dirty="0">
                <a:solidFill>
                  <a:srgbClr val="36526E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26601" y="5541440"/>
            <a:ext cx="4142872" cy="1655762"/>
          </a:xfrm>
        </p:spPr>
        <p:txBody>
          <a:bodyPr>
            <a:noAutofit/>
          </a:bodyPr>
          <a:lstStyle>
            <a:lvl1pPr marL="0" indent="0" algn="ctr">
              <a:buNone/>
              <a:defRPr lang="fr-FR" sz="3200" kern="1200" cap="all" spc="300" baseline="125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Montserrat-Bold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7" name="Groupe 6"/>
          <p:cNvGrpSpPr/>
          <p:nvPr userDrawn="1"/>
        </p:nvGrpSpPr>
        <p:grpSpPr>
          <a:xfrm>
            <a:off x="-208756" y="-1695450"/>
            <a:ext cx="10744994" cy="10279063"/>
            <a:chOff x="-208756" y="-1695450"/>
            <a:chExt cx="10744994" cy="10279063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76F8C13-5837-47B2-9D81-D18E66253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485" y="3100578"/>
              <a:ext cx="3081013" cy="2233519"/>
            </a:xfrm>
            <a:custGeom>
              <a:avLst/>
              <a:gdLst>
                <a:gd name="T0" fmla="+- 0 10906 366"/>
                <a:gd name="T1" fmla="*/ T0 w 21081"/>
                <a:gd name="T2" fmla="*/ 10547 h 21095"/>
                <a:gd name="T3" fmla="+- 0 10906 366"/>
                <a:gd name="T4" fmla="*/ T3 w 21081"/>
                <a:gd name="T5" fmla="*/ 10547 h 21095"/>
                <a:gd name="T6" fmla="+- 0 10906 366"/>
                <a:gd name="T7" fmla="*/ T6 w 21081"/>
                <a:gd name="T8" fmla="*/ 10547 h 21095"/>
                <a:gd name="T9" fmla="+- 0 10906 366"/>
                <a:gd name="T10" fmla="*/ T9 w 21081"/>
                <a:gd name="T11" fmla="*/ 10547 h 2109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81" h="21095">
                  <a:moveTo>
                    <a:pt x="3463" y="0"/>
                  </a:moveTo>
                  <a:cubicBezTo>
                    <a:pt x="3113" y="0"/>
                    <a:pt x="2762" y="184"/>
                    <a:pt x="2495" y="553"/>
                  </a:cubicBezTo>
                  <a:cubicBezTo>
                    <a:pt x="2136" y="1048"/>
                    <a:pt x="2024" y="1749"/>
                    <a:pt x="2148" y="2380"/>
                  </a:cubicBezTo>
                  <a:cubicBezTo>
                    <a:pt x="1768" y="2627"/>
                    <a:pt x="1411" y="2963"/>
                    <a:pt x="1097" y="3396"/>
                  </a:cubicBezTo>
                  <a:cubicBezTo>
                    <a:pt x="-366" y="5415"/>
                    <a:pt x="-366" y="8688"/>
                    <a:pt x="1097" y="10707"/>
                  </a:cubicBezTo>
                  <a:cubicBezTo>
                    <a:pt x="1933" y="11862"/>
                    <a:pt x="3067" y="12354"/>
                    <a:pt x="4158" y="12187"/>
                  </a:cubicBezTo>
                  <a:cubicBezTo>
                    <a:pt x="4200" y="12649"/>
                    <a:pt x="4342" y="13096"/>
                    <a:pt x="4598" y="13451"/>
                  </a:cubicBezTo>
                  <a:cubicBezTo>
                    <a:pt x="4954" y="13942"/>
                    <a:pt x="5438" y="14138"/>
                    <a:pt x="5902" y="14058"/>
                  </a:cubicBezTo>
                  <a:cubicBezTo>
                    <a:pt x="5766" y="15006"/>
                    <a:pt x="5963" y="16027"/>
                    <a:pt x="6495" y="16762"/>
                  </a:cubicBezTo>
                  <a:cubicBezTo>
                    <a:pt x="7292" y="17862"/>
                    <a:pt x="8554" y="17929"/>
                    <a:pt x="9407" y="16963"/>
                  </a:cubicBezTo>
                  <a:cubicBezTo>
                    <a:pt x="9512" y="17357"/>
                    <a:pt x="9672" y="17729"/>
                    <a:pt x="9902" y="18046"/>
                  </a:cubicBezTo>
                  <a:cubicBezTo>
                    <a:pt x="10583" y="18986"/>
                    <a:pt x="11601" y="19158"/>
                    <a:pt x="12416" y="18588"/>
                  </a:cubicBezTo>
                  <a:cubicBezTo>
                    <a:pt x="12570" y="18940"/>
                    <a:pt x="12754" y="19277"/>
                    <a:pt x="12974" y="19581"/>
                  </a:cubicBezTo>
                  <a:cubicBezTo>
                    <a:pt x="14437" y="21600"/>
                    <a:pt x="16808" y="21600"/>
                    <a:pt x="18271" y="19581"/>
                  </a:cubicBezTo>
                  <a:cubicBezTo>
                    <a:pt x="19037" y="18524"/>
                    <a:pt x="19397" y="17122"/>
                    <a:pt x="19361" y="15737"/>
                  </a:cubicBezTo>
                  <a:cubicBezTo>
                    <a:pt x="19811" y="15798"/>
                    <a:pt x="20277" y="15601"/>
                    <a:pt x="20622" y="15124"/>
                  </a:cubicBezTo>
                  <a:cubicBezTo>
                    <a:pt x="21234" y="14280"/>
                    <a:pt x="21234" y="12910"/>
                    <a:pt x="20622" y="12066"/>
                  </a:cubicBezTo>
                  <a:cubicBezTo>
                    <a:pt x="20010" y="11221"/>
                    <a:pt x="19018" y="11221"/>
                    <a:pt x="18406" y="12066"/>
                  </a:cubicBezTo>
                  <a:cubicBezTo>
                    <a:pt x="18358" y="12133"/>
                    <a:pt x="18320" y="12208"/>
                    <a:pt x="18279" y="12281"/>
                  </a:cubicBezTo>
                  <a:cubicBezTo>
                    <a:pt x="18276" y="12277"/>
                    <a:pt x="18273" y="12274"/>
                    <a:pt x="18271" y="12270"/>
                  </a:cubicBezTo>
                  <a:cubicBezTo>
                    <a:pt x="16808" y="10251"/>
                    <a:pt x="14437" y="10251"/>
                    <a:pt x="12974" y="12270"/>
                  </a:cubicBezTo>
                  <a:cubicBezTo>
                    <a:pt x="12754" y="12574"/>
                    <a:pt x="12570" y="12909"/>
                    <a:pt x="12416" y="13261"/>
                  </a:cubicBezTo>
                  <a:cubicBezTo>
                    <a:pt x="11902" y="12902"/>
                    <a:pt x="11310" y="12843"/>
                    <a:pt x="10769" y="13085"/>
                  </a:cubicBezTo>
                  <a:cubicBezTo>
                    <a:pt x="10799" y="12701"/>
                    <a:pt x="10835" y="12319"/>
                    <a:pt x="10890" y="11940"/>
                  </a:cubicBezTo>
                  <a:cubicBezTo>
                    <a:pt x="11299" y="9092"/>
                    <a:pt x="12385" y="6515"/>
                    <a:pt x="13976" y="4616"/>
                  </a:cubicBezTo>
                  <a:lnTo>
                    <a:pt x="12579" y="3508"/>
                  </a:lnTo>
                  <a:cubicBezTo>
                    <a:pt x="12290" y="6435"/>
                    <a:pt x="11189" y="9094"/>
                    <a:pt x="9511" y="10926"/>
                  </a:cubicBezTo>
                  <a:cubicBezTo>
                    <a:pt x="9227" y="11236"/>
                    <a:pt x="8926" y="11514"/>
                    <a:pt x="8616" y="11768"/>
                  </a:cubicBezTo>
                  <a:cubicBezTo>
                    <a:pt x="8172" y="11597"/>
                    <a:pt x="7701" y="11616"/>
                    <a:pt x="7268" y="11841"/>
                  </a:cubicBezTo>
                  <a:cubicBezTo>
                    <a:pt x="7253" y="11315"/>
                    <a:pt x="7105" y="10794"/>
                    <a:pt x="6814" y="10392"/>
                  </a:cubicBezTo>
                  <a:cubicBezTo>
                    <a:pt x="6774" y="10337"/>
                    <a:pt x="6729" y="10295"/>
                    <a:pt x="6686" y="10248"/>
                  </a:cubicBezTo>
                  <a:cubicBezTo>
                    <a:pt x="7846" y="8219"/>
                    <a:pt x="7751" y="5269"/>
                    <a:pt x="6395" y="3396"/>
                  </a:cubicBezTo>
                  <a:cubicBezTo>
                    <a:pt x="5939" y="2767"/>
                    <a:pt x="5394" y="2332"/>
                    <a:pt x="4817" y="2095"/>
                  </a:cubicBezTo>
                  <a:cubicBezTo>
                    <a:pt x="4861" y="1545"/>
                    <a:pt x="4735" y="974"/>
                    <a:pt x="4430" y="553"/>
                  </a:cubicBezTo>
                  <a:cubicBezTo>
                    <a:pt x="4163" y="184"/>
                    <a:pt x="3813" y="0"/>
                    <a:pt x="3463" y="0"/>
                  </a:cubicBezTo>
                  <a:close/>
                </a:path>
              </a:pathLst>
            </a:custGeom>
            <a:solidFill>
              <a:srgbClr val="EAED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34BF779C-F3F4-4268-A4FD-DBC60819E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4821" y="3171219"/>
              <a:ext cx="2865290" cy="2092561"/>
            </a:xfrm>
            <a:custGeom>
              <a:avLst/>
              <a:gdLst>
                <a:gd name="T0" fmla="+- 0 10799 150"/>
                <a:gd name="T1" fmla="*/ T0 w 21299"/>
                <a:gd name="T2" fmla="*/ 10642 h 21285"/>
                <a:gd name="T3" fmla="+- 0 10799 150"/>
                <a:gd name="T4" fmla="*/ T3 w 21299"/>
                <a:gd name="T5" fmla="*/ 10642 h 21285"/>
                <a:gd name="T6" fmla="+- 0 10799 150"/>
                <a:gd name="T7" fmla="*/ T6 w 21299"/>
                <a:gd name="T8" fmla="*/ 10642 h 21285"/>
                <a:gd name="T9" fmla="+- 0 10799 150"/>
                <a:gd name="T10" fmla="*/ T9 w 21299"/>
                <a:gd name="T11" fmla="*/ 10642 h 2128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99" h="21285">
                  <a:moveTo>
                    <a:pt x="1540" y="0"/>
                  </a:moveTo>
                  <a:cubicBezTo>
                    <a:pt x="1146" y="0"/>
                    <a:pt x="752" y="204"/>
                    <a:pt x="452" y="616"/>
                  </a:cubicBezTo>
                  <a:cubicBezTo>
                    <a:pt x="-150" y="1439"/>
                    <a:pt x="-150" y="2775"/>
                    <a:pt x="452" y="3599"/>
                  </a:cubicBezTo>
                  <a:cubicBezTo>
                    <a:pt x="549" y="3731"/>
                    <a:pt x="657" y="3834"/>
                    <a:pt x="770" y="3924"/>
                  </a:cubicBezTo>
                  <a:cubicBezTo>
                    <a:pt x="-136" y="5186"/>
                    <a:pt x="-131" y="7213"/>
                    <a:pt x="785" y="8467"/>
                  </a:cubicBezTo>
                  <a:cubicBezTo>
                    <a:pt x="1707" y="9728"/>
                    <a:pt x="3201" y="9728"/>
                    <a:pt x="4123" y="8467"/>
                  </a:cubicBezTo>
                  <a:cubicBezTo>
                    <a:pt x="5045" y="7206"/>
                    <a:pt x="5045" y="5163"/>
                    <a:pt x="4123" y="3901"/>
                  </a:cubicBezTo>
                  <a:cubicBezTo>
                    <a:pt x="3782" y="3435"/>
                    <a:pt x="3362" y="3143"/>
                    <a:pt x="2922" y="3021"/>
                  </a:cubicBezTo>
                  <a:cubicBezTo>
                    <a:pt x="3199" y="2236"/>
                    <a:pt x="3106" y="1267"/>
                    <a:pt x="2630" y="616"/>
                  </a:cubicBezTo>
                  <a:cubicBezTo>
                    <a:pt x="2329" y="204"/>
                    <a:pt x="1935" y="0"/>
                    <a:pt x="1540" y="0"/>
                  </a:cubicBezTo>
                  <a:close/>
                  <a:moveTo>
                    <a:pt x="14116" y="12181"/>
                  </a:moveTo>
                  <a:cubicBezTo>
                    <a:pt x="13512" y="12181"/>
                    <a:pt x="12907" y="12497"/>
                    <a:pt x="12447" y="13127"/>
                  </a:cubicBezTo>
                  <a:cubicBezTo>
                    <a:pt x="11991" y="13750"/>
                    <a:pt x="11763" y="14563"/>
                    <a:pt x="11758" y="15380"/>
                  </a:cubicBezTo>
                  <a:cubicBezTo>
                    <a:pt x="10840" y="14529"/>
                    <a:pt x="9581" y="14659"/>
                    <a:pt x="8768" y="15771"/>
                  </a:cubicBezTo>
                  <a:cubicBezTo>
                    <a:pt x="7846" y="17032"/>
                    <a:pt x="7846" y="19078"/>
                    <a:pt x="8768" y="20339"/>
                  </a:cubicBezTo>
                  <a:cubicBezTo>
                    <a:pt x="9690" y="21600"/>
                    <a:pt x="11184" y="21600"/>
                    <a:pt x="12106" y="20339"/>
                  </a:cubicBezTo>
                  <a:cubicBezTo>
                    <a:pt x="12561" y="19717"/>
                    <a:pt x="12789" y="18902"/>
                    <a:pt x="12795" y="18086"/>
                  </a:cubicBezTo>
                  <a:cubicBezTo>
                    <a:pt x="13713" y="18937"/>
                    <a:pt x="14971" y="18805"/>
                    <a:pt x="15785" y="17693"/>
                  </a:cubicBezTo>
                  <a:cubicBezTo>
                    <a:pt x="16706" y="16432"/>
                    <a:pt x="16706" y="14388"/>
                    <a:pt x="15785" y="13127"/>
                  </a:cubicBezTo>
                  <a:cubicBezTo>
                    <a:pt x="15324" y="12497"/>
                    <a:pt x="14720" y="12181"/>
                    <a:pt x="14116" y="12181"/>
                  </a:cubicBezTo>
                  <a:close/>
                  <a:moveTo>
                    <a:pt x="19760" y="12181"/>
                  </a:moveTo>
                  <a:cubicBezTo>
                    <a:pt x="19365" y="12181"/>
                    <a:pt x="18971" y="12387"/>
                    <a:pt x="18670" y="12798"/>
                  </a:cubicBezTo>
                  <a:cubicBezTo>
                    <a:pt x="18068" y="13622"/>
                    <a:pt x="18068" y="14956"/>
                    <a:pt x="18670" y="15779"/>
                  </a:cubicBezTo>
                  <a:cubicBezTo>
                    <a:pt x="19271" y="16603"/>
                    <a:pt x="20247" y="16603"/>
                    <a:pt x="20848" y="15779"/>
                  </a:cubicBezTo>
                  <a:cubicBezTo>
                    <a:pt x="21450" y="14956"/>
                    <a:pt x="21450" y="13622"/>
                    <a:pt x="20848" y="12798"/>
                  </a:cubicBezTo>
                  <a:cubicBezTo>
                    <a:pt x="20548" y="12387"/>
                    <a:pt x="20154" y="12181"/>
                    <a:pt x="19760" y="12181"/>
                  </a:cubicBezTo>
                  <a:close/>
                </a:path>
              </a:pathLst>
            </a:custGeom>
            <a:solidFill>
              <a:srgbClr val="FFFFFF">
                <a:alpha val="4131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38E872C0-353D-465D-8794-AE31B9F9DB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08756" y="-1695450"/>
              <a:ext cx="10744994" cy="10279063"/>
              <a:chOff x="0" y="0"/>
              <a:chExt cx="21490864" cy="20558989"/>
            </a:xfrm>
          </p:grpSpPr>
          <p:sp>
            <p:nvSpPr>
              <p:cNvPr id="29" name="AutoShape 5">
                <a:extLst>
                  <a:ext uri="{FF2B5EF4-FFF2-40B4-BE49-F238E27FC236}">
                    <a16:creationId xmlns:a16="http://schemas.microsoft.com/office/drawing/2014/main" id="{6BC84871-57C1-4D44-BBCE-2584F818E017}"/>
                  </a:ext>
                </a:extLst>
              </p:cNvPr>
              <p:cNvSpPr>
                <a:spLocks/>
              </p:cNvSpPr>
              <p:nvPr/>
            </p:nvSpPr>
            <p:spPr bwMode="auto">
              <a:xfrm rot="20281355">
                <a:off x="13766539" y="3811969"/>
                <a:ext cx="6712216" cy="67122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0" name="AutoShape 6">
                <a:extLst>
                  <a:ext uri="{FF2B5EF4-FFF2-40B4-BE49-F238E27FC236}">
                    <a16:creationId xmlns:a16="http://schemas.microsoft.com/office/drawing/2014/main" id="{71495581-FCAA-4925-ABBC-8BDE32419C69}"/>
                  </a:ext>
                </a:extLst>
              </p:cNvPr>
              <p:cNvSpPr>
                <a:spLocks/>
              </p:cNvSpPr>
              <p:nvPr/>
            </p:nvSpPr>
            <p:spPr bwMode="auto">
              <a:xfrm rot="20753571">
                <a:off x="2828366" y="14510751"/>
                <a:ext cx="5464673" cy="546467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1" name="AutoShape 7">
                <a:extLst>
                  <a:ext uri="{FF2B5EF4-FFF2-40B4-BE49-F238E27FC236}">
                    <a16:creationId xmlns:a16="http://schemas.microsoft.com/office/drawing/2014/main" id="{295D0D68-AA88-4CAD-A8CD-5B41BF2E2864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39665">
                <a:off x="640417" y="10999158"/>
                <a:ext cx="4386357" cy="43863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2" name="AutoShape 8">
                <a:extLst>
                  <a:ext uri="{FF2B5EF4-FFF2-40B4-BE49-F238E27FC236}">
                    <a16:creationId xmlns:a16="http://schemas.microsoft.com/office/drawing/2014/main" id="{BAA797B2-309F-411D-8845-A1FAC49792B4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39665">
                <a:off x="11687479" y="640417"/>
                <a:ext cx="4386357" cy="43863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grpSp>
            <p:nvGrpSpPr>
              <p:cNvPr id="33" name="Group 9">
                <a:extLst>
                  <a:ext uri="{FF2B5EF4-FFF2-40B4-BE49-F238E27FC236}">
                    <a16:creationId xmlns:a16="http://schemas.microsoft.com/office/drawing/2014/main" id="{25392287-8CB7-4928-8AF1-56604F2B88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65256" y="4485471"/>
                <a:ext cx="11528426" cy="11528426"/>
                <a:chOff x="0" y="0"/>
                <a:chExt cx="11528425" cy="11528425"/>
              </a:xfrm>
            </p:grpSpPr>
            <p:sp>
              <p:nvSpPr>
                <p:cNvPr id="34" name="AutoShape 10">
                  <a:extLst>
                    <a:ext uri="{FF2B5EF4-FFF2-40B4-BE49-F238E27FC236}">
                      <a16:creationId xmlns:a16="http://schemas.microsoft.com/office/drawing/2014/main" id="{95D3722D-7FC2-4904-B629-98E37ABBD8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11528425" cy="1152842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9763" y="0"/>
                        <a:pt x="8922" y="842"/>
                        <a:pt x="8922" y="1879"/>
                      </a:cubicBezTo>
                      <a:lnTo>
                        <a:pt x="8922" y="2999"/>
                      </a:lnTo>
                      <a:cubicBezTo>
                        <a:pt x="8117" y="3192"/>
                        <a:pt x="7338" y="3511"/>
                        <a:pt x="6613" y="3956"/>
                      </a:cubicBezTo>
                      <a:lnTo>
                        <a:pt x="5820" y="3163"/>
                      </a:lnTo>
                      <a:cubicBezTo>
                        <a:pt x="5453" y="2796"/>
                        <a:pt x="4973" y="2613"/>
                        <a:pt x="4492" y="2613"/>
                      </a:cubicBezTo>
                      <a:cubicBezTo>
                        <a:pt x="4011" y="2613"/>
                        <a:pt x="3530" y="2796"/>
                        <a:pt x="3163" y="3163"/>
                      </a:cubicBezTo>
                      <a:cubicBezTo>
                        <a:pt x="2430" y="3897"/>
                        <a:pt x="2430" y="5087"/>
                        <a:pt x="3163" y="5820"/>
                      </a:cubicBezTo>
                      <a:lnTo>
                        <a:pt x="3956" y="6613"/>
                      </a:lnTo>
                      <a:cubicBezTo>
                        <a:pt x="3512" y="7338"/>
                        <a:pt x="3192" y="8117"/>
                        <a:pt x="2999" y="8922"/>
                      </a:cubicBezTo>
                      <a:lnTo>
                        <a:pt x="1879" y="8922"/>
                      </a:lnTo>
                      <a:cubicBezTo>
                        <a:pt x="842" y="8922"/>
                        <a:pt x="0" y="9763"/>
                        <a:pt x="0" y="10800"/>
                      </a:cubicBezTo>
                      <a:cubicBezTo>
                        <a:pt x="0" y="11837"/>
                        <a:pt x="842" y="12678"/>
                        <a:pt x="1879" y="12678"/>
                      </a:cubicBezTo>
                      <a:lnTo>
                        <a:pt x="2999" y="12678"/>
                      </a:lnTo>
                      <a:cubicBezTo>
                        <a:pt x="3192" y="13483"/>
                        <a:pt x="3512" y="14262"/>
                        <a:pt x="3956" y="14987"/>
                      </a:cubicBezTo>
                      <a:lnTo>
                        <a:pt x="3163" y="15780"/>
                      </a:lnTo>
                      <a:cubicBezTo>
                        <a:pt x="2430" y="16513"/>
                        <a:pt x="2430" y="17703"/>
                        <a:pt x="3163" y="18437"/>
                      </a:cubicBezTo>
                      <a:cubicBezTo>
                        <a:pt x="3897" y="19170"/>
                        <a:pt x="5087" y="19170"/>
                        <a:pt x="5820" y="18437"/>
                      </a:cubicBezTo>
                      <a:lnTo>
                        <a:pt x="6613" y="17644"/>
                      </a:lnTo>
                      <a:cubicBezTo>
                        <a:pt x="7338" y="18088"/>
                        <a:pt x="8117" y="18408"/>
                        <a:pt x="8922" y="18601"/>
                      </a:cubicBezTo>
                      <a:lnTo>
                        <a:pt x="8922" y="19721"/>
                      </a:lnTo>
                      <a:cubicBezTo>
                        <a:pt x="8922" y="20758"/>
                        <a:pt x="9763" y="21600"/>
                        <a:pt x="10800" y="21600"/>
                      </a:cubicBezTo>
                      <a:cubicBezTo>
                        <a:pt x="11837" y="21600"/>
                        <a:pt x="12678" y="20758"/>
                        <a:pt x="12678" y="19721"/>
                      </a:cubicBezTo>
                      <a:lnTo>
                        <a:pt x="12678" y="18601"/>
                      </a:lnTo>
                      <a:cubicBezTo>
                        <a:pt x="13483" y="18408"/>
                        <a:pt x="14262" y="18088"/>
                        <a:pt x="14987" y="17644"/>
                      </a:cubicBezTo>
                      <a:lnTo>
                        <a:pt x="15780" y="18437"/>
                      </a:lnTo>
                      <a:cubicBezTo>
                        <a:pt x="16513" y="19170"/>
                        <a:pt x="17703" y="19170"/>
                        <a:pt x="18437" y="18437"/>
                      </a:cubicBezTo>
                      <a:cubicBezTo>
                        <a:pt x="19170" y="17703"/>
                        <a:pt x="19170" y="16513"/>
                        <a:pt x="18437" y="15780"/>
                      </a:cubicBezTo>
                      <a:lnTo>
                        <a:pt x="17644" y="14987"/>
                      </a:lnTo>
                      <a:cubicBezTo>
                        <a:pt x="18088" y="14262"/>
                        <a:pt x="18408" y="13483"/>
                        <a:pt x="18601" y="12678"/>
                      </a:cubicBezTo>
                      <a:lnTo>
                        <a:pt x="19721" y="12678"/>
                      </a:lnTo>
                      <a:cubicBezTo>
                        <a:pt x="20758" y="12678"/>
                        <a:pt x="21600" y="11837"/>
                        <a:pt x="21600" y="10800"/>
                      </a:cubicBezTo>
                      <a:cubicBezTo>
                        <a:pt x="21600" y="9763"/>
                        <a:pt x="20758" y="8922"/>
                        <a:pt x="19721" y="8922"/>
                      </a:cubicBezTo>
                      <a:lnTo>
                        <a:pt x="18601" y="8922"/>
                      </a:lnTo>
                      <a:cubicBezTo>
                        <a:pt x="18408" y="8117"/>
                        <a:pt x="18088" y="7338"/>
                        <a:pt x="17644" y="6613"/>
                      </a:cubicBezTo>
                      <a:lnTo>
                        <a:pt x="18437" y="5820"/>
                      </a:lnTo>
                      <a:cubicBezTo>
                        <a:pt x="19170" y="5087"/>
                        <a:pt x="19170" y="3897"/>
                        <a:pt x="18437" y="3163"/>
                      </a:cubicBezTo>
                      <a:cubicBezTo>
                        <a:pt x="18070" y="2796"/>
                        <a:pt x="17590" y="2613"/>
                        <a:pt x="17109" y="2613"/>
                      </a:cubicBezTo>
                      <a:cubicBezTo>
                        <a:pt x="16628" y="2613"/>
                        <a:pt x="16147" y="2796"/>
                        <a:pt x="15780" y="3163"/>
                      </a:cubicBezTo>
                      <a:lnTo>
                        <a:pt x="14987" y="3956"/>
                      </a:lnTo>
                      <a:cubicBezTo>
                        <a:pt x="14262" y="3511"/>
                        <a:pt x="13483" y="3192"/>
                        <a:pt x="12678" y="2999"/>
                      </a:cubicBezTo>
                      <a:lnTo>
                        <a:pt x="12678" y="1879"/>
                      </a:lnTo>
                      <a:cubicBezTo>
                        <a:pt x="12678" y="842"/>
                        <a:pt x="11837" y="0"/>
                        <a:pt x="10800" y="0"/>
                      </a:cubicBezTo>
                      <a:close/>
                      <a:moveTo>
                        <a:pt x="10800" y="5398"/>
                      </a:moveTo>
                      <a:cubicBezTo>
                        <a:pt x="12183" y="5398"/>
                        <a:pt x="13565" y="5925"/>
                        <a:pt x="14620" y="6980"/>
                      </a:cubicBezTo>
                      <a:cubicBezTo>
                        <a:pt x="16729" y="9090"/>
                        <a:pt x="16729" y="12510"/>
                        <a:pt x="14620" y="14620"/>
                      </a:cubicBezTo>
                      <a:cubicBezTo>
                        <a:pt x="12510" y="16729"/>
                        <a:pt x="9090" y="16729"/>
                        <a:pt x="6980" y="14620"/>
                      </a:cubicBezTo>
                      <a:cubicBezTo>
                        <a:pt x="4871" y="12510"/>
                        <a:pt x="4871" y="9090"/>
                        <a:pt x="6980" y="6980"/>
                      </a:cubicBezTo>
                      <a:cubicBezTo>
                        <a:pt x="8035" y="5925"/>
                        <a:pt x="9417" y="5398"/>
                        <a:pt x="10800" y="5398"/>
                      </a:cubicBezTo>
                      <a:close/>
                    </a:path>
                  </a:pathLst>
                </a:cu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5" name="Oval 11">
                  <a:extLst>
                    <a:ext uri="{FF2B5EF4-FFF2-40B4-BE49-F238E27FC236}">
                      <a16:creationId xmlns:a16="http://schemas.microsoft.com/office/drawing/2014/main" id="{4702FD9B-6896-4B59-9960-61C449DDDF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8777" y="349559"/>
                  <a:ext cx="1330871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6" name="Oval 12">
                  <a:extLst>
                    <a:ext uri="{FF2B5EF4-FFF2-40B4-BE49-F238E27FC236}">
                      <a16:creationId xmlns:a16="http://schemas.microsoft.com/office/drawing/2014/main" id="{5961742D-FD47-4B3D-AE05-0FF405E1A0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8777" y="9863249"/>
                  <a:ext cx="1330871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7" name="Oval 13">
                  <a:extLst>
                    <a:ext uri="{FF2B5EF4-FFF2-40B4-BE49-F238E27FC236}">
                      <a16:creationId xmlns:a16="http://schemas.microsoft.com/office/drawing/2014/main" id="{3FED7DAE-2E10-4B01-B4E9-04D27D7BA0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9847995" y="5098776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8" name="Oval 14">
                  <a:extLst>
                    <a:ext uri="{FF2B5EF4-FFF2-40B4-BE49-F238E27FC236}">
                      <a16:creationId xmlns:a16="http://schemas.microsoft.com/office/drawing/2014/main" id="{661794BE-E077-43E1-A66C-5923C38F0E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34306" y="5098776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9" name="Oval 15">
                  <a:extLst>
                    <a:ext uri="{FF2B5EF4-FFF2-40B4-BE49-F238E27FC236}">
                      <a16:creationId xmlns:a16="http://schemas.microsoft.com/office/drawing/2014/main" id="{DBC95FD6-3C17-4FF9-9A71-10D3D07C05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8456981" y="1740573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0" name="Oval 16">
                  <a:extLst>
                    <a:ext uri="{FF2B5EF4-FFF2-40B4-BE49-F238E27FC236}">
                      <a16:creationId xmlns:a16="http://schemas.microsoft.com/office/drawing/2014/main" id="{803D1856-DAE4-4D14-BB97-D04FF047F0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1729787" y="8467767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1" name="Oval 17">
                  <a:extLst>
                    <a:ext uri="{FF2B5EF4-FFF2-40B4-BE49-F238E27FC236}">
                      <a16:creationId xmlns:a16="http://schemas.microsoft.com/office/drawing/2014/main" id="{4201EBFE-9A2E-4434-8471-46FEE1AA38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456983" y="8456982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2" name="Oval 18">
                  <a:extLst>
                    <a:ext uri="{FF2B5EF4-FFF2-40B4-BE49-F238E27FC236}">
                      <a16:creationId xmlns:a16="http://schemas.microsoft.com/office/drawing/2014/main" id="{3BDC6AD1-25BE-4BEA-AF41-A697BE0029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729788" y="1729787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3" name="Oval 19">
                  <a:extLst>
                    <a:ext uri="{FF2B5EF4-FFF2-40B4-BE49-F238E27FC236}">
                      <a16:creationId xmlns:a16="http://schemas.microsoft.com/office/drawing/2014/main" id="{33569D57-0D50-4840-8351-6CD529BAEB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920361" y="1920361"/>
                  <a:ext cx="949723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4" name="Oval 20">
                  <a:extLst>
                    <a:ext uri="{FF2B5EF4-FFF2-40B4-BE49-F238E27FC236}">
                      <a16:creationId xmlns:a16="http://schemas.microsoft.com/office/drawing/2014/main" id="{A4C5870A-E3B9-487D-AA2D-E16B351F59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89351" y="540132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5" name="Oval 21">
                  <a:extLst>
                    <a:ext uri="{FF2B5EF4-FFF2-40B4-BE49-F238E27FC236}">
                      <a16:creationId xmlns:a16="http://schemas.microsoft.com/office/drawing/2014/main" id="{ECD2DDA2-BDBB-4280-8E00-C4B3E1680A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647555" y="1931146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6" name="Oval 22">
                  <a:extLst>
                    <a:ext uri="{FF2B5EF4-FFF2-40B4-BE49-F238E27FC236}">
                      <a16:creationId xmlns:a16="http://schemas.microsoft.com/office/drawing/2014/main" id="{9A2C7AB1-C0DA-4315-89DE-7859AB826A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0038569" y="5289351"/>
                  <a:ext cx="949723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7" name="Oval 23">
                  <a:extLst>
                    <a:ext uri="{FF2B5EF4-FFF2-40B4-BE49-F238E27FC236}">
                      <a16:creationId xmlns:a16="http://schemas.microsoft.com/office/drawing/2014/main" id="{761AF088-431B-4906-A96F-FDD3D758F4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647555" y="8658341"/>
                  <a:ext cx="949724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8" name="Oval 24">
                  <a:extLst>
                    <a:ext uri="{FF2B5EF4-FFF2-40B4-BE49-F238E27FC236}">
                      <a16:creationId xmlns:a16="http://schemas.microsoft.com/office/drawing/2014/main" id="{0F2C3B86-E9E1-45C9-AFE6-1E46AC402E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4879" y="5289351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9" name="Oval 25">
                  <a:extLst>
                    <a:ext uri="{FF2B5EF4-FFF2-40B4-BE49-F238E27FC236}">
                      <a16:creationId xmlns:a16="http://schemas.microsoft.com/office/drawing/2014/main" id="{0B135808-1A25-47A5-B1C9-B8B3D132BC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920361" y="8658341"/>
                  <a:ext cx="949723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50" name="Oval 26">
                  <a:extLst>
                    <a:ext uri="{FF2B5EF4-FFF2-40B4-BE49-F238E27FC236}">
                      <a16:creationId xmlns:a16="http://schemas.microsoft.com/office/drawing/2014/main" id="{47896582-87B3-4ED5-B8F1-44835C9A66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89351" y="10053823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</p:grpSp>
        </p:grpSp>
        <p:sp>
          <p:nvSpPr>
            <p:cNvPr id="11" name="AutoShape 27">
              <a:extLst>
                <a:ext uri="{FF2B5EF4-FFF2-40B4-BE49-F238E27FC236}">
                  <a16:creationId xmlns:a16="http://schemas.microsoft.com/office/drawing/2014/main" id="{50C4E884-374B-4227-9F1A-7E04DEFE6FE1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740569" y="673793"/>
              <a:ext cx="1100287" cy="2766358"/>
            </a:xfrm>
            <a:custGeom>
              <a:avLst/>
              <a:gdLst>
                <a:gd name="T0" fmla="+- 0 10800 504"/>
                <a:gd name="T1" fmla="*/ T0 w 20593"/>
                <a:gd name="T2" fmla="+- 0 10805 11"/>
                <a:gd name="T3" fmla="*/ 10805 h 21589"/>
                <a:gd name="T4" fmla="+- 0 10800 504"/>
                <a:gd name="T5" fmla="*/ T4 w 20593"/>
                <a:gd name="T6" fmla="+- 0 10805 11"/>
                <a:gd name="T7" fmla="*/ 10805 h 21589"/>
                <a:gd name="T8" fmla="+- 0 10800 504"/>
                <a:gd name="T9" fmla="*/ T8 w 20593"/>
                <a:gd name="T10" fmla="+- 0 10805 11"/>
                <a:gd name="T11" fmla="*/ 10805 h 21589"/>
                <a:gd name="T12" fmla="+- 0 10800 504"/>
                <a:gd name="T13" fmla="*/ T12 w 20593"/>
                <a:gd name="T14" fmla="+- 0 10805 11"/>
                <a:gd name="T15" fmla="*/ 10805 h 215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3" h="21589">
                  <a:moveTo>
                    <a:pt x="9769" y="32"/>
                  </a:moveTo>
                  <a:cubicBezTo>
                    <a:pt x="9470" y="68"/>
                    <a:pt x="9194" y="134"/>
                    <a:pt x="8967" y="223"/>
                  </a:cubicBezTo>
                  <a:cubicBezTo>
                    <a:pt x="6519" y="1306"/>
                    <a:pt x="4542" y="2548"/>
                    <a:pt x="3106" y="3898"/>
                  </a:cubicBezTo>
                  <a:cubicBezTo>
                    <a:pt x="-92" y="6903"/>
                    <a:pt x="-504" y="10269"/>
                    <a:pt x="455" y="13565"/>
                  </a:cubicBezTo>
                  <a:cubicBezTo>
                    <a:pt x="1256" y="16316"/>
                    <a:pt x="2993" y="19006"/>
                    <a:pt x="5617" y="21553"/>
                  </a:cubicBezTo>
                  <a:lnTo>
                    <a:pt x="10304" y="21589"/>
                  </a:lnTo>
                  <a:lnTo>
                    <a:pt x="10311" y="21589"/>
                  </a:lnTo>
                  <a:lnTo>
                    <a:pt x="10321" y="21589"/>
                  </a:lnTo>
                  <a:lnTo>
                    <a:pt x="14991" y="21553"/>
                  </a:lnTo>
                  <a:cubicBezTo>
                    <a:pt x="17608" y="19006"/>
                    <a:pt x="19341" y="16316"/>
                    <a:pt x="20140" y="13565"/>
                  </a:cubicBezTo>
                  <a:cubicBezTo>
                    <a:pt x="21096" y="10269"/>
                    <a:pt x="20687" y="6903"/>
                    <a:pt x="17499" y="3898"/>
                  </a:cubicBezTo>
                  <a:cubicBezTo>
                    <a:pt x="16067" y="2548"/>
                    <a:pt x="14093" y="1306"/>
                    <a:pt x="11651" y="223"/>
                  </a:cubicBezTo>
                  <a:cubicBezTo>
                    <a:pt x="11425" y="134"/>
                    <a:pt x="11154" y="68"/>
                    <a:pt x="10856" y="32"/>
                  </a:cubicBezTo>
                  <a:cubicBezTo>
                    <a:pt x="10501" y="-11"/>
                    <a:pt x="10124" y="-11"/>
                    <a:pt x="9769" y="32"/>
                  </a:cubicBezTo>
                  <a:close/>
                </a:path>
              </a:pathLst>
            </a:custGeom>
            <a:solidFill>
              <a:srgbClr val="6B9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2" name="AutoShape 28">
              <a:extLst>
                <a:ext uri="{FF2B5EF4-FFF2-40B4-BE49-F238E27FC236}">
                  <a16:creationId xmlns:a16="http://schemas.microsoft.com/office/drawing/2014/main" id="{F80AD133-47A9-478F-ACC5-97D6C81FE57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112120" y="2156987"/>
              <a:ext cx="432920" cy="1081459"/>
            </a:xfrm>
            <a:custGeom>
              <a:avLst/>
              <a:gdLst>
                <a:gd name="T0" fmla="+- 0 11039 478"/>
                <a:gd name="T1" fmla="*/ T0 w 21122"/>
                <a:gd name="T2" fmla="*/ 10800 h 21600"/>
                <a:gd name="T3" fmla="+- 0 11039 478"/>
                <a:gd name="T4" fmla="*/ T3 w 21122"/>
                <a:gd name="T5" fmla="*/ 10800 h 21600"/>
                <a:gd name="T6" fmla="+- 0 11039 478"/>
                <a:gd name="T7" fmla="*/ T6 w 21122"/>
                <a:gd name="T8" fmla="*/ 10800 h 21600"/>
                <a:gd name="T9" fmla="+- 0 11039 478"/>
                <a:gd name="T10" fmla="*/ T9 w 2112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122" h="21600">
                  <a:moveTo>
                    <a:pt x="12503" y="0"/>
                  </a:moveTo>
                  <a:cubicBezTo>
                    <a:pt x="5080" y="2748"/>
                    <a:pt x="608" y="6585"/>
                    <a:pt x="57" y="10676"/>
                  </a:cubicBezTo>
                  <a:cubicBezTo>
                    <a:pt x="-478" y="14655"/>
                    <a:pt x="2745" y="18567"/>
                    <a:pt x="9060" y="21600"/>
                  </a:cubicBezTo>
                  <a:cubicBezTo>
                    <a:pt x="8838" y="19730"/>
                    <a:pt x="10238" y="17888"/>
                    <a:pt x="13012" y="16400"/>
                  </a:cubicBezTo>
                  <a:cubicBezTo>
                    <a:pt x="15111" y="15275"/>
                    <a:pt x="17913" y="14402"/>
                    <a:pt x="21122" y="13874"/>
                  </a:cubicBezTo>
                  <a:cubicBezTo>
                    <a:pt x="19161" y="11576"/>
                    <a:pt x="17450" y="9245"/>
                    <a:pt x="15994" y="6885"/>
                  </a:cubicBezTo>
                  <a:cubicBezTo>
                    <a:pt x="14591" y="4611"/>
                    <a:pt x="13427" y="2314"/>
                    <a:pt x="12503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3" name="AutoShape 29">
              <a:extLst>
                <a:ext uri="{FF2B5EF4-FFF2-40B4-BE49-F238E27FC236}">
                  <a16:creationId xmlns:a16="http://schemas.microsoft.com/office/drawing/2014/main" id="{99FADB0D-79CF-4F1B-92BF-89303FFF4A93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083262" y="2672184"/>
              <a:ext cx="432985" cy="1081459"/>
            </a:xfrm>
            <a:custGeom>
              <a:avLst/>
              <a:gdLst>
                <a:gd name="T0" fmla="*/ 10561 w 21122"/>
                <a:gd name="T1" fmla="*/ 10800 h 21600"/>
                <a:gd name="T2" fmla="*/ 10561 w 21122"/>
                <a:gd name="T3" fmla="*/ 10800 h 21600"/>
                <a:gd name="T4" fmla="*/ 10561 w 21122"/>
                <a:gd name="T5" fmla="*/ 10800 h 21600"/>
                <a:gd name="T6" fmla="*/ 10561 w 2112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2" h="21600">
                  <a:moveTo>
                    <a:pt x="8619" y="0"/>
                  </a:moveTo>
                  <a:cubicBezTo>
                    <a:pt x="16042" y="2748"/>
                    <a:pt x="20514" y="6585"/>
                    <a:pt x="21065" y="10676"/>
                  </a:cubicBezTo>
                  <a:cubicBezTo>
                    <a:pt x="21600" y="14655"/>
                    <a:pt x="18377" y="18567"/>
                    <a:pt x="12062" y="21600"/>
                  </a:cubicBezTo>
                  <a:cubicBezTo>
                    <a:pt x="12284" y="19730"/>
                    <a:pt x="10884" y="17888"/>
                    <a:pt x="8110" y="16400"/>
                  </a:cubicBezTo>
                  <a:cubicBezTo>
                    <a:pt x="6011" y="15275"/>
                    <a:pt x="3209" y="14402"/>
                    <a:pt x="0" y="13874"/>
                  </a:cubicBezTo>
                  <a:cubicBezTo>
                    <a:pt x="1961" y="11576"/>
                    <a:pt x="3672" y="9245"/>
                    <a:pt x="5128" y="6885"/>
                  </a:cubicBezTo>
                  <a:cubicBezTo>
                    <a:pt x="6531" y="4611"/>
                    <a:pt x="7695" y="2314"/>
                    <a:pt x="8619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4" name="Oval 30">
              <a:extLst>
                <a:ext uri="{FF2B5EF4-FFF2-40B4-BE49-F238E27FC236}">
                  <a16:creationId xmlns:a16="http://schemas.microsoft.com/office/drawing/2014/main" id="{A96408D6-EB0A-487E-8CD1-2D5F2A78EA24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01028" y="1510490"/>
              <a:ext cx="626712" cy="626711"/>
            </a:xfrm>
            <a:prstGeom prst="ellipse">
              <a:avLst/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5" name="Oval 31">
              <a:extLst>
                <a:ext uri="{FF2B5EF4-FFF2-40B4-BE49-F238E27FC236}">
                  <a16:creationId xmlns:a16="http://schemas.microsoft.com/office/drawing/2014/main" id="{A680D9F9-CEFF-43EC-B8AA-F794CDD8B925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85464" y="1594927"/>
              <a:ext cx="457838" cy="457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6" name="AutoShape 32">
              <a:extLst>
                <a:ext uri="{FF2B5EF4-FFF2-40B4-BE49-F238E27FC236}">
                  <a16:creationId xmlns:a16="http://schemas.microsoft.com/office/drawing/2014/main" id="{1529AE2E-9B72-4E40-9E66-62B1CF5DFBF2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445973" y="804305"/>
              <a:ext cx="738248" cy="528368"/>
            </a:xfrm>
            <a:custGeom>
              <a:avLst/>
              <a:gdLst>
                <a:gd name="T0" fmla="*/ 10800 w 21600"/>
                <a:gd name="T1" fmla="*/ 10794 h 21589"/>
                <a:gd name="T2" fmla="*/ 10800 w 21600"/>
                <a:gd name="T3" fmla="*/ 10794 h 21589"/>
                <a:gd name="T4" fmla="*/ 10800 w 21600"/>
                <a:gd name="T5" fmla="*/ 10794 h 21589"/>
                <a:gd name="T6" fmla="*/ 10800 w 21600"/>
                <a:gd name="T7" fmla="*/ 10794 h 2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89">
                  <a:moveTo>
                    <a:pt x="10818" y="0"/>
                  </a:moveTo>
                  <a:cubicBezTo>
                    <a:pt x="10532" y="0"/>
                    <a:pt x="10244" y="55"/>
                    <a:pt x="9966" y="168"/>
                  </a:cubicBezTo>
                  <a:cubicBezTo>
                    <a:pt x="9499" y="358"/>
                    <a:pt x="9068" y="703"/>
                    <a:pt x="8712" y="1168"/>
                  </a:cubicBezTo>
                  <a:cubicBezTo>
                    <a:pt x="5128" y="6476"/>
                    <a:pt x="2202" y="12529"/>
                    <a:pt x="0" y="19078"/>
                  </a:cubicBezTo>
                  <a:cubicBezTo>
                    <a:pt x="3454" y="20697"/>
                    <a:pt x="7063" y="21577"/>
                    <a:pt x="10714" y="21589"/>
                  </a:cubicBezTo>
                  <a:cubicBezTo>
                    <a:pt x="14421" y="21600"/>
                    <a:pt x="18093" y="20717"/>
                    <a:pt x="21600" y="19071"/>
                  </a:cubicBezTo>
                  <a:cubicBezTo>
                    <a:pt x="19404" y="12524"/>
                    <a:pt x="16482" y="6474"/>
                    <a:pt x="12909" y="1168"/>
                  </a:cubicBezTo>
                  <a:cubicBezTo>
                    <a:pt x="12555" y="703"/>
                    <a:pt x="12131" y="358"/>
                    <a:pt x="11665" y="168"/>
                  </a:cubicBezTo>
                  <a:cubicBezTo>
                    <a:pt x="11388" y="55"/>
                    <a:pt x="11104" y="0"/>
                    <a:pt x="10818" y="0"/>
                  </a:cubicBez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7" name="AutoShape 33">
              <a:extLst>
                <a:ext uri="{FF2B5EF4-FFF2-40B4-BE49-F238E27FC236}">
                  <a16:creationId xmlns:a16="http://schemas.microsoft.com/office/drawing/2014/main" id="{82AFC2DA-5797-4F1B-A57A-FCFC997D9FE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029421" y="3243269"/>
              <a:ext cx="686653" cy="1089776"/>
            </a:xfrm>
            <a:custGeom>
              <a:avLst/>
              <a:gdLst>
                <a:gd name="T0" fmla="+- 0 10795 577"/>
                <a:gd name="T1" fmla="*/ T0 w 20436"/>
                <a:gd name="T2" fmla="*/ 10800 h 21600"/>
                <a:gd name="T3" fmla="+- 0 10795 577"/>
                <a:gd name="T4" fmla="*/ T3 w 20436"/>
                <a:gd name="T5" fmla="*/ 10800 h 21600"/>
                <a:gd name="T6" fmla="+- 0 10795 577"/>
                <a:gd name="T7" fmla="*/ T6 w 20436"/>
                <a:gd name="T8" fmla="*/ 10800 h 21600"/>
                <a:gd name="T9" fmla="+- 0 10795 57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2564" y="0"/>
                  </a:moveTo>
                  <a:cubicBezTo>
                    <a:pt x="161" y="3391"/>
                    <a:pt x="-577" y="7200"/>
                    <a:pt x="453" y="10887"/>
                  </a:cubicBezTo>
                  <a:cubicBezTo>
                    <a:pt x="1634" y="15111"/>
                    <a:pt x="5047" y="18912"/>
                    <a:pt x="10080" y="21600"/>
                  </a:cubicBezTo>
                  <a:cubicBezTo>
                    <a:pt x="15233" y="18954"/>
                    <a:pt x="18750" y="15143"/>
                    <a:pt x="19968" y="10887"/>
                  </a:cubicBezTo>
                  <a:cubicBezTo>
                    <a:pt x="21023" y="7201"/>
                    <a:pt x="20284" y="3387"/>
                    <a:pt x="17858" y="0"/>
                  </a:cubicBezTo>
                  <a:lnTo>
                    <a:pt x="2564" y="0"/>
                  </a:lnTo>
                  <a:close/>
                </a:path>
              </a:pathLst>
            </a:custGeom>
            <a:solidFill>
              <a:srgbClr val="DB60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8" name="AutoShape 34">
              <a:extLst>
                <a:ext uri="{FF2B5EF4-FFF2-40B4-BE49-F238E27FC236}">
                  <a16:creationId xmlns:a16="http://schemas.microsoft.com/office/drawing/2014/main" id="{3D1B0B12-AE10-4573-BA3C-746FD59A517C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71764" y="806972"/>
              <a:ext cx="542442" cy="2729530"/>
            </a:xfrm>
            <a:custGeom>
              <a:avLst/>
              <a:gdLst>
                <a:gd name="T0" fmla="*/ 10291 w 20582"/>
                <a:gd name="T1" fmla="*/ 10800 h 21600"/>
                <a:gd name="T2" fmla="*/ 10291 w 20582"/>
                <a:gd name="T3" fmla="*/ 10800 h 21600"/>
                <a:gd name="T4" fmla="*/ 10291 w 20582"/>
                <a:gd name="T5" fmla="*/ 10800 h 21600"/>
                <a:gd name="T6" fmla="*/ 10291 w 205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82" h="21600">
                  <a:moveTo>
                    <a:pt x="0" y="0"/>
                  </a:moveTo>
                  <a:cubicBezTo>
                    <a:pt x="1162" y="440"/>
                    <a:pt x="2318" y="880"/>
                    <a:pt x="3423" y="1326"/>
                  </a:cubicBezTo>
                  <a:cubicBezTo>
                    <a:pt x="7846" y="3113"/>
                    <a:pt x="11791" y="4945"/>
                    <a:pt x="13860" y="6882"/>
                  </a:cubicBezTo>
                  <a:cubicBezTo>
                    <a:pt x="16484" y="9340"/>
                    <a:pt x="16066" y="11866"/>
                    <a:pt x="14314" y="14327"/>
                  </a:cubicBezTo>
                  <a:cubicBezTo>
                    <a:pt x="12560" y="16792"/>
                    <a:pt x="9444" y="19232"/>
                    <a:pt x="4941" y="21600"/>
                  </a:cubicBezTo>
                  <a:lnTo>
                    <a:pt x="9719" y="21593"/>
                  </a:lnTo>
                  <a:cubicBezTo>
                    <a:pt x="14737" y="19086"/>
                    <a:pt x="18095" y="16447"/>
                    <a:pt x="19661" y="13748"/>
                  </a:cubicBezTo>
                  <a:cubicBezTo>
                    <a:pt x="21600" y="10406"/>
                    <a:pt x="20771" y="6993"/>
                    <a:pt x="14307" y="3945"/>
                  </a:cubicBezTo>
                  <a:cubicBezTo>
                    <a:pt x="11405" y="2577"/>
                    <a:pt x="7402" y="1317"/>
                    <a:pt x="2453" y="219"/>
                  </a:cubicBezTo>
                  <a:cubicBezTo>
                    <a:pt x="1995" y="129"/>
                    <a:pt x="1445" y="62"/>
                    <a:pt x="840" y="25"/>
                  </a:cubicBezTo>
                  <a:cubicBezTo>
                    <a:pt x="565" y="9"/>
                    <a:pt x="284" y="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584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9" name="AutoShape 35">
              <a:extLst>
                <a:ext uri="{FF2B5EF4-FFF2-40B4-BE49-F238E27FC236}">
                  <a16:creationId xmlns:a16="http://schemas.microsoft.com/office/drawing/2014/main" id="{170AAB0E-47B9-456E-8018-447D0EA64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945" y="2238664"/>
              <a:ext cx="258163" cy="6955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7866" y="361"/>
                    <a:pt x="14220" y="836"/>
                    <a:pt x="10698" y="1422"/>
                  </a:cubicBezTo>
                  <a:cubicBezTo>
                    <a:pt x="6964" y="2042"/>
                    <a:pt x="3384" y="2784"/>
                    <a:pt x="0" y="3638"/>
                  </a:cubicBezTo>
                  <a:cubicBezTo>
                    <a:pt x="2290" y="6429"/>
                    <a:pt x="3695" y="9310"/>
                    <a:pt x="4186" y="12222"/>
                  </a:cubicBezTo>
                  <a:cubicBezTo>
                    <a:pt x="4713" y="15341"/>
                    <a:pt x="4187" y="18472"/>
                    <a:pt x="2621" y="21543"/>
                  </a:cubicBezTo>
                  <a:lnTo>
                    <a:pt x="7418" y="21600"/>
                  </a:lnTo>
                  <a:cubicBezTo>
                    <a:pt x="8863" y="17902"/>
                    <a:pt x="10784" y="14231"/>
                    <a:pt x="13174" y="10601"/>
                  </a:cubicBezTo>
                  <a:cubicBezTo>
                    <a:pt x="15531" y="7020"/>
                    <a:pt x="18343" y="3483"/>
                    <a:pt x="21600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0" name="AutoShape 36">
              <a:extLst>
                <a:ext uri="{FF2B5EF4-FFF2-40B4-BE49-F238E27FC236}">
                  <a16:creationId xmlns:a16="http://schemas.microsoft.com/office/drawing/2014/main" id="{905261D8-4853-4D96-A04A-CCDA84830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72" y="2716959"/>
              <a:ext cx="490903" cy="988521"/>
            </a:xfrm>
            <a:custGeom>
              <a:avLst/>
              <a:gdLst>
                <a:gd name="T0" fmla="*/ 10459 w 20919"/>
                <a:gd name="T1" fmla="*/ 10800 h 21600"/>
                <a:gd name="T2" fmla="*/ 10459 w 20919"/>
                <a:gd name="T3" fmla="*/ 10800 h 21600"/>
                <a:gd name="T4" fmla="*/ 10459 w 20919"/>
                <a:gd name="T5" fmla="*/ 10800 h 21600"/>
                <a:gd name="T6" fmla="*/ 10459 w 2091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19" h="21600">
                  <a:moveTo>
                    <a:pt x="2343" y="17032"/>
                  </a:moveTo>
                  <a:cubicBezTo>
                    <a:pt x="8695" y="15086"/>
                    <a:pt x="13607" y="12113"/>
                    <a:pt x="16307" y="8580"/>
                  </a:cubicBezTo>
                  <a:cubicBezTo>
                    <a:pt x="18307" y="5964"/>
                    <a:pt x="19009" y="3134"/>
                    <a:pt x="18352" y="344"/>
                  </a:cubicBezTo>
                  <a:lnTo>
                    <a:pt x="18871" y="0"/>
                  </a:lnTo>
                  <a:cubicBezTo>
                    <a:pt x="21497" y="3630"/>
                    <a:pt x="21600" y="7614"/>
                    <a:pt x="19162" y="11279"/>
                  </a:cubicBezTo>
                  <a:cubicBezTo>
                    <a:pt x="16027" y="15991"/>
                    <a:pt x="9024" y="19763"/>
                    <a:pt x="0" y="21600"/>
                  </a:cubicBezTo>
                  <a:cubicBezTo>
                    <a:pt x="799" y="20859"/>
                    <a:pt x="1405" y="20068"/>
                    <a:pt x="1800" y="19245"/>
                  </a:cubicBezTo>
                  <a:cubicBezTo>
                    <a:pt x="2148" y="18521"/>
                    <a:pt x="2330" y="17778"/>
                    <a:pt x="2343" y="17032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1" name="AutoShape 37">
              <a:extLst>
                <a:ext uri="{FF2B5EF4-FFF2-40B4-BE49-F238E27FC236}">
                  <a16:creationId xmlns:a16="http://schemas.microsoft.com/office/drawing/2014/main" id="{1F33ED05-978B-4CB9-9D92-AF50A271F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716" y="3329125"/>
              <a:ext cx="742061" cy="9361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2325" y="18261"/>
                    <a:pt x="4714" y="14949"/>
                    <a:pt x="7165" y="11667"/>
                  </a:cubicBezTo>
                  <a:cubicBezTo>
                    <a:pt x="10102" y="7735"/>
                    <a:pt x="13128" y="3845"/>
                    <a:pt x="16243" y="0"/>
                  </a:cubicBezTo>
                  <a:lnTo>
                    <a:pt x="21600" y="1487"/>
                  </a:lnTo>
                  <a:cubicBezTo>
                    <a:pt x="21549" y="8890"/>
                    <a:pt x="16483" y="15700"/>
                    <a:pt x="8335" y="19318"/>
                  </a:cubicBezTo>
                  <a:cubicBezTo>
                    <a:pt x="5750" y="20466"/>
                    <a:pt x="2928" y="21239"/>
                    <a:pt x="0" y="21600"/>
                  </a:cubicBezTo>
                  <a:close/>
                </a:path>
              </a:pathLst>
            </a:custGeom>
            <a:solidFill>
              <a:srgbClr val="C950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2" name="AutoShape 38">
              <a:extLst>
                <a:ext uri="{FF2B5EF4-FFF2-40B4-BE49-F238E27FC236}">
                  <a16:creationId xmlns:a16="http://schemas.microsoft.com/office/drawing/2014/main" id="{1043BE82-085E-434F-A690-3AB5C9D2A1DE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226544" y="3268140"/>
              <a:ext cx="457838" cy="726628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EA76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3" name="AutoShape 39">
              <a:extLst>
                <a:ext uri="{FF2B5EF4-FFF2-40B4-BE49-F238E27FC236}">
                  <a16:creationId xmlns:a16="http://schemas.microsoft.com/office/drawing/2014/main" id="{CC2CC841-060A-474C-A766-02AD94C4DF1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421797" y="3289702"/>
              <a:ext cx="233410" cy="370441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4" name="AutoShape 40">
              <a:extLst>
                <a:ext uri="{FF2B5EF4-FFF2-40B4-BE49-F238E27FC236}">
                  <a16:creationId xmlns:a16="http://schemas.microsoft.com/office/drawing/2014/main" id="{996FCC08-015A-4024-986B-D7D68D0A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025" y="3257424"/>
              <a:ext cx="248139" cy="380668"/>
            </a:xfrm>
            <a:custGeom>
              <a:avLst/>
              <a:gdLst>
                <a:gd name="T0" fmla="*/ 10596 w 21192"/>
                <a:gd name="T1" fmla="*/ 10800 h 21600"/>
                <a:gd name="T2" fmla="*/ 10596 w 21192"/>
                <a:gd name="T3" fmla="*/ 10800 h 21600"/>
                <a:gd name="T4" fmla="*/ 10596 w 21192"/>
                <a:gd name="T5" fmla="*/ 10800 h 21600"/>
                <a:gd name="T6" fmla="*/ 10596 w 2119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92" h="21600">
                  <a:moveTo>
                    <a:pt x="0" y="21600"/>
                  </a:moveTo>
                  <a:lnTo>
                    <a:pt x="17042" y="0"/>
                  </a:lnTo>
                  <a:lnTo>
                    <a:pt x="20865" y="1193"/>
                  </a:lnTo>
                  <a:cubicBezTo>
                    <a:pt x="21600" y="4381"/>
                    <a:pt x="21079" y="7575"/>
                    <a:pt x="19471" y="10498"/>
                  </a:cubicBezTo>
                  <a:cubicBezTo>
                    <a:pt x="17838" y="13465"/>
                    <a:pt x="15077" y="16171"/>
                    <a:pt x="11244" y="18230"/>
                  </a:cubicBezTo>
                  <a:cubicBezTo>
                    <a:pt x="7994" y="19976"/>
                    <a:pt x="4121" y="21137"/>
                    <a:pt x="0" y="21600"/>
                  </a:cubicBezTo>
                  <a:close/>
                </a:path>
              </a:pathLst>
            </a:custGeom>
            <a:solidFill>
              <a:srgbClr val="EDBE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5" name="AutoShape 41">
              <a:extLst>
                <a:ext uri="{FF2B5EF4-FFF2-40B4-BE49-F238E27FC236}">
                  <a16:creationId xmlns:a16="http://schemas.microsoft.com/office/drawing/2014/main" id="{58BA3EA2-A4E0-4CD1-8638-AE6DDF2234FF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359184" y="3218383"/>
              <a:ext cx="571593" cy="111645"/>
            </a:xfrm>
            <a:prstGeom prst="roundRect">
              <a:avLst>
                <a:gd name="adj" fmla="val 50000"/>
              </a:avLst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6" name="AutoShape 42">
              <a:extLst>
                <a:ext uri="{FF2B5EF4-FFF2-40B4-BE49-F238E27FC236}">
                  <a16:creationId xmlns:a16="http://schemas.microsoft.com/office/drawing/2014/main" id="{4956FBC4-B508-402C-8726-5594FD5C8F0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693846" y="2347612"/>
              <a:ext cx="244893" cy="1208560"/>
            </a:xfrm>
            <a:custGeom>
              <a:avLst/>
              <a:gdLst>
                <a:gd name="T0" fmla="+- 0 10799 2"/>
                <a:gd name="T1" fmla="*/ T0 w 21595"/>
                <a:gd name="T2" fmla="*/ 10800 h 21600"/>
                <a:gd name="T3" fmla="+- 0 10799 2"/>
                <a:gd name="T4" fmla="*/ T3 w 21595"/>
                <a:gd name="T5" fmla="*/ 10800 h 21600"/>
                <a:gd name="T6" fmla="+- 0 10799 2"/>
                <a:gd name="T7" fmla="*/ T6 w 21595"/>
                <a:gd name="T8" fmla="*/ 10800 h 21600"/>
                <a:gd name="T9" fmla="+- 0 10799 2"/>
                <a:gd name="T10" fmla="*/ T9 w 21595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5" h="21600">
                  <a:moveTo>
                    <a:pt x="10790" y="0"/>
                  </a:moveTo>
                  <a:cubicBezTo>
                    <a:pt x="9905" y="110"/>
                    <a:pt x="9098" y="241"/>
                    <a:pt x="8364" y="389"/>
                  </a:cubicBezTo>
                  <a:cubicBezTo>
                    <a:pt x="5623" y="945"/>
                    <a:pt x="4235" y="1698"/>
                    <a:pt x="3166" y="2452"/>
                  </a:cubicBezTo>
                  <a:cubicBezTo>
                    <a:pt x="1065" y="3934"/>
                    <a:pt x="-2" y="5468"/>
                    <a:pt x="0" y="7011"/>
                  </a:cubicBezTo>
                  <a:cubicBezTo>
                    <a:pt x="305" y="8249"/>
                    <a:pt x="899" y="9484"/>
                    <a:pt x="1780" y="10711"/>
                  </a:cubicBezTo>
                  <a:cubicBezTo>
                    <a:pt x="2651" y="11923"/>
                    <a:pt x="3809" y="13126"/>
                    <a:pt x="4899" y="14331"/>
                  </a:cubicBezTo>
                  <a:cubicBezTo>
                    <a:pt x="7082" y="16745"/>
                    <a:pt x="9024" y="19170"/>
                    <a:pt x="10727" y="21600"/>
                  </a:cubicBezTo>
                  <a:lnTo>
                    <a:pt x="10727" y="21265"/>
                  </a:lnTo>
                  <a:cubicBezTo>
                    <a:pt x="10754" y="21321"/>
                    <a:pt x="10775" y="21377"/>
                    <a:pt x="10797" y="21432"/>
                  </a:cubicBezTo>
                  <a:cubicBezTo>
                    <a:pt x="10819" y="21488"/>
                    <a:pt x="10842" y="21544"/>
                    <a:pt x="10869" y="21600"/>
                  </a:cubicBezTo>
                  <a:cubicBezTo>
                    <a:pt x="12572" y="19170"/>
                    <a:pt x="14514" y="16745"/>
                    <a:pt x="16697" y="14331"/>
                  </a:cubicBezTo>
                  <a:cubicBezTo>
                    <a:pt x="17787" y="13126"/>
                    <a:pt x="18945" y="11923"/>
                    <a:pt x="19816" y="10711"/>
                  </a:cubicBezTo>
                  <a:cubicBezTo>
                    <a:pt x="20697" y="9484"/>
                    <a:pt x="21291" y="8249"/>
                    <a:pt x="21596" y="7011"/>
                  </a:cubicBezTo>
                  <a:cubicBezTo>
                    <a:pt x="21598" y="5468"/>
                    <a:pt x="20531" y="3934"/>
                    <a:pt x="18430" y="2452"/>
                  </a:cubicBezTo>
                  <a:cubicBezTo>
                    <a:pt x="17361" y="1698"/>
                    <a:pt x="15973" y="945"/>
                    <a:pt x="13232" y="389"/>
                  </a:cubicBezTo>
                  <a:cubicBezTo>
                    <a:pt x="12498" y="241"/>
                    <a:pt x="11675" y="110"/>
                    <a:pt x="10790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7" name="AutoShape 43">
              <a:extLst>
                <a:ext uri="{FF2B5EF4-FFF2-40B4-BE49-F238E27FC236}">
                  <a16:creationId xmlns:a16="http://schemas.microsoft.com/office/drawing/2014/main" id="{9AF3B6DD-341F-4F19-A372-EF1E1A504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778" y="2419507"/>
              <a:ext cx="583592" cy="1056623"/>
            </a:xfrm>
            <a:custGeom>
              <a:avLst/>
              <a:gdLst>
                <a:gd name="T0" fmla="*/ 10794 w 21589"/>
                <a:gd name="T1" fmla="*/ 10800 h 21600"/>
                <a:gd name="T2" fmla="*/ 10794 w 21589"/>
                <a:gd name="T3" fmla="*/ 10800 h 21600"/>
                <a:gd name="T4" fmla="*/ 10794 w 21589"/>
                <a:gd name="T5" fmla="*/ 10800 h 21600"/>
                <a:gd name="T6" fmla="*/ 10794 w 2158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89" h="21600">
                  <a:moveTo>
                    <a:pt x="20772" y="0"/>
                  </a:moveTo>
                  <a:lnTo>
                    <a:pt x="0" y="21600"/>
                  </a:lnTo>
                  <a:cubicBezTo>
                    <a:pt x="1772" y="20350"/>
                    <a:pt x="3530" y="19095"/>
                    <a:pt x="5276" y="17834"/>
                  </a:cubicBezTo>
                  <a:cubicBezTo>
                    <a:pt x="7003" y="16587"/>
                    <a:pt x="8717" y="15335"/>
                    <a:pt x="10474" y="14101"/>
                  </a:cubicBezTo>
                  <a:cubicBezTo>
                    <a:pt x="12271" y="12837"/>
                    <a:pt x="14114" y="11592"/>
                    <a:pt x="15742" y="10260"/>
                  </a:cubicBezTo>
                  <a:cubicBezTo>
                    <a:pt x="17247" y="9028"/>
                    <a:pt x="18562" y="7729"/>
                    <a:pt x="19671" y="6375"/>
                  </a:cubicBezTo>
                  <a:cubicBezTo>
                    <a:pt x="20203" y="5586"/>
                    <a:pt x="20655" y="4793"/>
                    <a:pt x="21030" y="3996"/>
                  </a:cubicBezTo>
                  <a:cubicBezTo>
                    <a:pt x="21317" y="3388"/>
                    <a:pt x="21557" y="2742"/>
                    <a:pt x="21586" y="2116"/>
                  </a:cubicBezTo>
                  <a:cubicBezTo>
                    <a:pt x="21600" y="1820"/>
                    <a:pt x="21565" y="1525"/>
                    <a:pt x="21532" y="1236"/>
                  </a:cubicBezTo>
                  <a:cubicBezTo>
                    <a:pt x="21493" y="899"/>
                    <a:pt x="21454" y="556"/>
                    <a:pt x="21122" y="243"/>
                  </a:cubicBezTo>
                  <a:cubicBezTo>
                    <a:pt x="21027" y="153"/>
                    <a:pt x="20909" y="72"/>
                    <a:pt x="20772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8" name="Oval 44">
              <a:extLst>
                <a:ext uri="{FF2B5EF4-FFF2-40B4-BE49-F238E27FC236}">
                  <a16:creationId xmlns:a16="http://schemas.microsoft.com/office/drawing/2014/main" id="{05050F61-3728-46EB-AEF2-94DBBEBEB959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08655" y="1618117"/>
              <a:ext cx="411457" cy="411457"/>
            </a:xfrm>
            <a:prstGeom prst="ellipse">
              <a:avLst/>
            </a:prstGeom>
            <a:solidFill>
              <a:srgbClr val="6FBFE5">
                <a:alpha val="584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59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04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2A178F-E19B-4A9E-86BF-C76660BA15E8}" type="datetime1">
              <a:rPr lang="fr-FR" smtClean="0"/>
              <a:t>23/04/2018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33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536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5333819" cy="1460182"/>
          </a:xfrm>
        </p:spPr>
        <p:txBody>
          <a:bodyPr anchor="b">
            <a:normAutofit/>
          </a:bodyPr>
          <a:lstStyle>
            <a:lvl1pPr>
              <a:defRPr lang="fr-FR" sz="6000" kern="0" cap="all" baseline="12500" dirty="0">
                <a:solidFill>
                  <a:srgbClr val="36526E"/>
                </a:solidFill>
                <a:latin typeface="Montserrat-Bold"/>
                <a:ea typeface="+mn-ea"/>
                <a:cs typeface="+mn-cs"/>
                <a:sym typeface="Montserrat-Bol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3306894"/>
            <a:ext cx="533381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7" name="Groupe 6"/>
          <p:cNvGrpSpPr/>
          <p:nvPr userDrawn="1"/>
        </p:nvGrpSpPr>
        <p:grpSpPr>
          <a:xfrm>
            <a:off x="5875338" y="-2519363"/>
            <a:ext cx="7741444" cy="11129169"/>
            <a:chOff x="5875338" y="-2519363"/>
            <a:chExt cx="7741444" cy="11129169"/>
          </a:xfrm>
        </p:grpSpPr>
        <p:sp>
          <p:nvSpPr>
            <p:cNvPr id="8" name="Shape 345">
              <a:extLst>
                <a:ext uri="{FF2B5EF4-FFF2-40B4-BE49-F238E27FC236}">
                  <a16:creationId xmlns:a16="http://schemas.microsoft.com/office/drawing/2014/main" id="{829845F5-60A1-46CF-BAC5-503A0AEEF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900" y="975519"/>
              <a:ext cx="3686969" cy="4544219"/>
            </a:xfrm>
            <a:custGeom>
              <a:avLst/>
              <a:gdLst>
                <a:gd name="T0" fmla="*/ 2147483646 w 19888"/>
                <a:gd name="T1" fmla="*/ 2147483646 h 20156"/>
                <a:gd name="T2" fmla="*/ 2147483646 w 19888"/>
                <a:gd name="T3" fmla="*/ 2147483646 h 20156"/>
                <a:gd name="T4" fmla="*/ 2147483646 w 19888"/>
                <a:gd name="T5" fmla="*/ 2147483646 h 20156"/>
                <a:gd name="T6" fmla="*/ 2147483646 w 19888"/>
                <a:gd name="T7" fmla="*/ 2147483646 h 2015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88" h="20156" extrusionOk="0">
                  <a:moveTo>
                    <a:pt x="19448" y="13996"/>
                  </a:moveTo>
                  <a:cubicBezTo>
                    <a:pt x="20464" y="15930"/>
                    <a:pt x="19674" y="18184"/>
                    <a:pt x="17562" y="19377"/>
                  </a:cubicBezTo>
                  <a:cubicBezTo>
                    <a:pt x="15351" y="20625"/>
                    <a:pt x="12361" y="20348"/>
                    <a:pt x="10543" y="18727"/>
                  </a:cubicBezTo>
                  <a:lnTo>
                    <a:pt x="1295" y="9744"/>
                  </a:lnTo>
                  <a:cubicBezTo>
                    <a:pt x="-1136" y="6772"/>
                    <a:pt x="-39" y="2731"/>
                    <a:pt x="3699" y="892"/>
                  </a:cubicBezTo>
                  <a:cubicBezTo>
                    <a:pt x="7491" y="-975"/>
                    <a:pt x="12413" y="193"/>
                    <a:pt x="14412" y="3434"/>
                  </a:cubicBezTo>
                  <a:lnTo>
                    <a:pt x="19448" y="13996"/>
                  </a:lnTo>
                  <a:close/>
                </a:path>
              </a:pathLst>
            </a:custGeom>
            <a:noFill/>
            <a:ln w="25400">
              <a:solidFill>
                <a:srgbClr val="C6CDD5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9" name="Shape 360">
              <a:extLst>
                <a:ext uri="{FF2B5EF4-FFF2-40B4-BE49-F238E27FC236}">
                  <a16:creationId xmlns:a16="http://schemas.microsoft.com/office/drawing/2014/main" id="{0F10A50F-7870-4773-93AA-6760E79DF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757" y="865981"/>
              <a:ext cx="2838450" cy="3037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0" name="Shape 361">
              <a:extLst>
                <a:ext uri="{FF2B5EF4-FFF2-40B4-BE49-F238E27FC236}">
                  <a16:creationId xmlns:a16="http://schemas.microsoft.com/office/drawing/2014/main" id="{6B6A98F2-A67D-429C-A07A-76ACA75FB3F6}"/>
                </a:ext>
              </a:extLst>
            </p:cNvPr>
            <p:cNvSpPr>
              <a:spLocks/>
            </p:cNvSpPr>
            <p:nvPr/>
          </p:nvSpPr>
          <p:spPr bwMode="auto">
            <a:xfrm rot="1840664">
              <a:off x="8510588" y="3468687"/>
              <a:ext cx="2002632" cy="214391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1" name="Shape 362">
              <a:extLst>
                <a:ext uri="{FF2B5EF4-FFF2-40B4-BE49-F238E27FC236}">
                  <a16:creationId xmlns:a16="http://schemas.microsoft.com/office/drawing/2014/main" id="{666A94B4-A74D-4CAC-8995-4591DC85720D}"/>
                </a:ext>
              </a:extLst>
            </p:cNvPr>
            <p:cNvSpPr>
              <a:spLocks/>
            </p:cNvSpPr>
            <p:nvPr/>
          </p:nvSpPr>
          <p:spPr bwMode="auto">
            <a:xfrm rot="81901">
              <a:off x="9733757" y="1094581"/>
              <a:ext cx="1512888" cy="1618456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1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2" name="Shape 366">
              <a:extLst>
                <a:ext uri="{FF2B5EF4-FFF2-40B4-BE49-F238E27FC236}">
                  <a16:creationId xmlns:a16="http://schemas.microsoft.com/office/drawing/2014/main" id="{176961C2-617E-4DF0-85BC-FAE3A19BE79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8059738" y="-2519363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3" name="Shape 367">
              <a:extLst>
                <a:ext uri="{FF2B5EF4-FFF2-40B4-BE49-F238E27FC236}">
                  <a16:creationId xmlns:a16="http://schemas.microsoft.com/office/drawing/2014/main" id="{73A5E333-80A1-4A5F-AC11-79085F9269D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5875338" y="4897437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4" name="Shape 368">
              <a:extLst>
                <a:ext uri="{FF2B5EF4-FFF2-40B4-BE49-F238E27FC236}">
                  <a16:creationId xmlns:a16="http://schemas.microsoft.com/office/drawing/2014/main" id="{36B13A61-51DA-436C-B5F0-F9BA4DD41BE8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11252994" y="1513681"/>
              <a:ext cx="2363788" cy="2529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grpSp>
          <p:nvGrpSpPr>
            <p:cNvPr id="15" name="Group 371">
              <a:extLst>
                <a:ext uri="{FF2B5EF4-FFF2-40B4-BE49-F238E27FC236}">
                  <a16:creationId xmlns:a16="http://schemas.microsoft.com/office/drawing/2014/main" id="{2FC11660-2303-4A45-9B26-A337C583E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6350" y="1778794"/>
              <a:ext cx="1211263" cy="1212056"/>
              <a:chOff x="0" y="0"/>
              <a:chExt cx="2423914" cy="2423914"/>
            </a:xfrm>
          </p:grpSpPr>
          <p:graphicFrame>
            <p:nvGraphicFramePr>
              <p:cNvPr id="24" name="Chart 369">
                <a:extLst>
                  <a:ext uri="{FF2B5EF4-FFF2-40B4-BE49-F238E27FC236}">
                    <a16:creationId xmlns:a16="http://schemas.microsoft.com/office/drawing/2014/main" id="{F80C3139-44D5-405B-BABA-E6A8B855DB5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2525515" cy="25255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" name="Chart" r:id="rId3" imgW="2530059" imgH="2530059" progId="Excel.Sheet.8">
                      <p:embed/>
                    </p:oleObj>
                  </mc:Choice>
                  <mc:Fallback>
                    <p:oleObj name="Chart" r:id="rId3" imgW="2530059" imgH="2530059" progId="Excel.Sheet.8">
                      <p:embed/>
                      <p:pic>
                        <p:nvPicPr>
                          <p:cNvPr id="24" name="Chart 369">
                            <a:extLst>
                              <a:ext uri="{FF2B5EF4-FFF2-40B4-BE49-F238E27FC236}">
                                <a16:creationId xmlns:a16="http://schemas.microsoft.com/office/drawing/2014/main" id="{F80C3139-44D5-405B-BABA-E6A8B855DB5F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2525515" cy="25255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" name="Shape 370">
                <a:extLst>
                  <a:ext uri="{FF2B5EF4-FFF2-40B4-BE49-F238E27FC236}">
                    <a16:creationId xmlns:a16="http://schemas.microsoft.com/office/drawing/2014/main" id="{52851ECC-9D87-48CE-ACA9-13838105E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09" y="271809"/>
                <a:ext cx="1880296" cy="18802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Group 374">
              <a:extLst>
                <a:ext uri="{FF2B5EF4-FFF2-40B4-BE49-F238E27FC236}">
                  <a16:creationId xmlns:a16="http://schemas.microsoft.com/office/drawing/2014/main" id="{F46D2877-502D-44F2-8F58-D380C9906C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644" y="4115594"/>
              <a:ext cx="849313" cy="849313"/>
              <a:chOff x="0" y="0"/>
              <a:chExt cx="1698426" cy="1698426"/>
            </a:xfrm>
          </p:grpSpPr>
          <p:graphicFrame>
            <p:nvGraphicFramePr>
              <p:cNvPr id="22" name="Chart 372">
                <a:extLst>
                  <a:ext uri="{FF2B5EF4-FFF2-40B4-BE49-F238E27FC236}">
                    <a16:creationId xmlns:a16="http://schemas.microsoft.com/office/drawing/2014/main" id="{D0EB3814-8759-43C6-839C-BA8D9E9FE6E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800027" cy="18000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9" name="Chart" r:id="rId5" imgW="1804572" imgH="1804572" progId="Excel.Sheet.8">
                      <p:embed/>
                    </p:oleObj>
                  </mc:Choice>
                  <mc:Fallback>
                    <p:oleObj name="Chart" r:id="rId5" imgW="1804572" imgH="1804572" progId="Excel.Sheet.8">
                      <p:embed/>
                      <p:pic>
                        <p:nvPicPr>
                          <p:cNvPr id="22" name="Chart 372">
                            <a:extLst>
                              <a:ext uri="{FF2B5EF4-FFF2-40B4-BE49-F238E27FC236}">
                                <a16:creationId xmlns:a16="http://schemas.microsoft.com/office/drawing/2014/main" id="{D0EB3814-8759-43C6-839C-BA8D9E9FE6E8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800027" cy="18000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Shape 373">
                <a:extLst>
                  <a:ext uri="{FF2B5EF4-FFF2-40B4-BE49-F238E27FC236}">
                    <a16:creationId xmlns:a16="http://schemas.microsoft.com/office/drawing/2014/main" id="{59FEBA7A-2E50-469C-BF10-2656CC0D6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399" y="248399"/>
                <a:ext cx="1201628" cy="120162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7" name="Group 377">
              <a:extLst>
                <a:ext uri="{FF2B5EF4-FFF2-40B4-BE49-F238E27FC236}">
                  <a16:creationId xmlns:a16="http://schemas.microsoft.com/office/drawing/2014/main" id="{C3FA089F-AB9A-4906-9533-E07093EB6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2225" y="1595437"/>
              <a:ext cx="615950" cy="615950"/>
              <a:chOff x="0" y="0"/>
              <a:chExt cx="1231800" cy="1231800"/>
            </a:xfrm>
          </p:grpSpPr>
          <p:graphicFrame>
            <p:nvGraphicFramePr>
              <p:cNvPr id="20" name="Chart 375">
                <a:extLst>
                  <a:ext uri="{FF2B5EF4-FFF2-40B4-BE49-F238E27FC236}">
                    <a16:creationId xmlns:a16="http://schemas.microsoft.com/office/drawing/2014/main" id="{7D75E1D7-3144-46BA-8648-BA0DFA07120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333401" cy="1333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0" name="Chart" r:id="rId7" imgW="1341236" imgH="1335140" progId="Excel.Sheet.8">
                      <p:embed/>
                    </p:oleObj>
                  </mc:Choice>
                  <mc:Fallback>
                    <p:oleObj name="Chart" r:id="rId7" imgW="1341236" imgH="1335140" progId="Excel.Sheet.8">
                      <p:embed/>
                      <p:pic>
                        <p:nvPicPr>
                          <p:cNvPr id="20" name="Chart 375">
                            <a:extLst>
                              <a:ext uri="{FF2B5EF4-FFF2-40B4-BE49-F238E27FC236}">
                                <a16:creationId xmlns:a16="http://schemas.microsoft.com/office/drawing/2014/main" id="{7D75E1D7-3144-46BA-8648-BA0DFA071207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333401" cy="1333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Shape 376">
                <a:extLst>
                  <a:ext uri="{FF2B5EF4-FFF2-40B4-BE49-F238E27FC236}">
                    <a16:creationId xmlns:a16="http://schemas.microsoft.com/office/drawing/2014/main" id="{CEB5982B-E2B7-43D5-B883-902F7EBE6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71" y="209771"/>
                <a:ext cx="812259" cy="81225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" name="Shape 378">
              <a:extLst>
                <a:ext uri="{FF2B5EF4-FFF2-40B4-BE49-F238E27FC236}">
                  <a16:creationId xmlns:a16="http://schemas.microsoft.com/office/drawing/2014/main" id="{5CE357DC-086B-48EC-8068-E6836B8F9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6905" y="4423578"/>
              <a:ext cx="248901" cy="22859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950" y="21600"/>
                  </a:lnTo>
                  <a:lnTo>
                    <a:pt x="3950" y="8656"/>
                  </a:lnTo>
                  <a:lnTo>
                    <a:pt x="0" y="8656"/>
                  </a:lnTo>
                  <a:lnTo>
                    <a:pt x="0" y="21600"/>
                  </a:lnTo>
                  <a:close/>
                  <a:moveTo>
                    <a:pt x="21600" y="9649"/>
                  </a:moveTo>
                  <a:cubicBezTo>
                    <a:pt x="21600" y="8418"/>
                    <a:pt x="20658" y="7624"/>
                    <a:pt x="19534" y="7624"/>
                  </a:cubicBezTo>
                  <a:lnTo>
                    <a:pt x="13337" y="7624"/>
                  </a:lnTo>
                  <a:lnTo>
                    <a:pt x="14460" y="2462"/>
                  </a:lnTo>
                  <a:lnTo>
                    <a:pt x="14460" y="2263"/>
                  </a:lnTo>
                  <a:cubicBezTo>
                    <a:pt x="14460" y="1826"/>
                    <a:pt x="14279" y="1429"/>
                    <a:pt x="14098" y="1032"/>
                  </a:cubicBezTo>
                  <a:lnTo>
                    <a:pt x="12974" y="0"/>
                  </a:lnTo>
                  <a:lnTo>
                    <a:pt x="6379" y="6988"/>
                  </a:lnTo>
                  <a:cubicBezTo>
                    <a:pt x="6016" y="7385"/>
                    <a:pt x="5835" y="8021"/>
                    <a:pt x="5835" y="8656"/>
                  </a:cubicBezTo>
                  <a:lnTo>
                    <a:pt x="5835" y="19337"/>
                  </a:lnTo>
                  <a:cubicBezTo>
                    <a:pt x="5835" y="20568"/>
                    <a:pt x="6777" y="21600"/>
                    <a:pt x="7901" y="21600"/>
                  </a:cubicBezTo>
                  <a:lnTo>
                    <a:pt x="16707" y="21600"/>
                  </a:lnTo>
                  <a:cubicBezTo>
                    <a:pt x="17468" y="21600"/>
                    <a:pt x="18230" y="21004"/>
                    <a:pt x="18411" y="20171"/>
                  </a:cubicBezTo>
                  <a:lnTo>
                    <a:pt x="21419" y="12547"/>
                  </a:lnTo>
                  <a:cubicBezTo>
                    <a:pt x="21419" y="12349"/>
                    <a:pt x="21419" y="12150"/>
                    <a:pt x="21419" y="11713"/>
                  </a:cubicBezTo>
                  <a:lnTo>
                    <a:pt x="21419" y="9649"/>
                  </a:lnTo>
                  <a:lnTo>
                    <a:pt x="21600" y="9649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9" name="Shape 379">
              <a:extLst>
                <a:ext uri="{FF2B5EF4-FFF2-40B4-BE49-F238E27FC236}">
                  <a16:creationId xmlns:a16="http://schemas.microsoft.com/office/drawing/2014/main" id="{AF51E842-5406-4688-B539-BFEFE5D39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6857" y="1811337"/>
              <a:ext cx="192088" cy="171450"/>
            </a:xfrm>
            <a:custGeom>
              <a:avLst/>
              <a:gdLst>
                <a:gd name="T0" fmla="*/ 1084139591 w 21600"/>
                <a:gd name="T1" fmla="*/ 697083946 h 21489"/>
                <a:gd name="T2" fmla="*/ 1084139591 w 21600"/>
                <a:gd name="T3" fmla="*/ 697083946 h 21489"/>
                <a:gd name="T4" fmla="*/ 1084139591 w 21600"/>
                <a:gd name="T5" fmla="*/ 697083946 h 21489"/>
                <a:gd name="T6" fmla="*/ 1084139591 w 21600"/>
                <a:gd name="T7" fmla="*/ 697083946 h 2148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89" extrusionOk="0">
                  <a:moveTo>
                    <a:pt x="0" y="16876"/>
                  </a:moveTo>
                  <a:lnTo>
                    <a:pt x="0" y="21489"/>
                  </a:lnTo>
                  <a:lnTo>
                    <a:pt x="4090" y="21489"/>
                  </a:lnTo>
                  <a:lnTo>
                    <a:pt x="16041" y="8139"/>
                  </a:lnTo>
                  <a:lnTo>
                    <a:pt x="11912" y="3570"/>
                  </a:lnTo>
                  <a:lnTo>
                    <a:pt x="0" y="16876"/>
                  </a:lnTo>
                  <a:close/>
                  <a:moveTo>
                    <a:pt x="19138" y="4723"/>
                  </a:moveTo>
                  <a:cubicBezTo>
                    <a:pt x="19535" y="4236"/>
                    <a:pt x="19535" y="3570"/>
                    <a:pt x="19138" y="3082"/>
                  </a:cubicBezTo>
                  <a:lnTo>
                    <a:pt x="16676" y="333"/>
                  </a:lnTo>
                  <a:cubicBezTo>
                    <a:pt x="16240" y="-111"/>
                    <a:pt x="15644" y="-111"/>
                    <a:pt x="15207" y="333"/>
                  </a:cubicBezTo>
                  <a:lnTo>
                    <a:pt x="13143" y="2417"/>
                  </a:lnTo>
                  <a:lnTo>
                    <a:pt x="17272" y="6986"/>
                  </a:lnTo>
                  <a:lnTo>
                    <a:pt x="19138" y="4723"/>
                  </a:lnTo>
                  <a:close/>
                  <a:moveTo>
                    <a:pt x="9847" y="19183"/>
                  </a:moveTo>
                  <a:lnTo>
                    <a:pt x="7584" y="21489"/>
                  </a:lnTo>
                  <a:lnTo>
                    <a:pt x="21600" y="21489"/>
                  </a:lnTo>
                  <a:lnTo>
                    <a:pt x="21600" y="19183"/>
                  </a:lnTo>
                  <a:lnTo>
                    <a:pt x="9847" y="19183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8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89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86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44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29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58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14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 trans="5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1" t="6410" r="70211" b="28820"/>
          <a:stretch/>
        </p:blipFill>
        <p:spPr>
          <a:xfrm rot="10800000">
            <a:off x="9535886" y="4218408"/>
            <a:ext cx="3096792" cy="309679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72440" y="199663"/>
            <a:ext cx="10515600" cy="566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671041" y="6448425"/>
            <a:ext cx="520959" cy="409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36526E"/>
                </a:solidFill>
              </a:defRPr>
            </a:lvl1pPr>
          </a:lstStyle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1038" descr="logo s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0436" y="6550090"/>
            <a:ext cx="1404559" cy="171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692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lang="fr-FR" sz="6000" kern="1200" cap="all" baseline="12500" dirty="0">
          <a:solidFill>
            <a:srgbClr val="17222C"/>
          </a:solidFill>
          <a:latin typeface="+mn-lt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fr-FR" sz="2000" kern="1200" spc="300" dirty="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39750" indent="-28575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tabLst>
          <a:tab pos="539750" algn="l"/>
        </a:tabLst>
        <a:defRPr lang="fr-FR" sz="1800" kern="1200" dirty="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809625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›"/>
        <a:defRPr lang="fr-FR" sz="1050" kern="1200" dirty="0">
          <a:solidFill>
            <a:srgbClr val="95A5A6"/>
          </a:solidFill>
          <a:latin typeface="Montserrat Ligh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294519" y="3466079"/>
            <a:ext cx="4814633" cy="1991912"/>
          </a:xfrm>
        </p:spPr>
        <p:txBody>
          <a:bodyPr/>
          <a:lstStyle/>
          <a:p>
            <a:r>
              <a:rPr lang="fr-FR" dirty="0" smtClean="0"/>
              <a:t>Persona et </a:t>
            </a:r>
            <a:r>
              <a:rPr lang="fr-FR" dirty="0" err="1" smtClean="0"/>
              <a:t>Storymap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Digital Corner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499519" y="5627704"/>
            <a:ext cx="4404632" cy="738590"/>
          </a:xfrm>
        </p:spPr>
        <p:txBody>
          <a:bodyPr/>
          <a:lstStyle/>
          <a:p>
            <a:r>
              <a:rPr lang="fr-FR" dirty="0" smtClean="0"/>
              <a:t>Restitution </a:t>
            </a:r>
            <a:r>
              <a:rPr lang="fr-FR" dirty="0" smtClean="0"/>
              <a:t>des ateliers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34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9240" y="188914"/>
            <a:ext cx="10479616" cy="56197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Fiche persona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752444" y="6396844"/>
            <a:ext cx="315911" cy="315911"/>
          </a:xfrm>
        </p:spPr>
        <p:txBody>
          <a:bodyPr/>
          <a:lstStyle/>
          <a:p>
            <a:pPr>
              <a:defRPr/>
            </a:pPr>
            <a:fld id="{0CF0C1BB-6E00-4BAA-B7F5-AD2746EEB444}" type="slidenum">
              <a:rPr lang="fr-FR" sz="1400" smtClean="0">
                <a:latin typeface="Open Sans" panose="020B0606030504020204"/>
              </a:rPr>
              <a:pPr>
                <a:defRPr/>
              </a:pPr>
              <a:t>2</a:t>
            </a:fld>
            <a:endParaRPr lang="fr-FR" sz="1400" dirty="0">
              <a:latin typeface="Open Sans" panose="020B0606030504020204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501073" y="1159933"/>
            <a:ext cx="2553527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444414" y="1159933"/>
            <a:ext cx="3810000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244600" y="3115732"/>
            <a:ext cx="1681828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192780" y="3115733"/>
            <a:ext cx="2967068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426200" y="3115733"/>
            <a:ext cx="2828214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9644230" y="1159933"/>
            <a:ext cx="1363134" cy="43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9644230" y="1752500"/>
            <a:ext cx="1363134" cy="43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9644230" y="2345067"/>
            <a:ext cx="1363134" cy="43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244600" y="5063066"/>
            <a:ext cx="3810000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444414" y="5063066"/>
            <a:ext cx="3810000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9644230" y="3115732"/>
            <a:ext cx="1363134" cy="3564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744987" y="987967"/>
            <a:ext cx="9365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Identité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556095" y="975267"/>
            <a:ext cx="14627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Personnalité 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342752" y="2931066"/>
            <a:ext cx="9737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Citation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9521901" y="1237191"/>
            <a:ext cx="316366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#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9521901" y="1829758"/>
            <a:ext cx="316366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#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9521901" y="2422325"/>
            <a:ext cx="316366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#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259841" y="2939534"/>
            <a:ext cx="11595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Objectifs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472940" y="2939534"/>
            <a:ext cx="10479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Craintes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9680084" y="2939534"/>
            <a:ext cx="11064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Marques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356281" y="4886867"/>
            <a:ext cx="154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Technologies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5556095" y="4886867"/>
            <a:ext cx="8701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Divers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01072" y="1364635"/>
            <a:ext cx="25535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Ali, 38 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ans,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Casaoui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 CIL</a:t>
            </a:r>
            <a:endParaRPr lang="fr-FR" sz="14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Marié 2 enfants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Cadre supérieur, Directeur Artistique Agence de Pub</a:t>
            </a:r>
            <a:endParaRPr lang="fr-FR" sz="1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519801" y="1271460"/>
            <a:ext cx="3730413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Technophile – Cultivé -  Séducteur – Exigeant - Marathonien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9753891" y="1222045"/>
            <a:ext cx="1423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</a:rPr>
              <a:t>Réussite Sociale</a:t>
            </a:r>
            <a:endParaRPr lang="fr-F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9753891" y="1814612"/>
            <a:ext cx="153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</a:rPr>
              <a:t>Aventure</a:t>
            </a:r>
            <a:endParaRPr lang="fr-F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3184220" y="3308866"/>
            <a:ext cx="2978971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spcAft>
                <a:spcPts val="600"/>
              </a:spcAft>
              <a:buFontTx/>
              <a:buChar char="-"/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Qualité de service irréprochable</a:t>
            </a:r>
          </a:p>
          <a:p>
            <a:pPr marL="85725" indent="-85725">
              <a:spcAft>
                <a:spcPts val="600"/>
              </a:spcAft>
              <a:buFontTx/>
              <a:buChar char="-"/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Rapidité </a:t>
            </a:r>
          </a:p>
          <a:p>
            <a:pPr marL="85725" indent="-85725">
              <a:spcAft>
                <a:spcPts val="600"/>
              </a:spcAft>
              <a:buFontTx/>
              <a:buChar char="-"/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Optimisation</a:t>
            </a:r>
          </a:p>
          <a:p>
            <a:pPr marL="85725" indent="-85725">
              <a:spcAft>
                <a:spcPts val="600"/>
              </a:spcAft>
              <a:buFontTx/>
              <a:buChar char="-"/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Autonomie</a:t>
            </a:r>
            <a:endParaRPr lang="fr-FR" sz="1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6472940" y="3259941"/>
            <a:ext cx="2777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spcAft>
                <a:spcPts val="600"/>
              </a:spcAft>
              <a:buFontTx/>
              <a:buChar char="-"/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Trop d’attente</a:t>
            </a:r>
          </a:p>
          <a:p>
            <a:pPr marL="85725" indent="-85725">
              <a:spcAft>
                <a:spcPts val="600"/>
              </a:spcAft>
              <a:buFontTx/>
              <a:buChar char="-"/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Incompréhension de ses besoins</a:t>
            </a:r>
          </a:p>
          <a:p>
            <a:pPr marL="85725" indent="-85725">
              <a:spcAft>
                <a:spcPts val="600"/>
              </a:spcAft>
              <a:buFontTx/>
              <a:buChar char="-"/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Manque de considération et de personnalisation du service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5519802" y="5427133"/>
            <a:ext cx="3730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Voyage – Bitcoin – Festivals (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Jazzablanca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Tanjazz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) – Théâtre – Littérature - Actualités </a:t>
            </a:r>
            <a:endParaRPr lang="fr-FR" sz="1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9753891" y="2405791"/>
            <a:ext cx="1253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</a:rPr>
              <a:t>Geek</a:t>
            </a:r>
            <a:endParaRPr lang="fr-F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1327902" y="5286007"/>
            <a:ext cx="35782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Mobile Android – Objets connectés – Laptop dernière génération – Jeep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Wrangler</a:t>
            </a:r>
            <a:endParaRPr lang="fr-FR" sz="1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9611629" y="3319321"/>
            <a:ext cx="1537995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Jeep</a:t>
            </a: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Samsung</a:t>
            </a: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Le bistrot chic</a:t>
            </a:r>
          </a:p>
          <a:p>
            <a:pPr>
              <a:spcAft>
                <a:spcPts val="600"/>
              </a:spcAft>
            </a:pP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Gear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 3 </a:t>
            </a: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Harley Davidson</a:t>
            </a: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Hugo Boss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1327903" y="3366128"/>
            <a:ext cx="1695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</a:rPr>
              <a:t>« </a:t>
            </a: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</a:rPr>
              <a:t>Après moi le déluge»</a:t>
            </a:r>
            <a:endParaRPr lang="fr-FR" sz="20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5" name="Picture 14" descr="Résultat de recherche d'images pour &quot;instagram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986" y="6073041"/>
            <a:ext cx="327608" cy="32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0" descr="Résultat de recherche d'images pour &quot;linkedin png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35" y="6073313"/>
            <a:ext cx="343875" cy="34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2" descr="Résultat de recherche d'images pour &quot;facebook p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616" y="6081446"/>
            <a:ext cx="327608" cy="32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ésultat de recherche d'images pour &quot;logo twitter noir et blanc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987" y="6069445"/>
            <a:ext cx="351896" cy="35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28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9240" y="188914"/>
            <a:ext cx="10479616" cy="56197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Fiche persona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752444" y="6396844"/>
            <a:ext cx="315911" cy="315911"/>
          </a:xfrm>
        </p:spPr>
        <p:txBody>
          <a:bodyPr/>
          <a:lstStyle/>
          <a:p>
            <a:pPr>
              <a:defRPr/>
            </a:pPr>
            <a:fld id="{0CF0C1BB-6E00-4BAA-B7F5-AD2746EEB444}" type="slidenum">
              <a:rPr lang="fr-FR" sz="1400" smtClean="0">
                <a:latin typeface="Open Sans" panose="020B0606030504020204"/>
              </a:rPr>
              <a:pPr>
                <a:defRPr/>
              </a:pPr>
              <a:t>3</a:t>
            </a:fld>
            <a:endParaRPr lang="fr-FR" sz="1400" dirty="0">
              <a:latin typeface="Open Sans" panose="020B0606030504020204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501073" y="1159933"/>
            <a:ext cx="2553527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444414" y="1159933"/>
            <a:ext cx="3810000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244600" y="3115732"/>
            <a:ext cx="1681828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192780" y="3115733"/>
            <a:ext cx="2967068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426200" y="3115733"/>
            <a:ext cx="2828214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9644230" y="1159933"/>
            <a:ext cx="1363134" cy="43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9644230" y="1752500"/>
            <a:ext cx="1363134" cy="43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9644230" y="2345067"/>
            <a:ext cx="1363134" cy="43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244600" y="5063066"/>
            <a:ext cx="3810000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461690" y="4930576"/>
            <a:ext cx="3810000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9644230" y="3115732"/>
            <a:ext cx="1363134" cy="3564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744987" y="987967"/>
            <a:ext cx="9365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Identité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556095" y="975267"/>
            <a:ext cx="14627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Personnalité 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342752" y="2931066"/>
            <a:ext cx="9737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Citation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9521901" y="1237191"/>
            <a:ext cx="316366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#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9521901" y="1829758"/>
            <a:ext cx="316366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#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9521901" y="2422325"/>
            <a:ext cx="316366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#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259841" y="2939534"/>
            <a:ext cx="11595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Objectifs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472940" y="2939534"/>
            <a:ext cx="10479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Craintes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9680084" y="2939534"/>
            <a:ext cx="11064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Marques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356281" y="4886867"/>
            <a:ext cx="154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Technologies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5556095" y="4886867"/>
            <a:ext cx="8701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Divers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01072" y="1364635"/>
            <a:ext cx="25535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Chemsi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, 27 ans</a:t>
            </a:r>
            <a:endParaRPr lang="fr-FR" sz="14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Mariée, 1 fille de 1 an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Cadre Dans une agence de Com</a:t>
            </a:r>
            <a:endParaRPr lang="fr-FR" sz="1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519801" y="1271460"/>
            <a:ext cx="3730413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Active – Dynamique – sportive – bloggeuse Sport et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Lifestyle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9753891" y="1222045"/>
            <a:ext cx="1423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</a:rPr>
              <a:t>Tendance</a:t>
            </a:r>
            <a:endParaRPr lang="fr-F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9753891" y="1814612"/>
            <a:ext cx="153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</a:rPr>
              <a:t>Mère Active</a:t>
            </a:r>
            <a:endParaRPr lang="fr-F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3184220" y="3186071"/>
            <a:ext cx="2978971" cy="1577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spcAft>
                <a:spcPts val="300"/>
              </a:spcAft>
              <a:buFontTx/>
              <a:buChar char="-"/>
            </a:pP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</a:rPr>
              <a:t>Instantanéité du service / rapidité</a:t>
            </a:r>
          </a:p>
          <a:p>
            <a:pPr marL="85725" indent="-85725">
              <a:spcAft>
                <a:spcPts val="300"/>
              </a:spcAft>
              <a:buFontTx/>
              <a:buChar char="-"/>
            </a:pP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</a:rPr>
              <a:t>Garder la main / Autonomie</a:t>
            </a:r>
          </a:p>
          <a:p>
            <a:pPr marL="85725" indent="-85725">
              <a:spcAft>
                <a:spcPts val="300"/>
              </a:spcAft>
              <a:buFontTx/>
              <a:buChar char="-"/>
            </a:pP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</a:rPr>
              <a:t>Gain de temps / Efficacité</a:t>
            </a:r>
          </a:p>
          <a:p>
            <a:pPr marL="85725" indent="-85725">
              <a:spcAft>
                <a:spcPts val="300"/>
              </a:spcAft>
              <a:buFontTx/>
              <a:buChar char="-"/>
            </a:pP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</a:rPr>
              <a:t>Qualité du service</a:t>
            </a:r>
          </a:p>
          <a:p>
            <a:pPr marL="85725" indent="-85725">
              <a:spcAft>
                <a:spcPts val="300"/>
              </a:spcAft>
              <a:buFontTx/>
              <a:buChar char="-"/>
            </a:pP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</a:rPr>
              <a:t>Orientation rapide des services (corner / physique)</a:t>
            </a:r>
          </a:p>
          <a:p>
            <a:pPr marL="85725" indent="-85725">
              <a:spcAft>
                <a:spcPts val="300"/>
              </a:spcAft>
              <a:buFontTx/>
              <a:buChar char="-"/>
            </a:pP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</a:rPr>
              <a:t>Agrémenter les moments d’attente</a:t>
            </a:r>
            <a:endParaRPr lang="fr-FR" sz="1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6472940" y="3186071"/>
            <a:ext cx="2777274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spcAft>
                <a:spcPts val="300"/>
              </a:spcAft>
              <a:buFontTx/>
              <a:buChar char="-"/>
            </a:pP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</a:rPr>
              <a:t>Perte de temps</a:t>
            </a:r>
          </a:p>
          <a:p>
            <a:pPr marL="85725" indent="-85725">
              <a:spcAft>
                <a:spcPts val="300"/>
              </a:spcAft>
              <a:buFontTx/>
              <a:buChar char="-"/>
            </a:pP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</a:rPr>
              <a:t>Non compréhension / pas de guide/ mauvaise orientation client</a:t>
            </a:r>
          </a:p>
          <a:p>
            <a:pPr marL="85725" indent="-85725">
              <a:spcAft>
                <a:spcPts val="300"/>
              </a:spcAft>
              <a:buFontTx/>
              <a:buChar char="-"/>
            </a:pP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</a:rPr>
              <a:t>Incompréhension de mes besoins</a:t>
            </a:r>
          </a:p>
          <a:p>
            <a:pPr marL="85725" indent="-85725">
              <a:spcAft>
                <a:spcPts val="300"/>
              </a:spcAft>
              <a:buFontTx/>
              <a:buChar char="-"/>
            </a:pP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</a:rPr>
              <a:t>Sécurité</a:t>
            </a:r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</a:rPr>
              <a:t>/ confidentialité / traitement des données perso</a:t>
            </a:r>
            <a:endParaRPr lang="fr-FR" sz="1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5427138" y="5282940"/>
            <a:ext cx="3895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Se lasse rapidement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– Maman Gâteuse –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Personal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project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 (Sport/Yoga/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Detox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– Voyageuse dans l’âme – Sorties entre copines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9753891" y="2405791"/>
            <a:ext cx="1253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</a:rPr>
              <a:t>Geek</a:t>
            </a:r>
            <a:endParaRPr lang="fr-F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1327902" y="5286007"/>
            <a:ext cx="3726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Réseaux sociaux – Apple (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ipho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ne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 X)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–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Macbook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 air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– Internet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Addict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 – Apple Watch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9594377" y="3323726"/>
            <a:ext cx="153799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Apple</a:t>
            </a:r>
          </a:p>
          <a:p>
            <a:pPr>
              <a:spcAft>
                <a:spcPts val="600"/>
              </a:spcAft>
            </a:pP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Fitbit</a:t>
            </a:r>
            <a:endParaRPr lang="fr-FR" sz="14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Adidas</a:t>
            </a: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Green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Salad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 Bar</a:t>
            </a: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Green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Detox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 Juice</a:t>
            </a: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Starbucks</a:t>
            </a: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Mini Cooper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1327903" y="3280821"/>
            <a:ext cx="169542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« </a:t>
            </a:r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Time </a:t>
            </a:r>
            <a:r>
              <a:rPr lang="fr-FR" sz="1600" dirty="0" err="1" smtClean="0">
                <a:solidFill>
                  <a:schemeClr val="bg2">
                    <a:lumMod val="50000"/>
                  </a:schemeClr>
                </a:solidFill>
              </a:rPr>
              <a:t>is</a:t>
            </a:r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 Money»</a:t>
            </a:r>
          </a:p>
          <a:p>
            <a:pPr>
              <a:spcAft>
                <a:spcPts val="600"/>
              </a:spcAft>
            </a:pPr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« Jamais mieux servi que par soi-même »</a:t>
            </a:r>
            <a:endParaRPr lang="fr-FR" sz="16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5" name="Picture 14" descr="Résultat de recherche d'images pour &quot;instagram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986" y="6073041"/>
            <a:ext cx="327608" cy="32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0" descr="Résultat de recherche d'images pour &quot;linkedin png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35" y="6073313"/>
            <a:ext cx="343875" cy="34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2" descr="Résultat de recherche d'images pour &quot;facebook p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616" y="6081446"/>
            <a:ext cx="327608" cy="32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ésultat de recherche d'images pour &quot;logo twitter noir et blanc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987" y="6069445"/>
            <a:ext cx="351896" cy="35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77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9240" y="188914"/>
            <a:ext cx="10479616" cy="56197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Fiche persona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752444" y="6396844"/>
            <a:ext cx="315911" cy="315911"/>
          </a:xfrm>
        </p:spPr>
        <p:txBody>
          <a:bodyPr/>
          <a:lstStyle/>
          <a:p>
            <a:pPr>
              <a:defRPr/>
            </a:pPr>
            <a:fld id="{0CF0C1BB-6E00-4BAA-B7F5-AD2746EEB444}" type="slidenum">
              <a:rPr lang="fr-FR" sz="1400" smtClean="0">
                <a:latin typeface="Open Sans" panose="020B0606030504020204"/>
              </a:rPr>
              <a:pPr>
                <a:defRPr/>
              </a:pPr>
              <a:t>4</a:t>
            </a:fld>
            <a:endParaRPr lang="fr-FR" sz="1400" dirty="0">
              <a:latin typeface="Open Sans" panose="020B0606030504020204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501073" y="1159933"/>
            <a:ext cx="2553527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444414" y="1159933"/>
            <a:ext cx="3810000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244600" y="3115732"/>
            <a:ext cx="1681828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192780" y="3115733"/>
            <a:ext cx="2967068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426200" y="3115733"/>
            <a:ext cx="2828214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9644230" y="1159933"/>
            <a:ext cx="1363134" cy="43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9644230" y="1752500"/>
            <a:ext cx="1363134" cy="43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9644230" y="2345067"/>
            <a:ext cx="1363134" cy="43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244600" y="5063066"/>
            <a:ext cx="3810000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461690" y="4930576"/>
            <a:ext cx="3810000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9644230" y="3115732"/>
            <a:ext cx="1363134" cy="3564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744987" y="987967"/>
            <a:ext cx="9365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Identité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556095" y="975267"/>
            <a:ext cx="14627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Personnalité 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342752" y="2931066"/>
            <a:ext cx="9737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Citation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9521901" y="1237191"/>
            <a:ext cx="316366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#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9521901" y="1829758"/>
            <a:ext cx="316366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#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9521901" y="2422325"/>
            <a:ext cx="316366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#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259841" y="2939534"/>
            <a:ext cx="11595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Objectifs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472940" y="2939534"/>
            <a:ext cx="10479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Craintes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9680084" y="2939534"/>
            <a:ext cx="11064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Marques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356281" y="4886867"/>
            <a:ext cx="154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Technologies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5556095" y="4886867"/>
            <a:ext cx="8701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Divers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01072" y="1364635"/>
            <a:ext cx="255352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Abdellah, 35 ans, Casa Beauséjour</a:t>
            </a: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Faculté El Jadida</a:t>
            </a:r>
            <a:endParaRPr lang="fr-FR" sz="14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Mariée, 3 enfants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Comptable</a:t>
            </a:r>
            <a:endParaRPr lang="fr-FR" sz="1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519801" y="1271460"/>
            <a:ext cx="373041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Réservé – Pieux – Autoritaire – Râleur – Sens du détail – Intimidé par les nouvelles technologies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9753891" y="1222045"/>
            <a:ext cx="1423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</a:rPr>
              <a:t>Optimisation</a:t>
            </a:r>
            <a:endParaRPr lang="fr-F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9753891" y="1814612"/>
            <a:ext cx="153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dirty="0" err="1" smtClean="0">
                <a:solidFill>
                  <a:schemeClr val="bg2">
                    <a:lumMod val="50000"/>
                  </a:schemeClr>
                </a:solidFill>
              </a:rPr>
              <a:t>Rdat</a:t>
            </a: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200" dirty="0" err="1" smtClean="0">
                <a:solidFill>
                  <a:schemeClr val="bg2">
                    <a:lumMod val="50000"/>
                  </a:schemeClr>
                </a:solidFill>
              </a:rPr>
              <a:t>Lwalidin</a:t>
            </a:r>
            <a:endParaRPr lang="fr-F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3184220" y="3292151"/>
            <a:ext cx="2978971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spcAft>
                <a:spcPts val="300"/>
              </a:spcAft>
              <a:buFontTx/>
              <a:buChar char="-"/>
            </a:pP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</a:rPr>
              <a:t>Acheter un appartement </a:t>
            </a:r>
          </a:p>
          <a:p>
            <a:pPr marL="85725" indent="-85725">
              <a:spcAft>
                <a:spcPts val="300"/>
              </a:spcAft>
              <a:buFontTx/>
              <a:buChar char="-"/>
            </a:pP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</a:rPr>
              <a:t>Optimiser son budget</a:t>
            </a:r>
          </a:p>
          <a:p>
            <a:pPr marL="85725" indent="-85725">
              <a:spcAft>
                <a:spcPts val="300"/>
              </a:spcAft>
              <a:buFontTx/>
              <a:buChar char="-"/>
            </a:pP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</a:rPr>
              <a:t>Epargner pour ses vieux jours</a:t>
            </a:r>
          </a:p>
          <a:p>
            <a:pPr marL="85725" indent="-85725">
              <a:spcAft>
                <a:spcPts val="300"/>
              </a:spcAft>
              <a:buFontTx/>
              <a:buChar char="-"/>
            </a:pP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</a:rPr>
              <a:t>Aller avec  sa mère au Hajj </a:t>
            </a:r>
            <a:endParaRPr lang="fr-FR" sz="1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6472940" y="3292151"/>
            <a:ext cx="277727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spcAft>
                <a:spcPts val="300"/>
              </a:spcAft>
              <a:buFontTx/>
              <a:buChar char="-"/>
            </a:pP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</a:rPr>
              <a:t>Perdre du temps</a:t>
            </a:r>
            <a:endParaRPr lang="fr-FR" sz="1200" dirty="0">
              <a:solidFill>
                <a:schemeClr val="bg2">
                  <a:lumMod val="50000"/>
                </a:schemeClr>
              </a:solidFill>
            </a:endParaRPr>
          </a:p>
          <a:p>
            <a:pPr marL="85725" indent="-85725">
              <a:spcAft>
                <a:spcPts val="300"/>
              </a:spcAft>
              <a:buFontTx/>
              <a:buChar char="-"/>
            </a:pP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</a:rPr>
              <a:t>Perdre de l’argent </a:t>
            </a:r>
          </a:p>
          <a:p>
            <a:pPr marL="85725" indent="-85725">
              <a:spcAft>
                <a:spcPts val="300"/>
              </a:spcAft>
              <a:buFontTx/>
              <a:buChar char="-"/>
            </a:pP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</a:rPr>
              <a:t>Prêt de ses sous / Regardant sur ses dépenses</a:t>
            </a:r>
          </a:p>
          <a:p>
            <a:pPr marL="85725" indent="-85725">
              <a:spcAft>
                <a:spcPts val="300"/>
              </a:spcAft>
              <a:buFontTx/>
              <a:buChar char="-"/>
            </a:pP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</a:rPr>
              <a:t>Erreur sur la gestion de ses comptes</a:t>
            </a:r>
          </a:p>
          <a:p>
            <a:pPr marL="85725" indent="-85725">
              <a:spcAft>
                <a:spcPts val="300"/>
              </a:spcAft>
              <a:buFontTx/>
              <a:buChar char="-"/>
            </a:pP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</a:rPr>
              <a:t>Intimidé par les technologies</a:t>
            </a:r>
            <a:endParaRPr lang="fr-FR" sz="1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5427138" y="5282940"/>
            <a:ext cx="3895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Chouf TV – Foot avec les amis – Forêt de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Bouskoura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 pour de la marche –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Mohamédia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Sablette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Atay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Naanaa</a:t>
            </a:r>
            <a:endParaRPr lang="fr-FR" sz="1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9753891" y="2329436"/>
            <a:ext cx="1253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</a:rPr>
              <a:t>Vivons cachés vivons heureux</a:t>
            </a:r>
            <a:endParaRPr lang="fr-F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1327902" y="5286007"/>
            <a:ext cx="372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Réseaux Sociaux - Smartphone</a:t>
            </a:r>
            <a:endParaRPr lang="fr-FR" sz="1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9594377" y="3251006"/>
            <a:ext cx="1537995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Samsung A5</a:t>
            </a: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Dacia Logan</a:t>
            </a: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Adidas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Derb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Ghellef</a:t>
            </a:r>
            <a:endParaRPr lang="fr-FR" sz="14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Quechua</a:t>
            </a: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Thé Sultan</a:t>
            </a: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Western Union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1327903" y="3280821"/>
            <a:ext cx="169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« </a:t>
            </a:r>
            <a:r>
              <a:rPr lang="ar-AE" sz="1600" dirty="0">
                <a:solidFill>
                  <a:schemeClr val="bg2">
                    <a:lumMod val="50000"/>
                  </a:schemeClr>
                </a:solidFill>
              </a:rPr>
              <a:t>حسبي الله و نعم </a:t>
            </a:r>
            <a:r>
              <a:rPr lang="ar-AE" sz="1600" dirty="0" smtClean="0">
                <a:solidFill>
                  <a:schemeClr val="bg2">
                    <a:lumMod val="50000"/>
                  </a:schemeClr>
                </a:solidFill>
              </a:rPr>
              <a:t>الوكيل</a:t>
            </a:r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 »</a:t>
            </a:r>
            <a:endParaRPr lang="fr-FR" sz="16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1" name="Picture 12" descr="Résultat de recherche d'images pour &quot;facebook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492" y="5682608"/>
            <a:ext cx="327608" cy="32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0" descr="Résultat de recherche d'images pour &quot;whatsapp png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480" y="567465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Résultat de recherche d'images pour &quot;logo youtube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995" y="5665241"/>
            <a:ext cx="338723" cy="33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67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11"/>
          <p:cNvSpPr/>
          <p:nvPr/>
        </p:nvSpPr>
        <p:spPr>
          <a:xfrm>
            <a:off x="4034068" y="1760697"/>
            <a:ext cx="8072939" cy="4142541"/>
          </a:xfrm>
          <a:prstGeom prst="rect">
            <a:avLst/>
          </a:prstGeom>
          <a:solidFill>
            <a:schemeClr val="accent3">
              <a:lumMod val="20000"/>
              <a:lumOff val="8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9" name="Rectangle 208"/>
          <p:cNvSpPr/>
          <p:nvPr/>
        </p:nvSpPr>
        <p:spPr>
          <a:xfrm>
            <a:off x="224325" y="1760697"/>
            <a:ext cx="1160331" cy="4142541"/>
          </a:xfrm>
          <a:prstGeom prst="rect">
            <a:avLst/>
          </a:prstGeom>
          <a:solidFill>
            <a:schemeClr val="accent3">
              <a:lumMod val="20000"/>
              <a:lumOff val="8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Rectangle 209"/>
          <p:cNvSpPr/>
          <p:nvPr/>
        </p:nvSpPr>
        <p:spPr>
          <a:xfrm>
            <a:off x="1501539" y="1760697"/>
            <a:ext cx="1160331" cy="4142541"/>
          </a:xfrm>
          <a:prstGeom prst="rect">
            <a:avLst/>
          </a:prstGeom>
          <a:solidFill>
            <a:schemeClr val="accent3">
              <a:lumMod val="20000"/>
              <a:lumOff val="8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1" name="Rectangle 210"/>
          <p:cNvSpPr/>
          <p:nvPr/>
        </p:nvSpPr>
        <p:spPr>
          <a:xfrm>
            <a:off x="2767804" y="1760697"/>
            <a:ext cx="1160331" cy="4142541"/>
          </a:xfrm>
          <a:prstGeom prst="rect">
            <a:avLst/>
          </a:prstGeom>
          <a:solidFill>
            <a:schemeClr val="accent3">
              <a:lumMod val="20000"/>
              <a:lumOff val="8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B19A0B-8C50-4048-A665-D286D4212708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srgbClr val="36526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srgbClr val="36526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meline"/>
          <p:cNvSpPr txBox="1"/>
          <p:nvPr/>
        </p:nvSpPr>
        <p:spPr>
          <a:xfrm>
            <a:off x="421199" y="284400"/>
            <a:ext cx="9826981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0" b="0" i="0" u="none" strike="noStrike" kern="1200" cap="all" spc="0" normalizeH="0" baseline="12500" noProof="0" dirty="0" err="1" smtClean="0">
                <a:ln>
                  <a:noFill/>
                </a:ln>
                <a:solidFill>
                  <a:srgbClr val="17222C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Montserrat-Bold"/>
              </a:rPr>
              <a:t>Storymap</a:t>
            </a:r>
            <a:endParaRPr kumimoji="0" sz="6000" b="0" i="0" u="none" strike="noStrike" kern="1200" cap="all" spc="0" normalizeH="0" baseline="12500" noProof="0" dirty="0">
              <a:ln>
                <a:noFill/>
              </a:ln>
              <a:solidFill>
                <a:srgbClr val="17222C"/>
              </a:solidFill>
              <a:effectLst/>
              <a:uLnTx/>
              <a:uFillTx/>
              <a:latin typeface="Arial"/>
              <a:ea typeface="+mn-ea"/>
              <a:cs typeface="+mn-cs"/>
              <a:sym typeface="Montserrat-Bold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333395" y="2837559"/>
            <a:ext cx="942191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Gestion Chéquier</a:t>
            </a:r>
            <a:endParaRPr kumimoji="0" lang="fr-FR" sz="1100" b="0" i="0" u="none" strike="noStrike" kern="1200" cap="none" normalizeH="0" baseline="0" noProof="0" dirty="0" smtClean="0">
              <a:ln>
                <a:noFill/>
              </a:ln>
              <a:solidFill>
                <a:srgbClr val="34B2A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333395" y="3400177"/>
            <a:ext cx="942191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Dépôt</a:t>
            </a:r>
            <a:r>
              <a:rPr kumimoji="0" lang="fr-FR" sz="1100" b="0" i="0" u="none" strike="noStrike" kern="1200" cap="none" normalizeH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Chéquier</a:t>
            </a:r>
            <a:endParaRPr kumimoji="0" lang="fr-FR" sz="1100" b="0" i="0" u="none" strike="noStrike" kern="1200" cap="none" normalizeH="0" baseline="0" noProof="0" dirty="0">
              <a:ln>
                <a:noFill/>
              </a:ln>
              <a:solidFill>
                <a:srgbClr val="34B2A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33395" y="3961682"/>
            <a:ext cx="942191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Demande</a:t>
            </a:r>
            <a:r>
              <a:rPr kumimoji="0" lang="fr-FR" sz="1100" b="0" i="0" u="none" strike="noStrike" kern="1200" cap="none" normalizeH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Chéquier</a:t>
            </a:r>
            <a:endParaRPr kumimoji="0" lang="fr-FR" sz="1100" b="0" i="0" u="none" strike="noStrike" kern="1200" cap="none" normalizeH="0" baseline="0" noProof="0" dirty="0">
              <a:ln>
                <a:noFill/>
              </a:ln>
              <a:solidFill>
                <a:srgbClr val="34B2A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1610609" y="2837559"/>
            <a:ext cx="942191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fr-FR" sz="1100" dirty="0">
                <a:solidFill>
                  <a:schemeClr val="accent1"/>
                </a:solidFill>
                <a:latin typeface="Montserrat Light"/>
              </a:rPr>
              <a:t>Catering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1610609" y="3400177"/>
            <a:ext cx="942191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fr-FR" sz="1100" dirty="0">
                <a:solidFill>
                  <a:schemeClr val="accent1"/>
                </a:solidFill>
                <a:latin typeface="Montserrat Light"/>
              </a:rPr>
              <a:t>Charger Téléphones</a:t>
            </a:r>
            <a:endParaRPr lang="fr-FR" sz="1100" dirty="0">
              <a:solidFill>
                <a:schemeClr val="accent1"/>
              </a:solidFill>
              <a:latin typeface="Montserrat Light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1610609" y="3961682"/>
            <a:ext cx="942191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fr-FR" sz="1100" dirty="0" err="1">
                <a:solidFill>
                  <a:schemeClr val="accent1"/>
                </a:solidFill>
                <a:latin typeface="Montserrat Light"/>
              </a:rPr>
              <a:t>Sogé</a:t>
            </a:r>
            <a:r>
              <a:rPr lang="fr-FR" sz="1100" dirty="0">
                <a:solidFill>
                  <a:schemeClr val="accent1"/>
                </a:solidFill>
                <a:latin typeface="Montserrat Light"/>
              </a:rPr>
              <a:t> News</a:t>
            </a:r>
            <a:endParaRPr lang="fr-FR" sz="1100" dirty="0">
              <a:solidFill>
                <a:schemeClr val="accent1"/>
              </a:solidFill>
              <a:latin typeface="Montserrat Light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2876874" y="2837559"/>
            <a:ext cx="942191" cy="43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W.U</a:t>
            </a:r>
            <a:endParaRPr kumimoji="0" lang="fr-FR" sz="1100" b="0" i="0" u="none" strike="noStrike" kern="1200" cap="none" normalizeH="0" baseline="0" noProof="0" dirty="0" smtClean="0">
              <a:ln>
                <a:noFill/>
              </a:ln>
              <a:solidFill>
                <a:srgbClr val="34B2A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4140003" y="2200332"/>
            <a:ext cx="1019663" cy="43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Avant</a:t>
            </a:r>
            <a:r>
              <a:rPr kumimoji="0" lang="fr-FR" sz="1100" b="0" i="0" u="none" strike="noStrike" kern="1200" cap="none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Vente</a:t>
            </a:r>
            <a:endParaRPr kumimoji="0" lang="fr-FR" sz="1100" b="0" i="0" u="none" strike="noStrike" kern="1200" cap="none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5282814" y="2200332"/>
            <a:ext cx="1019663" cy="43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Gestion File Attente</a:t>
            </a:r>
            <a:endParaRPr kumimoji="0" lang="fr-FR" sz="1100" b="0" i="0" u="none" strike="noStrike" kern="1200" cap="none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7567573" y="2200332"/>
            <a:ext cx="1019663" cy="43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Prise RDV</a:t>
            </a:r>
            <a:endParaRPr kumimoji="0" lang="fr-FR" sz="1100" b="0" i="0" u="none" strike="noStrike" kern="1200" cap="none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8710384" y="2200332"/>
            <a:ext cx="1019663" cy="43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Contact</a:t>
            </a:r>
            <a:endParaRPr kumimoji="0" lang="fr-FR" sz="1100" b="0" i="0" u="none" strike="noStrike" kern="1200" cap="none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9853195" y="2200332"/>
            <a:ext cx="1019663" cy="43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Satisfaction</a:t>
            </a:r>
            <a:endParaRPr kumimoji="0" lang="fr-FR" sz="1100" b="0" i="0" u="none" strike="noStrike" kern="1200" cap="none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9853195" y="2837559"/>
            <a:ext cx="10188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Borne Dédiée?</a:t>
            </a:r>
            <a:endParaRPr kumimoji="0" lang="fr-FR" sz="1100" b="0" i="0" u="none" strike="noStrike" kern="1200" cap="none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8710384" y="2837559"/>
            <a:ext cx="1018800" cy="43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Téléphone</a:t>
            </a:r>
            <a:endParaRPr kumimoji="0" lang="fr-FR" sz="1100" b="0" i="0" u="none" strike="noStrike" kern="1200" cap="none" normalizeH="0" baseline="0" noProof="0" dirty="0" smtClean="0">
              <a:ln>
                <a:noFill/>
              </a:ln>
              <a:solidFill>
                <a:srgbClr val="34B2A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8710384" y="3399064"/>
            <a:ext cx="1018800" cy="43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SKYPE</a:t>
            </a:r>
            <a:endParaRPr kumimoji="0" lang="fr-FR" sz="1100" b="0" i="0" u="none" strike="noStrike" kern="1200" cap="none" normalizeH="0" baseline="0" noProof="0" dirty="0" smtClean="0">
              <a:ln>
                <a:noFill/>
              </a:ln>
              <a:solidFill>
                <a:srgbClr val="34B2A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7568436" y="3399064"/>
            <a:ext cx="10188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Via App</a:t>
            </a:r>
            <a:r>
              <a:rPr kumimoji="0" lang="fr-FR" sz="1100" b="0" i="0" u="none" strike="noStrike" kern="1200" cap="none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Mobile</a:t>
            </a:r>
            <a:endParaRPr kumimoji="0" lang="fr-FR" sz="1100" b="0" i="0" u="none" strike="noStrike" kern="1200" cap="none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6425625" y="2200332"/>
            <a:ext cx="1018800" cy="43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fr-FR" sz="1100" dirty="0">
                <a:solidFill>
                  <a:schemeClr val="accent3"/>
                </a:solidFill>
                <a:latin typeface="Montserrat Light"/>
              </a:rPr>
              <a:t>Simulateurs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6425624" y="2837559"/>
            <a:ext cx="10188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PPO</a:t>
            </a:r>
            <a:endParaRPr kumimoji="0" lang="fr-FR" sz="1100" b="0" i="0" u="none" strike="noStrike" kern="1200" cap="none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425624" y="3399064"/>
            <a:ext cx="10188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PPI</a:t>
            </a:r>
            <a:endParaRPr kumimoji="0" lang="fr-FR" sz="1100" b="0" i="0" u="none" strike="noStrike" kern="1200" cap="none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6425624" y="3960569"/>
            <a:ext cx="10188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Epargne</a:t>
            </a:r>
            <a:endParaRPr kumimoji="0" lang="fr-FR" sz="1100" b="0" i="0" u="none" strike="noStrike" kern="1200" cap="none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282814" y="2837559"/>
            <a:ext cx="1018800" cy="43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dirty="0" smtClean="0">
                <a:solidFill>
                  <a:srgbClr val="34B2AF"/>
                </a:solidFill>
                <a:latin typeface="Montserrat Light"/>
              </a:rPr>
              <a:t>Via App Mobile</a:t>
            </a:r>
            <a:endParaRPr kumimoji="0" lang="fr-FR" sz="1100" b="0" i="0" u="none" strike="noStrike" kern="1200" cap="none" normalizeH="0" baseline="0" noProof="0" dirty="0" smtClean="0">
              <a:ln>
                <a:noFill/>
              </a:ln>
              <a:solidFill>
                <a:srgbClr val="34B2A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282814" y="3399064"/>
            <a:ext cx="1018800" cy="43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Via Corner</a:t>
            </a:r>
            <a:endParaRPr kumimoji="0" lang="fr-FR" sz="1100" b="0" i="0" u="none" strike="noStrike" kern="1200" cap="none" normalizeH="0" baseline="0" noProof="0" dirty="0" smtClean="0">
              <a:ln>
                <a:noFill/>
              </a:ln>
              <a:solidFill>
                <a:srgbClr val="34B2A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4140002" y="2837559"/>
            <a:ext cx="10188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dirty="0" smtClean="0">
                <a:solidFill>
                  <a:schemeClr val="accent1"/>
                </a:solidFill>
                <a:latin typeface="Montserrat Light"/>
              </a:rPr>
              <a:t>Catalogue Offres ouverture</a:t>
            </a:r>
            <a:endParaRPr kumimoji="0" lang="fr-FR" sz="1100" b="0" i="0" u="none" strike="noStrike" kern="1200" cap="none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Light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4140002" y="3399064"/>
            <a:ext cx="10188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Choisir mon agence</a:t>
            </a:r>
            <a:endParaRPr kumimoji="0" lang="fr-FR" sz="1100" b="0" i="0" u="none" strike="noStrike" kern="1200" cap="none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4140002" y="3960569"/>
            <a:ext cx="10188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dirty="0" smtClean="0">
                <a:solidFill>
                  <a:schemeClr val="accent1"/>
                </a:solidFill>
                <a:latin typeface="Montserrat Light"/>
              </a:rPr>
              <a:t>Délais de traitement / suivi</a:t>
            </a:r>
            <a:endParaRPr kumimoji="0" lang="fr-FR" sz="1100" b="0" i="0" u="none" strike="noStrike" kern="1200" cap="none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Light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4140002" y="4522074"/>
            <a:ext cx="10188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EER</a:t>
            </a:r>
            <a:endParaRPr kumimoji="0" lang="fr-FR" sz="1100" b="0" i="0" u="none" strike="noStrike" kern="1200" cap="none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10996007" y="2200332"/>
            <a:ext cx="1019663" cy="43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Impression</a:t>
            </a:r>
            <a:endParaRPr kumimoji="0" lang="fr-FR" sz="1100" b="0" i="0" u="none" strike="noStrike" kern="1200" cap="none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10996007" y="2837559"/>
            <a:ext cx="1018800" cy="43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Liste documents</a:t>
            </a:r>
            <a:endParaRPr kumimoji="0" lang="fr-FR" sz="1100" b="0" i="0" u="none" strike="noStrike" kern="1200" cap="none" normalizeH="0" baseline="0" noProof="0" dirty="0" smtClean="0">
              <a:ln>
                <a:noFill/>
              </a:ln>
              <a:solidFill>
                <a:srgbClr val="34B2A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236" name="Image 2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15" r="71429"/>
          <a:stretch/>
        </p:blipFill>
        <p:spPr>
          <a:xfrm>
            <a:off x="408171" y="1358783"/>
            <a:ext cx="920382" cy="785298"/>
          </a:xfrm>
          <a:prstGeom prst="rect">
            <a:avLst/>
          </a:prstGeom>
        </p:spPr>
      </p:pic>
      <p:sp>
        <p:nvSpPr>
          <p:cNvPr id="201" name="Rectangle 200"/>
          <p:cNvSpPr/>
          <p:nvPr/>
        </p:nvSpPr>
        <p:spPr>
          <a:xfrm>
            <a:off x="386362" y="1655046"/>
            <a:ext cx="942191" cy="204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AUTOMATE</a:t>
            </a:r>
            <a:endParaRPr kumimoji="0" lang="fr-FR" sz="1100" b="1" i="0" u="none" strike="noStrike" kern="1200" cap="none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240" name="Image 2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15" r="71429"/>
          <a:stretch/>
        </p:blipFill>
        <p:spPr>
          <a:xfrm>
            <a:off x="1654995" y="1358783"/>
            <a:ext cx="920382" cy="785298"/>
          </a:xfrm>
          <a:prstGeom prst="rect">
            <a:avLst/>
          </a:prstGeom>
        </p:spPr>
      </p:pic>
      <p:sp>
        <p:nvSpPr>
          <p:cNvPr id="241" name="Rectangle 240"/>
          <p:cNvSpPr/>
          <p:nvPr/>
        </p:nvSpPr>
        <p:spPr>
          <a:xfrm>
            <a:off x="1633186" y="1655046"/>
            <a:ext cx="942191" cy="204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AGENCE</a:t>
            </a:r>
            <a:endParaRPr kumimoji="0" lang="fr-FR" sz="1100" b="1" i="0" u="none" strike="noStrike" kern="1200" cap="none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242" name="Image 2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15" r="71429"/>
          <a:stretch/>
        </p:blipFill>
        <p:spPr>
          <a:xfrm>
            <a:off x="2901819" y="1358783"/>
            <a:ext cx="920382" cy="785298"/>
          </a:xfrm>
          <a:prstGeom prst="rect">
            <a:avLst/>
          </a:prstGeom>
        </p:spPr>
      </p:pic>
      <p:sp>
        <p:nvSpPr>
          <p:cNvPr id="243" name="Rectangle 242"/>
          <p:cNvSpPr/>
          <p:nvPr/>
        </p:nvSpPr>
        <p:spPr>
          <a:xfrm>
            <a:off x="2880010" y="1655046"/>
            <a:ext cx="942191" cy="204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GUICHET</a:t>
            </a:r>
            <a:endParaRPr kumimoji="0" lang="fr-FR" sz="1100" b="1" i="0" u="none" strike="noStrike" kern="1200" cap="none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244" name="Image 24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15" r="71429"/>
          <a:stretch/>
        </p:blipFill>
        <p:spPr>
          <a:xfrm>
            <a:off x="7627260" y="1358783"/>
            <a:ext cx="920382" cy="785298"/>
          </a:xfrm>
          <a:prstGeom prst="rect">
            <a:avLst/>
          </a:prstGeom>
        </p:spPr>
      </p:pic>
      <p:sp>
        <p:nvSpPr>
          <p:cNvPr id="245" name="Rectangle 244"/>
          <p:cNvSpPr/>
          <p:nvPr/>
        </p:nvSpPr>
        <p:spPr>
          <a:xfrm>
            <a:off x="7605451" y="1655046"/>
            <a:ext cx="942191" cy="204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CORNER</a:t>
            </a:r>
            <a:endParaRPr kumimoji="0" lang="fr-FR" sz="1100" b="1" i="0" u="none" strike="noStrike" kern="1200" cap="none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863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DIGITAL FACTORY">
      <a:dk1>
        <a:srgbClr val="36526E"/>
      </a:dk1>
      <a:lt1>
        <a:sysClr val="window" lastClr="FFFFFF"/>
      </a:lt1>
      <a:dk2>
        <a:srgbClr val="404040"/>
      </a:dk2>
      <a:lt2>
        <a:srgbClr val="FFFFFF"/>
      </a:lt2>
      <a:accent1>
        <a:srgbClr val="45688B"/>
      </a:accent1>
      <a:accent2>
        <a:srgbClr val="61D1CE"/>
      </a:accent2>
      <a:accent3>
        <a:srgbClr val="E16268"/>
      </a:accent3>
      <a:accent4>
        <a:srgbClr val="527BA4"/>
      </a:accent4>
      <a:accent5>
        <a:srgbClr val="80DAD8"/>
      </a:accent5>
      <a:accent6>
        <a:srgbClr val="E88489"/>
      </a:accent6>
      <a:hlink>
        <a:srgbClr val="2E75B5"/>
      </a:hlink>
      <a:folHlink>
        <a:srgbClr val="6F3B55"/>
      </a:folHlink>
    </a:clrScheme>
    <a:fontScheme name="DIGITAL FACTO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456</Words>
  <Application>Microsoft Office PowerPoint</Application>
  <PresentationFormat>Grand écran</PresentationFormat>
  <Paragraphs>152</Paragraphs>
  <Slides>5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Arial</vt:lpstr>
      <vt:lpstr>Calibri</vt:lpstr>
      <vt:lpstr>Helvetica Light</vt:lpstr>
      <vt:lpstr>Montserrat Light</vt:lpstr>
      <vt:lpstr>Montserrat-Bold</vt:lpstr>
      <vt:lpstr>Open Sans</vt:lpstr>
      <vt:lpstr>1_Thème Office</vt:lpstr>
      <vt:lpstr>Chart</vt:lpstr>
      <vt:lpstr>Persona et Storymap  Digital Corner</vt:lpstr>
      <vt:lpstr>Fiche persona</vt:lpstr>
      <vt:lpstr>Fiche persona</vt:lpstr>
      <vt:lpstr>Fiche persona</vt:lpstr>
      <vt:lpstr>Présentation PowerPoint</vt:lpstr>
    </vt:vector>
  </TitlesOfParts>
  <Company>SOCIETE GENERALE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Bouzraa Meriem</dc:creator>
  <cp:lastModifiedBy>Bouzraa Meriem</cp:lastModifiedBy>
  <cp:revision>54</cp:revision>
  <dcterms:created xsi:type="dcterms:W3CDTF">2018-04-19T09:06:29Z</dcterms:created>
  <dcterms:modified xsi:type="dcterms:W3CDTF">2018-04-23T16:47:50Z</dcterms:modified>
</cp:coreProperties>
</file>