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5"/>
  </p:notesMasterIdLst>
  <p:sldIdLst>
    <p:sldId id="362" r:id="rId4"/>
    <p:sldId id="360" r:id="rId5"/>
    <p:sldId id="369" r:id="rId6"/>
    <p:sldId id="318" r:id="rId7"/>
    <p:sldId id="375" r:id="rId8"/>
    <p:sldId id="370" r:id="rId9"/>
    <p:sldId id="309" r:id="rId10"/>
    <p:sldId id="371" r:id="rId11"/>
    <p:sldId id="259" r:id="rId12"/>
    <p:sldId id="314" r:id="rId13"/>
    <p:sldId id="325" r:id="rId14"/>
    <p:sldId id="363" r:id="rId15"/>
    <p:sldId id="307" r:id="rId16"/>
    <p:sldId id="364" r:id="rId17"/>
    <p:sldId id="365" r:id="rId18"/>
    <p:sldId id="372" r:id="rId19"/>
    <p:sldId id="327" r:id="rId20"/>
    <p:sldId id="333" r:id="rId21"/>
    <p:sldId id="298" r:id="rId22"/>
    <p:sldId id="337" r:id="rId23"/>
    <p:sldId id="340" r:id="rId24"/>
    <p:sldId id="319" r:id="rId25"/>
    <p:sldId id="373" r:id="rId26"/>
    <p:sldId id="367" r:id="rId27"/>
    <p:sldId id="312" r:id="rId28"/>
    <p:sldId id="368" r:id="rId29"/>
    <p:sldId id="366" r:id="rId30"/>
    <p:sldId id="338" r:id="rId31"/>
    <p:sldId id="374" r:id="rId32"/>
    <p:sldId id="335"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1" autoAdjust="0"/>
    <p:restoredTop sz="93792" autoAdjust="0"/>
  </p:normalViewPr>
  <p:slideViewPr>
    <p:cSldViewPr snapToGrid="0" showGuides="1">
      <p:cViewPr varScale="1">
        <p:scale>
          <a:sx n="69" d="100"/>
          <a:sy n="69" d="100"/>
        </p:scale>
        <p:origin x="560"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263232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1820118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CFF4A85-2A4B-BEFD-2295-7089BC0F3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8" y="352425"/>
            <a:ext cx="4010319" cy="1085850"/>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5DB3F2FC-C8DD-5366-FD6E-BD84B3D9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595" y="352426"/>
            <a:ext cx="4201111" cy="1085850"/>
          </a:xfrm>
          <a:prstGeom prst="rect">
            <a:avLst/>
          </a:prstGeom>
        </p:spPr>
      </p:pic>
      <p:sp>
        <p:nvSpPr>
          <p:cNvPr id="11" name="ZoneTexte 10">
            <a:extLst>
              <a:ext uri="{FF2B5EF4-FFF2-40B4-BE49-F238E27FC236}">
                <a16:creationId xmlns:a16="http://schemas.microsoft.com/office/drawing/2014/main" id="{F2FA36AC-DC1B-B8E2-F9B4-054EF8B43025}"/>
              </a:ext>
            </a:extLst>
          </p:cNvPr>
          <p:cNvSpPr txBox="1"/>
          <p:nvPr/>
        </p:nvSpPr>
        <p:spPr>
          <a:xfrm>
            <a:off x="1633537" y="2263259"/>
            <a:ext cx="9496426" cy="707886"/>
          </a:xfrm>
          <a:prstGeom prst="rect">
            <a:avLst/>
          </a:prstGeom>
          <a:noFill/>
        </p:spPr>
        <p:txBody>
          <a:bodyPr wrap="square">
            <a:spAutoFit/>
          </a:bodyPr>
          <a:lstStyle/>
          <a:p>
            <a:r>
              <a:rPr lang="fr-FR" sz="4000" b="1" dirty="0">
                <a:solidFill>
                  <a:schemeClr val="bg1">
                    <a:lumMod val="95000"/>
                  </a:schemeClr>
                </a:solidFill>
                <a:highlight>
                  <a:srgbClr val="808080"/>
                </a:highlight>
                <a:latin typeface="Algerian" panose="04020705040A02060702" pitchFamily="82" charset="0"/>
              </a:rPr>
              <a:t>  </a:t>
            </a:r>
            <a:r>
              <a:rPr lang="fr-FR" sz="4000" b="1" dirty="0" err="1">
                <a:solidFill>
                  <a:schemeClr val="bg1">
                    <a:lumMod val="95000"/>
                  </a:schemeClr>
                </a:solidFill>
                <a:highlight>
                  <a:srgbClr val="808080"/>
                </a:highlight>
                <a:latin typeface="Algerian" panose="04020705040A02060702" pitchFamily="82" charset="0"/>
              </a:rPr>
              <a:t>Employee</a:t>
            </a:r>
            <a:r>
              <a:rPr lang="fr-FR" sz="4000" b="1" dirty="0">
                <a:solidFill>
                  <a:schemeClr val="bg1">
                    <a:lumMod val="95000"/>
                  </a:schemeClr>
                </a:solidFill>
                <a:highlight>
                  <a:srgbClr val="808080"/>
                </a:highlight>
                <a:latin typeface="Algerian" panose="04020705040A02060702" pitchFamily="82" charset="0"/>
              </a:rPr>
              <a:t> Turnover </a:t>
            </a:r>
            <a:r>
              <a:rPr lang="fr-FR" sz="4000" b="1" dirty="0" err="1">
                <a:solidFill>
                  <a:schemeClr val="bg1">
                    <a:lumMod val="95000"/>
                  </a:schemeClr>
                </a:solidFill>
                <a:highlight>
                  <a:srgbClr val="808080"/>
                </a:highlight>
                <a:latin typeface="Algerian" panose="04020705040A02060702" pitchFamily="82" charset="0"/>
              </a:rPr>
              <a:t>prediction</a:t>
            </a:r>
            <a:r>
              <a:rPr lang="fr-FR" sz="4000" b="1" dirty="0">
                <a:solidFill>
                  <a:schemeClr val="bg1">
                    <a:lumMod val="95000"/>
                  </a:schemeClr>
                </a:solidFill>
                <a:highlight>
                  <a:srgbClr val="808080"/>
                </a:highlight>
                <a:latin typeface="Algerian" panose="04020705040A02060702" pitchFamily="82" charset="0"/>
              </a:rPr>
              <a:t>       </a:t>
            </a:r>
          </a:p>
        </p:txBody>
      </p:sp>
      <p:sp>
        <p:nvSpPr>
          <p:cNvPr id="17" name="ZoneTexte 16">
            <a:extLst>
              <a:ext uri="{FF2B5EF4-FFF2-40B4-BE49-F238E27FC236}">
                <a16:creationId xmlns:a16="http://schemas.microsoft.com/office/drawing/2014/main" id="{AD46B1A0-78C7-43B2-FD17-55C0F029040E}"/>
              </a:ext>
            </a:extLst>
          </p:cNvPr>
          <p:cNvSpPr txBox="1"/>
          <p:nvPr/>
        </p:nvSpPr>
        <p:spPr>
          <a:xfrm>
            <a:off x="223836" y="3842317"/>
            <a:ext cx="3890964" cy="496996"/>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Réalisé par : </a:t>
            </a:r>
            <a:r>
              <a:rPr lang="fr-FR" sz="2000" dirty="0">
                <a:solidFill>
                  <a:schemeClr val="tx1">
                    <a:lumMod val="95000"/>
                    <a:lumOff val="5000"/>
                  </a:schemeClr>
                </a:solidFill>
              </a:rPr>
              <a:t>LAACHIR Meriem</a:t>
            </a:r>
          </a:p>
        </p:txBody>
      </p:sp>
      <p:sp>
        <p:nvSpPr>
          <p:cNvPr id="27" name="ZoneTexte 26">
            <a:extLst>
              <a:ext uri="{FF2B5EF4-FFF2-40B4-BE49-F238E27FC236}">
                <a16:creationId xmlns:a16="http://schemas.microsoft.com/office/drawing/2014/main" id="{CF93B622-81A1-B3AD-64AA-3DCFA71D6D36}"/>
              </a:ext>
            </a:extLst>
          </p:cNvPr>
          <p:cNvSpPr txBox="1"/>
          <p:nvPr/>
        </p:nvSpPr>
        <p:spPr>
          <a:xfrm>
            <a:off x="8044873" y="4968475"/>
            <a:ext cx="3923291" cy="1431161"/>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Module: </a:t>
            </a:r>
            <a:r>
              <a:rPr lang="fr-FR" dirty="0"/>
              <a:t>Data Mining et Statistique Décisionnelle </a:t>
            </a:r>
          </a:p>
          <a:p>
            <a:pPr>
              <a:lnSpc>
                <a:spcPct val="150000"/>
              </a:lnSpc>
            </a:pPr>
            <a:endParaRPr lang="fr-FR" sz="2000" dirty="0">
              <a:solidFill>
                <a:schemeClr val="tx1">
                  <a:lumMod val="95000"/>
                  <a:lumOff val="5000"/>
                </a:schemeClr>
              </a:solidFill>
            </a:endParaRPr>
          </a:p>
        </p:txBody>
      </p:sp>
      <p:sp>
        <p:nvSpPr>
          <p:cNvPr id="29" name="ZoneTexte 28">
            <a:extLst>
              <a:ext uri="{FF2B5EF4-FFF2-40B4-BE49-F238E27FC236}">
                <a16:creationId xmlns:a16="http://schemas.microsoft.com/office/drawing/2014/main" id="{BFA2C55D-2569-3234-D351-0F9E09823EF0}"/>
              </a:ext>
            </a:extLst>
          </p:cNvPr>
          <p:cNvSpPr txBox="1"/>
          <p:nvPr/>
        </p:nvSpPr>
        <p:spPr>
          <a:xfrm>
            <a:off x="223836" y="4681629"/>
            <a:ext cx="6096000" cy="496996"/>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Encadré par: </a:t>
            </a:r>
            <a:r>
              <a:rPr lang="fr-FR" dirty="0" smtClean="0"/>
              <a:t>Pr</a:t>
            </a:r>
            <a:r>
              <a:rPr lang="fr-FR" dirty="0"/>
              <a:t>. </a:t>
            </a:r>
            <a:r>
              <a:rPr lang="fr-FR" dirty="0" err="1"/>
              <a:t>Sabiri</a:t>
            </a:r>
            <a:r>
              <a:rPr lang="fr-FR" dirty="0"/>
              <a:t> Mohamed</a:t>
            </a:r>
            <a:endParaRPr lang="fr-FR" sz="2000" dirty="0">
              <a:solidFill>
                <a:schemeClr val="tx1">
                  <a:lumMod val="95000"/>
                  <a:lumOff val="5000"/>
                </a:schemeClr>
              </a:solidFill>
            </a:endParaRPr>
          </a:p>
        </p:txBody>
      </p:sp>
      <p:sp>
        <p:nvSpPr>
          <p:cNvPr id="31" name="ZoneTexte 30">
            <a:extLst>
              <a:ext uri="{FF2B5EF4-FFF2-40B4-BE49-F238E27FC236}">
                <a16:creationId xmlns:a16="http://schemas.microsoft.com/office/drawing/2014/main" id="{FD57F27B-9CFE-9769-6D40-C5A6F1E28688}"/>
              </a:ext>
            </a:extLst>
          </p:cNvPr>
          <p:cNvSpPr txBox="1"/>
          <p:nvPr/>
        </p:nvSpPr>
        <p:spPr>
          <a:xfrm>
            <a:off x="7407564" y="3738978"/>
            <a:ext cx="5060659" cy="1015663"/>
          </a:xfrm>
          <a:prstGeom prst="rect">
            <a:avLst/>
          </a:prstGeom>
          <a:noFill/>
        </p:spPr>
        <p:txBody>
          <a:bodyPr wrap="square">
            <a:spAutoFit/>
          </a:bodyPr>
          <a:lstStyle/>
          <a:p>
            <a:pPr algn="ctr">
              <a:lnSpc>
                <a:spcPct val="150000"/>
              </a:lnSpc>
            </a:pPr>
            <a:r>
              <a:rPr lang="fr-FR" sz="2000" b="1" dirty="0">
                <a:solidFill>
                  <a:schemeClr val="tx1">
                    <a:lumMod val="95000"/>
                    <a:lumOff val="5000"/>
                  </a:schemeClr>
                </a:solidFill>
              </a:rPr>
              <a:t>Filière: </a:t>
            </a:r>
            <a:r>
              <a:rPr lang="fr-FR" sz="2000" dirty="0"/>
              <a:t>Cycle d’Ingénieurs en Génie Informatique S4</a:t>
            </a:r>
            <a:endParaRPr lang="fr-FR" sz="2000" dirty="0">
              <a:solidFill>
                <a:schemeClr val="tx1">
                  <a:lumMod val="95000"/>
                  <a:lumOff val="5000"/>
                </a:schemeClr>
              </a:solidFill>
            </a:endParaRPr>
          </a:p>
        </p:txBody>
      </p:sp>
      <p:sp>
        <p:nvSpPr>
          <p:cNvPr id="33" name="ZoneTexte 32">
            <a:extLst>
              <a:ext uri="{FF2B5EF4-FFF2-40B4-BE49-F238E27FC236}">
                <a16:creationId xmlns:a16="http://schemas.microsoft.com/office/drawing/2014/main" id="{01D726F1-B995-CBB6-A9F8-7ED66A848F55}"/>
              </a:ext>
            </a:extLst>
          </p:cNvPr>
          <p:cNvSpPr txBox="1"/>
          <p:nvPr/>
        </p:nvSpPr>
        <p:spPr>
          <a:xfrm>
            <a:off x="5345906" y="6406634"/>
            <a:ext cx="1388269" cy="400110"/>
          </a:xfrm>
          <a:prstGeom prst="rect">
            <a:avLst/>
          </a:prstGeom>
          <a:noFill/>
        </p:spPr>
        <p:txBody>
          <a:bodyPr wrap="square">
            <a:spAutoFit/>
          </a:bodyPr>
          <a:lstStyle/>
          <a:p>
            <a:r>
              <a:rPr lang="fr-FR" sz="2000" b="1" dirty="0" smtClean="0">
                <a:solidFill>
                  <a:schemeClr val="bg1"/>
                </a:solidFill>
              </a:rPr>
              <a:t>2023/2024</a:t>
            </a:r>
            <a:endParaRPr lang="fr-FR" sz="2000" b="1" dirty="0">
              <a:solidFill>
                <a:schemeClr val="bg1"/>
              </a:solidFill>
            </a:endParaRPr>
          </a:p>
        </p:txBody>
      </p:sp>
      <p:sp>
        <p:nvSpPr>
          <p:cNvPr id="2" name="Rectangle 1"/>
          <p:cNvSpPr/>
          <p:nvPr/>
        </p:nvSpPr>
        <p:spPr>
          <a:xfrm>
            <a:off x="223836" y="5539393"/>
            <a:ext cx="3783906" cy="727059"/>
          </a:xfrm>
          <a:prstGeom prst="rect">
            <a:avLst/>
          </a:prstGeom>
        </p:spPr>
        <p:txBody>
          <a:bodyPr wrap="square">
            <a:spAutoFit/>
          </a:bodyPr>
          <a:lstStyle/>
          <a:p>
            <a:pPr>
              <a:lnSpc>
                <a:spcPct val="107000"/>
              </a:lnSpc>
              <a:spcAft>
                <a:spcPts val="800"/>
              </a:spcAft>
            </a:pPr>
            <a:r>
              <a:rPr lang="fr-FR" sz="2000" b="1" dirty="0">
                <a:solidFill>
                  <a:srgbClr val="000000"/>
                </a:solidFill>
                <a:ea typeface="Calibri" panose="020F0502020204030204" pitchFamily="34" charset="0"/>
                <a:cs typeface="Arial" panose="020B0604020202020204" pitchFamily="34" charset="0"/>
              </a:rPr>
              <a:t>Option : </a:t>
            </a:r>
            <a:r>
              <a:rPr lang="fr-FR" sz="2000" dirty="0">
                <a:solidFill>
                  <a:srgbClr val="000000"/>
                </a:solidFill>
                <a:ea typeface="Calibri" panose="020F0502020204030204" pitchFamily="34" charset="0"/>
                <a:cs typeface="Arial" panose="020B0604020202020204" pitchFamily="34" charset="0"/>
              </a:rPr>
              <a:t>Business Intelligence (BI)</a:t>
            </a:r>
            <a:endParaRPr lang="fr-F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1382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F9DB879-189F-484C-99E3-EA0E0261AAA7}"/>
              </a:ext>
            </a:extLst>
          </p:cNvPr>
          <p:cNvSpPr>
            <a:spLocks noGrp="1"/>
          </p:cNvSpPr>
          <p:nvPr>
            <p:ph type="body" sz="quarter" idx="13"/>
          </p:nvPr>
        </p:nvSpPr>
        <p:spPr>
          <a:xfrm>
            <a:off x="429900" y="349784"/>
            <a:ext cx="11573197" cy="724247"/>
          </a:xfrm>
        </p:spPr>
        <p:txBody>
          <a:bodyPr/>
          <a:lstStyle/>
          <a:p>
            <a:pPr algn="ctr"/>
            <a:r>
              <a:rPr lang="en-US" altLang="ko-KR" sz="5400" b="1" dirty="0">
                <a:solidFill>
                  <a:schemeClr val="accent3"/>
                </a:solidFill>
                <a:cs typeface="Arial" pitchFamily="34" charset="0"/>
              </a:rPr>
              <a:t>1) Identification des variables</a:t>
            </a:r>
          </a:p>
        </p:txBody>
      </p:sp>
      <p:sp>
        <p:nvSpPr>
          <p:cNvPr id="3" name="ZoneTexte 2">
            <a:extLst>
              <a:ext uri="{FF2B5EF4-FFF2-40B4-BE49-F238E27FC236}">
                <a16:creationId xmlns:a16="http://schemas.microsoft.com/office/drawing/2014/main" id="{8AC18B33-0AF4-F403-4EE0-79C60F12157D}"/>
              </a:ext>
            </a:extLst>
          </p:cNvPr>
          <p:cNvSpPr txBox="1"/>
          <p:nvPr/>
        </p:nvSpPr>
        <p:spPr>
          <a:xfrm>
            <a:off x="134700" y="2329945"/>
            <a:ext cx="3486705" cy="1938992"/>
          </a:xfrm>
          <a:prstGeom prst="rect">
            <a:avLst/>
          </a:prstGeom>
          <a:noFill/>
        </p:spPr>
        <p:txBody>
          <a:bodyPr wrap="square">
            <a:spAutoFit/>
          </a:bodyPr>
          <a:lstStyle/>
          <a:p>
            <a:r>
              <a:rPr lang="fr-FR" sz="2000" dirty="0"/>
              <a:t>       L'identification des variables permet de déterminer quelles sont les caractéristiques (</a:t>
            </a:r>
            <a:r>
              <a:rPr lang="fr-FR" sz="2000" dirty="0" err="1"/>
              <a:t>features</a:t>
            </a:r>
            <a:r>
              <a:rPr lang="fr-FR" sz="2000" dirty="0"/>
              <a:t>) qui vont être utilisées pour entraîner le modèle.</a:t>
            </a:r>
          </a:p>
        </p:txBody>
      </p:sp>
      <p:pic>
        <p:nvPicPr>
          <p:cNvPr id="6" name="Image 5" descr="Une image contenant texte&#10;&#10;Description générée automatiquement">
            <a:extLst>
              <a:ext uri="{FF2B5EF4-FFF2-40B4-BE49-F238E27FC236}">
                <a16:creationId xmlns:a16="http://schemas.microsoft.com/office/drawing/2014/main" id="{315664B0-C31A-C254-C141-B1AF062FB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764" y="1947274"/>
            <a:ext cx="4358726" cy="2676095"/>
          </a:xfrm>
          <a:prstGeom prst="rect">
            <a:avLst/>
          </a:prstGeom>
        </p:spPr>
      </p:pic>
      <p:sp>
        <p:nvSpPr>
          <p:cNvPr id="14" name="ZoneTexte 13">
            <a:extLst>
              <a:ext uri="{FF2B5EF4-FFF2-40B4-BE49-F238E27FC236}">
                <a16:creationId xmlns:a16="http://schemas.microsoft.com/office/drawing/2014/main" id="{90896D85-381E-7E33-B66F-F9F257419C81}"/>
              </a:ext>
            </a:extLst>
          </p:cNvPr>
          <p:cNvSpPr txBox="1"/>
          <p:nvPr/>
        </p:nvSpPr>
        <p:spPr>
          <a:xfrm>
            <a:off x="8781656" y="2210426"/>
            <a:ext cx="3275644" cy="2246769"/>
          </a:xfrm>
          <a:prstGeom prst="rect">
            <a:avLst/>
          </a:prstGeom>
          <a:noFill/>
        </p:spPr>
        <p:txBody>
          <a:bodyPr wrap="square">
            <a:spAutoFit/>
          </a:bodyPr>
          <a:lstStyle/>
          <a:p>
            <a:r>
              <a:rPr lang="fr-FR" sz="2000" dirty="0"/>
              <a:t>    Dans cette figure nous voyons que les </a:t>
            </a:r>
            <a:r>
              <a:rPr lang="fr-FR" sz="2000" b="1" dirty="0" err="1">
                <a:solidFill>
                  <a:schemeClr val="accent1">
                    <a:lumMod val="60000"/>
                    <a:lumOff val="40000"/>
                  </a:schemeClr>
                </a:solidFill>
              </a:rPr>
              <a:t>departements</a:t>
            </a:r>
            <a:r>
              <a:rPr lang="fr-FR" sz="2000" dirty="0"/>
              <a:t> et les </a:t>
            </a:r>
            <a:r>
              <a:rPr lang="fr-FR" sz="2000" b="1" dirty="0">
                <a:solidFill>
                  <a:schemeClr val="accent1">
                    <a:lumMod val="60000"/>
                    <a:lumOff val="40000"/>
                  </a:schemeClr>
                </a:solidFill>
              </a:rPr>
              <a:t>salaires</a:t>
            </a:r>
            <a:r>
              <a:rPr lang="fr-FR" sz="2000" dirty="0"/>
              <a:t> sont des types de données catégoriques, qui devront être convertis ultérieurement.</a:t>
            </a:r>
          </a:p>
        </p:txBody>
      </p:sp>
      <p:sp>
        <p:nvSpPr>
          <p:cNvPr id="17" name="Teardrop 6">
            <a:extLst>
              <a:ext uri="{FF2B5EF4-FFF2-40B4-BE49-F238E27FC236}">
                <a16:creationId xmlns:a16="http://schemas.microsoft.com/office/drawing/2014/main" id="{8983B43B-3466-9743-3FC3-C5B2A101B875}"/>
              </a:ext>
            </a:extLst>
          </p:cNvPr>
          <p:cNvSpPr/>
          <p:nvPr/>
        </p:nvSpPr>
        <p:spPr>
          <a:xfrm rot="8100000">
            <a:off x="8781202" y="2033736"/>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Teardrop 6">
            <a:extLst>
              <a:ext uri="{FF2B5EF4-FFF2-40B4-BE49-F238E27FC236}">
                <a16:creationId xmlns:a16="http://schemas.microsoft.com/office/drawing/2014/main" id="{1546FA5A-D16A-DB51-D389-91C68910ABE6}"/>
              </a:ext>
            </a:extLst>
          </p:cNvPr>
          <p:cNvSpPr/>
          <p:nvPr/>
        </p:nvSpPr>
        <p:spPr>
          <a:xfrm rot="8100000">
            <a:off x="221163" y="2121207"/>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ZoneTexte 3">
            <a:extLst>
              <a:ext uri="{FF2B5EF4-FFF2-40B4-BE49-F238E27FC236}">
                <a16:creationId xmlns:a16="http://schemas.microsoft.com/office/drawing/2014/main" id="{4225E4F6-7DD9-2041-E8D0-D4C2E7E364A0}"/>
              </a:ext>
            </a:extLst>
          </p:cNvPr>
          <p:cNvSpPr txBox="1"/>
          <p:nvPr/>
        </p:nvSpPr>
        <p:spPr>
          <a:xfrm>
            <a:off x="2887812" y="5759764"/>
            <a:ext cx="6191250" cy="646331"/>
          </a:xfrm>
          <a:prstGeom prst="rect">
            <a:avLst/>
          </a:prstGeom>
          <a:noFill/>
        </p:spPr>
        <p:txBody>
          <a:bodyPr wrap="square">
            <a:spAutoFit/>
          </a:bodyPr>
          <a:lstStyle/>
          <a:p>
            <a:pPr algn="ctr"/>
            <a:r>
              <a:rPr lang="fr-FR" dirty="0"/>
              <a:t>Dans notre projet, la variable cible (</a:t>
            </a:r>
            <a:r>
              <a:rPr lang="fr-FR" dirty="0" err="1"/>
              <a:t>target</a:t>
            </a:r>
            <a:r>
              <a:rPr lang="fr-FR" dirty="0"/>
              <a:t> ) est la variable: </a:t>
            </a:r>
            <a:r>
              <a:rPr lang="fr-FR" b="1" dirty="0">
                <a:solidFill>
                  <a:srgbClr val="FF0000"/>
                </a:solidFill>
              </a:rPr>
              <a:t>quitte</a:t>
            </a:r>
          </a:p>
        </p:txBody>
      </p:sp>
      <p:sp>
        <p:nvSpPr>
          <p:cNvPr id="7" name="Teardrop 6">
            <a:extLst>
              <a:ext uri="{FF2B5EF4-FFF2-40B4-BE49-F238E27FC236}">
                <a16:creationId xmlns:a16="http://schemas.microsoft.com/office/drawing/2014/main" id="{B7B38E23-FBA0-C013-9B1C-A68B86472F18}"/>
              </a:ext>
            </a:extLst>
          </p:cNvPr>
          <p:cNvSpPr/>
          <p:nvPr/>
        </p:nvSpPr>
        <p:spPr>
          <a:xfrm rot="8100000">
            <a:off x="2609002" y="557899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66867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fr-FR" altLang="ko-KR" sz="5400" b="1" dirty="0">
                <a:solidFill>
                  <a:schemeClr val="accent2"/>
                </a:solidFill>
                <a:cs typeface="Arial" pitchFamily="34" charset="0"/>
              </a:rPr>
              <a:t>2) Analyse univariée</a:t>
            </a:r>
            <a:endParaRPr lang="ko-KR" altLang="en-US" sz="5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E4D7209B-DE8A-4B45-98DE-82E849D070D8}"/>
              </a:ext>
            </a:extLst>
          </p:cNvPr>
          <p:cNvSpPr txBox="1"/>
          <p:nvPr/>
        </p:nvSpPr>
        <p:spPr>
          <a:xfrm>
            <a:off x="1750063" y="1080337"/>
            <a:ext cx="613578"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pic>
        <p:nvPicPr>
          <p:cNvPr id="4" name="Image 3">
            <a:extLst>
              <a:ext uri="{FF2B5EF4-FFF2-40B4-BE49-F238E27FC236}">
                <a16:creationId xmlns:a16="http://schemas.microsoft.com/office/drawing/2014/main" id="{96F8C16B-EDF0-8466-E6E8-D52795E769E4}"/>
              </a:ext>
            </a:extLst>
          </p:cNvPr>
          <p:cNvPicPr>
            <a:picLocks noChangeAspect="1"/>
          </p:cNvPicPr>
          <p:nvPr/>
        </p:nvPicPr>
        <p:blipFill>
          <a:blip r:embed="rId3"/>
          <a:stretch>
            <a:fillRect/>
          </a:stretch>
        </p:blipFill>
        <p:spPr>
          <a:xfrm>
            <a:off x="600366" y="1433639"/>
            <a:ext cx="3457926" cy="3147886"/>
          </a:xfrm>
          <a:prstGeom prst="rect">
            <a:avLst/>
          </a:prstGeom>
        </p:spPr>
      </p:pic>
      <p:pic>
        <p:nvPicPr>
          <p:cNvPr id="10" name="Image 9" descr="Une image contenant graphique, diagramme circulaire&#10;&#10;Description générée automatiquement">
            <a:extLst>
              <a:ext uri="{FF2B5EF4-FFF2-40B4-BE49-F238E27FC236}">
                <a16:creationId xmlns:a16="http://schemas.microsoft.com/office/drawing/2014/main" id="{D7C93678-8F57-431A-5987-CE6D2752C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613" y="1263721"/>
            <a:ext cx="3595956" cy="3243090"/>
          </a:xfrm>
          <a:prstGeom prst="rect">
            <a:avLst/>
          </a:prstGeom>
        </p:spPr>
      </p:pic>
      <p:graphicFrame>
        <p:nvGraphicFramePr>
          <p:cNvPr id="11" name="Tableau 11">
            <a:extLst>
              <a:ext uri="{FF2B5EF4-FFF2-40B4-BE49-F238E27FC236}">
                <a16:creationId xmlns:a16="http://schemas.microsoft.com/office/drawing/2014/main" id="{841D49F6-C9A0-2FBB-ACCE-3839C69FE2D7}"/>
              </a:ext>
            </a:extLst>
          </p:cNvPr>
          <p:cNvGraphicFramePr>
            <a:graphicFrameLocks noGrp="1"/>
          </p:cNvGraphicFramePr>
          <p:nvPr>
            <p:extLst>
              <p:ext uri="{D42A27DB-BD31-4B8C-83A1-F6EECF244321}">
                <p14:modId xmlns:p14="http://schemas.microsoft.com/office/powerpoint/2010/main" val="3037617425"/>
              </p:ext>
            </p:extLst>
          </p:nvPr>
        </p:nvGraphicFramePr>
        <p:xfrm>
          <a:off x="4407613" y="4506811"/>
          <a:ext cx="3595956" cy="2011680"/>
        </p:xfrm>
        <a:graphic>
          <a:graphicData uri="http://schemas.openxmlformats.org/drawingml/2006/table">
            <a:tbl>
              <a:tblPr firstRow="1" bandRow="1">
                <a:tableStyleId>{F5AB1C69-6EDB-4FF4-983F-18BD219EF322}</a:tableStyleId>
              </a:tblPr>
              <a:tblGrid>
                <a:gridCol w="3595956">
                  <a:extLst>
                    <a:ext uri="{9D8B030D-6E8A-4147-A177-3AD203B41FA5}">
                      <a16:colId xmlns:a16="http://schemas.microsoft.com/office/drawing/2014/main" val="2101584455"/>
                    </a:ext>
                  </a:extLst>
                </a:gridCol>
              </a:tblGrid>
              <a:tr h="2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a:solidFill>
                            <a:schemeClr val="accent5">
                              <a:lumMod val="75000"/>
                            </a:schemeClr>
                          </a:solidFill>
                        </a:rPr>
                        <a:t>promotion_dernier_5ans</a:t>
                      </a:r>
                      <a:r>
                        <a:rPr lang="fr-FR" sz="1800" b="1" dirty="0">
                          <a:solidFill>
                            <a:schemeClr val="bg1"/>
                          </a:solidFill>
                        </a:rPr>
                        <a:t>: On constate que la majorité des employés (environ 98%) n'ont pas été promus au cours des 5 dernières années</a:t>
                      </a:r>
                      <a:endParaRPr lang="fr-FR" dirty="0"/>
                    </a:p>
                  </a:txBody>
                  <a:tcPr/>
                </a:tc>
                <a:extLst>
                  <a:ext uri="{0D108BD9-81ED-4DB2-BD59-A6C34878D82A}">
                    <a16:rowId xmlns:a16="http://schemas.microsoft.com/office/drawing/2014/main" val="1633861551"/>
                  </a:ext>
                </a:extLst>
              </a:tr>
            </a:tbl>
          </a:graphicData>
        </a:graphic>
      </p:graphicFrame>
      <p:graphicFrame>
        <p:nvGraphicFramePr>
          <p:cNvPr id="12" name="Tableau 12">
            <a:extLst>
              <a:ext uri="{FF2B5EF4-FFF2-40B4-BE49-F238E27FC236}">
                <a16:creationId xmlns:a16="http://schemas.microsoft.com/office/drawing/2014/main" id="{F0188C7C-778E-08DD-5A8D-2AD6F61263AB}"/>
              </a:ext>
            </a:extLst>
          </p:cNvPr>
          <p:cNvGraphicFramePr>
            <a:graphicFrameLocks noGrp="1"/>
          </p:cNvGraphicFramePr>
          <p:nvPr>
            <p:extLst>
              <p:ext uri="{D42A27DB-BD31-4B8C-83A1-F6EECF244321}">
                <p14:modId xmlns:p14="http://schemas.microsoft.com/office/powerpoint/2010/main" val="2610650901"/>
              </p:ext>
            </p:extLst>
          </p:nvPr>
        </p:nvGraphicFramePr>
        <p:xfrm>
          <a:off x="600366" y="4506811"/>
          <a:ext cx="3457926" cy="2011680"/>
        </p:xfrm>
        <a:graphic>
          <a:graphicData uri="http://schemas.openxmlformats.org/drawingml/2006/table">
            <a:tbl>
              <a:tblPr firstRow="1" bandRow="1">
                <a:tableStyleId>{21E4AEA4-8DFA-4A89-87EB-49C32662AFE0}</a:tableStyleId>
              </a:tblPr>
              <a:tblGrid>
                <a:gridCol w="3457926">
                  <a:extLst>
                    <a:ext uri="{9D8B030D-6E8A-4147-A177-3AD203B41FA5}">
                      <a16:colId xmlns:a16="http://schemas.microsoft.com/office/drawing/2014/main" val="3704029996"/>
                    </a:ext>
                  </a:extLst>
                </a:gridCol>
              </a:tblGrid>
              <a:tr h="191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graphe représente la distribution du </a:t>
                      </a:r>
                      <a:r>
                        <a:rPr lang="fr-FR" sz="1800" b="1" dirty="0">
                          <a:solidFill>
                            <a:schemeClr val="accent5">
                              <a:lumMod val="75000"/>
                            </a:schemeClr>
                          </a:solidFill>
                        </a:rPr>
                        <a:t>nombre de projets </a:t>
                      </a:r>
                      <a:r>
                        <a:rPr lang="fr-FR" sz="1800" b="1" dirty="0">
                          <a:solidFill>
                            <a:schemeClr val="bg1"/>
                          </a:solidFill>
                        </a:rPr>
                        <a:t>pour les employés. Par exemple, on peut observer qu'environ 3500 employés ont travaillé sur 3 à 4 projets.</a:t>
                      </a:r>
                      <a:endParaRPr lang="fr-FR" dirty="0"/>
                    </a:p>
                  </a:txBody>
                  <a:tcPr/>
                </a:tc>
                <a:extLst>
                  <a:ext uri="{0D108BD9-81ED-4DB2-BD59-A6C34878D82A}">
                    <a16:rowId xmlns:a16="http://schemas.microsoft.com/office/drawing/2014/main" val="3940041322"/>
                  </a:ext>
                </a:extLst>
              </a:tr>
            </a:tbl>
          </a:graphicData>
        </a:graphic>
      </p:graphicFrame>
      <p:graphicFrame>
        <p:nvGraphicFramePr>
          <p:cNvPr id="13" name="Tableau 13">
            <a:extLst>
              <a:ext uri="{FF2B5EF4-FFF2-40B4-BE49-F238E27FC236}">
                <a16:creationId xmlns:a16="http://schemas.microsoft.com/office/drawing/2014/main" id="{AE30DFDD-00FF-AF09-D050-F5C56EEF038B}"/>
              </a:ext>
            </a:extLst>
          </p:cNvPr>
          <p:cNvGraphicFramePr>
            <a:graphicFrameLocks noGrp="1"/>
          </p:cNvGraphicFramePr>
          <p:nvPr>
            <p:extLst>
              <p:ext uri="{D42A27DB-BD31-4B8C-83A1-F6EECF244321}">
                <p14:modId xmlns:p14="http://schemas.microsoft.com/office/powerpoint/2010/main" val="3981227179"/>
              </p:ext>
            </p:extLst>
          </p:nvPr>
        </p:nvGraphicFramePr>
        <p:xfrm>
          <a:off x="8352890" y="4506811"/>
          <a:ext cx="3543835" cy="2011680"/>
        </p:xfrm>
        <a:graphic>
          <a:graphicData uri="http://schemas.openxmlformats.org/drawingml/2006/table">
            <a:tbl>
              <a:tblPr firstRow="1" bandRow="1">
                <a:tableStyleId>{93296810-A885-4BE3-A3E7-6D5BEEA58F35}</a:tableStyleId>
              </a:tblPr>
              <a:tblGrid>
                <a:gridCol w="3543835">
                  <a:extLst>
                    <a:ext uri="{9D8B030D-6E8A-4147-A177-3AD203B41FA5}">
                      <a16:colId xmlns:a16="http://schemas.microsoft.com/office/drawing/2014/main" val="3296915964"/>
                    </a:ext>
                  </a:extLst>
                </a:gridCol>
              </a:tblGrid>
              <a:tr h="2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représente la colonne </a:t>
                      </a:r>
                      <a:r>
                        <a:rPr lang="fr-FR" sz="1800" b="1" dirty="0">
                          <a:solidFill>
                            <a:schemeClr val="accent5">
                              <a:lumMod val="75000"/>
                            </a:schemeClr>
                          </a:solidFill>
                        </a:rPr>
                        <a:t>d'</a:t>
                      </a:r>
                      <a:r>
                        <a:rPr lang="fr-FR" sz="1800" b="1" dirty="0" err="1">
                          <a:solidFill>
                            <a:schemeClr val="accent5">
                              <a:lumMod val="75000"/>
                            </a:schemeClr>
                          </a:solidFill>
                        </a:rPr>
                        <a:t>accident_du_travail</a:t>
                      </a:r>
                      <a:r>
                        <a:rPr lang="fr-FR" sz="1800" b="1" dirty="0">
                          <a:solidFill>
                            <a:schemeClr val="bg1"/>
                          </a:solidFill>
                        </a:rPr>
                        <a:t>: Il y a deux catégories. Alors Nous pouvons observer que </a:t>
                      </a:r>
                      <a:r>
                        <a:rPr lang="fr-FR" dirty="0"/>
                        <a:t>majorité</a:t>
                      </a:r>
                      <a:r>
                        <a:rPr lang="fr-FR" sz="1800" b="1" dirty="0">
                          <a:solidFill>
                            <a:schemeClr val="bg1"/>
                          </a:solidFill>
                        </a:rPr>
                        <a:t> des employés n'ont pas eu d'accident du travail.</a:t>
                      </a:r>
                      <a:endParaRPr lang="ko-KR" altLang="en-US" sz="1800" b="1" dirty="0">
                        <a:solidFill>
                          <a:schemeClr val="bg1"/>
                        </a:solidFill>
                        <a:latin typeface="Arial" pitchFamily="34" charset="0"/>
                        <a:cs typeface="Arial" pitchFamily="34" charset="0"/>
                      </a:endParaRPr>
                    </a:p>
                  </a:txBody>
                  <a:tcPr/>
                </a:tc>
                <a:extLst>
                  <a:ext uri="{0D108BD9-81ED-4DB2-BD59-A6C34878D82A}">
                    <a16:rowId xmlns:a16="http://schemas.microsoft.com/office/drawing/2014/main" val="1055427145"/>
                  </a:ext>
                </a:extLst>
              </a:tr>
            </a:tbl>
          </a:graphicData>
        </a:graphic>
      </p:graphicFrame>
      <p:pic>
        <p:nvPicPr>
          <p:cNvPr id="15" name="Image 14" descr="Une image contenant graphique, diagramme circulaire&#10;&#10;Description générée automatiquement">
            <a:extLst>
              <a:ext uri="{FF2B5EF4-FFF2-40B4-BE49-F238E27FC236}">
                <a16:creationId xmlns:a16="http://schemas.microsoft.com/office/drawing/2014/main" id="{297AC3E0-D73A-A379-8F25-8F88F95C5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569" y="1206586"/>
            <a:ext cx="3893155" cy="3300225"/>
          </a:xfrm>
          <a:prstGeom prst="rect">
            <a:avLst/>
          </a:prstGeom>
        </p:spPr>
      </p:pic>
    </p:spTree>
    <p:extLst>
      <p:ext uri="{BB962C8B-B14F-4D97-AF65-F5344CB8AC3E}">
        <p14:creationId xmlns:p14="http://schemas.microsoft.com/office/powerpoint/2010/main" val="119838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fr-FR" altLang="ko-KR" sz="5400" b="1" dirty="0">
                <a:solidFill>
                  <a:schemeClr val="accent2"/>
                </a:solidFill>
                <a:cs typeface="Arial" pitchFamily="34" charset="0"/>
              </a:rPr>
              <a:t>2) Analyse univariée</a:t>
            </a:r>
            <a:endParaRPr lang="ko-KR" altLang="en-US" sz="5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E4D7209B-DE8A-4B45-98DE-82E849D070D8}"/>
              </a:ext>
            </a:extLst>
          </p:cNvPr>
          <p:cNvSpPr txBox="1"/>
          <p:nvPr/>
        </p:nvSpPr>
        <p:spPr>
          <a:xfrm>
            <a:off x="1750063" y="1080337"/>
            <a:ext cx="613578"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graphicFrame>
        <p:nvGraphicFramePr>
          <p:cNvPr id="11" name="Tableau 11">
            <a:extLst>
              <a:ext uri="{FF2B5EF4-FFF2-40B4-BE49-F238E27FC236}">
                <a16:creationId xmlns:a16="http://schemas.microsoft.com/office/drawing/2014/main" id="{841D49F6-C9A0-2FBB-ACCE-3839C69FE2D7}"/>
              </a:ext>
            </a:extLst>
          </p:cNvPr>
          <p:cNvGraphicFramePr>
            <a:graphicFrameLocks noGrp="1"/>
          </p:cNvGraphicFramePr>
          <p:nvPr>
            <p:extLst>
              <p:ext uri="{D42A27DB-BD31-4B8C-83A1-F6EECF244321}">
                <p14:modId xmlns:p14="http://schemas.microsoft.com/office/powerpoint/2010/main" val="3582166631"/>
              </p:ext>
            </p:extLst>
          </p:nvPr>
        </p:nvGraphicFramePr>
        <p:xfrm>
          <a:off x="4325419" y="4370519"/>
          <a:ext cx="3554859" cy="2318994"/>
        </p:xfrm>
        <a:graphic>
          <a:graphicData uri="http://schemas.openxmlformats.org/drawingml/2006/table">
            <a:tbl>
              <a:tblPr firstRow="1" bandRow="1">
                <a:tableStyleId>{F5AB1C69-6EDB-4FF4-983F-18BD219EF322}</a:tableStyleId>
              </a:tblPr>
              <a:tblGrid>
                <a:gridCol w="3554859">
                  <a:extLst>
                    <a:ext uri="{9D8B030D-6E8A-4147-A177-3AD203B41FA5}">
                      <a16:colId xmlns:a16="http://schemas.microsoft.com/office/drawing/2014/main" val="2101584455"/>
                    </a:ext>
                  </a:extLst>
                </a:gridCol>
              </a:tblGrid>
              <a:tr h="2318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a:solidFill>
                            <a:schemeClr val="tx2"/>
                          </a:solidFill>
                        </a:rPr>
                        <a:t>salaire</a:t>
                      </a:r>
                      <a:r>
                        <a:rPr lang="fr-FR" sz="1800" b="1" dirty="0">
                          <a:solidFill>
                            <a:schemeClr val="bg1"/>
                          </a:solidFill>
                        </a:rPr>
                        <a:t>: On constate  la plupart des employés </a:t>
                      </a:r>
                      <a:r>
                        <a:rPr lang="fr-FR" dirty="0"/>
                        <a:t>ont un salaire </a:t>
                      </a:r>
                      <a:r>
                        <a:rPr lang="fr-FR" dirty="0" err="1"/>
                        <a:t>low</a:t>
                      </a:r>
                      <a:r>
                        <a:rPr lang="fr-FR" dirty="0"/>
                        <a:t> (faible)</a:t>
                      </a:r>
                      <a:endParaRPr lang="fr-FR" sz="1800" b="1" dirty="0">
                        <a:solidFill>
                          <a:schemeClr val="bg1"/>
                        </a:solidFill>
                      </a:endParaRPr>
                    </a:p>
                  </a:txBody>
                  <a:tcPr/>
                </a:tc>
                <a:extLst>
                  <a:ext uri="{0D108BD9-81ED-4DB2-BD59-A6C34878D82A}">
                    <a16:rowId xmlns:a16="http://schemas.microsoft.com/office/drawing/2014/main" val="1633861551"/>
                  </a:ext>
                </a:extLst>
              </a:tr>
            </a:tbl>
          </a:graphicData>
        </a:graphic>
      </p:graphicFrame>
      <p:graphicFrame>
        <p:nvGraphicFramePr>
          <p:cNvPr id="12" name="Tableau 12">
            <a:extLst>
              <a:ext uri="{FF2B5EF4-FFF2-40B4-BE49-F238E27FC236}">
                <a16:creationId xmlns:a16="http://schemas.microsoft.com/office/drawing/2014/main" id="{F0188C7C-778E-08DD-5A8D-2AD6F61263AB}"/>
              </a:ext>
            </a:extLst>
          </p:cNvPr>
          <p:cNvGraphicFramePr>
            <a:graphicFrameLocks noGrp="1"/>
          </p:cNvGraphicFramePr>
          <p:nvPr>
            <p:extLst>
              <p:ext uri="{D42A27DB-BD31-4B8C-83A1-F6EECF244321}">
                <p14:modId xmlns:p14="http://schemas.microsoft.com/office/powerpoint/2010/main" val="1451871782"/>
              </p:ext>
            </p:extLst>
          </p:nvPr>
        </p:nvGraphicFramePr>
        <p:xfrm>
          <a:off x="335623" y="4695825"/>
          <a:ext cx="3465816" cy="1999960"/>
        </p:xfrm>
        <a:graphic>
          <a:graphicData uri="http://schemas.openxmlformats.org/drawingml/2006/table">
            <a:tbl>
              <a:tblPr firstRow="1" bandRow="1">
                <a:tableStyleId>{21E4AEA4-8DFA-4A89-87EB-49C32662AFE0}</a:tableStyleId>
              </a:tblPr>
              <a:tblGrid>
                <a:gridCol w="3465816">
                  <a:extLst>
                    <a:ext uri="{9D8B030D-6E8A-4147-A177-3AD203B41FA5}">
                      <a16:colId xmlns:a16="http://schemas.microsoft.com/office/drawing/2014/main" val="3704029996"/>
                    </a:ext>
                  </a:extLst>
                </a:gridCol>
              </a:tblGrid>
              <a:tr h="1999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err="1">
                          <a:solidFill>
                            <a:schemeClr val="tx2"/>
                          </a:solidFill>
                        </a:rPr>
                        <a:t>departement</a:t>
                      </a:r>
                      <a:r>
                        <a:rPr lang="fr-FR" sz="1800" b="1" dirty="0">
                          <a:solidFill>
                            <a:schemeClr val="bg1"/>
                          </a:solidFill>
                        </a:rPr>
                        <a:t>: On peut voir que sales (ventes) est la valeur la plus fréquente.</a:t>
                      </a:r>
                      <a:endParaRPr lang="fr-FR" dirty="0"/>
                    </a:p>
                  </a:txBody>
                  <a:tcPr/>
                </a:tc>
                <a:extLst>
                  <a:ext uri="{0D108BD9-81ED-4DB2-BD59-A6C34878D82A}">
                    <a16:rowId xmlns:a16="http://schemas.microsoft.com/office/drawing/2014/main" val="3940041322"/>
                  </a:ext>
                </a:extLst>
              </a:tr>
            </a:tbl>
          </a:graphicData>
        </a:graphic>
      </p:graphicFrame>
      <p:graphicFrame>
        <p:nvGraphicFramePr>
          <p:cNvPr id="13" name="Tableau 13">
            <a:extLst>
              <a:ext uri="{FF2B5EF4-FFF2-40B4-BE49-F238E27FC236}">
                <a16:creationId xmlns:a16="http://schemas.microsoft.com/office/drawing/2014/main" id="{AE30DFDD-00FF-AF09-D050-F5C56EEF038B}"/>
              </a:ext>
            </a:extLst>
          </p:cNvPr>
          <p:cNvGraphicFramePr>
            <a:graphicFrameLocks noGrp="1"/>
          </p:cNvGraphicFramePr>
          <p:nvPr>
            <p:extLst>
              <p:ext uri="{D42A27DB-BD31-4B8C-83A1-F6EECF244321}">
                <p14:modId xmlns:p14="http://schemas.microsoft.com/office/powerpoint/2010/main" val="553937531"/>
              </p:ext>
            </p:extLst>
          </p:nvPr>
        </p:nvGraphicFramePr>
        <p:xfrm>
          <a:off x="8301518" y="4376791"/>
          <a:ext cx="3554859" cy="2318994"/>
        </p:xfrm>
        <a:graphic>
          <a:graphicData uri="http://schemas.openxmlformats.org/drawingml/2006/table">
            <a:tbl>
              <a:tblPr firstRow="1" bandRow="1">
                <a:tableStyleId>{93296810-A885-4BE3-A3E7-6D5BEEA58F35}</a:tableStyleId>
              </a:tblPr>
              <a:tblGrid>
                <a:gridCol w="3554859">
                  <a:extLst>
                    <a:ext uri="{9D8B030D-6E8A-4147-A177-3AD203B41FA5}">
                      <a16:colId xmlns:a16="http://schemas.microsoft.com/office/drawing/2014/main" val="3296915964"/>
                    </a:ext>
                  </a:extLst>
                </a:gridCol>
              </a:tblGrid>
              <a:tr h="2318994">
                <a:tc>
                  <a:txBody>
                    <a:bodyPr/>
                    <a:lstStyle/>
                    <a:p>
                      <a:r>
                        <a:rPr lang="fr-FR" dirty="0"/>
                        <a:t>Le graphique représente la colonne </a:t>
                      </a:r>
                      <a:r>
                        <a:rPr lang="fr-FR" dirty="0" err="1">
                          <a:solidFill>
                            <a:schemeClr val="tx2"/>
                          </a:solidFill>
                        </a:rPr>
                        <a:t>duree_passee_entreprise</a:t>
                      </a:r>
                      <a:r>
                        <a:rPr lang="fr-FR" dirty="0"/>
                        <a:t>: On peut remarquer que la majorité des employés ont une ancienneté de 3 ans dans l'entreprise.</a:t>
                      </a:r>
                    </a:p>
                    <a:p>
                      <a:endParaRPr lang="fr-FR" dirty="0"/>
                    </a:p>
                  </a:txBody>
                  <a:tcPr/>
                </a:tc>
                <a:extLst>
                  <a:ext uri="{0D108BD9-81ED-4DB2-BD59-A6C34878D82A}">
                    <a16:rowId xmlns:a16="http://schemas.microsoft.com/office/drawing/2014/main" val="1055427145"/>
                  </a:ext>
                </a:extLst>
              </a:tr>
            </a:tbl>
          </a:graphicData>
        </a:graphic>
      </p:graphicFrame>
      <p:pic>
        <p:nvPicPr>
          <p:cNvPr id="5" name="Image 4" descr="Une image contenant graphique&#10;&#10;Description générée automatiquement">
            <a:extLst>
              <a:ext uri="{FF2B5EF4-FFF2-40B4-BE49-F238E27FC236}">
                <a16:creationId xmlns:a16="http://schemas.microsoft.com/office/drawing/2014/main" id="{8B61EB5A-C061-D8F4-E5C9-A3AC2B384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23" y="1135169"/>
            <a:ext cx="3465815" cy="3560656"/>
          </a:xfrm>
          <a:prstGeom prst="rect">
            <a:avLst/>
          </a:prstGeom>
        </p:spPr>
      </p:pic>
      <p:pic>
        <p:nvPicPr>
          <p:cNvPr id="7" name="Image 6" descr="Une image contenant graphique, diagramme circulaire&#10;&#10;Description générée automatiquement">
            <a:extLst>
              <a:ext uri="{FF2B5EF4-FFF2-40B4-BE49-F238E27FC236}">
                <a16:creationId xmlns:a16="http://schemas.microsoft.com/office/drawing/2014/main" id="{78065EC9-82B1-1E91-C18C-BD24DEC89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678" y="1080336"/>
            <a:ext cx="3657600" cy="3290181"/>
          </a:xfrm>
          <a:prstGeom prst="rect">
            <a:avLst/>
          </a:prstGeom>
        </p:spPr>
      </p:pic>
      <p:pic>
        <p:nvPicPr>
          <p:cNvPr id="9" name="Image 8" descr="Une image contenant graphique&#10;&#10;Description générée automatiquement">
            <a:extLst>
              <a:ext uri="{FF2B5EF4-FFF2-40B4-BE49-F238E27FC236}">
                <a16:creationId xmlns:a16="http://schemas.microsoft.com/office/drawing/2014/main" id="{7C21E6C7-DBFA-A502-F270-5894DF9AF6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1518" y="1063755"/>
            <a:ext cx="3595208" cy="3306762"/>
          </a:xfrm>
          <a:prstGeom prst="rect">
            <a:avLst/>
          </a:prstGeom>
        </p:spPr>
      </p:pic>
    </p:spTree>
    <p:extLst>
      <p:ext uri="{BB962C8B-B14F-4D97-AF65-F5344CB8AC3E}">
        <p14:creationId xmlns:p14="http://schemas.microsoft.com/office/powerpoint/2010/main" val="7224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82213"/>
            <a:ext cx="11573197"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8" name="Right Arrow 9">
            <a:extLst>
              <a:ext uri="{FF2B5EF4-FFF2-40B4-BE49-F238E27FC236}">
                <a16:creationId xmlns:a16="http://schemas.microsoft.com/office/drawing/2014/main" id="{82D063A6-74F5-4557-936A-B8C94E600227}"/>
              </a:ext>
            </a:extLst>
          </p:cNvPr>
          <p:cNvSpPr/>
          <p:nvPr/>
        </p:nvSpPr>
        <p:spPr>
          <a:xfrm rot="10800000">
            <a:off x="4952538" y="3534310"/>
            <a:ext cx="7119520" cy="3286768"/>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dirty="0">
              <a:solidFill>
                <a:schemeClr val="bg1"/>
              </a:solidFill>
            </a:endParaRPr>
          </a:p>
        </p:txBody>
      </p:sp>
      <p:pic>
        <p:nvPicPr>
          <p:cNvPr id="31" name="Image 30" descr="Une image contenant graphique&#10;&#10;Description générée automatiquement">
            <a:extLst>
              <a:ext uri="{FF2B5EF4-FFF2-40B4-BE49-F238E27FC236}">
                <a16:creationId xmlns:a16="http://schemas.microsoft.com/office/drawing/2014/main" id="{6020E96E-3D73-FFBC-3736-2E7497666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481" y="1391398"/>
            <a:ext cx="5092543" cy="2776565"/>
          </a:xfrm>
          <a:prstGeom prst="rect">
            <a:avLst/>
          </a:prstGeom>
        </p:spPr>
      </p:pic>
      <p:sp>
        <p:nvSpPr>
          <p:cNvPr id="33" name="ZoneTexte 32">
            <a:extLst>
              <a:ext uri="{FF2B5EF4-FFF2-40B4-BE49-F238E27FC236}">
                <a16:creationId xmlns:a16="http://schemas.microsoft.com/office/drawing/2014/main" id="{A68B85AC-EBA0-6CA6-BCD3-70FB01A4DAF0}"/>
              </a:ext>
            </a:extLst>
          </p:cNvPr>
          <p:cNvSpPr txBox="1"/>
          <p:nvPr/>
        </p:nvSpPr>
        <p:spPr>
          <a:xfrm>
            <a:off x="708183" y="2096649"/>
            <a:ext cx="6096000" cy="923330"/>
          </a:xfrm>
          <a:prstGeom prst="rect">
            <a:avLst/>
          </a:prstGeom>
          <a:noFill/>
        </p:spPr>
        <p:txBody>
          <a:bodyPr wrap="square">
            <a:spAutoFit/>
          </a:bodyPr>
          <a:lstStyle/>
          <a:p>
            <a:r>
              <a:rPr lang="fr-FR" b="1" dirty="0">
                <a:solidFill>
                  <a:schemeClr val="bg1"/>
                </a:solidFill>
              </a:rPr>
              <a:t>Nous pouvons voir que ceux qui travaillent moins d'environ 160 heures et plus d'environ 270 heures sont plus susceptibles de partir </a:t>
            </a:r>
          </a:p>
        </p:txBody>
      </p:sp>
      <p:sp>
        <p:nvSpPr>
          <p:cNvPr id="4" name="ZoneTexte 3">
            <a:extLst>
              <a:ext uri="{FF2B5EF4-FFF2-40B4-BE49-F238E27FC236}">
                <a16:creationId xmlns:a16="http://schemas.microsoft.com/office/drawing/2014/main" id="{E78B7716-0A23-63CD-9D94-36638AE92B38}"/>
              </a:ext>
            </a:extLst>
          </p:cNvPr>
          <p:cNvSpPr txBox="1"/>
          <p:nvPr/>
        </p:nvSpPr>
        <p:spPr>
          <a:xfrm>
            <a:off x="5799014" y="4403139"/>
            <a:ext cx="6097712" cy="1477328"/>
          </a:xfrm>
          <a:prstGeom prst="rect">
            <a:avLst/>
          </a:prstGeom>
          <a:noFill/>
        </p:spPr>
        <p:txBody>
          <a:bodyPr wrap="square">
            <a:spAutoFit/>
          </a:bodyPr>
          <a:lstStyle/>
          <a:p>
            <a:r>
              <a:rPr lang="fr-FR" b="1" dirty="0">
                <a:solidFill>
                  <a:schemeClr val="bg1"/>
                </a:solidFill>
              </a:rPr>
              <a:t>On voit que les employés ayant un niveau de satisfaction plus élevé ont moins de chances de quitter l'entreprise. lorsque le niveau de satisfaction des employés augmente, le taux de départ diminue, et inversement.</a:t>
            </a:r>
          </a:p>
        </p:txBody>
      </p:sp>
      <p:pic>
        <p:nvPicPr>
          <p:cNvPr id="7" name="Image 6">
            <a:extLst>
              <a:ext uri="{FF2B5EF4-FFF2-40B4-BE49-F238E27FC236}">
                <a16:creationId xmlns:a16="http://schemas.microsoft.com/office/drawing/2014/main" id="{9F73145F-7D6F-959B-AA77-7AA080EF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2" y="3019979"/>
            <a:ext cx="5659458" cy="3748062"/>
          </a:xfrm>
          <a:prstGeom prst="rect">
            <a:avLst/>
          </a:prstGeom>
        </p:spPr>
      </p:pic>
      <p:sp>
        <p:nvSpPr>
          <p:cNvPr id="3" name="Flèche : droite 2">
            <a:extLst>
              <a:ext uri="{FF2B5EF4-FFF2-40B4-BE49-F238E27FC236}">
                <a16:creationId xmlns:a16="http://schemas.microsoft.com/office/drawing/2014/main" id="{1ED2CBE1-2158-44BC-F44D-A69E91A1D0FB}"/>
              </a:ext>
            </a:extLst>
          </p:cNvPr>
          <p:cNvSpPr/>
          <p:nvPr/>
        </p:nvSpPr>
        <p:spPr>
          <a:xfrm>
            <a:off x="285237" y="1263626"/>
            <a:ext cx="6642210" cy="23984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b="1" dirty="0">
                <a:solidFill>
                  <a:schemeClr val="bg1"/>
                </a:solidFill>
              </a:rPr>
              <a:t>Nous pouvons voir que ceux qui travaillent moins d'environ 160 heures et plus d'environ 270 heures sont plus sensibles de partir </a:t>
            </a:r>
          </a:p>
        </p:txBody>
      </p:sp>
    </p:spTree>
    <p:extLst>
      <p:ext uri="{BB962C8B-B14F-4D97-AF65-F5344CB8AC3E}">
        <p14:creationId xmlns:p14="http://schemas.microsoft.com/office/powerpoint/2010/main" val="342313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54845" y="172718"/>
            <a:ext cx="6482309"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5" name="Flèche : droite 4">
            <a:extLst>
              <a:ext uri="{FF2B5EF4-FFF2-40B4-BE49-F238E27FC236}">
                <a16:creationId xmlns:a16="http://schemas.microsoft.com/office/drawing/2014/main" id="{334A0CE2-856A-B316-1607-EDA72C13BA06}"/>
              </a:ext>
            </a:extLst>
          </p:cNvPr>
          <p:cNvSpPr/>
          <p:nvPr/>
        </p:nvSpPr>
        <p:spPr>
          <a:xfrm>
            <a:off x="265449" y="1227760"/>
            <a:ext cx="6642210" cy="245609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r-FR" b="1" dirty="0"/>
              <a:t>Nous voyons que si la dernière évaluation d'une personne est inférieure à 0,56 ou supérieure à 0,8, elle a une tendance plus élevée à quitter l'entreprise.</a:t>
            </a:r>
          </a:p>
        </p:txBody>
      </p:sp>
      <p:pic>
        <p:nvPicPr>
          <p:cNvPr id="7" name="Image 6">
            <a:extLst>
              <a:ext uri="{FF2B5EF4-FFF2-40B4-BE49-F238E27FC236}">
                <a16:creationId xmlns:a16="http://schemas.microsoft.com/office/drawing/2014/main" id="{F987F615-8C9C-1B21-283A-7DBE3CB4A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528" y="1070058"/>
            <a:ext cx="5061530" cy="2925660"/>
          </a:xfrm>
          <a:prstGeom prst="rect">
            <a:avLst/>
          </a:prstGeom>
        </p:spPr>
      </p:pic>
      <p:sp>
        <p:nvSpPr>
          <p:cNvPr id="15" name="ZoneTexte 14">
            <a:extLst>
              <a:ext uri="{FF2B5EF4-FFF2-40B4-BE49-F238E27FC236}">
                <a16:creationId xmlns:a16="http://schemas.microsoft.com/office/drawing/2014/main" id="{52CE5BF5-FED4-DD5A-E83B-CF278D6A6F40}"/>
              </a:ext>
            </a:extLst>
          </p:cNvPr>
          <p:cNvSpPr txBox="1"/>
          <p:nvPr/>
        </p:nvSpPr>
        <p:spPr>
          <a:xfrm>
            <a:off x="5851989" y="5230084"/>
            <a:ext cx="5843427" cy="923330"/>
          </a:xfrm>
          <a:prstGeom prst="rect">
            <a:avLst/>
          </a:prstGeom>
          <a:noFill/>
        </p:spPr>
        <p:txBody>
          <a:bodyPr wrap="square">
            <a:spAutoFit/>
          </a:bodyPr>
          <a:lstStyle/>
          <a:p>
            <a:r>
              <a:rPr lang="fr-FR" b="1" dirty="0">
                <a:solidFill>
                  <a:schemeClr val="bg1"/>
                </a:solidFill>
              </a:rPr>
              <a:t>Le facteur salaire montrer que ceux qui sont partis sont ceux qui gagnent le moins</a:t>
            </a:r>
          </a:p>
          <a:p>
            <a:endParaRPr lang="fr-FR" b="1" dirty="0">
              <a:solidFill>
                <a:schemeClr val="bg1"/>
              </a:solidFill>
            </a:endParaRPr>
          </a:p>
        </p:txBody>
      </p:sp>
      <p:pic>
        <p:nvPicPr>
          <p:cNvPr id="17" name="Image 16">
            <a:extLst>
              <a:ext uri="{FF2B5EF4-FFF2-40B4-BE49-F238E27FC236}">
                <a16:creationId xmlns:a16="http://schemas.microsoft.com/office/drawing/2014/main" id="{824E73E6-48BE-8F8E-A6B1-E132EC4C0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75" y="4194683"/>
            <a:ext cx="3799527" cy="2340811"/>
          </a:xfrm>
          <a:prstGeom prst="rect">
            <a:avLst/>
          </a:prstGeom>
        </p:spPr>
      </p:pic>
      <p:sp>
        <p:nvSpPr>
          <p:cNvPr id="6" name="Right Arrow 40">
            <a:extLst>
              <a:ext uri="{FF2B5EF4-FFF2-40B4-BE49-F238E27FC236}">
                <a16:creationId xmlns:a16="http://schemas.microsoft.com/office/drawing/2014/main" id="{C9F1760A-5435-96F9-DCBA-6FCA618E325D}"/>
              </a:ext>
            </a:extLst>
          </p:cNvPr>
          <p:cNvSpPr/>
          <p:nvPr/>
        </p:nvSpPr>
        <p:spPr>
          <a:xfrm flipH="1" flipV="1">
            <a:off x="4349213" y="4168812"/>
            <a:ext cx="7407711" cy="2502705"/>
          </a:xfrm>
          <a:prstGeom prst="rightArrow">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dirty="0">
              <a:solidFill>
                <a:schemeClr val="bg1"/>
              </a:solidFill>
            </a:endParaRPr>
          </a:p>
        </p:txBody>
      </p:sp>
      <p:sp>
        <p:nvSpPr>
          <p:cNvPr id="9" name="ZoneTexte 8">
            <a:extLst>
              <a:ext uri="{FF2B5EF4-FFF2-40B4-BE49-F238E27FC236}">
                <a16:creationId xmlns:a16="http://schemas.microsoft.com/office/drawing/2014/main" id="{46CF987E-E39E-83C1-24B8-E6D98D1BAB57}"/>
              </a:ext>
            </a:extLst>
          </p:cNvPr>
          <p:cNvSpPr txBox="1"/>
          <p:nvPr/>
        </p:nvSpPr>
        <p:spPr>
          <a:xfrm>
            <a:off x="5280183" y="5045418"/>
            <a:ext cx="6096000" cy="646331"/>
          </a:xfrm>
          <a:prstGeom prst="rect">
            <a:avLst/>
          </a:prstGeom>
          <a:noFill/>
        </p:spPr>
        <p:txBody>
          <a:bodyPr wrap="square">
            <a:spAutoFit/>
          </a:bodyPr>
          <a:lstStyle/>
          <a:p>
            <a:r>
              <a:rPr lang="fr-FR" b="1" dirty="0">
                <a:solidFill>
                  <a:schemeClr val="bg1"/>
                </a:solidFill>
              </a:rPr>
              <a:t>Le facteur salaire montrer que ceux qui sont partis sont ceux qui gagnent le moins</a:t>
            </a:r>
          </a:p>
        </p:txBody>
      </p:sp>
    </p:spTree>
    <p:extLst>
      <p:ext uri="{BB962C8B-B14F-4D97-AF65-F5344CB8AC3E}">
        <p14:creationId xmlns:p14="http://schemas.microsoft.com/office/powerpoint/2010/main" val="76449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60974" y="150550"/>
            <a:ext cx="6595261"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3" name="Flèche : droite 2">
            <a:extLst>
              <a:ext uri="{FF2B5EF4-FFF2-40B4-BE49-F238E27FC236}">
                <a16:creationId xmlns:a16="http://schemas.microsoft.com/office/drawing/2014/main" id="{85855FE2-8480-9855-8556-DEA6C1BD9476}"/>
              </a:ext>
            </a:extLst>
          </p:cNvPr>
          <p:cNvSpPr/>
          <p:nvPr/>
        </p:nvSpPr>
        <p:spPr>
          <a:xfrm>
            <a:off x="210513" y="1153569"/>
            <a:ext cx="7864975" cy="212507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810E41E-E48A-4B69-FFC1-DC3C303C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238" y="1015981"/>
            <a:ext cx="3540776" cy="2125078"/>
          </a:xfrm>
          <a:prstGeom prst="rect">
            <a:avLst/>
          </a:prstGeom>
        </p:spPr>
      </p:pic>
      <p:sp>
        <p:nvSpPr>
          <p:cNvPr id="10" name="ZoneTexte 9">
            <a:extLst>
              <a:ext uri="{FF2B5EF4-FFF2-40B4-BE49-F238E27FC236}">
                <a16:creationId xmlns:a16="http://schemas.microsoft.com/office/drawing/2014/main" id="{05C17EB5-E719-40FC-AC5F-F01DBDCE53C5}"/>
              </a:ext>
            </a:extLst>
          </p:cNvPr>
          <p:cNvSpPr txBox="1"/>
          <p:nvPr/>
        </p:nvSpPr>
        <p:spPr>
          <a:xfrm>
            <a:off x="392986" y="1843559"/>
            <a:ext cx="7204337" cy="646331"/>
          </a:xfrm>
          <a:prstGeom prst="rect">
            <a:avLst/>
          </a:prstGeom>
          <a:noFill/>
        </p:spPr>
        <p:txBody>
          <a:bodyPr wrap="square">
            <a:spAutoFit/>
          </a:bodyPr>
          <a:lstStyle/>
          <a:p>
            <a:r>
              <a:rPr lang="fr-FR" b="1" dirty="0">
                <a:solidFill>
                  <a:schemeClr val="bg1"/>
                </a:solidFill>
              </a:rPr>
              <a:t> Nous constatons que ceux qui ont passé 3 à 6 ans dans l'entreprise sont les plus sensibles de partir.</a:t>
            </a:r>
          </a:p>
        </p:txBody>
      </p:sp>
      <p:pic>
        <p:nvPicPr>
          <p:cNvPr id="5" name="Image 4" descr="Une image contenant graphique&#10;&#10;Description générée automatiquement">
            <a:extLst>
              <a:ext uri="{FF2B5EF4-FFF2-40B4-BE49-F238E27FC236}">
                <a16:creationId xmlns:a16="http://schemas.microsoft.com/office/drawing/2014/main" id="{F89EBD55-48D0-DCBD-0567-C05947C72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16" y="3141059"/>
            <a:ext cx="11720579" cy="1945093"/>
          </a:xfrm>
          <a:prstGeom prst="rect">
            <a:avLst/>
          </a:prstGeom>
        </p:spPr>
      </p:pic>
      <p:sp>
        <p:nvSpPr>
          <p:cNvPr id="7" name="Flèche : droite 6">
            <a:extLst>
              <a:ext uri="{FF2B5EF4-FFF2-40B4-BE49-F238E27FC236}">
                <a16:creationId xmlns:a16="http://schemas.microsoft.com/office/drawing/2014/main" id="{27ABFB3E-629C-DAAB-80DF-DB3691A9856D}"/>
              </a:ext>
            </a:extLst>
          </p:cNvPr>
          <p:cNvSpPr/>
          <p:nvPr/>
        </p:nvSpPr>
        <p:spPr>
          <a:xfrm>
            <a:off x="210513" y="4732921"/>
            <a:ext cx="11896185" cy="21250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b="1" dirty="0">
                <a:solidFill>
                  <a:schemeClr val="bg1"/>
                </a:solidFill>
              </a:rPr>
              <a:t>On voit une relation positive entre le nombre de projets et le nombre moyen d'heures mensuelles. Nous pouvons donc combiner ces deux colonnes. En supprimant l'un d'entre eux ou en les multipliant pour rendre la corrélation encore plus forte.</a:t>
            </a:r>
          </a:p>
        </p:txBody>
      </p:sp>
    </p:spTree>
    <p:extLst>
      <p:ext uri="{BB962C8B-B14F-4D97-AF65-F5344CB8AC3E}">
        <p14:creationId xmlns:p14="http://schemas.microsoft.com/office/powerpoint/2010/main" val="74831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3600" y="2025135"/>
            <a:ext cx="7204363" cy="3785652"/>
          </a:xfrm>
          <a:prstGeom prst="rect">
            <a:avLst/>
          </a:prstGeom>
        </p:spPr>
        <p:txBody>
          <a:bodyPr wrap="square">
            <a:spAutoFit/>
          </a:bodyPr>
          <a:lstStyle/>
          <a:p>
            <a:pPr algn="ctr"/>
            <a:r>
              <a:rPr lang="en-US" altLang="ko-KR" sz="6000" b="1" dirty="0" smtClean="0">
                <a:cs typeface="Arial" pitchFamily="34" charset="0"/>
              </a:rPr>
              <a:t>04</a:t>
            </a:r>
          </a:p>
          <a:p>
            <a:pPr algn="ctr"/>
            <a:r>
              <a:rPr lang="en-US" altLang="ko-KR" sz="6000" b="1" dirty="0" err="1">
                <a:cs typeface="Arial" pitchFamily="34" charset="0"/>
              </a:rPr>
              <a:t>Prétraitement</a:t>
            </a:r>
            <a:r>
              <a:rPr lang="en-US" altLang="ko-KR" sz="6000" b="1" dirty="0">
                <a:cs typeface="Arial" pitchFamily="34" charset="0"/>
              </a:rPr>
              <a:t> de </a:t>
            </a:r>
            <a:r>
              <a:rPr lang="en-US" altLang="ko-KR" sz="6000" b="1" dirty="0" err="1">
                <a:cs typeface="Arial" pitchFamily="34" charset="0"/>
              </a:rPr>
              <a:t>données</a:t>
            </a:r>
            <a:endParaRPr lang="en-US" altLang="ko-KR" sz="6000" b="1" dirty="0">
              <a:cs typeface="Arial" pitchFamily="34" charset="0"/>
            </a:endParaRPr>
          </a:p>
          <a:p>
            <a:pPr algn="ctr"/>
            <a:endParaRPr lang="en-US" altLang="ko-KR" sz="6000" b="1" dirty="0" smtClean="0">
              <a:cs typeface="Arial" pitchFamily="34" charset="0"/>
            </a:endParaRPr>
          </a:p>
        </p:txBody>
      </p:sp>
    </p:spTree>
    <p:extLst>
      <p:ext uri="{BB962C8B-B14F-4D97-AF65-F5344CB8AC3E}">
        <p14:creationId xmlns:p14="http://schemas.microsoft.com/office/powerpoint/2010/main" val="219215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33264" y="308651"/>
            <a:ext cx="11573197" cy="724247"/>
          </a:xfrm>
        </p:spPr>
        <p:txBody>
          <a:bodyPr/>
          <a:lstStyle/>
          <a:p>
            <a:r>
              <a:rPr lang="fr-FR" dirty="0">
                <a:solidFill>
                  <a:schemeClr val="accent3">
                    <a:lumMod val="75000"/>
                  </a:schemeClr>
                </a:solidFill>
              </a:rPr>
              <a:t>Prétraitement de données</a:t>
            </a:r>
            <a:endParaRPr lang="en-US" dirty="0">
              <a:solidFill>
                <a:schemeClr val="accent3">
                  <a:lumMod val="75000"/>
                </a:schemeClr>
              </a:solidFill>
            </a:endParaRPr>
          </a:p>
        </p:txBody>
      </p:sp>
      <p:sp>
        <p:nvSpPr>
          <p:cNvPr id="3" name="Frame 7">
            <a:extLst>
              <a:ext uri="{FF2B5EF4-FFF2-40B4-BE49-F238E27FC236}">
                <a16:creationId xmlns:a16="http://schemas.microsoft.com/office/drawing/2014/main" id="{AACC1D59-4D17-4BFC-8713-E1ED67ACDDA6}"/>
              </a:ext>
            </a:extLst>
          </p:cNvPr>
          <p:cNvSpPr/>
          <p:nvPr/>
        </p:nvSpPr>
        <p:spPr>
          <a:xfrm rot="120000">
            <a:off x="4930338" y="5688203"/>
            <a:ext cx="1174245" cy="255737"/>
          </a:xfrm>
          <a:prstGeom prst="rect">
            <a:avLst/>
          </a:prstGeom>
          <a:solidFill>
            <a:schemeClr val="accent4">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 name="Frame 5">
            <a:extLst>
              <a:ext uri="{FF2B5EF4-FFF2-40B4-BE49-F238E27FC236}">
                <a16:creationId xmlns:a16="http://schemas.microsoft.com/office/drawing/2014/main" id="{E2DCBEDB-5599-455E-AA5A-3C89240365F3}"/>
              </a:ext>
            </a:extLst>
          </p:cNvPr>
          <p:cNvSpPr/>
          <p:nvPr/>
        </p:nvSpPr>
        <p:spPr>
          <a:xfrm rot="120000">
            <a:off x="5858270" y="5357106"/>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 name="Frame 5">
            <a:extLst>
              <a:ext uri="{FF2B5EF4-FFF2-40B4-BE49-F238E27FC236}">
                <a16:creationId xmlns:a16="http://schemas.microsoft.com/office/drawing/2014/main" id="{BBA9BAED-687C-4367-88CD-7CB2A710A7F0}"/>
              </a:ext>
            </a:extLst>
          </p:cNvPr>
          <p:cNvSpPr/>
          <p:nvPr/>
        </p:nvSpPr>
        <p:spPr>
          <a:xfrm rot="120000">
            <a:off x="5565601" y="5126994"/>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6" name="Frame 6">
            <a:extLst>
              <a:ext uri="{FF2B5EF4-FFF2-40B4-BE49-F238E27FC236}">
                <a16:creationId xmlns:a16="http://schemas.microsoft.com/office/drawing/2014/main" id="{ED304DA7-1471-4B87-A60F-0F62F64FC744}"/>
              </a:ext>
            </a:extLst>
          </p:cNvPr>
          <p:cNvSpPr/>
          <p:nvPr/>
        </p:nvSpPr>
        <p:spPr>
          <a:xfrm rot="120000">
            <a:off x="5227855" y="4967592"/>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7" name="Frame 7">
            <a:extLst>
              <a:ext uri="{FF2B5EF4-FFF2-40B4-BE49-F238E27FC236}">
                <a16:creationId xmlns:a16="http://schemas.microsoft.com/office/drawing/2014/main" id="{CBC74D8E-BCB3-4FF7-BD49-CAB941D4992F}"/>
              </a:ext>
            </a:extLst>
          </p:cNvPr>
          <p:cNvSpPr/>
          <p:nvPr/>
        </p:nvSpPr>
        <p:spPr>
          <a:xfrm rot="120000">
            <a:off x="4936867" y="4736685"/>
            <a:ext cx="343059" cy="183311"/>
          </a:xfrm>
          <a:prstGeom prst="rect">
            <a:avLst/>
          </a:prstGeom>
          <a:solidFill>
            <a:schemeClr val="accent4">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8" name="Frame 7">
            <a:extLst>
              <a:ext uri="{FF2B5EF4-FFF2-40B4-BE49-F238E27FC236}">
                <a16:creationId xmlns:a16="http://schemas.microsoft.com/office/drawing/2014/main" id="{78F7E109-8C96-4293-BA94-32B148F02F92}"/>
              </a:ext>
            </a:extLst>
          </p:cNvPr>
          <p:cNvSpPr/>
          <p:nvPr/>
        </p:nvSpPr>
        <p:spPr>
          <a:xfrm rot="120000">
            <a:off x="4224868" y="4474104"/>
            <a:ext cx="774724" cy="183311"/>
          </a:xfrm>
          <a:prstGeom prst="rect">
            <a:avLst/>
          </a:prstGeom>
          <a:solidFill>
            <a:schemeClr val="accent3">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Frame 5">
            <a:extLst>
              <a:ext uri="{FF2B5EF4-FFF2-40B4-BE49-F238E27FC236}">
                <a16:creationId xmlns:a16="http://schemas.microsoft.com/office/drawing/2014/main" id="{43F05D71-6FD0-4802-8150-2AF671077A0E}"/>
              </a:ext>
            </a:extLst>
          </p:cNvPr>
          <p:cNvSpPr/>
          <p:nvPr/>
        </p:nvSpPr>
        <p:spPr>
          <a:xfrm rot="120000">
            <a:off x="5227857" y="4228147"/>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0" name="Frame 5">
            <a:extLst>
              <a:ext uri="{FF2B5EF4-FFF2-40B4-BE49-F238E27FC236}">
                <a16:creationId xmlns:a16="http://schemas.microsoft.com/office/drawing/2014/main" id="{A0D6C450-4657-4DAB-AFBE-E3F157B9FA2B}"/>
              </a:ext>
            </a:extLst>
          </p:cNvPr>
          <p:cNvSpPr/>
          <p:nvPr/>
        </p:nvSpPr>
        <p:spPr>
          <a:xfrm rot="120000">
            <a:off x="5535468" y="4108395"/>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1" name="Frame 6">
            <a:extLst>
              <a:ext uri="{FF2B5EF4-FFF2-40B4-BE49-F238E27FC236}">
                <a16:creationId xmlns:a16="http://schemas.microsoft.com/office/drawing/2014/main" id="{22FD41EC-DAB0-471D-9445-6E5C287646FE}"/>
              </a:ext>
            </a:extLst>
          </p:cNvPr>
          <p:cNvSpPr/>
          <p:nvPr/>
        </p:nvSpPr>
        <p:spPr>
          <a:xfrm rot="120000">
            <a:off x="5832279" y="3988642"/>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2" name="Frame 7">
            <a:extLst>
              <a:ext uri="{FF2B5EF4-FFF2-40B4-BE49-F238E27FC236}">
                <a16:creationId xmlns:a16="http://schemas.microsoft.com/office/drawing/2014/main" id="{A34E4969-3ACD-4C92-89E7-DD806AF15F26}"/>
              </a:ext>
            </a:extLst>
          </p:cNvPr>
          <p:cNvSpPr/>
          <p:nvPr/>
        </p:nvSpPr>
        <p:spPr>
          <a:xfrm rot="120000">
            <a:off x="6140172" y="3874432"/>
            <a:ext cx="343059" cy="183311"/>
          </a:xfrm>
          <a:prstGeom prst="rect">
            <a:avLst/>
          </a:prstGeom>
          <a:solidFill>
            <a:schemeClr val="accent3">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3" name="Frame 7">
            <a:extLst>
              <a:ext uri="{FF2B5EF4-FFF2-40B4-BE49-F238E27FC236}">
                <a16:creationId xmlns:a16="http://schemas.microsoft.com/office/drawing/2014/main" id="{431DE944-5E57-4BD4-AE8B-13F6F1671A12}"/>
              </a:ext>
            </a:extLst>
          </p:cNvPr>
          <p:cNvSpPr/>
          <p:nvPr/>
        </p:nvSpPr>
        <p:spPr>
          <a:xfrm rot="120000">
            <a:off x="6409144" y="3789917"/>
            <a:ext cx="774724" cy="183311"/>
          </a:xfrm>
          <a:prstGeom prst="rect">
            <a:avLst/>
          </a:prstGeom>
          <a:solidFill>
            <a:schemeClr val="accent2">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4" name="Frame 5">
            <a:extLst>
              <a:ext uri="{FF2B5EF4-FFF2-40B4-BE49-F238E27FC236}">
                <a16:creationId xmlns:a16="http://schemas.microsoft.com/office/drawing/2014/main" id="{5701D730-2056-4EE6-92D1-01C0D06EDAB2}"/>
              </a:ext>
            </a:extLst>
          </p:cNvPr>
          <p:cNvSpPr/>
          <p:nvPr/>
        </p:nvSpPr>
        <p:spPr>
          <a:xfrm rot="120000">
            <a:off x="6587089" y="3274962"/>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5" name="Frame 5">
            <a:extLst>
              <a:ext uri="{FF2B5EF4-FFF2-40B4-BE49-F238E27FC236}">
                <a16:creationId xmlns:a16="http://schemas.microsoft.com/office/drawing/2014/main" id="{14B1AF0F-CFFD-46F7-8366-BAEB78626AD1}"/>
              </a:ext>
            </a:extLst>
          </p:cNvPr>
          <p:cNvSpPr/>
          <p:nvPr/>
        </p:nvSpPr>
        <p:spPr>
          <a:xfrm rot="120000">
            <a:off x="6294420" y="3044849"/>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6" name="Frame 6">
            <a:extLst>
              <a:ext uri="{FF2B5EF4-FFF2-40B4-BE49-F238E27FC236}">
                <a16:creationId xmlns:a16="http://schemas.microsoft.com/office/drawing/2014/main" id="{EE06F2C1-8C28-42E0-86F4-BAAFC07F6D0A}"/>
              </a:ext>
            </a:extLst>
          </p:cNvPr>
          <p:cNvSpPr/>
          <p:nvPr/>
        </p:nvSpPr>
        <p:spPr>
          <a:xfrm rot="120000">
            <a:off x="5988206" y="2816428"/>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7" name="Frame 7">
            <a:extLst>
              <a:ext uri="{FF2B5EF4-FFF2-40B4-BE49-F238E27FC236}">
                <a16:creationId xmlns:a16="http://schemas.microsoft.com/office/drawing/2014/main" id="{0A28A904-4465-48F1-9F92-45AD02A5546F}"/>
              </a:ext>
            </a:extLst>
          </p:cNvPr>
          <p:cNvSpPr/>
          <p:nvPr/>
        </p:nvSpPr>
        <p:spPr>
          <a:xfrm rot="120000">
            <a:off x="5697217" y="2585521"/>
            <a:ext cx="343059" cy="183311"/>
          </a:xfrm>
          <a:prstGeom prst="rect">
            <a:avLst/>
          </a:prstGeom>
          <a:solidFill>
            <a:schemeClr val="accent2">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8" name="Frame 7">
            <a:extLst>
              <a:ext uri="{FF2B5EF4-FFF2-40B4-BE49-F238E27FC236}">
                <a16:creationId xmlns:a16="http://schemas.microsoft.com/office/drawing/2014/main" id="{5AD1758A-702F-4099-9B95-74421A22E873}"/>
              </a:ext>
            </a:extLst>
          </p:cNvPr>
          <p:cNvSpPr/>
          <p:nvPr/>
        </p:nvSpPr>
        <p:spPr>
          <a:xfrm rot="120000">
            <a:off x="4985218" y="2322941"/>
            <a:ext cx="774724" cy="183311"/>
          </a:xfrm>
          <a:prstGeom prst="rect">
            <a:avLst/>
          </a:prstGeom>
          <a:solidFill>
            <a:schemeClr val="accent1">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1"/>
            </a:extrusionClr>
            <a:contourClr>
              <a:schemeClr val="accent1">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9" name="자유형: 도형 18">
            <a:extLst>
              <a:ext uri="{FF2B5EF4-FFF2-40B4-BE49-F238E27FC236}">
                <a16:creationId xmlns:a16="http://schemas.microsoft.com/office/drawing/2014/main" id="{ECD1F30C-14CC-4FB0-B6F2-53B54B6E9788}"/>
              </a:ext>
            </a:extLst>
          </p:cNvPr>
          <p:cNvSpPr/>
          <p:nvPr/>
        </p:nvSpPr>
        <p:spPr>
          <a:xfrm flipH="1">
            <a:off x="5173785" y="3555577"/>
            <a:ext cx="780650" cy="1330960"/>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1">
              <a:lumMod val="75000"/>
            </a:schemeClr>
          </a:solidFill>
          <a:ln w="5279" cap="flat">
            <a:noFill/>
            <a:prstDash val="solid"/>
            <a:miter/>
          </a:ln>
        </p:spPr>
        <p:txBody>
          <a:bodyPr rtlCol="0" anchor="ctr"/>
          <a:lstStyle/>
          <a:p>
            <a:endParaRPr lang="ko-KR" altLang="en-US" dirty="0"/>
          </a:p>
        </p:txBody>
      </p:sp>
      <p:grpSp>
        <p:nvGrpSpPr>
          <p:cNvPr id="20" name="Group 1">
            <a:extLst>
              <a:ext uri="{FF2B5EF4-FFF2-40B4-BE49-F238E27FC236}">
                <a16:creationId xmlns:a16="http://schemas.microsoft.com/office/drawing/2014/main" id="{6F5C43F0-7AB8-4727-A361-0BB2E8EAD805}"/>
              </a:ext>
            </a:extLst>
          </p:cNvPr>
          <p:cNvGrpSpPr/>
          <p:nvPr/>
        </p:nvGrpSpPr>
        <p:grpSpPr>
          <a:xfrm>
            <a:off x="5722271" y="3910774"/>
            <a:ext cx="856910" cy="1152394"/>
            <a:chOff x="5823708" y="3105088"/>
            <a:chExt cx="1330902" cy="1789834"/>
          </a:xfrm>
        </p:grpSpPr>
        <p:sp>
          <p:nvSpPr>
            <p:cNvPr id="21" name="Graphic 22">
              <a:extLst>
                <a:ext uri="{FF2B5EF4-FFF2-40B4-BE49-F238E27FC236}">
                  <a16:creationId xmlns:a16="http://schemas.microsoft.com/office/drawing/2014/main" id="{033E1961-6A18-450F-9F76-5017CD81255D}"/>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4"/>
            </a:solidFill>
            <a:ln w="19050" cap="flat">
              <a:solidFill>
                <a:schemeClr val="bg1"/>
              </a:solidFill>
              <a:prstDash val="solid"/>
              <a:miter/>
            </a:ln>
          </p:spPr>
          <p:txBody>
            <a:bodyPr rtlCol="0" anchor="ctr"/>
            <a:lstStyle/>
            <a:p>
              <a:endParaRPr lang="en-US"/>
            </a:p>
          </p:txBody>
        </p:sp>
        <p:sp>
          <p:nvSpPr>
            <p:cNvPr id="22" name="Oval 3">
              <a:extLst>
                <a:ext uri="{FF2B5EF4-FFF2-40B4-BE49-F238E27FC236}">
                  <a16:creationId xmlns:a16="http://schemas.microsoft.com/office/drawing/2014/main" id="{AEC238B7-FA0D-4BA6-83D3-64A9E88EDCB7}"/>
                </a:ext>
              </a:extLst>
            </p:cNvPr>
            <p:cNvSpPr/>
            <p:nvPr/>
          </p:nvSpPr>
          <p:spPr>
            <a:xfrm>
              <a:off x="6051009" y="3319815"/>
              <a:ext cx="876300" cy="8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7">
            <a:extLst>
              <a:ext uri="{FF2B5EF4-FFF2-40B4-BE49-F238E27FC236}">
                <a16:creationId xmlns:a16="http://schemas.microsoft.com/office/drawing/2014/main" id="{921B2B9D-86F0-4431-BF8D-40EFCA7BD22D}"/>
              </a:ext>
            </a:extLst>
          </p:cNvPr>
          <p:cNvGrpSpPr/>
          <p:nvPr/>
        </p:nvGrpSpPr>
        <p:grpSpPr>
          <a:xfrm>
            <a:off x="6526667" y="1787350"/>
            <a:ext cx="856910" cy="1152394"/>
            <a:chOff x="5823708" y="3105088"/>
            <a:chExt cx="1330902" cy="1789834"/>
          </a:xfrm>
        </p:grpSpPr>
        <p:sp>
          <p:nvSpPr>
            <p:cNvPr id="24" name="Graphic 22">
              <a:extLst>
                <a:ext uri="{FF2B5EF4-FFF2-40B4-BE49-F238E27FC236}">
                  <a16:creationId xmlns:a16="http://schemas.microsoft.com/office/drawing/2014/main" id="{62926DEE-A401-4E6C-8784-A52209805186}"/>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2"/>
            </a:solidFill>
            <a:ln w="19050" cap="flat">
              <a:solidFill>
                <a:schemeClr val="bg1"/>
              </a:solidFill>
              <a:prstDash val="solid"/>
              <a:miter/>
            </a:ln>
          </p:spPr>
          <p:txBody>
            <a:bodyPr rtlCol="0" anchor="ctr"/>
            <a:lstStyle/>
            <a:p>
              <a:endParaRPr lang="en-US"/>
            </a:p>
          </p:txBody>
        </p:sp>
        <p:sp>
          <p:nvSpPr>
            <p:cNvPr id="25" name="Oval 9">
              <a:extLst>
                <a:ext uri="{FF2B5EF4-FFF2-40B4-BE49-F238E27FC236}">
                  <a16:creationId xmlns:a16="http://schemas.microsoft.com/office/drawing/2014/main" id="{CE06698F-7BD7-4CF9-B92B-1D0CAA07BBFF}"/>
                </a:ext>
              </a:extLst>
            </p:cNvPr>
            <p:cNvSpPr/>
            <p:nvPr/>
          </p:nvSpPr>
          <p:spPr>
            <a:xfrm>
              <a:off x="6051009" y="3319815"/>
              <a:ext cx="876300" cy="8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13">
            <a:extLst>
              <a:ext uri="{FF2B5EF4-FFF2-40B4-BE49-F238E27FC236}">
                <a16:creationId xmlns:a16="http://schemas.microsoft.com/office/drawing/2014/main" id="{76D8289B-FCAD-4F33-BC96-6AB907FDBAA6}"/>
              </a:ext>
            </a:extLst>
          </p:cNvPr>
          <p:cNvGrpSpPr/>
          <p:nvPr/>
        </p:nvGrpSpPr>
        <p:grpSpPr>
          <a:xfrm>
            <a:off x="5529427" y="2878275"/>
            <a:ext cx="856910" cy="1152394"/>
            <a:chOff x="5823708" y="3105088"/>
            <a:chExt cx="1330902" cy="1789834"/>
          </a:xfrm>
        </p:grpSpPr>
        <p:sp>
          <p:nvSpPr>
            <p:cNvPr id="27" name="Graphic 22">
              <a:extLst>
                <a:ext uri="{FF2B5EF4-FFF2-40B4-BE49-F238E27FC236}">
                  <a16:creationId xmlns:a16="http://schemas.microsoft.com/office/drawing/2014/main" id="{E224FE82-A80C-4E96-BB6D-C49AF4FDC28C}"/>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3"/>
            </a:solidFill>
            <a:ln w="19050" cap="flat">
              <a:solidFill>
                <a:schemeClr val="bg1"/>
              </a:solidFill>
              <a:prstDash val="solid"/>
              <a:miter/>
            </a:ln>
          </p:spPr>
          <p:txBody>
            <a:bodyPr rtlCol="0" anchor="ctr"/>
            <a:lstStyle/>
            <a:p>
              <a:endParaRPr lang="en-US"/>
            </a:p>
          </p:txBody>
        </p:sp>
        <p:sp>
          <p:nvSpPr>
            <p:cNvPr id="28" name="Oval 15">
              <a:extLst>
                <a:ext uri="{FF2B5EF4-FFF2-40B4-BE49-F238E27FC236}">
                  <a16:creationId xmlns:a16="http://schemas.microsoft.com/office/drawing/2014/main" id="{7B732D8D-8282-4BF4-9B25-297ADA3D0E95}"/>
                </a:ext>
              </a:extLst>
            </p:cNvPr>
            <p:cNvSpPr/>
            <p:nvPr/>
          </p:nvSpPr>
          <p:spPr>
            <a:xfrm>
              <a:off x="6051009" y="3319815"/>
              <a:ext cx="876301" cy="8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1">
            <a:extLst>
              <a:ext uri="{FF2B5EF4-FFF2-40B4-BE49-F238E27FC236}">
                <a16:creationId xmlns:a16="http://schemas.microsoft.com/office/drawing/2014/main" id="{7452B7F8-1C18-4207-8211-055B5B9A5350}"/>
              </a:ext>
            </a:extLst>
          </p:cNvPr>
          <p:cNvGrpSpPr/>
          <p:nvPr/>
        </p:nvGrpSpPr>
        <p:grpSpPr>
          <a:xfrm>
            <a:off x="5265667" y="1156774"/>
            <a:ext cx="856910" cy="1152394"/>
            <a:chOff x="5823707" y="3105088"/>
            <a:chExt cx="1330902" cy="1789834"/>
          </a:xfrm>
        </p:grpSpPr>
        <p:sp>
          <p:nvSpPr>
            <p:cNvPr id="33" name="Graphic 22">
              <a:extLst>
                <a:ext uri="{FF2B5EF4-FFF2-40B4-BE49-F238E27FC236}">
                  <a16:creationId xmlns:a16="http://schemas.microsoft.com/office/drawing/2014/main" id="{5C82774D-D082-437F-B369-C40232F6D52E}"/>
                </a:ext>
              </a:extLst>
            </p:cNvPr>
            <p:cNvSpPr/>
            <p:nvPr/>
          </p:nvSpPr>
          <p:spPr>
            <a:xfrm>
              <a:off x="5823707"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1"/>
            </a:solidFill>
            <a:ln w="19050" cap="flat">
              <a:solidFill>
                <a:schemeClr val="bg1"/>
              </a:solidFill>
              <a:prstDash val="solid"/>
              <a:miter/>
            </a:ln>
          </p:spPr>
          <p:txBody>
            <a:bodyPr rtlCol="0" anchor="ctr"/>
            <a:lstStyle/>
            <a:p>
              <a:endParaRPr lang="en-US"/>
            </a:p>
          </p:txBody>
        </p:sp>
        <p:sp>
          <p:nvSpPr>
            <p:cNvPr id="34" name="Oval 3">
              <a:extLst>
                <a:ext uri="{FF2B5EF4-FFF2-40B4-BE49-F238E27FC236}">
                  <a16:creationId xmlns:a16="http://schemas.microsoft.com/office/drawing/2014/main" id="{1260CD1E-2D63-4C85-9B4E-4275ECC32ACF}"/>
                </a:ext>
              </a:extLst>
            </p:cNvPr>
            <p:cNvSpPr/>
            <p:nvPr/>
          </p:nvSpPr>
          <p:spPr>
            <a:xfrm>
              <a:off x="6051009" y="3319815"/>
              <a:ext cx="876301" cy="8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E63EBC78-2689-432C-B32B-67348BDD926A}"/>
              </a:ext>
            </a:extLst>
          </p:cNvPr>
          <p:cNvSpPr txBox="1"/>
          <p:nvPr/>
        </p:nvSpPr>
        <p:spPr>
          <a:xfrm flipH="1">
            <a:off x="503127" y="1614057"/>
            <a:ext cx="4407524" cy="338554"/>
          </a:xfrm>
          <a:prstGeom prst="rect">
            <a:avLst/>
          </a:prstGeom>
          <a:noFill/>
        </p:spPr>
        <p:txBody>
          <a:bodyPr wrap="square" rtlCol="0">
            <a:spAutoFit/>
          </a:bodyPr>
          <a:lstStyle/>
          <a:p>
            <a:pPr algn="ctr">
              <a:lnSpc>
                <a:spcPct val="80000"/>
              </a:lnSpc>
            </a:pPr>
            <a:r>
              <a:rPr lang="fr-FR" altLang="ko-KR" sz="2000" b="1" dirty="0">
                <a:solidFill>
                  <a:schemeClr val="accent1"/>
                </a:solidFill>
                <a:cs typeface="Arial" pitchFamily="34" charset="0"/>
              </a:rPr>
              <a:t>  Encodage des données</a:t>
            </a:r>
            <a:endParaRPr lang="en-US" altLang="ko-KR" sz="2000" b="1" dirty="0">
              <a:solidFill>
                <a:schemeClr val="accent1"/>
              </a:solidFill>
              <a:cs typeface="Arial" pitchFamily="34" charset="0"/>
            </a:endParaRPr>
          </a:p>
        </p:txBody>
      </p:sp>
      <p:sp>
        <p:nvSpPr>
          <p:cNvPr id="40" name="TextBox 39">
            <a:extLst>
              <a:ext uri="{FF2B5EF4-FFF2-40B4-BE49-F238E27FC236}">
                <a16:creationId xmlns:a16="http://schemas.microsoft.com/office/drawing/2014/main" id="{2E980F9E-7C1A-4AB8-A0D1-6AB9730EE31E}"/>
              </a:ext>
            </a:extLst>
          </p:cNvPr>
          <p:cNvSpPr txBox="1"/>
          <p:nvPr/>
        </p:nvSpPr>
        <p:spPr>
          <a:xfrm flipH="1">
            <a:off x="780509" y="3299853"/>
            <a:ext cx="4194762" cy="338554"/>
          </a:xfrm>
          <a:prstGeom prst="rect">
            <a:avLst/>
          </a:prstGeom>
          <a:noFill/>
        </p:spPr>
        <p:txBody>
          <a:bodyPr wrap="square" rtlCol="0">
            <a:spAutoFit/>
          </a:bodyPr>
          <a:lstStyle/>
          <a:p>
            <a:pPr algn="r">
              <a:lnSpc>
                <a:spcPct val="80000"/>
              </a:lnSpc>
            </a:pPr>
            <a:r>
              <a:rPr lang="en-US" altLang="ko-KR" sz="2000" b="1" dirty="0" err="1">
                <a:solidFill>
                  <a:schemeClr val="accent3"/>
                </a:solidFill>
                <a:cs typeface="Arial" pitchFamily="34" charset="0"/>
              </a:rPr>
              <a:t>Réduction</a:t>
            </a:r>
            <a:r>
              <a:rPr lang="en-US" altLang="ko-KR" sz="2000" b="1" dirty="0">
                <a:solidFill>
                  <a:schemeClr val="accent3"/>
                </a:solidFill>
                <a:cs typeface="Arial" pitchFamily="34" charset="0"/>
              </a:rPr>
              <a:t> de la </a:t>
            </a:r>
            <a:r>
              <a:rPr lang="en-US" altLang="ko-KR" sz="2000" b="1" dirty="0" err="1">
                <a:solidFill>
                  <a:schemeClr val="accent3"/>
                </a:solidFill>
                <a:cs typeface="Arial" pitchFamily="34" charset="0"/>
              </a:rPr>
              <a:t>dimensionnalité</a:t>
            </a:r>
            <a:endParaRPr lang="en-US" altLang="ko-KR" sz="2000" b="1" dirty="0">
              <a:solidFill>
                <a:schemeClr val="accent3"/>
              </a:solidFill>
              <a:cs typeface="Arial" pitchFamily="34" charset="0"/>
            </a:endParaRPr>
          </a:p>
        </p:txBody>
      </p:sp>
      <p:sp>
        <p:nvSpPr>
          <p:cNvPr id="43" name="TextBox 42">
            <a:extLst>
              <a:ext uri="{FF2B5EF4-FFF2-40B4-BE49-F238E27FC236}">
                <a16:creationId xmlns:a16="http://schemas.microsoft.com/office/drawing/2014/main" id="{437ADD0B-9690-4B8A-94CA-EACAC7435C5B}"/>
              </a:ext>
            </a:extLst>
          </p:cNvPr>
          <p:cNvSpPr txBox="1"/>
          <p:nvPr/>
        </p:nvSpPr>
        <p:spPr>
          <a:xfrm>
            <a:off x="7386890" y="4139628"/>
            <a:ext cx="3681739" cy="338554"/>
          </a:xfrm>
          <a:prstGeom prst="rect">
            <a:avLst/>
          </a:prstGeom>
          <a:noFill/>
        </p:spPr>
        <p:txBody>
          <a:bodyPr wrap="square" rtlCol="0">
            <a:spAutoFit/>
          </a:bodyPr>
          <a:lstStyle/>
          <a:p>
            <a:pPr>
              <a:lnSpc>
                <a:spcPct val="80000"/>
              </a:lnSpc>
            </a:pPr>
            <a:r>
              <a:rPr lang="en-US" altLang="ko-KR" sz="2000" b="1" dirty="0" err="1">
                <a:solidFill>
                  <a:schemeClr val="accent4"/>
                </a:solidFill>
                <a:cs typeface="Arial" pitchFamily="34" charset="0"/>
              </a:rPr>
              <a:t>Nettoyage</a:t>
            </a:r>
            <a:r>
              <a:rPr lang="en-US" altLang="ko-KR" sz="2000" b="1" dirty="0">
                <a:solidFill>
                  <a:schemeClr val="accent4"/>
                </a:solidFill>
                <a:cs typeface="Arial" pitchFamily="34" charset="0"/>
              </a:rPr>
              <a:t> des </a:t>
            </a:r>
            <a:r>
              <a:rPr lang="en-US" altLang="ko-KR" sz="2000" b="1" dirty="0" err="1">
                <a:solidFill>
                  <a:schemeClr val="accent4"/>
                </a:solidFill>
                <a:cs typeface="Arial" pitchFamily="34" charset="0"/>
              </a:rPr>
              <a:t>données</a:t>
            </a:r>
            <a:endParaRPr lang="en-US" altLang="ko-KR" sz="2000" b="1" dirty="0">
              <a:solidFill>
                <a:schemeClr val="accent4"/>
              </a:solidFill>
              <a:cs typeface="Arial" pitchFamily="34" charset="0"/>
            </a:endParaRPr>
          </a:p>
        </p:txBody>
      </p:sp>
      <p:sp>
        <p:nvSpPr>
          <p:cNvPr id="46" name="TextBox 45">
            <a:extLst>
              <a:ext uri="{FF2B5EF4-FFF2-40B4-BE49-F238E27FC236}">
                <a16:creationId xmlns:a16="http://schemas.microsoft.com/office/drawing/2014/main" id="{E1EB9B58-1DDE-4F0E-A000-0F73F493D5A7}"/>
              </a:ext>
            </a:extLst>
          </p:cNvPr>
          <p:cNvSpPr txBox="1"/>
          <p:nvPr/>
        </p:nvSpPr>
        <p:spPr>
          <a:xfrm>
            <a:off x="7708585" y="1532991"/>
            <a:ext cx="4047596" cy="387798"/>
          </a:xfrm>
          <a:prstGeom prst="rect">
            <a:avLst/>
          </a:prstGeom>
          <a:noFill/>
        </p:spPr>
        <p:txBody>
          <a:bodyPr wrap="square" rtlCol="0">
            <a:spAutoFit/>
          </a:bodyPr>
          <a:lstStyle/>
          <a:p>
            <a:pPr>
              <a:lnSpc>
                <a:spcPct val="80000"/>
              </a:lnSpc>
            </a:pPr>
            <a:r>
              <a:rPr lang="en-US" altLang="ko-KR" sz="2400" b="1" dirty="0" err="1">
                <a:solidFill>
                  <a:schemeClr val="accent2"/>
                </a:solidFill>
                <a:cs typeface="Arial" pitchFamily="34" charset="0"/>
              </a:rPr>
              <a:t>Discrétisation</a:t>
            </a:r>
            <a:r>
              <a:rPr lang="en-US" altLang="ko-KR" sz="2400" b="1" dirty="0">
                <a:solidFill>
                  <a:schemeClr val="accent2"/>
                </a:solidFill>
                <a:cs typeface="Arial" pitchFamily="34" charset="0"/>
              </a:rPr>
              <a:t> de </a:t>
            </a:r>
            <a:r>
              <a:rPr lang="en-US" altLang="ko-KR" sz="2400" b="1" dirty="0" err="1">
                <a:solidFill>
                  <a:schemeClr val="accent2"/>
                </a:solidFill>
                <a:cs typeface="Arial" pitchFamily="34" charset="0"/>
              </a:rPr>
              <a:t>données</a:t>
            </a:r>
            <a:r>
              <a:rPr lang="en-US" altLang="ko-KR" sz="2400" b="1" dirty="0">
                <a:solidFill>
                  <a:schemeClr val="accent2"/>
                </a:solidFill>
                <a:cs typeface="Arial" pitchFamily="34" charset="0"/>
              </a:rPr>
              <a:t> </a:t>
            </a:r>
          </a:p>
        </p:txBody>
      </p:sp>
      <p:sp>
        <p:nvSpPr>
          <p:cNvPr id="48" name="Rectangle 7">
            <a:extLst>
              <a:ext uri="{FF2B5EF4-FFF2-40B4-BE49-F238E27FC236}">
                <a16:creationId xmlns:a16="http://schemas.microsoft.com/office/drawing/2014/main" id="{746883BE-77BB-E61C-B2D4-70D6BB31705F}"/>
              </a:ext>
            </a:extLst>
          </p:cNvPr>
          <p:cNvSpPr/>
          <p:nvPr/>
        </p:nvSpPr>
        <p:spPr>
          <a:xfrm>
            <a:off x="5513544" y="1358300"/>
            <a:ext cx="366680" cy="396848"/>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ZoneTexte 49">
            <a:extLst>
              <a:ext uri="{FF2B5EF4-FFF2-40B4-BE49-F238E27FC236}">
                <a16:creationId xmlns:a16="http://schemas.microsoft.com/office/drawing/2014/main" id="{33F7D6A7-45F8-229B-06F3-962D9EA6133B}"/>
              </a:ext>
            </a:extLst>
          </p:cNvPr>
          <p:cNvSpPr txBox="1"/>
          <p:nvPr/>
        </p:nvSpPr>
        <p:spPr>
          <a:xfrm>
            <a:off x="218229" y="2012487"/>
            <a:ext cx="4884745" cy="646331"/>
          </a:xfrm>
          <a:prstGeom prst="rect">
            <a:avLst/>
          </a:prstGeom>
          <a:noFill/>
        </p:spPr>
        <p:txBody>
          <a:bodyPr wrap="square">
            <a:spAutoFit/>
          </a:bodyPr>
          <a:lstStyle/>
          <a:p>
            <a:r>
              <a:rPr lang="fr-FR" dirty="0"/>
              <a:t>Convertir les données catégorielles en valeurs numériques.</a:t>
            </a:r>
          </a:p>
        </p:txBody>
      </p:sp>
      <p:sp>
        <p:nvSpPr>
          <p:cNvPr id="52" name="ZoneTexte 51">
            <a:extLst>
              <a:ext uri="{FF2B5EF4-FFF2-40B4-BE49-F238E27FC236}">
                <a16:creationId xmlns:a16="http://schemas.microsoft.com/office/drawing/2014/main" id="{8C0806AD-2BB0-D560-294C-734B17CAA0DA}"/>
              </a:ext>
            </a:extLst>
          </p:cNvPr>
          <p:cNvSpPr txBox="1"/>
          <p:nvPr/>
        </p:nvSpPr>
        <p:spPr>
          <a:xfrm>
            <a:off x="7866873" y="2033762"/>
            <a:ext cx="3929761" cy="1200329"/>
          </a:xfrm>
          <a:prstGeom prst="rect">
            <a:avLst/>
          </a:prstGeom>
          <a:noFill/>
        </p:spPr>
        <p:txBody>
          <a:bodyPr wrap="square">
            <a:spAutoFit/>
          </a:bodyPr>
          <a:lstStyle/>
          <a:p>
            <a:r>
              <a:rPr lang="fr-FR" dirty="0"/>
              <a:t>Transformer des variables continues en variables discrètes en regroupant les valeurs dans des catégories ou des intervalles. </a:t>
            </a:r>
          </a:p>
        </p:txBody>
      </p:sp>
      <p:sp>
        <p:nvSpPr>
          <p:cNvPr id="35" name="Frame 17">
            <a:extLst>
              <a:ext uri="{FF2B5EF4-FFF2-40B4-BE49-F238E27FC236}">
                <a16:creationId xmlns:a16="http://schemas.microsoft.com/office/drawing/2014/main" id="{CDF4782C-0C62-F5BE-22C9-8B6EE380CB1A}"/>
              </a:ext>
            </a:extLst>
          </p:cNvPr>
          <p:cNvSpPr/>
          <p:nvPr/>
        </p:nvSpPr>
        <p:spPr>
          <a:xfrm>
            <a:off x="6770292" y="1988713"/>
            <a:ext cx="362893" cy="42455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ZoneTexte 37">
            <a:extLst>
              <a:ext uri="{FF2B5EF4-FFF2-40B4-BE49-F238E27FC236}">
                <a16:creationId xmlns:a16="http://schemas.microsoft.com/office/drawing/2014/main" id="{153C97A8-FCC1-36DF-9031-911C9E1B132B}"/>
              </a:ext>
            </a:extLst>
          </p:cNvPr>
          <p:cNvSpPr txBox="1"/>
          <p:nvPr/>
        </p:nvSpPr>
        <p:spPr>
          <a:xfrm>
            <a:off x="545385" y="3660495"/>
            <a:ext cx="4194762" cy="923330"/>
          </a:xfrm>
          <a:prstGeom prst="rect">
            <a:avLst/>
          </a:prstGeom>
          <a:noFill/>
        </p:spPr>
        <p:txBody>
          <a:bodyPr wrap="square">
            <a:spAutoFit/>
          </a:bodyPr>
          <a:lstStyle/>
          <a:p>
            <a:r>
              <a:rPr lang="fr-FR" dirty="0"/>
              <a:t>Réduire le nombre de variables à analyser en combinant des variables similaires.</a:t>
            </a:r>
          </a:p>
        </p:txBody>
      </p:sp>
      <p:sp>
        <p:nvSpPr>
          <p:cNvPr id="41" name="ZoneTexte 40">
            <a:extLst>
              <a:ext uri="{FF2B5EF4-FFF2-40B4-BE49-F238E27FC236}">
                <a16:creationId xmlns:a16="http://schemas.microsoft.com/office/drawing/2014/main" id="{F65F3696-C726-A117-48D1-FD27B9032544}"/>
              </a:ext>
            </a:extLst>
          </p:cNvPr>
          <p:cNvSpPr txBox="1"/>
          <p:nvPr/>
        </p:nvSpPr>
        <p:spPr>
          <a:xfrm>
            <a:off x="7237228" y="4548498"/>
            <a:ext cx="4570440" cy="923330"/>
          </a:xfrm>
          <a:prstGeom prst="rect">
            <a:avLst/>
          </a:prstGeom>
          <a:noFill/>
        </p:spPr>
        <p:txBody>
          <a:bodyPr wrap="square">
            <a:spAutoFit/>
          </a:bodyPr>
          <a:lstStyle/>
          <a:p>
            <a:r>
              <a:rPr lang="fr-FR" dirty="0"/>
              <a:t>éliminer les données redondantes, manquantes ou erronées qui pourraient fausser les résultats.</a:t>
            </a:r>
          </a:p>
        </p:txBody>
      </p:sp>
      <p:sp>
        <p:nvSpPr>
          <p:cNvPr id="42" name="Rectangle 7">
            <a:extLst>
              <a:ext uri="{FF2B5EF4-FFF2-40B4-BE49-F238E27FC236}">
                <a16:creationId xmlns:a16="http://schemas.microsoft.com/office/drawing/2014/main" id="{F678C3A3-B74E-4B88-97D5-57959CA91FFC}"/>
              </a:ext>
            </a:extLst>
          </p:cNvPr>
          <p:cNvSpPr/>
          <p:nvPr/>
        </p:nvSpPr>
        <p:spPr>
          <a:xfrm rot="18900000" flipH="1">
            <a:off x="5915393" y="3099350"/>
            <a:ext cx="176096" cy="42237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ound Same Side Corner Rectangle 21">
            <a:extLst>
              <a:ext uri="{FF2B5EF4-FFF2-40B4-BE49-F238E27FC236}">
                <a16:creationId xmlns:a16="http://schemas.microsoft.com/office/drawing/2014/main" id="{3F99AD73-D5A4-CE49-8EBD-0430741D3551}"/>
              </a:ext>
            </a:extLst>
          </p:cNvPr>
          <p:cNvSpPr/>
          <p:nvPr/>
        </p:nvSpPr>
        <p:spPr>
          <a:xfrm rot="10800000">
            <a:off x="6002737" y="4139628"/>
            <a:ext cx="315822" cy="371796"/>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5" name="그룹 9">
            <a:extLst>
              <a:ext uri="{FF2B5EF4-FFF2-40B4-BE49-F238E27FC236}">
                <a16:creationId xmlns:a16="http://schemas.microsoft.com/office/drawing/2014/main" id="{6973D1A1-F38F-D720-4083-FFD5B7698B67}"/>
              </a:ext>
            </a:extLst>
          </p:cNvPr>
          <p:cNvGrpSpPr/>
          <p:nvPr/>
        </p:nvGrpSpPr>
        <p:grpSpPr>
          <a:xfrm>
            <a:off x="4924163" y="4694465"/>
            <a:ext cx="564212" cy="949737"/>
            <a:chOff x="1246695" y="1623227"/>
            <a:chExt cx="758075" cy="1172525"/>
          </a:xfrm>
        </p:grpSpPr>
        <p:sp>
          <p:nvSpPr>
            <p:cNvPr id="47" name="자유형: 도형 10">
              <a:extLst>
                <a:ext uri="{FF2B5EF4-FFF2-40B4-BE49-F238E27FC236}">
                  <a16:creationId xmlns:a16="http://schemas.microsoft.com/office/drawing/2014/main" id="{FF21EC97-DC45-582A-8423-B882AC945801}"/>
                </a:ext>
              </a:extLst>
            </p:cNvPr>
            <p:cNvSpPr/>
            <p:nvPr/>
          </p:nvSpPr>
          <p:spPr>
            <a:xfrm>
              <a:off x="1246695" y="1623227"/>
              <a:ext cx="758075" cy="1172525"/>
            </a:xfrm>
            <a:custGeom>
              <a:avLst/>
              <a:gdLst>
                <a:gd name="connsiteX0" fmla="*/ 377531 w 758075"/>
                <a:gd name="connsiteY0" fmla="*/ 9 h 1172525"/>
                <a:gd name="connsiteX1" fmla="*/ 577210 w 758075"/>
                <a:gd name="connsiteY1" fmla="*/ 59466 h 1172525"/>
                <a:gd name="connsiteX2" fmla="*/ 756314 w 758075"/>
                <a:gd name="connsiteY2" fmla="*/ 416698 h 1172525"/>
                <a:gd name="connsiteX3" fmla="*/ 556985 w 758075"/>
                <a:gd name="connsiteY3" fmla="*/ 946336 h 1172525"/>
                <a:gd name="connsiteX4" fmla="*/ 378790 w 758075"/>
                <a:gd name="connsiteY4" fmla="*/ 1172525 h 1172525"/>
                <a:gd name="connsiteX5" fmla="*/ 325138 w 758075"/>
                <a:gd name="connsiteY5" fmla="*/ 1114189 h 1172525"/>
                <a:gd name="connsiteX6" fmla="*/ 10959 w 758075"/>
                <a:gd name="connsiteY6" fmla="*/ 488431 h 1172525"/>
                <a:gd name="connsiteX7" fmla="*/ 177511 w 758075"/>
                <a:gd name="connsiteY7" fmla="*/ 61222 h 1172525"/>
                <a:gd name="connsiteX8" fmla="*/ 377531 w 758075"/>
                <a:gd name="connsiteY8" fmla="*/ 9 h 117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075" h="1172525">
                  <a:moveTo>
                    <a:pt x="377531" y="9"/>
                  </a:moveTo>
                  <a:cubicBezTo>
                    <a:pt x="444622" y="-463"/>
                    <a:pt x="511656" y="19178"/>
                    <a:pt x="577210" y="59466"/>
                  </a:cubicBezTo>
                  <a:cubicBezTo>
                    <a:pt x="708383" y="139912"/>
                    <a:pt x="769516" y="262893"/>
                    <a:pt x="756314" y="416698"/>
                  </a:cubicBezTo>
                  <a:cubicBezTo>
                    <a:pt x="739600" y="611215"/>
                    <a:pt x="657528" y="782710"/>
                    <a:pt x="556985" y="946336"/>
                  </a:cubicBezTo>
                  <a:cubicBezTo>
                    <a:pt x="507038" y="1027563"/>
                    <a:pt x="449094" y="1102808"/>
                    <a:pt x="378790" y="1172525"/>
                  </a:cubicBezTo>
                  <a:cubicBezTo>
                    <a:pt x="359931" y="1152103"/>
                    <a:pt x="341657" y="1133895"/>
                    <a:pt x="325138" y="1114189"/>
                  </a:cubicBezTo>
                  <a:cubicBezTo>
                    <a:pt x="171007" y="930467"/>
                    <a:pt x="60254" y="724440"/>
                    <a:pt x="10959" y="488431"/>
                  </a:cubicBezTo>
                  <a:cubicBezTo>
                    <a:pt x="-26892" y="307180"/>
                    <a:pt x="34435" y="148562"/>
                    <a:pt x="177511" y="61222"/>
                  </a:cubicBezTo>
                  <a:cubicBezTo>
                    <a:pt x="243293" y="21064"/>
                    <a:pt x="310440" y="480"/>
                    <a:pt x="377531" y="9"/>
                  </a:cubicBezTo>
                  <a:close/>
                </a:path>
              </a:pathLst>
            </a:custGeom>
            <a:solidFill>
              <a:schemeClr val="accent6"/>
            </a:solidFill>
            <a:ln w="4851" cap="flat">
              <a:noFill/>
              <a:prstDash val="solid"/>
              <a:miter/>
            </a:ln>
          </p:spPr>
          <p:txBody>
            <a:bodyPr wrap="square" rtlCol="0" anchor="ctr">
              <a:noAutofit/>
            </a:bodyPr>
            <a:lstStyle/>
            <a:p>
              <a:endParaRPr lang="ko-KR" altLang="en-US" dirty="0"/>
            </a:p>
          </p:txBody>
        </p:sp>
        <p:sp>
          <p:nvSpPr>
            <p:cNvPr id="49" name="타원 11">
              <a:extLst>
                <a:ext uri="{FF2B5EF4-FFF2-40B4-BE49-F238E27FC236}">
                  <a16:creationId xmlns:a16="http://schemas.microsoft.com/office/drawing/2014/main" id="{E597C75A-2E9D-DE94-3014-76128A3EDDB7}"/>
                </a:ext>
              </a:extLst>
            </p:cNvPr>
            <p:cNvSpPr/>
            <p:nvPr/>
          </p:nvSpPr>
          <p:spPr>
            <a:xfrm>
              <a:off x="1290128" y="1677679"/>
              <a:ext cx="671208" cy="6712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Rounded Rectangle 5">
            <a:extLst>
              <a:ext uri="{FF2B5EF4-FFF2-40B4-BE49-F238E27FC236}">
                <a16:creationId xmlns:a16="http://schemas.microsoft.com/office/drawing/2014/main" id="{5B7B834A-46BE-1488-8DFF-4CE96CE3F4AA}"/>
              </a:ext>
            </a:extLst>
          </p:cNvPr>
          <p:cNvSpPr/>
          <p:nvPr/>
        </p:nvSpPr>
        <p:spPr>
          <a:xfrm flipH="1">
            <a:off x="5017212" y="4890718"/>
            <a:ext cx="408585" cy="33705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ZoneTexte 53">
            <a:extLst>
              <a:ext uri="{FF2B5EF4-FFF2-40B4-BE49-F238E27FC236}">
                <a16:creationId xmlns:a16="http://schemas.microsoft.com/office/drawing/2014/main" id="{07C2E710-3906-BB9D-4227-8359FD99B10E}"/>
              </a:ext>
            </a:extLst>
          </p:cNvPr>
          <p:cNvSpPr txBox="1"/>
          <p:nvPr/>
        </p:nvSpPr>
        <p:spPr>
          <a:xfrm>
            <a:off x="379664" y="5491505"/>
            <a:ext cx="3842241" cy="400110"/>
          </a:xfrm>
          <a:prstGeom prst="rect">
            <a:avLst/>
          </a:prstGeom>
          <a:noFill/>
        </p:spPr>
        <p:txBody>
          <a:bodyPr wrap="square">
            <a:spAutoFit/>
          </a:bodyPr>
          <a:lstStyle/>
          <a:p>
            <a:pPr algn="ctr"/>
            <a:r>
              <a:rPr lang="en-US" altLang="ko-KR" sz="2000" b="1" dirty="0">
                <a:solidFill>
                  <a:schemeClr val="accent6"/>
                </a:solidFill>
                <a:cs typeface="Arial" pitchFamily="34" charset="0"/>
              </a:rPr>
              <a:t> </a:t>
            </a:r>
            <a:r>
              <a:rPr lang="en-US" altLang="ko-KR" sz="2000" b="1" dirty="0" err="1">
                <a:solidFill>
                  <a:schemeClr val="accent6"/>
                </a:solidFill>
                <a:cs typeface="Arial" pitchFamily="34" charset="0"/>
              </a:rPr>
              <a:t>Séparation</a:t>
            </a:r>
            <a:r>
              <a:rPr lang="en-US" altLang="ko-KR" sz="2000" b="1" dirty="0">
                <a:solidFill>
                  <a:schemeClr val="accent6"/>
                </a:solidFill>
                <a:cs typeface="Arial" pitchFamily="34" charset="0"/>
              </a:rPr>
              <a:t> des </a:t>
            </a:r>
            <a:r>
              <a:rPr lang="en-US" altLang="ko-KR" sz="2000" b="1" dirty="0" err="1">
                <a:solidFill>
                  <a:schemeClr val="accent6"/>
                </a:solidFill>
                <a:cs typeface="Arial" pitchFamily="34" charset="0"/>
              </a:rPr>
              <a:t>données</a:t>
            </a:r>
            <a:r>
              <a:rPr lang="en-US" altLang="ko-KR" sz="2000" b="1" dirty="0">
                <a:solidFill>
                  <a:schemeClr val="accent6"/>
                </a:solidFill>
                <a:cs typeface="Arial" pitchFamily="34" charset="0"/>
              </a:rPr>
              <a:t> </a:t>
            </a:r>
            <a:endParaRPr lang="ko-KR" altLang="en-US" sz="2000" b="1" dirty="0">
              <a:solidFill>
                <a:schemeClr val="accent6"/>
              </a:solidFill>
              <a:cs typeface="Arial" pitchFamily="34" charset="0"/>
            </a:endParaRPr>
          </a:p>
        </p:txBody>
      </p:sp>
      <p:sp>
        <p:nvSpPr>
          <p:cNvPr id="56" name="ZoneTexte 55">
            <a:extLst>
              <a:ext uri="{FF2B5EF4-FFF2-40B4-BE49-F238E27FC236}">
                <a16:creationId xmlns:a16="http://schemas.microsoft.com/office/drawing/2014/main" id="{89FC8817-1E38-46A5-15B9-B1F19922EB99}"/>
              </a:ext>
            </a:extLst>
          </p:cNvPr>
          <p:cNvSpPr txBox="1"/>
          <p:nvPr/>
        </p:nvSpPr>
        <p:spPr>
          <a:xfrm>
            <a:off x="258652" y="6039844"/>
            <a:ext cx="6537854" cy="646331"/>
          </a:xfrm>
          <a:prstGeom prst="rect">
            <a:avLst/>
          </a:prstGeom>
          <a:noFill/>
        </p:spPr>
        <p:txBody>
          <a:bodyPr wrap="square">
            <a:spAutoFit/>
          </a:bodyPr>
          <a:lstStyle/>
          <a:p>
            <a:r>
              <a:rPr lang="fr-FR" dirty="0"/>
              <a:t>consiste à diviser l'ensemble de données en un ensemble d'entraînement (training set) et un ensemble de test (test set).</a:t>
            </a:r>
          </a:p>
        </p:txBody>
      </p:sp>
    </p:spTree>
    <p:extLst>
      <p:ext uri="{BB962C8B-B14F-4D97-AF65-F5344CB8AC3E}">
        <p14:creationId xmlns:p14="http://schemas.microsoft.com/office/powerpoint/2010/main" val="40188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막힌 원호 2">
            <a:extLst>
              <a:ext uri="{FF2B5EF4-FFF2-40B4-BE49-F238E27FC236}">
                <a16:creationId xmlns:a16="http://schemas.microsoft.com/office/drawing/2014/main" id="{6F6C3CE4-E576-4844-B750-5C5330861099}"/>
              </a:ext>
            </a:extLst>
          </p:cNvPr>
          <p:cNvSpPr/>
          <p:nvPr/>
        </p:nvSpPr>
        <p:spPr>
          <a:xfrm>
            <a:off x="2862395" y="2894928"/>
            <a:ext cx="3686175" cy="3593395"/>
          </a:xfrm>
          <a:prstGeom prst="blockArc">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막힌 원호 3">
            <a:extLst>
              <a:ext uri="{FF2B5EF4-FFF2-40B4-BE49-F238E27FC236}">
                <a16:creationId xmlns:a16="http://schemas.microsoft.com/office/drawing/2014/main" id="{3AECDCCD-76C0-488A-9E76-DD30A9F93082}"/>
              </a:ext>
            </a:extLst>
          </p:cNvPr>
          <p:cNvSpPr/>
          <p:nvPr/>
        </p:nvSpPr>
        <p:spPr>
          <a:xfrm flipV="1">
            <a:off x="5634170" y="2885401"/>
            <a:ext cx="3686175" cy="3593395"/>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CDCE7472-F97E-4687-BF2A-25979492C004}"/>
              </a:ext>
            </a:extLst>
          </p:cNvPr>
          <p:cNvSpPr txBox="1"/>
          <p:nvPr/>
        </p:nvSpPr>
        <p:spPr>
          <a:xfrm>
            <a:off x="3324082" y="3246634"/>
            <a:ext cx="2762513" cy="2785394"/>
          </a:xfrm>
          <a:prstGeom prst="rect">
            <a:avLst/>
          </a:prstGeom>
          <a:noFill/>
        </p:spPr>
        <p:txBody>
          <a:bodyPr wrap="square" rtlCol="0">
            <a:prstTxWarp prst="textArchUp">
              <a:avLst>
                <a:gd name="adj" fmla="val 12151221"/>
              </a:avLst>
            </a:prstTxWarp>
            <a:spAutoFit/>
          </a:bodyPr>
          <a:lstStyle/>
          <a:p>
            <a:pPr algn="ctr"/>
            <a:r>
              <a:rPr lang="en-US" altLang="ko-KR" sz="2800" b="1" dirty="0" err="1">
                <a:solidFill>
                  <a:schemeClr val="bg1"/>
                </a:solidFill>
                <a:cs typeface="Arial" pitchFamily="34" charset="0"/>
              </a:rPr>
              <a:t>salaire</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312F3E1A-2DA6-4938-AD8F-974F552EC38D}"/>
              </a:ext>
            </a:extLst>
          </p:cNvPr>
          <p:cNvSpPr txBox="1"/>
          <p:nvPr/>
        </p:nvSpPr>
        <p:spPr>
          <a:xfrm rot="10800000">
            <a:off x="6095999" y="3298563"/>
            <a:ext cx="2762513" cy="2692981"/>
          </a:xfrm>
          <a:prstGeom prst="rect">
            <a:avLst/>
          </a:prstGeom>
          <a:noFill/>
        </p:spPr>
        <p:txBody>
          <a:bodyPr wrap="square" rtlCol="0">
            <a:prstTxWarp prst="textArchUp">
              <a:avLst>
                <a:gd name="adj" fmla="val 12151221"/>
              </a:avLst>
            </a:prstTxWarp>
            <a:spAutoFit/>
          </a:bodyPr>
          <a:lstStyle/>
          <a:p>
            <a:pPr algn="ctr"/>
            <a:r>
              <a:rPr lang="en-US" altLang="ko-KR" sz="2800" b="1" dirty="0" err="1">
                <a:solidFill>
                  <a:schemeClr val="bg1"/>
                </a:solidFill>
                <a:cs typeface="Arial" pitchFamily="34" charset="0"/>
              </a:rPr>
              <a:t>departement</a:t>
            </a:r>
            <a:endParaRPr lang="ko-KR" altLang="en-US" sz="2800" b="1" dirty="0">
              <a:solidFill>
                <a:schemeClr val="bg1"/>
              </a:solidFill>
              <a:cs typeface="Arial" pitchFamily="34" charset="0"/>
            </a:endParaRPr>
          </a:p>
        </p:txBody>
      </p:sp>
      <p:pic>
        <p:nvPicPr>
          <p:cNvPr id="19" name="Image 18" descr="Une image contenant texte&#10;&#10;Description générée automatiquement">
            <a:extLst>
              <a:ext uri="{FF2B5EF4-FFF2-40B4-BE49-F238E27FC236}">
                <a16:creationId xmlns:a16="http://schemas.microsoft.com/office/drawing/2014/main" id="{71C3A1E8-E7AD-FB68-5544-D01C6CD8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45" y="4629455"/>
            <a:ext cx="1255786" cy="742330"/>
          </a:xfrm>
          <a:prstGeom prst="rect">
            <a:avLst/>
          </a:prstGeom>
        </p:spPr>
      </p:pic>
      <p:sp>
        <p:nvSpPr>
          <p:cNvPr id="21" name="ZoneTexte 20">
            <a:extLst>
              <a:ext uri="{FF2B5EF4-FFF2-40B4-BE49-F238E27FC236}">
                <a16:creationId xmlns:a16="http://schemas.microsoft.com/office/drawing/2014/main" id="{0EB95AC4-A29D-2D8E-BE42-32788BEA61ED}"/>
              </a:ext>
            </a:extLst>
          </p:cNvPr>
          <p:cNvSpPr txBox="1"/>
          <p:nvPr/>
        </p:nvSpPr>
        <p:spPr>
          <a:xfrm>
            <a:off x="1547708" y="166089"/>
            <a:ext cx="9849615" cy="923330"/>
          </a:xfrm>
          <a:prstGeom prst="rect">
            <a:avLst/>
          </a:prstGeom>
          <a:noFill/>
        </p:spPr>
        <p:txBody>
          <a:bodyPr wrap="square">
            <a:spAutoFit/>
          </a:bodyPr>
          <a:lstStyle/>
          <a:p>
            <a:r>
              <a:rPr lang="fr-FR" altLang="ko-KR" sz="5400" b="1" dirty="0">
                <a:solidFill>
                  <a:schemeClr val="accent1"/>
                </a:solidFill>
                <a:cs typeface="Arial" pitchFamily="34" charset="0"/>
              </a:rPr>
              <a:t> Encodage des données</a:t>
            </a:r>
            <a:endParaRPr lang="fr-FR" sz="5400" b="1" dirty="0">
              <a:solidFill>
                <a:schemeClr val="accent1">
                  <a:lumMod val="75000"/>
                </a:schemeClr>
              </a:solidFill>
            </a:endParaRPr>
          </a:p>
        </p:txBody>
      </p:sp>
      <p:pic>
        <p:nvPicPr>
          <p:cNvPr id="25" name="Image 24">
            <a:extLst>
              <a:ext uri="{FF2B5EF4-FFF2-40B4-BE49-F238E27FC236}">
                <a16:creationId xmlns:a16="http://schemas.microsoft.com/office/drawing/2014/main" id="{D433D155-C793-65CA-915F-93B4FD7F3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02" y="1473634"/>
            <a:ext cx="4680566" cy="424443"/>
          </a:xfrm>
          <a:prstGeom prst="rect">
            <a:avLst/>
          </a:prstGeom>
        </p:spPr>
      </p:pic>
      <p:sp>
        <p:nvSpPr>
          <p:cNvPr id="27" name="ZoneTexte 26">
            <a:extLst>
              <a:ext uri="{FF2B5EF4-FFF2-40B4-BE49-F238E27FC236}">
                <a16:creationId xmlns:a16="http://schemas.microsoft.com/office/drawing/2014/main" id="{F905A1AE-D053-BEFC-F2C2-B1207F442F1B}"/>
              </a:ext>
            </a:extLst>
          </p:cNvPr>
          <p:cNvSpPr txBox="1"/>
          <p:nvPr/>
        </p:nvSpPr>
        <p:spPr>
          <a:xfrm>
            <a:off x="4965740" y="1191247"/>
            <a:ext cx="7025358" cy="646331"/>
          </a:xfrm>
          <a:prstGeom prst="rect">
            <a:avLst/>
          </a:prstGeom>
          <a:noFill/>
        </p:spPr>
        <p:txBody>
          <a:bodyPr wrap="square">
            <a:spAutoFit/>
          </a:bodyPr>
          <a:lstStyle/>
          <a:p>
            <a:r>
              <a:rPr lang="fr-FR" dirty="0"/>
              <a:t>Nous voyons que les </a:t>
            </a:r>
            <a:r>
              <a:rPr lang="fr-FR" dirty="0" err="1"/>
              <a:t>departements</a:t>
            </a:r>
            <a:r>
              <a:rPr lang="fr-FR" dirty="0"/>
              <a:t> et les salaires sont des types de données catégoriques, qui devront être convertis.</a:t>
            </a:r>
          </a:p>
        </p:txBody>
      </p:sp>
      <p:sp>
        <p:nvSpPr>
          <p:cNvPr id="29" name="ZoneTexte 28">
            <a:extLst>
              <a:ext uri="{FF2B5EF4-FFF2-40B4-BE49-F238E27FC236}">
                <a16:creationId xmlns:a16="http://schemas.microsoft.com/office/drawing/2014/main" id="{F36DE9C1-1EBA-794C-4254-7BAEBCFA6501}"/>
              </a:ext>
            </a:extLst>
          </p:cNvPr>
          <p:cNvSpPr txBox="1"/>
          <p:nvPr/>
        </p:nvSpPr>
        <p:spPr>
          <a:xfrm>
            <a:off x="166452" y="3063461"/>
            <a:ext cx="2762513" cy="2308324"/>
          </a:xfrm>
          <a:prstGeom prst="rect">
            <a:avLst/>
          </a:prstGeom>
          <a:noFill/>
        </p:spPr>
        <p:txBody>
          <a:bodyPr wrap="square">
            <a:spAutoFit/>
          </a:bodyPr>
          <a:lstStyle/>
          <a:p>
            <a:r>
              <a:rPr lang="fr-FR" dirty="0"/>
              <a:t>Transformer les valeurs qualitatives de la colonne 'salaire' en des valeurs quantitatives que les algorithmes d'apprentissage automatique peuvent comprendre et utiliser.</a:t>
            </a:r>
          </a:p>
        </p:txBody>
      </p:sp>
      <p:pic>
        <p:nvPicPr>
          <p:cNvPr id="31" name="Image 30" descr="Une image contenant graphique&#10;&#10;Description générée automatiquement">
            <a:extLst>
              <a:ext uri="{FF2B5EF4-FFF2-40B4-BE49-F238E27FC236}">
                <a16:creationId xmlns:a16="http://schemas.microsoft.com/office/drawing/2014/main" id="{3E401006-AF29-429C-7674-6C6D17DE4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498" y="5666753"/>
            <a:ext cx="5337676" cy="1030924"/>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BAB0745A-6664-9A29-47BC-E4DC5B3C5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683" y="3063460"/>
            <a:ext cx="923662" cy="1628165"/>
          </a:xfrm>
          <a:prstGeom prst="rect">
            <a:avLst/>
          </a:prstGeom>
        </p:spPr>
      </p:pic>
      <p:sp>
        <p:nvSpPr>
          <p:cNvPr id="35" name="ZoneTexte 34">
            <a:extLst>
              <a:ext uri="{FF2B5EF4-FFF2-40B4-BE49-F238E27FC236}">
                <a16:creationId xmlns:a16="http://schemas.microsoft.com/office/drawing/2014/main" id="{D346EBE8-548D-F117-7C68-24A7E2C3079A}"/>
              </a:ext>
            </a:extLst>
          </p:cNvPr>
          <p:cNvSpPr txBox="1"/>
          <p:nvPr/>
        </p:nvSpPr>
        <p:spPr>
          <a:xfrm>
            <a:off x="9544642" y="3883821"/>
            <a:ext cx="2323965" cy="2585323"/>
          </a:xfrm>
          <a:prstGeom prst="rect">
            <a:avLst/>
          </a:prstGeom>
          <a:noFill/>
        </p:spPr>
        <p:txBody>
          <a:bodyPr wrap="square">
            <a:spAutoFit/>
          </a:bodyPr>
          <a:lstStyle/>
          <a:p>
            <a:pPr marL="285750" indent="-285750">
              <a:buFont typeface="Wingdings" panose="05000000000000000000" pitchFamily="2" charset="2"/>
              <a:buChar char="q"/>
            </a:pPr>
            <a:r>
              <a:rPr lang="fr-FR" dirty="0"/>
              <a:t>Il existe dix types de </a:t>
            </a:r>
            <a:r>
              <a:rPr lang="fr-FR" dirty="0" err="1"/>
              <a:t>departement</a:t>
            </a:r>
            <a:r>
              <a:rPr lang="fr-FR" dirty="0"/>
              <a:t>.</a:t>
            </a:r>
          </a:p>
          <a:p>
            <a:pPr marL="285750" indent="-285750">
              <a:buFont typeface="Wingdings" panose="05000000000000000000" pitchFamily="2" charset="2"/>
              <a:buChar char="q"/>
            </a:pPr>
            <a:r>
              <a:rPr lang="fr-FR" dirty="0"/>
              <a:t>On effectue la même procédure pour la colonne "département" en la transformant en valeurs numériques. </a:t>
            </a:r>
          </a:p>
        </p:txBody>
      </p:sp>
      <p:pic>
        <p:nvPicPr>
          <p:cNvPr id="39" name="Image 38">
            <a:extLst>
              <a:ext uri="{FF2B5EF4-FFF2-40B4-BE49-F238E27FC236}">
                <a16:creationId xmlns:a16="http://schemas.microsoft.com/office/drawing/2014/main" id="{F7F1AE44-8E66-933E-8D96-8A3A6789A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3066" y="2389339"/>
            <a:ext cx="5178549" cy="672794"/>
          </a:xfrm>
          <a:prstGeom prst="rect">
            <a:avLst/>
          </a:prstGeom>
        </p:spPr>
      </p:pic>
    </p:spTree>
    <p:extLst>
      <p:ext uri="{BB962C8B-B14F-4D97-AF65-F5344CB8AC3E}">
        <p14:creationId xmlns:p14="http://schemas.microsoft.com/office/powerpoint/2010/main" val="394000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39193" y="101870"/>
            <a:ext cx="11573197" cy="724247"/>
          </a:xfrm>
        </p:spPr>
        <p:txBody>
          <a:bodyPr/>
          <a:lstStyle/>
          <a:p>
            <a:r>
              <a:rPr lang="en-US" altLang="ko-KR" sz="5400" b="1" dirty="0" err="1">
                <a:solidFill>
                  <a:schemeClr val="accent2"/>
                </a:solidFill>
                <a:cs typeface="Arial" pitchFamily="34" charset="0"/>
              </a:rPr>
              <a:t>Discrétisation</a:t>
            </a:r>
            <a:r>
              <a:rPr lang="en-US" altLang="ko-KR" sz="5400" b="1" dirty="0">
                <a:solidFill>
                  <a:schemeClr val="accent2"/>
                </a:solidFill>
                <a:cs typeface="Arial" pitchFamily="34" charset="0"/>
              </a:rPr>
              <a:t> de </a:t>
            </a:r>
            <a:r>
              <a:rPr lang="en-US" altLang="ko-KR" sz="5400" b="1" dirty="0" err="1">
                <a:solidFill>
                  <a:schemeClr val="accent2"/>
                </a:solidFill>
                <a:cs typeface="Arial" pitchFamily="34" charset="0"/>
              </a:rPr>
              <a:t>données</a:t>
            </a:r>
            <a:r>
              <a:rPr lang="en-US" altLang="ko-KR" sz="5400" b="1" dirty="0">
                <a:solidFill>
                  <a:schemeClr val="accent2"/>
                </a:solidFill>
                <a:cs typeface="Arial" pitchFamily="34" charset="0"/>
              </a:rPr>
              <a:t> </a:t>
            </a:r>
          </a:p>
        </p:txBody>
      </p:sp>
      <p:pic>
        <p:nvPicPr>
          <p:cNvPr id="339" name="그래픽 338">
            <a:extLst>
              <a:ext uri="{FF2B5EF4-FFF2-40B4-BE49-F238E27FC236}">
                <a16:creationId xmlns:a16="http://schemas.microsoft.com/office/drawing/2014/main" id="{C4CEFBFF-3EF8-4B25-B4AC-60B2C6A497F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709026" y="775188"/>
            <a:ext cx="2942750" cy="5900105"/>
          </a:xfrm>
          <a:prstGeom prst="rect">
            <a:avLst/>
          </a:prstGeom>
        </p:spPr>
      </p:pic>
      <p:sp>
        <p:nvSpPr>
          <p:cNvPr id="340" name="자유형: 도형 339">
            <a:extLst>
              <a:ext uri="{FF2B5EF4-FFF2-40B4-BE49-F238E27FC236}">
                <a16:creationId xmlns:a16="http://schemas.microsoft.com/office/drawing/2014/main" id="{A2078915-1864-4DBA-A56A-1CFFC9F551AC}"/>
              </a:ext>
            </a:extLst>
          </p:cNvPr>
          <p:cNvSpPr/>
          <p:nvPr/>
        </p:nvSpPr>
        <p:spPr>
          <a:xfrm rot="1483219">
            <a:off x="866983" y="801785"/>
            <a:ext cx="2051513" cy="2108333"/>
          </a:xfrm>
          <a:custGeom>
            <a:avLst/>
            <a:gdLst>
              <a:gd name="connsiteX0" fmla="*/ 1508531 w 2051513"/>
              <a:gd name="connsiteY0" fmla="*/ 1805825 h 2108333"/>
              <a:gd name="connsiteX1" fmla="*/ 1512432 w 2051513"/>
              <a:gd name="connsiteY1" fmla="*/ 1821594 h 2108333"/>
              <a:gd name="connsiteX2" fmla="*/ 1507036 w 2051513"/>
              <a:gd name="connsiteY2" fmla="*/ 1829508 h 2108333"/>
              <a:gd name="connsiteX3" fmla="*/ 1645093 w 2051513"/>
              <a:gd name="connsiteY3" fmla="*/ 2042515 h 2108333"/>
              <a:gd name="connsiteX4" fmla="*/ 1677260 w 2051513"/>
              <a:gd name="connsiteY4" fmla="*/ 1749621 h 2108333"/>
              <a:gd name="connsiteX5" fmla="*/ 1667960 w 2051513"/>
              <a:gd name="connsiteY5" fmla="*/ 1742428 h 2108333"/>
              <a:gd name="connsiteX6" fmla="*/ 1509897 w 2051513"/>
              <a:gd name="connsiteY6" fmla="*/ 1600944 h 2108333"/>
              <a:gd name="connsiteX7" fmla="*/ 1373748 w 2051513"/>
              <a:gd name="connsiteY7" fmla="*/ 1683661 h 2108333"/>
              <a:gd name="connsiteX8" fmla="*/ 1376904 w 2051513"/>
              <a:gd name="connsiteY8" fmla="*/ 1695932 h 2108333"/>
              <a:gd name="connsiteX9" fmla="*/ 1473144 w 2051513"/>
              <a:gd name="connsiteY9" fmla="*/ 1786296 h 2108333"/>
              <a:gd name="connsiteX10" fmla="*/ 1511673 w 2051513"/>
              <a:gd name="connsiteY10" fmla="*/ 1603104 h 2108333"/>
              <a:gd name="connsiteX11" fmla="*/ 1510114 w 2051513"/>
              <a:gd name="connsiteY11" fmla="*/ 1601898 h 2108333"/>
              <a:gd name="connsiteX12" fmla="*/ 1082318 w 2051513"/>
              <a:gd name="connsiteY12" fmla="*/ 1742464 h 2108333"/>
              <a:gd name="connsiteX13" fmla="*/ 1082504 w 2051513"/>
              <a:gd name="connsiteY13" fmla="*/ 1743183 h 2108333"/>
              <a:gd name="connsiteX14" fmla="*/ 1069393 w 2051513"/>
              <a:gd name="connsiteY14" fmla="*/ 1762703 h 2108333"/>
              <a:gd name="connsiteX15" fmla="*/ 1069142 w 2051513"/>
              <a:gd name="connsiteY15" fmla="*/ 1762745 h 2108333"/>
              <a:gd name="connsiteX16" fmla="*/ 1083244 w 2051513"/>
              <a:gd name="connsiteY16" fmla="*/ 1898223 h 2108333"/>
              <a:gd name="connsiteX17" fmla="*/ 1085865 w 2051513"/>
              <a:gd name="connsiteY17" fmla="*/ 1897800 h 2108333"/>
              <a:gd name="connsiteX18" fmla="*/ 1086987 w 2051513"/>
              <a:gd name="connsiteY18" fmla="*/ 1898643 h 2108333"/>
              <a:gd name="connsiteX19" fmla="*/ 1307072 w 2051513"/>
              <a:gd name="connsiteY19" fmla="*/ 1706297 h 2108333"/>
              <a:gd name="connsiteX20" fmla="*/ 1593851 w 2051513"/>
              <a:gd name="connsiteY20" fmla="*/ 1505677 h 2108333"/>
              <a:gd name="connsiteX21" fmla="*/ 1551105 w 2051513"/>
              <a:gd name="connsiteY21" fmla="*/ 1566298 h 2108333"/>
              <a:gd name="connsiteX22" fmla="*/ 1557559 w 2051513"/>
              <a:gd name="connsiteY22" fmla="*/ 1571148 h 2108333"/>
              <a:gd name="connsiteX23" fmla="*/ 1549664 w 2051513"/>
              <a:gd name="connsiteY23" fmla="*/ 1610942 h 2108333"/>
              <a:gd name="connsiteX24" fmla="*/ 1531069 w 2051513"/>
              <a:gd name="connsiteY24" fmla="*/ 1614048 h 2108333"/>
              <a:gd name="connsiteX25" fmla="*/ 1492051 w 2051513"/>
              <a:gd name="connsiteY25" fmla="*/ 1789421 h 2108333"/>
              <a:gd name="connsiteX26" fmla="*/ 1494436 w 2051513"/>
              <a:gd name="connsiteY26" fmla="*/ 1791213 h 2108333"/>
              <a:gd name="connsiteX27" fmla="*/ 1663150 w 2051513"/>
              <a:gd name="connsiteY27" fmla="*/ 1724038 h 2108333"/>
              <a:gd name="connsiteX28" fmla="*/ 1662510 w 2051513"/>
              <a:gd name="connsiteY28" fmla="*/ 1721226 h 2108333"/>
              <a:gd name="connsiteX29" fmla="*/ 1672918 w 2051513"/>
              <a:gd name="connsiteY29" fmla="*/ 1705365 h 2108333"/>
              <a:gd name="connsiteX30" fmla="*/ 1038061 w 2051513"/>
              <a:gd name="connsiteY30" fmla="*/ 1760014 h 2108333"/>
              <a:gd name="connsiteX31" fmla="*/ 792565 w 2051513"/>
              <a:gd name="connsiteY31" fmla="*/ 1962575 h 2108333"/>
              <a:gd name="connsiteX32" fmla="*/ 1054626 w 2051513"/>
              <a:gd name="connsiteY32" fmla="*/ 1914548 h 2108333"/>
              <a:gd name="connsiteX33" fmla="*/ 1063216 w 2051513"/>
              <a:gd name="connsiteY33" fmla="*/ 1901456 h 2108333"/>
              <a:gd name="connsiteX34" fmla="*/ 1065446 w 2051513"/>
              <a:gd name="connsiteY34" fmla="*/ 1901096 h 2108333"/>
              <a:gd name="connsiteX35" fmla="*/ 1051354 w 2051513"/>
              <a:gd name="connsiteY35" fmla="*/ 1765716 h 2108333"/>
              <a:gd name="connsiteX36" fmla="*/ 1046484 w 2051513"/>
              <a:gd name="connsiteY36" fmla="*/ 1766529 h 2108333"/>
              <a:gd name="connsiteX37" fmla="*/ 808152 w 2051513"/>
              <a:gd name="connsiteY37" fmla="*/ 1690879 h 2108333"/>
              <a:gd name="connsiteX38" fmla="*/ 604298 w 2051513"/>
              <a:gd name="connsiteY38" fmla="*/ 1855396 h 2108333"/>
              <a:gd name="connsiteX39" fmla="*/ 606737 w 2051513"/>
              <a:gd name="connsiteY39" fmla="*/ 1866115 h 2108333"/>
              <a:gd name="connsiteX40" fmla="*/ 740322 w 2051513"/>
              <a:gd name="connsiteY40" fmla="*/ 1960967 h 2108333"/>
              <a:gd name="connsiteX41" fmla="*/ 746167 w 2051513"/>
              <a:gd name="connsiteY41" fmla="*/ 1960024 h 2108333"/>
              <a:gd name="connsiteX42" fmla="*/ 1413040 w 2051513"/>
              <a:gd name="connsiteY42" fmla="*/ 1411948 h 2108333"/>
              <a:gd name="connsiteX43" fmla="*/ 1525943 w 2051513"/>
              <a:gd name="connsiteY43" fmla="*/ 1560822 h 2108333"/>
              <a:gd name="connsiteX44" fmla="*/ 1528330 w 2051513"/>
              <a:gd name="connsiteY44" fmla="*/ 1560436 h 2108333"/>
              <a:gd name="connsiteX45" fmla="*/ 1576228 w 2051513"/>
              <a:gd name="connsiteY45" fmla="*/ 1496116 h 2108333"/>
              <a:gd name="connsiteX46" fmla="*/ 1572406 w 2051513"/>
              <a:gd name="connsiteY46" fmla="*/ 1493160 h 2108333"/>
              <a:gd name="connsiteX47" fmla="*/ 1570207 w 2051513"/>
              <a:gd name="connsiteY47" fmla="*/ 1483498 h 2108333"/>
              <a:gd name="connsiteX48" fmla="*/ 832233 w 2051513"/>
              <a:gd name="connsiteY48" fmla="*/ 1678485 h 2108333"/>
              <a:gd name="connsiteX49" fmla="*/ 830844 w 2051513"/>
              <a:gd name="connsiteY49" fmla="*/ 1680514 h 2108333"/>
              <a:gd name="connsiteX50" fmla="*/ 830802 w 2051513"/>
              <a:gd name="connsiteY50" fmla="*/ 1680521 h 2108333"/>
              <a:gd name="connsiteX51" fmla="*/ 767078 w 2051513"/>
              <a:gd name="connsiteY51" fmla="*/ 1956664 h 2108333"/>
              <a:gd name="connsiteX52" fmla="*/ 1027255 w 2051513"/>
              <a:gd name="connsiteY52" fmla="*/ 1742280 h 2108333"/>
              <a:gd name="connsiteX53" fmla="*/ 1025982 w 2051513"/>
              <a:gd name="connsiteY53" fmla="*/ 1736691 h 2108333"/>
              <a:gd name="connsiteX54" fmla="*/ 1383426 w 2051513"/>
              <a:gd name="connsiteY54" fmla="*/ 1413143 h 2108333"/>
              <a:gd name="connsiteX55" fmla="*/ 1364930 w 2051513"/>
              <a:gd name="connsiteY55" fmla="*/ 1664971 h 2108333"/>
              <a:gd name="connsiteX56" fmla="*/ 1505537 w 2051513"/>
              <a:gd name="connsiteY56" fmla="*/ 1581108 h 2108333"/>
              <a:gd name="connsiteX57" fmla="*/ 1510675 w 2051513"/>
              <a:gd name="connsiteY57" fmla="*/ 1573278 h 2108333"/>
              <a:gd name="connsiteX58" fmla="*/ 1388491 w 2051513"/>
              <a:gd name="connsiteY58" fmla="*/ 1412297 h 2108333"/>
              <a:gd name="connsiteX59" fmla="*/ 1361540 w 2051513"/>
              <a:gd name="connsiteY59" fmla="*/ 1416237 h 2108333"/>
              <a:gd name="connsiteX60" fmla="*/ 1078108 w 2051513"/>
              <a:gd name="connsiteY60" fmla="*/ 1721264 h 2108333"/>
              <a:gd name="connsiteX61" fmla="*/ 1324731 w 2051513"/>
              <a:gd name="connsiteY61" fmla="*/ 1681577 h 2108333"/>
              <a:gd name="connsiteX62" fmla="*/ 1332819 w 2051513"/>
              <a:gd name="connsiteY62" fmla="*/ 1669252 h 2108333"/>
              <a:gd name="connsiteX63" fmla="*/ 1343090 w 2051513"/>
              <a:gd name="connsiteY63" fmla="*/ 1667438 h 2108333"/>
              <a:gd name="connsiteX64" fmla="*/ 498283 w 2051513"/>
              <a:gd name="connsiteY64" fmla="*/ 1610188 h 2108333"/>
              <a:gd name="connsiteX65" fmla="*/ 435503 w 2051513"/>
              <a:gd name="connsiteY65" fmla="*/ 1864342 h 2108333"/>
              <a:gd name="connsiteX66" fmla="*/ 445489 w 2051513"/>
              <a:gd name="connsiteY66" fmla="*/ 1871846 h 2108333"/>
              <a:gd name="connsiteX67" fmla="*/ 553735 w 2051513"/>
              <a:gd name="connsiteY67" fmla="*/ 1853468 h 2108333"/>
              <a:gd name="connsiteX68" fmla="*/ 562938 w 2051513"/>
              <a:gd name="connsiteY68" fmla="*/ 1839445 h 2108333"/>
              <a:gd name="connsiteX69" fmla="*/ 540881 w 2051513"/>
              <a:gd name="connsiteY69" fmla="*/ 1759341 h 2108333"/>
              <a:gd name="connsiteX70" fmla="*/ 478690 w 2051513"/>
              <a:gd name="connsiteY70" fmla="*/ 1600021 h 2108333"/>
              <a:gd name="connsiteX71" fmla="*/ 273681 w 2051513"/>
              <a:gd name="connsiteY71" fmla="*/ 1789995 h 2108333"/>
              <a:gd name="connsiteX72" fmla="*/ 405981 w 2051513"/>
              <a:gd name="connsiteY72" fmla="*/ 1867522 h 2108333"/>
              <a:gd name="connsiteX73" fmla="*/ 408042 w 2051513"/>
              <a:gd name="connsiteY73" fmla="*/ 1864382 h 2108333"/>
              <a:gd name="connsiteX74" fmla="*/ 414984 w 2051513"/>
              <a:gd name="connsiteY74" fmla="*/ 1863261 h 2108333"/>
              <a:gd name="connsiteX75" fmla="*/ 512445 w 2051513"/>
              <a:gd name="connsiteY75" fmla="*/ 1583117 h 2108333"/>
              <a:gd name="connsiteX76" fmla="*/ 512157 w 2051513"/>
              <a:gd name="connsiteY76" fmla="*/ 1583527 h 2108333"/>
              <a:gd name="connsiteX77" fmla="*/ 537488 w 2051513"/>
              <a:gd name="connsiteY77" fmla="*/ 1673776 h 2108333"/>
              <a:gd name="connsiteX78" fmla="*/ 584046 w 2051513"/>
              <a:gd name="connsiteY78" fmla="*/ 1835679 h 2108333"/>
              <a:gd name="connsiteX79" fmla="*/ 586025 w 2051513"/>
              <a:gd name="connsiteY79" fmla="*/ 1835349 h 2108333"/>
              <a:gd name="connsiteX80" fmla="*/ 591525 w 2051513"/>
              <a:gd name="connsiteY80" fmla="*/ 1839603 h 2108333"/>
              <a:gd name="connsiteX81" fmla="*/ 799742 w 2051513"/>
              <a:gd name="connsiteY81" fmla="*/ 1671408 h 2108333"/>
              <a:gd name="connsiteX82" fmla="*/ 797217 w 2051513"/>
              <a:gd name="connsiteY82" fmla="*/ 1669450 h 2108333"/>
              <a:gd name="connsiteX83" fmla="*/ 796698 w 2051513"/>
              <a:gd name="connsiteY83" fmla="*/ 1667323 h 2108333"/>
              <a:gd name="connsiteX84" fmla="*/ 787709 w 2051513"/>
              <a:gd name="connsiteY84" fmla="*/ 1321650 h 2108333"/>
              <a:gd name="connsiteX85" fmla="*/ 824400 w 2051513"/>
              <a:gd name="connsiteY85" fmla="*/ 1642849 h 2108333"/>
              <a:gd name="connsiteX86" fmla="*/ 830707 w 2051513"/>
              <a:gd name="connsiteY86" fmla="*/ 1647743 h 2108333"/>
              <a:gd name="connsiteX87" fmla="*/ 831529 w 2051513"/>
              <a:gd name="connsiteY87" fmla="*/ 1651112 h 2108333"/>
              <a:gd name="connsiteX88" fmla="*/ 835793 w 2051513"/>
              <a:gd name="connsiteY88" fmla="*/ 1654518 h 2108333"/>
              <a:gd name="connsiteX89" fmla="*/ 836593 w 2051513"/>
              <a:gd name="connsiteY89" fmla="*/ 1658147 h 2108333"/>
              <a:gd name="connsiteX90" fmla="*/ 845858 w 2051513"/>
              <a:gd name="connsiteY90" fmla="*/ 1660875 h 2108333"/>
              <a:gd name="connsiteX91" fmla="*/ 845139 w 2051513"/>
              <a:gd name="connsiteY91" fmla="*/ 1661434 h 2108333"/>
              <a:gd name="connsiteX92" fmla="*/ 1034535 w 2051513"/>
              <a:gd name="connsiteY92" fmla="*/ 1718745 h 2108333"/>
              <a:gd name="connsiteX93" fmla="*/ 1035991 w 2051513"/>
              <a:gd name="connsiteY93" fmla="*/ 1716527 h 2108333"/>
              <a:gd name="connsiteX94" fmla="*/ 796195 w 2051513"/>
              <a:gd name="connsiteY94" fmla="*/ 1320151 h 2108333"/>
              <a:gd name="connsiteX95" fmla="*/ 807937 w 2051513"/>
              <a:gd name="connsiteY95" fmla="*/ 1306865 h 2108333"/>
              <a:gd name="connsiteX96" fmla="*/ 1052420 w 2051513"/>
              <a:gd name="connsiteY96" fmla="*/ 1711493 h 2108333"/>
              <a:gd name="connsiteX97" fmla="*/ 1060387 w 2051513"/>
              <a:gd name="connsiteY97" fmla="*/ 1710207 h 2108333"/>
              <a:gd name="connsiteX98" fmla="*/ 1060833 w 2051513"/>
              <a:gd name="connsiteY98" fmla="*/ 1710542 h 2108333"/>
              <a:gd name="connsiteX99" fmla="*/ 1353448 w 2051513"/>
              <a:gd name="connsiteY99" fmla="*/ 1395631 h 2108333"/>
              <a:gd name="connsiteX100" fmla="*/ 1352668 w 2051513"/>
              <a:gd name="connsiteY100" fmla="*/ 1392204 h 2108333"/>
              <a:gd name="connsiteX101" fmla="*/ 968617 w 2051513"/>
              <a:gd name="connsiteY101" fmla="*/ 1187426 h 2108333"/>
              <a:gd name="connsiteX102" fmla="*/ 808777 w 2051513"/>
              <a:gd name="connsiteY102" fmla="*/ 1287306 h 2108333"/>
              <a:gd name="connsiteX103" fmla="*/ 809480 w 2051513"/>
              <a:gd name="connsiteY103" fmla="*/ 1290205 h 2108333"/>
              <a:gd name="connsiteX104" fmla="*/ 1325739 w 2051513"/>
              <a:gd name="connsiteY104" fmla="*/ 1371263 h 2108333"/>
              <a:gd name="connsiteX105" fmla="*/ 1002674 w 2051513"/>
              <a:gd name="connsiteY105" fmla="*/ 1189395 h 2108333"/>
              <a:gd name="connsiteX106" fmla="*/ 1001403 w 2051513"/>
              <a:gd name="connsiteY106" fmla="*/ 1191239 h 2108333"/>
              <a:gd name="connsiteX107" fmla="*/ 978493 w 2051513"/>
              <a:gd name="connsiteY107" fmla="*/ 1195065 h 2108333"/>
              <a:gd name="connsiteX108" fmla="*/ 1365678 w 2051513"/>
              <a:gd name="connsiteY108" fmla="*/ 948164 h 2108333"/>
              <a:gd name="connsiteX109" fmla="*/ 1360733 w 2051513"/>
              <a:gd name="connsiteY109" fmla="*/ 955612 h 2108333"/>
              <a:gd name="connsiteX110" fmla="*/ 1357429 w 2051513"/>
              <a:gd name="connsiteY110" fmla="*/ 956164 h 2108333"/>
              <a:gd name="connsiteX111" fmla="*/ 1385445 w 2051513"/>
              <a:gd name="connsiteY111" fmla="*/ 1347667 h 2108333"/>
              <a:gd name="connsiteX112" fmla="*/ 1567565 w 2051513"/>
              <a:gd name="connsiteY112" fmla="*/ 1023942 h 2108333"/>
              <a:gd name="connsiteX113" fmla="*/ 1564607 w 2051513"/>
              <a:gd name="connsiteY113" fmla="*/ 1010948 h 2108333"/>
              <a:gd name="connsiteX114" fmla="*/ 1388178 w 2051513"/>
              <a:gd name="connsiteY114" fmla="*/ 936390 h 2108333"/>
              <a:gd name="connsiteX115" fmla="*/ 1571744 w 2051513"/>
              <a:gd name="connsiteY115" fmla="*/ 994325 h 2108333"/>
              <a:gd name="connsiteX116" fmla="*/ 1576223 w 2051513"/>
              <a:gd name="connsiteY116" fmla="*/ 987500 h 2108333"/>
              <a:gd name="connsiteX117" fmla="*/ 1587178 w 2051513"/>
              <a:gd name="connsiteY117" fmla="*/ 985731 h 2108333"/>
              <a:gd name="connsiteX118" fmla="*/ 1590331 w 2051513"/>
              <a:gd name="connsiteY118" fmla="*/ 981183 h 2108333"/>
              <a:gd name="connsiteX119" fmla="*/ 1592130 w 2051513"/>
              <a:gd name="connsiteY119" fmla="*/ 980882 h 2108333"/>
              <a:gd name="connsiteX120" fmla="*/ 1754415 w 2051513"/>
              <a:gd name="connsiteY120" fmla="*/ 844133 h 2108333"/>
              <a:gd name="connsiteX121" fmla="*/ 1333425 w 2051513"/>
              <a:gd name="connsiteY121" fmla="*/ 956036 h 2108333"/>
              <a:gd name="connsiteX122" fmla="*/ 1011676 w 2051513"/>
              <a:gd name="connsiteY122" fmla="*/ 1160516 h 2108333"/>
              <a:gd name="connsiteX123" fmla="*/ 1014493 w 2051513"/>
              <a:gd name="connsiteY123" fmla="*/ 1171260 h 2108333"/>
              <a:gd name="connsiteX124" fmla="*/ 1360494 w 2051513"/>
              <a:gd name="connsiteY124" fmla="*/ 1366041 h 2108333"/>
              <a:gd name="connsiteX125" fmla="*/ 1362848 w 2051513"/>
              <a:gd name="connsiteY125" fmla="*/ 1362453 h 2108333"/>
              <a:gd name="connsiteX126" fmla="*/ 1366265 w 2051513"/>
              <a:gd name="connsiteY126" fmla="*/ 1361901 h 2108333"/>
              <a:gd name="connsiteX127" fmla="*/ 1338093 w 2051513"/>
              <a:gd name="connsiteY127" fmla="*/ 959393 h 2108333"/>
              <a:gd name="connsiteX128" fmla="*/ 1337823 w 2051513"/>
              <a:gd name="connsiteY128" fmla="*/ 959438 h 2108333"/>
              <a:gd name="connsiteX129" fmla="*/ 187054 w 2051513"/>
              <a:gd name="connsiteY129" fmla="*/ 1476458 h 2108333"/>
              <a:gd name="connsiteX130" fmla="*/ 136686 w 2051513"/>
              <a:gd name="connsiteY130" fmla="*/ 1609304 h 2108333"/>
              <a:gd name="connsiteX131" fmla="*/ 139338 w 2051513"/>
              <a:gd name="connsiteY131" fmla="*/ 1620916 h 2108333"/>
              <a:gd name="connsiteX132" fmla="*/ 237381 w 2051513"/>
              <a:gd name="connsiteY132" fmla="*/ 1750345 h 2108333"/>
              <a:gd name="connsiteX133" fmla="*/ 204850 w 2051513"/>
              <a:gd name="connsiteY133" fmla="*/ 1457073 h 2108333"/>
              <a:gd name="connsiteX134" fmla="*/ 203517 w 2051513"/>
              <a:gd name="connsiteY134" fmla="*/ 1459104 h 2108333"/>
              <a:gd name="connsiteX135" fmla="*/ 261628 w 2051513"/>
              <a:gd name="connsiteY135" fmla="*/ 1773007 h 2108333"/>
              <a:gd name="connsiteX136" fmla="*/ 478509 w 2051513"/>
              <a:gd name="connsiteY136" fmla="*/ 1572119 h 2108333"/>
              <a:gd name="connsiteX137" fmla="*/ 478422 w 2051513"/>
              <a:gd name="connsiteY137" fmla="*/ 1571684 h 2108333"/>
              <a:gd name="connsiteX138" fmla="*/ 478518 w 2051513"/>
              <a:gd name="connsiteY138" fmla="*/ 1571542 h 2108333"/>
              <a:gd name="connsiteX139" fmla="*/ 456824 w 2051513"/>
              <a:gd name="connsiteY139" fmla="*/ 1335625 h 2108333"/>
              <a:gd name="connsiteX140" fmla="*/ 455833 w 2051513"/>
              <a:gd name="connsiteY140" fmla="*/ 1337094 h 2108333"/>
              <a:gd name="connsiteX141" fmla="*/ 505962 w 2051513"/>
              <a:gd name="connsiteY141" fmla="*/ 1560779 h 2108333"/>
              <a:gd name="connsiteX142" fmla="*/ 783527 w 2051513"/>
              <a:gd name="connsiteY142" fmla="*/ 1642519 h 2108333"/>
              <a:gd name="connsiteX143" fmla="*/ 467102 w 2051513"/>
              <a:gd name="connsiteY143" fmla="*/ 1318088 h 2108333"/>
              <a:gd name="connsiteX144" fmla="*/ 467499 w 2051513"/>
              <a:gd name="connsiteY144" fmla="*/ 1319792 h 2108333"/>
              <a:gd name="connsiteX145" fmla="*/ 466488 w 2051513"/>
              <a:gd name="connsiteY145" fmla="*/ 1321292 h 2108333"/>
              <a:gd name="connsiteX146" fmla="*/ 802041 w 2051513"/>
              <a:gd name="connsiteY146" fmla="*/ 1637437 h 2108333"/>
              <a:gd name="connsiteX147" fmla="*/ 765226 w 2051513"/>
              <a:gd name="connsiteY147" fmla="*/ 1315151 h 2108333"/>
              <a:gd name="connsiteX148" fmla="*/ 759526 w 2051513"/>
              <a:gd name="connsiteY148" fmla="*/ 1310598 h 2108333"/>
              <a:gd name="connsiteX149" fmla="*/ 757593 w 2051513"/>
              <a:gd name="connsiteY149" fmla="*/ 1302106 h 2108333"/>
              <a:gd name="connsiteX150" fmla="*/ 419905 w 2051513"/>
              <a:gd name="connsiteY150" fmla="*/ 1333311 h 2108333"/>
              <a:gd name="connsiteX151" fmla="*/ 214326 w 2051513"/>
              <a:gd name="connsiteY151" fmla="*/ 1438252 h 2108333"/>
              <a:gd name="connsiteX152" fmla="*/ 483712 w 2051513"/>
              <a:gd name="connsiteY152" fmla="*/ 1552211 h 2108333"/>
              <a:gd name="connsiteX153" fmla="*/ 436547 w 2051513"/>
              <a:gd name="connsiteY153" fmla="*/ 1341750 h 2108333"/>
              <a:gd name="connsiteX154" fmla="*/ 431833 w 2051513"/>
              <a:gd name="connsiteY154" fmla="*/ 1342537 h 2108333"/>
              <a:gd name="connsiteX155" fmla="*/ 429128 w 2051513"/>
              <a:gd name="connsiteY155" fmla="*/ 1340445 h 2108333"/>
              <a:gd name="connsiteX156" fmla="*/ 429121 w 2051513"/>
              <a:gd name="connsiteY156" fmla="*/ 1340455 h 2108333"/>
              <a:gd name="connsiteX157" fmla="*/ 429121 w 2051513"/>
              <a:gd name="connsiteY157" fmla="*/ 1340440 h 2108333"/>
              <a:gd name="connsiteX158" fmla="*/ 55304 w 2051513"/>
              <a:gd name="connsiteY158" fmla="*/ 1461329 h 2108333"/>
              <a:gd name="connsiteX159" fmla="*/ 54141 w 2051513"/>
              <a:gd name="connsiteY159" fmla="*/ 1463101 h 2108333"/>
              <a:gd name="connsiteX160" fmla="*/ 121624 w 2051513"/>
              <a:gd name="connsiteY160" fmla="*/ 1591471 h 2108333"/>
              <a:gd name="connsiteX161" fmla="*/ 169603 w 2051513"/>
              <a:gd name="connsiteY161" fmla="*/ 1464367 h 2108333"/>
              <a:gd name="connsiteX162" fmla="*/ 159637 w 2051513"/>
              <a:gd name="connsiteY162" fmla="*/ 1456659 h 2108333"/>
              <a:gd name="connsiteX163" fmla="*/ 158638 w 2051513"/>
              <a:gd name="connsiteY163" fmla="*/ 1452268 h 2108333"/>
              <a:gd name="connsiteX164" fmla="*/ 1452599 w 2051513"/>
              <a:gd name="connsiteY164" fmla="*/ 672985 h 2108333"/>
              <a:gd name="connsiteX165" fmla="*/ 1364748 w 2051513"/>
              <a:gd name="connsiteY165" fmla="*/ 912901 h 2108333"/>
              <a:gd name="connsiteX166" fmla="*/ 1368628 w 2051513"/>
              <a:gd name="connsiteY166" fmla="*/ 915817 h 2108333"/>
              <a:gd name="connsiteX167" fmla="*/ 1369810 w 2051513"/>
              <a:gd name="connsiteY167" fmla="*/ 920698 h 2108333"/>
              <a:gd name="connsiteX168" fmla="*/ 1766457 w 2051513"/>
              <a:gd name="connsiteY168" fmla="*/ 820674 h 2108333"/>
              <a:gd name="connsiteX169" fmla="*/ 1463357 w 2051513"/>
              <a:gd name="connsiteY169" fmla="*/ 671189 h 2108333"/>
              <a:gd name="connsiteX170" fmla="*/ 1810237 w 2051513"/>
              <a:gd name="connsiteY170" fmla="*/ 473415 h 2108333"/>
              <a:gd name="connsiteX171" fmla="*/ 1810237 w 2051513"/>
              <a:gd name="connsiteY171" fmla="*/ 800426 h 2108333"/>
              <a:gd name="connsiteX172" fmla="*/ 1810650 w 2051513"/>
              <a:gd name="connsiteY172" fmla="*/ 800737 h 2108333"/>
              <a:gd name="connsiteX173" fmla="*/ 1934908 w 2051513"/>
              <a:gd name="connsiteY173" fmla="*/ 720200 h 2108333"/>
              <a:gd name="connsiteX174" fmla="*/ 1933164 w 2051513"/>
              <a:gd name="connsiteY174" fmla="*/ 712536 h 2108333"/>
              <a:gd name="connsiteX175" fmla="*/ 1942216 w 2051513"/>
              <a:gd name="connsiteY175" fmla="*/ 698742 h 2108333"/>
              <a:gd name="connsiteX176" fmla="*/ 1822838 w 2051513"/>
              <a:gd name="connsiteY176" fmla="*/ 461113 h 2108333"/>
              <a:gd name="connsiteX177" fmla="*/ 1957288 w 2051513"/>
              <a:gd name="connsiteY177" fmla="*/ 691429 h 2108333"/>
              <a:gd name="connsiteX178" fmla="*/ 1959058 w 2051513"/>
              <a:gd name="connsiteY178" fmla="*/ 691134 h 2108333"/>
              <a:gd name="connsiteX179" fmla="*/ 2005440 w 2051513"/>
              <a:gd name="connsiteY179" fmla="*/ 535592 h 2108333"/>
              <a:gd name="connsiteX180" fmla="*/ 1998597 w 2051513"/>
              <a:gd name="connsiteY180" fmla="*/ 530299 h 2108333"/>
              <a:gd name="connsiteX181" fmla="*/ 1998147 w 2051513"/>
              <a:gd name="connsiteY181" fmla="*/ 528321 h 2108333"/>
              <a:gd name="connsiteX182" fmla="*/ 769218 w 2051513"/>
              <a:gd name="connsiteY182" fmla="*/ 935735 h 2108333"/>
              <a:gd name="connsiteX183" fmla="*/ 797395 w 2051513"/>
              <a:gd name="connsiteY183" fmla="*/ 1271191 h 2108333"/>
              <a:gd name="connsiteX184" fmla="*/ 959137 w 2051513"/>
              <a:gd name="connsiteY184" fmla="*/ 1170259 h 2108333"/>
              <a:gd name="connsiteX185" fmla="*/ 957620 w 2051513"/>
              <a:gd name="connsiteY185" fmla="*/ 1163596 h 2108333"/>
              <a:gd name="connsiteX186" fmla="*/ 47202 w 2051513"/>
              <a:gd name="connsiteY186" fmla="*/ 1262789 h 2108333"/>
              <a:gd name="connsiteX187" fmla="*/ 46978 w 2051513"/>
              <a:gd name="connsiteY187" fmla="*/ 1433774 h 2108333"/>
              <a:gd name="connsiteX188" fmla="*/ 52410 w 2051513"/>
              <a:gd name="connsiteY188" fmla="*/ 1437976 h 2108333"/>
              <a:gd name="connsiteX189" fmla="*/ 53242 w 2051513"/>
              <a:gd name="connsiteY189" fmla="*/ 1441630 h 2108333"/>
              <a:gd name="connsiteX190" fmla="*/ 157419 w 2051513"/>
              <a:gd name="connsiteY190" fmla="*/ 1432276 h 2108333"/>
              <a:gd name="connsiteX191" fmla="*/ 164571 w 2051513"/>
              <a:gd name="connsiteY191" fmla="*/ 1421375 h 2108333"/>
              <a:gd name="connsiteX192" fmla="*/ 1778483 w 2051513"/>
              <a:gd name="connsiteY192" fmla="*/ 462710 h 2108333"/>
              <a:gd name="connsiteX193" fmla="*/ 1481861 w 2051513"/>
              <a:gd name="connsiteY193" fmla="*/ 650998 h 2108333"/>
              <a:gd name="connsiteX194" fmla="*/ 1481877 w 2051513"/>
              <a:gd name="connsiteY194" fmla="*/ 651056 h 2108333"/>
              <a:gd name="connsiteX195" fmla="*/ 1478008 w 2051513"/>
              <a:gd name="connsiteY195" fmla="*/ 656666 h 2108333"/>
              <a:gd name="connsiteX196" fmla="*/ 1780778 w 2051513"/>
              <a:gd name="connsiteY196" fmla="*/ 805937 h 2108333"/>
              <a:gd name="connsiteX197" fmla="*/ 1783842 w 2051513"/>
              <a:gd name="connsiteY197" fmla="*/ 801267 h 2108333"/>
              <a:gd name="connsiteX198" fmla="*/ 1792237 w 2051513"/>
              <a:gd name="connsiteY198" fmla="*/ 799912 h 2108333"/>
              <a:gd name="connsiteX199" fmla="*/ 1792237 w 2051513"/>
              <a:gd name="connsiteY199" fmla="*/ 471750 h 2108333"/>
              <a:gd name="connsiteX200" fmla="*/ 1790537 w 2051513"/>
              <a:gd name="connsiteY200" fmla="*/ 472034 h 2108333"/>
              <a:gd name="connsiteX201" fmla="*/ 744703 w 2051513"/>
              <a:gd name="connsiteY201" fmla="*/ 936737 h 2108333"/>
              <a:gd name="connsiteX202" fmla="*/ 461978 w 2051513"/>
              <a:gd name="connsiteY202" fmla="*/ 1298421 h 2108333"/>
              <a:gd name="connsiteX203" fmla="*/ 462638 w 2051513"/>
              <a:gd name="connsiteY203" fmla="*/ 1298917 h 2108333"/>
              <a:gd name="connsiteX204" fmla="*/ 463398 w 2051513"/>
              <a:gd name="connsiteY204" fmla="*/ 1302178 h 2108333"/>
              <a:gd name="connsiteX205" fmla="*/ 757640 w 2051513"/>
              <a:gd name="connsiteY205" fmla="*/ 1285708 h 2108333"/>
              <a:gd name="connsiteX206" fmla="*/ 767420 w 2051513"/>
              <a:gd name="connsiteY206" fmla="*/ 1270803 h 2108333"/>
              <a:gd name="connsiteX207" fmla="*/ 775559 w 2051513"/>
              <a:gd name="connsiteY207" fmla="*/ 1269444 h 2108333"/>
              <a:gd name="connsiteX208" fmla="*/ 748977 w 2051513"/>
              <a:gd name="connsiteY208" fmla="*/ 936023 h 2108333"/>
              <a:gd name="connsiteX209" fmla="*/ 1054742 w 2051513"/>
              <a:gd name="connsiteY209" fmla="*/ 787180 h 2108333"/>
              <a:gd name="connsiteX210" fmla="*/ 991754 w 2051513"/>
              <a:gd name="connsiteY210" fmla="*/ 1138512 h 2108333"/>
              <a:gd name="connsiteX211" fmla="*/ 992864 w 2051513"/>
              <a:gd name="connsiteY211" fmla="*/ 1138316 h 2108333"/>
              <a:gd name="connsiteX212" fmla="*/ 1000219 w 2051513"/>
              <a:gd name="connsiteY212" fmla="*/ 1144192 h 2108333"/>
              <a:gd name="connsiteX213" fmla="*/ 1319984 w 2051513"/>
              <a:gd name="connsiteY213" fmla="*/ 941297 h 2108333"/>
              <a:gd name="connsiteX214" fmla="*/ 1317602 w 2051513"/>
              <a:gd name="connsiteY214" fmla="*/ 930832 h 2108333"/>
              <a:gd name="connsiteX215" fmla="*/ 1062107 w 2051513"/>
              <a:gd name="connsiteY215" fmla="*/ 785065 h 2108333"/>
              <a:gd name="connsiteX216" fmla="*/ 266953 w 2051513"/>
              <a:gd name="connsiteY216" fmla="*/ 1145181 h 2108333"/>
              <a:gd name="connsiteX217" fmla="*/ 264399 w 2051513"/>
              <a:gd name="connsiteY217" fmla="*/ 1148984 h 2108333"/>
              <a:gd name="connsiteX218" fmla="*/ 258315 w 2051513"/>
              <a:gd name="connsiteY218" fmla="*/ 1150000 h 2108333"/>
              <a:gd name="connsiteX219" fmla="*/ 219771 w 2051513"/>
              <a:gd name="connsiteY219" fmla="*/ 1342030 h 2108333"/>
              <a:gd name="connsiteX220" fmla="*/ 204388 w 2051513"/>
              <a:gd name="connsiteY220" fmla="*/ 1420782 h 2108333"/>
              <a:gd name="connsiteX221" fmla="*/ 411738 w 2051513"/>
              <a:gd name="connsiteY221" fmla="*/ 1314484 h 2108333"/>
              <a:gd name="connsiteX222" fmla="*/ 410502 w 2051513"/>
              <a:gd name="connsiteY222" fmla="*/ 1309052 h 2108333"/>
              <a:gd name="connsiteX223" fmla="*/ 415905 w 2051513"/>
              <a:gd name="connsiteY223" fmla="*/ 1300818 h 2108333"/>
              <a:gd name="connsiteX224" fmla="*/ 776972 w 2051513"/>
              <a:gd name="connsiteY224" fmla="*/ 900305 h 2108333"/>
              <a:gd name="connsiteX225" fmla="*/ 780167 w 2051513"/>
              <a:gd name="connsiteY225" fmla="*/ 914026 h 2108333"/>
              <a:gd name="connsiteX226" fmla="*/ 778320 w 2051513"/>
              <a:gd name="connsiteY226" fmla="*/ 916764 h 2108333"/>
              <a:gd name="connsiteX227" fmla="*/ 968049 w 2051513"/>
              <a:gd name="connsiteY227" fmla="*/ 1144988 h 2108333"/>
              <a:gd name="connsiteX228" fmla="*/ 969748 w 2051513"/>
              <a:gd name="connsiteY228" fmla="*/ 1142399 h 2108333"/>
              <a:gd name="connsiteX229" fmla="*/ 973262 w 2051513"/>
              <a:gd name="connsiteY229" fmla="*/ 1141779 h 2108333"/>
              <a:gd name="connsiteX230" fmla="*/ 1037772 w 2051513"/>
              <a:gd name="connsiteY230" fmla="*/ 785143 h 2108333"/>
              <a:gd name="connsiteX231" fmla="*/ 1033796 w 2051513"/>
              <a:gd name="connsiteY231" fmla="*/ 782068 h 2108333"/>
              <a:gd name="connsiteX232" fmla="*/ 1075487 w 2051513"/>
              <a:gd name="connsiteY232" fmla="*/ 756881 h 2108333"/>
              <a:gd name="connsiteX233" fmla="*/ 1077578 w 2051513"/>
              <a:gd name="connsiteY233" fmla="*/ 764857 h 2108333"/>
              <a:gd name="connsiteX234" fmla="*/ 1074562 w 2051513"/>
              <a:gd name="connsiteY234" fmla="*/ 769231 h 2108333"/>
              <a:gd name="connsiteX235" fmla="*/ 1326326 w 2051513"/>
              <a:gd name="connsiteY235" fmla="*/ 910965 h 2108333"/>
              <a:gd name="connsiteX236" fmla="*/ 1329078 w 2051513"/>
              <a:gd name="connsiteY236" fmla="*/ 906772 h 2108333"/>
              <a:gd name="connsiteX237" fmla="*/ 1346899 w 2051513"/>
              <a:gd name="connsiteY237" fmla="*/ 903895 h 2108333"/>
              <a:gd name="connsiteX238" fmla="*/ 1428494 w 2051513"/>
              <a:gd name="connsiteY238" fmla="*/ 678420 h 2108333"/>
              <a:gd name="connsiteX239" fmla="*/ 1432576 w 2051513"/>
              <a:gd name="connsiteY239" fmla="*/ 665346 h 2108333"/>
              <a:gd name="connsiteX240" fmla="*/ 227952 w 2051513"/>
              <a:gd name="connsiteY240" fmla="*/ 1142339 h 2108333"/>
              <a:gd name="connsiteX241" fmla="*/ 62770 w 2051513"/>
              <a:gd name="connsiteY241" fmla="*/ 1228591 h 2108333"/>
              <a:gd name="connsiteX242" fmla="*/ 64534 w 2051513"/>
              <a:gd name="connsiteY242" fmla="*/ 1236167 h 2108333"/>
              <a:gd name="connsiteX243" fmla="*/ 58827 w 2051513"/>
              <a:gd name="connsiteY243" fmla="*/ 1244631 h 2108333"/>
              <a:gd name="connsiteX244" fmla="*/ 184537 w 2051513"/>
              <a:gd name="connsiteY244" fmla="*/ 1414119 h 2108333"/>
              <a:gd name="connsiteX245" fmla="*/ 184957 w 2051513"/>
              <a:gd name="connsiteY245" fmla="*/ 1414051 h 2108333"/>
              <a:gd name="connsiteX246" fmla="*/ 209921 w 2051513"/>
              <a:gd name="connsiteY246" fmla="*/ 1288214 h 2108333"/>
              <a:gd name="connsiteX247" fmla="*/ 237014 w 2051513"/>
              <a:gd name="connsiteY247" fmla="*/ 1149348 h 2108333"/>
              <a:gd name="connsiteX248" fmla="*/ 1983136 w 2051513"/>
              <a:gd name="connsiteY248" fmla="*/ 255904 h 2108333"/>
              <a:gd name="connsiteX249" fmla="*/ 1816869 w 2051513"/>
              <a:gd name="connsiteY249" fmla="*/ 424840 h 2108333"/>
              <a:gd name="connsiteX250" fmla="*/ 1821342 w 2051513"/>
              <a:gd name="connsiteY250" fmla="*/ 428414 h 2108333"/>
              <a:gd name="connsiteX251" fmla="*/ 1825753 w 2051513"/>
              <a:gd name="connsiteY251" fmla="*/ 445237 h 2108333"/>
              <a:gd name="connsiteX252" fmla="*/ 1994021 w 2051513"/>
              <a:gd name="connsiteY252" fmla="*/ 509508 h 2108333"/>
              <a:gd name="connsiteX253" fmla="*/ 2006492 w 2051513"/>
              <a:gd name="connsiteY253" fmla="*/ 490503 h 2108333"/>
              <a:gd name="connsiteX254" fmla="*/ 2008537 w 2051513"/>
              <a:gd name="connsiteY254" fmla="*/ 490173 h 2108333"/>
              <a:gd name="connsiteX255" fmla="*/ 1984324 w 2051513"/>
              <a:gd name="connsiteY255" fmla="*/ 256822 h 2108333"/>
              <a:gd name="connsiteX256" fmla="*/ 449164 w 2051513"/>
              <a:gd name="connsiteY256" fmla="*/ 899130 h 2108333"/>
              <a:gd name="connsiteX257" fmla="*/ 273290 w 2051513"/>
              <a:gd name="connsiteY257" fmla="*/ 1113059 h 2108333"/>
              <a:gd name="connsiteX258" fmla="*/ 277367 w 2051513"/>
              <a:gd name="connsiteY258" fmla="*/ 1128915 h 2108333"/>
              <a:gd name="connsiteX259" fmla="*/ 431535 w 2051513"/>
              <a:gd name="connsiteY259" fmla="*/ 1287296 h 2108333"/>
              <a:gd name="connsiteX260" fmla="*/ 489015 w 2051513"/>
              <a:gd name="connsiteY260" fmla="*/ 879979 h 2108333"/>
              <a:gd name="connsiteX261" fmla="*/ 478364 w 2051513"/>
              <a:gd name="connsiteY261" fmla="*/ 895774 h 2108333"/>
              <a:gd name="connsiteX262" fmla="*/ 469844 w 2051513"/>
              <a:gd name="connsiteY262" fmla="*/ 897197 h 2108333"/>
              <a:gd name="connsiteX263" fmla="*/ 451332 w 2051513"/>
              <a:gd name="connsiteY263" fmla="*/ 1281473 h 2108333"/>
              <a:gd name="connsiteX264" fmla="*/ 728906 w 2051513"/>
              <a:gd name="connsiteY264" fmla="*/ 924708 h 2108333"/>
              <a:gd name="connsiteX265" fmla="*/ 727861 w 2051513"/>
              <a:gd name="connsiteY265" fmla="*/ 923900 h 2108333"/>
              <a:gd name="connsiteX266" fmla="*/ 724803 w 2051513"/>
              <a:gd name="connsiteY266" fmla="*/ 910462 h 2108333"/>
              <a:gd name="connsiteX267" fmla="*/ 60528 w 2051513"/>
              <a:gd name="connsiteY267" fmla="*/ 1050375 h 2108333"/>
              <a:gd name="connsiteX268" fmla="*/ 57128 w 2051513"/>
              <a:gd name="connsiteY268" fmla="*/ 1055438 h 2108333"/>
              <a:gd name="connsiteX269" fmla="*/ 51328 w 2051513"/>
              <a:gd name="connsiteY269" fmla="*/ 1056406 h 2108333"/>
              <a:gd name="connsiteX270" fmla="*/ 47838 w 2051513"/>
              <a:gd name="connsiteY270" fmla="*/ 1205837 h 2108333"/>
              <a:gd name="connsiteX271" fmla="*/ 53065 w 2051513"/>
              <a:gd name="connsiteY271" fmla="*/ 1210012 h 2108333"/>
              <a:gd name="connsiteX272" fmla="*/ 221085 w 2051513"/>
              <a:gd name="connsiteY272" fmla="*/ 1123395 h 2108333"/>
              <a:gd name="connsiteX273" fmla="*/ 220886 w 2051513"/>
              <a:gd name="connsiteY273" fmla="*/ 1122523 h 2108333"/>
              <a:gd name="connsiteX274" fmla="*/ 77903 w 2051513"/>
              <a:gd name="connsiteY274" fmla="*/ 1034507 h 2108333"/>
              <a:gd name="connsiteX275" fmla="*/ 230703 w 2051513"/>
              <a:gd name="connsiteY275" fmla="*/ 1103254 h 2108333"/>
              <a:gd name="connsiteX276" fmla="*/ 232744 w 2051513"/>
              <a:gd name="connsiteY276" fmla="*/ 1100144 h 2108333"/>
              <a:gd name="connsiteX277" fmla="*/ 247064 w 2051513"/>
              <a:gd name="connsiteY277" fmla="*/ 1097832 h 2108333"/>
              <a:gd name="connsiteX278" fmla="*/ 247072 w 2051513"/>
              <a:gd name="connsiteY278" fmla="*/ 1097792 h 2108333"/>
              <a:gd name="connsiteX279" fmla="*/ 247105 w 2051513"/>
              <a:gd name="connsiteY279" fmla="*/ 1097826 h 2108333"/>
              <a:gd name="connsiteX280" fmla="*/ 255392 w 2051513"/>
              <a:gd name="connsiteY280" fmla="*/ 1096488 h 2108333"/>
              <a:gd name="connsiteX281" fmla="*/ 259367 w 2051513"/>
              <a:gd name="connsiteY281" fmla="*/ 1099474 h 2108333"/>
              <a:gd name="connsiteX282" fmla="*/ 430436 w 2051513"/>
              <a:gd name="connsiteY282" fmla="*/ 891750 h 2108333"/>
              <a:gd name="connsiteX283" fmla="*/ 1832245 w 2051513"/>
              <a:gd name="connsiteY283" fmla="*/ 139237 h 2108333"/>
              <a:gd name="connsiteX284" fmla="*/ 1803857 w 2051513"/>
              <a:gd name="connsiteY284" fmla="*/ 412400 h 2108333"/>
              <a:gd name="connsiteX285" fmla="*/ 1971889 w 2051513"/>
              <a:gd name="connsiteY285" fmla="*/ 241670 h 2108333"/>
              <a:gd name="connsiteX286" fmla="*/ 1969243 w 2051513"/>
              <a:gd name="connsiteY286" fmla="*/ 230045 h 2108333"/>
              <a:gd name="connsiteX287" fmla="*/ 1839677 w 2051513"/>
              <a:gd name="connsiteY287" fmla="*/ 137729 h 2108333"/>
              <a:gd name="connsiteX288" fmla="*/ 1839472 w 2051513"/>
              <a:gd name="connsiteY288" fmla="*/ 138030 h 2108333"/>
              <a:gd name="connsiteX289" fmla="*/ 148564 w 2051513"/>
              <a:gd name="connsiteY289" fmla="*/ 871396 h 2108333"/>
              <a:gd name="connsiteX290" fmla="*/ 141707 w 2051513"/>
              <a:gd name="connsiteY290" fmla="*/ 881722 h 2108333"/>
              <a:gd name="connsiteX291" fmla="*/ 123632 w 2051513"/>
              <a:gd name="connsiteY291" fmla="*/ 884740 h 2108333"/>
              <a:gd name="connsiteX292" fmla="*/ 61271 w 2051513"/>
              <a:gd name="connsiteY292" fmla="*/ 1012823 h 2108333"/>
              <a:gd name="connsiteX293" fmla="*/ 65023 w 2051513"/>
              <a:gd name="connsiteY293" fmla="*/ 1015643 h 2108333"/>
              <a:gd name="connsiteX294" fmla="*/ 65204 w 2051513"/>
              <a:gd name="connsiteY294" fmla="*/ 1016346 h 2108333"/>
              <a:gd name="connsiteX295" fmla="*/ 401281 w 2051513"/>
              <a:gd name="connsiteY295" fmla="*/ 880253 h 2108333"/>
              <a:gd name="connsiteX296" fmla="*/ 1013749 w 2051513"/>
              <a:gd name="connsiteY296" fmla="*/ 471000 h 2108333"/>
              <a:gd name="connsiteX297" fmla="*/ 1011340 w 2051513"/>
              <a:gd name="connsiteY297" fmla="*/ 474629 h 2108333"/>
              <a:gd name="connsiteX298" fmla="*/ 1009066 w 2051513"/>
              <a:gd name="connsiteY298" fmla="*/ 475009 h 2108333"/>
              <a:gd name="connsiteX299" fmla="*/ 1055372 w 2051513"/>
              <a:gd name="connsiteY299" fmla="*/ 731260 h 2108333"/>
              <a:gd name="connsiteX300" fmla="*/ 1055759 w 2051513"/>
              <a:gd name="connsiteY300" fmla="*/ 731192 h 2108333"/>
              <a:gd name="connsiteX301" fmla="*/ 1067287 w 2051513"/>
              <a:gd name="connsiteY301" fmla="*/ 740401 h 2108333"/>
              <a:gd name="connsiteX302" fmla="*/ 1426123 w 2051513"/>
              <a:gd name="connsiteY302" fmla="*/ 648418 h 2108333"/>
              <a:gd name="connsiteX303" fmla="*/ 1425943 w 2051513"/>
              <a:gd name="connsiteY303" fmla="*/ 647629 h 2108333"/>
              <a:gd name="connsiteX304" fmla="*/ 1313376 w 2051513"/>
              <a:gd name="connsiteY304" fmla="*/ 278712 h 2108333"/>
              <a:gd name="connsiteX305" fmla="*/ 1022223 w 2051513"/>
              <a:gd name="connsiteY305" fmla="*/ 447169 h 2108333"/>
              <a:gd name="connsiteX306" fmla="*/ 1023778 w 2051513"/>
              <a:gd name="connsiteY306" fmla="*/ 453588 h 2108333"/>
              <a:gd name="connsiteX307" fmla="*/ 1432251 w 2051513"/>
              <a:gd name="connsiteY307" fmla="*/ 628623 h 2108333"/>
              <a:gd name="connsiteX308" fmla="*/ 1434395 w 2051513"/>
              <a:gd name="connsiteY308" fmla="*/ 625356 h 2108333"/>
              <a:gd name="connsiteX309" fmla="*/ 1333888 w 2051513"/>
              <a:gd name="connsiteY309" fmla="*/ 289073 h 2108333"/>
              <a:gd name="connsiteX310" fmla="*/ 1328035 w 2051513"/>
              <a:gd name="connsiteY310" fmla="*/ 290051 h 2108333"/>
              <a:gd name="connsiteX311" fmla="*/ 1620929 w 2051513"/>
              <a:gd name="connsiteY311" fmla="*/ 128123 h 2108333"/>
              <a:gd name="connsiteX312" fmla="*/ 1467003 w 2051513"/>
              <a:gd name="connsiteY312" fmla="*/ 622939 h 2108333"/>
              <a:gd name="connsiteX313" fmla="*/ 1476224 w 2051513"/>
              <a:gd name="connsiteY313" fmla="*/ 630305 h 2108333"/>
              <a:gd name="connsiteX314" fmla="*/ 1770306 w 2051513"/>
              <a:gd name="connsiteY314" fmla="*/ 443382 h 2108333"/>
              <a:gd name="connsiteX315" fmla="*/ 1769206 w 2051513"/>
              <a:gd name="connsiteY315" fmla="*/ 438549 h 2108333"/>
              <a:gd name="connsiteX316" fmla="*/ 1774443 w 2051513"/>
              <a:gd name="connsiteY316" fmla="*/ 430568 h 2108333"/>
              <a:gd name="connsiteX317" fmla="*/ 1645707 w 2051513"/>
              <a:gd name="connsiteY317" fmla="*/ 103968 h 2108333"/>
              <a:gd name="connsiteX318" fmla="*/ 1639033 w 2051513"/>
              <a:gd name="connsiteY318" fmla="*/ 114138 h 2108333"/>
              <a:gd name="connsiteX319" fmla="*/ 1785915 w 2051513"/>
              <a:gd name="connsiteY319" fmla="*/ 410911 h 2108333"/>
              <a:gd name="connsiteX320" fmla="*/ 1814076 w 2051513"/>
              <a:gd name="connsiteY320" fmla="*/ 139933 h 2108333"/>
              <a:gd name="connsiteX321" fmla="*/ 1799922 w 2051513"/>
              <a:gd name="connsiteY321" fmla="*/ 128986 h 2108333"/>
              <a:gd name="connsiteX322" fmla="*/ 1797996 w 2051513"/>
              <a:gd name="connsiteY322" fmla="*/ 120522 h 2108333"/>
              <a:gd name="connsiteX323" fmla="*/ 1602651 w 2051513"/>
              <a:gd name="connsiteY323" fmla="*/ 115940 h 2108333"/>
              <a:gd name="connsiteX324" fmla="*/ 1360875 w 2051513"/>
              <a:gd name="connsiteY324" fmla="*/ 255376 h 2108333"/>
              <a:gd name="connsiteX325" fmla="*/ 1363531 w 2051513"/>
              <a:gd name="connsiteY325" fmla="*/ 267044 h 2108333"/>
              <a:gd name="connsiteX326" fmla="*/ 1353128 w 2051513"/>
              <a:gd name="connsiteY326" fmla="*/ 282896 h 2108333"/>
              <a:gd name="connsiteX327" fmla="*/ 1450287 w 2051513"/>
              <a:gd name="connsiteY327" fmla="*/ 608623 h 2108333"/>
              <a:gd name="connsiteX328" fmla="*/ 1603835 w 2051513"/>
              <a:gd name="connsiteY328" fmla="*/ 116856 h 2108333"/>
              <a:gd name="connsiteX329" fmla="*/ 358448 w 2051513"/>
              <a:gd name="connsiteY329" fmla="*/ 655353 h 2108333"/>
              <a:gd name="connsiteX330" fmla="*/ 150322 w 2051513"/>
              <a:gd name="connsiteY330" fmla="*/ 844897 h 2108333"/>
              <a:gd name="connsiteX331" fmla="*/ 151996 w 2051513"/>
              <a:gd name="connsiteY331" fmla="*/ 851807 h 2108333"/>
              <a:gd name="connsiteX332" fmla="*/ 437662 w 2051513"/>
              <a:gd name="connsiteY332" fmla="*/ 860722 h 2108333"/>
              <a:gd name="connsiteX333" fmla="*/ 442416 w 2051513"/>
              <a:gd name="connsiteY333" fmla="*/ 853476 h 2108333"/>
              <a:gd name="connsiteX334" fmla="*/ 360974 w 2051513"/>
              <a:gd name="connsiteY334" fmla="*/ 655489 h 2108333"/>
              <a:gd name="connsiteX335" fmla="*/ 359073 w 2051513"/>
              <a:gd name="connsiteY335" fmla="*/ 655829 h 2108333"/>
              <a:gd name="connsiteX336" fmla="*/ 171017 w 2051513"/>
              <a:gd name="connsiteY336" fmla="*/ 725562 h 2108333"/>
              <a:gd name="connsiteX337" fmla="*/ 171082 w 2051513"/>
              <a:gd name="connsiteY337" fmla="*/ 725829 h 2108333"/>
              <a:gd name="connsiteX338" fmla="*/ 158234 w 2051513"/>
              <a:gd name="connsiteY338" fmla="*/ 745179 h 2108333"/>
              <a:gd name="connsiteX339" fmla="*/ 153150 w 2051513"/>
              <a:gd name="connsiteY339" fmla="*/ 746028 h 2108333"/>
              <a:gd name="connsiteX340" fmla="*/ 141307 w 2051513"/>
              <a:gd name="connsiteY340" fmla="*/ 825812 h 2108333"/>
              <a:gd name="connsiteX341" fmla="*/ 315606 w 2051513"/>
              <a:gd name="connsiteY341" fmla="*/ 666957 h 2108333"/>
              <a:gd name="connsiteX342" fmla="*/ 587838 w 2051513"/>
              <a:gd name="connsiteY342" fmla="*/ 514154 h 2108333"/>
              <a:gd name="connsiteX343" fmla="*/ 756606 w 2051513"/>
              <a:gd name="connsiteY343" fmla="*/ 880739 h 2108333"/>
              <a:gd name="connsiteX344" fmla="*/ 758404 w 2051513"/>
              <a:gd name="connsiteY344" fmla="*/ 880448 h 2108333"/>
              <a:gd name="connsiteX345" fmla="*/ 765491 w 2051513"/>
              <a:gd name="connsiteY345" fmla="*/ 885774 h 2108333"/>
              <a:gd name="connsiteX346" fmla="*/ 1022967 w 2051513"/>
              <a:gd name="connsiteY346" fmla="*/ 767238 h 2108333"/>
              <a:gd name="connsiteX347" fmla="*/ 1022308 w 2051513"/>
              <a:gd name="connsiteY347" fmla="*/ 764342 h 2108333"/>
              <a:gd name="connsiteX348" fmla="*/ 565559 w 2051513"/>
              <a:gd name="connsiteY348" fmla="*/ 513477 h 2108333"/>
              <a:gd name="connsiteX349" fmla="*/ 473214 w 2051513"/>
              <a:gd name="connsiteY349" fmla="*/ 846176 h 2108333"/>
              <a:gd name="connsiteX350" fmla="*/ 486259 w 2051513"/>
              <a:gd name="connsiteY350" fmla="*/ 855980 h 2108333"/>
              <a:gd name="connsiteX351" fmla="*/ 487910 w 2051513"/>
              <a:gd name="connsiteY351" fmla="*/ 863068 h 2108333"/>
              <a:gd name="connsiteX352" fmla="*/ 729098 w 2051513"/>
              <a:gd name="connsiteY352" fmla="*/ 894250 h 2108333"/>
              <a:gd name="connsiteX353" fmla="*/ 735756 w 2051513"/>
              <a:gd name="connsiteY353" fmla="*/ 884105 h 2108333"/>
              <a:gd name="connsiteX354" fmla="*/ 736158 w 2051513"/>
              <a:gd name="connsiteY354" fmla="*/ 884040 h 2108333"/>
              <a:gd name="connsiteX355" fmla="*/ 593620 w 2051513"/>
              <a:gd name="connsiteY355" fmla="*/ 491223 h 2108333"/>
              <a:gd name="connsiteX356" fmla="*/ 590195 w 2051513"/>
              <a:gd name="connsiteY356" fmla="*/ 496322 h 2108333"/>
              <a:gd name="connsiteX357" fmla="*/ 1025105 w 2051513"/>
              <a:gd name="connsiteY357" fmla="*/ 746764 h 2108333"/>
              <a:gd name="connsiteX358" fmla="*/ 1032644 w 2051513"/>
              <a:gd name="connsiteY358" fmla="*/ 735275 h 2108333"/>
              <a:gd name="connsiteX359" fmla="*/ 1035665 w 2051513"/>
              <a:gd name="connsiteY359" fmla="*/ 734741 h 2108333"/>
              <a:gd name="connsiteX360" fmla="*/ 988748 w 2051513"/>
              <a:gd name="connsiteY360" fmla="*/ 478402 h 2108333"/>
              <a:gd name="connsiteX361" fmla="*/ 988430 w 2051513"/>
              <a:gd name="connsiteY361" fmla="*/ 478455 h 2108333"/>
              <a:gd name="connsiteX362" fmla="*/ 971790 w 2051513"/>
              <a:gd name="connsiteY362" fmla="*/ 465585 h 2108333"/>
              <a:gd name="connsiteX363" fmla="*/ 970329 w 2051513"/>
              <a:gd name="connsiteY363" fmla="*/ 459162 h 2108333"/>
              <a:gd name="connsiteX364" fmla="*/ 543234 w 2051513"/>
              <a:gd name="connsiteY364" fmla="*/ 509109 h 2108333"/>
              <a:gd name="connsiteX365" fmla="*/ 382991 w 2051513"/>
              <a:gd name="connsiteY365" fmla="*/ 632765 h 2108333"/>
              <a:gd name="connsiteX366" fmla="*/ 384583 w 2051513"/>
              <a:gd name="connsiteY366" fmla="*/ 639295 h 2108333"/>
              <a:gd name="connsiteX367" fmla="*/ 378701 w 2051513"/>
              <a:gd name="connsiteY367" fmla="*/ 648152 h 2108333"/>
              <a:gd name="connsiteX368" fmla="*/ 457864 w 2051513"/>
              <a:gd name="connsiteY368" fmla="*/ 832949 h 2108333"/>
              <a:gd name="connsiteX369" fmla="*/ 208774 w 2051513"/>
              <a:gd name="connsiteY369" fmla="*/ 615810 h 2108333"/>
              <a:gd name="connsiteX370" fmla="*/ 199866 w 2051513"/>
              <a:gd name="connsiteY370" fmla="*/ 629022 h 2108333"/>
              <a:gd name="connsiteX371" fmla="*/ 191130 w 2051513"/>
              <a:gd name="connsiteY371" fmla="*/ 630481 h 2108333"/>
              <a:gd name="connsiteX372" fmla="*/ 164612 w 2051513"/>
              <a:gd name="connsiteY372" fmla="*/ 704172 h 2108333"/>
              <a:gd name="connsiteX373" fmla="*/ 166129 w 2051513"/>
              <a:gd name="connsiteY373" fmla="*/ 705384 h 2108333"/>
              <a:gd name="connsiteX374" fmla="*/ 166314 w 2051513"/>
              <a:gd name="connsiteY374" fmla="*/ 706148 h 2108333"/>
              <a:gd name="connsiteX375" fmla="*/ 326310 w 2051513"/>
              <a:gd name="connsiteY375" fmla="*/ 640771 h 2108333"/>
              <a:gd name="connsiteX376" fmla="*/ 1379685 w 2051513"/>
              <a:gd name="connsiteY376" fmla="*/ 39966 h 2108333"/>
              <a:gd name="connsiteX377" fmla="*/ 1370560 w 2051513"/>
              <a:gd name="connsiteY377" fmla="*/ 53553 h 2108333"/>
              <a:gd name="connsiteX378" fmla="*/ 1355339 w 2051513"/>
              <a:gd name="connsiteY378" fmla="*/ 56094 h 2108333"/>
              <a:gd name="connsiteX379" fmla="*/ 1345214 w 2051513"/>
              <a:gd name="connsiteY379" fmla="*/ 236190 h 2108333"/>
              <a:gd name="connsiteX380" fmla="*/ 1350815 w 2051513"/>
              <a:gd name="connsiteY380" fmla="*/ 240400 h 2108333"/>
              <a:gd name="connsiteX381" fmla="*/ 1593502 w 2051513"/>
              <a:gd name="connsiteY381" fmla="*/ 100438 h 2108333"/>
              <a:gd name="connsiteX382" fmla="*/ 1591938 w 2051513"/>
              <a:gd name="connsiteY382" fmla="*/ 93565 h 2108333"/>
              <a:gd name="connsiteX383" fmla="*/ 401015 w 2051513"/>
              <a:gd name="connsiteY383" fmla="*/ 475800 h 2108333"/>
              <a:gd name="connsiteX384" fmla="*/ 394760 w 2051513"/>
              <a:gd name="connsiteY384" fmla="*/ 484870 h 2108333"/>
              <a:gd name="connsiteX385" fmla="*/ 390649 w 2051513"/>
              <a:gd name="connsiteY385" fmla="*/ 485556 h 2108333"/>
              <a:gd name="connsiteX386" fmla="*/ 381030 w 2051513"/>
              <a:gd name="connsiteY386" fmla="*/ 608667 h 2108333"/>
              <a:gd name="connsiteX387" fmla="*/ 534509 w 2051513"/>
              <a:gd name="connsiteY387" fmla="*/ 490747 h 2108333"/>
              <a:gd name="connsiteX388" fmla="*/ 365531 w 2051513"/>
              <a:gd name="connsiteY388" fmla="*/ 483808 h 2108333"/>
              <a:gd name="connsiteX389" fmla="*/ 220160 w 2051513"/>
              <a:gd name="connsiteY389" fmla="*/ 596146 h 2108333"/>
              <a:gd name="connsiteX390" fmla="*/ 349175 w 2051513"/>
              <a:gd name="connsiteY390" fmla="*/ 623545 h 2108333"/>
              <a:gd name="connsiteX391" fmla="*/ 352947 w 2051513"/>
              <a:gd name="connsiteY391" fmla="*/ 618000 h 2108333"/>
              <a:gd name="connsiteX392" fmla="*/ 358710 w 2051513"/>
              <a:gd name="connsiteY392" fmla="*/ 617037 h 2108333"/>
              <a:gd name="connsiteX393" fmla="*/ 368915 w 2051513"/>
              <a:gd name="connsiteY393" fmla="*/ 486425 h 2108333"/>
              <a:gd name="connsiteX394" fmla="*/ 1050659 w 2051513"/>
              <a:gd name="connsiteY394" fmla="*/ 99996 h 2108333"/>
              <a:gd name="connsiteX395" fmla="*/ 1009862 w 2051513"/>
              <a:gd name="connsiteY395" fmla="*/ 427791 h 2108333"/>
              <a:gd name="connsiteX396" fmla="*/ 1012011 w 2051513"/>
              <a:gd name="connsiteY396" fmla="*/ 429406 h 2108333"/>
              <a:gd name="connsiteX397" fmla="*/ 1307335 w 2051513"/>
              <a:gd name="connsiteY397" fmla="*/ 259341 h 2108333"/>
              <a:gd name="connsiteX398" fmla="*/ 1306703 w 2051513"/>
              <a:gd name="connsiteY398" fmla="*/ 256565 h 2108333"/>
              <a:gd name="connsiteX399" fmla="*/ 1307649 w 2051513"/>
              <a:gd name="connsiteY399" fmla="*/ 255123 h 2108333"/>
              <a:gd name="connsiteX400" fmla="*/ 1068365 w 2051513"/>
              <a:gd name="connsiteY400" fmla="*/ 88027 h 2108333"/>
              <a:gd name="connsiteX401" fmla="*/ 1321009 w 2051513"/>
              <a:gd name="connsiteY401" fmla="*/ 237107 h 2108333"/>
              <a:gd name="connsiteX402" fmla="*/ 1328575 w 2051513"/>
              <a:gd name="connsiteY402" fmla="*/ 235886 h 2108333"/>
              <a:gd name="connsiteX403" fmla="*/ 1338988 w 2051513"/>
              <a:gd name="connsiteY403" fmla="*/ 50678 h 2108333"/>
              <a:gd name="connsiteX404" fmla="*/ 1331011 w 2051513"/>
              <a:gd name="connsiteY404" fmla="*/ 44508 h 2108333"/>
              <a:gd name="connsiteX405" fmla="*/ 1330237 w 2051513"/>
              <a:gd name="connsiteY405" fmla="*/ 41106 h 2108333"/>
              <a:gd name="connsiteX406" fmla="*/ 756447 w 2051513"/>
              <a:gd name="connsiteY406" fmla="*/ 226441 h 2108333"/>
              <a:gd name="connsiteX407" fmla="*/ 584099 w 2051513"/>
              <a:gd name="connsiteY407" fmla="*/ 465835 h 2108333"/>
              <a:gd name="connsiteX408" fmla="*/ 588358 w 2051513"/>
              <a:gd name="connsiteY408" fmla="*/ 469237 h 2108333"/>
              <a:gd name="connsiteX409" fmla="*/ 968162 w 2051513"/>
              <a:gd name="connsiteY409" fmla="*/ 439967 h 2108333"/>
              <a:gd name="connsiteX410" fmla="*/ 861216 w 2051513"/>
              <a:gd name="connsiteY410" fmla="*/ 163581 h 2108333"/>
              <a:gd name="connsiteX411" fmla="*/ 774193 w 2051513"/>
              <a:gd name="connsiteY411" fmla="*/ 216537 h 2108333"/>
              <a:gd name="connsiteX412" fmla="*/ 973736 w 2051513"/>
              <a:gd name="connsiteY412" fmla="*/ 416298 h 2108333"/>
              <a:gd name="connsiteX413" fmla="*/ 886295 w 2051513"/>
              <a:gd name="connsiteY413" fmla="*/ 173270 h 2108333"/>
              <a:gd name="connsiteX414" fmla="*/ 875690 w 2051513"/>
              <a:gd name="connsiteY414" fmla="*/ 175142 h 2108333"/>
              <a:gd name="connsiteX415" fmla="*/ 908842 w 2051513"/>
              <a:gd name="connsiteY415" fmla="*/ 139592 h 2108333"/>
              <a:gd name="connsiteX416" fmla="*/ 911915 w 2051513"/>
              <a:gd name="connsiteY416" fmla="*/ 151540 h 2108333"/>
              <a:gd name="connsiteX417" fmla="*/ 905089 w 2051513"/>
              <a:gd name="connsiteY417" fmla="*/ 161704 h 2108333"/>
              <a:gd name="connsiteX418" fmla="*/ 991435 w 2051513"/>
              <a:gd name="connsiteY418" fmla="*/ 401688 h 2108333"/>
              <a:gd name="connsiteX419" fmla="*/ 1031417 w 2051513"/>
              <a:gd name="connsiteY419" fmla="*/ 96922 h 2108333"/>
              <a:gd name="connsiteX420" fmla="*/ 526996 w 2051513"/>
              <a:gd name="connsiteY420" fmla="*/ 304948 h 2108333"/>
              <a:gd name="connsiteX421" fmla="*/ 403517 w 2051513"/>
              <a:gd name="connsiteY421" fmla="*/ 448363 h 2108333"/>
              <a:gd name="connsiteX422" fmla="*/ 405133 w 2051513"/>
              <a:gd name="connsiteY422" fmla="*/ 454526 h 2108333"/>
              <a:gd name="connsiteX423" fmla="*/ 543544 w 2051513"/>
              <a:gd name="connsiteY423" fmla="*/ 470023 h 2108333"/>
              <a:gd name="connsiteX424" fmla="*/ 549587 w 2051513"/>
              <a:gd name="connsiteY424" fmla="*/ 460813 h 2108333"/>
              <a:gd name="connsiteX425" fmla="*/ 550269 w 2051513"/>
              <a:gd name="connsiteY425" fmla="*/ 460693 h 2108333"/>
              <a:gd name="connsiteX426" fmla="*/ 557823 w 2051513"/>
              <a:gd name="connsiteY426" fmla="*/ 279498 h 2108333"/>
              <a:gd name="connsiteX427" fmla="*/ 558196 w 2051513"/>
              <a:gd name="connsiteY427" fmla="*/ 281099 h 2108333"/>
              <a:gd name="connsiteX428" fmla="*/ 547617 w 2051513"/>
              <a:gd name="connsiteY428" fmla="*/ 296790 h 2108333"/>
              <a:gd name="connsiteX429" fmla="*/ 570577 w 2051513"/>
              <a:gd name="connsiteY429" fmla="*/ 450438 h 2108333"/>
              <a:gd name="connsiteX430" fmla="*/ 727383 w 2051513"/>
              <a:gd name="connsiteY430" fmla="*/ 232653 h 2108333"/>
              <a:gd name="connsiteX431" fmla="*/ 513785 w 2051513"/>
              <a:gd name="connsiteY431" fmla="*/ 251178 h 2108333"/>
              <a:gd name="connsiteX432" fmla="*/ 536900 w 2051513"/>
              <a:gd name="connsiteY432" fmla="*/ 247095 h 2108333"/>
              <a:gd name="connsiteX433" fmla="*/ 548138 w 2051513"/>
              <a:gd name="connsiteY433" fmla="*/ 256072 h 2108333"/>
              <a:gd name="connsiteX434" fmla="*/ 751233 w 2051513"/>
              <a:gd name="connsiteY434" fmla="*/ 199528 h 2108333"/>
              <a:gd name="connsiteX435" fmla="*/ 753140 w 2051513"/>
              <a:gd name="connsiteY435" fmla="*/ 196879 h 2108333"/>
              <a:gd name="connsiteX436" fmla="*/ 754661 w 2051513"/>
              <a:gd name="connsiteY436" fmla="*/ 198153 h 2108333"/>
              <a:gd name="connsiteX437" fmla="*/ 858953 w 2051513"/>
              <a:gd name="connsiteY437" fmla="*/ 134711 h 2108333"/>
              <a:gd name="connsiteX438" fmla="*/ 867150 w 2051513"/>
              <a:gd name="connsiteY438" fmla="*/ 122220 h 2108333"/>
              <a:gd name="connsiteX439" fmla="*/ 890060 w 2051513"/>
              <a:gd name="connsiteY439" fmla="*/ 118395 h 2108333"/>
              <a:gd name="connsiteX440" fmla="*/ 890642 w 2051513"/>
              <a:gd name="connsiteY440" fmla="*/ 118844 h 2108333"/>
              <a:gd name="connsiteX441" fmla="*/ 1035058 w 2051513"/>
              <a:gd name="connsiteY441" fmla="*/ 69172 h 2108333"/>
              <a:gd name="connsiteX442" fmla="*/ 1035155 w 2051513"/>
              <a:gd name="connsiteY442" fmla="*/ 68430 h 2108333"/>
              <a:gd name="connsiteX443" fmla="*/ 1035913 w 2051513"/>
              <a:gd name="connsiteY443" fmla="*/ 68878 h 2108333"/>
              <a:gd name="connsiteX444" fmla="*/ 1037354 w 2051513"/>
              <a:gd name="connsiteY444" fmla="*/ 68382 h 2108333"/>
              <a:gd name="connsiteX445" fmla="*/ 1331928 w 2051513"/>
              <a:gd name="connsiteY445" fmla="*/ 15346 h 2108333"/>
              <a:gd name="connsiteX446" fmla="*/ 1338906 w 2051513"/>
              <a:gd name="connsiteY446" fmla="*/ 4713 h 2108333"/>
              <a:gd name="connsiteX447" fmla="*/ 1378456 w 2051513"/>
              <a:gd name="connsiteY447" fmla="*/ 13758 h 2108333"/>
              <a:gd name="connsiteX448" fmla="*/ 1378605 w 2051513"/>
              <a:gd name="connsiteY448" fmla="*/ 14339 h 2108333"/>
              <a:gd name="connsiteX449" fmla="*/ 1607047 w 2051513"/>
              <a:gd name="connsiteY449" fmla="*/ 70331 h 2108333"/>
              <a:gd name="connsiteX450" fmla="*/ 1626372 w 2051513"/>
              <a:gd name="connsiteY450" fmla="*/ 67212 h 2108333"/>
              <a:gd name="connsiteX451" fmla="*/ 1638860 w 2051513"/>
              <a:gd name="connsiteY451" fmla="*/ 76596 h 2108333"/>
              <a:gd name="connsiteX452" fmla="*/ 1804037 w 2051513"/>
              <a:gd name="connsiteY452" fmla="*/ 94951 h 2108333"/>
              <a:gd name="connsiteX453" fmla="*/ 1807817 w 2051513"/>
              <a:gd name="connsiteY453" fmla="*/ 89190 h 2108333"/>
              <a:gd name="connsiteX454" fmla="*/ 1847367 w 2051513"/>
              <a:gd name="connsiteY454" fmla="*/ 98235 h 2108333"/>
              <a:gd name="connsiteX455" fmla="*/ 1851495 w 2051513"/>
              <a:gd name="connsiteY455" fmla="*/ 114921 h 2108333"/>
              <a:gd name="connsiteX456" fmla="*/ 1982561 w 2051513"/>
              <a:gd name="connsiteY456" fmla="*/ 208390 h 2108333"/>
              <a:gd name="connsiteX457" fmla="*/ 2003961 w 2051513"/>
              <a:gd name="connsiteY457" fmla="*/ 204935 h 2108333"/>
              <a:gd name="connsiteX458" fmla="*/ 2020862 w 2051513"/>
              <a:gd name="connsiteY458" fmla="*/ 217636 h 2108333"/>
              <a:gd name="connsiteX459" fmla="*/ 2012967 w 2051513"/>
              <a:gd name="connsiteY459" fmla="*/ 257431 h 2108333"/>
              <a:gd name="connsiteX460" fmla="*/ 2007962 w 2051513"/>
              <a:gd name="connsiteY460" fmla="*/ 258267 h 2108333"/>
              <a:gd name="connsiteX461" fmla="*/ 2031974 w 2051513"/>
              <a:gd name="connsiteY461" fmla="*/ 488977 h 2108333"/>
              <a:gd name="connsiteX462" fmla="*/ 2046042 w 2051513"/>
              <a:gd name="connsiteY462" fmla="*/ 499549 h 2108333"/>
              <a:gd name="connsiteX463" fmla="*/ 2038146 w 2051513"/>
              <a:gd name="connsiteY463" fmla="*/ 539343 h 2108333"/>
              <a:gd name="connsiteX464" fmla="*/ 2026916 w 2051513"/>
              <a:gd name="connsiteY464" fmla="*/ 541219 h 2108333"/>
              <a:gd name="connsiteX465" fmla="*/ 1980674 w 2051513"/>
              <a:gd name="connsiteY465" fmla="*/ 698823 h 2108333"/>
              <a:gd name="connsiteX466" fmla="*/ 1985300 w 2051513"/>
              <a:gd name="connsiteY466" fmla="*/ 702401 h 2108333"/>
              <a:gd name="connsiteX467" fmla="*/ 1977406 w 2051513"/>
              <a:gd name="connsiteY467" fmla="*/ 742195 h 2108333"/>
              <a:gd name="connsiteX468" fmla="*/ 1954291 w 2051513"/>
              <a:gd name="connsiteY468" fmla="*/ 746278 h 2108333"/>
              <a:gd name="connsiteX469" fmla="*/ 1946075 w 2051513"/>
              <a:gd name="connsiteY469" fmla="*/ 739715 h 2108333"/>
              <a:gd name="connsiteX470" fmla="*/ 1825161 w 2051513"/>
              <a:gd name="connsiteY470" fmla="*/ 818084 h 2108333"/>
              <a:gd name="connsiteX471" fmla="*/ 1828084 w 2051513"/>
              <a:gd name="connsiteY471" fmla="*/ 830926 h 2108333"/>
              <a:gd name="connsiteX472" fmla="*/ 1815498 w 2051513"/>
              <a:gd name="connsiteY472" fmla="*/ 850107 h 2108333"/>
              <a:gd name="connsiteX473" fmla="*/ 1792587 w 2051513"/>
              <a:gd name="connsiteY473" fmla="*/ 853932 h 2108333"/>
              <a:gd name="connsiteX474" fmla="*/ 1784955 w 2051513"/>
              <a:gd name="connsiteY474" fmla="*/ 848028 h 2108333"/>
              <a:gd name="connsiteX475" fmla="*/ 1618671 w 2051513"/>
              <a:gd name="connsiteY475" fmla="*/ 988962 h 2108333"/>
              <a:gd name="connsiteX476" fmla="*/ 1621967 w 2051513"/>
              <a:gd name="connsiteY476" fmla="*/ 1002478 h 2108333"/>
              <a:gd name="connsiteX477" fmla="*/ 1618359 w 2051513"/>
              <a:gd name="connsiteY477" fmla="*/ 1007911 h 2108333"/>
              <a:gd name="connsiteX478" fmla="*/ 1620464 w 2051513"/>
              <a:gd name="connsiteY478" fmla="*/ 1017159 h 2108333"/>
              <a:gd name="connsiteX479" fmla="*/ 1607878 w 2051513"/>
              <a:gd name="connsiteY479" fmla="*/ 1036339 h 2108333"/>
              <a:gd name="connsiteX480" fmla="*/ 1585800 w 2051513"/>
              <a:gd name="connsiteY480" fmla="*/ 1040026 h 2108333"/>
              <a:gd name="connsiteX481" fmla="*/ 1400466 w 2051513"/>
              <a:gd name="connsiteY481" fmla="*/ 1370046 h 2108333"/>
              <a:gd name="connsiteX482" fmla="*/ 1402398 w 2051513"/>
              <a:gd name="connsiteY482" fmla="*/ 1371498 h 2108333"/>
              <a:gd name="connsiteX483" fmla="*/ 1404609 w 2051513"/>
              <a:gd name="connsiteY483" fmla="*/ 1381210 h 2108333"/>
              <a:gd name="connsiteX484" fmla="*/ 1576100 w 2051513"/>
              <a:gd name="connsiteY484" fmla="*/ 1459766 h 2108333"/>
              <a:gd name="connsiteX485" fmla="*/ 1580301 w 2051513"/>
              <a:gd name="connsiteY485" fmla="*/ 1453365 h 2108333"/>
              <a:gd name="connsiteX486" fmla="*/ 1619850 w 2051513"/>
              <a:gd name="connsiteY486" fmla="*/ 1462410 h 2108333"/>
              <a:gd name="connsiteX487" fmla="*/ 1625235 w 2051513"/>
              <a:gd name="connsiteY487" fmla="*/ 1482946 h 2108333"/>
              <a:gd name="connsiteX488" fmla="*/ 1616250 w 2051513"/>
              <a:gd name="connsiteY488" fmla="*/ 1495976 h 2108333"/>
              <a:gd name="connsiteX489" fmla="*/ 1695950 w 2051513"/>
              <a:gd name="connsiteY489" fmla="*/ 1698680 h 2108333"/>
              <a:gd name="connsiteX490" fmla="*/ 1697745 w 2051513"/>
              <a:gd name="connsiteY490" fmla="*/ 1698390 h 2108333"/>
              <a:gd name="connsiteX491" fmla="*/ 1714646 w 2051513"/>
              <a:gd name="connsiteY491" fmla="*/ 1711091 h 2108333"/>
              <a:gd name="connsiteX492" fmla="*/ 1706751 w 2051513"/>
              <a:gd name="connsiteY492" fmla="*/ 1750886 h 2108333"/>
              <a:gd name="connsiteX493" fmla="*/ 1701602 w 2051513"/>
              <a:gd name="connsiteY493" fmla="*/ 1751746 h 2108333"/>
              <a:gd name="connsiteX494" fmla="*/ 1662969 w 2051513"/>
              <a:gd name="connsiteY494" fmla="*/ 2061379 h 2108333"/>
              <a:gd name="connsiteX495" fmla="*/ 1667405 w 2051513"/>
              <a:gd name="connsiteY495" fmla="*/ 2064712 h 2108333"/>
              <a:gd name="connsiteX496" fmla="*/ 1659511 w 2051513"/>
              <a:gd name="connsiteY496" fmla="*/ 2104507 h 2108333"/>
              <a:gd name="connsiteX497" fmla="*/ 1657547 w 2051513"/>
              <a:gd name="connsiteY497" fmla="*/ 2104835 h 2108333"/>
              <a:gd name="connsiteX498" fmla="*/ 1657419 w 2051513"/>
              <a:gd name="connsiteY498" fmla="*/ 2105865 h 2108333"/>
              <a:gd name="connsiteX499" fmla="*/ 1656829 w 2051513"/>
              <a:gd name="connsiteY499" fmla="*/ 2104955 h 2108333"/>
              <a:gd name="connsiteX500" fmla="*/ 1636601 w 2051513"/>
              <a:gd name="connsiteY500" fmla="*/ 2108333 h 2108333"/>
              <a:gd name="connsiteX501" fmla="*/ 1619961 w 2051513"/>
              <a:gd name="connsiteY501" fmla="*/ 2095463 h 2108333"/>
              <a:gd name="connsiteX502" fmla="*/ 1615269 w 2051513"/>
              <a:gd name="connsiteY502" fmla="*/ 2074848 h 2108333"/>
              <a:gd name="connsiteX503" fmla="*/ 1626361 w 2051513"/>
              <a:gd name="connsiteY503" fmla="*/ 2057945 h 2108333"/>
              <a:gd name="connsiteX504" fmla="*/ 1486899 w 2051513"/>
              <a:gd name="connsiteY504" fmla="*/ 1842772 h 2108333"/>
              <a:gd name="connsiteX505" fmla="*/ 1476505 w 2051513"/>
              <a:gd name="connsiteY505" fmla="*/ 1844508 h 2108333"/>
              <a:gd name="connsiteX506" fmla="*/ 1459865 w 2051513"/>
              <a:gd name="connsiteY506" fmla="*/ 1831638 h 2108333"/>
              <a:gd name="connsiteX507" fmla="*/ 1455173 w 2051513"/>
              <a:gd name="connsiteY507" fmla="*/ 1811023 h 2108333"/>
              <a:gd name="connsiteX508" fmla="*/ 1458668 w 2051513"/>
              <a:gd name="connsiteY508" fmla="*/ 1805698 h 2108333"/>
              <a:gd name="connsiteX509" fmla="*/ 1364588 w 2051513"/>
              <a:gd name="connsiteY509" fmla="*/ 1717921 h 2108333"/>
              <a:gd name="connsiteX510" fmla="*/ 1364474 w 2051513"/>
              <a:gd name="connsiteY510" fmla="*/ 1718091 h 2108333"/>
              <a:gd name="connsiteX511" fmla="*/ 1341564 w 2051513"/>
              <a:gd name="connsiteY511" fmla="*/ 1721917 h 2108333"/>
              <a:gd name="connsiteX512" fmla="*/ 1334216 w 2051513"/>
              <a:gd name="connsiteY512" fmla="*/ 1716234 h 2108333"/>
              <a:gd name="connsiteX513" fmla="*/ 1104216 w 2051513"/>
              <a:gd name="connsiteY513" fmla="*/ 1916726 h 2108333"/>
              <a:gd name="connsiteX514" fmla="*/ 1107628 w 2051513"/>
              <a:gd name="connsiteY514" fmla="*/ 1931377 h 2108333"/>
              <a:gd name="connsiteX515" fmla="*/ 1094872 w 2051513"/>
              <a:gd name="connsiteY515" fmla="*/ 1950296 h 2108333"/>
              <a:gd name="connsiteX516" fmla="*/ 1055322 w 2051513"/>
              <a:gd name="connsiteY516" fmla="*/ 1941252 h 2108333"/>
              <a:gd name="connsiteX517" fmla="*/ 1055094 w 2051513"/>
              <a:gd name="connsiteY517" fmla="*/ 1940248 h 2108333"/>
              <a:gd name="connsiteX518" fmla="*/ 780584 w 2051513"/>
              <a:gd name="connsiteY518" fmla="*/ 1990224 h 2108333"/>
              <a:gd name="connsiteX519" fmla="*/ 780813 w 2051513"/>
              <a:gd name="connsiteY519" fmla="*/ 1991232 h 2108333"/>
              <a:gd name="connsiteX520" fmla="*/ 768227 w 2051513"/>
              <a:gd name="connsiteY520" fmla="*/ 2010412 h 2108333"/>
              <a:gd name="connsiteX521" fmla="*/ 745317 w 2051513"/>
              <a:gd name="connsiteY521" fmla="*/ 2014238 h 2108333"/>
              <a:gd name="connsiteX522" fmla="*/ 737386 w 2051513"/>
              <a:gd name="connsiteY522" fmla="*/ 2008104 h 2108333"/>
              <a:gd name="connsiteX523" fmla="*/ 734556 w 2051513"/>
              <a:gd name="connsiteY523" fmla="*/ 2010439 h 2108333"/>
              <a:gd name="connsiteX524" fmla="*/ 735440 w 2051513"/>
              <a:gd name="connsiteY524" fmla="*/ 2006599 h 2108333"/>
              <a:gd name="connsiteX525" fmla="*/ 728677 w 2051513"/>
              <a:gd name="connsiteY525" fmla="*/ 2001368 h 2108333"/>
              <a:gd name="connsiteX526" fmla="*/ 723985 w 2051513"/>
              <a:gd name="connsiteY526" fmla="*/ 1980753 h 2108333"/>
              <a:gd name="connsiteX527" fmla="*/ 724458 w 2051513"/>
              <a:gd name="connsiteY527" fmla="*/ 1980033 h 2108333"/>
              <a:gd name="connsiteX528" fmla="*/ 595122 w 2051513"/>
              <a:gd name="connsiteY528" fmla="*/ 1887478 h 2108333"/>
              <a:gd name="connsiteX529" fmla="*/ 594770 w 2051513"/>
              <a:gd name="connsiteY529" fmla="*/ 1888015 h 2108333"/>
              <a:gd name="connsiteX530" fmla="*/ 571655 w 2051513"/>
              <a:gd name="connsiteY530" fmla="*/ 1892097 h 2108333"/>
              <a:gd name="connsiteX531" fmla="*/ 555220 w 2051513"/>
              <a:gd name="connsiteY531" fmla="*/ 1878970 h 2108333"/>
              <a:gd name="connsiteX532" fmla="*/ 555079 w 2051513"/>
              <a:gd name="connsiteY532" fmla="*/ 1878350 h 2108333"/>
              <a:gd name="connsiteX533" fmla="*/ 451142 w 2051513"/>
              <a:gd name="connsiteY533" fmla="*/ 1895781 h 2108333"/>
              <a:gd name="connsiteX534" fmla="*/ 439697 w 2051513"/>
              <a:gd name="connsiteY534" fmla="*/ 1913221 h 2108333"/>
              <a:gd name="connsiteX535" fmla="*/ 400148 w 2051513"/>
              <a:gd name="connsiteY535" fmla="*/ 1904177 h 2108333"/>
              <a:gd name="connsiteX536" fmla="*/ 396946 w 2051513"/>
              <a:gd name="connsiteY536" fmla="*/ 1890112 h 2108333"/>
              <a:gd name="connsiteX537" fmla="*/ 257499 w 2051513"/>
              <a:gd name="connsiteY537" fmla="*/ 1807304 h 2108333"/>
              <a:gd name="connsiteX538" fmla="*/ 254393 w 2051513"/>
              <a:gd name="connsiteY538" fmla="*/ 1807868 h 2108333"/>
              <a:gd name="connsiteX539" fmla="*/ 248889 w 2051513"/>
              <a:gd name="connsiteY539" fmla="*/ 1812969 h 2108333"/>
              <a:gd name="connsiteX540" fmla="*/ 248159 w 2051513"/>
              <a:gd name="connsiteY540" fmla="*/ 1809001 h 2108333"/>
              <a:gd name="connsiteX541" fmla="*/ 245735 w 2051513"/>
              <a:gd name="connsiteY541" fmla="*/ 1809441 h 2108333"/>
              <a:gd name="connsiteX542" fmla="*/ 234056 w 2051513"/>
              <a:gd name="connsiteY542" fmla="*/ 1800786 h 2108333"/>
              <a:gd name="connsiteX543" fmla="*/ 230761 w 2051513"/>
              <a:gd name="connsiteY543" fmla="*/ 1788059 h 2108333"/>
              <a:gd name="connsiteX544" fmla="*/ 233836 w 2051513"/>
              <a:gd name="connsiteY544" fmla="*/ 1783614 h 2108333"/>
              <a:gd name="connsiteX545" fmla="*/ 124910 w 2051513"/>
              <a:gd name="connsiteY545" fmla="*/ 1640363 h 2108333"/>
              <a:gd name="connsiteX546" fmla="*/ 124258 w 2051513"/>
              <a:gd name="connsiteY546" fmla="*/ 1642082 h 2108333"/>
              <a:gd name="connsiteX547" fmla="*/ 121628 w 2051513"/>
              <a:gd name="connsiteY547" fmla="*/ 1637144 h 2108333"/>
              <a:gd name="connsiteX548" fmla="*/ 116701 w 2051513"/>
              <a:gd name="connsiteY548" fmla="*/ 1638063 h 2108333"/>
              <a:gd name="connsiteX549" fmla="*/ 106429 w 2051513"/>
              <a:gd name="connsiteY549" fmla="*/ 1629858 h 2108333"/>
              <a:gd name="connsiteX550" fmla="*/ 103559 w 2051513"/>
              <a:gd name="connsiteY550" fmla="*/ 1615494 h 2108333"/>
              <a:gd name="connsiteX551" fmla="*/ 106097 w 2051513"/>
              <a:gd name="connsiteY551" fmla="*/ 1611719 h 2108333"/>
              <a:gd name="connsiteX552" fmla="*/ 35818 w 2051513"/>
              <a:gd name="connsiteY552" fmla="*/ 1479307 h 2108333"/>
              <a:gd name="connsiteX553" fmla="*/ 21400 w 2051513"/>
              <a:gd name="connsiteY553" fmla="*/ 1481853 h 2108333"/>
              <a:gd name="connsiteX554" fmla="*/ 4965 w 2051513"/>
              <a:gd name="connsiteY554" fmla="*/ 1468726 h 2108333"/>
              <a:gd name="connsiteX555" fmla="*/ 12860 w 2051513"/>
              <a:gd name="connsiteY555" fmla="*/ 1428931 h 2108333"/>
              <a:gd name="connsiteX556" fmla="*/ 23429 w 2051513"/>
              <a:gd name="connsiteY556" fmla="*/ 1427166 h 2108333"/>
              <a:gd name="connsiteX557" fmla="*/ 23894 w 2051513"/>
              <a:gd name="connsiteY557" fmla="*/ 1255064 h 2108333"/>
              <a:gd name="connsiteX558" fmla="*/ 12228 w 2051513"/>
              <a:gd name="connsiteY558" fmla="*/ 1246041 h 2108333"/>
              <a:gd name="connsiteX559" fmla="*/ 20123 w 2051513"/>
              <a:gd name="connsiteY559" fmla="*/ 1206246 h 2108333"/>
              <a:gd name="connsiteX560" fmla="*/ 24511 w 2051513"/>
              <a:gd name="connsiteY560" fmla="*/ 1205471 h 2108333"/>
              <a:gd name="connsiteX561" fmla="*/ 27834 w 2051513"/>
              <a:gd name="connsiteY561" fmla="*/ 1054326 h 2108333"/>
              <a:gd name="connsiteX562" fmla="*/ 17579 w 2051513"/>
              <a:gd name="connsiteY562" fmla="*/ 1046393 h 2108333"/>
              <a:gd name="connsiteX563" fmla="*/ 25473 w 2051513"/>
              <a:gd name="connsiteY563" fmla="*/ 1006598 h 2108333"/>
              <a:gd name="connsiteX564" fmla="*/ 39049 w 2051513"/>
              <a:gd name="connsiteY564" fmla="*/ 1004406 h 2108333"/>
              <a:gd name="connsiteX565" fmla="*/ 102302 w 2051513"/>
              <a:gd name="connsiteY565" fmla="*/ 872789 h 2108333"/>
              <a:gd name="connsiteX566" fmla="*/ 102158 w 2051513"/>
              <a:gd name="connsiteY566" fmla="*/ 872678 h 2108333"/>
              <a:gd name="connsiteX567" fmla="*/ 110052 w 2051513"/>
              <a:gd name="connsiteY567" fmla="*/ 832882 h 2108333"/>
              <a:gd name="connsiteX568" fmla="*/ 115521 w 2051513"/>
              <a:gd name="connsiteY568" fmla="*/ 831999 h 2108333"/>
              <a:gd name="connsiteX569" fmla="*/ 128172 w 2051513"/>
              <a:gd name="connsiteY569" fmla="*/ 743472 h 2108333"/>
              <a:gd name="connsiteX570" fmla="*/ 118685 w 2051513"/>
              <a:gd name="connsiteY570" fmla="*/ 736134 h 2108333"/>
              <a:gd name="connsiteX571" fmla="*/ 126579 w 2051513"/>
              <a:gd name="connsiteY571" fmla="*/ 696339 h 2108333"/>
              <a:gd name="connsiteX572" fmla="*/ 141656 w 2051513"/>
              <a:gd name="connsiteY572" fmla="*/ 693676 h 2108333"/>
              <a:gd name="connsiteX573" fmla="*/ 166418 w 2051513"/>
              <a:gd name="connsiteY573" fmla="*/ 624697 h 2108333"/>
              <a:gd name="connsiteX574" fmla="*/ 160316 w 2051513"/>
              <a:gd name="connsiteY574" fmla="*/ 619978 h 2108333"/>
              <a:gd name="connsiteX575" fmla="*/ 168211 w 2051513"/>
              <a:gd name="connsiteY575" fmla="*/ 580182 h 2108333"/>
              <a:gd name="connsiteX576" fmla="*/ 190859 w 2051513"/>
              <a:gd name="connsiteY576" fmla="*/ 576526 h 2108333"/>
              <a:gd name="connsiteX577" fmla="*/ 197939 w 2051513"/>
              <a:gd name="connsiteY577" fmla="*/ 581846 h 2108333"/>
              <a:gd name="connsiteX578" fmla="*/ 352128 w 2051513"/>
              <a:gd name="connsiteY578" fmla="*/ 462277 h 2108333"/>
              <a:gd name="connsiteX579" fmla="*/ 350519 w 2051513"/>
              <a:gd name="connsiteY579" fmla="*/ 455210 h 2108333"/>
              <a:gd name="connsiteX580" fmla="*/ 363105 w 2051513"/>
              <a:gd name="connsiteY580" fmla="*/ 436030 h 2108333"/>
              <a:gd name="connsiteX581" fmla="*/ 383796 w 2051513"/>
              <a:gd name="connsiteY581" fmla="*/ 432375 h 2108333"/>
              <a:gd name="connsiteX582" fmla="*/ 505728 w 2051513"/>
              <a:gd name="connsiteY582" fmla="*/ 290260 h 2108333"/>
              <a:gd name="connsiteX583" fmla="*/ 501199 w 2051513"/>
              <a:gd name="connsiteY583" fmla="*/ 270358 h 2108333"/>
              <a:gd name="connsiteX584" fmla="*/ 513785 w 2051513"/>
              <a:gd name="connsiteY584" fmla="*/ 251178 h 210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2051513" h="2108333">
                <a:moveTo>
                  <a:pt x="1508531" y="1805825"/>
                </a:moveTo>
                <a:lnTo>
                  <a:pt x="1512432" y="1821594"/>
                </a:lnTo>
                <a:lnTo>
                  <a:pt x="1507036" y="1829508"/>
                </a:lnTo>
                <a:lnTo>
                  <a:pt x="1645093" y="2042515"/>
                </a:lnTo>
                <a:lnTo>
                  <a:pt x="1677260" y="1749621"/>
                </a:lnTo>
                <a:lnTo>
                  <a:pt x="1667960" y="1742428"/>
                </a:lnTo>
                <a:close/>
                <a:moveTo>
                  <a:pt x="1509897" y="1600944"/>
                </a:moveTo>
                <a:lnTo>
                  <a:pt x="1373748" y="1683661"/>
                </a:lnTo>
                <a:lnTo>
                  <a:pt x="1376904" y="1695932"/>
                </a:lnTo>
                <a:lnTo>
                  <a:pt x="1473144" y="1786296"/>
                </a:lnTo>
                <a:lnTo>
                  <a:pt x="1511673" y="1603104"/>
                </a:lnTo>
                <a:lnTo>
                  <a:pt x="1510114" y="1601898"/>
                </a:lnTo>
                <a:close/>
                <a:moveTo>
                  <a:pt x="1082318" y="1742464"/>
                </a:moveTo>
                <a:lnTo>
                  <a:pt x="1082504" y="1743183"/>
                </a:lnTo>
                <a:cubicBezTo>
                  <a:pt x="1081487" y="1750406"/>
                  <a:pt x="1077417" y="1757502"/>
                  <a:pt x="1069393" y="1762703"/>
                </a:cubicBezTo>
                <a:lnTo>
                  <a:pt x="1069142" y="1762745"/>
                </a:lnTo>
                <a:lnTo>
                  <a:pt x="1083244" y="1898223"/>
                </a:lnTo>
                <a:lnTo>
                  <a:pt x="1085865" y="1897800"/>
                </a:lnTo>
                <a:lnTo>
                  <a:pt x="1086987" y="1898643"/>
                </a:lnTo>
                <a:lnTo>
                  <a:pt x="1307072" y="1706297"/>
                </a:lnTo>
                <a:close/>
                <a:moveTo>
                  <a:pt x="1593851" y="1505677"/>
                </a:moveTo>
                <a:lnTo>
                  <a:pt x="1551105" y="1566298"/>
                </a:lnTo>
                <a:lnTo>
                  <a:pt x="1557559" y="1571148"/>
                </a:lnTo>
                <a:cubicBezTo>
                  <a:pt x="1565699" y="1583707"/>
                  <a:pt x="1565014" y="1600994"/>
                  <a:pt x="1549664" y="1610942"/>
                </a:cubicBezTo>
                <a:lnTo>
                  <a:pt x="1531069" y="1614048"/>
                </a:lnTo>
                <a:lnTo>
                  <a:pt x="1492051" y="1789421"/>
                </a:lnTo>
                <a:lnTo>
                  <a:pt x="1494436" y="1791213"/>
                </a:lnTo>
                <a:lnTo>
                  <a:pt x="1663150" y="1724038"/>
                </a:lnTo>
                <a:lnTo>
                  <a:pt x="1662510" y="1721226"/>
                </a:lnTo>
                <a:lnTo>
                  <a:pt x="1672918" y="1705365"/>
                </a:lnTo>
                <a:close/>
                <a:moveTo>
                  <a:pt x="1038061" y="1760014"/>
                </a:moveTo>
                <a:lnTo>
                  <a:pt x="792565" y="1962575"/>
                </a:lnTo>
                <a:lnTo>
                  <a:pt x="1054626" y="1914548"/>
                </a:lnTo>
                <a:lnTo>
                  <a:pt x="1063216" y="1901456"/>
                </a:lnTo>
                <a:lnTo>
                  <a:pt x="1065446" y="1901096"/>
                </a:lnTo>
                <a:lnTo>
                  <a:pt x="1051354" y="1765716"/>
                </a:lnTo>
                <a:lnTo>
                  <a:pt x="1046484" y="1766529"/>
                </a:lnTo>
                <a:close/>
                <a:moveTo>
                  <a:pt x="808152" y="1690879"/>
                </a:moveTo>
                <a:lnTo>
                  <a:pt x="604298" y="1855396"/>
                </a:lnTo>
                <a:lnTo>
                  <a:pt x="606737" y="1866115"/>
                </a:lnTo>
                <a:lnTo>
                  <a:pt x="740322" y="1960967"/>
                </a:lnTo>
                <a:lnTo>
                  <a:pt x="746167" y="1960024"/>
                </a:lnTo>
                <a:close/>
                <a:moveTo>
                  <a:pt x="1413040" y="1411948"/>
                </a:moveTo>
                <a:lnTo>
                  <a:pt x="1525943" y="1560822"/>
                </a:lnTo>
                <a:lnTo>
                  <a:pt x="1528330" y="1560436"/>
                </a:lnTo>
                <a:lnTo>
                  <a:pt x="1576228" y="1496116"/>
                </a:lnTo>
                <a:lnTo>
                  <a:pt x="1572406" y="1493160"/>
                </a:lnTo>
                <a:lnTo>
                  <a:pt x="1570207" y="1483498"/>
                </a:lnTo>
                <a:close/>
                <a:moveTo>
                  <a:pt x="832233" y="1678485"/>
                </a:moveTo>
                <a:lnTo>
                  <a:pt x="830844" y="1680514"/>
                </a:lnTo>
                <a:lnTo>
                  <a:pt x="830802" y="1680521"/>
                </a:lnTo>
                <a:lnTo>
                  <a:pt x="767078" y="1956664"/>
                </a:lnTo>
                <a:lnTo>
                  <a:pt x="1027255" y="1742280"/>
                </a:lnTo>
                <a:lnTo>
                  <a:pt x="1025982" y="1736691"/>
                </a:lnTo>
                <a:close/>
                <a:moveTo>
                  <a:pt x="1383426" y="1413143"/>
                </a:moveTo>
                <a:lnTo>
                  <a:pt x="1364930" y="1664971"/>
                </a:lnTo>
                <a:lnTo>
                  <a:pt x="1505537" y="1581108"/>
                </a:lnTo>
                <a:lnTo>
                  <a:pt x="1510675" y="1573278"/>
                </a:lnTo>
                <a:lnTo>
                  <a:pt x="1388491" y="1412297"/>
                </a:lnTo>
                <a:close/>
                <a:moveTo>
                  <a:pt x="1361540" y="1416237"/>
                </a:moveTo>
                <a:lnTo>
                  <a:pt x="1078108" y="1721264"/>
                </a:lnTo>
                <a:lnTo>
                  <a:pt x="1324731" y="1681577"/>
                </a:lnTo>
                <a:lnTo>
                  <a:pt x="1332819" y="1669252"/>
                </a:lnTo>
                <a:lnTo>
                  <a:pt x="1343090" y="1667438"/>
                </a:lnTo>
                <a:close/>
                <a:moveTo>
                  <a:pt x="498283" y="1610188"/>
                </a:moveTo>
                <a:lnTo>
                  <a:pt x="435503" y="1864342"/>
                </a:lnTo>
                <a:lnTo>
                  <a:pt x="445489" y="1871846"/>
                </a:lnTo>
                <a:lnTo>
                  <a:pt x="553735" y="1853468"/>
                </a:lnTo>
                <a:lnTo>
                  <a:pt x="562938" y="1839445"/>
                </a:lnTo>
                <a:lnTo>
                  <a:pt x="540881" y="1759341"/>
                </a:lnTo>
                <a:close/>
                <a:moveTo>
                  <a:pt x="478690" y="1600021"/>
                </a:moveTo>
                <a:lnTo>
                  <a:pt x="273681" y="1789995"/>
                </a:lnTo>
                <a:lnTo>
                  <a:pt x="405981" y="1867522"/>
                </a:lnTo>
                <a:lnTo>
                  <a:pt x="408042" y="1864382"/>
                </a:lnTo>
                <a:lnTo>
                  <a:pt x="414984" y="1863261"/>
                </a:lnTo>
                <a:close/>
                <a:moveTo>
                  <a:pt x="512445" y="1583117"/>
                </a:moveTo>
                <a:lnTo>
                  <a:pt x="512157" y="1583527"/>
                </a:lnTo>
                <a:lnTo>
                  <a:pt x="537488" y="1673776"/>
                </a:lnTo>
                <a:lnTo>
                  <a:pt x="584046" y="1835679"/>
                </a:lnTo>
                <a:lnTo>
                  <a:pt x="586025" y="1835349"/>
                </a:lnTo>
                <a:lnTo>
                  <a:pt x="591525" y="1839603"/>
                </a:lnTo>
                <a:lnTo>
                  <a:pt x="799742" y="1671408"/>
                </a:lnTo>
                <a:lnTo>
                  <a:pt x="797217" y="1669450"/>
                </a:lnTo>
                <a:lnTo>
                  <a:pt x="796698" y="1667323"/>
                </a:lnTo>
                <a:close/>
                <a:moveTo>
                  <a:pt x="787709" y="1321650"/>
                </a:moveTo>
                <a:lnTo>
                  <a:pt x="824400" y="1642849"/>
                </a:lnTo>
                <a:lnTo>
                  <a:pt x="830707" y="1647743"/>
                </a:lnTo>
                <a:lnTo>
                  <a:pt x="831529" y="1651112"/>
                </a:lnTo>
                <a:lnTo>
                  <a:pt x="835793" y="1654518"/>
                </a:lnTo>
                <a:lnTo>
                  <a:pt x="836593" y="1658147"/>
                </a:lnTo>
                <a:lnTo>
                  <a:pt x="845858" y="1660875"/>
                </a:lnTo>
                <a:lnTo>
                  <a:pt x="845139" y="1661434"/>
                </a:lnTo>
                <a:lnTo>
                  <a:pt x="1034535" y="1718745"/>
                </a:lnTo>
                <a:lnTo>
                  <a:pt x="1035991" y="1716527"/>
                </a:lnTo>
                <a:lnTo>
                  <a:pt x="796195" y="1320151"/>
                </a:lnTo>
                <a:close/>
                <a:moveTo>
                  <a:pt x="807937" y="1306865"/>
                </a:moveTo>
                <a:lnTo>
                  <a:pt x="1052420" y="1711493"/>
                </a:lnTo>
                <a:lnTo>
                  <a:pt x="1060387" y="1710207"/>
                </a:lnTo>
                <a:lnTo>
                  <a:pt x="1060833" y="1710542"/>
                </a:lnTo>
                <a:lnTo>
                  <a:pt x="1353448" y="1395631"/>
                </a:lnTo>
                <a:lnTo>
                  <a:pt x="1352668" y="1392204"/>
                </a:lnTo>
                <a:close/>
                <a:moveTo>
                  <a:pt x="968617" y="1187426"/>
                </a:moveTo>
                <a:lnTo>
                  <a:pt x="808777" y="1287306"/>
                </a:lnTo>
                <a:lnTo>
                  <a:pt x="809480" y="1290205"/>
                </a:lnTo>
                <a:lnTo>
                  <a:pt x="1325739" y="1371263"/>
                </a:lnTo>
                <a:lnTo>
                  <a:pt x="1002674" y="1189395"/>
                </a:lnTo>
                <a:lnTo>
                  <a:pt x="1001403" y="1191239"/>
                </a:lnTo>
                <a:cubicBezTo>
                  <a:pt x="993379" y="1196439"/>
                  <a:pt x="985414" y="1197143"/>
                  <a:pt x="978493" y="1195065"/>
                </a:cubicBezTo>
                <a:close/>
                <a:moveTo>
                  <a:pt x="1365678" y="948164"/>
                </a:moveTo>
                <a:lnTo>
                  <a:pt x="1360733" y="955612"/>
                </a:lnTo>
                <a:lnTo>
                  <a:pt x="1357429" y="956164"/>
                </a:lnTo>
                <a:lnTo>
                  <a:pt x="1385445" y="1347667"/>
                </a:lnTo>
                <a:lnTo>
                  <a:pt x="1567565" y="1023942"/>
                </a:lnTo>
                <a:lnTo>
                  <a:pt x="1564607" y="1010948"/>
                </a:lnTo>
                <a:close/>
                <a:moveTo>
                  <a:pt x="1388178" y="936390"/>
                </a:moveTo>
                <a:lnTo>
                  <a:pt x="1571744" y="994325"/>
                </a:lnTo>
                <a:lnTo>
                  <a:pt x="1576223" y="987500"/>
                </a:lnTo>
                <a:lnTo>
                  <a:pt x="1587178" y="985731"/>
                </a:lnTo>
                <a:lnTo>
                  <a:pt x="1590331" y="981183"/>
                </a:lnTo>
                <a:lnTo>
                  <a:pt x="1592130" y="980882"/>
                </a:lnTo>
                <a:lnTo>
                  <a:pt x="1754415" y="844133"/>
                </a:lnTo>
                <a:close/>
                <a:moveTo>
                  <a:pt x="1333425" y="956036"/>
                </a:moveTo>
                <a:lnTo>
                  <a:pt x="1011676" y="1160516"/>
                </a:lnTo>
                <a:lnTo>
                  <a:pt x="1014493" y="1171260"/>
                </a:lnTo>
                <a:lnTo>
                  <a:pt x="1360494" y="1366041"/>
                </a:lnTo>
                <a:lnTo>
                  <a:pt x="1362848" y="1362453"/>
                </a:lnTo>
                <a:lnTo>
                  <a:pt x="1366265" y="1361901"/>
                </a:lnTo>
                <a:lnTo>
                  <a:pt x="1338093" y="959393"/>
                </a:lnTo>
                <a:lnTo>
                  <a:pt x="1337823" y="959438"/>
                </a:lnTo>
                <a:close/>
                <a:moveTo>
                  <a:pt x="187054" y="1476458"/>
                </a:moveTo>
                <a:lnTo>
                  <a:pt x="136686" y="1609304"/>
                </a:lnTo>
                <a:lnTo>
                  <a:pt x="139338" y="1620916"/>
                </a:lnTo>
                <a:lnTo>
                  <a:pt x="237381" y="1750345"/>
                </a:lnTo>
                <a:close/>
                <a:moveTo>
                  <a:pt x="204850" y="1457073"/>
                </a:moveTo>
                <a:lnTo>
                  <a:pt x="203517" y="1459104"/>
                </a:lnTo>
                <a:lnTo>
                  <a:pt x="261628" y="1773007"/>
                </a:lnTo>
                <a:lnTo>
                  <a:pt x="478509" y="1572119"/>
                </a:lnTo>
                <a:lnTo>
                  <a:pt x="478422" y="1571684"/>
                </a:lnTo>
                <a:lnTo>
                  <a:pt x="478518" y="1571542"/>
                </a:lnTo>
                <a:close/>
                <a:moveTo>
                  <a:pt x="456824" y="1335625"/>
                </a:moveTo>
                <a:lnTo>
                  <a:pt x="455833" y="1337094"/>
                </a:lnTo>
                <a:lnTo>
                  <a:pt x="505962" y="1560779"/>
                </a:lnTo>
                <a:lnTo>
                  <a:pt x="783527" y="1642519"/>
                </a:lnTo>
                <a:close/>
                <a:moveTo>
                  <a:pt x="467102" y="1318088"/>
                </a:moveTo>
                <a:lnTo>
                  <a:pt x="467499" y="1319792"/>
                </a:lnTo>
                <a:lnTo>
                  <a:pt x="466488" y="1321292"/>
                </a:lnTo>
                <a:lnTo>
                  <a:pt x="802041" y="1637437"/>
                </a:lnTo>
                <a:lnTo>
                  <a:pt x="765226" y="1315151"/>
                </a:lnTo>
                <a:lnTo>
                  <a:pt x="759526" y="1310598"/>
                </a:lnTo>
                <a:lnTo>
                  <a:pt x="757593" y="1302106"/>
                </a:lnTo>
                <a:close/>
                <a:moveTo>
                  <a:pt x="419905" y="1333311"/>
                </a:moveTo>
                <a:lnTo>
                  <a:pt x="214326" y="1438252"/>
                </a:lnTo>
                <a:lnTo>
                  <a:pt x="483712" y="1552211"/>
                </a:lnTo>
                <a:lnTo>
                  <a:pt x="436547" y="1341750"/>
                </a:lnTo>
                <a:lnTo>
                  <a:pt x="431833" y="1342537"/>
                </a:lnTo>
                <a:lnTo>
                  <a:pt x="429128" y="1340445"/>
                </a:lnTo>
                <a:lnTo>
                  <a:pt x="429121" y="1340455"/>
                </a:lnTo>
                <a:lnTo>
                  <a:pt x="429121" y="1340440"/>
                </a:lnTo>
                <a:close/>
                <a:moveTo>
                  <a:pt x="55304" y="1461329"/>
                </a:moveTo>
                <a:lnTo>
                  <a:pt x="54141" y="1463101"/>
                </a:lnTo>
                <a:lnTo>
                  <a:pt x="121624" y="1591471"/>
                </a:lnTo>
                <a:lnTo>
                  <a:pt x="169603" y="1464367"/>
                </a:lnTo>
                <a:lnTo>
                  <a:pt x="159637" y="1456659"/>
                </a:lnTo>
                <a:lnTo>
                  <a:pt x="158638" y="1452268"/>
                </a:lnTo>
                <a:close/>
                <a:moveTo>
                  <a:pt x="1452599" y="672985"/>
                </a:moveTo>
                <a:lnTo>
                  <a:pt x="1364748" y="912901"/>
                </a:lnTo>
                <a:lnTo>
                  <a:pt x="1368628" y="915817"/>
                </a:lnTo>
                <a:lnTo>
                  <a:pt x="1369810" y="920698"/>
                </a:lnTo>
                <a:lnTo>
                  <a:pt x="1766457" y="820674"/>
                </a:lnTo>
                <a:lnTo>
                  <a:pt x="1463357" y="671189"/>
                </a:lnTo>
                <a:close/>
                <a:moveTo>
                  <a:pt x="1810237" y="473415"/>
                </a:moveTo>
                <a:lnTo>
                  <a:pt x="1810237" y="800426"/>
                </a:lnTo>
                <a:lnTo>
                  <a:pt x="1810650" y="800737"/>
                </a:lnTo>
                <a:lnTo>
                  <a:pt x="1934908" y="720200"/>
                </a:lnTo>
                <a:lnTo>
                  <a:pt x="1933164" y="712536"/>
                </a:lnTo>
                <a:lnTo>
                  <a:pt x="1942216" y="698742"/>
                </a:lnTo>
                <a:close/>
                <a:moveTo>
                  <a:pt x="1822838" y="461113"/>
                </a:moveTo>
                <a:lnTo>
                  <a:pt x="1957288" y="691429"/>
                </a:lnTo>
                <a:lnTo>
                  <a:pt x="1959058" y="691134"/>
                </a:lnTo>
                <a:lnTo>
                  <a:pt x="2005440" y="535592"/>
                </a:lnTo>
                <a:lnTo>
                  <a:pt x="1998597" y="530299"/>
                </a:lnTo>
                <a:lnTo>
                  <a:pt x="1998147" y="528321"/>
                </a:lnTo>
                <a:close/>
                <a:moveTo>
                  <a:pt x="769218" y="935735"/>
                </a:moveTo>
                <a:lnTo>
                  <a:pt x="797395" y="1271191"/>
                </a:lnTo>
                <a:lnTo>
                  <a:pt x="959137" y="1170259"/>
                </a:lnTo>
                <a:lnTo>
                  <a:pt x="957620" y="1163596"/>
                </a:lnTo>
                <a:close/>
                <a:moveTo>
                  <a:pt x="47202" y="1262789"/>
                </a:moveTo>
                <a:lnTo>
                  <a:pt x="46978" y="1433774"/>
                </a:lnTo>
                <a:lnTo>
                  <a:pt x="52410" y="1437976"/>
                </a:lnTo>
                <a:lnTo>
                  <a:pt x="53242" y="1441630"/>
                </a:lnTo>
                <a:lnTo>
                  <a:pt x="157419" y="1432276"/>
                </a:lnTo>
                <a:lnTo>
                  <a:pt x="164571" y="1421375"/>
                </a:lnTo>
                <a:close/>
                <a:moveTo>
                  <a:pt x="1778483" y="462710"/>
                </a:moveTo>
                <a:lnTo>
                  <a:pt x="1481861" y="650998"/>
                </a:lnTo>
                <a:lnTo>
                  <a:pt x="1481877" y="651056"/>
                </a:lnTo>
                <a:lnTo>
                  <a:pt x="1478008" y="656666"/>
                </a:lnTo>
                <a:lnTo>
                  <a:pt x="1780778" y="805937"/>
                </a:lnTo>
                <a:lnTo>
                  <a:pt x="1783842" y="801267"/>
                </a:lnTo>
                <a:lnTo>
                  <a:pt x="1792237" y="799912"/>
                </a:lnTo>
                <a:lnTo>
                  <a:pt x="1792237" y="471750"/>
                </a:lnTo>
                <a:lnTo>
                  <a:pt x="1790537" y="472034"/>
                </a:lnTo>
                <a:close/>
                <a:moveTo>
                  <a:pt x="744703" y="936737"/>
                </a:moveTo>
                <a:lnTo>
                  <a:pt x="461978" y="1298421"/>
                </a:lnTo>
                <a:lnTo>
                  <a:pt x="462638" y="1298917"/>
                </a:lnTo>
                <a:lnTo>
                  <a:pt x="463398" y="1302178"/>
                </a:lnTo>
                <a:lnTo>
                  <a:pt x="757640" y="1285708"/>
                </a:lnTo>
                <a:lnTo>
                  <a:pt x="767420" y="1270803"/>
                </a:lnTo>
                <a:lnTo>
                  <a:pt x="775559" y="1269444"/>
                </a:lnTo>
                <a:lnTo>
                  <a:pt x="748977" y="936023"/>
                </a:lnTo>
                <a:close/>
                <a:moveTo>
                  <a:pt x="1054742" y="787180"/>
                </a:moveTo>
                <a:lnTo>
                  <a:pt x="991754" y="1138512"/>
                </a:lnTo>
                <a:lnTo>
                  <a:pt x="992864" y="1138316"/>
                </a:lnTo>
                <a:lnTo>
                  <a:pt x="1000219" y="1144192"/>
                </a:lnTo>
                <a:lnTo>
                  <a:pt x="1319984" y="941297"/>
                </a:lnTo>
                <a:lnTo>
                  <a:pt x="1317602" y="930832"/>
                </a:lnTo>
                <a:lnTo>
                  <a:pt x="1062107" y="785065"/>
                </a:lnTo>
                <a:close/>
                <a:moveTo>
                  <a:pt x="266953" y="1145181"/>
                </a:moveTo>
                <a:lnTo>
                  <a:pt x="264399" y="1148984"/>
                </a:lnTo>
                <a:lnTo>
                  <a:pt x="258315" y="1150000"/>
                </a:lnTo>
                <a:lnTo>
                  <a:pt x="219771" y="1342030"/>
                </a:lnTo>
                <a:lnTo>
                  <a:pt x="204388" y="1420782"/>
                </a:lnTo>
                <a:lnTo>
                  <a:pt x="411738" y="1314484"/>
                </a:lnTo>
                <a:lnTo>
                  <a:pt x="410502" y="1309052"/>
                </a:lnTo>
                <a:lnTo>
                  <a:pt x="415905" y="1300818"/>
                </a:lnTo>
                <a:close/>
                <a:moveTo>
                  <a:pt x="776972" y="900305"/>
                </a:moveTo>
                <a:lnTo>
                  <a:pt x="780167" y="914026"/>
                </a:lnTo>
                <a:lnTo>
                  <a:pt x="778320" y="916764"/>
                </a:lnTo>
                <a:lnTo>
                  <a:pt x="968049" y="1144988"/>
                </a:lnTo>
                <a:lnTo>
                  <a:pt x="969748" y="1142399"/>
                </a:lnTo>
                <a:lnTo>
                  <a:pt x="973262" y="1141779"/>
                </a:lnTo>
                <a:lnTo>
                  <a:pt x="1037772" y="785143"/>
                </a:lnTo>
                <a:lnTo>
                  <a:pt x="1033796" y="782068"/>
                </a:lnTo>
                <a:close/>
                <a:moveTo>
                  <a:pt x="1075487" y="756881"/>
                </a:moveTo>
                <a:lnTo>
                  <a:pt x="1077578" y="764857"/>
                </a:lnTo>
                <a:lnTo>
                  <a:pt x="1074562" y="769231"/>
                </a:lnTo>
                <a:lnTo>
                  <a:pt x="1326326" y="910965"/>
                </a:lnTo>
                <a:lnTo>
                  <a:pt x="1329078" y="906772"/>
                </a:lnTo>
                <a:lnTo>
                  <a:pt x="1346899" y="903895"/>
                </a:lnTo>
                <a:lnTo>
                  <a:pt x="1428494" y="678420"/>
                </a:lnTo>
                <a:lnTo>
                  <a:pt x="1432576" y="665346"/>
                </a:lnTo>
                <a:close/>
                <a:moveTo>
                  <a:pt x="227952" y="1142339"/>
                </a:moveTo>
                <a:lnTo>
                  <a:pt x="62770" y="1228591"/>
                </a:lnTo>
                <a:lnTo>
                  <a:pt x="64534" y="1236167"/>
                </a:lnTo>
                <a:lnTo>
                  <a:pt x="58827" y="1244631"/>
                </a:lnTo>
                <a:lnTo>
                  <a:pt x="184537" y="1414119"/>
                </a:lnTo>
                <a:lnTo>
                  <a:pt x="184957" y="1414051"/>
                </a:lnTo>
                <a:lnTo>
                  <a:pt x="209921" y="1288214"/>
                </a:lnTo>
                <a:lnTo>
                  <a:pt x="237014" y="1149348"/>
                </a:lnTo>
                <a:close/>
                <a:moveTo>
                  <a:pt x="1983136" y="255904"/>
                </a:moveTo>
                <a:lnTo>
                  <a:pt x="1816869" y="424840"/>
                </a:lnTo>
                <a:lnTo>
                  <a:pt x="1821342" y="428414"/>
                </a:lnTo>
                <a:lnTo>
                  <a:pt x="1825753" y="445237"/>
                </a:lnTo>
                <a:lnTo>
                  <a:pt x="1994021" y="509508"/>
                </a:lnTo>
                <a:lnTo>
                  <a:pt x="2006492" y="490503"/>
                </a:lnTo>
                <a:lnTo>
                  <a:pt x="2008537" y="490173"/>
                </a:lnTo>
                <a:lnTo>
                  <a:pt x="1984324" y="256822"/>
                </a:lnTo>
                <a:close/>
                <a:moveTo>
                  <a:pt x="449164" y="899130"/>
                </a:moveTo>
                <a:lnTo>
                  <a:pt x="273290" y="1113059"/>
                </a:lnTo>
                <a:lnTo>
                  <a:pt x="277367" y="1128915"/>
                </a:lnTo>
                <a:lnTo>
                  <a:pt x="431535" y="1287296"/>
                </a:lnTo>
                <a:close/>
                <a:moveTo>
                  <a:pt x="489015" y="879979"/>
                </a:moveTo>
                <a:lnTo>
                  <a:pt x="478364" y="895774"/>
                </a:lnTo>
                <a:lnTo>
                  <a:pt x="469844" y="897197"/>
                </a:lnTo>
                <a:lnTo>
                  <a:pt x="451332" y="1281473"/>
                </a:lnTo>
                <a:lnTo>
                  <a:pt x="728906" y="924708"/>
                </a:lnTo>
                <a:lnTo>
                  <a:pt x="727861" y="923900"/>
                </a:lnTo>
                <a:lnTo>
                  <a:pt x="724803" y="910462"/>
                </a:lnTo>
                <a:close/>
                <a:moveTo>
                  <a:pt x="60528" y="1050375"/>
                </a:moveTo>
                <a:lnTo>
                  <a:pt x="57128" y="1055438"/>
                </a:lnTo>
                <a:lnTo>
                  <a:pt x="51328" y="1056406"/>
                </a:lnTo>
                <a:lnTo>
                  <a:pt x="47838" y="1205837"/>
                </a:lnTo>
                <a:lnTo>
                  <a:pt x="53065" y="1210012"/>
                </a:lnTo>
                <a:lnTo>
                  <a:pt x="221085" y="1123395"/>
                </a:lnTo>
                <a:lnTo>
                  <a:pt x="220886" y="1122523"/>
                </a:lnTo>
                <a:close/>
                <a:moveTo>
                  <a:pt x="77903" y="1034507"/>
                </a:moveTo>
                <a:lnTo>
                  <a:pt x="230703" y="1103254"/>
                </a:lnTo>
                <a:lnTo>
                  <a:pt x="232744" y="1100144"/>
                </a:lnTo>
                <a:lnTo>
                  <a:pt x="247064" y="1097832"/>
                </a:lnTo>
                <a:lnTo>
                  <a:pt x="247072" y="1097792"/>
                </a:lnTo>
                <a:lnTo>
                  <a:pt x="247105" y="1097826"/>
                </a:lnTo>
                <a:lnTo>
                  <a:pt x="255392" y="1096488"/>
                </a:lnTo>
                <a:lnTo>
                  <a:pt x="259367" y="1099474"/>
                </a:lnTo>
                <a:lnTo>
                  <a:pt x="430436" y="891750"/>
                </a:lnTo>
                <a:close/>
                <a:moveTo>
                  <a:pt x="1832245" y="139237"/>
                </a:moveTo>
                <a:lnTo>
                  <a:pt x="1803857" y="412400"/>
                </a:lnTo>
                <a:lnTo>
                  <a:pt x="1971889" y="241670"/>
                </a:lnTo>
                <a:lnTo>
                  <a:pt x="1969243" y="230045"/>
                </a:lnTo>
                <a:lnTo>
                  <a:pt x="1839677" y="137729"/>
                </a:lnTo>
                <a:lnTo>
                  <a:pt x="1839472" y="138030"/>
                </a:lnTo>
                <a:close/>
                <a:moveTo>
                  <a:pt x="148564" y="871396"/>
                </a:moveTo>
                <a:lnTo>
                  <a:pt x="141707" y="881722"/>
                </a:lnTo>
                <a:lnTo>
                  <a:pt x="123632" y="884740"/>
                </a:lnTo>
                <a:lnTo>
                  <a:pt x="61271" y="1012823"/>
                </a:lnTo>
                <a:lnTo>
                  <a:pt x="65023" y="1015643"/>
                </a:lnTo>
                <a:lnTo>
                  <a:pt x="65204" y="1016346"/>
                </a:lnTo>
                <a:lnTo>
                  <a:pt x="401281" y="880253"/>
                </a:lnTo>
                <a:close/>
                <a:moveTo>
                  <a:pt x="1013749" y="471000"/>
                </a:moveTo>
                <a:lnTo>
                  <a:pt x="1011340" y="474629"/>
                </a:lnTo>
                <a:lnTo>
                  <a:pt x="1009066" y="475009"/>
                </a:lnTo>
                <a:lnTo>
                  <a:pt x="1055372" y="731260"/>
                </a:lnTo>
                <a:lnTo>
                  <a:pt x="1055759" y="731192"/>
                </a:lnTo>
                <a:lnTo>
                  <a:pt x="1067287" y="740401"/>
                </a:lnTo>
                <a:lnTo>
                  <a:pt x="1426123" y="648418"/>
                </a:lnTo>
                <a:lnTo>
                  <a:pt x="1425943" y="647629"/>
                </a:lnTo>
                <a:close/>
                <a:moveTo>
                  <a:pt x="1313376" y="278712"/>
                </a:moveTo>
                <a:lnTo>
                  <a:pt x="1022223" y="447169"/>
                </a:lnTo>
                <a:lnTo>
                  <a:pt x="1023778" y="453588"/>
                </a:lnTo>
                <a:lnTo>
                  <a:pt x="1432251" y="628623"/>
                </a:lnTo>
                <a:lnTo>
                  <a:pt x="1434395" y="625356"/>
                </a:lnTo>
                <a:lnTo>
                  <a:pt x="1333888" y="289073"/>
                </a:lnTo>
                <a:lnTo>
                  <a:pt x="1328035" y="290051"/>
                </a:lnTo>
                <a:close/>
                <a:moveTo>
                  <a:pt x="1620929" y="128123"/>
                </a:moveTo>
                <a:lnTo>
                  <a:pt x="1467003" y="622939"/>
                </a:lnTo>
                <a:lnTo>
                  <a:pt x="1476224" y="630305"/>
                </a:lnTo>
                <a:lnTo>
                  <a:pt x="1770306" y="443382"/>
                </a:lnTo>
                <a:lnTo>
                  <a:pt x="1769206" y="438549"/>
                </a:lnTo>
                <a:lnTo>
                  <a:pt x="1774443" y="430568"/>
                </a:lnTo>
                <a:close/>
                <a:moveTo>
                  <a:pt x="1645707" y="103968"/>
                </a:moveTo>
                <a:lnTo>
                  <a:pt x="1639033" y="114138"/>
                </a:lnTo>
                <a:lnTo>
                  <a:pt x="1785915" y="410911"/>
                </a:lnTo>
                <a:lnTo>
                  <a:pt x="1814076" y="139933"/>
                </a:lnTo>
                <a:lnTo>
                  <a:pt x="1799922" y="128986"/>
                </a:lnTo>
                <a:lnTo>
                  <a:pt x="1797996" y="120522"/>
                </a:lnTo>
                <a:close/>
                <a:moveTo>
                  <a:pt x="1602651" y="115940"/>
                </a:moveTo>
                <a:lnTo>
                  <a:pt x="1360875" y="255376"/>
                </a:lnTo>
                <a:lnTo>
                  <a:pt x="1363531" y="267044"/>
                </a:lnTo>
                <a:lnTo>
                  <a:pt x="1353128" y="282896"/>
                </a:lnTo>
                <a:lnTo>
                  <a:pt x="1450287" y="608623"/>
                </a:lnTo>
                <a:lnTo>
                  <a:pt x="1603835" y="116856"/>
                </a:lnTo>
                <a:close/>
                <a:moveTo>
                  <a:pt x="358448" y="655353"/>
                </a:moveTo>
                <a:lnTo>
                  <a:pt x="150322" y="844897"/>
                </a:lnTo>
                <a:lnTo>
                  <a:pt x="151996" y="851807"/>
                </a:lnTo>
                <a:lnTo>
                  <a:pt x="437662" y="860722"/>
                </a:lnTo>
                <a:lnTo>
                  <a:pt x="442416" y="853476"/>
                </a:lnTo>
                <a:lnTo>
                  <a:pt x="360974" y="655489"/>
                </a:lnTo>
                <a:lnTo>
                  <a:pt x="359073" y="655829"/>
                </a:lnTo>
                <a:close/>
                <a:moveTo>
                  <a:pt x="171017" y="725562"/>
                </a:moveTo>
                <a:lnTo>
                  <a:pt x="171082" y="725829"/>
                </a:lnTo>
                <a:cubicBezTo>
                  <a:pt x="170153" y="732995"/>
                  <a:pt x="166258" y="739978"/>
                  <a:pt x="158234" y="745179"/>
                </a:cubicBezTo>
                <a:lnTo>
                  <a:pt x="153150" y="746028"/>
                </a:lnTo>
                <a:lnTo>
                  <a:pt x="141307" y="825812"/>
                </a:lnTo>
                <a:lnTo>
                  <a:pt x="315606" y="666957"/>
                </a:lnTo>
                <a:close/>
                <a:moveTo>
                  <a:pt x="587838" y="514154"/>
                </a:moveTo>
                <a:lnTo>
                  <a:pt x="756606" y="880739"/>
                </a:lnTo>
                <a:lnTo>
                  <a:pt x="758404" y="880448"/>
                </a:lnTo>
                <a:lnTo>
                  <a:pt x="765491" y="885774"/>
                </a:lnTo>
                <a:lnTo>
                  <a:pt x="1022967" y="767238"/>
                </a:lnTo>
                <a:lnTo>
                  <a:pt x="1022308" y="764342"/>
                </a:lnTo>
                <a:close/>
                <a:moveTo>
                  <a:pt x="565559" y="513477"/>
                </a:moveTo>
                <a:lnTo>
                  <a:pt x="473214" y="846176"/>
                </a:lnTo>
                <a:lnTo>
                  <a:pt x="486259" y="855980"/>
                </a:lnTo>
                <a:lnTo>
                  <a:pt x="487910" y="863068"/>
                </a:lnTo>
                <a:lnTo>
                  <a:pt x="729098" y="894250"/>
                </a:lnTo>
                <a:lnTo>
                  <a:pt x="735756" y="884105"/>
                </a:lnTo>
                <a:lnTo>
                  <a:pt x="736158" y="884040"/>
                </a:lnTo>
                <a:close/>
                <a:moveTo>
                  <a:pt x="593620" y="491223"/>
                </a:moveTo>
                <a:lnTo>
                  <a:pt x="590195" y="496322"/>
                </a:lnTo>
                <a:lnTo>
                  <a:pt x="1025105" y="746764"/>
                </a:lnTo>
                <a:lnTo>
                  <a:pt x="1032644" y="735275"/>
                </a:lnTo>
                <a:lnTo>
                  <a:pt x="1035665" y="734741"/>
                </a:lnTo>
                <a:lnTo>
                  <a:pt x="988748" y="478402"/>
                </a:lnTo>
                <a:lnTo>
                  <a:pt x="988430" y="478455"/>
                </a:lnTo>
                <a:cubicBezTo>
                  <a:pt x="981509" y="476376"/>
                  <a:pt x="975634" y="471515"/>
                  <a:pt x="971790" y="465585"/>
                </a:cubicBezTo>
                <a:lnTo>
                  <a:pt x="970329" y="459162"/>
                </a:lnTo>
                <a:close/>
                <a:moveTo>
                  <a:pt x="543234" y="509109"/>
                </a:moveTo>
                <a:lnTo>
                  <a:pt x="382991" y="632765"/>
                </a:lnTo>
                <a:lnTo>
                  <a:pt x="384583" y="639295"/>
                </a:lnTo>
                <a:lnTo>
                  <a:pt x="378701" y="648152"/>
                </a:lnTo>
                <a:lnTo>
                  <a:pt x="457864" y="832949"/>
                </a:lnTo>
                <a:close/>
                <a:moveTo>
                  <a:pt x="208774" y="615810"/>
                </a:moveTo>
                <a:lnTo>
                  <a:pt x="199866" y="629022"/>
                </a:lnTo>
                <a:lnTo>
                  <a:pt x="191130" y="630481"/>
                </a:lnTo>
                <a:lnTo>
                  <a:pt x="164612" y="704172"/>
                </a:lnTo>
                <a:lnTo>
                  <a:pt x="166129" y="705384"/>
                </a:lnTo>
                <a:lnTo>
                  <a:pt x="166314" y="706148"/>
                </a:lnTo>
                <a:lnTo>
                  <a:pt x="326310" y="640771"/>
                </a:lnTo>
                <a:close/>
                <a:moveTo>
                  <a:pt x="1379685" y="39966"/>
                </a:moveTo>
                <a:lnTo>
                  <a:pt x="1370560" y="53553"/>
                </a:lnTo>
                <a:lnTo>
                  <a:pt x="1355339" y="56094"/>
                </a:lnTo>
                <a:lnTo>
                  <a:pt x="1345214" y="236190"/>
                </a:lnTo>
                <a:lnTo>
                  <a:pt x="1350815" y="240400"/>
                </a:lnTo>
                <a:lnTo>
                  <a:pt x="1593502" y="100438"/>
                </a:lnTo>
                <a:lnTo>
                  <a:pt x="1591938" y="93565"/>
                </a:lnTo>
                <a:close/>
                <a:moveTo>
                  <a:pt x="401015" y="475800"/>
                </a:moveTo>
                <a:lnTo>
                  <a:pt x="394760" y="484870"/>
                </a:lnTo>
                <a:lnTo>
                  <a:pt x="390649" y="485556"/>
                </a:lnTo>
                <a:lnTo>
                  <a:pt x="381030" y="608667"/>
                </a:lnTo>
                <a:lnTo>
                  <a:pt x="534509" y="490747"/>
                </a:lnTo>
                <a:close/>
                <a:moveTo>
                  <a:pt x="365531" y="483808"/>
                </a:moveTo>
                <a:lnTo>
                  <a:pt x="220160" y="596146"/>
                </a:lnTo>
                <a:lnTo>
                  <a:pt x="349175" y="623545"/>
                </a:lnTo>
                <a:lnTo>
                  <a:pt x="352947" y="618000"/>
                </a:lnTo>
                <a:lnTo>
                  <a:pt x="358710" y="617037"/>
                </a:lnTo>
                <a:lnTo>
                  <a:pt x="368915" y="486425"/>
                </a:lnTo>
                <a:close/>
                <a:moveTo>
                  <a:pt x="1050659" y="99996"/>
                </a:moveTo>
                <a:lnTo>
                  <a:pt x="1009862" y="427791"/>
                </a:lnTo>
                <a:lnTo>
                  <a:pt x="1012011" y="429406"/>
                </a:lnTo>
                <a:lnTo>
                  <a:pt x="1307335" y="259341"/>
                </a:lnTo>
                <a:lnTo>
                  <a:pt x="1306703" y="256565"/>
                </a:lnTo>
                <a:lnTo>
                  <a:pt x="1307649" y="255123"/>
                </a:lnTo>
                <a:close/>
                <a:moveTo>
                  <a:pt x="1068365" y="88027"/>
                </a:moveTo>
                <a:lnTo>
                  <a:pt x="1321009" y="237107"/>
                </a:lnTo>
                <a:lnTo>
                  <a:pt x="1328575" y="235886"/>
                </a:lnTo>
                <a:lnTo>
                  <a:pt x="1338988" y="50678"/>
                </a:lnTo>
                <a:lnTo>
                  <a:pt x="1331011" y="44508"/>
                </a:lnTo>
                <a:lnTo>
                  <a:pt x="1330237" y="41106"/>
                </a:lnTo>
                <a:close/>
                <a:moveTo>
                  <a:pt x="756447" y="226441"/>
                </a:moveTo>
                <a:lnTo>
                  <a:pt x="584099" y="465835"/>
                </a:lnTo>
                <a:lnTo>
                  <a:pt x="588358" y="469237"/>
                </a:lnTo>
                <a:lnTo>
                  <a:pt x="968162" y="439967"/>
                </a:lnTo>
                <a:close/>
                <a:moveTo>
                  <a:pt x="861216" y="163581"/>
                </a:moveTo>
                <a:lnTo>
                  <a:pt x="774193" y="216537"/>
                </a:lnTo>
                <a:lnTo>
                  <a:pt x="973736" y="416298"/>
                </a:lnTo>
                <a:lnTo>
                  <a:pt x="886295" y="173270"/>
                </a:lnTo>
                <a:lnTo>
                  <a:pt x="875690" y="175142"/>
                </a:lnTo>
                <a:close/>
                <a:moveTo>
                  <a:pt x="908842" y="139592"/>
                </a:moveTo>
                <a:lnTo>
                  <a:pt x="911915" y="151540"/>
                </a:lnTo>
                <a:lnTo>
                  <a:pt x="905089" y="161704"/>
                </a:lnTo>
                <a:lnTo>
                  <a:pt x="991435" y="401688"/>
                </a:lnTo>
                <a:lnTo>
                  <a:pt x="1031417" y="96922"/>
                </a:lnTo>
                <a:close/>
                <a:moveTo>
                  <a:pt x="526996" y="304948"/>
                </a:moveTo>
                <a:lnTo>
                  <a:pt x="403517" y="448363"/>
                </a:lnTo>
                <a:lnTo>
                  <a:pt x="405133" y="454526"/>
                </a:lnTo>
                <a:lnTo>
                  <a:pt x="543544" y="470023"/>
                </a:lnTo>
                <a:lnTo>
                  <a:pt x="549587" y="460813"/>
                </a:lnTo>
                <a:lnTo>
                  <a:pt x="550269" y="460693"/>
                </a:lnTo>
                <a:close/>
                <a:moveTo>
                  <a:pt x="557823" y="279498"/>
                </a:moveTo>
                <a:lnTo>
                  <a:pt x="558196" y="281099"/>
                </a:lnTo>
                <a:lnTo>
                  <a:pt x="547617" y="296790"/>
                </a:lnTo>
                <a:lnTo>
                  <a:pt x="570577" y="450438"/>
                </a:lnTo>
                <a:lnTo>
                  <a:pt x="727383" y="232653"/>
                </a:lnTo>
                <a:close/>
                <a:moveTo>
                  <a:pt x="513785" y="251178"/>
                </a:moveTo>
                <a:cubicBezTo>
                  <a:pt x="520763" y="246655"/>
                  <a:pt x="529549" y="244925"/>
                  <a:pt x="536900" y="247095"/>
                </a:cubicBezTo>
                <a:lnTo>
                  <a:pt x="548138" y="256072"/>
                </a:lnTo>
                <a:lnTo>
                  <a:pt x="751233" y="199528"/>
                </a:lnTo>
                <a:lnTo>
                  <a:pt x="753140" y="196879"/>
                </a:lnTo>
                <a:lnTo>
                  <a:pt x="754661" y="198153"/>
                </a:lnTo>
                <a:lnTo>
                  <a:pt x="858953" y="134711"/>
                </a:lnTo>
                <a:lnTo>
                  <a:pt x="867150" y="122220"/>
                </a:lnTo>
                <a:cubicBezTo>
                  <a:pt x="875174" y="117020"/>
                  <a:pt x="883139" y="116316"/>
                  <a:pt x="890060" y="118395"/>
                </a:cubicBezTo>
                <a:lnTo>
                  <a:pt x="890642" y="118844"/>
                </a:lnTo>
                <a:lnTo>
                  <a:pt x="1035058" y="69172"/>
                </a:lnTo>
                <a:lnTo>
                  <a:pt x="1035155" y="68430"/>
                </a:lnTo>
                <a:lnTo>
                  <a:pt x="1035913" y="68878"/>
                </a:lnTo>
                <a:lnTo>
                  <a:pt x="1037354" y="68382"/>
                </a:lnTo>
                <a:lnTo>
                  <a:pt x="1331928" y="15346"/>
                </a:lnTo>
                <a:lnTo>
                  <a:pt x="1338906" y="4713"/>
                </a:lnTo>
                <a:cubicBezTo>
                  <a:pt x="1354255" y="-5236"/>
                  <a:pt x="1370768" y="1896"/>
                  <a:pt x="1378456" y="13758"/>
                </a:cubicBezTo>
                <a:lnTo>
                  <a:pt x="1378605" y="14339"/>
                </a:lnTo>
                <a:lnTo>
                  <a:pt x="1607047" y="70331"/>
                </a:lnTo>
                <a:lnTo>
                  <a:pt x="1626372" y="67212"/>
                </a:lnTo>
                <a:lnTo>
                  <a:pt x="1638860" y="76596"/>
                </a:lnTo>
                <a:lnTo>
                  <a:pt x="1804037" y="94951"/>
                </a:lnTo>
                <a:lnTo>
                  <a:pt x="1807817" y="89190"/>
                </a:lnTo>
                <a:cubicBezTo>
                  <a:pt x="1823167" y="79241"/>
                  <a:pt x="1839679" y="86374"/>
                  <a:pt x="1847367" y="98235"/>
                </a:cubicBezTo>
                <a:lnTo>
                  <a:pt x="1851495" y="114921"/>
                </a:lnTo>
                <a:lnTo>
                  <a:pt x="1982561" y="208390"/>
                </a:lnTo>
                <a:lnTo>
                  <a:pt x="2003961" y="204935"/>
                </a:lnTo>
                <a:cubicBezTo>
                  <a:pt x="2010968" y="206957"/>
                  <a:pt x="2017018" y="211706"/>
                  <a:pt x="2020862" y="217636"/>
                </a:cubicBezTo>
                <a:cubicBezTo>
                  <a:pt x="2028549" y="229497"/>
                  <a:pt x="2028317" y="247482"/>
                  <a:pt x="2012967" y="257431"/>
                </a:cubicBezTo>
                <a:lnTo>
                  <a:pt x="2007962" y="258267"/>
                </a:lnTo>
                <a:lnTo>
                  <a:pt x="2031974" y="488977"/>
                </a:lnTo>
                <a:lnTo>
                  <a:pt x="2046042" y="499549"/>
                </a:lnTo>
                <a:cubicBezTo>
                  <a:pt x="2054427" y="510957"/>
                  <a:pt x="2054193" y="528943"/>
                  <a:pt x="2038146" y="539343"/>
                </a:cubicBezTo>
                <a:lnTo>
                  <a:pt x="2026916" y="541219"/>
                </a:lnTo>
                <a:lnTo>
                  <a:pt x="1980674" y="698823"/>
                </a:lnTo>
                <a:lnTo>
                  <a:pt x="1985300" y="702401"/>
                </a:lnTo>
                <a:cubicBezTo>
                  <a:pt x="1992988" y="714262"/>
                  <a:pt x="1993453" y="731795"/>
                  <a:pt x="1977406" y="742195"/>
                </a:cubicBezTo>
                <a:cubicBezTo>
                  <a:pt x="1970429" y="746717"/>
                  <a:pt x="1961642" y="748449"/>
                  <a:pt x="1954291" y="746278"/>
                </a:cubicBezTo>
                <a:lnTo>
                  <a:pt x="1946075" y="739715"/>
                </a:lnTo>
                <a:lnTo>
                  <a:pt x="1825161" y="818084"/>
                </a:lnTo>
                <a:lnTo>
                  <a:pt x="1828084" y="830926"/>
                </a:lnTo>
                <a:cubicBezTo>
                  <a:pt x="1827068" y="838149"/>
                  <a:pt x="1823172" y="845132"/>
                  <a:pt x="1815498" y="850107"/>
                </a:cubicBezTo>
                <a:cubicBezTo>
                  <a:pt x="1807473" y="855307"/>
                  <a:pt x="1799508" y="856011"/>
                  <a:pt x="1792587" y="853932"/>
                </a:cubicBezTo>
                <a:lnTo>
                  <a:pt x="1784955" y="848028"/>
                </a:lnTo>
                <a:lnTo>
                  <a:pt x="1618671" y="988962"/>
                </a:lnTo>
                <a:lnTo>
                  <a:pt x="1621967" y="1002478"/>
                </a:lnTo>
                <a:lnTo>
                  <a:pt x="1618359" y="1007911"/>
                </a:lnTo>
                <a:lnTo>
                  <a:pt x="1620464" y="1017159"/>
                </a:lnTo>
                <a:cubicBezTo>
                  <a:pt x="1619448" y="1024382"/>
                  <a:pt x="1615552" y="1031365"/>
                  <a:pt x="1607878" y="1036339"/>
                </a:cubicBezTo>
                <a:lnTo>
                  <a:pt x="1585800" y="1040026"/>
                </a:lnTo>
                <a:lnTo>
                  <a:pt x="1400466" y="1370046"/>
                </a:lnTo>
                <a:lnTo>
                  <a:pt x="1402398" y="1371498"/>
                </a:lnTo>
                <a:lnTo>
                  <a:pt x="1404609" y="1381210"/>
                </a:lnTo>
                <a:lnTo>
                  <a:pt x="1576100" y="1459766"/>
                </a:lnTo>
                <a:lnTo>
                  <a:pt x="1580301" y="1453365"/>
                </a:lnTo>
                <a:cubicBezTo>
                  <a:pt x="1595650" y="1443416"/>
                  <a:pt x="1612163" y="1450548"/>
                  <a:pt x="1619850" y="1462410"/>
                </a:cubicBezTo>
                <a:cubicBezTo>
                  <a:pt x="1624269" y="1468462"/>
                  <a:pt x="1626307" y="1475811"/>
                  <a:pt x="1625235" y="1482946"/>
                </a:cubicBezTo>
                <a:lnTo>
                  <a:pt x="1616250" y="1495976"/>
                </a:lnTo>
                <a:lnTo>
                  <a:pt x="1695950" y="1698680"/>
                </a:lnTo>
                <a:lnTo>
                  <a:pt x="1697745" y="1698390"/>
                </a:lnTo>
                <a:cubicBezTo>
                  <a:pt x="1704752" y="1700412"/>
                  <a:pt x="1710803" y="1705160"/>
                  <a:pt x="1714646" y="1711091"/>
                </a:cubicBezTo>
                <a:cubicBezTo>
                  <a:pt x="1723032" y="1722499"/>
                  <a:pt x="1722798" y="1740485"/>
                  <a:pt x="1706751" y="1750886"/>
                </a:cubicBezTo>
                <a:lnTo>
                  <a:pt x="1701602" y="1751746"/>
                </a:lnTo>
                <a:lnTo>
                  <a:pt x="1662969" y="2061379"/>
                </a:lnTo>
                <a:lnTo>
                  <a:pt x="1667405" y="2064712"/>
                </a:lnTo>
                <a:cubicBezTo>
                  <a:pt x="1675093" y="2076573"/>
                  <a:pt x="1675558" y="2094106"/>
                  <a:pt x="1659511" y="2104507"/>
                </a:cubicBezTo>
                <a:lnTo>
                  <a:pt x="1657547" y="2104835"/>
                </a:lnTo>
                <a:lnTo>
                  <a:pt x="1657419" y="2105865"/>
                </a:lnTo>
                <a:lnTo>
                  <a:pt x="1656829" y="2104955"/>
                </a:lnTo>
                <a:lnTo>
                  <a:pt x="1636601" y="2108333"/>
                </a:lnTo>
                <a:cubicBezTo>
                  <a:pt x="1629680" y="2106254"/>
                  <a:pt x="1623805" y="2101393"/>
                  <a:pt x="1619961" y="2095463"/>
                </a:cubicBezTo>
                <a:cubicBezTo>
                  <a:pt x="1616117" y="2089532"/>
                  <a:pt x="1614253" y="2082070"/>
                  <a:pt x="1615269" y="2074848"/>
                </a:cubicBezTo>
                <a:lnTo>
                  <a:pt x="1626361" y="2057945"/>
                </a:lnTo>
                <a:lnTo>
                  <a:pt x="1486899" y="1842772"/>
                </a:lnTo>
                <a:lnTo>
                  <a:pt x="1476505" y="1844508"/>
                </a:lnTo>
                <a:cubicBezTo>
                  <a:pt x="1469584" y="1842430"/>
                  <a:pt x="1463709" y="1837568"/>
                  <a:pt x="1459865" y="1831638"/>
                </a:cubicBezTo>
                <a:cubicBezTo>
                  <a:pt x="1456021" y="1825707"/>
                  <a:pt x="1454158" y="1818246"/>
                  <a:pt x="1455173" y="1811023"/>
                </a:cubicBezTo>
                <a:lnTo>
                  <a:pt x="1458668" y="1805698"/>
                </a:lnTo>
                <a:lnTo>
                  <a:pt x="1364588" y="1717921"/>
                </a:lnTo>
                <a:lnTo>
                  <a:pt x="1364474" y="1718091"/>
                </a:lnTo>
                <a:cubicBezTo>
                  <a:pt x="1356450" y="1723292"/>
                  <a:pt x="1348485" y="1723996"/>
                  <a:pt x="1341564" y="1721917"/>
                </a:cubicBezTo>
                <a:lnTo>
                  <a:pt x="1334216" y="1716234"/>
                </a:lnTo>
                <a:lnTo>
                  <a:pt x="1104216" y="1916726"/>
                </a:lnTo>
                <a:lnTo>
                  <a:pt x="1107628" y="1931377"/>
                </a:lnTo>
                <a:cubicBezTo>
                  <a:pt x="1106555" y="1938513"/>
                  <a:pt x="1102547" y="1945321"/>
                  <a:pt x="1094872" y="1950296"/>
                </a:cubicBezTo>
                <a:cubicBezTo>
                  <a:pt x="1078824" y="1960697"/>
                  <a:pt x="1063010" y="1953112"/>
                  <a:pt x="1055322" y="1941252"/>
                </a:cubicBezTo>
                <a:lnTo>
                  <a:pt x="1055094" y="1940248"/>
                </a:lnTo>
                <a:lnTo>
                  <a:pt x="780584" y="1990224"/>
                </a:lnTo>
                <a:lnTo>
                  <a:pt x="780813" y="1991232"/>
                </a:lnTo>
                <a:cubicBezTo>
                  <a:pt x="779798" y="1998454"/>
                  <a:pt x="775902" y="2005438"/>
                  <a:pt x="768227" y="2010412"/>
                </a:cubicBezTo>
                <a:cubicBezTo>
                  <a:pt x="760203" y="2015613"/>
                  <a:pt x="752238" y="2016317"/>
                  <a:pt x="745317" y="2014238"/>
                </a:cubicBezTo>
                <a:lnTo>
                  <a:pt x="737386" y="2008104"/>
                </a:lnTo>
                <a:lnTo>
                  <a:pt x="734556" y="2010439"/>
                </a:lnTo>
                <a:lnTo>
                  <a:pt x="735440" y="2006599"/>
                </a:lnTo>
                <a:lnTo>
                  <a:pt x="728677" y="2001368"/>
                </a:lnTo>
                <a:cubicBezTo>
                  <a:pt x="724833" y="1995437"/>
                  <a:pt x="722970" y="1987976"/>
                  <a:pt x="723985" y="1980753"/>
                </a:cubicBezTo>
                <a:lnTo>
                  <a:pt x="724458" y="1980033"/>
                </a:lnTo>
                <a:lnTo>
                  <a:pt x="595122" y="1887478"/>
                </a:lnTo>
                <a:lnTo>
                  <a:pt x="594770" y="1888015"/>
                </a:lnTo>
                <a:cubicBezTo>
                  <a:pt x="587793" y="1892536"/>
                  <a:pt x="579006" y="1894268"/>
                  <a:pt x="571655" y="1892097"/>
                </a:cubicBezTo>
                <a:cubicBezTo>
                  <a:pt x="565453" y="1890173"/>
                  <a:pt x="559290" y="1885249"/>
                  <a:pt x="555220" y="1878970"/>
                </a:cubicBezTo>
                <a:lnTo>
                  <a:pt x="555079" y="1878350"/>
                </a:lnTo>
                <a:lnTo>
                  <a:pt x="451142" y="1895781"/>
                </a:lnTo>
                <a:lnTo>
                  <a:pt x="439697" y="1913221"/>
                </a:lnTo>
                <a:cubicBezTo>
                  <a:pt x="423650" y="1923622"/>
                  <a:pt x="407835" y="1916038"/>
                  <a:pt x="400148" y="1904177"/>
                </a:cubicBezTo>
                <a:lnTo>
                  <a:pt x="396946" y="1890112"/>
                </a:lnTo>
                <a:lnTo>
                  <a:pt x="257499" y="1807304"/>
                </a:lnTo>
                <a:lnTo>
                  <a:pt x="254393" y="1807868"/>
                </a:lnTo>
                <a:lnTo>
                  <a:pt x="248889" y="1812969"/>
                </a:lnTo>
                <a:lnTo>
                  <a:pt x="248159" y="1809001"/>
                </a:lnTo>
                <a:lnTo>
                  <a:pt x="245735" y="1809441"/>
                </a:lnTo>
                <a:cubicBezTo>
                  <a:pt x="241166" y="1808316"/>
                  <a:pt x="236996" y="1805322"/>
                  <a:pt x="234056" y="1800786"/>
                </a:cubicBezTo>
                <a:cubicBezTo>
                  <a:pt x="231343" y="1796600"/>
                  <a:pt x="230477" y="1792207"/>
                  <a:pt x="230761" y="1788059"/>
                </a:cubicBezTo>
                <a:lnTo>
                  <a:pt x="233836" y="1783614"/>
                </a:lnTo>
                <a:lnTo>
                  <a:pt x="124910" y="1640363"/>
                </a:lnTo>
                <a:lnTo>
                  <a:pt x="124258" y="1642082"/>
                </a:lnTo>
                <a:lnTo>
                  <a:pt x="121628" y="1637144"/>
                </a:lnTo>
                <a:lnTo>
                  <a:pt x="116701" y="1638063"/>
                </a:lnTo>
                <a:cubicBezTo>
                  <a:pt x="112799" y="1636629"/>
                  <a:pt x="108690" y="1633346"/>
                  <a:pt x="106429" y="1629858"/>
                </a:cubicBezTo>
                <a:cubicBezTo>
                  <a:pt x="103490" y="1625323"/>
                  <a:pt x="102634" y="1620181"/>
                  <a:pt x="103559" y="1615494"/>
                </a:cubicBezTo>
                <a:lnTo>
                  <a:pt x="106097" y="1611719"/>
                </a:lnTo>
                <a:lnTo>
                  <a:pt x="35818" y="1479307"/>
                </a:lnTo>
                <a:lnTo>
                  <a:pt x="21400" y="1481853"/>
                </a:lnTo>
                <a:cubicBezTo>
                  <a:pt x="15198" y="1479928"/>
                  <a:pt x="9035" y="1475006"/>
                  <a:pt x="4965" y="1468726"/>
                </a:cubicBezTo>
                <a:cubicBezTo>
                  <a:pt x="-2722" y="1456865"/>
                  <a:pt x="-2490" y="1438880"/>
                  <a:pt x="12860" y="1428931"/>
                </a:cubicBezTo>
                <a:lnTo>
                  <a:pt x="23429" y="1427166"/>
                </a:lnTo>
                <a:lnTo>
                  <a:pt x="23894" y="1255064"/>
                </a:lnTo>
                <a:lnTo>
                  <a:pt x="12228" y="1246041"/>
                </a:lnTo>
                <a:cubicBezTo>
                  <a:pt x="4541" y="1234180"/>
                  <a:pt x="4773" y="1216194"/>
                  <a:pt x="20123" y="1206246"/>
                </a:cubicBezTo>
                <a:lnTo>
                  <a:pt x="24511" y="1205471"/>
                </a:lnTo>
                <a:lnTo>
                  <a:pt x="27834" y="1054326"/>
                </a:lnTo>
                <a:lnTo>
                  <a:pt x="17579" y="1046393"/>
                </a:lnTo>
                <a:cubicBezTo>
                  <a:pt x="9891" y="1034532"/>
                  <a:pt x="10123" y="1016547"/>
                  <a:pt x="25473" y="1006598"/>
                </a:cubicBezTo>
                <a:lnTo>
                  <a:pt x="39049" y="1004406"/>
                </a:lnTo>
                <a:lnTo>
                  <a:pt x="102302" y="872789"/>
                </a:lnTo>
                <a:lnTo>
                  <a:pt x="102158" y="872678"/>
                </a:lnTo>
                <a:cubicBezTo>
                  <a:pt x="94470" y="860816"/>
                  <a:pt x="94703" y="842831"/>
                  <a:pt x="110052" y="832882"/>
                </a:cubicBezTo>
                <a:lnTo>
                  <a:pt x="115521" y="831999"/>
                </a:lnTo>
                <a:lnTo>
                  <a:pt x="128172" y="743472"/>
                </a:lnTo>
                <a:lnTo>
                  <a:pt x="118685" y="736134"/>
                </a:lnTo>
                <a:cubicBezTo>
                  <a:pt x="110997" y="724273"/>
                  <a:pt x="111229" y="706288"/>
                  <a:pt x="126579" y="696339"/>
                </a:cubicBezTo>
                <a:lnTo>
                  <a:pt x="141656" y="693676"/>
                </a:lnTo>
                <a:lnTo>
                  <a:pt x="166418" y="624697"/>
                </a:lnTo>
                <a:lnTo>
                  <a:pt x="160316" y="619978"/>
                </a:lnTo>
                <a:cubicBezTo>
                  <a:pt x="152628" y="608116"/>
                  <a:pt x="152861" y="590131"/>
                  <a:pt x="168211" y="580182"/>
                </a:cubicBezTo>
                <a:cubicBezTo>
                  <a:pt x="175886" y="575208"/>
                  <a:pt x="183851" y="574504"/>
                  <a:pt x="190859" y="576526"/>
                </a:cubicBezTo>
                <a:lnTo>
                  <a:pt x="197939" y="581846"/>
                </a:lnTo>
                <a:lnTo>
                  <a:pt x="352128" y="462277"/>
                </a:lnTo>
                <a:lnTo>
                  <a:pt x="350519" y="455210"/>
                </a:lnTo>
                <a:cubicBezTo>
                  <a:pt x="351535" y="447988"/>
                  <a:pt x="355430" y="441004"/>
                  <a:pt x="363105" y="436030"/>
                </a:cubicBezTo>
                <a:lnTo>
                  <a:pt x="383796" y="432375"/>
                </a:lnTo>
                <a:lnTo>
                  <a:pt x="505728" y="290260"/>
                </a:lnTo>
                <a:lnTo>
                  <a:pt x="501199" y="270358"/>
                </a:lnTo>
                <a:cubicBezTo>
                  <a:pt x="502215" y="263136"/>
                  <a:pt x="506110" y="256152"/>
                  <a:pt x="513785" y="251178"/>
                </a:cubicBezTo>
                <a:close/>
              </a:path>
            </a:pathLst>
          </a:custGeom>
          <a:solidFill>
            <a:schemeClr val="accent1"/>
          </a:solidFill>
          <a:ln w="8293" cap="flat">
            <a:noFill/>
            <a:prstDash val="solid"/>
            <a:miter/>
          </a:ln>
        </p:spPr>
        <p:txBody>
          <a:bodyPr rtlCol="0" anchor="ctr"/>
          <a:lstStyle/>
          <a:p>
            <a:endParaRPr lang="ko-KR" altLang="en-US" dirty="0"/>
          </a:p>
        </p:txBody>
      </p:sp>
      <p:sp>
        <p:nvSpPr>
          <p:cNvPr id="21" name="TextBox 20">
            <a:extLst>
              <a:ext uri="{FF2B5EF4-FFF2-40B4-BE49-F238E27FC236}">
                <a16:creationId xmlns:a16="http://schemas.microsoft.com/office/drawing/2014/main" id="{8F163FC6-0D0E-4659-8F8A-48C45D4A736D}"/>
              </a:ext>
            </a:extLst>
          </p:cNvPr>
          <p:cNvSpPr txBox="1"/>
          <p:nvPr/>
        </p:nvSpPr>
        <p:spPr>
          <a:xfrm>
            <a:off x="4091252" y="1603131"/>
            <a:ext cx="5972373" cy="923330"/>
          </a:xfrm>
          <a:prstGeom prst="rect">
            <a:avLst/>
          </a:prstGeom>
          <a:noFill/>
        </p:spPr>
        <p:txBody>
          <a:bodyPr wrap="square" rtlCol="0">
            <a:spAutoFit/>
          </a:bodyPr>
          <a:lstStyle/>
          <a:p>
            <a:r>
              <a:rPr lang="fr-FR" dirty="0"/>
              <a:t>D'après l'analyse bivariée, il a été décidé de procéder à une discrétisation des données en transformant les deux variables continues en variables discrètes</a:t>
            </a:r>
            <a:endParaRPr lang="en-US" altLang="ko-KR"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E9250F67-9854-4027-BF39-5F6533595B54}"/>
              </a:ext>
            </a:extLst>
          </p:cNvPr>
          <p:cNvSpPr txBox="1"/>
          <p:nvPr/>
        </p:nvSpPr>
        <p:spPr>
          <a:xfrm>
            <a:off x="3902935" y="3238311"/>
            <a:ext cx="2791236" cy="400110"/>
          </a:xfrm>
          <a:prstGeom prst="rect">
            <a:avLst/>
          </a:prstGeom>
          <a:noFill/>
        </p:spPr>
        <p:txBody>
          <a:bodyPr wrap="square" rtlCol="0" anchor="ctr">
            <a:spAutoFit/>
          </a:bodyPr>
          <a:lstStyle/>
          <a:p>
            <a:r>
              <a:rPr lang="en-US" altLang="ko-KR" sz="2000" b="1" dirty="0" err="1">
                <a:solidFill>
                  <a:schemeClr val="accent1"/>
                </a:solidFill>
                <a:cs typeface="Arial" pitchFamily="34" charset="0"/>
              </a:rPr>
              <a:t>niveau_satisfaction</a:t>
            </a:r>
            <a:endParaRPr lang="ko-KR" altLang="en-US" sz="2000" b="1" dirty="0">
              <a:solidFill>
                <a:schemeClr val="accent1"/>
              </a:solidFill>
              <a:cs typeface="Arial" pitchFamily="34" charset="0"/>
            </a:endParaRPr>
          </a:p>
        </p:txBody>
      </p:sp>
      <p:sp>
        <p:nvSpPr>
          <p:cNvPr id="29" name="TextBox 28">
            <a:extLst>
              <a:ext uri="{FF2B5EF4-FFF2-40B4-BE49-F238E27FC236}">
                <a16:creationId xmlns:a16="http://schemas.microsoft.com/office/drawing/2014/main" id="{6B83E079-D172-4030-A73C-A50F75909FE4}"/>
              </a:ext>
            </a:extLst>
          </p:cNvPr>
          <p:cNvSpPr txBox="1"/>
          <p:nvPr/>
        </p:nvSpPr>
        <p:spPr>
          <a:xfrm>
            <a:off x="8931951" y="3170487"/>
            <a:ext cx="2942750" cy="400110"/>
          </a:xfrm>
          <a:prstGeom prst="rect">
            <a:avLst/>
          </a:prstGeom>
          <a:noFill/>
        </p:spPr>
        <p:txBody>
          <a:bodyPr wrap="square" rtlCol="0" anchor="ctr">
            <a:spAutoFit/>
          </a:bodyPr>
          <a:lstStyle/>
          <a:p>
            <a:r>
              <a:rPr lang="en-US" altLang="ko-KR" sz="2000" b="1" dirty="0" err="1">
                <a:solidFill>
                  <a:schemeClr val="accent3"/>
                </a:solidFill>
                <a:cs typeface="Arial" pitchFamily="34" charset="0"/>
              </a:rPr>
              <a:t>derniere_evaluation</a:t>
            </a:r>
            <a:endParaRPr lang="ko-KR" altLang="en-US" sz="2000" b="1" dirty="0">
              <a:solidFill>
                <a:schemeClr val="accent3"/>
              </a:solidFill>
              <a:cs typeface="Arial" pitchFamily="34" charset="0"/>
            </a:endParaRPr>
          </a:p>
        </p:txBody>
      </p:sp>
      <p:pic>
        <p:nvPicPr>
          <p:cNvPr id="4" name="Image 3">
            <a:extLst>
              <a:ext uri="{FF2B5EF4-FFF2-40B4-BE49-F238E27FC236}">
                <a16:creationId xmlns:a16="http://schemas.microsoft.com/office/drawing/2014/main" id="{A7A6E280-AB9C-F96E-5B51-3E8B35E22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945" y="4415435"/>
            <a:ext cx="2071957" cy="2299752"/>
          </a:xfrm>
          <a:prstGeom prst="rect">
            <a:avLst/>
          </a:prstGeom>
        </p:spPr>
      </p:pic>
      <p:pic>
        <p:nvPicPr>
          <p:cNvPr id="6" name="Image 5" descr="Une image contenant table&#10;&#10;Description générée automatiquement">
            <a:extLst>
              <a:ext uri="{FF2B5EF4-FFF2-40B4-BE49-F238E27FC236}">
                <a16:creationId xmlns:a16="http://schemas.microsoft.com/office/drawing/2014/main" id="{D7E161A3-A4E3-2188-4D8C-AAA0FE4BF1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889" y="4460386"/>
            <a:ext cx="2071957" cy="2209849"/>
          </a:xfrm>
          <a:prstGeom prst="rect">
            <a:avLst/>
          </a:prstGeom>
        </p:spPr>
      </p:pic>
      <p:sp>
        <p:nvSpPr>
          <p:cNvPr id="9" name="TextBox 86">
            <a:extLst>
              <a:ext uri="{FF2B5EF4-FFF2-40B4-BE49-F238E27FC236}">
                <a16:creationId xmlns:a16="http://schemas.microsoft.com/office/drawing/2014/main" id="{2275A262-272F-14F7-C022-76425F28DB30}"/>
              </a:ext>
            </a:extLst>
          </p:cNvPr>
          <p:cNvSpPr txBox="1"/>
          <p:nvPr/>
        </p:nvSpPr>
        <p:spPr>
          <a:xfrm>
            <a:off x="3154860" y="3835980"/>
            <a:ext cx="1371600" cy="476071"/>
          </a:xfrm>
          <a:prstGeom prst="roundRect">
            <a:avLst>
              <a:gd name="adj" fmla="val 50000"/>
            </a:avLst>
          </a:prstGeom>
          <a:solidFill>
            <a:schemeClr val="accent1"/>
          </a:solidFill>
        </p:spPr>
        <p:txBody>
          <a:bodyPr wrap="square" rtlCol="0" anchor="ctr">
            <a:spAutoFit/>
          </a:bodyPr>
          <a:lstStyle/>
          <a:p>
            <a:pPr algn="ctr"/>
            <a:r>
              <a:rPr lang="fr-FR" sz="1600" b="1" dirty="0">
                <a:solidFill>
                  <a:schemeClr val="bg1"/>
                </a:solidFill>
              </a:rPr>
              <a:t>Avant</a:t>
            </a:r>
            <a:endParaRPr lang="en-US" altLang="ko-KR" sz="1600" b="1" dirty="0">
              <a:solidFill>
                <a:schemeClr val="bg1"/>
              </a:solidFill>
              <a:ea typeface="Adobe Song Std L" panose="02020300000000000000" pitchFamily="18" charset="-128"/>
              <a:cs typeface="Arial" pitchFamily="34" charset="0"/>
            </a:endParaRPr>
          </a:p>
        </p:txBody>
      </p:sp>
      <p:sp>
        <p:nvSpPr>
          <p:cNvPr id="10" name="TextBox 86">
            <a:extLst>
              <a:ext uri="{FF2B5EF4-FFF2-40B4-BE49-F238E27FC236}">
                <a16:creationId xmlns:a16="http://schemas.microsoft.com/office/drawing/2014/main" id="{A43D64A2-11BF-FE95-C681-695A074AE7C9}"/>
              </a:ext>
            </a:extLst>
          </p:cNvPr>
          <p:cNvSpPr txBox="1"/>
          <p:nvPr/>
        </p:nvSpPr>
        <p:spPr>
          <a:xfrm>
            <a:off x="5298553" y="3835980"/>
            <a:ext cx="1371600" cy="476071"/>
          </a:xfrm>
          <a:prstGeom prst="roundRect">
            <a:avLst>
              <a:gd name="adj" fmla="val 50000"/>
            </a:avLst>
          </a:prstGeom>
          <a:solidFill>
            <a:schemeClr val="accent1"/>
          </a:solidFill>
        </p:spPr>
        <p:txBody>
          <a:bodyPr wrap="square" rtlCol="0" anchor="ctr">
            <a:spAutoFit/>
          </a:bodyPr>
          <a:lstStyle/>
          <a:p>
            <a:pPr algn="ctr"/>
            <a:r>
              <a:rPr lang="fr-FR" sz="1600" b="1" dirty="0">
                <a:solidFill>
                  <a:schemeClr val="bg1"/>
                </a:solidFill>
              </a:rPr>
              <a:t>Après</a:t>
            </a:r>
            <a:r>
              <a:rPr lang="fr-FR" sz="1400" b="1" dirty="0">
                <a:solidFill>
                  <a:schemeClr val="bg1"/>
                </a:solidFill>
              </a:rPr>
              <a:t> </a:t>
            </a:r>
            <a:endParaRPr lang="en-US" altLang="ko-KR" sz="1400" b="1" dirty="0">
              <a:solidFill>
                <a:schemeClr val="bg1"/>
              </a:solidFill>
              <a:ea typeface="Adobe Song Std L" panose="02020300000000000000" pitchFamily="18" charset="-128"/>
              <a:cs typeface="Arial" pitchFamily="34" charset="0"/>
            </a:endParaRPr>
          </a:p>
        </p:txBody>
      </p:sp>
      <p:sp>
        <p:nvSpPr>
          <p:cNvPr id="11" name="TextBox 87">
            <a:extLst>
              <a:ext uri="{FF2B5EF4-FFF2-40B4-BE49-F238E27FC236}">
                <a16:creationId xmlns:a16="http://schemas.microsoft.com/office/drawing/2014/main" id="{7B20E99C-D2EC-8375-4B1C-BA2FD895C845}"/>
              </a:ext>
            </a:extLst>
          </p:cNvPr>
          <p:cNvSpPr txBox="1"/>
          <p:nvPr/>
        </p:nvSpPr>
        <p:spPr>
          <a:xfrm>
            <a:off x="7999871" y="3862617"/>
            <a:ext cx="1371600" cy="476071"/>
          </a:xfrm>
          <a:prstGeom prst="roundRect">
            <a:avLst>
              <a:gd name="adj" fmla="val 50000"/>
            </a:avLst>
          </a:prstGeom>
          <a:solidFill>
            <a:schemeClr val="accent3"/>
          </a:solidFill>
        </p:spPr>
        <p:txBody>
          <a:bodyPr wrap="square" rtlCol="0" anchor="ctr">
            <a:spAutoFit/>
          </a:bodyPr>
          <a:lstStyle/>
          <a:p>
            <a:pPr algn="ctr"/>
            <a:r>
              <a:rPr lang="fr-FR" sz="1600" b="1" dirty="0">
                <a:solidFill>
                  <a:schemeClr val="bg1"/>
                </a:solidFill>
              </a:rPr>
              <a:t>Avant</a:t>
            </a:r>
            <a:endParaRPr lang="en-US" altLang="ko-KR" sz="1600" b="1" dirty="0">
              <a:solidFill>
                <a:schemeClr val="bg1"/>
              </a:solidFill>
              <a:cs typeface="Arial" pitchFamily="34" charset="0"/>
            </a:endParaRPr>
          </a:p>
        </p:txBody>
      </p:sp>
      <p:sp>
        <p:nvSpPr>
          <p:cNvPr id="12" name="TextBox 87">
            <a:extLst>
              <a:ext uri="{FF2B5EF4-FFF2-40B4-BE49-F238E27FC236}">
                <a16:creationId xmlns:a16="http://schemas.microsoft.com/office/drawing/2014/main" id="{8A1D3C7E-8FAA-267D-BBAF-2DF9C4F5C5C5}"/>
              </a:ext>
            </a:extLst>
          </p:cNvPr>
          <p:cNvSpPr txBox="1"/>
          <p:nvPr/>
        </p:nvSpPr>
        <p:spPr>
          <a:xfrm>
            <a:off x="10503101" y="3888547"/>
            <a:ext cx="1371600" cy="476071"/>
          </a:xfrm>
          <a:prstGeom prst="roundRect">
            <a:avLst>
              <a:gd name="adj" fmla="val 50000"/>
            </a:avLst>
          </a:prstGeom>
          <a:solidFill>
            <a:schemeClr val="accent3"/>
          </a:solidFill>
        </p:spPr>
        <p:txBody>
          <a:bodyPr wrap="square" rtlCol="0" anchor="ctr">
            <a:spAutoFit/>
          </a:bodyPr>
          <a:lstStyle/>
          <a:p>
            <a:pPr algn="ctr"/>
            <a:r>
              <a:rPr lang="fr-FR" sz="1600" b="1" dirty="0">
                <a:solidFill>
                  <a:schemeClr val="bg1"/>
                </a:solidFill>
              </a:rPr>
              <a:t>Après</a:t>
            </a:r>
            <a:endParaRPr lang="en-US" altLang="ko-KR" sz="1600" b="1" dirty="0">
              <a:solidFill>
                <a:schemeClr val="bg1"/>
              </a:solidFill>
              <a:cs typeface="Arial" pitchFamily="34" charset="0"/>
            </a:endParaRPr>
          </a:p>
        </p:txBody>
      </p:sp>
      <p:pic>
        <p:nvPicPr>
          <p:cNvPr id="14" name="Image 13" descr="Une image contenant table&#10;&#10;Description générée automatiquement">
            <a:extLst>
              <a:ext uri="{FF2B5EF4-FFF2-40B4-BE49-F238E27FC236}">
                <a16:creationId xmlns:a16="http://schemas.microsoft.com/office/drawing/2014/main" id="{78957E56-3FFB-063E-F977-F976797DA6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178" y="4520629"/>
            <a:ext cx="2071957" cy="2149606"/>
          </a:xfrm>
          <a:prstGeom prst="rect">
            <a:avLst/>
          </a:prstGeom>
        </p:spPr>
      </p:pic>
      <p:pic>
        <p:nvPicPr>
          <p:cNvPr id="16" name="Image 15" descr="Une image contenant table&#10;&#10;Description générée automatiquement">
            <a:extLst>
              <a:ext uri="{FF2B5EF4-FFF2-40B4-BE49-F238E27FC236}">
                <a16:creationId xmlns:a16="http://schemas.microsoft.com/office/drawing/2014/main" id="{00D5FBF0-48D8-582F-F2DD-1BCF0360F9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8092" y="4534570"/>
            <a:ext cx="2071957" cy="2135665"/>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31">
            <a:extLst>
              <a:ext uri="{FF2B5EF4-FFF2-40B4-BE49-F238E27FC236}">
                <a16:creationId xmlns:a16="http://schemas.microsoft.com/office/drawing/2014/main" id="{7ADF4CBB-0E21-D725-4B74-FBB277FD81DD}"/>
              </a:ext>
            </a:extLst>
          </p:cNvPr>
          <p:cNvSpPr/>
          <p:nvPr/>
        </p:nvSpPr>
        <p:spPr>
          <a:xfrm>
            <a:off x="6092526" y="1074091"/>
            <a:ext cx="5876926"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 name="Group 5">
            <a:extLst>
              <a:ext uri="{FF2B5EF4-FFF2-40B4-BE49-F238E27FC236}">
                <a16:creationId xmlns:a16="http://schemas.microsoft.com/office/drawing/2014/main" id="{BD24E42B-AED4-7860-4A40-8EADD7C2A3D5}"/>
              </a:ext>
            </a:extLst>
          </p:cNvPr>
          <p:cNvGrpSpPr/>
          <p:nvPr/>
        </p:nvGrpSpPr>
        <p:grpSpPr>
          <a:xfrm>
            <a:off x="6430575" y="1308529"/>
            <a:ext cx="5027023" cy="777510"/>
            <a:chOff x="6102442" y="1483456"/>
            <a:chExt cx="5419664" cy="777510"/>
          </a:xfrm>
        </p:grpSpPr>
        <p:sp>
          <p:nvSpPr>
            <p:cNvPr id="6" name="TextBox 14">
              <a:extLst>
                <a:ext uri="{FF2B5EF4-FFF2-40B4-BE49-F238E27FC236}">
                  <a16:creationId xmlns:a16="http://schemas.microsoft.com/office/drawing/2014/main" id="{F5C55E08-59E1-EDBC-422D-B34D878D97F7}"/>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Introduction</a:t>
              </a:r>
              <a:endParaRPr lang="fr-FR" sz="2800" dirty="0"/>
            </a:p>
          </p:txBody>
        </p:sp>
        <p:sp>
          <p:nvSpPr>
            <p:cNvPr id="8" name="TextBox 15">
              <a:extLst>
                <a:ext uri="{FF2B5EF4-FFF2-40B4-BE49-F238E27FC236}">
                  <a16:creationId xmlns:a16="http://schemas.microsoft.com/office/drawing/2014/main" id="{8081A23E-B1DE-DD59-7AF2-A873EF07A68C}"/>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smtClean="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13" name="Group 10">
            <a:extLst>
              <a:ext uri="{FF2B5EF4-FFF2-40B4-BE49-F238E27FC236}">
                <a16:creationId xmlns:a16="http://schemas.microsoft.com/office/drawing/2014/main" id="{1AF61F80-B3E6-75A5-C109-DF1A4E2D56EA}"/>
              </a:ext>
            </a:extLst>
          </p:cNvPr>
          <p:cNvGrpSpPr/>
          <p:nvPr/>
        </p:nvGrpSpPr>
        <p:grpSpPr>
          <a:xfrm>
            <a:off x="6394803" y="2128462"/>
            <a:ext cx="5692423" cy="777510"/>
            <a:chOff x="6102442" y="1483456"/>
            <a:chExt cx="6137036" cy="777510"/>
          </a:xfrm>
        </p:grpSpPr>
        <p:sp>
          <p:nvSpPr>
            <p:cNvPr id="14" name="TextBox 19">
              <a:extLst>
                <a:ext uri="{FF2B5EF4-FFF2-40B4-BE49-F238E27FC236}">
                  <a16:creationId xmlns:a16="http://schemas.microsoft.com/office/drawing/2014/main" id="{6A99B7A2-FBD6-A76A-C364-EEFF270A0CD6}"/>
                </a:ext>
              </a:extLst>
            </p:cNvPr>
            <p:cNvSpPr txBox="1"/>
            <p:nvPr/>
          </p:nvSpPr>
          <p:spPr>
            <a:xfrm>
              <a:off x="6860268" y="1678152"/>
              <a:ext cx="5379210" cy="523220"/>
            </a:xfrm>
            <a:prstGeom prst="rect">
              <a:avLst/>
            </a:prstGeom>
            <a:noFill/>
          </p:spPr>
          <p:txBody>
            <a:bodyPr wrap="square" lIns="108000" rIns="108000" rtlCol="0">
              <a:spAutoFit/>
            </a:bodyPr>
            <a:lstStyle/>
            <a:p>
              <a:r>
                <a:rPr lang="fr-FR" sz="2800" b="1" dirty="0">
                  <a:solidFill>
                    <a:schemeClr val="bg1"/>
                  </a:solidFill>
                </a:rPr>
                <a:t>Collecte de données</a:t>
              </a:r>
            </a:p>
          </p:txBody>
        </p:sp>
        <p:sp>
          <p:nvSpPr>
            <p:cNvPr id="15" name="TextBox 20">
              <a:extLst>
                <a:ext uri="{FF2B5EF4-FFF2-40B4-BE49-F238E27FC236}">
                  <a16:creationId xmlns:a16="http://schemas.microsoft.com/office/drawing/2014/main" id="{3C5C7C54-5576-B8E5-0A35-D5B7101A3D76}"/>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8" name="Group 15">
            <a:extLst>
              <a:ext uri="{FF2B5EF4-FFF2-40B4-BE49-F238E27FC236}">
                <a16:creationId xmlns:a16="http://schemas.microsoft.com/office/drawing/2014/main" id="{020AEED6-5845-AE15-E320-64473140CA10}"/>
              </a:ext>
            </a:extLst>
          </p:cNvPr>
          <p:cNvGrpSpPr/>
          <p:nvPr/>
        </p:nvGrpSpPr>
        <p:grpSpPr>
          <a:xfrm>
            <a:off x="6394803" y="2985190"/>
            <a:ext cx="5027023" cy="777510"/>
            <a:chOff x="6102442" y="1500278"/>
            <a:chExt cx="5419664" cy="777510"/>
          </a:xfrm>
        </p:grpSpPr>
        <p:sp>
          <p:nvSpPr>
            <p:cNvPr id="19" name="TextBox 24">
              <a:extLst>
                <a:ext uri="{FF2B5EF4-FFF2-40B4-BE49-F238E27FC236}">
                  <a16:creationId xmlns:a16="http://schemas.microsoft.com/office/drawing/2014/main" id="{7FDABD4A-0A51-1EBA-D045-EEF6BEAE1CF4}"/>
                </a:ext>
              </a:extLst>
            </p:cNvPr>
            <p:cNvSpPr txBox="1"/>
            <p:nvPr/>
          </p:nvSpPr>
          <p:spPr>
            <a:xfrm>
              <a:off x="6860266" y="1678152"/>
              <a:ext cx="4661840" cy="523220"/>
            </a:xfrm>
            <a:prstGeom prst="rect">
              <a:avLst/>
            </a:prstGeom>
            <a:noFill/>
          </p:spPr>
          <p:txBody>
            <a:bodyPr wrap="square" lIns="108000" rIns="108000" rtlCol="0">
              <a:spAutoFit/>
            </a:bodyPr>
            <a:lstStyle/>
            <a:p>
              <a:r>
                <a:rPr lang="fr-FR" sz="2800" b="1" dirty="0">
                  <a:solidFill>
                    <a:schemeClr val="bg1"/>
                  </a:solidFill>
                </a:rPr>
                <a:t>Exploration de données</a:t>
              </a:r>
            </a:p>
          </p:txBody>
        </p:sp>
        <p:sp>
          <p:nvSpPr>
            <p:cNvPr id="20" name="TextBox 25">
              <a:extLst>
                <a:ext uri="{FF2B5EF4-FFF2-40B4-BE49-F238E27FC236}">
                  <a16:creationId xmlns:a16="http://schemas.microsoft.com/office/drawing/2014/main" id="{F6747975-3738-F6D9-A949-0E2573500672}"/>
                </a:ext>
              </a:extLst>
            </p:cNvPr>
            <p:cNvSpPr txBox="1"/>
            <p:nvPr/>
          </p:nvSpPr>
          <p:spPr>
            <a:xfrm>
              <a:off x="6102442" y="150027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nvGrpSpPr>
          <p:cNvPr id="23" name="Group 20">
            <a:extLst>
              <a:ext uri="{FF2B5EF4-FFF2-40B4-BE49-F238E27FC236}">
                <a16:creationId xmlns:a16="http://schemas.microsoft.com/office/drawing/2014/main" id="{6585D999-C116-42A7-BFC8-476117EDE80B}"/>
              </a:ext>
            </a:extLst>
          </p:cNvPr>
          <p:cNvGrpSpPr/>
          <p:nvPr/>
        </p:nvGrpSpPr>
        <p:grpSpPr>
          <a:xfrm>
            <a:off x="6394803" y="3737815"/>
            <a:ext cx="5876926" cy="834447"/>
            <a:chOff x="6102442" y="1483456"/>
            <a:chExt cx="6728129" cy="777510"/>
          </a:xfrm>
        </p:grpSpPr>
        <p:sp>
          <p:nvSpPr>
            <p:cNvPr id="24" name="TextBox 29">
              <a:extLst>
                <a:ext uri="{FF2B5EF4-FFF2-40B4-BE49-F238E27FC236}">
                  <a16:creationId xmlns:a16="http://schemas.microsoft.com/office/drawing/2014/main" id="{6E0BF1E2-A0C8-0889-F6A9-0AE28DC08628}"/>
                </a:ext>
              </a:extLst>
            </p:cNvPr>
            <p:cNvSpPr txBox="1"/>
            <p:nvPr/>
          </p:nvSpPr>
          <p:spPr>
            <a:xfrm>
              <a:off x="6860266" y="1678152"/>
              <a:ext cx="5970305" cy="523220"/>
            </a:xfrm>
            <a:prstGeom prst="rect">
              <a:avLst/>
            </a:prstGeom>
            <a:noFill/>
          </p:spPr>
          <p:txBody>
            <a:bodyPr wrap="square" lIns="108000" rIns="108000" rtlCol="0">
              <a:spAutoFit/>
            </a:bodyPr>
            <a:lstStyle/>
            <a:p>
              <a:r>
                <a:rPr lang="fr-FR" sz="2800" b="1" dirty="0">
                  <a:solidFill>
                    <a:schemeClr val="bg1"/>
                  </a:solidFill>
                </a:rPr>
                <a:t>Prétraitement des données</a:t>
              </a:r>
              <a:endParaRPr lang="ko-KR" altLang="en-US" sz="3200" b="1" dirty="0">
                <a:solidFill>
                  <a:schemeClr val="bg1"/>
                </a:solidFill>
                <a:cs typeface="Arial" pitchFamily="34" charset="0"/>
              </a:endParaRPr>
            </a:p>
          </p:txBody>
        </p:sp>
        <p:sp>
          <p:nvSpPr>
            <p:cNvPr id="25" name="TextBox 30">
              <a:extLst>
                <a:ext uri="{FF2B5EF4-FFF2-40B4-BE49-F238E27FC236}">
                  <a16:creationId xmlns:a16="http://schemas.microsoft.com/office/drawing/2014/main" id="{38ADDEFA-36A0-296F-47F6-A73270E2D98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grpSp>
        <p:nvGrpSpPr>
          <p:cNvPr id="3" name="Group 20">
            <a:extLst>
              <a:ext uri="{FF2B5EF4-FFF2-40B4-BE49-F238E27FC236}">
                <a16:creationId xmlns:a16="http://schemas.microsoft.com/office/drawing/2014/main" id="{E78EE6BF-8E82-A941-5ADC-81706A7A9C29}"/>
              </a:ext>
            </a:extLst>
          </p:cNvPr>
          <p:cNvGrpSpPr/>
          <p:nvPr/>
        </p:nvGrpSpPr>
        <p:grpSpPr>
          <a:xfrm>
            <a:off x="6394803" y="4553718"/>
            <a:ext cx="5876926" cy="769442"/>
            <a:chOff x="6102442" y="1483456"/>
            <a:chExt cx="6728129" cy="716940"/>
          </a:xfrm>
        </p:grpSpPr>
        <p:sp>
          <p:nvSpPr>
            <p:cNvPr id="4" name="TextBox 29">
              <a:extLst>
                <a:ext uri="{FF2B5EF4-FFF2-40B4-BE49-F238E27FC236}">
                  <a16:creationId xmlns:a16="http://schemas.microsoft.com/office/drawing/2014/main" id="{C13BC171-935F-1A5B-E809-2562A287653C}"/>
                </a:ext>
              </a:extLst>
            </p:cNvPr>
            <p:cNvSpPr txBox="1"/>
            <p:nvPr/>
          </p:nvSpPr>
          <p:spPr>
            <a:xfrm>
              <a:off x="6860266" y="1678152"/>
              <a:ext cx="5970305" cy="487519"/>
            </a:xfrm>
            <a:prstGeom prst="rect">
              <a:avLst/>
            </a:prstGeom>
            <a:noFill/>
          </p:spPr>
          <p:txBody>
            <a:bodyPr wrap="square" lIns="108000" rIns="108000" rtlCol="0">
              <a:spAutoFit/>
            </a:bodyPr>
            <a:lstStyle/>
            <a:p>
              <a:r>
                <a:rPr lang="fr-FR" sz="2800" b="1" dirty="0">
                  <a:solidFill>
                    <a:schemeClr val="bg1"/>
                  </a:solidFill>
                </a:rPr>
                <a:t>Modélisation </a:t>
              </a:r>
              <a:r>
                <a:rPr lang="fr-FR" sz="2800" b="1" dirty="0" err="1">
                  <a:solidFill>
                    <a:schemeClr val="bg1"/>
                  </a:solidFill>
                </a:rPr>
                <a:t>supérvisé</a:t>
              </a:r>
              <a:endParaRPr lang="ko-KR" altLang="en-US" sz="3200" b="1" dirty="0">
                <a:solidFill>
                  <a:schemeClr val="bg1"/>
                </a:solidFill>
                <a:cs typeface="Arial" pitchFamily="34" charset="0"/>
              </a:endParaRPr>
            </a:p>
          </p:txBody>
        </p:sp>
        <p:sp>
          <p:nvSpPr>
            <p:cNvPr id="7" name="TextBox 30">
              <a:extLst>
                <a:ext uri="{FF2B5EF4-FFF2-40B4-BE49-F238E27FC236}">
                  <a16:creationId xmlns:a16="http://schemas.microsoft.com/office/drawing/2014/main" id="{978ABF7C-CC76-9235-1F75-F961B2E4B2FD}"/>
                </a:ext>
              </a:extLst>
            </p:cNvPr>
            <p:cNvSpPr txBox="1"/>
            <p:nvPr/>
          </p:nvSpPr>
          <p:spPr>
            <a:xfrm>
              <a:off x="6102442" y="1483456"/>
              <a:ext cx="981106" cy="71694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05</a:t>
              </a:r>
              <a:endParaRPr lang="ko-KR" altLang="en-US" sz="4400" b="1" dirty="0">
                <a:solidFill>
                  <a:schemeClr val="bg1"/>
                </a:solidFill>
                <a:cs typeface="Arial" pitchFamily="34" charset="0"/>
              </a:endParaRPr>
            </a:p>
          </p:txBody>
        </p:sp>
      </p:grpSp>
      <p:grpSp>
        <p:nvGrpSpPr>
          <p:cNvPr id="9" name="Group 20">
            <a:extLst>
              <a:ext uri="{FF2B5EF4-FFF2-40B4-BE49-F238E27FC236}">
                <a16:creationId xmlns:a16="http://schemas.microsoft.com/office/drawing/2014/main" id="{1169E510-ABEF-8749-9007-C50308A5DC09}"/>
              </a:ext>
            </a:extLst>
          </p:cNvPr>
          <p:cNvGrpSpPr/>
          <p:nvPr/>
        </p:nvGrpSpPr>
        <p:grpSpPr>
          <a:xfrm>
            <a:off x="6436932" y="5415844"/>
            <a:ext cx="6005388" cy="769442"/>
            <a:chOff x="6102442" y="1483456"/>
            <a:chExt cx="6728129" cy="716940"/>
          </a:xfrm>
        </p:grpSpPr>
        <p:sp>
          <p:nvSpPr>
            <p:cNvPr id="10" name="TextBox 29">
              <a:extLst>
                <a:ext uri="{FF2B5EF4-FFF2-40B4-BE49-F238E27FC236}">
                  <a16:creationId xmlns:a16="http://schemas.microsoft.com/office/drawing/2014/main" id="{F5D23AD4-00E6-F379-A872-F2A9C71A33D5}"/>
                </a:ext>
              </a:extLst>
            </p:cNvPr>
            <p:cNvSpPr txBox="1"/>
            <p:nvPr/>
          </p:nvSpPr>
          <p:spPr>
            <a:xfrm>
              <a:off x="6860266" y="1678152"/>
              <a:ext cx="5970305" cy="487519"/>
            </a:xfrm>
            <a:prstGeom prst="rect">
              <a:avLst/>
            </a:prstGeom>
            <a:noFill/>
          </p:spPr>
          <p:txBody>
            <a:bodyPr wrap="square" lIns="108000" rIns="108000" rtlCol="0">
              <a:spAutoFit/>
            </a:bodyPr>
            <a:lstStyle/>
            <a:p>
              <a:r>
                <a:rPr lang="fr-FR" sz="2800" b="1" dirty="0">
                  <a:solidFill>
                    <a:schemeClr val="bg1"/>
                  </a:solidFill>
                </a:rPr>
                <a:t>Conclusion</a:t>
              </a:r>
              <a:endParaRPr lang="ko-KR" altLang="en-US" sz="3200" b="1" dirty="0">
                <a:solidFill>
                  <a:schemeClr val="bg1"/>
                </a:solidFill>
                <a:cs typeface="Arial" pitchFamily="34" charset="0"/>
              </a:endParaRPr>
            </a:p>
          </p:txBody>
        </p:sp>
        <p:sp>
          <p:nvSpPr>
            <p:cNvPr id="11" name="TextBox 30">
              <a:extLst>
                <a:ext uri="{FF2B5EF4-FFF2-40B4-BE49-F238E27FC236}">
                  <a16:creationId xmlns:a16="http://schemas.microsoft.com/office/drawing/2014/main" id="{478F1B91-ADBB-1A19-FA35-BB1C1A13A9DD}"/>
                </a:ext>
              </a:extLst>
            </p:cNvPr>
            <p:cNvSpPr txBox="1"/>
            <p:nvPr/>
          </p:nvSpPr>
          <p:spPr>
            <a:xfrm>
              <a:off x="6102442" y="1483456"/>
              <a:ext cx="981106" cy="71694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06</a:t>
              </a:r>
              <a:endParaRPr lang="ko-KR" altLang="en-US" sz="4400" b="1" dirty="0">
                <a:solidFill>
                  <a:schemeClr val="bg1"/>
                </a:solidFill>
                <a:cs typeface="Arial" pitchFamily="34" charset="0"/>
              </a:endParaRPr>
            </a:p>
          </p:txBody>
        </p:sp>
      </p:grpSp>
      <p:sp>
        <p:nvSpPr>
          <p:cNvPr id="21" name="ZoneTexte 20">
            <a:extLst>
              <a:ext uri="{FF2B5EF4-FFF2-40B4-BE49-F238E27FC236}">
                <a16:creationId xmlns:a16="http://schemas.microsoft.com/office/drawing/2014/main" id="{A7C7A036-2517-578D-D47E-A78B9EFDAA5B}"/>
              </a:ext>
            </a:extLst>
          </p:cNvPr>
          <p:cNvSpPr txBox="1"/>
          <p:nvPr/>
        </p:nvSpPr>
        <p:spPr>
          <a:xfrm>
            <a:off x="5041268" y="-143784"/>
            <a:ext cx="3020881" cy="1200329"/>
          </a:xfrm>
          <a:prstGeom prst="rect">
            <a:avLst/>
          </a:prstGeom>
          <a:noFill/>
        </p:spPr>
        <p:txBody>
          <a:bodyPr wrap="square">
            <a:spAutoFit/>
          </a:bodyPr>
          <a:lstStyle/>
          <a:p>
            <a:r>
              <a:rPr lang="en-US" altLang="ko-KR" sz="7200" b="1" dirty="0">
                <a:solidFill>
                  <a:schemeClr val="accent2"/>
                </a:solidFill>
                <a:latin typeface="Algerian" panose="04020705040A02060702" pitchFamily="82" charset="0"/>
                <a:cs typeface="Arial" pitchFamily="34" charset="0"/>
              </a:rPr>
              <a:t>Plan :</a:t>
            </a:r>
            <a:endParaRPr lang="fr-FR" sz="7200" b="1" dirty="0">
              <a:latin typeface="Algerian" panose="04020705040A02060702" pitchFamily="82" charset="0"/>
            </a:endParaRPr>
          </a:p>
        </p:txBody>
      </p:sp>
    </p:spTree>
    <p:extLst>
      <p:ext uri="{BB962C8B-B14F-4D97-AF65-F5344CB8AC3E}">
        <p14:creationId xmlns:p14="http://schemas.microsoft.com/office/powerpoint/2010/main" val="190549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r">
              <a:lnSpc>
                <a:spcPct val="80000"/>
              </a:lnSpc>
            </a:pPr>
            <a:r>
              <a:rPr lang="en-US" altLang="ko-KR" sz="5400" b="1" dirty="0" err="1">
                <a:solidFill>
                  <a:schemeClr val="accent3"/>
                </a:solidFill>
                <a:cs typeface="Arial" pitchFamily="34" charset="0"/>
              </a:rPr>
              <a:t>Réduction</a:t>
            </a:r>
            <a:r>
              <a:rPr lang="en-US" altLang="ko-KR" sz="5400" b="1" dirty="0">
                <a:solidFill>
                  <a:schemeClr val="accent3"/>
                </a:solidFill>
                <a:cs typeface="Arial" pitchFamily="34" charset="0"/>
              </a:rPr>
              <a:t> de la </a:t>
            </a:r>
            <a:r>
              <a:rPr lang="en-US" altLang="ko-KR" sz="5400" b="1" dirty="0" err="1">
                <a:solidFill>
                  <a:schemeClr val="accent3"/>
                </a:solidFill>
                <a:cs typeface="Arial" pitchFamily="34" charset="0"/>
              </a:rPr>
              <a:t>dimensionnalité</a:t>
            </a:r>
            <a:endParaRPr lang="en-US" altLang="ko-KR" sz="5400" b="1" dirty="0">
              <a:solidFill>
                <a:schemeClr val="accent3"/>
              </a:solidFill>
              <a:cs typeface="Arial" pitchFamily="34" charset="0"/>
            </a:endParaRPr>
          </a:p>
        </p:txBody>
      </p:sp>
      <p:sp>
        <p:nvSpPr>
          <p:cNvPr id="4" name="TextBox 3">
            <a:extLst>
              <a:ext uri="{FF2B5EF4-FFF2-40B4-BE49-F238E27FC236}">
                <a16:creationId xmlns:a16="http://schemas.microsoft.com/office/drawing/2014/main" id="{370CCE4F-5381-482D-B1CB-5A6889F144A2}"/>
              </a:ext>
            </a:extLst>
          </p:cNvPr>
          <p:cNvSpPr txBox="1"/>
          <p:nvPr/>
        </p:nvSpPr>
        <p:spPr>
          <a:xfrm>
            <a:off x="179726" y="3998712"/>
            <a:ext cx="3125410" cy="646331"/>
          </a:xfrm>
          <a:prstGeom prst="rect">
            <a:avLst/>
          </a:prstGeom>
          <a:noFill/>
        </p:spPr>
        <p:txBody>
          <a:bodyPr wrap="square" rtlCol="0">
            <a:spAutoFit/>
          </a:bodyPr>
          <a:lstStyle/>
          <a:p>
            <a:pPr algn="ctr"/>
            <a:r>
              <a:rPr lang="fr-FR" b="1" dirty="0"/>
              <a:t>La nouvelle colonne nommée </a:t>
            </a:r>
            <a:r>
              <a:rPr lang="ko-KR" altLang="fr-FR" b="1" dirty="0">
                <a:solidFill>
                  <a:schemeClr val="accent4"/>
                </a:solidFill>
                <a:cs typeface="Arial" pitchFamily="34" charset="0"/>
              </a:rPr>
              <a:t> </a:t>
            </a:r>
            <a:r>
              <a:rPr lang="fr-FR" altLang="ko-KR" b="1" dirty="0" err="1">
                <a:solidFill>
                  <a:schemeClr val="accent2"/>
                </a:solidFill>
                <a:cs typeface="Arial" pitchFamily="34" charset="0"/>
              </a:rPr>
              <a:t>proj</a:t>
            </a:r>
            <a:r>
              <a:rPr lang="fr-FR" altLang="ko-KR" b="1" dirty="0">
                <a:solidFill>
                  <a:schemeClr val="accent2"/>
                </a:solidFill>
                <a:cs typeface="Arial" pitchFamily="34" charset="0"/>
              </a:rPr>
              <a:t>*</a:t>
            </a:r>
            <a:r>
              <a:rPr lang="fr-FR" altLang="ko-KR" b="1" dirty="0" err="1">
                <a:solidFill>
                  <a:schemeClr val="accent2"/>
                </a:solidFill>
                <a:cs typeface="Arial" pitchFamily="34" charset="0"/>
              </a:rPr>
              <a:t>hour</a:t>
            </a:r>
            <a:r>
              <a:rPr lang="fr-FR" altLang="ko-KR" b="1" dirty="0">
                <a:solidFill>
                  <a:schemeClr val="accent2"/>
                </a:solidFill>
                <a:cs typeface="Arial" pitchFamily="34" charset="0"/>
              </a:rPr>
              <a:t>.</a:t>
            </a:r>
          </a:p>
        </p:txBody>
      </p:sp>
      <p:sp>
        <p:nvSpPr>
          <p:cNvPr id="5" name="TextBox 4">
            <a:extLst>
              <a:ext uri="{FF2B5EF4-FFF2-40B4-BE49-F238E27FC236}">
                <a16:creationId xmlns:a16="http://schemas.microsoft.com/office/drawing/2014/main" id="{131C9DA6-0DD9-4147-BDCA-DF629596E4EA}"/>
              </a:ext>
            </a:extLst>
          </p:cNvPr>
          <p:cNvSpPr txBox="1"/>
          <p:nvPr/>
        </p:nvSpPr>
        <p:spPr>
          <a:xfrm>
            <a:off x="9458049" y="4020359"/>
            <a:ext cx="2608351" cy="2308324"/>
          </a:xfrm>
          <a:prstGeom prst="rect">
            <a:avLst/>
          </a:prstGeom>
          <a:noFill/>
        </p:spPr>
        <p:txBody>
          <a:bodyPr wrap="square" rtlCol="0">
            <a:spAutoFit/>
          </a:bodyPr>
          <a:lstStyle/>
          <a:p>
            <a:r>
              <a:rPr lang="fr-FR" altLang="ko-KR" b="1" dirty="0">
                <a:cs typeface="Arial" pitchFamily="34" charset="0"/>
              </a:rPr>
              <a:t>Nous pouvons </a:t>
            </a:r>
            <a:r>
              <a:rPr lang="fr-FR" altLang="ko-KR" b="1" dirty="0">
                <a:solidFill>
                  <a:schemeClr val="accent1"/>
                </a:solidFill>
                <a:cs typeface="Arial" pitchFamily="34" charset="0"/>
              </a:rPr>
              <a:t>supprimer </a:t>
            </a:r>
            <a:r>
              <a:rPr lang="fr-FR" altLang="ko-KR" b="1" dirty="0" err="1">
                <a:cs typeface="Arial" pitchFamily="34" charset="0"/>
              </a:rPr>
              <a:t>nombre_projets</a:t>
            </a:r>
            <a:r>
              <a:rPr lang="fr-FR" altLang="ko-KR" b="1" dirty="0">
                <a:solidFill>
                  <a:schemeClr val="accent1"/>
                </a:solidFill>
                <a:cs typeface="Arial" pitchFamily="34" charset="0"/>
              </a:rPr>
              <a:t> </a:t>
            </a:r>
            <a:r>
              <a:rPr lang="fr-FR" altLang="ko-KR" b="1" dirty="0">
                <a:cs typeface="Arial" pitchFamily="34" charset="0"/>
              </a:rPr>
              <a:t>et</a:t>
            </a:r>
            <a:r>
              <a:rPr lang="fr-FR" altLang="ko-KR" b="1" dirty="0">
                <a:solidFill>
                  <a:schemeClr val="accent1"/>
                </a:solidFill>
                <a:cs typeface="Arial" pitchFamily="34" charset="0"/>
              </a:rPr>
              <a:t> </a:t>
            </a:r>
            <a:r>
              <a:rPr lang="fr-FR" altLang="ko-KR" b="1" dirty="0" err="1">
                <a:cs typeface="Arial" pitchFamily="34" charset="0"/>
              </a:rPr>
              <a:t>heures_mensuelles_moyennes</a:t>
            </a:r>
            <a:r>
              <a:rPr lang="fr-FR" altLang="ko-KR" b="1" dirty="0">
                <a:solidFill>
                  <a:schemeClr val="accent1"/>
                </a:solidFill>
                <a:cs typeface="Arial" pitchFamily="34" charset="0"/>
              </a:rPr>
              <a:t> pour supprimer les données en double du modèle</a:t>
            </a:r>
            <a:endParaRPr lang="ko-KR" altLang="en-US" b="1" dirty="0">
              <a:solidFill>
                <a:schemeClr val="accent1"/>
              </a:solidFill>
              <a:cs typeface="Arial" pitchFamily="34" charset="0"/>
            </a:endParaRPr>
          </a:p>
        </p:txBody>
      </p:sp>
      <p:sp>
        <p:nvSpPr>
          <p:cNvPr id="6" name="TextBox 5">
            <a:extLst>
              <a:ext uri="{FF2B5EF4-FFF2-40B4-BE49-F238E27FC236}">
                <a16:creationId xmlns:a16="http://schemas.microsoft.com/office/drawing/2014/main" id="{72EE3B94-931E-4639-B22C-A5F9E50084A6}"/>
              </a:ext>
            </a:extLst>
          </p:cNvPr>
          <p:cNvSpPr txBox="1"/>
          <p:nvPr/>
        </p:nvSpPr>
        <p:spPr>
          <a:xfrm>
            <a:off x="40218" y="1693998"/>
            <a:ext cx="3805655" cy="1477328"/>
          </a:xfrm>
          <a:prstGeom prst="rect">
            <a:avLst/>
          </a:prstGeom>
          <a:noFill/>
        </p:spPr>
        <p:txBody>
          <a:bodyPr wrap="square" rtlCol="0">
            <a:spAutoFit/>
          </a:bodyPr>
          <a:lstStyle/>
          <a:p>
            <a:r>
              <a:rPr lang="fr-FR" altLang="ko-KR" b="1" dirty="0">
                <a:cs typeface="Arial" pitchFamily="34" charset="0"/>
              </a:rPr>
              <a:t>Nous voyons à partir de l'analyse de la matrice de corrélation que </a:t>
            </a:r>
            <a:r>
              <a:rPr lang="fr-FR" altLang="ko-KR" b="1" dirty="0" err="1">
                <a:cs typeface="Arial" pitchFamily="34" charset="0"/>
              </a:rPr>
              <a:t>nombre_projets</a:t>
            </a:r>
            <a:r>
              <a:rPr lang="fr-FR" altLang="ko-KR" b="1" dirty="0">
                <a:cs typeface="Arial" pitchFamily="34" charset="0"/>
              </a:rPr>
              <a:t> et </a:t>
            </a:r>
            <a:r>
              <a:rPr lang="fr-FR" altLang="ko-KR" b="1" dirty="0" err="1">
                <a:cs typeface="Arial" pitchFamily="34" charset="0"/>
              </a:rPr>
              <a:t>heures_mensuelles_moyennes</a:t>
            </a:r>
            <a:r>
              <a:rPr lang="fr-FR" altLang="ko-KR" b="1" dirty="0">
                <a:cs typeface="Arial" pitchFamily="34" charset="0"/>
              </a:rPr>
              <a:t>  </a:t>
            </a:r>
            <a:r>
              <a:rPr lang="fr-FR" altLang="ko-KR" b="1" dirty="0">
                <a:solidFill>
                  <a:schemeClr val="accent3"/>
                </a:solidFill>
                <a:cs typeface="Arial" pitchFamily="34" charset="0"/>
              </a:rPr>
              <a:t>sont fortement corrélés, </a:t>
            </a:r>
            <a:endParaRPr lang="ko-KR" altLang="en-US" b="1" dirty="0">
              <a:solidFill>
                <a:schemeClr val="accent3"/>
              </a:solidFill>
              <a:cs typeface="Arial" pitchFamily="34" charset="0"/>
            </a:endParaRPr>
          </a:p>
        </p:txBody>
      </p:sp>
      <p:sp>
        <p:nvSpPr>
          <p:cNvPr id="7" name="TextBox 6">
            <a:extLst>
              <a:ext uri="{FF2B5EF4-FFF2-40B4-BE49-F238E27FC236}">
                <a16:creationId xmlns:a16="http://schemas.microsoft.com/office/drawing/2014/main" id="{2B2CCA7F-16B3-4FCE-9EEA-89D717E99C7B}"/>
              </a:ext>
            </a:extLst>
          </p:cNvPr>
          <p:cNvSpPr txBox="1"/>
          <p:nvPr/>
        </p:nvSpPr>
        <p:spPr>
          <a:xfrm>
            <a:off x="9364634" y="1692491"/>
            <a:ext cx="2966270" cy="1477328"/>
          </a:xfrm>
          <a:prstGeom prst="rect">
            <a:avLst/>
          </a:prstGeom>
          <a:noFill/>
        </p:spPr>
        <p:txBody>
          <a:bodyPr wrap="square" rtlCol="0">
            <a:spAutoFit/>
          </a:bodyPr>
          <a:lstStyle/>
          <a:p>
            <a:pPr algn="ctr"/>
            <a:r>
              <a:rPr lang="fr-FR" altLang="ko-KR" b="1" dirty="0">
                <a:cs typeface="Arial" pitchFamily="34" charset="0"/>
              </a:rPr>
              <a:t>Nous pouvons donc combiner</a:t>
            </a:r>
            <a:r>
              <a:rPr lang="fr-FR" altLang="ko-KR" b="1" dirty="0">
                <a:solidFill>
                  <a:schemeClr val="accent2"/>
                </a:solidFill>
                <a:cs typeface="Arial" pitchFamily="34" charset="0"/>
              </a:rPr>
              <a:t> </a:t>
            </a:r>
            <a:r>
              <a:rPr lang="fr-FR" altLang="ko-KR" b="1" dirty="0">
                <a:cs typeface="Arial" pitchFamily="34" charset="0"/>
              </a:rPr>
              <a:t>ces colonnes existantes pour </a:t>
            </a:r>
            <a:r>
              <a:rPr lang="en-US" altLang="ko-KR" b="1" dirty="0" err="1">
                <a:solidFill>
                  <a:schemeClr val="accent4"/>
                </a:solidFill>
                <a:cs typeface="Arial" pitchFamily="34" charset="0"/>
              </a:rPr>
              <a:t>créer</a:t>
            </a:r>
            <a:r>
              <a:rPr lang="en-US" altLang="ko-KR" b="1" dirty="0">
                <a:solidFill>
                  <a:schemeClr val="accent4"/>
                </a:solidFill>
                <a:cs typeface="Arial" pitchFamily="34" charset="0"/>
              </a:rPr>
              <a:t> </a:t>
            </a:r>
            <a:r>
              <a:rPr lang="en-US" altLang="ko-KR" b="1" dirty="0" err="1">
                <a:solidFill>
                  <a:schemeClr val="accent4"/>
                </a:solidFill>
                <a:cs typeface="Arial" pitchFamily="34" charset="0"/>
              </a:rPr>
              <a:t>une</a:t>
            </a:r>
            <a:r>
              <a:rPr lang="en-US" altLang="ko-KR" b="1" dirty="0">
                <a:solidFill>
                  <a:schemeClr val="accent4"/>
                </a:solidFill>
                <a:cs typeface="Arial" pitchFamily="34" charset="0"/>
              </a:rPr>
              <a:t> nouvelle </a:t>
            </a:r>
            <a:r>
              <a:rPr lang="en-US" altLang="ko-KR" b="1" dirty="0" err="1">
                <a:solidFill>
                  <a:schemeClr val="accent4"/>
                </a:solidFill>
                <a:cs typeface="Arial" pitchFamily="34" charset="0"/>
              </a:rPr>
              <a:t>fonctionnalité</a:t>
            </a:r>
            <a:r>
              <a:rPr lang="en-US" altLang="ko-KR" b="1" dirty="0">
                <a:solidFill>
                  <a:schemeClr val="accent4"/>
                </a:solidFill>
                <a:cs typeface="Arial" pitchFamily="34" charset="0"/>
              </a:rPr>
              <a:t>.</a:t>
            </a:r>
          </a:p>
          <a:p>
            <a:pPr algn="ctr"/>
            <a:endParaRPr lang="ko-KR" altLang="en-US" b="1" dirty="0">
              <a:solidFill>
                <a:schemeClr val="accent2"/>
              </a:solidFill>
              <a:cs typeface="Arial" pitchFamily="34" charset="0"/>
            </a:endParaRPr>
          </a:p>
        </p:txBody>
      </p:sp>
      <p:grpSp>
        <p:nvGrpSpPr>
          <p:cNvPr id="8" name="Group 7">
            <a:extLst>
              <a:ext uri="{FF2B5EF4-FFF2-40B4-BE49-F238E27FC236}">
                <a16:creationId xmlns:a16="http://schemas.microsoft.com/office/drawing/2014/main" id="{83D5141F-0259-4C0F-B41E-7917CF1332A3}"/>
              </a:ext>
            </a:extLst>
          </p:cNvPr>
          <p:cNvGrpSpPr/>
          <p:nvPr/>
        </p:nvGrpSpPr>
        <p:grpSpPr>
          <a:xfrm>
            <a:off x="3555286" y="1701429"/>
            <a:ext cx="2911660" cy="2196691"/>
            <a:chOff x="1574372" y="2420888"/>
            <a:chExt cx="1557468" cy="1549192"/>
          </a:xfrm>
          <a:solidFill>
            <a:schemeClr val="accent3"/>
          </a:solidFill>
          <a:effectLst>
            <a:outerShdw blurRad="63500" sx="102000" sy="102000" algn="ctr" rotWithShape="0">
              <a:prstClr val="black">
                <a:alpha val="40000"/>
              </a:prstClr>
            </a:outerShdw>
          </a:effectLst>
        </p:grpSpPr>
        <p:sp>
          <p:nvSpPr>
            <p:cNvPr id="9" name="Block Arc 8">
              <a:extLst>
                <a:ext uri="{FF2B5EF4-FFF2-40B4-BE49-F238E27FC236}">
                  <a16:creationId xmlns:a16="http://schemas.microsoft.com/office/drawing/2014/main" id="{3B5CE1EF-F307-465E-980B-2389F2A32B0D}"/>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0ACFC0BB-FA30-4ADE-A0B2-8449DECB4D47}"/>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0">
              <a:extLst>
                <a:ext uri="{FF2B5EF4-FFF2-40B4-BE49-F238E27FC236}">
                  <a16:creationId xmlns:a16="http://schemas.microsoft.com/office/drawing/2014/main" id="{11DE6EF7-9CC5-420F-90DA-9454D15ECE10}"/>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2" name="Group 11">
            <a:extLst>
              <a:ext uri="{FF2B5EF4-FFF2-40B4-BE49-F238E27FC236}">
                <a16:creationId xmlns:a16="http://schemas.microsoft.com/office/drawing/2014/main" id="{33553370-E711-472A-B2F3-D4865B58CDB3}"/>
              </a:ext>
            </a:extLst>
          </p:cNvPr>
          <p:cNvGrpSpPr/>
          <p:nvPr/>
        </p:nvGrpSpPr>
        <p:grpSpPr>
          <a:xfrm flipH="1">
            <a:off x="6446662" y="1701429"/>
            <a:ext cx="2911660" cy="2196691"/>
            <a:chOff x="1480223" y="2420888"/>
            <a:chExt cx="1557468" cy="1549192"/>
          </a:xfrm>
          <a:solidFill>
            <a:schemeClr val="accent4"/>
          </a:solidFill>
          <a:effectLst>
            <a:outerShdw blurRad="63500" sx="102000" sy="102000" algn="ctr" rotWithShape="0">
              <a:prstClr val="black">
                <a:alpha val="40000"/>
              </a:prstClr>
            </a:outerShdw>
          </a:effectLst>
        </p:grpSpPr>
        <p:sp>
          <p:nvSpPr>
            <p:cNvPr id="13" name="Block Arc 12">
              <a:extLst>
                <a:ext uri="{FF2B5EF4-FFF2-40B4-BE49-F238E27FC236}">
                  <a16:creationId xmlns:a16="http://schemas.microsoft.com/office/drawing/2014/main" id="{E881C9F6-84A4-4C22-BDEB-9753AC45F4D3}"/>
                </a:ext>
              </a:extLst>
            </p:cNvPr>
            <p:cNvSpPr/>
            <p:nvPr/>
          </p:nvSpPr>
          <p:spPr>
            <a:xfrm>
              <a:off x="1480223" y="2420888"/>
              <a:ext cx="1386746" cy="1386745"/>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 name="Rectangle 13">
              <a:extLst>
                <a:ext uri="{FF2B5EF4-FFF2-40B4-BE49-F238E27FC236}">
                  <a16:creationId xmlns:a16="http://schemas.microsoft.com/office/drawing/2014/main" id="{1BA74E8B-582B-4AFC-A6EC-D83F49A52963}"/>
                </a:ext>
              </a:extLst>
            </p:cNvPr>
            <p:cNvSpPr/>
            <p:nvPr/>
          </p:nvSpPr>
          <p:spPr>
            <a:xfrm>
              <a:off x="2173595"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ectangle 14">
              <a:extLst>
                <a:ext uri="{FF2B5EF4-FFF2-40B4-BE49-F238E27FC236}">
                  <a16:creationId xmlns:a16="http://schemas.microsoft.com/office/drawing/2014/main" id="{69EF3470-3E6F-4624-BF70-4E88941B3037}"/>
                </a:ext>
              </a:extLst>
            </p:cNvPr>
            <p:cNvSpPr/>
            <p:nvPr/>
          </p:nvSpPr>
          <p:spPr>
            <a:xfrm rot="5400000">
              <a:off x="1264182" y="3322032"/>
              <a:ext cx="864097"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43017B23-3C2D-4E97-A353-3E6CDE166576}"/>
              </a:ext>
            </a:extLst>
          </p:cNvPr>
          <p:cNvGrpSpPr/>
          <p:nvPr/>
        </p:nvGrpSpPr>
        <p:grpSpPr>
          <a:xfrm rot="16200000">
            <a:off x="3897676" y="3746013"/>
            <a:ext cx="2195001" cy="2913902"/>
            <a:chOff x="1574372" y="2420888"/>
            <a:chExt cx="1557468" cy="1549192"/>
          </a:xfrm>
          <a:solidFill>
            <a:schemeClr val="accent2"/>
          </a:solidFill>
          <a:effectLst>
            <a:outerShdw blurRad="63500" sx="102000" sy="102000" algn="ctr" rotWithShape="0">
              <a:prstClr val="black">
                <a:alpha val="40000"/>
              </a:prstClr>
            </a:outerShdw>
          </a:effectLst>
        </p:grpSpPr>
        <p:sp>
          <p:nvSpPr>
            <p:cNvPr id="17" name="Block Arc 16">
              <a:extLst>
                <a:ext uri="{FF2B5EF4-FFF2-40B4-BE49-F238E27FC236}">
                  <a16:creationId xmlns:a16="http://schemas.microsoft.com/office/drawing/2014/main" id="{00D028B3-764C-4727-A642-2500C48E74A0}"/>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8" name="Rectangle 17">
              <a:extLst>
                <a:ext uri="{FF2B5EF4-FFF2-40B4-BE49-F238E27FC236}">
                  <a16:creationId xmlns:a16="http://schemas.microsoft.com/office/drawing/2014/main" id="{9491031C-1AD5-4E7A-AF33-FF6FC486BD85}"/>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ectangle 18">
              <a:extLst>
                <a:ext uri="{FF2B5EF4-FFF2-40B4-BE49-F238E27FC236}">
                  <a16:creationId xmlns:a16="http://schemas.microsoft.com/office/drawing/2014/main" id="{010284AB-95AD-4608-82D6-4022ED06B90D}"/>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0" name="Group 19">
            <a:extLst>
              <a:ext uri="{FF2B5EF4-FFF2-40B4-BE49-F238E27FC236}">
                <a16:creationId xmlns:a16="http://schemas.microsoft.com/office/drawing/2014/main" id="{C4398073-A72C-460A-A1B3-1C058AE19D93}"/>
              </a:ext>
            </a:extLst>
          </p:cNvPr>
          <p:cNvGrpSpPr/>
          <p:nvPr/>
        </p:nvGrpSpPr>
        <p:grpSpPr>
          <a:xfrm rot="5400000" flipH="1">
            <a:off x="6802912" y="3760257"/>
            <a:ext cx="2195004" cy="2894350"/>
            <a:chOff x="1574370" y="2327313"/>
            <a:chExt cx="1557470" cy="1538797"/>
          </a:xfrm>
          <a:solidFill>
            <a:schemeClr val="accent1"/>
          </a:solidFill>
          <a:effectLst>
            <a:outerShdw blurRad="63500" sx="102000" sy="102000" algn="ctr" rotWithShape="0">
              <a:prstClr val="black">
                <a:alpha val="40000"/>
              </a:prstClr>
            </a:outerShdw>
          </a:effectLst>
        </p:grpSpPr>
        <p:sp>
          <p:nvSpPr>
            <p:cNvPr id="21" name="Block Arc 20">
              <a:extLst>
                <a:ext uri="{FF2B5EF4-FFF2-40B4-BE49-F238E27FC236}">
                  <a16:creationId xmlns:a16="http://schemas.microsoft.com/office/drawing/2014/main" id="{66618883-7C38-4D17-B94F-DB17956C78DA}"/>
                </a:ext>
              </a:extLst>
            </p:cNvPr>
            <p:cNvSpPr/>
            <p:nvPr/>
          </p:nvSpPr>
          <p:spPr>
            <a:xfrm>
              <a:off x="1574372" y="2327313"/>
              <a:ext cx="1386745"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Rectangle 21">
              <a:extLst>
                <a:ext uri="{FF2B5EF4-FFF2-40B4-BE49-F238E27FC236}">
                  <a16:creationId xmlns:a16="http://schemas.microsoft.com/office/drawing/2014/main" id="{D9602D1B-1146-4852-9D21-173E58378F6E}"/>
                </a:ext>
              </a:extLst>
            </p:cNvPr>
            <p:cNvSpPr/>
            <p:nvPr/>
          </p:nvSpPr>
          <p:spPr>
            <a:xfrm>
              <a:off x="2267744" y="2327314"/>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Rectangle 22">
              <a:extLst>
                <a:ext uri="{FF2B5EF4-FFF2-40B4-BE49-F238E27FC236}">
                  <a16:creationId xmlns:a16="http://schemas.microsoft.com/office/drawing/2014/main" id="{F3EA52D4-1E39-4F76-80D0-FF33FA6D96D8}"/>
                </a:ext>
              </a:extLst>
            </p:cNvPr>
            <p:cNvSpPr/>
            <p:nvPr/>
          </p:nvSpPr>
          <p:spPr>
            <a:xfrm rot="5400000">
              <a:off x="1358321" y="3218061"/>
              <a:ext cx="864098"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53" name="Image 52">
            <a:extLst>
              <a:ext uri="{FF2B5EF4-FFF2-40B4-BE49-F238E27FC236}">
                <a16:creationId xmlns:a16="http://schemas.microsoft.com/office/drawing/2014/main" id="{7FE90409-BFE5-BE1E-9C42-BDDD6219B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873" y="1696960"/>
            <a:ext cx="5199599" cy="4631723"/>
          </a:xfrm>
          <a:prstGeom prst="rect">
            <a:avLst/>
          </a:prstGeom>
        </p:spPr>
      </p:pic>
      <p:pic>
        <p:nvPicPr>
          <p:cNvPr id="55" name="Image 54" descr="Une image contenant table&#10;&#10;Description générée automatiquement">
            <a:extLst>
              <a:ext uri="{FF2B5EF4-FFF2-40B4-BE49-F238E27FC236}">
                <a16:creationId xmlns:a16="http://schemas.microsoft.com/office/drawing/2014/main" id="{08737CB4-3DFF-E802-2196-D7081E772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4" y="4645043"/>
            <a:ext cx="3337170" cy="1775007"/>
          </a:xfrm>
          <a:prstGeom prst="rect">
            <a:avLst/>
          </a:prstGeom>
        </p:spPr>
      </p:pic>
    </p:spTree>
    <p:extLst>
      <p:ext uri="{BB962C8B-B14F-4D97-AF65-F5344CB8AC3E}">
        <p14:creationId xmlns:p14="http://schemas.microsoft.com/office/powerpoint/2010/main" val="342802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80000"/>
              </a:lnSpc>
            </a:pPr>
            <a:r>
              <a:rPr lang="en-US" altLang="ko-KR" sz="5400" b="1" dirty="0" err="1">
                <a:solidFill>
                  <a:schemeClr val="accent4"/>
                </a:solidFill>
                <a:cs typeface="Arial" pitchFamily="34" charset="0"/>
              </a:rPr>
              <a:t>Nettoyage</a:t>
            </a:r>
            <a:r>
              <a:rPr lang="en-US" altLang="ko-KR" sz="5400" b="1" dirty="0">
                <a:solidFill>
                  <a:schemeClr val="accent4"/>
                </a:solidFill>
                <a:cs typeface="Arial" pitchFamily="34" charset="0"/>
              </a:rPr>
              <a:t> des </a:t>
            </a:r>
            <a:r>
              <a:rPr lang="en-US" altLang="ko-KR" sz="5400" b="1" dirty="0" err="1">
                <a:solidFill>
                  <a:schemeClr val="accent4"/>
                </a:solidFill>
                <a:cs typeface="Arial" pitchFamily="34" charset="0"/>
              </a:rPr>
              <a:t>données</a:t>
            </a:r>
            <a:endParaRPr lang="en-US" altLang="ko-KR" sz="5400" b="1" dirty="0">
              <a:solidFill>
                <a:schemeClr val="accent4"/>
              </a:solidFill>
              <a:cs typeface="Arial" pitchFamily="34" charset="0"/>
            </a:endParaRPr>
          </a:p>
        </p:txBody>
      </p:sp>
      <p:grpSp>
        <p:nvGrpSpPr>
          <p:cNvPr id="3" name="Group 7">
            <a:extLst>
              <a:ext uri="{FF2B5EF4-FFF2-40B4-BE49-F238E27FC236}">
                <a16:creationId xmlns:a16="http://schemas.microsoft.com/office/drawing/2014/main" id="{F8E8E35F-5F1D-4D3E-A8F1-D6857F08D3A2}"/>
              </a:ext>
            </a:extLst>
          </p:cNvPr>
          <p:cNvGrpSpPr/>
          <p:nvPr/>
        </p:nvGrpSpPr>
        <p:grpSpPr>
          <a:xfrm>
            <a:off x="984738" y="1862418"/>
            <a:ext cx="2207512" cy="4142728"/>
            <a:chOff x="539552" y="1772816"/>
            <a:chExt cx="2088232" cy="3960440"/>
          </a:xfrm>
        </p:grpSpPr>
        <p:sp>
          <p:nvSpPr>
            <p:cNvPr id="4" name="Rounded Rectangle 3">
              <a:extLst>
                <a:ext uri="{FF2B5EF4-FFF2-40B4-BE49-F238E27FC236}">
                  <a16:creationId xmlns:a16="http://schemas.microsoft.com/office/drawing/2014/main" id="{C359FEE3-6227-40EB-B7B3-3903695E6151}"/>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ounded Rectangle 4">
              <a:extLst>
                <a:ext uri="{FF2B5EF4-FFF2-40B4-BE49-F238E27FC236}">
                  <a16:creationId xmlns:a16="http://schemas.microsoft.com/office/drawing/2014/main" id="{27F81E58-6888-45C1-A1CD-EB7709819C6B}"/>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1" name="Group 53">
            <a:extLst>
              <a:ext uri="{FF2B5EF4-FFF2-40B4-BE49-F238E27FC236}">
                <a16:creationId xmlns:a16="http://schemas.microsoft.com/office/drawing/2014/main" id="{55484F76-CF2F-4F81-8F41-1F1032EA6159}"/>
              </a:ext>
            </a:extLst>
          </p:cNvPr>
          <p:cNvGrpSpPr/>
          <p:nvPr/>
        </p:nvGrpSpPr>
        <p:grpSpPr>
          <a:xfrm>
            <a:off x="3653754" y="1862418"/>
            <a:ext cx="2207512" cy="4142728"/>
            <a:chOff x="539552" y="1772816"/>
            <a:chExt cx="2088232" cy="3960440"/>
          </a:xfrm>
        </p:grpSpPr>
        <p:sp>
          <p:nvSpPr>
            <p:cNvPr id="12" name="Rounded Rectangle 55">
              <a:extLst>
                <a:ext uri="{FF2B5EF4-FFF2-40B4-BE49-F238E27FC236}">
                  <a16:creationId xmlns:a16="http://schemas.microsoft.com/office/drawing/2014/main" id="{9419CE04-4A4E-4BFC-B86C-1CF2A1B7010D}"/>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Rounded Rectangle 4">
              <a:extLst>
                <a:ext uri="{FF2B5EF4-FFF2-40B4-BE49-F238E27FC236}">
                  <a16:creationId xmlns:a16="http://schemas.microsoft.com/office/drawing/2014/main" id="{C05F2CEE-6467-43CA-A82B-9EB68ACE9EE3}"/>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6" name="Group 62">
            <a:extLst>
              <a:ext uri="{FF2B5EF4-FFF2-40B4-BE49-F238E27FC236}">
                <a16:creationId xmlns:a16="http://schemas.microsoft.com/office/drawing/2014/main" id="{6F7BE9C8-BA69-4DFC-9F4A-655190F7F6D7}"/>
              </a:ext>
            </a:extLst>
          </p:cNvPr>
          <p:cNvGrpSpPr/>
          <p:nvPr/>
        </p:nvGrpSpPr>
        <p:grpSpPr>
          <a:xfrm>
            <a:off x="6322770" y="1862418"/>
            <a:ext cx="2207512" cy="4142728"/>
            <a:chOff x="539552" y="1772816"/>
            <a:chExt cx="2088232" cy="3960440"/>
          </a:xfrm>
        </p:grpSpPr>
        <p:sp>
          <p:nvSpPr>
            <p:cNvPr id="17" name="Rounded Rectangle 64">
              <a:extLst>
                <a:ext uri="{FF2B5EF4-FFF2-40B4-BE49-F238E27FC236}">
                  <a16:creationId xmlns:a16="http://schemas.microsoft.com/office/drawing/2014/main" id="{8325EB86-BB5F-4FCC-9472-F6626F0DB86C}"/>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ounded Rectangle 4">
              <a:extLst>
                <a:ext uri="{FF2B5EF4-FFF2-40B4-BE49-F238E27FC236}">
                  <a16:creationId xmlns:a16="http://schemas.microsoft.com/office/drawing/2014/main" id="{00E13706-0B7E-467E-A0BD-31E6052935D6}"/>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0" name="TextBox 19">
            <a:extLst>
              <a:ext uri="{FF2B5EF4-FFF2-40B4-BE49-F238E27FC236}">
                <a16:creationId xmlns:a16="http://schemas.microsoft.com/office/drawing/2014/main" id="{F47A84AA-39C2-49A4-8C7D-6B985AA5923B}"/>
              </a:ext>
            </a:extLst>
          </p:cNvPr>
          <p:cNvSpPr txBox="1"/>
          <p:nvPr/>
        </p:nvSpPr>
        <p:spPr>
          <a:xfrm>
            <a:off x="6322771" y="1934427"/>
            <a:ext cx="2004756" cy="830997"/>
          </a:xfrm>
          <a:prstGeom prst="rect">
            <a:avLst/>
          </a:prstGeom>
          <a:noFill/>
        </p:spPr>
        <p:txBody>
          <a:bodyPr wrap="square" lIns="108000" rIns="108000" rtlCol="0">
            <a:spAutoFit/>
          </a:bodyPr>
          <a:lstStyle/>
          <a:p>
            <a:pPr algn="ctr"/>
            <a:r>
              <a:rPr lang="fr-FR" sz="1600" b="1" dirty="0"/>
              <a:t>Supprimer les lignes en double dans </a:t>
            </a:r>
            <a:r>
              <a:rPr lang="fr-FR" sz="1600" b="1" dirty="0" err="1"/>
              <a:t>dataset</a:t>
            </a:r>
            <a:endParaRPr lang="ko-KR" altLang="en-US" sz="1600" b="1" dirty="0"/>
          </a:p>
        </p:txBody>
      </p:sp>
      <p:grpSp>
        <p:nvGrpSpPr>
          <p:cNvPr id="21" name="Group 71">
            <a:extLst>
              <a:ext uri="{FF2B5EF4-FFF2-40B4-BE49-F238E27FC236}">
                <a16:creationId xmlns:a16="http://schemas.microsoft.com/office/drawing/2014/main" id="{99ADCB16-D839-4EF5-90AF-C06D2F7F663F}"/>
              </a:ext>
            </a:extLst>
          </p:cNvPr>
          <p:cNvGrpSpPr/>
          <p:nvPr/>
        </p:nvGrpSpPr>
        <p:grpSpPr>
          <a:xfrm>
            <a:off x="8991786" y="1862418"/>
            <a:ext cx="2207512" cy="4142728"/>
            <a:chOff x="539552" y="1772816"/>
            <a:chExt cx="2088232" cy="3960440"/>
          </a:xfrm>
        </p:grpSpPr>
        <p:sp>
          <p:nvSpPr>
            <p:cNvPr id="22" name="Rounded Rectangle 73">
              <a:extLst>
                <a:ext uri="{FF2B5EF4-FFF2-40B4-BE49-F238E27FC236}">
                  <a16:creationId xmlns:a16="http://schemas.microsoft.com/office/drawing/2014/main" id="{CA738713-A343-4FE7-9DE1-9BBCFF934876}"/>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3" name="Rounded Rectangle 4">
              <a:extLst>
                <a:ext uri="{FF2B5EF4-FFF2-40B4-BE49-F238E27FC236}">
                  <a16:creationId xmlns:a16="http://schemas.microsoft.com/office/drawing/2014/main" id="{7DAEEA45-D808-45BD-869B-0100D0969F01}"/>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5" name="TextBox 24">
            <a:extLst>
              <a:ext uri="{FF2B5EF4-FFF2-40B4-BE49-F238E27FC236}">
                <a16:creationId xmlns:a16="http://schemas.microsoft.com/office/drawing/2014/main" id="{362A8385-83B3-4301-93D6-25CB8AA174D8}"/>
              </a:ext>
            </a:extLst>
          </p:cNvPr>
          <p:cNvSpPr txBox="1"/>
          <p:nvPr/>
        </p:nvSpPr>
        <p:spPr>
          <a:xfrm>
            <a:off x="9194993" y="1934427"/>
            <a:ext cx="1801101" cy="369332"/>
          </a:xfrm>
          <a:prstGeom prst="rect">
            <a:avLst/>
          </a:prstGeom>
          <a:noFill/>
        </p:spPr>
        <p:txBody>
          <a:bodyPr wrap="square" lIns="108000" rIns="108000" rtlCol="0">
            <a:spAutoFit/>
          </a:bodyPr>
          <a:lstStyle/>
          <a:p>
            <a:pPr algn="ctr"/>
            <a:r>
              <a:rPr lang="en-US" altLang="ko-KR" b="1" dirty="0" err="1">
                <a:solidFill>
                  <a:schemeClr val="bg1"/>
                </a:solidFill>
              </a:rPr>
              <a:t>Resultat</a:t>
            </a:r>
            <a:endParaRPr lang="ko-KR" altLang="en-US" b="1" dirty="0">
              <a:solidFill>
                <a:schemeClr val="bg1"/>
              </a:solidFill>
            </a:endParaRPr>
          </a:p>
        </p:txBody>
      </p:sp>
      <p:sp>
        <p:nvSpPr>
          <p:cNvPr id="42" name="ZoneTexte 41">
            <a:extLst>
              <a:ext uri="{FF2B5EF4-FFF2-40B4-BE49-F238E27FC236}">
                <a16:creationId xmlns:a16="http://schemas.microsoft.com/office/drawing/2014/main" id="{4EDAC999-9CC3-2B25-9D36-CFD7F385D65A}"/>
              </a:ext>
            </a:extLst>
          </p:cNvPr>
          <p:cNvSpPr txBox="1"/>
          <p:nvPr/>
        </p:nvSpPr>
        <p:spPr>
          <a:xfrm>
            <a:off x="1098536" y="1894752"/>
            <a:ext cx="1979915" cy="923330"/>
          </a:xfrm>
          <a:prstGeom prst="rect">
            <a:avLst/>
          </a:prstGeom>
          <a:noFill/>
        </p:spPr>
        <p:txBody>
          <a:bodyPr wrap="square">
            <a:spAutoFit/>
          </a:bodyPr>
          <a:lstStyle/>
          <a:p>
            <a:r>
              <a:rPr lang="fr-FR" b="1" dirty="0"/>
              <a:t>En vérifiant s'il y a des données manquantes</a:t>
            </a:r>
            <a:endParaRPr lang="fr-FR" dirty="0"/>
          </a:p>
        </p:txBody>
      </p:sp>
      <p:sp>
        <p:nvSpPr>
          <p:cNvPr id="44" name="ZoneTexte 43">
            <a:extLst>
              <a:ext uri="{FF2B5EF4-FFF2-40B4-BE49-F238E27FC236}">
                <a16:creationId xmlns:a16="http://schemas.microsoft.com/office/drawing/2014/main" id="{DB17CDF1-D9F5-6F9C-7039-C9610A8D9E5B}"/>
              </a:ext>
            </a:extLst>
          </p:cNvPr>
          <p:cNvSpPr txBox="1"/>
          <p:nvPr/>
        </p:nvSpPr>
        <p:spPr>
          <a:xfrm>
            <a:off x="3675070" y="3010407"/>
            <a:ext cx="2164879" cy="2862322"/>
          </a:xfrm>
          <a:prstGeom prst="rect">
            <a:avLst/>
          </a:prstGeom>
          <a:noFill/>
        </p:spPr>
        <p:txBody>
          <a:bodyPr wrap="square">
            <a:spAutoFit/>
          </a:bodyPr>
          <a:lstStyle/>
          <a:p>
            <a:r>
              <a:rPr lang="fr-FR" b="1" dirty="0"/>
              <a:t>Nous constatons que nous avons la chance de ne pas avoir de valeurs nulles. Par conséquent, aucune action n'est nécessaire pour remplir les blancs vides.</a:t>
            </a:r>
          </a:p>
        </p:txBody>
      </p:sp>
      <p:sp>
        <p:nvSpPr>
          <p:cNvPr id="46" name="ZoneTexte 45">
            <a:extLst>
              <a:ext uri="{FF2B5EF4-FFF2-40B4-BE49-F238E27FC236}">
                <a16:creationId xmlns:a16="http://schemas.microsoft.com/office/drawing/2014/main" id="{E457967E-F85E-0248-69F3-2F0E73207AFD}"/>
              </a:ext>
            </a:extLst>
          </p:cNvPr>
          <p:cNvSpPr txBox="1"/>
          <p:nvPr/>
        </p:nvSpPr>
        <p:spPr>
          <a:xfrm>
            <a:off x="4005789" y="2010096"/>
            <a:ext cx="2519737" cy="369332"/>
          </a:xfrm>
          <a:prstGeom prst="rect">
            <a:avLst/>
          </a:prstGeom>
          <a:noFill/>
        </p:spPr>
        <p:txBody>
          <a:bodyPr wrap="square">
            <a:spAutoFit/>
          </a:bodyPr>
          <a:lstStyle/>
          <a:p>
            <a:r>
              <a:rPr lang="en-US" altLang="ko-KR" sz="1800" b="1" dirty="0" err="1">
                <a:solidFill>
                  <a:schemeClr val="bg1"/>
                </a:solidFill>
              </a:rPr>
              <a:t>Resultat</a:t>
            </a:r>
            <a:endParaRPr lang="fr-FR" dirty="0"/>
          </a:p>
        </p:txBody>
      </p:sp>
      <p:pic>
        <p:nvPicPr>
          <p:cNvPr id="48" name="Image 47" descr="Une image contenant texte&#10;&#10;Description générée automatiquement">
            <a:extLst>
              <a:ext uri="{FF2B5EF4-FFF2-40B4-BE49-F238E27FC236}">
                <a16:creationId xmlns:a16="http://schemas.microsoft.com/office/drawing/2014/main" id="{AC9D8448-EA77-83DA-EAC8-69D886361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7" y="2895063"/>
            <a:ext cx="2190863" cy="3110083"/>
          </a:xfrm>
          <a:prstGeom prst="rect">
            <a:avLst/>
          </a:prstGeom>
        </p:spPr>
      </p:pic>
      <p:pic>
        <p:nvPicPr>
          <p:cNvPr id="52" name="Image 51" descr="Une image contenant texte&#10;&#10;Description générée automatiquement">
            <a:extLst>
              <a:ext uri="{FF2B5EF4-FFF2-40B4-BE49-F238E27FC236}">
                <a16:creationId xmlns:a16="http://schemas.microsoft.com/office/drawing/2014/main" id="{61ABA32A-E80B-90CE-8E12-502034957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478" y="2862728"/>
            <a:ext cx="2195803" cy="2377091"/>
          </a:xfrm>
          <a:prstGeom prst="rect">
            <a:avLst/>
          </a:prstGeom>
        </p:spPr>
      </p:pic>
      <p:pic>
        <p:nvPicPr>
          <p:cNvPr id="56" name="Image 55">
            <a:extLst>
              <a:ext uri="{FF2B5EF4-FFF2-40B4-BE49-F238E27FC236}">
                <a16:creationId xmlns:a16="http://schemas.microsoft.com/office/drawing/2014/main" id="{174F2D9F-E6DC-7611-33DC-7D23C1E0B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4800" y="2979845"/>
            <a:ext cx="1473794" cy="449155"/>
          </a:xfrm>
          <a:prstGeom prst="rect">
            <a:avLst/>
          </a:prstGeom>
        </p:spPr>
      </p:pic>
      <p:sp>
        <p:nvSpPr>
          <p:cNvPr id="58" name="ZoneTexte 57">
            <a:extLst>
              <a:ext uri="{FF2B5EF4-FFF2-40B4-BE49-F238E27FC236}">
                <a16:creationId xmlns:a16="http://schemas.microsoft.com/office/drawing/2014/main" id="{CBE2A78F-1C6E-B64B-E11B-22200319F2F5}"/>
              </a:ext>
            </a:extLst>
          </p:cNvPr>
          <p:cNvSpPr txBox="1"/>
          <p:nvPr/>
        </p:nvSpPr>
        <p:spPr>
          <a:xfrm>
            <a:off x="8991785" y="3422046"/>
            <a:ext cx="2381708" cy="1754326"/>
          </a:xfrm>
          <a:prstGeom prst="rect">
            <a:avLst/>
          </a:prstGeom>
          <a:noFill/>
        </p:spPr>
        <p:txBody>
          <a:bodyPr wrap="square">
            <a:spAutoFit/>
          </a:bodyPr>
          <a:lstStyle/>
          <a:p>
            <a:r>
              <a:rPr lang="fr-FR" b="1" dirty="0"/>
              <a:t>Nous avons amélioré la qualité des données en éliminant les données  redondants.</a:t>
            </a:r>
            <a:endParaRPr lang="en-US" b="1" dirty="0"/>
          </a:p>
        </p:txBody>
      </p:sp>
      <p:pic>
        <p:nvPicPr>
          <p:cNvPr id="60" name="Image 59">
            <a:extLst>
              <a:ext uri="{FF2B5EF4-FFF2-40B4-BE49-F238E27FC236}">
                <a16:creationId xmlns:a16="http://schemas.microsoft.com/office/drawing/2014/main" id="{F42137D9-EF34-9ABA-65EE-A5DC807C8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4800" y="5383163"/>
            <a:ext cx="1473794" cy="425133"/>
          </a:xfrm>
          <a:prstGeom prst="rect">
            <a:avLst/>
          </a:prstGeom>
        </p:spPr>
      </p:pic>
    </p:spTree>
    <p:extLst>
      <p:ext uri="{BB962C8B-B14F-4D97-AF65-F5344CB8AC3E}">
        <p14:creationId xmlns:p14="http://schemas.microsoft.com/office/powerpoint/2010/main" val="318365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altLang="ko-KR" sz="5400" b="1" dirty="0">
                <a:solidFill>
                  <a:schemeClr val="accent6"/>
                </a:solidFill>
                <a:cs typeface="Arial" pitchFamily="34" charset="0"/>
              </a:rPr>
              <a:t> </a:t>
            </a:r>
            <a:r>
              <a:rPr lang="en-US" altLang="ko-KR" sz="5400" b="1" dirty="0" err="1">
                <a:solidFill>
                  <a:schemeClr val="accent6"/>
                </a:solidFill>
                <a:cs typeface="Arial" pitchFamily="34" charset="0"/>
              </a:rPr>
              <a:t>Séparation</a:t>
            </a:r>
            <a:r>
              <a:rPr lang="en-US" altLang="ko-KR" sz="5400" b="1" dirty="0">
                <a:solidFill>
                  <a:schemeClr val="accent6"/>
                </a:solidFill>
                <a:cs typeface="Arial" pitchFamily="34" charset="0"/>
              </a:rPr>
              <a:t> des </a:t>
            </a:r>
            <a:r>
              <a:rPr lang="en-US" altLang="ko-KR" sz="5400" b="1" dirty="0" err="1">
                <a:solidFill>
                  <a:schemeClr val="accent6"/>
                </a:solidFill>
                <a:cs typeface="Arial" pitchFamily="34" charset="0"/>
              </a:rPr>
              <a:t>données</a:t>
            </a:r>
            <a:r>
              <a:rPr lang="en-US" altLang="ko-KR" sz="5400" b="1" dirty="0">
                <a:solidFill>
                  <a:schemeClr val="accent6"/>
                </a:solidFill>
                <a:cs typeface="Arial" pitchFamily="34" charset="0"/>
              </a:rPr>
              <a:t> </a:t>
            </a:r>
            <a:endParaRPr lang="ko-KR" altLang="en-US" sz="5400" b="1" dirty="0">
              <a:solidFill>
                <a:schemeClr val="accent6"/>
              </a:solidFill>
              <a:cs typeface="Arial" pitchFamily="34" charset="0"/>
            </a:endParaRPr>
          </a:p>
        </p:txBody>
      </p:sp>
      <p:grpSp>
        <p:nvGrpSpPr>
          <p:cNvPr id="3" name="그룹 2">
            <a:extLst>
              <a:ext uri="{FF2B5EF4-FFF2-40B4-BE49-F238E27FC236}">
                <a16:creationId xmlns:a16="http://schemas.microsoft.com/office/drawing/2014/main" id="{69EDF43B-9336-49AA-9F30-FFA40641AD28}"/>
              </a:ext>
            </a:extLst>
          </p:cNvPr>
          <p:cNvGrpSpPr/>
          <p:nvPr/>
        </p:nvGrpSpPr>
        <p:grpSpPr>
          <a:xfrm>
            <a:off x="1738847" y="3497743"/>
            <a:ext cx="2257172" cy="1798295"/>
            <a:chOff x="4763469" y="2983313"/>
            <a:chExt cx="2257172" cy="1798295"/>
          </a:xfrm>
        </p:grpSpPr>
        <p:sp>
          <p:nvSpPr>
            <p:cNvPr id="4" name="Freeform: Shape 298">
              <a:extLst>
                <a:ext uri="{FF2B5EF4-FFF2-40B4-BE49-F238E27FC236}">
                  <a16:creationId xmlns:a16="http://schemas.microsoft.com/office/drawing/2014/main" id="{7360D945-59EE-4051-8363-1EA6547EFD01}"/>
                </a:ext>
              </a:extLst>
            </p:cNvPr>
            <p:cNvSpPr/>
            <p:nvPr/>
          </p:nvSpPr>
          <p:spPr>
            <a:xfrm>
              <a:off x="4816191" y="298331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1"/>
            </a:solidFill>
            <a:ln w="3270" cap="flat">
              <a:noFill/>
              <a:prstDash val="solid"/>
              <a:miter/>
            </a:ln>
          </p:spPr>
          <p:txBody>
            <a:bodyPr rtlCol="0" anchor="ctr"/>
            <a:lstStyle/>
            <a:p>
              <a:endParaRPr lang="en-US"/>
            </a:p>
          </p:txBody>
        </p:sp>
        <p:sp>
          <p:nvSpPr>
            <p:cNvPr id="5" name="Freeform: Shape 299">
              <a:extLst>
                <a:ext uri="{FF2B5EF4-FFF2-40B4-BE49-F238E27FC236}">
                  <a16:creationId xmlns:a16="http://schemas.microsoft.com/office/drawing/2014/main" id="{B554049D-EF85-4157-A87C-EF2F0FEE83FC}"/>
                </a:ext>
              </a:extLst>
            </p:cNvPr>
            <p:cNvSpPr/>
            <p:nvPr/>
          </p:nvSpPr>
          <p:spPr>
            <a:xfrm>
              <a:off x="4858027" y="320172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6" name="Freeform: Shape 300">
              <a:extLst>
                <a:ext uri="{FF2B5EF4-FFF2-40B4-BE49-F238E27FC236}">
                  <a16:creationId xmlns:a16="http://schemas.microsoft.com/office/drawing/2014/main" id="{3BE8F4DE-21BB-4DD2-9CA0-0AFA74209EB9}"/>
                </a:ext>
              </a:extLst>
            </p:cNvPr>
            <p:cNvSpPr/>
            <p:nvPr/>
          </p:nvSpPr>
          <p:spPr>
            <a:xfrm>
              <a:off x="4763469" y="334917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1"/>
            </a:solidFill>
            <a:ln w="3270" cap="flat">
              <a:noFill/>
              <a:prstDash val="solid"/>
              <a:miter/>
            </a:ln>
          </p:spPr>
          <p:txBody>
            <a:bodyPr rtlCol="0" anchor="ctr"/>
            <a:lstStyle/>
            <a:p>
              <a:endParaRPr lang="en-US"/>
            </a:p>
          </p:txBody>
        </p:sp>
      </p:grpSp>
      <p:grpSp>
        <p:nvGrpSpPr>
          <p:cNvPr id="11" name="그룹 10">
            <a:extLst>
              <a:ext uri="{FF2B5EF4-FFF2-40B4-BE49-F238E27FC236}">
                <a16:creationId xmlns:a16="http://schemas.microsoft.com/office/drawing/2014/main" id="{0E1B9717-166B-4219-95B0-6315747EC220}"/>
              </a:ext>
            </a:extLst>
          </p:cNvPr>
          <p:cNvGrpSpPr/>
          <p:nvPr/>
        </p:nvGrpSpPr>
        <p:grpSpPr>
          <a:xfrm>
            <a:off x="5684319" y="2985752"/>
            <a:ext cx="1544536" cy="1230536"/>
            <a:chOff x="7944092" y="2582883"/>
            <a:chExt cx="2257172" cy="1798295"/>
          </a:xfrm>
        </p:grpSpPr>
        <p:sp>
          <p:nvSpPr>
            <p:cNvPr id="12" name="Freeform: Shape 298">
              <a:extLst>
                <a:ext uri="{FF2B5EF4-FFF2-40B4-BE49-F238E27FC236}">
                  <a16:creationId xmlns:a16="http://schemas.microsoft.com/office/drawing/2014/main" id="{75937799-0DA5-4165-8F30-ECE28FEBF602}"/>
                </a:ext>
              </a:extLst>
            </p:cNvPr>
            <p:cNvSpPr/>
            <p:nvPr/>
          </p:nvSpPr>
          <p:spPr>
            <a:xfrm>
              <a:off x="7996814" y="258288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4"/>
            </a:solidFill>
            <a:ln w="3270" cap="flat">
              <a:noFill/>
              <a:prstDash val="solid"/>
              <a:miter/>
            </a:ln>
          </p:spPr>
          <p:txBody>
            <a:bodyPr rtlCol="0" anchor="ctr"/>
            <a:lstStyle/>
            <a:p>
              <a:endParaRPr lang="en-US"/>
            </a:p>
          </p:txBody>
        </p:sp>
        <p:sp>
          <p:nvSpPr>
            <p:cNvPr id="13" name="Freeform: Shape 299">
              <a:extLst>
                <a:ext uri="{FF2B5EF4-FFF2-40B4-BE49-F238E27FC236}">
                  <a16:creationId xmlns:a16="http://schemas.microsoft.com/office/drawing/2014/main" id="{F225E710-1571-444D-9FDB-2EEFC506EF9A}"/>
                </a:ext>
              </a:extLst>
            </p:cNvPr>
            <p:cNvSpPr/>
            <p:nvPr/>
          </p:nvSpPr>
          <p:spPr>
            <a:xfrm>
              <a:off x="8038650" y="280129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14" name="Freeform: Shape 300">
              <a:extLst>
                <a:ext uri="{FF2B5EF4-FFF2-40B4-BE49-F238E27FC236}">
                  <a16:creationId xmlns:a16="http://schemas.microsoft.com/office/drawing/2014/main" id="{DA7FC129-2092-45FA-9023-EC01B68A89FA}"/>
                </a:ext>
              </a:extLst>
            </p:cNvPr>
            <p:cNvSpPr/>
            <p:nvPr/>
          </p:nvSpPr>
          <p:spPr>
            <a:xfrm>
              <a:off x="7944092" y="294874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4"/>
            </a:solidFill>
            <a:ln w="3270" cap="flat">
              <a:noFill/>
              <a:prstDash val="solid"/>
              <a:miter/>
            </a:ln>
          </p:spPr>
          <p:txBody>
            <a:bodyPr rtlCol="0" anchor="ctr"/>
            <a:lstStyle/>
            <a:p>
              <a:endParaRPr lang="en-US"/>
            </a:p>
          </p:txBody>
        </p:sp>
      </p:grpSp>
      <p:grpSp>
        <p:nvGrpSpPr>
          <p:cNvPr id="15" name="그룹 14">
            <a:extLst>
              <a:ext uri="{FF2B5EF4-FFF2-40B4-BE49-F238E27FC236}">
                <a16:creationId xmlns:a16="http://schemas.microsoft.com/office/drawing/2014/main" id="{F8F03444-9A93-49ED-9F42-A0A5B5ED154F}"/>
              </a:ext>
            </a:extLst>
          </p:cNvPr>
          <p:cNvGrpSpPr/>
          <p:nvPr/>
        </p:nvGrpSpPr>
        <p:grpSpPr>
          <a:xfrm>
            <a:off x="5773022" y="4870860"/>
            <a:ext cx="1544536" cy="1230536"/>
            <a:chOff x="7944092" y="2582883"/>
            <a:chExt cx="2257172" cy="1798295"/>
          </a:xfrm>
        </p:grpSpPr>
        <p:sp>
          <p:nvSpPr>
            <p:cNvPr id="16" name="Freeform: Shape 298">
              <a:extLst>
                <a:ext uri="{FF2B5EF4-FFF2-40B4-BE49-F238E27FC236}">
                  <a16:creationId xmlns:a16="http://schemas.microsoft.com/office/drawing/2014/main" id="{A8455F93-EC86-42AC-A0B7-A05D040660E0}"/>
                </a:ext>
              </a:extLst>
            </p:cNvPr>
            <p:cNvSpPr/>
            <p:nvPr/>
          </p:nvSpPr>
          <p:spPr>
            <a:xfrm>
              <a:off x="7996814" y="258288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2"/>
            </a:solidFill>
            <a:ln w="3270" cap="flat">
              <a:noFill/>
              <a:prstDash val="solid"/>
              <a:miter/>
            </a:ln>
          </p:spPr>
          <p:txBody>
            <a:bodyPr rtlCol="0" anchor="ctr"/>
            <a:lstStyle/>
            <a:p>
              <a:endParaRPr lang="en-US"/>
            </a:p>
          </p:txBody>
        </p:sp>
        <p:sp>
          <p:nvSpPr>
            <p:cNvPr id="17" name="Freeform: Shape 299">
              <a:extLst>
                <a:ext uri="{FF2B5EF4-FFF2-40B4-BE49-F238E27FC236}">
                  <a16:creationId xmlns:a16="http://schemas.microsoft.com/office/drawing/2014/main" id="{A74DD1C4-0269-41EC-BB01-F7205818056D}"/>
                </a:ext>
              </a:extLst>
            </p:cNvPr>
            <p:cNvSpPr/>
            <p:nvPr/>
          </p:nvSpPr>
          <p:spPr>
            <a:xfrm>
              <a:off x="8038650" y="280129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18" name="Freeform: Shape 300">
              <a:extLst>
                <a:ext uri="{FF2B5EF4-FFF2-40B4-BE49-F238E27FC236}">
                  <a16:creationId xmlns:a16="http://schemas.microsoft.com/office/drawing/2014/main" id="{5D31EB57-7C0B-44E2-8CC7-BD0610770009}"/>
                </a:ext>
              </a:extLst>
            </p:cNvPr>
            <p:cNvSpPr/>
            <p:nvPr/>
          </p:nvSpPr>
          <p:spPr>
            <a:xfrm>
              <a:off x="7944092" y="294874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2"/>
            </a:solidFill>
            <a:ln w="3270" cap="flat">
              <a:noFill/>
              <a:prstDash val="solid"/>
              <a:miter/>
            </a:ln>
          </p:spPr>
          <p:txBody>
            <a:bodyPr rtlCol="0" anchor="ctr"/>
            <a:lstStyle/>
            <a:p>
              <a:endParaRPr lang="en-US"/>
            </a:p>
          </p:txBody>
        </p:sp>
      </p:grpSp>
      <p:sp>
        <p:nvSpPr>
          <p:cNvPr id="23" name="TextBox 22">
            <a:extLst>
              <a:ext uri="{FF2B5EF4-FFF2-40B4-BE49-F238E27FC236}">
                <a16:creationId xmlns:a16="http://schemas.microsoft.com/office/drawing/2014/main" id="{E3C25A56-2CEE-4352-9E27-7A3899684798}"/>
              </a:ext>
            </a:extLst>
          </p:cNvPr>
          <p:cNvSpPr txBox="1"/>
          <p:nvPr/>
        </p:nvSpPr>
        <p:spPr>
          <a:xfrm>
            <a:off x="7338712" y="3297688"/>
            <a:ext cx="4760243" cy="707886"/>
          </a:xfrm>
          <a:prstGeom prst="rect">
            <a:avLst/>
          </a:prstGeom>
          <a:noFill/>
        </p:spPr>
        <p:txBody>
          <a:bodyPr wrap="square" rtlCol="0" anchor="ctr">
            <a:spAutoFit/>
          </a:bodyPr>
          <a:lstStyle/>
          <a:p>
            <a:r>
              <a:rPr lang="fr-FR" sz="2000" dirty="0"/>
              <a:t>correspondant aux variables prédictives de l'ensemble </a:t>
            </a:r>
            <a:r>
              <a:rPr lang="fr-FR" sz="2000" dirty="0">
                <a:solidFill>
                  <a:schemeClr val="accent4">
                    <a:lumMod val="75000"/>
                  </a:schemeClr>
                </a:solidFill>
              </a:rPr>
              <a:t>d'entraînement</a:t>
            </a:r>
            <a:r>
              <a:rPr lang="fr-FR" sz="2000" dirty="0"/>
              <a:t>.</a:t>
            </a:r>
            <a:endParaRPr lang="ko-KR" altLang="en-US" sz="20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0B73339-8EA0-4B53-980D-709B0F4F8F99}"/>
              </a:ext>
            </a:extLst>
          </p:cNvPr>
          <p:cNvSpPr txBox="1"/>
          <p:nvPr/>
        </p:nvSpPr>
        <p:spPr>
          <a:xfrm>
            <a:off x="7333022" y="5355235"/>
            <a:ext cx="4671578" cy="707886"/>
          </a:xfrm>
          <a:prstGeom prst="rect">
            <a:avLst/>
          </a:prstGeom>
          <a:noFill/>
        </p:spPr>
        <p:txBody>
          <a:bodyPr wrap="square" rtlCol="0" anchor="ctr">
            <a:spAutoFit/>
          </a:bodyPr>
          <a:lstStyle/>
          <a:p>
            <a:r>
              <a:rPr lang="fr-FR" sz="2000" dirty="0"/>
              <a:t>correspondant aux variables prédictives de l'ensemble de </a:t>
            </a:r>
            <a:r>
              <a:rPr lang="fr-FR" sz="2000" dirty="0">
                <a:solidFill>
                  <a:schemeClr val="accent3">
                    <a:lumMod val="75000"/>
                  </a:schemeClr>
                </a:solidFill>
              </a:rPr>
              <a:t>test</a:t>
            </a:r>
            <a:r>
              <a:rPr lang="fr-FR" sz="2000" dirty="0"/>
              <a:t>.</a:t>
            </a:r>
            <a:endParaRPr lang="ko-KR" altLang="en-US" sz="2000" dirty="0">
              <a:solidFill>
                <a:schemeClr val="tx1">
                  <a:lumMod val="75000"/>
                  <a:lumOff val="25000"/>
                </a:schemeClr>
              </a:solidFill>
              <a:cs typeface="Arial" pitchFamily="34" charset="0"/>
            </a:endParaRPr>
          </a:p>
        </p:txBody>
      </p:sp>
      <p:grpSp>
        <p:nvGrpSpPr>
          <p:cNvPr id="25" name="그룹 24">
            <a:extLst>
              <a:ext uri="{FF2B5EF4-FFF2-40B4-BE49-F238E27FC236}">
                <a16:creationId xmlns:a16="http://schemas.microsoft.com/office/drawing/2014/main" id="{4D1DBEFD-667A-4D01-A741-D79654DCB606}"/>
              </a:ext>
            </a:extLst>
          </p:cNvPr>
          <p:cNvGrpSpPr/>
          <p:nvPr/>
        </p:nvGrpSpPr>
        <p:grpSpPr>
          <a:xfrm>
            <a:off x="3355743" y="4114758"/>
            <a:ext cx="1048000" cy="1327017"/>
            <a:chOff x="6380365" y="3600328"/>
            <a:chExt cx="1048000" cy="1327017"/>
          </a:xfrm>
        </p:grpSpPr>
        <p:sp>
          <p:nvSpPr>
            <p:cNvPr id="26" name="Freeform: Shape 301">
              <a:extLst>
                <a:ext uri="{FF2B5EF4-FFF2-40B4-BE49-F238E27FC236}">
                  <a16:creationId xmlns:a16="http://schemas.microsoft.com/office/drawing/2014/main" id="{B613B48B-BA58-45D5-BF41-A7F1F9E85CDC}"/>
                </a:ext>
              </a:extLst>
            </p:cNvPr>
            <p:cNvSpPr/>
            <p:nvPr/>
          </p:nvSpPr>
          <p:spPr>
            <a:xfrm>
              <a:off x="6380365" y="4108783"/>
              <a:ext cx="1048000" cy="818562"/>
            </a:xfrm>
            <a:custGeom>
              <a:avLst/>
              <a:gdLst>
                <a:gd name="connsiteX0" fmla="*/ 1137177 w 1243916"/>
                <a:gd name="connsiteY0" fmla="*/ 971587 h 971587"/>
                <a:gd name="connsiteX1" fmla="*/ 106740 w 1243916"/>
                <a:gd name="connsiteY1" fmla="*/ 971587 h 971587"/>
                <a:gd name="connsiteX2" fmla="*/ 0 w 1243916"/>
                <a:gd name="connsiteY2" fmla="*/ 864847 h 971587"/>
                <a:gd name="connsiteX3" fmla="*/ 0 w 1243916"/>
                <a:gd name="connsiteY3" fmla="*/ 106740 h 971587"/>
                <a:gd name="connsiteX4" fmla="*/ 106740 w 1243916"/>
                <a:gd name="connsiteY4" fmla="*/ 0 h 971587"/>
                <a:gd name="connsiteX5" fmla="*/ 1137177 w 1243916"/>
                <a:gd name="connsiteY5" fmla="*/ 0 h 971587"/>
                <a:gd name="connsiteX6" fmla="*/ 1243917 w 1243916"/>
                <a:gd name="connsiteY6" fmla="*/ 106740 h 971587"/>
                <a:gd name="connsiteX7" fmla="*/ 1243917 w 1243916"/>
                <a:gd name="connsiteY7" fmla="*/ 864847 h 971587"/>
                <a:gd name="connsiteX8" fmla="*/ 1137177 w 1243916"/>
                <a:gd name="connsiteY8" fmla="*/ 971587 h 9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916" h="971587">
                  <a:moveTo>
                    <a:pt x="1137177" y="971587"/>
                  </a:moveTo>
                  <a:lnTo>
                    <a:pt x="106740" y="971587"/>
                  </a:lnTo>
                  <a:cubicBezTo>
                    <a:pt x="47793" y="971587"/>
                    <a:pt x="0" y="923795"/>
                    <a:pt x="0" y="864847"/>
                  </a:cubicBezTo>
                  <a:lnTo>
                    <a:pt x="0" y="106740"/>
                  </a:lnTo>
                  <a:cubicBezTo>
                    <a:pt x="0" y="47793"/>
                    <a:pt x="47793" y="0"/>
                    <a:pt x="106740" y="0"/>
                  </a:cubicBezTo>
                  <a:lnTo>
                    <a:pt x="1137177" y="0"/>
                  </a:lnTo>
                  <a:cubicBezTo>
                    <a:pt x="1196124" y="0"/>
                    <a:pt x="1243917" y="47793"/>
                    <a:pt x="1243917" y="106740"/>
                  </a:cubicBezTo>
                  <a:lnTo>
                    <a:pt x="1243917" y="864847"/>
                  </a:lnTo>
                  <a:cubicBezTo>
                    <a:pt x="1243917" y="923795"/>
                    <a:pt x="1196124" y="971587"/>
                    <a:pt x="1137177" y="971587"/>
                  </a:cubicBezTo>
                  <a:close/>
                </a:path>
              </a:pathLst>
            </a:custGeom>
            <a:solidFill>
              <a:schemeClr val="accent1">
                <a:lumMod val="75000"/>
              </a:schemeClr>
            </a:solidFill>
            <a:ln w="3270" cap="flat">
              <a:noFill/>
              <a:prstDash val="solid"/>
              <a:miter/>
            </a:ln>
          </p:spPr>
          <p:txBody>
            <a:bodyPr rtlCol="0" anchor="ctr"/>
            <a:lstStyle/>
            <a:p>
              <a:endParaRPr lang="en-US"/>
            </a:p>
          </p:txBody>
        </p:sp>
        <p:sp>
          <p:nvSpPr>
            <p:cNvPr id="27" name="Freeform: Shape 302">
              <a:extLst>
                <a:ext uri="{FF2B5EF4-FFF2-40B4-BE49-F238E27FC236}">
                  <a16:creationId xmlns:a16="http://schemas.microsoft.com/office/drawing/2014/main" id="{01398B6D-12F0-41E9-A66C-311125232B0A}"/>
                </a:ext>
              </a:extLst>
            </p:cNvPr>
            <p:cNvSpPr/>
            <p:nvPr/>
          </p:nvSpPr>
          <p:spPr>
            <a:xfrm>
              <a:off x="6591214" y="3600328"/>
              <a:ext cx="626303" cy="508483"/>
            </a:xfrm>
            <a:custGeom>
              <a:avLst/>
              <a:gdLst>
                <a:gd name="connsiteX0" fmla="*/ 155711 w 743386"/>
                <a:gd name="connsiteY0" fmla="*/ 603541 h 603541"/>
                <a:gd name="connsiteX1" fmla="*/ 155711 w 743386"/>
                <a:gd name="connsiteY1" fmla="*/ 359933 h 603541"/>
                <a:gd name="connsiteX2" fmla="*/ 371709 w 743386"/>
                <a:gd name="connsiteY2" fmla="*/ 143934 h 603541"/>
                <a:gd name="connsiteX3" fmla="*/ 371709 w 743386"/>
                <a:gd name="connsiteY3" fmla="*/ 143934 h 603541"/>
                <a:gd name="connsiteX4" fmla="*/ 587709 w 743386"/>
                <a:gd name="connsiteY4" fmla="*/ 359933 h 603541"/>
                <a:gd name="connsiteX5" fmla="*/ 587709 w 743386"/>
                <a:gd name="connsiteY5" fmla="*/ 603541 h 603541"/>
                <a:gd name="connsiteX6" fmla="*/ 743386 w 743386"/>
                <a:gd name="connsiteY6" fmla="*/ 603541 h 603541"/>
                <a:gd name="connsiteX7" fmla="*/ 743386 w 743386"/>
                <a:gd name="connsiteY7" fmla="*/ 371677 h 603541"/>
                <a:gd name="connsiteX8" fmla="*/ 371677 w 743386"/>
                <a:gd name="connsiteY8" fmla="*/ 0 h 603541"/>
                <a:gd name="connsiteX9" fmla="*/ 371677 w 743386"/>
                <a:gd name="connsiteY9" fmla="*/ 0 h 603541"/>
                <a:gd name="connsiteX10" fmla="*/ 0 w 743386"/>
                <a:gd name="connsiteY10" fmla="*/ 371677 h 603541"/>
                <a:gd name="connsiteX11" fmla="*/ 0 w 743386"/>
                <a:gd name="connsiteY11" fmla="*/ 603541 h 603541"/>
                <a:gd name="connsiteX12" fmla="*/ 155711 w 743386"/>
                <a:gd name="connsiteY12" fmla="*/ 603541 h 60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3386" h="603541">
                  <a:moveTo>
                    <a:pt x="155711" y="603541"/>
                  </a:moveTo>
                  <a:lnTo>
                    <a:pt x="155711" y="359933"/>
                  </a:lnTo>
                  <a:cubicBezTo>
                    <a:pt x="155711" y="241122"/>
                    <a:pt x="252899" y="143934"/>
                    <a:pt x="371709" y="143934"/>
                  </a:cubicBezTo>
                  <a:lnTo>
                    <a:pt x="371709" y="143934"/>
                  </a:lnTo>
                  <a:cubicBezTo>
                    <a:pt x="490520" y="143934"/>
                    <a:pt x="587709" y="241122"/>
                    <a:pt x="587709" y="359933"/>
                  </a:cubicBezTo>
                  <a:lnTo>
                    <a:pt x="587709" y="603541"/>
                  </a:lnTo>
                  <a:lnTo>
                    <a:pt x="743386" y="603541"/>
                  </a:lnTo>
                  <a:lnTo>
                    <a:pt x="743386" y="371677"/>
                  </a:lnTo>
                  <a:cubicBezTo>
                    <a:pt x="743386" y="167258"/>
                    <a:pt x="576128" y="0"/>
                    <a:pt x="371677" y="0"/>
                  </a:cubicBezTo>
                  <a:lnTo>
                    <a:pt x="371677" y="0"/>
                  </a:lnTo>
                  <a:cubicBezTo>
                    <a:pt x="167258" y="0"/>
                    <a:pt x="0" y="167258"/>
                    <a:pt x="0" y="371677"/>
                  </a:cubicBezTo>
                  <a:lnTo>
                    <a:pt x="0" y="603541"/>
                  </a:lnTo>
                  <a:lnTo>
                    <a:pt x="155711" y="603541"/>
                  </a:lnTo>
                  <a:close/>
                </a:path>
              </a:pathLst>
            </a:custGeom>
            <a:solidFill>
              <a:schemeClr val="accent1">
                <a:lumMod val="40000"/>
                <a:lumOff val="60000"/>
              </a:schemeClr>
            </a:solidFill>
            <a:ln w="3270" cap="flat">
              <a:noFill/>
              <a:prstDash val="solid"/>
              <a:miter/>
            </a:ln>
          </p:spPr>
          <p:txBody>
            <a:bodyPr rtlCol="0" anchor="ctr"/>
            <a:lstStyle/>
            <a:p>
              <a:endParaRPr lang="en-US"/>
            </a:p>
          </p:txBody>
        </p:sp>
        <p:sp>
          <p:nvSpPr>
            <p:cNvPr id="28" name="자유형: 도형 27">
              <a:extLst>
                <a:ext uri="{FF2B5EF4-FFF2-40B4-BE49-F238E27FC236}">
                  <a16:creationId xmlns:a16="http://schemas.microsoft.com/office/drawing/2014/main" id="{1E7B932E-393E-478D-8A1E-54DF4E2A15D5}"/>
                </a:ext>
              </a:extLst>
            </p:cNvPr>
            <p:cNvSpPr/>
            <p:nvPr/>
          </p:nvSpPr>
          <p:spPr>
            <a:xfrm>
              <a:off x="6824911" y="4401629"/>
              <a:ext cx="158908" cy="259763"/>
            </a:xfrm>
            <a:custGeom>
              <a:avLst/>
              <a:gdLst>
                <a:gd name="connsiteX0" fmla="*/ 121323 w 242647"/>
                <a:gd name="connsiteY0" fmla="*/ 0 h 396650"/>
                <a:gd name="connsiteX1" fmla="*/ 227067 w 242647"/>
                <a:gd name="connsiteY1" fmla="*/ 105744 h 396650"/>
                <a:gd name="connsiteX2" fmla="*/ 196096 w 242647"/>
                <a:gd name="connsiteY2" fmla="*/ 180517 h 396650"/>
                <a:gd name="connsiteX3" fmla="*/ 173779 w 242647"/>
                <a:gd name="connsiteY3" fmla="*/ 195563 h 396650"/>
                <a:gd name="connsiteX4" fmla="*/ 242647 w 242647"/>
                <a:gd name="connsiteY4" fmla="*/ 396650 h 396650"/>
                <a:gd name="connsiteX5" fmla="*/ 0 w 242647"/>
                <a:gd name="connsiteY5" fmla="*/ 396650 h 396650"/>
                <a:gd name="connsiteX6" fmla="*/ 68868 w 242647"/>
                <a:gd name="connsiteY6" fmla="*/ 195563 h 396650"/>
                <a:gd name="connsiteX7" fmla="*/ 46551 w 242647"/>
                <a:gd name="connsiteY7" fmla="*/ 180517 h 396650"/>
                <a:gd name="connsiteX8" fmla="*/ 15579 w 242647"/>
                <a:gd name="connsiteY8" fmla="*/ 105744 h 396650"/>
                <a:gd name="connsiteX9" fmla="*/ 121323 w 242647"/>
                <a:gd name="connsiteY9" fmla="*/ 0 h 39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647" h="396650">
                  <a:moveTo>
                    <a:pt x="121323" y="0"/>
                  </a:moveTo>
                  <a:cubicBezTo>
                    <a:pt x="179724" y="0"/>
                    <a:pt x="227067" y="47343"/>
                    <a:pt x="227067" y="105744"/>
                  </a:cubicBezTo>
                  <a:cubicBezTo>
                    <a:pt x="227067" y="134945"/>
                    <a:pt x="215231" y="161381"/>
                    <a:pt x="196096" y="180517"/>
                  </a:cubicBezTo>
                  <a:lnTo>
                    <a:pt x="173779" y="195563"/>
                  </a:lnTo>
                  <a:lnTo>
                    <a:pt x="242647" y="396650"/>
                  </a:lnTo>
                  <a:lnTo>
                    <a:pt x="0" y="396650"/>
                  </a:lnTo>
                  <a:lnTo>
                    <a:pt x="68868" y="195563"/>
                  </a:lnTo>
                  <a:lnTo>
                    <a:pt x="46551" y="180517"/>
                  </a:lnTo>
                  <a:cubicBezTo>
                    <a:pt x="27415" y="161381"/>
                    <a:pt x="15579" y="134945"/>
                    <a:pt x="15579" y="105744"/>
                  </a:cubicBezTo>
                  <a:cubicBezTo>
                    <a:pt x="15579" y="47343"/>
                    <a:pt x="62922" y="0"/>
                    <a:pt x="12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cxnSp>
        <p:nvCxnSpPr>
          <p:cNvPr id="30" name="직선 화살표 연결선 29">
            <a:extLst>
              <a:ext uri="{FF2B5EF4-FFF2-40B4-BE49-F238E27FC236}">
                <a16:creationId xmlns:a16="http://schemas.microsoft.com/office/drawing/2014/main" id="{25B04638-D49C-4FC5-B544-F5A37FB73FD3}"/>
              </a:ext>
            </a:extLst>
          </p:cNvPr>
          <p:cNvCxnSpPr>
            <a:cxnSpLocks/>
          </p:cNvCxnSpPr>
          <p:nvPr/>
        </p:nvCxnSpPr>
        <p:spPr>
          <a:xfrm>
            <a:off x="4381246" y="3846942"/>
            <a:ext cx="1018304" cy="6089"/>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51D45F18-D3EF-4801-BCA1-EC79920B0AE3}"/>
              </a:ext>
            </a:extLst>
          </p:cNvPr>
          <p:cNvCxnSpPr>
            <a:cxnSpLocks/>
          </p:cNvCxnSpPr>
          <p:nvPr/>
        </p:nvCxnSpPr>
        <p:spPr>
          <a:xfrm>
            <a:off x="4501605" y="4916059"/>
            <a:ext cx="990600" cy="439176"/>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8B0DAC-E3DA-4E7C-9224-E0A8EB33A053}"/>
              </a:ext>
            </a:extLst>
          </p:cNvPr>
          <p:cNvSpPr txBox="1"/>
          <p:nvPr/>
        </p:nvSpPr>
        <p:spPr>
          <a:xfrm>
            <a:off x="640534" y="1602493"/>
            <a:ext cx="10527149" cy="1200329"/>
          </a:xfrm>
          <a:prstGeom prst="rect">
            <a:avLst/>
          </a:prstGeom>
          <a:noFill/>
        </p:spPr>
        <p:txBody>
          <a:bodyPr wrap="square" rtlCol="0" anchor="ctr">
            <a:spAutoFit/>
          </a:bodyPr>
          <a:lstStyle/>
          <a:p>
            <a:r>
              <a:rPr lang="fr-FR" altLang="ko-KR" sz="2400" b="1" dirty="0">
                <a:cs typeface="Arial" pitchFamily="34" charset="0"/>
              </a:rPr>
              <a:t>Nous pouvons maintenant diviser les données prétraitées en ensemble de données d'entraînement et en ensemble de données de test, qui représentent 85 % et 15 % de l'ensemble de données d'origine.</a:t>
            </a:r>
            <a:endParaRPr lang="ko-KR" altLang="en-US" sz="2400" b="1" dirty="0">
              <a:cs typeface="Arial" pitchFamily="34" charset="0"/>
            </a:endParaRPr>
          </a:p>
        </p:txBody>
      </p:sp>
      <p:pic>
        <p:nvPicPr>
          <p:cNvPr id="37" name="Image 36">
            <a:extLst>
              <a:ext uri="{FF2B5EF4-FFF2-40B4-BE49-F238E27FC236}">
                <a16:creationId xmlns:a16="http://schemas.microsoft.com/office/drawing/2014/main" id="{6A63E27C-C96D-C20E-E9C7-4F5CEFA3C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443" y="4083680"/>
            <a:ext cx="1525896" cy="570428"/>
          </a:xfrm>
          <a:prstGeom prst="rect">
            <a:avLst/>
          </a:prstGeom>
        </p:spPr>
      </p:pic>
      <p:pic>
        <p:nvPicPr>
          <p:cNvPr id="39" name="Image 38">
            <a:extLst>
              <a:ext uri="{FF2B5EF4-FFF2-40B4-BE49-F238E27FC236}">
                <a16:creationId xmlns:a16="http://schemas.microsoft.com/office/drawing/2014/main" id="{848EB093-7AA1-75EE-AEEC-20729ED52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023" y="3425676"/>
            <a:ext cx="1360382" cy="479225"/>
          </a:xfrm>
          <a:prstGeom prst="rect">
            <a:avLst/>
          </a:prstGeom>
        </p:spPr>
      </p:pic>
      <p:pic>
        <p:nvPicPr>
          <p:cNvPr id="41" name="Image 40">
            <a:extLst>
              <a:ext uri="{FF2B5EF4-FFF2-40B4-BE49-F238E27FC236}">
                <a16:creationId xmlns:a16="http://schemas.microsoft.com/office/drawing/2014/main" id="{E73F9C77-B5AB-CAF8-849E-179D95A75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109" y="5358127"/>
            <a:ext cx="1273827" cy="439251"/>
          </a:xfrm>
          <a:prstGeom prst="rect">
            <a:avLst/>
          </a:prstGeom>
        </p:spPr>
      </p:pic>
      <p:sp>
        <p:nvSpPr>
          <p:cNvPr id="43" name="ZoneTexte 42">
            <a:extLst>
              <a:ext uri="{FF2B5EF4-FFF2-40B4-BE49-F238E27FC236}">
                <a16:creationId xmlns:a16="http://schemas.microsoft.com/office/drawing/2014/main" id="{6902D456-6F1C-3801-3C98-C0C3FE1D1AE4}"/>
              </a:ext>
            </a:extLst>
          </p:cNvPr>
          <p:cNvSpPr txBox="1"/>
          <p:nvPr/>
        </p:nvSpPr>
        <p:spPr>
          <a:xfrm>
            <a:off x="4319673" y="3400406"/>
            <a:ext cx="1406857" cy="369332"/>
          </a:xfrm>
          <a:prstGeom prst="rect">
            <a:avLst/>
          </a:prstGeom>
          <a:noFill/>
        </p:spPr>
        <p:txBody>
          <a:bodyPr wrap="square">
            <a:spAutoFit/>
          </a:bodyPr>
          <a:lstStyle/>
          <a:p>
            <a:r>
              <a:rPr lang="fr-FR" dirty="0"/>
              <a:t>entraîner </a:t>
            </a:r>
          </a:p>
        </p:txBody>
      </p:sp>
      <p:sp>
        <p:nvSpPr>
          <p:cNvPr id="45" name="ZoneTexte 44">
            <a:extLst>
              <a:ext uri="{FF2B5EF4-FFF2-40B4-BE49-F238E27FC236}">
                <a16:creationId xmlns:a16="http://schemas.microsoft.com/office/drawing/2014/main" id="{C227C5A9-7408-3B4F-7583-2858796D4F41}"/>
              </a:ext>
            </a:extLst>
          </p:cNvPr>
          <p:cNvSpPr txBox="1"/>
          <p:nvPr/>
        </p:nvSpPr>
        <p:spPr>
          <a:xfrm rot="1468342">
            <a:off x="4692101" y="4642780"/>
            <a:ext cx="751487" cy="379970"/>
          </a:xfrm>
          <a:prstGeom prst="rect">
            <a:avLst/>
          </a:prstGeom>
          <a:noFill/>
        </p:spPr>
        <p:txBody>
          <a:bodyPr wrap="square">
            <a:spAutoFit/>
          </a:bodyPr>
          <a:lstStyle/>
          <a:p>
            <a:r>
              <a:rPr lang="fr-FR" dirty="0"/>
              <a:t>test </a:t>
            </a:r>
          </a:p>
        </p:txBody>
      </p:sp>
    </p:spTree>
    <p:extLst>
      <p:ext uri="{BB962C8B-B14F-4D97-AF65-F5344CB8AC3E}">
        <p14:creationId xmlns:p14="http://schemas.microsoft.com/office/powerpoint/2010/main" val="1693104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3600" y="2025135"/>
            <a:ext cx="7204363" cy="3785652"/>
          </a:xfrm>
          <a:prstGeom prst="rect">
            <a:avLst/>
          </a:prstGeom>
        </p:spPr>
        <p:txBody>
          <a:bodyPr wrap="square">
            <a:spAutoFit/>
          </a:bodyPr>
          <a:lstStyle/>
          <a:p>
            <a:pPr algn="ctr"/>
            <a:r>
              <a:rPr lang="en-US" altLang="ko-KR" sz="6000" b="1" dirty="0" smtClean="0">
                <a:cs typeface="Arial" pitchFamily="34" charset="0"/>
              </a:rPr>
              <a:t>05</a:t>
            </a:r>
          </a:p>
          <a:p>
            <a:pPr algn="ctr"/>
            <a:r>
              <a:rPr lang="en-US" altLang="ko-KR" sz="6000" b="1" dirty="0" err="1">
                <a:cs typeface="Arial" pitchFamily="34" charset="0"/>
              </a:rPr>
              <a:t>Modélisation</a:t>
            </a:r>
            <a:r>
              <a:rPr lang="en-US" altLang="ko-KR" sz="6000" b="1" dirty="0">
                <a:cs typeface="Arial" pitchFamily="34" charset="0"/>
              </a:rPr>
              <a:t> </a:t>
            </a:r>
            <a:r>
              <a:rPr lang="en-US" altLang="ko-KR" sz="6000" b="1" dirty="0" err="1">
                <a:cs typeface="Arial" pitchFamily="34" charset="0"/>
              </a:rPr>
              <a:t>supérvisé</a:t>
            </a:r>
            <a:endParaRPr lang="en-US" altLang="ko-KR" sz="6000" b="1" dirty="0">
              <a:cs typeface="Arial" pitchFamily="34" charset="0"/>
            </a:endParaRPr>
          </a:p>
          <a:p>
            <a:pPr algn="ctr"/>
            <a:endParaRPr lang="en-US" altLang="ko-KR" sz="6000" b="1" dirty="0" smtClean="0">
              <a:cs typeface="Arial" pitchFamily="34" charset="0"/>
            </a:endParaRPr>
          </a:p>
        </p:txBody>
      </p:sp>
    </p:spTree>
    <p:extLst>
      <p:ext uri="{BB962C8B-B14F-4D97-AF65-F5344CB8AC3E}">
        <p14:creationId xmlns:p14="http://schemas.microsoft.com/office/powerpoint/2010/main" val="424723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212215"/>
            <a:ext cx="11573197" cy="724247"/>
          </a:xfrm>
        </p:spPr>
        <p:txBody>
          <a:bodyPr/>
          <a:lstStyle/>
          <a:p>
            <a:r>
              <a:rPr lang="fr-FR" sz="5400" b="1" dirty="0">
                <a:solidFill>
                  <a:schemeClr val="accent3">
                    <a:lumMod val="75000"/>
                  </a:schemeClr>
                </a:solidFill>
              </a:rPr>
              <a:t>Modélisation </a:t>
            </a:r>
            <a:r>
              <a:rPr lang="fr-FR" sz="5400" b="1" dirty="0" err="1">
                <a:solidFill>
                  <a:schemeClr val="accent3">
                    <a:lumMod val="75000"/>
                  </a:schemeClr>
                </a:solidFill>
              </a:rPr>
              <a:t>supérvisé</a:t>
            </a:r>
            <a:endParaRPr lang="ko-KR" altLang="en-US" sz="6000" b="1" dirty="0">
              <a:solidFill>
                <a:schemeClr val="accent3">
                  <a:lumMod val="75000"/>
                </a:schemeClr>
              </a:solidFill>
              <a:cs typeface="Arial" pitchFamily="34" charset="0"/>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10073085" y="57085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1" name="TextBox 80">
            <a:extLst>
              <a:ext uri="{FF2B5EF4-FFF2-40B4-BE49-F238E27FC236}">
                <a16:creationId xmlns:a16="http://schemas.microsoft.com/office/drawing/2014/main" id="{4D36CEB1-20B5-4F5E-8929-77DF94CC4940}"/>
              </a:ext>
            </a:extLst>
          </p:cNvPr>
          <p:cNvSpPr txBox="1"/>
          <p:nvPr/>
        </p:nvSpPr>
        <p:spPr>
          <a:xfrm>
            <a:off x="9491394" y="47912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2</a:t>
            </a:r>
            <a:endParaRPr lang="ko-KR" altLang="en-US" sz="2000" b="1" dirty="0">
              <a:solidFill>
                <a:schemeClr val="bg1"/>
              </a:solidFill>
              <a:cs typeface="Arial" pitchFamily="34" charset="0"/>
            </a:endParaRPr>
          </a:p>
        </p:txBody>
      </p:sp>
      <p:sp>
        <p:nvSpPr>
          <p:cNvPr id="82" name="TextBox 81">
            <a:extLst>
              <a:ext uri="{FF2B5EF4-FFF2-40B4-BE49-F238E27FC236}">
                <a16:creationId xmlns:a16="http://schemas.microsoft.com/office/drawing/2014/main" id="{401E0503-D8BD-4444-BD90-AA6FE49FCAC6}"/>
              </a:ext>
            </a:extLst>
          </p:cNvPr>
          <p:cNvSpPr txBox="1"/>
          <p:nvPr/>
        </p:nvSpPr>
        <p:spPr>
          <a:xfrm>
            <a:off x="8909705" y="3873957"/>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3</a:t>
            </a:r>
            <a:endParaRPr lang="ko-KR" altLang="en-US" sz="2000" b="1" dirty="0">
              <a:solidFill>
                <a:schemeClr val="bg1"/>
              </a:solidFill>
              <a:cs typeface="Arial" pitchFamily="34" charset="0"/>
            </a:endParaRPr>
          </a:p>
        </p:txBody>
      </p:sp>
      <p:sp>
        <p:nvSpPr>
          <p:cNvPr id="83" name="TextBox 82">
            <a:extLst>
              <a:ext uri="{FF2B5EF4-FFF2-40B4-BE49-F238E27FC236}">
                <a16:creationId xmlns:a16="http://schemas.microsoft.com/office/drawing/2014/main" id="{29CED4D3-44E6-4EE4-948A-41DA1AA60EBC}"/>
              </a:ext>
            </a:extLst>
          </p:cNvPr>
          <p:cNvSpPr txBox="1"/>
          <p:nvPr/>
        </p:nvSpPr>
        <p:spPr>
          <a:xfrm>
            <a:off x="8039259" y="2881704"/>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4</a:t>
            </a:r>
            <a:endParaRPr lang="ko-KR" altLang="en-US" sz="2000" b="1" dirty="0">
              <a:solidFill>
                <a:schemeClr val="bg1"/>
              </a:solidFill>
              <a:cs typeface="Arial" pitchFamily="34" charset="0"/>
            </a:endParaRPr>
          </a:p>
        </p:txBody>
      </p:sp>
      <p:sp>
        <p:nvSpPr>
          <p:cNvPr id="84" name="TextBox 83">
            <a:extLst>
              <a:ext uri="{FF2B5EF4-FFF2-40B4-BE49-F238E27FC236}">
                <a16:creationId xmlns:a16="http://schemas.microsoft.com/office/drawing/2014/main" id="{E6CB35AF-A35C-4420-B20E-78A344DE192B}"/>
              </a:ext>
            </a:extLst>
          </p:cNvPr>
          <p:cNvSpPr txBox="1"/>
          <p:nvPr/>
        </p:nvSpPr>
        <p:spPr>
          <a:xfrm>
            <a:off x="7746327" y="2039359"/>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5</a:t>
            </a:r>
            <a:endParaRPr lang="ko-KR" altLang="en-US" sz="2000" b="1" dirty="0">
              <a:solidFill>
                <a:schemeClr val="bg1"/>
              </a:solidFill>
              <a:cs typeface="Arial" pitchFamily="34" charset="0"/>
            </a:endParaRPr>
          </a:p>
        </p:txBody>
      </p:sp>
      <p:sp>
        <p:nvSpPr>
          <p:cNvPr id="89" name="직사각형 88">
            <a:extLst>
              <a:ext uri="{FF2B5EF4-FFF2-40B4-BE49-F238E27FC236}">
                <a16:creationId xmlns:a16="http://schemas.microsoft.com/office/drawing/2014/main" id="{2D76C06E-EAC6-4D27-8ECA-E76AD50F85FD}"/>
              </a:ext>
            </a:extLst>
          </p:cNvPr>
          <p:cNvSpPr/>
          <p:nvPr/>
        </p:nvSpPr>
        <p:spPr>
          <a:xfrm>
            <a:off x="413162" y="3436148"/>
            <a:ext cx="7200422" cy="3024451"/>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1" name="Oval 43">
            <a:extLst>
              <a:ext uri="{FF2B5EF4-FFF2-40B4-BE49-F238E27FC236}">
                <a16:creationId xmlns:a16="http://schemas.microsoft.com/office/drawing/2014/main" id="{9F3BF155-29E3-416C-BABE-BE7243D3DE6D}"/>
              </a:ext>
            </a:extLst>
          </p:cNvPr>
          <p:cNvSpPr/>
          <p:nvPr/>
        </p:nvSpPr>
        <p:spPr>
          <a:xfrm>
            <a:off x="585394" y="1755957"/>
            <a:ext cx="566802" cy="566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TextBox 121">
            <a:extLst>
              <a:ext uri="{FF2B5EF4-FFF2-40B4-BE49-F238E27FC236}">
                <a16:creationId xmlns:a16="http://schemas.microsoft.com/office/drawing/2014/main" id="{8B9BCF0F-D04A-4E26-8FCD-2E9576B22E8E}"/>
              </a:ext>
            </a:extLst>
          </p:cNvPr>
          <p:cNvSpPr txBox="1"/>
          <p:nvPr/>
        </p:nvSpPr>
        <p:spPr>
          <a:xfrm>
            <a:off x="644581" y="1771526"/>
            <a:ext cx="3922551" cy="400110"/>
          </a:xfrm>
          <a:prstGeom prst="rect">
            <a:avLst/>
          </a:prstGeom>
          <a:noFill/>
        </p:spPr>
        <p:txBody>
          <a:bodyPr wrap="square" lIns="108000" rIns="108000" rtlCol="0">
            <a:spAutoFit/>
          </a:bodyPr>
          <a:lstStyle/>
          <a:p>
            <a:pPr algn="ctr"/>
            <a:r>
              <a:rPr lang="fr-FR" altLang="ko-KR" sz="2000" b="1" dirty="0">
                <a:solidFill>
                  <a:schemeClr val="accent5"/>
                </a:solidFill>
                <a:cs typeface="Arial" pitchFamily="34" charset="0"/>
              </a:rPr>
              <a:t>Régression logistique</a:t>
            </a:r>
            <a:endParaRPr lang="ko-KR" altLang="en-US" sz="2000" b="1" dirty="0">
              <a:solidFill>
                <a:schemeClr val="accent5"/>
              </a:solidFill>
              <a:cs typeface="Arial" pitchFamily="34" charset="0"/>
            </a:endParaRPr>
          </a:p>
        </p:txBody>
      </p:sp>
      <p:cxnSp>
        <p:nvCxnSpPr>
          <p:cNvPr id="123" name="직선 연결선 122">
            <a:extLst>
              <a:ext uri="{FF2B5EF4-FFF2-40B4-BE49-F238E27FC236}">
                <a16:creationId xmlns:a16="http://schemas.microsoft.com/office/drawing/2014/main" id="{5E245368-2586-4F1E-AE1B-9853A6053707}"/>
              </a:ext>
            </a:extLst>
          </p:cNvPr>
          <p:cNvCxnSpPr>
            <a:cxnSpLocks/>
          </p:cNvCxnSpPr>
          <p:nvPr/>
        </p:nvCxnSpPr>
        <p:spPr>
          <a:xfrm>
            <a:off x="1386038" y="2556042"/>
            <a:ext cx="394636" cy="0"/>
          </a:xfrm>
          <a:prstGeom prst="line">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4" name="Oval 21">
            <a:extLst>
              <a:ext uri="{FF2B5EF4-FFF2-40B4-BE49-F238E27FC236}">
                <a16:creationId xmlns:a16="http://schemas.microsoft.com/office/drawing/2014/main" id="{7B52D0D7-048D-40EC-A185-D924F0A039A6}"/>
              </a:ext>
            </a:extLst>
          </p:cNvPr>
          <p:cNvSpPr>
            <a:spLocks noChangeAspect="1"/>
          </p:cNvSpPr>
          <p:nvPr/>
        </p:nvSpPr>
        <p:spPr>
          <a:xfrm rot="20700000">
            <a:off x="678723" y="1881935"/>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 name="ZoneTexte 7">
            <a:extLst>
              <a:ext uri="{FF2B5EF4-FFF2-40B4-BE49-F238E27FC236}">
                <a16:creationId xmlns:a16="http://schemas.microsoft.com/office/drawing/2014/main" id="{DB983C86-7ED4-7A8C-2564-D3ABFE9E77CF}"/>
              </a:ext>
            </a:extLst>
          </p:cNvPr>
          <p:cNvSpPr txBox="1"/>
          <p:nvPr/>
        </p:nvSpPr>
        <p:spPr>
          <a:xfrm>
            <a:off x="1944303" y="2365799"/>
            <a:ext cx="9663117" cy="646331"/>
          </a:xfrm>
          <a:prstGeom prst="rect">
            <a:avLst/>
          </a:prstGeom>
          <a:noFill/>
        </p:spPr>
        <p:txBody>
          <a:bodyPr wrap="square">
            <a:spAutoFit/>
          </a:bodyPr>
          <a:lstStyle/>
          <a:p>
            <a:r>
              <a:rPr lang="fr-FR" dirty="0"/>
              <a:t>un algorithme de classification supervisée qui est utilisée pour prédire une variable binaire en se basant sur une ou plusieurs variables.</a:t>
            </a:r>
          </a:p>
        </p:txBody>
      </p:sp>
      <p:pic>
        <p:nvPicPr>
          <p:cNvPr id="10" name="Image 9" descr="Une image contenant texte&#10;&#10;Description générée automatiquement">
            <a:extLst>
              <a:ext uri="{FF2B5EF4-FFF2-40B4-BE49-F238E27FC236}">
                <a16:creationId xmlns:a16="http://schemas.microsoft.com/office/drawing/2014/main" id="{C000FF64-FCF0-D6EC-C829-C800A2314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93" y="3505031"/>
            <a:ext cx="6983262" cy="2847643"/>
          </a:xfrm>
          <a:prstGeom prst="rect">
            <a:avLst/>
          </a:prstGeom>
        </p:spPr>
      </p:pic>
      <p:sp>
        <p:nvSpPr>
          <p:cNvPr id="12" name="ZoneTexte 11">
            <a:extLst>
              <a:ext uri="{FF2B5EF4-FFF2-40B4-BE49-F238E27FC236}">
                <a16:creationId xmlns:a16="http://schemas.microsoft.com/office/drawing/2014/main" id="{E430EAF7-BACD-D1C6-858B-99597B2FB06B}"/>
              </a:ext>
            </a:extLst>
          </p:cNvPr>
          <p:cNvSpPr txBox="1"/>
          <p:nvPr/>
        </p:nvSpPr>
        <p:spPr>
          <a:xfrm>
            <a:off x="7705615" y="3505031"/>
            <a:ext cx="4073223" cy="1200329"/>
          </a:xfrm>
          <a:prstGeom prst="rect">
            <a:avLst/>
          </a:prstGeom>
          <a:noFill/>
        </p:spPr>
        <p:txBody>
          <a:bodyPr wrap="square">
            <a:spAutoFit/>
          </a:bodyPr>
          <a:lstStyle/>
          <a:p>
            <a:endParaRPr lang="fr-FR" b="1" dirty="0"/>
          </a:p>
          <a:p>
            <a:pPr marL="285750" indent="-285750">
              <a:buFont typeface="Arial" panose="020B0604020202020204" pitchFamily="34" charset="0"/>
              <a:buChar char="•"/>
            </a:pPr>
            <a:r>
              <a:rPr lang="fr-FR" b="1" dirty="0"/>
              <a:t>Le score final du modèle est de 83,84%.</a:t>
            </a:r>
          </a:p>
          <a:p>
            <a:endParaRPr lang="fr-FR" b="1" dirty="0"/>
          </a:p>
        </p:txBody>
      </p:sp>
    </p:spTree>
    <p:extLst>
      <p:ext uri="{BB962C8B-B14F-4D97-AF65-F5344CB8AC3E}">
        <p14:creationId xmlns:p14="http://schemas.microsoft.com/office/powerpoint/2010/main" val="126210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fr-FR" sz="5400" b="1" dirty="0">
                <a:solidFill>
                  <a:schemeClr val="accent3">
                    <a:lumMod val="75000"/>
                  </a:schemeClr>
                </a:solidFill>
              </a:rPr>
              <a:t>Modélisation </a:t>
            </a:r>
            <a:r>
              <a:rPr lang="fr-FR" sz="5400" b="1" dirty="0" err="1">
                <a:solidFill>
                  <a:schemeClr val="accent3">
                    <a:lumMod val="75000"/>
                  </a:schemeClr>
                </a:solidFill>
              </a:rPr>
              <a:t>supérvisé</a:t>
            </a:r>
            <a:endParaRPr lang="ko-KR" altLang="en-US" sz="6000" b="1" dirty="0">
              <a:solidFill>
                <a:schemeClr val="accent3">
                  <a:lumMod val="75000"/>
                </a:schemeClr>
              </a:solidFill>
              <a:cs typeface="Arial" pitchFamily="34" charset="0"/>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10073085" y="57085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1" name="TextBox 80">
            <a:extLst>
              <a:ext uri="{FF2B5EF4-FFF2-40B4-BE49-F238E27FC236}">
                <a16:creationId xmlns:a16="http://schemas.microsoft.com/office/drawing/2014/main" id="{4D36CEB1-20B5-4F5E-8929-77DF94CC4940}"/>
              </a:ext>
            </a:extLst>
          </p:cNvPr>
          <p:cNvSpPr txBox="1"/>
          <p:nvPr/>
        </p:nvSpPr>
        <p:spPr>
          <a:xfrm>
            <a:off x="9491394" y="47912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2</a:t>
            </a:r>
            <a:endParaRPr lang="ko-KR" altLang="en-US" sz="2000" b="1" dirty="0">
              <a:solidFill>
                <a:schemeClr val="bg1"/>
              </a:solidFill>
              <a:cs typeface="Arial" pitchFamily="34" charset="0"/>
            </a:endParaRPr>
          </a:p>
        </p:txBody>
      </p:sp>
      <p:sp>
        <p:nvSpPr>
          <p:cNvPr id="82" name="TextBox 81">
            <a:extLst>
              <a:ext uri="{FF2B5EF4-FFF2-40B4-BE49-F238E27FC236}">
                <a16:creationId xmlns:a16="http://schemas.microsoft.com/office/drawing/2014/main" id="{401E0503-D8BD-4444-BD90-AA6FE49FCAC6}"/>
              </a:ext>
            </a:extLst>
          </p:cNvPr>
          <p:cNvSpPr txBox="1"/>
          <p:nvPr/>
        </p:nvSpPr>
        <p:spPr>
          <a:xfrm>
            <a:off x="8909705" y="3873957"/>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3</a:t>
            </a:r>
            <a:endParaRPr lang="ko-KR" altLang="en-US" sz="2000" b="1" dirty="0">
              <a:solidFill>
                <a:schemeClr val="bg1"/>
              </a:solidFill>
              <a:cs typeface="Arial" pitchFamily="34" charset="0"/>
            </a:endParaRPr>
          </a:p>
        </p:txBody>
      </p:sp>
      <p:sp>
        <p:nvSpPr>
          <p:cNvPr id="83" name="TextBox 82">
            <a:extLst>
              <a:ext uri="{FF2B5EF4-FFF2-40B4-BE49-F238E27FC236}">
                <a16:creationId xmlns:a16="http://schemas.microsoft.com/office/drawing/2014/main" id="{29CED4D3-44E6-4EE4-948A-41DA1AA60EBC}"/>
              </a:ext>
            </a:extLst>
          </p:cNvPr>
          <p:cNvSpPr txBox="1"/>
          <p:nvPr/>
        </p:nvSpPr>
        <p:spPr>
          <a:xfrm>
            <a:off x="8328016" y="2956658"/>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4</a:t>
            </a:r>
            <a:endParaRPr lang="ko-KR" altLang="en-US" sz="2000" b="1" dirty="0">
              <a:solidFill>
                <a:schemeClr val="bg1"/>
              </a:solidFill>
              <a:cs typeface="Arial" pitchFamily="34" charset="0"/>
            </a:endParaRPr>
          </a:p>
        </p:txBody>
      </p:sp>
      <p:sp>
        <p:nvSpPr>
          <p:cNvPr id="84" name="TextBox 83">
            <a:extLst>
              <a:ext uri="{FF2B5EF4-FFF2-40B4-BE49-F238E27FC236}">
                <a16:creationId xmlns:a16="http://schemas.microsoft.com/office/drawing/2014/main" id="{E6CB35AF-A35C-4420-B20E-78A344DE192B}"/>
              </a:ext>
            </a:extLst>
          </p:cNvPr>
          <p:cNvSpPr txBox="1"/>
          <p:nvPr/>
        </p:nvSpPr>
        <p:spPr>
          <a:xfrm>
            <a:off x="7746327" y="2039359"/>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5</a:t>
            </a:r>
            <a:endParaRPr lang="ko-KR" altLang="en-US" sz="2000" b="1" dirty="0">
              <a:solidFill>
                <a:schemeClr val="bg1"/>
              </a:solidFill>
              <a:cs typeface="Arial" pitchFamily="34" charset="0"/>
            </a:endParaRPr>
          </a:p>
        </p:txBody>
      </p:sp>
      <p:sp>
        <p:nvSpPr>
          <p:cNvPr id="86" name="직사각형 85">
            <a:extLst>
              <a:ext uri="{FF2B5EF4-FFF2-40B4-BE49-F238E27FC236}">
                <a16:creationId xmlns:a16="http://schemas.microsoft.com/office/drawing/2014/main" id="{75B03D21-C8BE-49DE-BC9F-8AB67A411049}"/>
              </a:ext>
            </a:extLst>
          </p:cNvPr>
          <p:cNvSpPr/>
          <p:nvPr/>
        </p:nvSpPr>
        <p:spPr>
          <a:xfrm>
            <a:off x="323529" y="3121184"/>
            <a:ext cx="6922985" cy="325919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Oval 55">
            <a:extLst>
              <a:ext uri="{FF2B5EF4-FFF2-40B4-BE49-F238E27FC236}">
                <a16:creationId xmlns:a16="http://schemas.microsoft.com/office/drawing/2014/main" id="{874D6B89-821B-3CC4-D2AD-555277900726}"/>
              </a:ext>
            </a:extLst>
          </p:cNvPr>
          <p:cNvSpPr/>
          <p:nvPr/>
        </p:nvSpPr>
        <p:spPr>
          <a:xfrm>
            <a:off x="313790" y="134875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105">
            <a:extLst>
              <a:ext uri="{FF2B5EF4-FFF2-40B4-BE49-F238E27FC236}">
                <a16:creationId xmlns:a16="http://schemas.microsoft.com/office/drawing/2014/main" id="{CD5B8CA0-B0CA-1335-A479-4D6BC5F0F5E5}"/>
              </a:ext>
            </a:extLst>
          </p:cNvPr>
          <p:cNvSpPr txBox="1"/>
          <p:nvPr/>
        </p:nvSpPr>
        <p:spPr>
          <a:xfrm>
            <a:off x="828238" y="1400157"/>
            <a:ext cx="3459851" cy="400110"/>
          </a:xfrm>
          <a:prstGeom prst="rect">
            <a:avLst/>
          </a:prstGeom>
          <a:noFill/>
        </p:spPr>
        <p:txBody>
          <a:bodyPr wrap="square" lIns="108000" rIns="108000" rtlCol="0">
            <a:spAutoFit/>
          </a:bodyPr>
          <a:lstStyle/>
          <a:p>
            <a:pPr algn="ctr"/>
            <a:r>
              <a:rPr lang="en-US" altLang="ko-KR" sz="2000" b="1" dirty="0" err="1">
                <a:solidFill>
                  <a:schemeClr val="accent2"/>
                </a:solidFill>
                <a:cs typeface="Arial" pitchFamily="34" charset="0"/>
              </a:rPr>
              <a:t>DecisionTreeClassifier</a:t>
            </a:r>
            <a:endParaRPr lang="ko-KR" altLang="en-US" sz="2000" b="1" dirty="0">
              <a:solidFill>
                <a:schemeClr val="accent2"/>
              </a:solidFill>
              <a:cs typeface="Arial" pitchFamily="34" charset="0"/>
            </a:endParaRPr>
          </a:p>
        </p:txBody>
      </p:sp>
      <p:cxnSp>
        <p:nvCxnSpPr>
          <p:cNvPr id="5" name="직선 연결선 106">
            <a:extLst>
              <a:ext uri="{FF2B5EF4-FFF2-40B4-BE49-F238E27FC236}">
                <a16:creationId xmlns:a16="http://schemas.microsoft.com/office/drawing/2014/main" id="{71620C25-0366-004C-5FEE-DC78EC7ADB31}"/>
              </a:ext>
            </a:extLst>
          </p:cNvPr>
          <p:cNvCxnSpPr>
            <a:cxnSpLocks/>
          </p:cNvCxnSpPr>
          <p:nvPr/>
        </p:nvCxnSpPr>
        <p:spPr>
          <a:xfrm flipV="1">
            <a:off x="232592" y="2297928"/>
            <a:ext cx="648000" cy="4100"/>
          </a:xfrm>
          <a:prstGeom prst="line">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86D5AE-3414-7498-82F6-26B678658849}"/>
              </a:ext>
            </a:extLst>
          </p:cNvPr>
          <p:cNvSpPr txBox="1"/>
          <p:nvPr/>
        </p:nvSpPr>
        <p:spPr>
          <a:xfrm>
            <a:off x="828238" y="2099524"/>
            <a:ext cx="10934526" cy="646331"/>
          </a:xfrm>
          <a:prstGeom prst="rect">
            <a:avLst/>
          </a:prstGeom>
          <a:noFill/>
        </p:spPr>
        <p:txBody>
          <a:bodyPr wrap="square">
            <a:spAutoFit/>
          </a:bodyPr>
          <a:lstStyle/>
          <a:p>
            <a:r>
              <a:rPr lang="fr-FR" dirty="0"/>
              <a:t>Classificateur d'arbre de décision: Il construit un arbre de décision à partir des données d'entraînement et utilise cet arbre pour prédire la classe ou la valeur de sortie pour de nouvelles données.</a:t>
            </a:r>
          </a:p>
        </p:txBody>
      </p:sp>
      <p:pic>
        <p:nvPicPr>
          <p:cNvPr id="10" name="Image 9" descr="Une image contenant texte&#10;&#10;Description générée automatiquement">
            <a:extLst>
              <a:ext uri="{FF2B5EF4-FFF2-40B4-BE49-F238E27FC236}">
                <a16:creationId xmlns:a16="http://schemas.microsoft.com/office/drawing/2014/main" id="{9ED1BE33-5719-7F6B-7FEE-94D63FA61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82" y="3234088"/>
            <a:ext cx="6673537" cy="3060833"/>
          </a:xfrm>
          <a:prstGeom prst="rect">
            <a:avLst/>
          </a:prstGeom>
        </p:spPr>
      </p:pic>
      <p:sp>
        <p:nvSpPr>
          <p:cNvPr id="12" name="ZoneTexte 11">
            <a:extLst>
              <a:ext uri="{FF2B5EF4-FFF2-40B4-BE49-F238E27FC236}">
                <a16:creationId xmlns:a16="http://schemas.microsoft.com/office/drawing/2014/main" id="{1BE51A7C-49BD-E21B-AA6E-6CBB366851DD}"/>
              </a:ext>
            </a:extLst>
          </p:cNvPr>
          <p:cNvSpPr txBox="1"/>
          <p:nvPr/>
        </p:nvSpPr>
        <p:spPr>
          <a:xfrm>
            <a:off x="7416194" y="3781623"/>
            <a:ext cx="4150399" cy="1477328"/>
          </a:xfrm>
          <a:prstGeom prst="rect">
            <a:avLst/>
          </a:prstGeom>
          <a:noFill/>
        </p:spPr>
        <p:txBody>
          <a:bodyPr wrap="square">
            <a:spAutoFit/>
          </a:bodyPr>
          <a:lstStyle/>
          <a:p>
            <a:r>
              <a:rPr lang="fr-FR" b="1" dirty="0"/>
              <a:t>Le score de précision obtenu est de 94,94%, ce qui signifie que le modèle a prédit correctement si un employé a démissionné ou non dans près de 95% des cas.</a:t>
            </a:r>
          </a:p>
        </p:txBody>
      </p:sp>
      <p:sp>
        <p:nvSpPr>
          <p:cNvPr id="13" name="Oval 21">
            <a:extLst>
              <a:ext uri="{FF2B5EF4-FFF2-40B4-BE49-F238E27FC236}">
                <a16:creationId xmlns:a16="http://schemas.microsoft.com/office/drawing/2014/main" id="{7DA7D7D6-EFFC-A0D9-6D4D-BC856FDE5B45}"/>
              </a:ext>
            </a:extLst>
          </p:cNvPr>
          <p:cNvSpPr>
            <a:spLocks noChangeAspect="1"/>
          </p:cNvSpPr>
          <p:nvPr/>
        </p:nvSpPr>
        <p:spPr>
          <a:xfrm rot="20700000">
            <a:off x="406505" y="1457902"/>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279224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fr-FR" sz="5400" b="1" dirty="0">
                <a:solidFill>
                  <a:schemeClr val="accent3">
                    <a:lumMod val="75000"/>
                  </a:schemeClr>
                </a:solidFill>
              </a:rPr>
              <a:t>Modélisation </a:t>
            </a:r>
            <a:r>
              <a:rPr lang="fr-FR" sz="5400" b="1" dirty="0" err="1">
                <a:solidFill>
                  <a:schemeClr val="accent3">
                    <a:lumMod val="75000"/>
                  </a:schemeClr>
                </a:solidFill>
              </a:rPr>
              <a:t>supérvisé</a:t>
            </a:r>
            <a:endParaRPr lang="ko-KR" altLang="en-US" sz="6000" b="1" dirty="0">
              <a:solidFill>
                <a:schemeClr val="accent3">
                  <a:lumMod val="75000"/>
                </a:schemeClr>
              </a:solidFill>
              <a:cs typeface="Arial" pitchFamily="34" charset="0"/>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10073085" y="57085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1" name="TextBox 80">
            <a:extLst>
              <a:ext uri="{FF2B5EF4-FFF2-40B4-BE49-F238E27FC236}">
                <a16:creationId xmlns:a16="http://schemas.microsoft.com/office/drawing/2014/main" id="{4D36CEB1-20B5-4F5E-8929-77DF94CC4940}"/>
              </a:ext>
            </a:extLst>
          </p:cNvPr>
          <p:cNvSpPr txBox="1"/>
          <p:nvPr/>
        </p:nvSpPr>
        <p:spPr>
          <a:xfrm>
            <a:off x="9491394" y="47912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2</a:t>
            </a:r>
            <a:endParaRPr lang="ko-KR" altLang="en-US" sz="2000" b="1" dirty="0">
              <a:solidFill>
                <a:schemeClr val="bg1"/>
              </a:solidFill>
              <a:cs typeface="Arial" pitchFamily="34" charset="0"/>
            </a:endParaRPr>
          </a:p>
        </p:txBody>
      </p:sp>
      <p:sp>
        <p:nvSpPr>
          <p:cNvPr id="82" name="TextBox 81">
            <a:extLst>
              <a:ext uri="{FF2B5EF4-FFF2-40B4-BE49-F238E27FC236}">
                <a16:creationId xmlns:a16="http://schemas.microsoft.com/office/drawing/2014/main" id="{401E0503-D8BD-4444-BD90-AA6FE49FCAC6}"/>
              </a:ext>
            </a:extLst>
          </p:cNvPr>
          <p:cNvSpPr txBox="1"/>
          <p:nvPr/>
        </p:nvSpPr>
        <p:spPr>
          <a:xfrm>
            <a:off x="8909705" y="3873957"/>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3</a:t>
            </a:r>
            <a:endParaRPr lang="ko-KR" altLang="en-US" sz="2000" b="1" dirty="0">
              <a:solidFill>
                <a:schemeClr val="bg1"/>
              </a:solidFill>
              <a:cs typeface="Arial" pitchFamily="34" charset="0"/>
            </a:endParaRPr>
          </a:p>
        </p:txBody>
      </p:sp>
      <p:sp>
        <p:nvSpPr>
          <p:cNvPr id="83" name="TextBox 82">
            <a:extLst>
              <a:ext uri="{FF2B5EF4-FFF2-40B4-BE49-F238E27FC236}">
                <a16:creationId xmlns:a16="http://schemas.microsoft.com/office/drawing/2014/main" id="{29CED4D3-44E6-4EE4-948A-41DA1AA60EBC}"/>
              </a:ext>
            </a:extLst>
          </p:cNvPr>
          <p:cNvSpPr txBox="1"/>
          <p:nvPr/>
        </p:nvSpPr>
        <p:spPr>
          <a:xfrm>
            <a:off x="8328016" y="2956658"/>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4</a:t>
            </a:r>
            <a:endParaRPr lang="ko-KR" altLang="en-US" sz="2000" b="1" dirty="0">
              <a:solidFill>
                <a:schemeClr val="bg1"/>
              </a:solidFill>
              <a:cs typeface="Arial" pitchFamily="34" charset="0"/>
            </a:endParaRPr>
          </a:p>
        </p:txBody>
      </p:sp>
      <p:sp>
        <p:nvSpPr>
          <p:cNvPr id="84" name="TextBox 83">
            <a:extLst>
              <a:ext uri="{FF2B5EF4-FFF2-40B4-BE49-F238E27FC236}">
                <a16:creationId xmlns:a16="http://schemas.microsoft.com/office/drawing/2014/main" id="{E6CB35AF-A35C-4420-B20E-78A344DE192B}"/>
              </a:ext>
            </a:extLst>
          </p:cNvPr>
          <p:cNvSpPr txBox="1"/>
          <p:nvPr/>
        </p:nvSpPr>
        <p:spPr>
          <a:xfrm>
            <a:off x="7746327" y="2039359"/>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5</a:t>
            </a:r>
            <a:endParaRPr lang="ko-KR" altLang="en-US" sz="2000" b="1" dirty="0">
              <a:solidFill>
                <a:schemeClr val="bg1"/>
              </a:solidFill>
              <a:cs typeface="Arial" pitchFamily="34" charset="0"/>
            </a:endParaRPr>
          </a:p>
        </p:txBody>
      </p:sp>
      <p:sp>
        <p:nvSpPr>
          <p:cNvPr id="86" name="직사각형 85">
            <a:extLst>
              <a:ext uri="{FF2B5EF4-FFF2-40B4-BE49-F238E27FC236}">
                <a16:creationId xmlns:a16="http://schemas.microsoft.com/office/drawing/2014/main" id="{75B03D21-C8BE-49DE-BC9F-8AB67A411049}"/>
              </a:ext>
            </a:extLst>
          </p:cNvPr>
          <p:cNvSpPr/>
          <p:nvPr/>
        </p:nvSpPr>
        <p:spPr>
          <a:xfrm>
            <a:off x="323529" y="3121184"/>
            <a:ext cx="6922985" cy="325919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Oval 55">
            <a:extLst>
              <a:ext uri="{FF2B5EF4-FFF2-40B4-BE49-F238E27FC236}">
                <a16:creationId xmlns:a16="http://schemas.microsoft.com/office/drawing/2014/main" id="{874D6B89-821B-3CC4-D2AD-555277900726}"/>
              </a:ext>
            </a:extLst>
          </p:cNvPr>
          <p:cNvSpPr/>
          <p:nvPr/>
        </p:nvSpPr>
        <p:spPr>
          <a:xfrm>
            <a:off x="313790" y="134875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105">
            <a:extLst>
              <a:ext uri="{FF2B5EF4-FFF2-40B4-BE49-F238E27FC236}">
                <a16:creationId xmlns:a16="http://schemas.microsoft.com/office/drawing/2014/main" id="{CD5B8CA0-B0CA-1335-A479-4D6BC5F0F5E5}"/>
              </a:ext>
            </a:extLst>
          </p:cNvPr>
          <p:cNvSpPr txBox="1"/>
          <p:nvPr/>
        </p:nvSpPr>
        <p:spPr>
          <a:xfrm>
            <a:off x="828238" y="1400157"/>
            <a:ext cx="3459851" cy="400110"/>
          </a:xfrm>
          <a:prstGeom prst="rect">
            <a:avLst/>
          </a:prstGeom>
          <a:noFill/>
        </p:spPr>
        <p:txBody>
          <a:bodyPr wrap="square" lIns="108000" rIns="108000" rtlCol="0">
            <a:spAutoFit/>
          </a:bodyPr>
          <a:lstStyle/>
          <a:p>
            <a:pPr algn="ctr"/>
            <a:r>
              <a:rPr lang="en-US" altLang="ko-KR" sz="2000" b="1" dirty="0" err="1">
                <a:solidFill>
                  <a:schemeClr val="accent2"/>
                </a:solidFill>
                <a:cs typeface="Arial" pitchFamily="34" charset="0"/>
              </a:rPr>
              <a:t>RandomForestClassifier</a:t>
            </a:r>
            <a:endParaRPr lang="ko-KR" altLang="en-US" sz="2000" b="1" dirty="0">
              <a:solidFill>
                <a:schemeClr val="accent2"/>
              </a:solidFill>
              <a:cs typeface="Arial" pitchFamily="34" charset="0"/>
            </a:endParaRPr>
          </a:p>
        </p:txBody>
      </p:sp>
      <p:cxnSp>
        <p:nvCxnSpPr>
          <p:cNvPr id="5" name="직선 연결선 106">
            <a:extLst>
              <a:ext uri="{FF2B5EF4-FFF2-40B4-BE49-F238E27FC236}">
                <a16:creationId xmlns:a16="http://schemas.microsoft.com/office/drawing/2014/main" id="{71620C25-0366-004C-5FEE-DC78EC7ADB31}"/>
              </a:ext>
            </a:extLst>
          </p:cNvPr>
          <p:cNvCxnSpPr>
            <a:cxnSpLocks/>
          </p:cNvCxnSpPr>
          <p:nvPr/>
        </p:nvCxnSpPr>
        <p:spPr>
          <a:xfrm flipV="1">
            <a:off x="232592" y="2297928"/>
            <a:ext cx="648000" cy="4100"/>
          </a:xfrm>
          <a:prstGeom prst="line">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86D5AE-3414-7498-82F6-26B678658849}"/>
              </a:ext>
            </a:extLst>
          </p:cNvPr>
          <p:cNvSpPr txBox="1"/>
          <p:nvPr/>
        </p:nvSpPr>
        <p:spPr>
          <a:xfrm>
            <a:off x="828238" y="2099524"/>
            <a:ext cx="10934526" cy="923330"/>
          </a:xfrm>
          <a:prstGeom prst="rect">
            <a:avLst/>
          </a:prstGeom>
          <a:noFill/>
        </p:spPr>
        <p:txBody>
          <a:bodyPr wrap="square">
            <a:spAutoFit/>
          </a:bodyPr>
          <a:lstStyle/>
          <a:p>
            <a:r>
              <a:rPr lang="fr-FR" dirty="0" smtClean="0"/>
              <a:t>Le </a:t>
            </a:r>
            <a:r>
              <a:rPr lang="fr-FR" dirty="0" err="1"/>
              <a:t>Random</a:t>
            </a:r>
            <a:r>
              <a:rPr lang="fr-FR" dirty="0"/>
              <a:t> Forest (qui signifie forêt aléatoire) est un ensemble d'arbres de décision utilisés pour prédire une quantité ou une probabilité. Passons rapidement en revue les arbres de décision, car ce sont les éléments de base du modèle de forêt aléatoire.</a:t>
            </a:r>
            <a:endParaRPr lang="fr-FR" dirty="0"/>
          </a:p>
        </p:txBody>
      </p:sp>
      <p:sp>
        <p:nvSpPr>
          <p:cNvPr id="12" name="ZoneTexte 11">
            <a:extLst>
              <a:ext uri="{FF2B5EF4-FFF2-40B4-BE49-F238E27FC236}">
                <a16:creationId xmlns:a16="http://schemas.microsoft.com/office/drawing/2014/main" id="{1BE51A7C-49BD-E21B-AA6E-6CBB366851DD}"/>
              </a:ext>
            </a:extLst>
          </p:cNvPr>
          <p:cNvSpPr txBox="1"/>
          <p:nvPr/>
        </p:nvSpPr>
        <p:spPr>
          <a:xfrm>
            <a:off x="7416194" y="3781623"/>
            <a:ext cx="4150399" cy="1200329"/>
          </a:xfrm>
          <a:prstGeom prst="rect">
            <a:avLst/>
          </a:prstGeom>
          <a:noFill/>
        </p:spPr>
        <p:txBody>
          <a:bodyPr wrap="square">
            <a:spAutoFit/>
          </a:bodyPr>
          <a:lstStyle/>
          <a:p>
            <a:endParaRPr lang="fr-FR" b="1" dirty="0"/>
          </a:p>
          <a:p>
            <a:pPr marL="285750" indent="-285750">
              <a:buFont typeface="Arial" panose="020B0604020202020204" pitchFamily="34" charset="0"/>
              <a:buChar char="•"/>
            </a:pPr>
            <a:r>
              <a:rPr lang="fr-FR" b="1" dirty="0"/>
              <a:t>Le score final du modèle est de </a:t>
            </a:r>
            <a:r>
              <a:rPr lang="fr-FR" b="1" dirty="0" smtClean="0"/>
              <a:t>96,71%.</a:t>
            </a:r>
            <a:endParaRPr lang="fr-FR" b="1" dirty="0"/>
          </a:p>
          <a:p>
            <a:endParaRPr lang="fr-FR" b="1" dirty="0"/>
          </a:p>
        </p:txBody>
      </p:sp>
      <p:sp>
        <p:nvSpPr>
          <p:cNvPr id="13" name="Oval 21">
            <a:extLst>
              <a:ext uri="{FF2B5EF4-FFF2-40B4-BE49-F238E27FC236}">
                <a16:creationId xmlns:a16="http://schemas.microsoft.com/office/drawing/2014/main" id="{7DA7D7D6-EFFC-A0D9-6D4D-BC856FDE5B45}"/>
              </a:ext>
            </a:extLst>
          </p:cNvPr>
          <p:cNvSpPr>
            <a:spLocks noChangeAspect="1"/>
          </p:cNvSpPr>
          <p:nvPr/>
        </p:nvSpPr>
        <p:spPr>
          <a:xfrm rot="20700000">
            <a:off x="406505" y="1457902"/>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50" y="3278909"/>
            <a:ext cx="6638641" cy="2851457"/>
          </a:xfrm>
          <a:prstGeom prst="rect">
            <a:avLst/>
          </a:prstGeom>
        </p:spPr>
      </p:pic>
    </p:spTree>
    <p:extLst>
      <p:ext uri="{BB962C8B-B14F-4D97-AF65-F5344CB8AC3E}">
        <p14:creationId xmlns:p14="http://schemas.microsoft.com/office/powerpoint/2010/main" val="2515045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74908"/>
            <a:ext cx="11573197" cy="724247"/>
          </a:xfrm>
        </p:spPr>
        <p:txBody>
          <a:bodyPr/>
          <a:lstStyle/>
          <a:p>
            <a:r>
              <a:rPr lang="fr-FR" b="1" dirty="0">
                <a:solidFill>
                  <a:schemeClr val="accent3">
                    <a:lumMod val="75000"/>
                  </a:schemeClr>
                </a:solidFill>
              </a:rPr>
              <a:t>Modélisation </a:t>
            </a:r>
            <a:r>
              <a:rPr lang="fr-FR" b="1" dirty="0" err="1">
                <a:solidFill>
                  <a:schemeClr val="accent3">
                    <a:lumMod val="75000"/>
                  </a:schemeClr>
                </a:solidFill>
              </a:rPr>
              <a:t>supérvisé</a:t>
            </a:r>
            <a:endParaRPr lang="ko-KR" altLang="en-US" sz="6000" b="1" dirty="0">
              <a:solidFill>
                <a:schemeClr val="accent3">
                  <a:lumMod val="75000"/>
                </a:schemeClr>
              </a:solidFill>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5270079" y="2118333"/>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8" name="직사각형 87">
            <a:extLst>
              <a:ext uri="{FF2B5EF4-FFF2-40B4-BE49-F238E27FC236}">
                <a16:creationId xmlns:a16="http://schemas.microsoft.com/office/drawing/2014/main" id="{B56FD03D-54A3-4392-8CC0-07A3B655E867}"/>
              </a:ext>
            </a:extLst>
          </p:cNvPr>
          <p:cNvSpPr/>
          <p:nvPr/>
        </p:nvSpPr>
        <p:spPr>
          <a:xfrm>
            <a:off x="309401" y="2859815"/>
            <a:ext cx="6871045" cy="3724392"/>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Oval 43">
            <a:extLst>
              <a:ext uri="{FF2B5EF4-FFF2-40B4-BE49-F238E27FC236}">
                <a16:creationId xmlns:a16="http://schemas.microsoft.com/office/drawing/2014/main" id="{4CFB2B0D-D78E-4F00-BF10-074B9A168862}"/>
              </a:ext>
            </a:extLst>
          </p:cNvPr>
          <p:cNvSpPr/>
          <p:nvPr/>
        </p:nvSpPr>
        <p:spPr>
          <a:xfrm>
            <a:off x="488741" y="1216560"/>
            <a:ext cx="566802" cy="5668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TextBox 109">
            <a:extLst>
              <a:ext uri="{FF2B5EF4-FFF2-40B4-BE49-F238E27FC236}">
                <a16:creationId xmlns:a16="http://schemas.microsoft.com/office/drawing/2014/main" id="{579A2DC9-B6B5-4707-9963-F6064ACDFD3C}"/>
              </a:ext>
            </a:extLst>
          </p:cNvPr>
          <p:cNvSpPr txBox="1"/>
          <p:nvPr/>
        </p:nvSpPr>
        <p:spPr>
          <a:xfrm>
            <a:off x="1055543" y="1299906"/>
            <a:ext cx="4461966" cy="400110"/>
          </a:xfrm>
          <a:prstGeom prst="rect">
            <a:avLst/>
          </a:prstGeom>
          <a:noFill/>
        </p:spPr>
        <p:txBody>
          <a:bodyPr wrap="square" lIns="108000" rIns="108000" rtlCol="0">
            <a:spAutoFit/>
          </a:bodyPr>
          <a:lstStyle/>
          <a:p>
            <a:pPr algn="ctr"/>
            <a:r>
              <a:rPr lang="en-US" altLang="ko-KR" sz="2000" b="1" dirty="0">
                <a:solidFill>
                  <a:schemeClr val="accent4"/>
                </a:solidFill>
                <a:cs typeface="Arial" pitchFamily="34" charset="0"/>
              </a:rPr>
              <a:t>SVC (Support Vector Classifier) </a:t>
            </a:r>
            <a:endParaRPr lang="ko-KR" altLang="en-US" sz="2000" b="1" dirty="0">
              <a:solidFill>
                <a:schemeClr val="accent4"/>
              </a:solidFill>
              <a:cs typeface="Arial" pitchFamily="34" charset="0"/>
            </a:endParaRPr>
          </a:p>
        </p:txBody>
      </p:sp>
      <p:cxnSp>
        <p:nvCxnSpPr>
          <p:cNvPr id="111" name="직선 연결선 110">
            <a:extLst>
              <a:ext uri="{FF2B5EF4-FFF2-40B4-BE49-F238E27FC236}">
                <a16:creationId xmlns:a16="http://schemas.microsoft.com/office/drawing/2014/main" id="{C275AE13-1F72-453F-948B-464441F4C1DD}"/>
              </a:ext>
            </a:extLst>
          </p:cNvPr>
          <p:cNvCxnSpPr>
            <a:cxnSpLocks/>
          </p:cNvCxnSpPr>
          <p:nvPr/>
        </p:nvCxnSpPr>
        <p:spPr>
          <a:xfrm>
            <a:off x="1130312" y="2118333"/>
            <a:ext cx="648000" cy="0"/>
          </a:xfrm>
          <a:prstGeom prst="line">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D34CFD25-B047-D6BD-9C44-0D891BB47F09}"/>
              </a:ext>
            </a:extLst>
          </p:cNvPr>
          <p:cNvSpPr txBox="1"/>
          <p:nvPr/>
        </p:nvSpPr>
        <p:spPr>
          <a:xfrm>
            <a:off x="1831818" y="1795167"/>
            <a:ext cx="9050154" cy="646331"/>
          </a:xfrm>
          <a:prstGeom prst="rect">
            <a:avLst/>
          </a:prstGeom>
          <a:noFill/>
        </p:spPr>
        <p:txBody>
          <a:bodyPr wrap="square">
            <a:spAutoFit/>
          </a:bodyPr>
          <a:lstStyle/>
          <a:p>
            <a:r>
              <a:rPr lang="fr-FR" dirty="0"/>
              <a:t>Il optimise les paramètres du modèle pour maximiser la marge entre les classes et minimiser l'erreur de classification.</a:t>
            </a:r>
          </a:p>
        </p:txBody>
      </p:sp>
      <p:sp>
        <p:nvSpPr>
          <p:cNvPr id="5" name="Oval 21">
            <a:extLst>
              <a:ext uri="{FF2B5EF4-FFF2-40B4-BE49-F238E27FC236}">
                <a16:creationId xmlns:a16="http://schemas.microsoft.com/office/drawing/2014/main" id="{AAA05BE0-AAA5-68DA-10E7-55822FA8533F}"/>
              </a:ext>
            </a:extLst>
          </p:cNvPr>
          <p:cNvSpPr>
            <a:spLocks noChangeAspect="1"/>
          </p:cNvSpPr>
          <p:nvPr/>
        </p:nvSpPr>
        <p:spPr>
          <a:xfrm rot="20700000">
            <a:off x="545667" y="1352604"/>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7" name="Image 6" descr="Une image contenant texte, lettre&#10;&#10;Description générée automatiquement">
            <a:extLst>
              <a:ext uri="{FF2B5EF4-FFF2-40B4-BE49-F238E27FC236}">
                <a16:creationId xmlns:a16="http://schemas.microsoft.com/office/drawing/2014/main" id="{373FEFC0-9DC7-057E-F6FD-10FA54503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13" y="3032151"/>
            <a:ext cx="6498303" cy="3359024"/>
          </a:xfrm>
          <a:prstGeom prst="rect">
            <a:avLst/>
          </a:prstGeom>
        </p:spPr>
      </p:pic>
      <p:sp>
        <p:nvSpPr>
          <p:cNvPr id="9" name="ZoneTexte 8">
            <a:extLst>
              <a:ext uri="{FF2B5EF4-FFF2-40B4-BE49-F238E27FC236}">
                <a16:creationId xmlns:a16="http://schemas.microsoft.com/office/drawing/2014/main" id="{D65A8573-5709-AD6B-249C-A7EB414B21C6}"/>
              </a:ext>
            </a:extLst>
          </p:cNvPr>
          <p:cNvSpPr txBox="1"/>
          <p:nvPr/>
        </p:nvSpPr>
        <p:spPr>
          <a:xfrm>
            <a:off x="7642734" y="3429000"/>
            <a:ext cx="4069253" cy="1200329"/>
          </a:xfrm>
          <a:prstGeom prst="rect">
            <a:avLst/>
          </a:prstGeom>
          <a:noFill/>
        </p:spPr>
        <p:txBody>
          <a:bodyPr wrap="square">
            <a:spAutoFit/>
          </a:bodyPr>
          <a:lstStyle/>
          <a:p>
            <a:r>
              <a:rPr lang="fr-FR" b="1" dirty="0"/>
              <a:t>Le score de précision obtenu est de 98,66%, ce qui indique que le modèle est très précis dans ses prédictions.</a:t>
            </a:r>
          </a:p>
        </p:txBody>
      </p:sp>
    </p:spTree>
    <p:extLst>
      <p:ext uri="{BB962C8B-B14F-4D97-AF65-F5344CB8AC3E}">
        <p14:creationId xmlns:p14="http://schemas.microsoft.com/office/powerpoint/2010/main" val="234039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a:extLst>
              <a:ext uri="{FF2B5EF4-FFF2-40B4-BE49-F238E27FC236}">
                <a16:creationId xmlns:a16="http://schemas.microsoft.com/office/drawing/2014/main" id="{3E99CE14-B8EF-4E79-8535-5544DED016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5" t="66" r="25815" b="-66"/>
          <a:stretch/>
        </p:blipFill>
        <p:spPr>
          <a:xfrm>
            <a:off x="4847861" y="4558"/>
            <a:ext cx="7344139" cy="6863603"/>
          </a:xfrm>
        </p:spPr>
      </p:pic>
      <p:sp>
        <p:nvSpPr>
          <p:cNvPr id="9" name="TextBox 8">
            <a:extLst>
              <a:ext uri="{FF2B5EF4-FFF2-40B4-BE49-F238E27FC236}">
                <a16:creationId xmlns:a16="http://schemas.microsoft.com/office/drawing/2014/main" id="{D9424152-63E2-4661-AC65-CB15771BD7F1}"/>
              </a:ext>
            </a:extLst>
          </p:cNvPr>
          <p:cNvSpPr txBox="1"/>
          <p:nvPr/>
        </p:nvSpPr>
        <p:spPr>
          <a:xfrm flipH="1">
            <a:off x="690664" y="493909"/>
            <a:ext cx="5266816" cy="1200329"/>
          </a:xfrm>
          <a:prstGeom prst="rect">
            <a:avLst/>
          </a:prstGeom>
          <a:noFill/>
        </p:spPr>
        <p:txBody>
          <a:bodyPr wrap="square" rtlCol="0">
            <a:spAutoFit/>
          </a:bodyPr>
          <a:lstStyle/>
          <a:p>
            <a:pPr marL="0" indent="0">
              <a:buNone/>
            </a:pPr>
            <a:r>
              <a:rPr lang="fr-FR" altLang="ko-KR" sz="3600" b="1" dirty="0">
                <a:solidFill>
                  <a:schemeClr val="accent1"/>
                </a:solidFill>
                <a:cs typeface="Arial" pitchFamily="34" charset="0"/>
              </a:rPr>
              <a:t>La comparaison entre les trois Algorithme :</a:t>
            </a:r>
            <a:endParaRPr lang="ko-KR" altLang="en-US" sz="3600" b="1" dirty="0">
              <a:solidFill>
                <a:schemeClr val="accent1"/>
              </a:solidFill>
              <a:cs typeface="Arial" pitchFamily="34" charset="0"/>
            </a:endParaRPr>
          </a:p>
        </p:txBody>
      </p:sp>
      <p:sp>
        <p:nvSpPr>
          <p:cNvPr id="26" name="ZoneTexte 25">
            <a:extLst>
              <a:ext uri="{FF2B5EF4-FFF2-40B4-BE49-F238E27FC236}">
                <a16:creationId xmlns:a16="http://schemas.microsoft.com/office/drawing/2014/main" id="{E6119ADC-2CE3-8BD9-B4E8-E05D73CCD290}"/>
              </a:ext>
            </a:extLst>
          </p:cNvPr>
          <p:cNvSpPr txBox="1"/>
          <p:nvPr/>
        </p:nvSpPr>
        <p:spPr>
          <a:xfrm>
            <a:off x="333496" y="1963533"/>
            <a:ext cx="4942122" cy="2031325"/>
          </a:xfrm>
          <a:prstGeom prst="rect">
            <a:avLst/>
          </a:prstGeom>
          <a:noFill/>
        </p:spPr>
        <p:txBody>
          <a:bodyPr wrap="square">
            <a:spAutoFit/>
          </a:bodyPr>
          <a:lstStyle/>
          <a:p>
            <a:r>
              <a:rPr lang="fr-FR" b="1" dirty="0">
                <a:solidFill>
                  <a:schemeClr val="bg1"/>
                </a:solidFill>
              </a:rPr>
              <a:t>Le graphique montre que le SVC a obtenu le meilleur score.</a:t>
            </a:r>
          </a:p>
          <a:p>
            <a:endParaRPr lang="fr-FR" b="1" dirty="0">
              <a:solidFill>
                <a:schemeClr val="bg1"/>
              </a:solidFill>
            </a:endParaRPr>
          </a:p>
          <a:p>
            <a:r>
              <a:rPr lang="fr-FR" b="1" dirty="0">
                <a:solidFill>
                  <a:schemeClr val="bg1"/>
                </a:solidFill>
              </a:rPr>
              <a:t> Cela signifie que l'algorithme SVC a mieux réussi à prédire si un employé allait quitter l'entreprise ou non, en se basant sur les données fournies.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80" y="493909"/>
            <a:ext cx="5431975" cy="4886022"/>
          </a:xfrm>
          <a:prstGeom prst="rect">
            <a:avLst/>
          </a:prstGeom>
        </p:spPr>
      </p:pic>
    </p:spTree>
    <p:extLst>
      <p:ext uri="{BB962C8B-B14F-4D97-AF65-F5344CB8AC3E}">
        <p14:creationId xmlns:p14="http://schemas.microsoft.com/office/powerpoint/2010/main" val="325305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3600" y="2025135"/>
            <a:ext cx="7204363" cy="1938992"/>
          </a:xfrm>
          <a:prstGeom prst="rect">
            <a:avLst/>
          </a:prstGeom>
        </p:spPr>
        <p:txBody>
          <a:bodyPr wrap="square">
            <a:spAutoFit/>
          </a:bodyPr>
          <a:lstStyle/>
          <a:p>
            <a:pPr algn="ctr"/>
            <a:r>
              <a:rPr lang="en-US" altLang="ko-KR" sz="6000" b="1" dirty="0" smtClean="0">
                <a:cs typeface="Arial" pitchFamily="34" charset="0"/>
              </a:rPr>
              <a:t>06</a:t>
            </a:r>
          </a:p>
          <a:p>
            <a:pPr algn="ctr"/>
            <a:r>
              <a:rPr lang="en-US" altLang="ko-KR" sz="6000" b="1" dirty="0" smtClean="0">
                <a:cs typeface="Arial" pitchFamily="34" charset="0"/>
              </a:rPr>
              <a:t>Conclusion</a:t>
            </a:r>
            <a:endParaRPr lang="en-US" altLang="ko-KR" sz="6000" b="1" dirty="0">
              <a:cs typeface="Arial" pitchFamily="34" charset="0"/>
            </a:endParaRPr>
          </a:p>
        </p:txBody>
      </p:sp>
    </p:spTree>
    <p:extLst>
      <p:ext uri="{BB962C8B-B14F-4D97-AF65-F5344CB8AC3E}">
        <p14:creationId xmlns:p14="http://schemas.microsoft.com/office/powerpoint/2010/main" val="39760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4588" y="2440771"/>
            <a:ext cx="4669868" cy="1938992"/>
          </a:xfrm>
          <a:prstGeom prst="rect">
            <a:avLst/>
          </a:prstGeom>
        </p:spPr>
        <p:txBody>
          <a:bodyPr wrap="none">
            <a:spAutoFit/>
          </a:bodyPr>
          <a:lstStyle/>
          <a:p>
            <a:pPr algn="ctr"/>
            <a:r>
              <a:rPr lang="en-US" altLang="ko-KR" sz="6000" b="1" dirty="0" smtClean="0">
                <a:cs typeface="Arial" pitchFamily="34" charset="0"/>
              </a:rPr>
              <a:t>01</a:t>
            </a:r>
          </a:p>
          <a:p>
            <a:pPr algn="ctr"/>
            <a:r>
              <a:rPr lang="en-US" altLang="ko-KR" sz="6000" b="1" dirty="0" smtClean="0">
                <a:cs typeface="Arial" pitchFamily="34" charset="0"/>
              </a:rPr>
              <a:t>Introduction</a:t>
            </a:r>
            <a:endParaRPr lang="fr-FR" sz="6000" dirty="0"/>
          </a:p>
        </p:txBody>
      </p:sp>
    </p:spTree>
    <p:extLst>
      <p:ext uri="{BB962C8B-B14F-4D97-AF65-F5344CB8AC3E}">
        <p14:creationId xmlns:p14="http://schemas.microsoft.com/office/powerpoint/2010/main" val="2337033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E5916D9-4FB0-41A3-68D6-81C558FA2BF7}"/>
              </a:ext>
            </a:extLst>
          </p:cNvPr>
          <p:cNvSpPr txBox="1"/>
          <p:nvPr/>
        </p:nvSpPr>
        <p:spPr>
          <a:xfrm>
            <a:off x="6394383" y="5003474"/>
            <a:ext cx="5473567" cy="923330"/>
          </a:xfrm>
          <a:prstGeom prst="rect">
            <a:avLst/>
          </a:prstGeom>
          <a:noFill/>
        </p:spPr>
        <p:txBody>
          <a:bodyPr wrap="square">
            <a:spAutoFit/>
          </a:bodyPr>
          <a:lstStyle/>
          <a:p>
            <a:r>
              <a:rPr lang="fr-FR" b="1" dirty="0">
                <a:solidFill>
                  <a:schemeClr val="bg1"/>
                </a:solidFill>
              </a:rPr>
              <a:t>Finalement </a:t>
            </a:r>
            <a:r>
              <a:rPr lang="fr-FR" b="1" dirty="0" smtClean="0">
                <a:solidFill>
                  <a:schemeClr val="bg1"/>
                </a:solidFill>
              </a:rPr>
              <a:t>data </a:t>
            </a:r>
            <a:r>
              <a:rPr lang="fr-FR" b="1" dirty="0" err="1" smtClean="0">
                <a:solidFill>
                  <a:schemeClr val="bg1"/>
                </a:solidFill>
              </a:rPr>
              <a:t>mining</a:t>
            </a:r>
            <a:r>
              <a:rPr lang="fr-FR" b="1" dirty="0" smtClean="0">
                <a:solidFill>
                  <a:schemeClr val="bg1"/>
                </a:solidFill>
              </a:rPr>
              <a:t> </a:t>
            </a:r>
            <a:r>
              <a:rPr lang="fr-FR" b="1" dirty="0">
                <a:solidFill>
                  <a:schemeClr val="bg1"/>
                </a:solidFill>
              </a:rPr>
              <a:t>aide les entreprises à identifier des stratégies pour réduire le taux de roulement des employés.</a:t>
            </a:r>
          </a:p>
        </p:txBody>
      </p:sp>
      <p:sp>
        <p:nvSpPr>
          <p:cNvPr id="8" name="ZoneTexte 7">
            <a:extLst>
              <a:ext uri="{FF2B5EF4-FFF2-40B4-BE49-F238E27FC236}">
                <a16:creationId xmlns:a16="http://schemas.microsoft.com/office/drawing/2014/main" id="{6DF45876-1267-9D1E-3274-F4019428900D}"/>
              </a:ext>
            </a:extLst>
          </p:cNvPr>
          <p:cNvSpPr txBox="1"/>
          <p:nvPr/>
        </p:nvSpPr>
        <p:spPr>
          <a:xfrm>
            <a:off x="6394383" y="3754572"/>
            <a:ext cx="5797617" cy="923330"/>
          </a:xfrm>
          <a:prstGeom prst="rect">
            <a:avLst/>
          </a:prstGeom>
          <a:noFill/>
        </p:spPr>
        <p:txBody>
          <a:bodyPr wrap="square">
            <a:spAutoFit/>
          </a:bodyPr>
          <a:lstStyle/>
          <a:p>
            <a:r>
              <a:rPr lang="fr-FR" b="1" dirty="0">
                <a:solidFill>
                  <a:schemeClr val="bg1"/>
                </a:solidFill>
              </a:rPr>
              <a:t>Cela indique que le modèle est capable de prédire avec précision si un employé quittera ou non son travail en fonction de certaines caractéristiques.</a:t>
            </a:r>
          </a:p>
        </p:txBody>
      </p:sp>
      <p:sp>
        <p:nvSpPr>
          <p:cNvPr id="10" name="ZoneTexte 9">
            <a:extLst>
              <a:ext uri="{FF2B5EF4-FFF2-40B4-BE49-F238E27FC236}">
                <a16:creationId xmlns:a16="http://schemas.microsoft.com/office/drawing/2014/main" id="{B52F0A6F-4724-C0D4-6E77-32C1C8ED67D2}"/>
              </a:ext>
            </a:extLst>
          </p:cNvPr>
          <p:cNvSpPr txBox="1"/>
          <p:nvPr/>
        </p:nvSpPr>
        <p:spPr>
          <a:xfrm>
            <a:off x="8487076" y="2505670"/>
            <a:ext cx="3621505" cy="923330"/>
          </a:xfrm>
          <a:prstGeom prst="rect">
            <a:avLst/>
          </a:prstGeom>
          <a:noFill/>
        </p:spPr>
        <p:txBody>
          <a:bodyPr wrap="square">
            <a:spAutoFit/>
          </a:bodyPr>
          <a:lstStyle/>
          <a:p>
            <a:r>
              <a:rPr lang="fr-FR" b="1" dirty="0">
                <a:solidFill>
                  <a:schemeClr val="bg1"/>
                </a:solidFill>
              </a:rPr>
              <a:t>Les résultats ont montré que le modèle SVC a obtenu le meilleur score de prédiction. </a:t>
            </a:r>
            <a:endParaRPr lang="fr-FR" dirty="0"/>
          </a:p>
        </p:txBody>
      </p:sp>
      <p:sp>
        <p:nvSpPr>
          <p:cNvPr id="12" name="ZoneTexte 11">
            <a:extLst>
              <a:ext uri="{FF2B5EF4-FFF2-40B4-BE49-F238E27FC236}">
                <a16:creationId xmlns:a16="http://schemas.microsoft.com/office/drawing/2014/main" id="{37EF7AE1-76DA-39B5-DD9A-A7C5230EDD98}"/>
              </a:ext>
            </a:extLst>
          </p:cNvPr>
          <p:cNvSpPr txBox="1"/>
          <p:nvPr/>
        </p:nvSpPr>
        <p:spPr>
          <a:xfrm>
            <a:off x="7209322" y="234032"/>
            <a:ext cx="4389120" cy="923330"/>
          </a:xfrm>
          <a:prstGeom prst="rect">
            <a:avLst/>
          </a:prstGeom>
          <a:noFill/>
        </p:spPr>
        <p:txBody>
          <a:bodyPr wrap="square">
            <a:spAutoFit/>
          </a:bodyPr>
          <a:lstStyle/>
          <a:p>
            <a:r>
              <a:rPr lang="fr-FR" sz="5400" b="1" dirty="0">
                <a:solidFill>
                  <a:schemeClr val="accent2">
                    <a:lumMod val="20000"/>
                    <a:lumOff val="80000"/>
                  </a:schemeClr>
                </a:solidFill>
              </a:rPr>
              <a:t>Conclusion</a:t>
            </a:r>
            <a:endParaRPr lang="fr-FR" sz="5400" dirty="0">
              <a:solidFill>
                <a:schemeClr val="accent2">
                  <a:lumMod val="20000"/>
                  <a:lumOff val="80000"/>
                </a:schemeClr>
              </a:solidFill>
            </a:endParaRPr>
          </a:p>
        </p:txBody>
      </p:sp>
    </p:spTree>
    <p:extLst>
      <p:ext uri="{BB962C8B-B14F-4D97-AF65-F5344CB8AC3E}">
        <p14:creationId xmlns:p14="http://schemas.microsoft.com/office/powerpoint/2010/main" val="388336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6456879" y="2250158"/>
            <a:ext cx="5735121" cy="2013834"/>
            <a:chOff x="1" y="4418549"/>
            <a:chExt cx="12191852" cy="1938992"/>
          </a:xfrm>
        </p:grpSpPr>
        <p:sp>
          <p:nvSpPr>
            <p:cNvPr id="4" name="TextBox 3">
              <a:extLst>
                <a:ext uri="{FF2B5EF4-FFF2-40B4-BE49-F238E27FC236}">
                  <a16:creationId xmlns:a16="http://schemas.microsoft.com/office/drawing/2014/main" id="{1DF8EF26-7AD5-4E7F-95B3-9A57CF80C483}"/>
                </a:ext>
              </a:extLst>
            </p:cNvPr>
            <p:cNvSpPr txBox="1"/>
            <p:nvPr/>
          </p:nvSpPr>
          <p:spPr>
            <a:xfrm>
              <a:off x="3" y="4418549"/>
              <a:ext cx="11783178" cy="1938992"/>
            </a:xfrm>
            <a:prstGeom prst="rect">
              <a:avLst/>
            </a:prstGeom>
            <a:noFill/>
          </p:spPr>
          <p:txBody>
            <a:bodyPr wrap="square" rtlCol="0" anchor="ctr">
              <a:spAutoFit/>
            </a:bodyPr>
            <a:lstStyle/>
            <a:p>
              <a:pPr algn="ctr"/>
              <a:r>
                <a:rPr lang="fr-FR" sz="6000" dirty="0"/>
                <a:t>Merci pour votre attention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 y="5898714"/>
              <a:ext cx="12191852" cy="379656"/>
            </a:xfrm>
            <a:prstGeom prst="rect">
              <a:avLst/>
            </a:prstGeom>
            <a:noFill/>
          </p:spPr>
          <p:txBody>
            <a:bodyPr wrap="square" rtlCol="0" anchor="ctr">
              <a:spAutoFit/>
            </a:bodyPr>
            <a:lstStyle/>
            <a:p>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20459"/>
            <a:ext cx="11573197" cy="724247"/>
          </a:xfrm>
        </p:spPr>
        <p:txBody>
          <a:bodyPr/>
          <a:lstStyle/>
          <a:p>
            <a:r>
              <a:rPr lang="en-US" altLang="ko-KR" sz="5400" b="1" dirty="0">
                <a:solidFill>
                  <a:schemeClr val="accent3">
                    <a:lumMod val="75000"/>
                  </a:schemeClr>
                </a:solidFill>
                <a:cs typeface="Arial" pitchFamily="34" charset="0"/>
              </a:rPr>
              <a:t>Introduction</a:t>
            </a:r>
            <a:endParaRPr lang="en-US" dirty="0"/>
          </a:p>
        </p:txBody>
      </p:sp>
      <p:grpSp>
        <p:nvGrpSpPr>
          <p:cNvPr id="3" name="그룹 2">
            <a:extLst>
              <a:ext uri="{FF2B5EF4-FFF2-40B4-BE49-F238E27FC236}">
                <a16:creationId xmlns:a16="http://schemas.microsoft.com/office/drawing/2014/main" id="{16E9539E-27DA-44ED-83F8-DE0563E99295}"/>
              </a:ext>
            </a:extLst>
          </p:cNvPr>
          <p:cNvGrpSpPr/>
          <p:nvPr/>
        </p:nvGrpSpPr>
        <p:grpSpPr>
          <a:xfrm>
            <a:off x="6560609" y="1350989"/>
            <a:ext cx="5336117" cy="5088607"/>
            <a:chOff x="5950772" y="1338319"/>
            <a:chExt cx="4934917" cy="4706016"/>
          </a:xfrm>
        </p:grpSpPr>
        <p:sp>
          <p:nvSpPr>
            <p:cNvPr id="4" name="자유형: 도형 3">
              <a:extLst>
                <a:ext uri="{FF2B5EF4-FFF2-40B4-BE49-F238E27FC236}">
                  <a16:creationId xmlns:a16="http://schemas.microsoft.com/office/drawing/2014/main" id="{FC18718A-FF31-4C5E-9451-05A07E842C5A}"/>
                </a:ext>
              </a:extLst>
            </p:cNvPr>
            <p:cNvSpPr/>
            <p:nvPr/>
          </p:nvSpPr>
          <p:spPr>
            <a:xfrm>
              <a:off x="7518110" y="2941898"/>
              <a:ext cx="965587" cy="1646266"/>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1"/>
            </a:solidFill>
            <a:ln w="5279"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ECAE007B-BD71-4419-9250-ED247879D9EE}"/>
                </a:ext>
              </a:extLst>
            </p:cNvPr>
            <p:cNvSpPr/>
            <p:nvPr/>
          </p:nvSpPr>
          <p:spPr>
            <a:xfrm>
              <a:off x="8258932" y="2410003"/>
              <a:ext cx="908775" cy="1620174"/>
            </a:xfrm>
            <a:custGeom>
              <a:avLst/>
              <a:gdLst>
                <a:gd name="connsiteX0" fmla="*/ 390459 w 1221901"/>
                <a:gd name="connsiteY0" fmla="*/ 1137727 h 2178418"/>
                <a:gd name="connsiteX1" fmla="*/ 603827 w 1221901"/>
                <a:gd name="connsiteY1" fmla="*/ 1137727 h 2178418"/>
                <a:gd name="connsiteX2" fmla="*/ 617615 w 1221901"/>
                <a:gd name="connsiteY2" fmla="*/ 1137727 h 2178418"/>
                <a:gd name="connsiteX3" fmla="*/ 843978 w 1221901"/>
                <a:gd name="connsiteY3" fmla="*/ 1137727 h 2178418"/>
                <a:gd name="connsiteX4" fmla="*/ 897386 w 1221901"/>
                <a:gd name="connsiteY4" fmla="*/ 1428487 h 2178418"/>
                <a:gd name="connsiteX5" fmla="*/ 1030774 w 1221901"/>
                <a:gd name="connsiteY5" fmla="*/ 1532978 h 2178418"/>
                <a:gd name="connsiteX6" fmla="*/ 1069496 w 1221901"/>
                <a:gd name="connsiteY6" fmla="*/ 1851842 h 2178418"/>
                <a:gd name="connsiteX7" fmla="*/ 681905 w 1221901"/>
                <a:gd name="connsiteY7" fmla="*/ 1548298 h 2178418"/>
                <a:gd name="connsiteX8" fmla="*/ 678736 w 1221901"/>
                <a:gd name="connsiteY8" fmla="*/ 1542646 h 2178418"/>
                <a:gd name="connsiteX9" fmla="*/ 678154 w 1221901"/>
                <a:gd name="connsiteY9" fmla="*/ 1542751 h 2178418"/>
                <a:gd name="connsiteX10" fmla="*/ 617615 w 1221901"/>
                <a:gd name="connsiteY10" fmla="*/ 1212953 h 2178418"/>
                <a:gd name="connsiteX11" fmla="*/ 617615 w 1221901"/>
                <a:gd name="connsiteY11" fmla="*/ 1951262 h 2178418"/>
                <a:gd name="connsiteX12" fmla="*/ 390459 w 1221901"/>
                <a:gd name="connsiteY12" fmla="*/ 2178418 h 2178418"/>
                <a:gd name="connsiteX13" fmla="*/ 607345 w 1221901"/>
                <a:gd name="connsiteY13" fmla="*/ 412051 h 2178418"/>
                <a:gd name="connsiteX14" fmla="*/ 640890 w 1221901"/>
                <a:gd name="connsiteY14" fmla="*/ 412051 h 2178418"/>
                <a:gd name="connsiteX15" fmla="*/ 795726 w 1221901"/>
                <a:gd name="connsiteY15" fmla="*/ 477081 h 2178418"/>
                <a:gd name="connsiteX16" fmla="*/ 804548 w 1221901"/>
                <a:gd name="connsiteY16" fmla="*/ 483790 h 2178418"/>
                <a:gd name="connsiteX17" fmla="*/ 1188706 w 1221901"/>
                <a:gd name="connsiteY17" fmla="*/ 941905 h 2178418"/>
                <a:gd name="connsiteX18" fmla="*/ 1171114 w 1221901"/>
                <a:gd name="connsiteY18" fmla="*/ 1142066 h 2178418"/>
                <a:gd name="connsiteX19" fmla="*/ 1136513 w 1221901"/>
                <a:gd name="connsiteY19" fmla="*/ 1171068 h 2178418"/>
                <a:gd name="connsiteX20" fmla="*/ 1127109 w 1221901"/>
                <a:gd name="connsiteY20" fmla="*/ 1170223 h 2178418"/>
                <a:gd name="connsiteX21" fmla="*/ 857798 w 1221901"/>
                <a:gd name="connsiteY21" fmla="*/ 849035 h 2178418"/>
                <a:gd name="connsiteX22" fmla="*/ 857798 w 1221901"/>
                <a:gd name="connsiteY22" fmla="*/ 1113065 h 2178418"/>
                <a:gd name="connsiteX23" fmla="*/ 390438 w 1221901"/>
                <a:gd name="connsiteY23" fmla="*/ 1113065 h 2178418"/>
                <a:gd name="connsiteX24" fmla="*/ 390438 w 1221901"/>
                <a:gd name="connsiteY24" fmla="*/ 968794 h 2178418"/>
                <a:gd name="connsiteX25" fmla="*/ 209611 w 1221901"/>
                <a:gd name="connsiteY25" fmla="*/ 1055219 h 2178418"/>
                <a:gd name="connsiteX26" fmla="*/ 20174 w 1221901"/>
                <a:gd name="connsiteY26" fmla="*/ 988340 h 2178418"/>
                <a:gd name="connsiteX27" fmla="*/ 680 w 1221901"/>
                <a:gd name="connsiteY27" fmla="*/ 947558 h 2178418"/>
                <a:gd name="connsiteX28" fmla="*/ 3797 w 1221901"/>
                <a:gd name="connsiteY28" fmla="*/ 938736 h 2178418"/>
                <a:gd name="connsiteX29" fmla="*/ 390438 w 1221901"/>
                <a:gd name="connsiteY29" fmla="*/ 753894 h 2178418"/>
                <a:gd name="connsiteX30" fmla="*/ 390438 w 1221901"/>
                <a:gd name="connsiteY30" fmla="*/ 628958 h 2178418"/>
                <a:gd name="connsiteX31" fmla="*/ 607345 w 1221901"/>
                <a:gd name="connsiteY31" fmla="*/ 412051 h 2178418"/>
                <a:gd name="connsiteX32" fmla="*/ 512521 w 1221901"/>
                <a:gd name="connsiteY32" fmla="*/ 0 h 2178418"/>
                <a:gd name="connsiteX33" fmla="*/ 737036 w 1221901"/>
                <a:gd name="connsiteY33" fmla="*/ 192818 h 2178418"/>
                <a:gd name="connsiteX34" fmla="*/ 512521 w 1221901"/>
                <a:gd name="connsiteY34" fmla="*/ 385637 h 2178418"/>
                <a:gd name="connsiteX35" fmla="*/ 288007 w 1221901"/>
                <a:gd name="connsiteY35" fmla="*/ 192818 h 2178418"/>
                <a:gd name="connsiteX36" fmla="*/ 512521 w 1221901"/>
                <a:gd name="connsiteY36" fmla="*/ 0 h 21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01" h="2178418">
                  <a:moveTo>
                    <a:pt x="390459" y="1137727"/>
                  </a:moveTo>
                  <a:lnTo>
                    <a:pt x="603827" y="1137727"/>
                  </a:lnTo>
                  <a:lnTo>
                    <a:pt x="617615" y="1137727"/>
                  </a:lnTo>
                  <a:lnTo>
                    <a:pt x="843978" y="1137727"/>
                  </a:lnTo>
                  <a:lnTo>
                    <a:pt x="897386" y="1428487"/>
                  </a:lnTo>
                  <a:lnTo>
                    <a:pt x="1030774" y="1532978"/>
                  </a:lnTo>
                  <a:cubicBezTo>
                    <a:pt x="1129508" y="1610370"/>
                    <a:pt x="1146888" y="1753108"/>
                    <a:pt x="1069496" y="1851842"/>
                  </a:cubicBezTo>
                  <a:lnTo>
                    <a:pt x="681905" y="1548298"/>
                  </a:lnTo>
                  <a:cubicBezTo>
                    <a:pt x="680056" y="1546872"/>
                    <a:pt x="679000" y="1544811"/>
                    <a:pt x="678736" y="1542646"/>
                  </a:cubicBezTo>
                  <a:lnTo>
                    <a:pt x="678154" y="1542751"/>
                  </a:lnTo>
                  <a:lnTo>
                    <a:pt x="617615" y="1212953"/>
                  </a:lnTo>
                  <a:lnTo>
                    <a:pt x="617615" y="1951262"/>
                  </a:lnTo>
                  <a:cubicBezTo>
                    <a:pt x="617615" y="2076726"/>
                    <a:pt x="515923" y="2178418"/>
                    <a:pt x="390459" y="2178418"/>
                  </a:cubicBezTo>
                  <a:close/>
                  <a:moveTo>
                    <a:pt x="607345" y="412051"/>
                  </a:moveTo>
                  <a:lnTo>
                    <a:pt x="640890" y="412051"/>
                  </a:lnTo>
                  <a:cubicBezTo>
                    <a:pt x="701536" y="412051"/>
                    <a:pt x="756370" y="436985"/>
                    <a:pt x="795726" y="477081"/>
                  </a:cubicBezTo>
                  <a:cubicBezTo>
                    <a:pt x="799054" y="478613"/>
                    <a:pt x="802065" y="480832"/>
                    <a:pt x="804548" y="483790"/>
                  </a:cubicBezTo>
                  <a:lnTo>
                    <a:pt x="1188706" y="941905"/>
                  </a:lnTo>
                  <a:cubicBezTo>
                    <a:pt x="1239102" y="1002022"/>
                    <a:pt x="1231231" y="1091617"/>
                    <a:pt x="1171114" y="1142066"/>
                  </a:cubicBezTo>
                  <a:lnTo>
                    <a:pt x="1136513" y="1171068"/>
                  </a:lnTo>
                  <a:cubicBezTo>
                    <a:pt x="1133713" y="1173446"/>
                    <a:pt x="1129486" y="1173076"/>
                    <a:pt x="1127109" y="1170223"/>
                  </a:cubicBezTo>
                  <a:lnTo>
                    <a:pt x="857798" y="849035"/>
                  </a:lnTo>
                  <a:lnTo>
                    <a:pt x="857798" y="1113065"/>
                  </a:lnTo>
                  <a:lnTo>
                    <a:pt x="390438" y="1113065"/>
                  </a:lnTo>
                  <a:lnTo>
                    <a:pt x="390438" y="968794"/>
                  </a:lnTo>
                  <a:lnTo>
                    <a:pt x="209611" y="1055219"/>
                  </a:lnTo>
                  <a:cubicBezTo>
                    <a:pt x="138823" y="1089081"/>
                    <a:pt x="53983" y="1059128"/>
                    <a:pt x="20174" y="988340"/>
                  </a:cubicBezTo>
                  <a:lnTo>
                    <a:pt x="680" y="947558"/>
                  </a:lnTo>
                  <a:cubicBezTo>
                    <a:pt x="-957" y="944282"/>
                    <a:pt x="469" y="940320"/>
                    <a:pt x="3797" y="938736"/>
                  </a:cubicBezTo>
                  <a:lnTo>
                    <a:pt x="390438" y="753894"/>
                  </a:lnTo>
                  <a:lnTo>
                    <a:pt x="390438" y="628958"/>
                  </a:lnTo>
                  <a:cubicBezTo>
                    <a:pt x="390438" y="509147"/>
                    <a:pt x="487534" y="412051"/>
                    <a:pt x="607345" y="412051"/>
                  </a:cubicBezTo>
                  <a:close/>
                  <a:moveTo>
                    <a:pt x="512521" y="0"/>
                  </a:moveTo>
                  <a:cubicBezTo>
                    <a:pt x="636517" y="0"/>
                    <a:pt x="737036" y="86328"/>
                    <a:pt x="737036" y="192818"/>
                  </a:cubicBezTo>
                  <a:cubicBezTo>
                    <a:pt x="737036" y="299309"/>
                    <a:pt x="636517" y="385637"/>
                    <a:pt x="512521" y="385637"/>
                  </a:cubicBezTo>
                  <a:cubicBezTo>
                    <a:pt x="388526" y="385637"/>
                    <a:pt x="288007" y="299309"/>
                    <a:pt x="288007" y="192818"/>
                  </a:cubicBezTo>
                  <a:cubicBezTo>
                    <a:pt x="288007" y="86328"/>
                    <a:pt x="388526" y="0"/>
                    <a:pt x="512521"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D5B65E5A-74FE-489D-9CB0-9C71C8F78D71}"/>
                </a:ext>
              </a:extLst>
            </p:cNvPr>
            <p:cNvSpPr/>
            <p:nvPr/>
          </p:nvSpPr>
          <p:spPr>
            <a:xfrm>
              <a:off x="9046003" y="188057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E0FC9690-1886-4782-AE50-0C375A75634E}"/>
                </a:ext>
              </a:extLst>
            </p:cNvPr>
            <p:cNvSpPr/>
            <p:nvPr/>
          </p:nvSpPr>
          <p:spPr>
            <a:xfrm>
              <a:off x="6814958" y="347965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4 h 2178470"/>
                <a:gd name="connsiteX23" fmla="*/ 390404 w 1221920"/>
                <a:gd name="connsiteY23" fmla="*/ 1113064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39 w 1221920"/>
                <a:gd name="connsiteY32" fmla="*/ 0 h 2178470"/>
                <a:gd name="connsiteX33" fmla="*/ 737054 w 1221920"/>
                <a:gd name="connsiteY33" fmla="*/ 192818 h 2178470"/>
                <a:gd name="connsiteX34" fmla="*/ 512539 w 1221920"/>
                <a:gd name="connsiteY34" fmla="*/ 385637 h 2178470"/>
                <a:gd name="connsiteX35" fmla="*/ 288025 w 1221920"/>
                <a:gd name="connsiteY35" fmla="*/ 192818 h 2178470"/>
                <a:gd name="connsiteX36" fmla="*/ 512539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4"/>
                  </a:lnTo>
                  <a:lnTo>
                    <a:pt x="390404" y="1113064"/>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39" y="0"/>
                  </a:moveTo>
                  <a:cubicBezTo>
                    <a:pt x="636535" y="0"/>
                    <a:pt x="737054" y="86328"/>
                    <a:pt x="737054" y="192818"/>
                  </a:cubicBezTo>
                  <a:cubicBezTo>
                    <a:pt x="737054" y="299309"/>
                    <a:pt x="636535" y="385637"/>
                    <a:pt x="512539" y="385637"/>
                  </a:cubicBezTo>
                  <a:cubicBezTo>
                    <a:pt x="388544" y="385637"/>
                    <a:pt x="288025" y="299309"/>
                    <a:pt x="288025" y="192818"/>
                  </a:cubicBezTo>
                  <a:cubicBezTo>
                    <a:pt x="288025" y="86328"/>
                    <a:pt x="388544" y="0"/>
                    <a:pt x="512539"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D9C7968F-FB9E-4FF0-B76F-8E7F0F3C6473}"/>
                </a:ext>
              </a:extLst>
            </p:cNvPr>
            <p:cNvSpPr/>
            <p:nvPr/>
          </p:nvSpPr>
          <p:spPr>
            <a:xfrm>
              <a:off x="9643959" y="326407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CC8AAA65-709E-4116-BA7F-ADDFC78CC119}"/>
                </a:ext>
              </a:extLst>
            </p:cNvPr>
            <p:cNvSpPr/>
            <p:nvPr/>
          </p:nvSpPr>
          <p:spPr>
            <a:xfrm rot="5400000">
              <a:off x="9510375" y="3397655"/>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833AD7E7-1BD3-4AAA-9670-91F0D59563A4}"/>
                </a:ext>
              </a:extLst>
            </p:cNvPr>
            <p:cNvSpPr/>
            <p:nvPr/>
          </p:nvSpPr>
          <p:spPr>
            <a:xfrm>
              <a:off x="9258922" y="353124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63FCB42F-9DAD-4296-A862-36DEFD59374C}"/>
                </a:ext>
              </a:extLst>
            </p:cNvPr>
            <p:cNvSpPr/>
            <p:nvPr/>
          </p:nvSpPr>
          <p:spPr>
            <a:xfrm rot="5400000">
              <a:off x="9125338" y="366482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842CAF4F-DC24-44F8-BA33-80E70220B568}"/>
                </a:ext>
              </a:extLst>
            </p:cNvPr>
            <p:cNvSpPr/>
            <p:nvPr/>
          </p:nvSpPr>
          <p:spPr>
            <a:xfrm>
              <a:off x="8873886" y="3798408"/>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1806F0F0-B6F0-463C-AC35-C9C410D2EF8B}"/>
                </a:ext>
              </a:extLst>
            </p:cNvPr>
            <p:cNvSpPr/>
            <p:nvPr/>
          </p:nvSpPr>
          <p:spPr>
            <a:xfrm rot="5400000">
              <a:off x="8740302" y="3931988"/>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4D7AF235-9F70-492E-935D-0FEA0597BC6C}"/>
                </a:ext>
              </a:extLst>
            </p:cNvPr>
            <p:cNvSpPr/>
            <p:nvPr/>
          </p:nvSpPr>
          <p:spPr>
            <a:xfrm>
              <a:off x="8492778" y="4065573"/>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336BEE2B-97FB-4D0C-A007-4A4ADF09C605}"/>
                </a:ext>
              </a:extLst>
            </p:cNvPr>
            <p:cNvSpPr/>
            <p:nvPr/>
          </p:nvSpPr>
          <p:spPr>
            <a:xfrm rot="5400000">
              <a:off x="8359195" y="419739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C293E469-40B3-4547-9751-3F978FEAC19B}"/>
                </a:ext>
              </a:extLst>
            </p:cNvPr>
            <p:cNvSpPr/>
            <p:nvPr/>
          </p:nvSpPr>
          <p:spPr>
            <a:xfrm>
              <a:off x="8107742" y="4330981"/>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0971CA53-93A4-4DCC-BBA4-884B52EAACBE}"/>
                </a:ext>
              </a:extLst>
            </p:cNvPr>
            <p:cNvSpPr/>
            <p:nvPr/>
          </p:nvSpPr>
          <p:spPr>
            <a:xfrm rot="5400000">
              <a:off x="7974162" y="4464561"/>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774B4DC3-0ED7-4F66-AD2C-A752516881EB}"/>
                </a:ext>
              </a:extLst>
            </p:cNvPr>
            <p:cNvSpPr/>
            <p:nvPr/>
          </p:nvSpPr>
          <p:spPr>
            <a:xfrm>
              <a:off x="7722705" y="4598149"/>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1C914B58-848E-4306-B913-99A3EB2A010A}"/>
                </a:ext>
              </a:extLst>
            </p:cNvPr>
            <p:cNvSpPr/>
            <p:nvPr/>
          </p:nvSpPr>
          <p:spPr>
            <a:xfrm rot="5400000">
              <a:off x="7589126" y="4731729"/>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2C95DD6C-985D-40E2-9EFF-0E55E982A955}"/>
                </a:ext>
              </a:extLst>
            </p:cNvPr>
            <p:cNvSpPr/>
            <p:nvPr/>
          </p:nvSpPr>
          <p:spPr>
            <a:xfrm>
              <a:off x="7338323" y="487096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72ACF536-66F4-4354-9E00-7F6FD09D7886}"/>
                </a:ext>
              </a:extLst>
            </p:cNvPr>
            <p:cNvSpPr/>
            <p:nvPr/>
          </p:nvSpPr>
          <p:spPr>
            <a:xfrm rot="5400000">
              <a:off x="7204744" y="5004542"/>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61E3895A-F1AB-491E-8C9B-52EA2A66E8B6}"/>
                </a:ext>
              </a:extLst>
            </p:cNvPr>
            <p:cNvSpPr/>
            <p:nvPr/>
          </p:nvSpPr>
          <p:spPr>
            <a:xfrm>
              <a:off x="6944578" y="513813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028F7774-FB41-413F-861C-4C49A82F54C4}"/>
                </a:ext>
              </a:extLst>
            </p:cNvPr>
            <p:cNvSpPr/>
            <p:nvPr/>
          </p:nvSpPr>
          <p:spPr>
            <a:xfrm rot="5400000">
              <a:off x="6810998" y="5271710"/>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084921D8-181E-48FD-A9FB-A4DC569A3A50}"/>
                </a:ext>
              </a:extLst>
            </p:cNvPr>
            <p:cNvSpPr/>
            <p:nvPr/>
          </p:nvSpPr>
          <p:spPr>
            <a:xfrm>
              <a:off x="9812332" y="133831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5F9F06A6-5E27-4025-977D-1E20ED37403A}"/>
                </a:ext>
              </a:extLst>
            </p:cNvPr>
            <p:cNvSpPr/>
            <p:nvPr/>
          </p:nvSpPr>
          <p:spPr>
            <a:xfrm>
              <a:off x="10410288" y="272181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6BB9A083-0B4E-40C7-B90C-4BEAB3951331}"/>
                </a:ext>
              </a:extLst>
            </p:cNvPr>
            <p:cNvSpPr/>
            <p:nvPr/>
          </p:nvSpPr>
          <p:spPr>
            <a:xfrm rot="5400000">
              <a:off x="10276704" y="2855395"/>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CCDDB7CD-EFA8-4CC6-82D0-3F3A6BB4D499}"/>
                </a:ext>
              </a:extLst>
            </p:cNvPr>
            <p:cNvSpPr/>
            <p:nvPr/>
          </p:nvSpPr>
          <p:spPr>
            <a:xfrm>
              <a:off x="10025251" y="298898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C631A99F-F097-42D3-9010-94CA8015C151}"/>
                </a:ext>
              </a:extLst>
            </p:cNvPr>
            <p:cNvSpPr/>
            <p:nvPr/>
          </p:nvSpPr>
          <p:spPr>
            <a:xfrm rot="5400000">
              <a:off x="9891667" y="312256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441D1E58-EE80-4836-AB18-9296EE705BB8}"/>
                </a:ext>
              </a:extLst>
            </p:cNvPr>
            <p:cNvSpPr/>
            <p:nvPr/>
          </p:nvSpPr>
          <p:spPr>
            <a:xfrm>
              <a:off x="5950772" y="4023504"/>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601BA108-F9D8-45F9-9A20-551FF976DE73}"/>
                </a:ext>
              </a:extLst>
            </p:cNvPr>
            <p:cNvSpPr/>
            <p:nvPr/>
          </p:nvSpPr>
          <p:spPr>
            <a:xfrm>
              <a:off x="6548728" y="5406997"/>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7153CCEE-1F48-497D-B3FE-3CF7899348A9}"/>
                </a:ext>
              </a:extLst>
            </p:cNvPr>
            <p:cNvSpPr/>
            <p:nvPr/>
          </p:nvSpPr>
          <p:spPr>
            <a:xfrm rot="5400000">
              <a:off x="6415144" y="5540580"/>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E0F0D6D6-259A-4E5E-9AE8-8854DE53459A}"/>
                </a:ext>
              </a:extLst>
            </p:cNvPr>
            <p:cNvSpPr/>
            <p:nvPr/>
          </p:nvSpPr>
          <p:spPr>
            <a:xfrm>
              <a:off x="6163691" y="5682874"/>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B64DEEC8-7575-4CCC-90F4-A44EB0391020}"/>
                </a:ext>
              </a:extLst>
            </p:cNvPr>
            <p:cNvSpPr/>
            <p:nvPr/>
          </p:nvSpPr>
          <p:spPr>
            <a:xfrm rot="5400000">
              <a:off x="6030107" y="5816457"/>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grpSp>
      <p:sp>
        <p:nvSpPr>
          <p:cNvPr id="35" name="ZoneTexte 34">
            <a:extLst>
              <a:ext uri="{FF2B5EF4-FFF2-40B4-BE49-F238E27FC236}">
                <a16:creationId xmlns:a16="http://schemas.microsoft.com/office/drawing/2014/main" id="{5257BC40-7992-8F88-DADC-40F92931F229}"/>
              </a:ext>
            </a:extLst>
          </p:cNvPr>
          <p:cNvSpPr txBox="1"/>
          <p:nvPr/>
        </p:nvSpPr>
        <p:spPr>
          <a:xfrm>
            <a:off x="279568" y="1172228"/>
            <a:ext cx="6527011" cy="5355312"/>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v"/>
            </a:pPr>
            <a:r>
              <a:rPr lang="fr-FR" dirty="0" smtClean="0"/>
              <a:t>Le </a:t>
            </a:r>
            <a:r>
              <a:rPr lang="fr-FR" b="1" dirty="0" smtClean="0"/>
              <a:t>roulement </a:t>
            </a:r>
            <a:r>
              <a:rPr lang="fr-FR" b="1" dirty="0"/>
              <a:t>du </a:t>
            </a:r>
            <a:r>
              <a:rPr lang="fr-FR" b="1" dirty="0" smtClean="0"/>
              <a:t>personnel</a:t>
            </a:r>
            <a:r>
              <a:rPr lang="fr-FR" b="1" dirty="0"/>
              <a:t> </a:t>
            </a:r>
            <a:r>
              <a:rPr lang="fr-FR" dirty="0"/>
              <a:t>(</a:t>
            </a:r>
            <a:r>
              <a:rPr lang="fr-FR" dirty="0" err="1"/>
              <a:t>Employee</a:t>
            </a:r>
            <a:r>
              <a:rPr lang="fr-FR" dirty="0"/>
              <a:t> Turnover)</a:t>
            </a:r>
            <a:r>
              <a:rPr lang="fr-FR" dirty="0" smtClean="0"/>
              <a:t> </a:t>
            </a:r>
            <a:r>
              <a:rPr lang="fr-FR" dirty="0"/>
              <a:t>désigne le taux ou pourcentage d'employés qui </a:t>
            </a:r>
            <a:r>
              <a:rPr lang="fr-FR" b="1" dirty="0"/>
              <a:t>quittent une organisation sur une période donnée</a:t>
            </a:r>
            <a:r>
              <a:rPr lang="fr-FR" dirty="0"/>
              <a:t>. Cela inclut les départs volontaires, les licenciements et d'autres formes de cessation d'emploi. Il s'agit d'une métrique essentielle pour évaluer la stabilité de la main-d'œuvre au sein d'une entreprise</a:t>
            </a:r>
            <a:r>
              <a:rPr lang="fr-FR" dirty="0" smtClean="0"/>
              <a:t>.</a:t>
            </a:r>
          </a:p>
          <a:p>
            <a:pPr marL="285750" indent="-285750">
              <a:buClr>
                <a:schemeClr val="accent1">
                  <a:lumMod val="75000"/>
                </a:schemeClr>
              </a:buClr>
              <a:buFont typeface="Wingdings" panose="05000000000000000000" pitchFamily="2" charset="2"/>
              <a:buChar char="v"/>
            </a:pPr>
            <a:endParaRPr lang="fr-FR" dirty="0" smtClean="0"/>
          </a:p>
          <a:p>
            <a:pPr marL="285750" indent="-285750">
              <a:buClr>
                <a:schemeClr val="accent1">
                  <a:lumMod val="75000"/>
                </a:schemeClr>
              </a:buClr>
              <a:buFont typeface="Wingdings" panose="05000000000000000000" pitchFamily="2" charset="2"/>
              <a:buChar char="v"/>
            </a:pPr>
            <a:r>
              <a:rPr lang="fr-FR" dirty="0" smtClean="0"/>
              <a:t>Dans </a:t>
            </a:r>
            <a:r>
              <a:rPr lang="fr-FR" dirty="0"/>
              <a:t>le cadre de ce projet de data </a:t>
            </a:r>
            <a:r>
              <a:rPr lang="fr-FR" dirty="0" err="1"/>
              <a:t>mining</a:t>
            </a:r>
            <a:r>
              <a:rPr lang="fr-FR" dirty="0"/>
              <a:t>, l'objectif est d'utiliser des techniques avancées d'analyse de données pour examiner de près les informations liées au roulement du personnel</a:t>
            </a:r>
            <a:r>
              <a:rPr lang="fr-FR" dirty="0" smtClean="0"/>
              <a:t>.</a:t>
            </a:r>
          </a:p>
          <a:p>
            <a:pPr marL="285750" indent="-285750">
              <a:buClr>
                <a:schemeClr val="accent1">
                  <a:lumMod val="75000"/>
                </a:schemeClr>
              </a:buClr>
              <a:buFont typeface="Wingdings" panose="05000000000000000000" pitchFamily="2" charset="2"/>
              <a:buChar char="v"/>
            </a:pPr>
            <a:endParaRPr lang="fr-FR" dirty="0"/>
          </a:p>
          <a:p>
            <a:pPr marL="285750" indent="-285750">
              <a:buClr>
                <a:schemeClr val="accent1">
                  <a:lumMod val="75000"/>
                </a:schemeClr>
              </a:buClr>
              <a:buFont typeface="Wingdings" panose="05000000000000000000" pitchFamily="2" charset="2"/>
              <a:buChar char="v"/>
            </a:pPr>
            <a:r>
              <a:rPr lang="fr-FR" dirty="0" smtClean="0"/>
              <a:t>Comprendre </a:t>
            </a:r>
            <a:r>
              <a:rPr lang="fr-FR" dirty="0"/>
              <a:t>les raisons pour lesquelles les employés quittent leur emploi </a:t>
            </a:r>
            <a:r>
              <a:rPr lang="fr-FR" dirty="0" smtClean="0"/>
              <a:t>est </a:t>
            </a:r>
            <a:r>
              <a:rPr lang="fr-FR" dirty="0"/>
              <a:t>essentiel pour mettre en œuvre des stratégies efficaces visant à retenir les talents, améliorer la satisfaction des employés et renforcer la performance globale de l'entreprise..</a:t>
            </a:r>
          </a:p>
          <a:p>
            <a:pPr marL="285750" indent="-285750">
              <a:buClr>
                <a:schemeClr val="accent1">
                  <a:lumMod val="75000"/>
                </a:schemeClr>
              </a:buClr>
              <a:buFont typeface="Wingdings" panose="05000000000000000000" pitchFamily="2" charset="2"/>
              <a:buChar char="v"/>
            </a:pPr>
            <a:endParaRPr lang="fr-FR" dirty="0"/>
          </a:p>
        </p:txBody>
      </p:sp>
    </p:spTree>
    <p:extLst>
      <p:ext uri="{BB962C8B-B14F-4D97-AF65-F5344CB8AC3E}">
        <p14:creationId xmlns:p14="http://schemas.microsoft.com/office/powerpoint/2010/main" val="62469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2"/>
          </p:nvPr>
        </p:nvPicPr>
        <p:blipFill>
          <a:blip r:embed="rId2">
            <a:extLst>
              <a:ext uri="{28A0092B-C50C-407E-A947-70E740481C1C}">
                <a14:useLocalDpi xmlns:a14="http://schemas.microsoft.com/office/drawing/2010/main" val="0"/>
              </a:ext>
            </a:extLst>
          </a:blip>
          <a:srcRect l="8702" r="8702"/>
          <a:stretch>
            <a:fillRect/>
          </a:stretch>
        </p:blipFill>
        <p:spPr>
          <a:xfrm>
            <a:off x="3602181" y="1708728"/>
            <a:ext cx="4895273" cy="3075708"/>
          </a:xfrm>
        </p:spPr>
      </p:pic>
      <p:sp>
        <p:nvSpPr>
          <p:cNvPr id="4" name="Rectangle 3"/>
          <p:cNvSpPr/>
          <p:nvPr/>
        </p:nvSpPr>
        <p:spPr>
          <a:xfrm>
            <a:off x="339487" y="510974"/>
            <a:ext cx="3889206" cy="707886"/>
          </a:xfrm>
          <a:prstGeom prst="rect">
            <a:avLst/>
          </a:prstGeom>
        </p:spPr>
        <p:txBody>
          <a:bodyPr wrap="none">
            <a:spAutoFit/>
          </a:bodyPr>
          <a:lstStyle/>
          <a:p>
            <a:r>
              <a:rPr lang="fr-FR" sz="4000" b="1" dirty="0">
                <a:solidFill>
                  <a:schemeClr val="accent1">
                    <a:lumMod val="60000"/>
                    <a:lumOff val="40000"/>
                  </a:schemeClr>
                </a:solidFill>
              </a:rPr>
              <a:t>Problématique </a:t>
            </a:r>
            <a:endParaRPr lang="fr-FR" sz="4000" dirty="0">
              <a:solidFill>
                <a:schemeClr val="accent1">
                  <a:lumMod val="60000"/>
                  <a:lumOff val="40000"/>
                </a:schemeClr>
              </a:solidFill>
            </a:endParaRPr>
          </a:p>
        </p:txBody>
      </p:sp>
      <p:sp>
        <p:nvSpPr>
          <p:cNvPr id="5" name="Rectangle 4"/>
          <p:cNvSpPr/>
          <p:nvPr/>
        </p:nvSpPr>
        <p:spPr>
          <a:xfrm>
            <a:off x="116877" y="1480373"/>
            <a:ext cx="3485304" cy="4801314"/>
          </a:xfrm>
          <a:prstGeom prst="rect">
            <a:avLst/>
          </a:prstGeom>
        </p:spPr>
        <p:txBody>
          <a:bodyPr wrap="square">
            <a:spAutoFit/>
          </a:bodyPr>
          <a:lstStyle/>
          <a:p>
            <a:pPr marL="285750" indent="-285750">
              <a:buFont typeface="Wingdings" panose="05000000000000000000" pitchFamily="2" charset="2"/>
              <a:buChar char="v"/>
            </a:pPr>
            <a:r>
              <a:rPr lang="fr-FR" dirty="0"/>
              <a:t>La variété des raisons pour lesquelles les employés quittent l'organisation, telles que la satisfaction au travail, </a:t>
            </a:r>
            <a:r>
              <a:rPr lang="fr-FR" dirty="0" smtClean="0"/>
              <a:t>les </a:t>
            </a:r>
            <a:r>
              <a:rPr lang="fr-FR" dirty="0"/>
              <a:t>promotions et le </a:t>
            </a:r>
            <a:r>
              <a:rPr lang="fr-FR" dirty="0" smtClean="0"/>
              <a:t>salaire… </a:t>
            </a:r>
            <a:r>
              <a:rPr lang="fr-FR" dirty="0"/>
              <a:t>complexifie la prédiction du </a:t>
            </a:r>
            <a:r>
              <a:rPr lang="fr-FR" dirty="0" smtClean="0"/>
              <a:t>turnover.</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En </a:t>
            </a:r>
            <a:r>
              <a:rPr lang="fr-FR" dirty="0"/>
              <a:t>raison de la diversité des facteurs et des profils, la variabilité des prévisions entre différents départements ou équipes est inévitable, soulignant la nécessité d'une solution globale.</a:t>
            </a:r>
            <a:endParaRPr lang="fr-FR" dirty="0" smtClean="0"/>
          </a:p>
          <a:p>
            <a:endParaRPr lang="fr-FR" dirty="0" smtClean="0"/>
          </a:p>
          <a:p>
            <a:endParaRPr lang="fr-FR" dirty="0"/>
          </a:p>
        </p:txBody>
      </p:sp>
      <p:sp>
        <p:nvSpPr>
          <p:cNvPr id="6" name="Rectangle 5"/>
          <p:cNvSpPr/>
          <p:nvPr/>
        </p:nvSpPr>
        <p:spPr>
          <a:xfrm>
            <a:off x="6979747" y="514105"/>
            <a:ext cx="4996881" cy="707886"/>
          </a:xfrm>
          <a:prstGeom prst="rect">
            <a:avLst/>
          </a:prstGeom>
        </p:spPr>
        <p:txBody>
          <a:bodyPr wrap="none">
            <a:spAutoFit/>
          </a:bodyPr>
          <a:lstStyle/>
          <a:p>
            <a:r>
              <a:rPr lang="fr-FR" sz="4000" b="1" dirty="0">
                <a:solidFill>
                  <a:schemeClr val="accent1">
                    <a:lumMod val="60000"/>
                    <a:lumOff val="40000"/>
                  </a:schemeClr>
                </a:solidFill>
              </a:rPr>
              <a:t>Solution proposée :</a:t>
            </a:r>
            <a:endParaRPr lang="fr-FR" sz="4000" dirty="0">
              <a:solidFill>
                <a:schemeClr val="accent1">
                  <a:lumMod val="60000"/>
                  <a:lumOff val="40000"/>
                </a:schemeClr>
              </a:solidFill>
            </a:endParaRPr>
          </a:p>
        </p:txBody>
      </p:sp>
      <p:sp>
        <p:nvSpPr>
          <p:cNvPr id="8" name="Rectangle 7"/>
          <p:cNvSpPr/>
          <p:nvPr/>
        </p:nvSpPr>
        <p:spPr>
          <a:xfrm>
            <a:off x="8737599" y="1480373"/>
            <a:ext cx="3325091" cy="4524315"/>
          </a:xfrm>
          <a:prstGeom prst="rect">
            <a:avLst/>
          </a:prstGeom>
        </p:spPr>
        <p:txBody>
          <a:bodyPr wrap="square">
            <a:spAutoFit/>
          </a:bodyPr>
          <a:lstStyle/>
          <a:p>
            <a:pPr marL="285750" indent="-285750">
              <a:buFont typeface="Wingdings" panose="05000000000000000000" pitchFamily="2" charset="2"/>
              <a:buChar char="v"/>
            </a:pPr>
            <a:r>
              <a:rPr lang="fr-FR" dirty="0"/>
              <a:t>Proposer une approche basée sur </a:t>
            </a:r>
            <a:r>
              <a:rPr lang="fr-FR" b="1" dirty="0">
                <a:solidFill>
                  <a:schemeClr val="accent1">
                    <a:lumMod val="60000"/>
                    <a:lumOff val="40000"/>
                  </a:schemeClr>
                </a:solidFill>
              </a:rPr>
              <a:t>l'apprentissage automatique </a:t>
            </a:r>
            <a:r>
              <a:rPr lang="fr-FR" dirty="0"/>
              <a:t>pour exploiter les données sur la </a:t>
            </a:r>
            <a:r>
              <a:rPr lang="fr-FR" dirty="0" smtClean="0"/>
              <a:t>main-d'œuvre.</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Contribuer </a:t>
            </a:r>
            <a:r>
              <a:rPr lang="fr-FR" dirty="0"/>
              <a:t>à une gestion optimale du capital humain en fournissant des prévisions précises et cohérentes, permettant aux entreprises d'anticiper les départs, de mettre en place des mesures préventives et de réduire les coûts liés au remplacement du personne</a:t>
            </a:r>
          </a:p>
        </p:txBody>
      </p:sp>
    </p:spTree>
    <p:extLst>
      <p:ext uri="{BB962C8B-B14F-4D97-AF65-F5344CB8AC3E}">
        <p14:creationId xmlns:p14="http://schemas.microsoft.com/office/powerpoint/2010/main" val="265576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4001" y="2025135"/>
            <a:ext cx="6723962" cy="2862322"/>
          </a:xfrm>
          <a:prstGeom prst="rect">
            <a:avLst/>
          </a:prstGeom>
        </p:spPr>
        <p:txBody>
          <a:bodyPr wrap="square">
            <a:spAutoFit/>
          </a:bodyPr>
          <a:lstStyle/>
          <a:p>
            <a:pPr algn="ctr"/>
            <a:r>
              <a:rPr lang="en-US" altLang="ko-KR" sz="6000" b="1" dirty="0" smtClean="0">
                <a:cs typeface="Arial" pitchFamily="34" charset="0"/>
              </a:rPr>
              <a:t>02</a:t>
            </a:r>
          </a:p>
          <a:p>
            <a:pPr algn="ctr"/>
            <a:r>
              <a:rPr lang="en-US" altLang="ko-KR" sz="6000" b="1" dirty="0" err="1">
                <a:cs typeface="Arial" pitchFamily="34" charset="0"/>
              </a:rPr>
              <a:t>Collecte</a:t>
            </a:r>
            <a:r>
              <a:rPr lang="en-US" altLang="ko-KR" sz="6000" b="1" dirty="0">
                <a:cs typeface="Arial" pitchFamily="34" charset="0"/>
              </a:rPr>
              <a:t> de </a:t>
            </a:r>
            <a:r>
              <a:rPr lang="en-US" altLang="ko-KR" sz="6000" b="1" dirty="0" err="1">
                <a:cs typeface="Arial" pitchFamily="34" charset="0"/>
              </a:rPr>
              <a:t>données</a:t>
            </a:r>
            <a:endParaRPr lang="en-US" altLang="ko-KR" sz="6000" b="1" dirty="0">
              <a:cs typeface="Arial" pitchFamily="34" charset="0"/>
            </a:endParaRPr>
          </a:p>
        </p:txBody>
      </p:sp>
    </p:spTree>
    <p:extLst>
      <p:ext uri="{BB962C8B-B14F-4D97-AF65-F5344CB8AC3E}">
        <p14:creationId xmlns:p14="http://schemas.microsoft.com/office/powerpoint/2010/main" val="238504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2">
            <a:extLst>
              <a:ext uri="{FF2B5EF4-FFF2-40B4-BE49-F238E27FC236}">
                <a16:creationId xmlns:a16="http://schemas.microsoft.com/office/drawing/2014/main" id="{8A90557B-8079-4E01-9A48-49B5B11FA48D}"/>
              </a:ext>
            </a:extLst>
          </p:cNvPr>
          <p:cNvGrpSpPr/>
          <p:nvPr/>
        </p:nvGrpSpPr>
        <p:grpSpPr>
          <a:xfrm rot="3389659">
            <a:off x="5564734" y="1713514"/>
            <a:ext cx="1767540" cy="2616318"/>
            <a:chOff x="4454498" y="1840191"/>
            <a:chExt cx="1767540" cy="2468064"/>
          </a:xfrm>
          <a:scene3d>
            <a:camera prst="orthographicFront"/>
            <a:lightRig rig="threePt" dir="t"/>
          </a:scene3d>
        </p:grpSpPr>
        <p:sp>
          <p:nvSpPr>
            <p:cNvPr id="63" name="Up Arrow 4">
              <a:extLst>
                <a:ext uri="{FF2B5EF4-FFF2-40B4-BE49-F238E27FC236}">
                  <a16:creationId xmlns:a16="http://schemas.microsoft.com/office/drawing/2014/main" id="{CB276917-3F0A-4B9A-B174-16C0294CDB5D}"/>
                </a:ext>
              </a:extLst>
            </p:cNvPr>
            <p:cNvSpPr/>
            <p:nvPr/>
          </p:nvSpPr>
          <p:spPr>
            <a:xfrm>
              <a:off x="4454498" y="184421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64" name="Up Arrow 4">
              <a:extLst>
                <a:ext uri="{FF2B5EF4-FFF2-40B4-BE49-F238E27FC236}">
                  <a16:creationId xmlns:a16="http://schemas.microsoft.com/office/drawing/2014/main" id="{571350A8-32E9-4270-A467-BFAC227555AC}"/>
                </a:ext>
              </a:extLst>
            </p:cNvPr>
            <p:cNvSpPr/>
            <p:nvPr/>
          </p:nvSpPr>
          <p:spPr>
            <a:xfrm>
              <a:off x="4461458" y="184019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97010"/>
            <a:ext cx="11573197" cy="724247"/>
          </a:xfrm>
        </p:spPr>
        <p:txBody>
          <a:bodyPr/>
          <a:lstStyle/>
          <a:p>
            <a:r>
              <a:rPr lang="fr-FR" sz="5400" b="1" dirty="0">
                <a:solidFill>
                  <a:schemeClr val="accent3">
                    <a:lumMod val="75000"/>
                  </a:schemeClr>
                </a:solidFill>
              </a:rPr>
              <a:t>Collecte de données</a:t>
            </a:r>
          </a:p>
        </p:txBody>
      </p:sp>
      <p:grpSp>
        <p:nvGrpSpPr>
          <p:cNvPr id="40" name="Group 4">
            <a:extLst>
              <a:ext uri="{FF2B5EF4-FFF2-40B4-BE49-F238E27FC236}">
                <a16:creationId xmlns:a16="http://schemas.microsoft.com/office/drawing/2014/main" id="{75992A0A-D25E-4618-80B8-FE1091290E12}"/>
              </a:ext>
            </a:extLst>
          </p:cNvPr>
          <p:cNvGrpSpPr/>
          <p:nvPr/>
        </p:nvGrpSpPr>
        <p:grpSpPr>
          <a:xfrm rot="2730599">
            <a:off x="4212601" y="4071530"/>
            <a:ext cx="1767376" cy="2467968"/>
            <a:chOff x="6087232" y="3798270"/>
            <a:chExt cx="1767376" cy="2467968"/>
          </a:xfrm>
          <a:scene3d>
            <a:camera prst="orthographicFront"/>
            <a:lightRig rig="threePt" dir="t"/>
          </a:scene3d>
        </p:grpSpPr>
        <p:sp>
          <p:nvSpPr>
            <p:cNvPr id="41" name="Up Arrow 4">
              <a:extLst>
                <a:ext uri="{FF2B5EF4-FFF2-40B4-BE49-F238E27FC236}">
                  <a16:creationId xmlns:a16="http://schemas.microsoft.com/office/drawing/2014/main" id="{CF9153BB-3658-4006-9EFC-54020A1EF96E}"/>
                </a:ext>
              </a:extLst>
            </p:cNvPr>
            <p:cNvSpPr/>
            <p:nvPr/>
          </p:nvSpPr>
          <p:spPr>
            <a:xfrm rot="10800000">
              <a:off x="6087232" y="3802194"/>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2" name="Up Arrow 4">
              <a:extLst>
                <a:ext uri="{FF2B5EF4-FFF2-40B4-BE49-F238E27FC236}">
                  <a16:creationId xmlns:a16="http://schemas.microsoft.com/office/drawing/2014/main" id="{C86E4D74-2645-4758-9F8F-037E621BC31B}"/>
                </a:ext>
              </a:extLst>
            </p:cNvPr>
            <p:cNvSpPr/>
            <p:nvPr/>
          </p:nvSpPr>
          <p:spPr>
            <a:xfrm rot="10800000">
              <a:off x="6094028" y="379827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43" name="Group 5">
            <a:extLst>
              <a:ext uri="{FF2B5EF4-FFF2-40B4-BE49-F238E27FC236}">
                <a16:creationId xmlns:a16="http://schemas.microsoft.com/office/drawing/2014/main" id="{5AA2FC95-748D-4DB8-B988-3DC8973D3339}"/>
              </a:ext>
            </a:extLst>
          </p:cNvPr>
          <p:cNvGrpSpPr/>
          <p:nvPr/>
        </p:nvGrpSpPr>
        <p:grpSpPr>
          <a:xfrm rot="2294015">
            <a:off x="3223678" y="2789139"/>
            <a:ext cx="2474816" cy="1780817"/>
            <a:chOff x="3922253" y="4008125"/>
            <a:chExt cx="2474816" cy="1780817"/>
          </a:xfrm>
          <a:scene3d>
            <a:camera prst="orthographicFront"/>
            <a:lightRig rig="threePt" dir="t"/>
          </a:scene3d>
        </p:grpSpPr>
        <p:sp>
          <p:nvSpPr>
            <p:cNvPr id="44" name="Up Arrow 4">
              <a:extLst>
                <a:ext uri="{FF2B5EF4-FFF2-40B4-BE49-F238E27FC236}">
                  <a16:creationId xmlns:a16="http://schemas.microsoft.com/office/drawing/2014/main" id="{9CE54A1F-924A-47E2-A9D5-EBEBC8B4FE49}"/>
                </a:ext>
              </a:extLst>
            </p:cNvPr>
            <p:cNvSpPr/>
            <p:nvPr/>
          </p:nvSpPr>
          <p:spPr>
            <a:xfrm rot="16200000">
              <a:off x="4273985" y="367663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5" name="Up Arrow 4">
              <a:extLst>
                <a:ext uri="{FF2B5EF4-FFF2-40B4-BE49-F238E27FC236}">
                  <a16:creationId xmlns:a16="http://schemas.microsoft.com/office/drawing/2014/main" id="{F69C4800-8E6A-4C4A-BF55-CEB8AC1C5C89}"/>
                </a:ext>
              </a:extLst>
            </p:cNvPr>
            <p:cNvSpPr/>
            <p:nvPr/>
          </p:nvSpPr>
          <p:spPr>
            <a:xfrm rot="16200000">
              <a:off x="4284757" y="3656393"/>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48" name="TextBox 47">
            <a:extLst>
              <a:ext uri="{FF2B5EF4-FFF2-40B4-BE49-F238E27FC236}">
                <a16:creationId xmlns:a16="http://schemas.microsoft.com/office/drawing/2014/main" id="{64F08FCD-8EB3-4CDE-894D-64637B134D09}"/>
              </a:ext>
            </a:extLst>
          </p:cNvPr>
          <p:cNvSpPr txBox="1"/>
          <p:nvPr/>
        </p:nvSpPr>
        <p:spPr>
          <a:xfrm rot="18900000">
            <a:off x="5080861" y="5018743"/>
            <a:ext cx="1836504"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sp>
        <p:nvSpPr>
          <p:cNvPr id="49" name="TextBox 48">
            <a:extLst>
              <a:ext uri="{FF2B5EF4-FFF2-40B4-BE49-F238E27FC236}">
                <a16:creationId xmlns:a16="http://schemas.microsoft.com/office/drawing/2014/main" id="{4EAFF10D-6455-4A07-ABEA-409EF56E9922}"/>
              </a:ext>
            </a:extLst>
          </p:cNvPr>
          <p:cNvSpPr txBox="1"/>
          <p:nvPr/>
        </p:nvSpPr>
        <p:spPr>
          <a:xfrm rot="2552495">
            <a:off x="3668010" y="3599162"/>
            <a:ext cx="1978978" cy="584775"/>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Source de Dataset</a:t>
            </a:r>
            <a:endParaRPr lang="ko-KR" altLang="en-US" sz="1600" b="1" dirty="0">
              <a:solidFill>
                <a:schemeClr val="bg1"/>
              </a:solidFill>
              <a:cs typeface="Arial" pitchFamily="34" charset="0"/>
            </a:endParaRPr>
          </a:p>
        </p:txBody>
      </p:sp>
      <p:sp>
        <p:nvSpPr>
          <p:cNvPr id="51" name="TextBox 50">
            <a:extLst>
              <a:ext uri="{FF2B5EF4-FFF2-40B4-BE49-F238E27FC236}">
                <a16:creationId xmlns:a16="http://schemas.microsoft.com/office/drawing/2014/main" id="{CDACAA16-5DA8-489D-91AD-734480EC75A7}"/>
              </a:ext>
            </a:extLst>
          </p:cNvPr>
          <p:cNvSpPr txBox="1"/>
          <p:nvPr/>
        </p:nvSpPr>
        <p:spPr>
          <a:xfrm>
            <a:off x="7649564" y="1535886"/>
            <a:ext cx="4635639" cy="4770537"/>
          </a:xfrm>
          <a:prstGeom prst="rect">
            <a:avLst/>
          </a:prstGeom>
          <a:noFill/>
        </p:spPr>
        <p:txBody>
          <a:bodyPr wrap="square" rtlCol="0">
            <a:spAutoFit/>
          </a:bodyPr>
          <a:lstStyle/>
          <a:p>
            <a:pPr marL="228600" indent="-228600">
              <a:buFont typeface="+mj-lt"/>
              <a:buAutoNum type="arabicPeriod"/>
            </a:pPr>
            <a:r>
              <a:rPr lang="fr-FR" sz="1600" b="1" dirty="0" err="1"/>
              <a:t>niveau_satisfaction</a:t>
            </a:r>
            <a:r>
              <a:rPr lang="fr-FR" sz="1600" dirty="0"/>
              <a:t>: 0 ou 1.</a:t>
            </a:r>
          </a:p>
          <a:p>
            <a:pPr marL="228600" indent="-228600">
              <a:buFont typeface="+mj-lt"/>
              <a:buAutoNum type="arabicPeriod"/>
            </a:pPr>
            <a:r>
              <a:rPr kumimoji="0" lang="fr-FR" altLang="fr-FR" sz="1600" b="1" i="0" u="none" strike="noStrike" cap="none" normalizeH="0" baseline="0" dirty="0" err="1">
                <a:ln>
                  <a:noFill/>
                </a:ln>
                <a:effectLst/>
              </a:rPr>
              <a:t>derniere_evaluation</a:t>
            </a:r>
            <a:r>
              <a:rPr lang="fr-FR" altLang="fr-FR" sz="1600" b="1" dirty="0"/>
              <a:t>:</a:t>
            </a:r>
            <a:r>
              <a:rPr lang="fr-FR" sz="1600" b="1" dirty="0"/>
              <a:t> </a:t>
            </a:r>
            <a:r>
              <a:rPr lang="fr-FR" sz="1600" dirty="0"/>
              <a:t>Temps depuis la dernière évaluation de performance (en années).</a:t>
            </a:r>
          </a:p>
          <a:p>
            <a:pPr marL="228600" indent="-228600">
              <a:buFont typeface="+mj-lt"/>
              <a:buAutoNum type="arabicPeriod"/>
            </a:pPr>
            <a:r>
              <a:rPr lang="fr-FR" sz="1600" b="1" dirty="0" err="1"/>
              <a:t>nombre_projets</a:t>
            </a:r>
            <a:r>
              <a:rPr lang="fr-FR" sz="1600" dirty="0"/>
              <a:t>.</a:t>
            </a:r>
          </a:p>
          <a:p>
            <a:pPr marL="228600" indent="-228600">
              <a:buFont typeface="+mj-lt"/>
              <a:buAutoNum type="arabicPeriod"/>
            </a:pPr>
            <a:r>
              <a:rPr kumimoji="0" lang="fr-FR" altLang="fr-FR" sz="1600" b="1" i="0" u="none" strike="noStrike" cap="none" normalizeH="0" baseline="0" dirty="0" err="1">
                <a:ln>
                  <a:noFill/>
                </a:ln>
                <a:effectLst/>
              </a:rPr>
              <a:t>heures_mensuelles_moyennes</a:t>
            </a:r>
            <a:r>
              <a:rPr lang="fr-FR" sz="1600" dirty="0"/>
              <a:t>: Nombre moyen d'heures mensuelles au travail.</a:t>
            </a:r>
          </a:p>
          <a:p>
            <a:pPr marL="228600" indent="-228600">
              <a:buFont typeface="+mj-lt"/>
              <a:buAutoNum type="arabicPeriod"/>
            </a:pPr>
            <a:r>
              <a:rPr lang="fr-FR" sz="1600" b="1" dirty="0"/>
              <a:t> </a:t>
            </a:r>
            <a:r>
              <a:rPr kumimoji="0" lang="fr-FR" altLang="fr-FR" sz="1600" b="1" i="0" u="none" strike="noStrike" cap="none" normalizeH="0" baseline="0" dirty="0" err="1">
                <a:ln>
                  <a:noFill/>
                </a:ln>
                <a:effectLst/>
              </a:rPr>
              <a:t>duree_passee_entreprise</a:t>
            </a:r>
            <a:r>
              <a:rPr kumimoji="0" lang="fr-FR" altLang="fr-FR" sz="1600" b="1" i="0" u="none" strike="noStrike" cap="none" normalizeH="0" baseline="0" dirty="0">
                <a:ln>
                  <a:noFill/>
                </a:ln>
                <a:effectLst/>
              </a:rPr>
              <a:t>: </a:t>
            </a:r>
            <a:r>
              <a:rPr lang="fr-FR" sz="1600" dirty="0"/>
              <a:t>Nombre d'années passées dans l'entreprise.</a:t>
            </a:r>
          </a:p>
          <a:p>
            <a:pPr marL="228600" indent="-228600">
              <a:buFont typeface="+mj-lt"/>
              <a:buAutoNum type="arabicPeriod"/>
            </a:pPr>
            <a:r>
              <a:rPr kumimoji="0" lang="fr-FR" altLang="fr-FR" sz="1600" b="1" i="0" u="none" strike="noStrike" cap="none" normalizeH="0" baseline="0" dirty="0" err="1">
                <a:ln>
                  <a:noFill/>
                </a:ln>
                <a:effectLst/>
              </a:rPr>
              <a:t>accident_du_travail</a:t>
            </a:r>
            <a:r>
              <a:rPr lang="fr-FR" sz="1600" dirty="0"/>
              <a:t>: Si l'employé a eu un accident de travail.</a:t>
            </a:r>
          </a:p>
          <a:p>
            <a:pPr marL="228600" indent="-228600">
              <a:buFont typeface="+mj-lt"/>
              <a:buAutoNum type="arabicPeriod"/>
            </a:pPr>
            <a:r>
              <a:rPr kumimoji="0" lang="fr-FR" altLang="fr-FR" sz="1600" b="1" i="0" u="none" strike="noStrike" cap="none" normalizeH="0" baseline="0" dirty="0">
                <a:ln>
                  <a:noFill/>
                </a:ln>
                <a:effectLst/>
              </a:rPr>
              <a:t>quitte</a:t>
            </a:r>
            <a:r>
              <a:rPr lang="fr-FR" sz="1600" b="1" dirty="0"/>
              <a:t> </a:t>
            </a:r>
            <a:r>
              <a:rPr lang="fr-FR" sz="1600" dirty="0"/>
              <a:t>: Si l'employé a quitté ou non son lieu de travail {0, 1}.</a:t>
            </a:r>
          </a:p>
          <a:p>
            <a:pPr marL="228600" indent="-228600">
              <a:buFont typeface="+mj-lt"/>
              <a:buAutoNum type="arabicPeriod"/>
            </a:pPr>
            <a:r>
              <a:rPr kumimoji="0" lang="fr-FR" altLang="fr-FR" sz="1600" b="1" i="0" u="none" strike="noStrike" cap="none" normalizeH="0" baseline="0" dirty="0">
                <a:ln>
                  <a:noFill/>
                </a:ln>
                <a:effectLst/>
              </a:rPr>
              <a:t>promotion_dernier_5ans</a:t>
            </a:r>
            <a:r>
              <a:rPr lang="fr-FR" sz="1600" dirty="0"/>
              <a:t>: Si l'employé a été promu au cours des cinq dernières années.</a:t>
            </a:r>
          </a:p>
          <a:p>
            <a:pPr marL="228600" indent="-228600">
              <a:buFont typeface="+mj-lt"/>
              <a:buAutoNum type="arabicPeriod"/>
            </a:pPr>
            <a:r>
              <a:rPr kumimoji="0" lang="fr-FR" altLang="fr-FR" sz="1600" b="1" i="0" u="none" strike="noStrike" cap="none" normalizeH="0" baseline="0" dirty="0" err="1">
                <a:ln>
                  <a:noFill/>
                </a:ln>
                <a:effectLst/>
              </a:rPr>
              <a:t>departement</a:t>
            </a:r>
            <a:r>
              <a:rPr lang="fr-FR" sz="1600" dirty="0"/>
              <a:t>: Département dans lequel travaille l'employé.</a:t>
            </a:r>
          </a:p>
          <a:p>
            <a:pPr marL="228600" indent="-228600">
              <a:buFont typeface="+mj-lt"/>
              <a:buAutoNum type="arabicPeriod"/>
            </a:pPr>
            <a:r>
              <a:rPr kumimoji="0" lang="fr-FR" altLang="fr-FR" sz="1600" b="1" i="0" u="none" strike="noStrike" cap="none" normalizeH="0" baseline="0" dirty="0">
                <a:ln>
                  <a:noFill/>
                </a:ln>
                <a:effectLst/>
              </a:rPr>
              <a:t>salaire</a:t>
            </a:r>
            <a:r>
              <a:rPr lang="fr-FR" sz="1600" dirty="0"/>
              <a:t>: Niveau relatif de salaire {bas, moyen, élevé}</a:t>
            </a:r>
          </a:p>
        </p:txBody>
      </p:sp>
      <p:sp>
        <p:nvSpPr>
          <p:cNvPr id="54" name="TextBox 53">
            <a:extLst>
              <a:ext uri="{FF2B5EF4-FFF2-40B4-BE49-F238E27FC236}">
                <a16:creationId xmlns:a16="http://schemas.microsoft.com/office/drawing/2014/main" id="{AB48BB8D-85DC-466E-B83A-2BD186F7C785}"/>
              </a:ext>
            </a:extLst>
          </p:cNvPr>
          <p:cNvSpPr txBox="1"/>
          <p:nvPr/>
        </p:nvSpPr>
        <p:spPr>
          <a:xfrm>
            <a:off x="116273" y="1392846"/>
            <a:ext cx="3747260" cy="1815882"/>
          </a:xfrm>
          <a:prstGeom prst="rect">
            <a:avLst/>
          </a:prstGeom>
          <a:noFill/>
        </p:spPr>
        <p:txBody>
          <a:bodyPr wrap="square" rtlCol="0">
            <a:spAutoFit/>
          </a:bodyPr>
          <a:lstStyle/>
          <a:p>
            <a:endParaRPr lang="fr-FR" sz="1600" dirty="0"/>
          </a:p>
          <a:p>
            <a:pPr marL="285750" indent="-285750">
              <a:buFont typeface="Wingdings" panose="05000000000000000000" pitchFamily="2" charset="2"/>
              <a:buChar char="q"/>
            </a:pPr>
            <a:r>
              <a:rPr lang="fr-FR" sz="1600" dirty="0"/>
              <a:t>Pour ce projet, nous allons utiliser </a:t>
            </a:r>
            <a:r>
              <a:rPr lang="fr-FR" sz="1600" dirty="0" err="1"/>
              <a:t>Kaggle</a:t>
            </a:r>
            <a:r>
              <a:rPr lang="fr-FR" sz="1600" dirty="0"/>
              <a:t> qui fournit des ensembles de données de qualité pour développer et entraîner des modèles d'apprentissage automatique.</a:t>
            </a:r>
          </a:p>
        </p:txBody>
      </p:sp>
      <p:pic>
        <p:nvPicPr>
          <p:cNvPr id="4" name="Image 3">
            <a:extLst>
              <a:ext uri="{FF2B5EF4-FFF2-40B4-BE49-F238E27FC236}">
                <a16:creationId xmlns:a16="http://schemas.microsoft.com/office/drawing/2014/main" id="{0C6ED34E-568D-5B87-E80D-A1BBADDA0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29422">
            <a:off x="5501708" y="2772054"/>
            <a:ext cx="1864522" cy="550222"/>
          </a:xfrm>
          <a:prstGeom prst="rect">
            <a:avLst/>
          </a:prstGeom>
        </p:spPr>
      </p:pic>
      <p:sp>
        <p:nvSpPr>
          <p:cNvPr id="18" name="Rectangle 14">
            <a:extLst>
              <a:ext uri="{FF2B5EF4-FFF2-40B4-BE49-F238E27FC236}">
                <a16:creationId xmlns:a16="http://schemas.microsoft.com/office/drawing/2014/main" id="{4BDF8600-858D-53B9-47A0-EF29FDE9238A}"/>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7" name="Image 26" descr="Une image contenant texte&#10;&#10;Description générée automatiquement">
            <a:extLst>
              <a:ext uri="{FF2B5EF4-FFF2-40B4-BE49-F238E27FC236}">
                <a16:creationId xmlns:a16="http://schemas.microsoft.com/office/drawing/2014/main" id="{B587F545-0A39-AE20-7694-C61142266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50625">
            <a:off x="4318895" y="4988604"/>
            <a:ext cx="1620581" cy="601931"/>
          </a:xfrm>
          <a:prstGeom prst="rect">
            <a:avLst/>
          </a:prstGeom>
        </p:spPr>
      </p:pic>
      <p:sp>
        <p:nvSpPr>
          <p:cNvPr id="29" name="ZoneTexte 28">
            <a:extLst>
              <a:ext uri="{FF2B5EF4-FFF2-40B4-BE49-F238E27FC236}">
                <a16:creationId xmlns:a16="http://schemas.microsoft.com/office/drawing/2014/main" id="{578F8331-13C1-974C-FD27-9186A30EA223}"/>
              </a:ext>
            </a:extLst>
          </p:cNvPr>
          <p:cNvSpPr txBox="1"/>
          <p:nvPr/>
        </p:nvSpPr>
        <p:spPr>
          <a:xfrm>
            <a:off x="323529" y="5288529"/>
            <a:ext cx="3420950" cy="646331"/>
          </a:xfrm>
          <a:prstGeom prst="rect">
            <a:avLst/>
          </a:prstGeom>
          <a:noFill/>
        </p:spPr>
        <p:txBody>
          <a:bodyPr wrap="square">
            <a:spAutoFit/>
          </a:bodyPr>
          <a:lstStyle/>
          <a:p>
            <a:pPr algn="l"/>
            <a:r>
              <a:rPr lang="fr-FR" sz="1800" dirty="0"/>
              <a:t>Le nombre de lignes :</a:t>
            </a:r>
            <a:r>
              <a:rPr lang="fr-FR" sz="1800" b="1" dirty="0"/>
              <a:t>14 999</a:t>
            </a:r>
            <a:r>
              <a:rPr lang="fr-FR" sz="1800" dirty="0"/>
              <a:t>.</a:t>
            </a:r>
          </a:p>
          <a:p>
            <a:pPr algn="l"/>
            <a:r>
              <a:rPr lang="fr-FR" dirty="0"/>
              <a:t>Le</a:t>
            </a:r>
            <a:r>
              <a:rPr lang="fr-FR" sz="1800" dirty="0"/>
              <a:t> nombre</a:t>
            </a:r>
            <a:r>
              <a:rPr lang="fr-FR" dirty="0"/>
              <a:t> c</a:t>
            </a:r>
            <a:r>
              <a:rPr lang="fr-FR" sz="1800" dirty="0"/>
              <a:t>olonnes : </a:t>
            </a:r>
            <a:r>
              <a:rPr lang="fr-FR" sz="1800" b="1" dirty="0"/>
              <a:t>10</a:t>
            </a:r>
            <a:r>
              <a:rPr lang="fr-FR" sz="1800" dirty="0"/>
              <a:t>. </a:t>
            </a:r>
            <a:endParaRPr lang="en-US" altLang="ko-KR" sz="1800" dirty="0">
              <a:solidFill>
                <a:schemeClr val="tx1">
                  <a:lumMod val="85000"/>
                  <a:lumOff val="15000"/>
                </a:schemeClr>
              </a:solidFill>
            </a:endParaRPr>
          </a:p>
        </p:txBody>
      </p:sp>
    </p:spTree>
    <p:extLst>
      <p:ext uri="{BB962C8B-B14F-4D97-AF65-F5344CB8AC3E}">
        <p14:creationId xmlns:p14="http://schemas.microsoft.com/office/powerpoint/2010/main" val="42012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3600" y="2025135"/>
            <a:ext cx="7204363" cy="3785652"/>
          </a:xfrm>
          <a:prstGeom prst="rect">
            <a:avLst/>
          </a:prstGeom>
        </p:spPr>
        <p:txBody>
          <a:bodyPr wrap="square">
            <a:spAutoFit/>
          </a:bodyPr>
          <a:lstStyle/>
          <a:p>
            <a:pPr algn="ctr"/>
            <a:r>
              <a:rPr lang="en-US" altLang="ko-KR" sz="6000" b="1" dirty="0" smtClean="0">
                <a:cs typeface="Arial" pitchFamily="34" charset="0"/>
              </a:rPr>
              <a:t>03</a:t>
            </a:r>
          </a:p>
          <a:p>
            <a:pPr algn="ctr"/>
            <a:r>
              <a:rPr lang="en-US" altLang="ko-KR" sz="6000" b="1" dirty="0">
                <a:cs typeface="Arial" pitchFamily="34" charset="0"/>
              </a:rPr>
              <a:t>Exploration de </a:t>
            </a:r>
            <a:r>
              <a:rPr lang="en-US" altLang="ko-KR" sz="6000" b="1" dirty="0" err="1">
                <a:cs typeface="Arial" pitchFamily="34" charset="0"/>
              </a:rPr>
              <a:t>données</a:t>
            </a:r>
            <a:endParaRPr lang="en-US" altLang="ko-KR" sz="6000" b="1" dirty="0">
              <a:cs typeface="Arial" pitchFamily="34" charset="0"/>
            </a:endParaRPr>
          </a:p>
          <a:p>
            <a:pPr algn="ctr"/>
            <a:endParaRPr lang="en-US" altLang="ko-KR" sz="6000" b="1" dirty="0" smtClean="0">
              <a:cs typeface="Arial" pitchFamily="34" charset="0"/>
            </a:endParaRPr>
          </a:p>
        </p:txBody>
      </p:sp>
    </p:spTree>
    <p:extLst>
      <p:ext uri="{BB962C8B-B14F-4D97-AF65-F5344CB8AC3E}">
        <p14:creationId xmlns:p14="http://schemas.microsoft.com/office/powerpoint/2010/main" val="260032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56028"/>
            <a:ext cx="11573197" cy="724247"/>
          </a:xfrm>
        </p:spPr>
        <p:txBody>
          <a:bodyPr/>
          <a:lstStyle/>
          <a:p>
            <a:r>
              <a:rPr lang="fr-FR" sz="5400" b="1" dirty="0">
                <a:solidFill>
                  <a:schemeClr val="accent3">
                    <a:lumMod val="75000"/>
                  </a:schemeClr>
                </a:solidFill>
              </a:rPr>
              <a:t>Exploration de données</a:t>
            </a:r>
          </a:p>
        </p:txBody>
      </p:sp>
      <p:sp>
        <p:nvSpPr>
          <p:cNvPr id="60" name="Freeform: Shape 4">
            <a:extLst>
              <a:ext uri="{FF2B5EF4-FFF2-40B4-BE49-F238E27FC236}">
                <a16:creationId xmlns:a16="http://schemas.microsoft.com/office/drawing/2014/main" id="{A5DCC228-D9F2-4E8B-A7BD-8D4DDFABE5E3}"/>
              </a:ext>
            </a:extLst>
          </p:cNvPr>
          <p:cNvSpPr/>
          <p:nvPr/>
        </p:nvSpPr>
        <p:spPr>
          <a:xfrm>
            <a:off x="5972399" y="2155169"/>
            <a:ext cx="2092156" cy="2193164"/>
          </a:xfrm>
          <a:custGeom>
            <a:avLst/>
            <a:gdLst>
              <a:gd name="connsiteX0" fmla="*/ 0 w 2092156"/>
              <a:gd name="connsiteY0" fmla="*/ 2193164 h 2193164"/>
              <a:gd name="connsiteX1" fmla="*/ 389182 w 2092156"/>
              <a:gd name="connsiteY1" fmla="*/ 1765570 h 2193164"/>
              <a:gd name="connsiteX2" fmla="*/ 770206 w 2092156"/>
              <a:gd name="connsiteY2" fmla="*/ 2184201 h 2193164"/>
              <a:gd name="connsiteX3" fmla="*/ 770206 w 2092156"/>
              <a:gd name="connsiteY3" fmla="*/ 1225208 h 2193164"/>
              <a:gd name="connsiteX4" fmla="*/ 953416 w 2092156"/>
              <a:gd name="connsiteY4" fmla="*/ 1041998 h 2193164"/>
              <a:gd name="connsiteX5" fmla="*/ 1370425 w 2092156"/>
              <a:gd name="connsiteY5" fmla="*/ 1041998 h 2193164"/>
              <a:gd name="connsiteX6" fmla="*/ 1370425 w 2092156"/>
              <a:gd name="connsiteY6" fmla="*/ 1313790 h 2193164"/>
              <a:gd name="connsiteX7" fmla="*/ 2092156 w 2092156"/>
              <a:gd name="connsiteY7" fmla="*/ 656895 h 2193164"/>
              <a:gd name="connsiteX8" fmla="*/ 1370425 w 2092156"/>
              <a:gd name="connsiteY8" fmla="*/ 0 h 2193164"/>
              <a:gd name="connsiteX9" fmla="*/ 1370425 w 2092156"/>
              <a:gd name="connsiteY9" fmla="*/ 271792 h 2193164"/>
              <a:gd name="connsiteX10" fmla="*/ 953416 w 2092156"/>
              <a:gd name="connsiteY10" fmla="*/ 271792 h 2193164"/>
              <a:gd name="connsiteX11" fmla="*/ 0 w 2092156"/>
              <a:gd name="connsiteY11" fmla="*/ 1225208 h 2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2156" h="2193164">
                <a:moveTo>
                  <a:pt x="0" y="2193164"/>
                </a:moveTo>
                <a:lnTo>
                  <a:pt x="389182" y="1765570"/>
                </a:lnTo>
                <a:lnTo>
                  <a:pt x="770206" y="2184201"/>
                </a:lnTo>
                <a:lnTo>
                  <a:pt x="770206" y="1225208"/>
                </a:lnTo>
                <a:cubicBezTo>
                  <a:pt x="770206" y="1124024"/>
                  <a:pt x="852232" y="1041998"/>
                  <a:pt x="953416" y="1041998"/>
                </a:cubicBezTo>
                <a:lnTo>
                  <a:pt x="1370425" y="1041998"/>
                </a:lnTo>
                <a:lnTo>
                  <a:pt x="1370425" y="1313790"/>
                </a:lnTo>
                <a:lnTo>
                  <a:pt x="2092156" y="656895"/>
                </a:lnTo>
                <a:lnTo>
                  <a:pt x="1370425" y="0"/>
                </a:lnTo>
                <a:lnTo>
                  <a:pt x="1370425" y="271792"/>
                </a:lnTo>
                <a:lnTo>
                  <a:pt x="953416" y="271792"/>
                </a:lnTo>
                <a:cubicBezTo>
                  <a:pt x="426859" y="271792"/>
                  <a:pt x="0" y="698651"/>
                  <a:pt x="0" y="122520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1" name="Freeform: Shape 5">
            <a:extLst>
              <a:ext uri="{FF2B5EF4-FFF2-40B4-BE49-F238E27FC236}">
                <a16:creationId xmlns:a16="http://schemas.microsoft.com/office/drawing/2014/main" id="{3BC2411F-9AB4-4C46-A36A-09363A2A66F1}"/>
              </a:ext>
            </a:extLst>
          </p:cNvPr>
          <p:cNvSpPr/>
          <p:nvPr/>
        </p:nvSpPr>
        <p:spPr>
          <a:xfrm rot="16200000" flipV="1">
            <a:off x="4867637" y="3966831"/>
            <a:ext cx="2092156" cy="2228571"/>
          </a:xfrm>
          <a:custGeom>
            <a:avLst/>
            <a:gdLst>
              <a:gd name="connsiteX0" fmla="*/ 0 w 2092156"/>
              <a:gd name="connsiteY0" fmla="*/ 2228571 h 2228571"/>
              <a:gd name="connsiteX1" fmla="*/ 0 w 2092156"/>
              <a:gd name="connsiteY1" fmla="*/ 1225208 h 2228571"/>
              <a:gd name="connsiteX2" fmla="*/ 953416 w 2092156"/>
              <a:gd name="connsiteY2" fmla="*/ 271792 h 2228571"/>
              <a:gd name="connsiteX3" fmla="*/ 1370425 w 2092156"/>
              <a:gd name="connsiteY3" fmla="*/ 271792 h 2228571"/>
              <a:gd name="connsiteX4" fmla="*/ 1370425 w 2092156"/>
              <a:gd name="connsiteY4" fmla="*/ 0 h 2228571"/>
              <a:gd name="connsiteX5" fmla="*/ 2092156 w 2092156"/>
              <a:gd name="connsiteY5" fmla="*/ 656895 h 2228571"/>
              <a:gd name="connsiteX6" fmla="*/ 1370425 w 2092156"/>
              <a:gd name="connsiteY6" fmla="*/ 1313790 h 2228571"/>
              <a:gd name="connsiteX7" fmla="*/ 1370425 w 2092156"/>
              <a:gd name="connsiteY7" fmla="*/ 1041998 h 2228571"/>
              <a:gd name="connsiteX8" fmla="*/ 953416 w 2092156"/>
              <a:gd name="connsiteY8" fmla="*/ 1041998 h 2228571"/>
              <a:gd name="connsiteX9" fmla="*/ 770206 w 2092156"/>
              <a:gd name="connsiteY9" fmla="*/ 1225208 h 2228571"/>
              <a:gd name="connsiteX10" fmla="*/ 770206 w 2092156"/>
              <a:gd name="connsiteY10" fmla="*/ 2228571 h 2228571"/>
              <a:gd name="connsiteX11" fmla="*/ 765700 w 2092156"/>
              <a:gd name="connsiteY11" fmla="*/ 2228571 h 2228571"/>
              <a:gd name="connsiteX12" fmla="*/ 383201 w 2092156"/>
              <a:gd name="connsiteY12" fmla="*/ 1813093 h 2228571"/>
              <a:gd name="connsiteX13" fmla="*/ 701 w 2092156"/>
              <a:gd name="connsiteY13" fmla="*/ 2228571 h 22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156" h="2228571">
                <a:moveTo>
                  <a:pt x="0" y="2228571"/>
                </a:moveTo>
                <a:lnTo>
                  <a:pt x="0" y="1225208"/>
                </a:lnTo>
                <a:cubicBezTo>
                  <a:pt x="0" y="698651"/>
                  <a:pt x="426859" y="271792"/>
                  <a:pt x="953416" y="271792"/>
                </a:cubicBezTo>
                <a:lnTo>
                  <a:pt x="1370425" y="271792"/>
                </a:lnTo>
                <a:lnTo>
                  <a:pt x="1370425" y="0"/>
                </a:lnTo>
                <a:lnTo>
                  <a:pt x="2092156" y="656895"/>
                </a:lnTo>
                <a:lnTo>
                  <a:pt x="1370425" y="1313790"/>
                </a:lnTo>
                <a:lnTo>
                  <a:pt x="1370425" y="1041998"/>
                </a:lnTo>
                <a:lnTo>
                  <a:pt x="953416" y="1041998"/>
                </a:lnTo>
                <a:cubicBezTo>
                  <a:pt x="852232" y="1041998"/>
                  <a:pt x="770206" y="1124024"/>
                  <a:pt x="770206" y="1225208"/>
                </a:cubicBezTo>
                <a:lnTo>
                  <a:pt x="770206" y="2228571"/>
                </a:lnTo>
                <a:lnTo>
                  <a:pt x="765700" y="2228571"/>
                </a:lnTo>
                <a:lnTo>
                  <a:pt x="383201" y="1813093"/>
                </a:lnTo>
                <a:lnTo>
                  <a:pt x="701" y="2228571"/>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2" name="Arrow: Right 6">
            <a:extLst>
              <a:ext uri="{FF2B5EF4-FFF2-40B4-BE49-F238E27FC236}">
                <a16:creationId xmlns:a16="http://schemas.microsoft.com/office/drawing/2014/main" id="{576470BB-0952-4326-BA79-032B57B51A76}"/>
              </a:ext>
            </a:extLst>
          </p:cNvPr>
          <p:cNvSpPr/>
          <p:nvPr/>
        </p:nvSpPr>
        <p:spPr>
          <a:xfrm flipV="1">
            <a:off x="323529" y="5081116"/>
            <a:ext cx="4767554" cy="1325755"/>
          </a:xfrm>
          <a:prstGeom prst="rightArrow">
            <a:avLst>
              <a:gd name="adj1" fmla="val 57185"/>
              <a:gd name="adj2" fmla="val 5431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7">
            <a:extLst>
              <a:ext uri="{FF2B5EF4-FFF2-40B4-BE49-F238E27FC236}">
                <a16:creationId xmlns:a16="http://schemas.microsoft.com/office/drawing/2014/main" id="{EB6EEEED-5ACB-45F6-AEA8-573620E0F13D}"/>
              </a:ext>
            </a:extLst>
          </p:cNvPr>
          <p:cNvSpPr/>
          <p:nvPr/>
        </p:nvSpPr>
        <p:spPr>
          <a:xfrm flipV="1">
            <a:off x="7747976" y="2155169"/>
            <a:ext cx="3871660" cy="1325755"/>
          </a:xfrm>
          <a:custGeom>
            <a:avLst/>
            <a:gdLst>
              <a:gd name="connsiteX0" fmla="*/ 3151629 w 3871660"/>
              <a:gd name="connsiteY0" fmla="*/ 0 h 1325755"/>
              <a:gd name="connsiteX1" fmla="*/ 3871660 w 3871660"/>
              <a:gd name="connsiteY1" fmla="*/ 662878 h 1325755"/>
              <a:gd name="connsiteX2" fmla="*/ 3151629 w 3871660"/>
              <a:gd name="connsiteY2" fmla="*/ 1325755 h 1325755"/>
              <a:gd name="connsiteX3" fmla="*/ 3151629 w 3871660"/>
              <a:gd name="connsiteY3" fmla="*/ 1041944 h 1325755"/>
              <a:gd name="connsiteX4" fmla="*/ 11447 w 3871660"/>
              <a:gd name="connsiteY4" fmla="*/ 1041944 h 1325755"/>
              <a:gd name="connsiteX5" fmla="*/ 421354 w 3871660"/>
              <a:gd name="connsiteY5" fmla="*/ 668860 h 1325755"/>
              <a:gd name="connsiteX6" fmla="*/ 0 w 3871660"/>
              <a:gd name="connsiteY6" fmla="*/ 285358 h 1325755"/>
              <a:gd name="connsiteX7" fmla="*/ 0 w 3871660"/>
              <a:gd name="connsiteY7" fmla="*/ 283811 h 1325755"/>
              <a:gd name="connsiteX8" fmla="*/ 3151629 w 3871660"/>
              <a:gd name="connsiteY8" fmla="*/ 283811 h 132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1660" h="1325755">
                <a:moveTo>
                  <a:pt x="3151629" y="0"/>
                </a:moveTo>
                <a:lnTo>
                  <a:pt x="3871660" y="662878"/>
                </a:lnTo>
                <a:lnTo>
                  <a:pt x="3151629" y="1325755"/>
                </a:lnTo>
                <a:lnTo>
                  <a:pt x="3151629" y="1041944"/>
                </a:lnTo>
                <a:lnTo>
                  <a:pt x="11447" y="1041944"/>
                </a:lnTo>
                <a:lnTo>
                  <a:pt x="421354" y="668860"/>
                </a:lnTo>
                <a:lnTo>
                  <a:pt x="0" y="285358"/>
                </a:lnTo>
                <a:lnTo>
                  <a:pt x="0" y="283811"/>
                </a:lnTo>
                <a:lnTo>
                  <a:pt x="3151629" y="283811"/>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4" name="직선 연결선 63">
            <a:extLst>
              <a:ext uri="{FF2B5EF4-FFF2-40B4-BE49-F238E27FC236}">
                <a16:creationId xmlns:a16="http://schemas.microsoft.com/office/drawing/2014/main" id="{7363015B-0581-4E96-81CF-7F0FF5A435BB}"/>
              </a:ext>
            </a:extLst>
          </p:cNvPr>
          <p:cNvCxnSpPr>
            <a:cxnSpLocks/>
            <a:stCxn id="62" idx="1"/>
            <a:endCxn id="62" idx="3"/>
          </p:cNvCxnSpPr>
          <p:nvPr/>
        </p:nvCxnSpPr>
        <p:spPr>
          <a:xfrm>
            <a:off x="323529" y="5743993"/>
            <a:ext cx="4767554" cy="0"/>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자유형: 도형 64">
            <a:extLst>
              <a:ext uri="{FF2B5EF4-FFF2-40B4-BE49-F238E27FC236}">
                <a16:creationId xmlns:a16="http://schemas.microsoft.com/office/drawing/2014/main" id="{C0EC8F51-ABF1-4580-8503-9D1E792DDEDC}"/>
              </a:ext>
            </a:extLst>
          </p:cNvPr>
          <p:cNvSpPr/>
          <p:nvPr/>
        </p:nvSpPr>
        <p:spPr>
          <a:xfrm>
            <a:off x="5357083" y="4042648"/>
            <a:ext cx="1016051" cy="1701343"/>
          </a:xfrm>
          <a:custGeom>
            <a:avLst/>
            <a:gdLst>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79223"/>
              <a:gd name="connsiteY0" fmla="*/ 1358537 h 1367084"/>
              <a:gd name="connsiteX1" fmla="*/ 1863621 w 1979223"/>
              <a:gd name="connsiteY1" fmla="*/ 1130726 h 1367084"/>
              <a:gd name="connsiteX2" fmla="*/ 1942011 w 1979223"/>
              <a:gd name="connsiteY2" fmla="*/ 0 h 1367084"/>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2000201"/>
              <a:gd name="connsiteY0" fmla="*/ 1372588 h 1372588"/>
              <a:gd name="connsiteX1" fmla="*/ 1863621 w 2000201"/>
              <a:gd name="connsiteY1" fmla="*/ 1144777 h 1372588"/>
              <a:gd name="connsiteX2" fmla="*/ 1985549 w 2000201"/>
              <a:gd name="connsiteY2" fmla="*/ 0 h 1372588"/>
              <a:gd name="connsiteX0" fmla="*/ 0 w 2000203"/>
              <a:gd name="connsiteY0" fmla="*/ 1372588 h 1372588"/>
              <a:gd name="connsiteX1" fmla="*/ 1863621 w 2000203"/>
              <a:gd name="connsiteY1" fmla="*/ 1144777 h 1372588"/>
              <a:gd name="connsiteX2" fmla="*/ 1985549 w 2000203"/>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1995387"/>
              <a:gd name="connsiteY0" fmla="*/ 1372588 h 1372588"/>
              <a:gd name="connsiteX1" fmla="*/ 1863621 w 1995387"/>
              <a:gd name="connsiteY1" fmla="*/ 1144777 h 1372588"/>
              <a:gd name="connsiteX2" fmla="*/ 1985549 w 1995387"/>
              <a:gd name="connsiteY2" fmla="*/ 0 h 1372588"/>
            </a:gdLst>
            <a:ahLst/>
            <a:cxnLst>
              <a:cxn ang="0">
                <a:pos x="connsiteX0" y="connsiteY0"/>
              </a:cxn>
              <a:cxn ang="0">
                <a:pos x="connsiteX1" y="connsiteY1"/>
              </a:cxn>
              <a:cxn ang="0">
                <a:pos x="connsiteX2" y="connsiteY2"/>
              </a:cxn>
            </a:cxnLst>
            <a:rect l="l" t="t" r="r" b="b"/>
            <a:pathLst>
              <a:path w="1995387" h="1372588">
                <a:moveTo>
                  <a:pt x="0" y="1372588"/>
                </a:moveTo>
                <a:cubicBezTo>
                  <a:pt x="1224957" y="1360977"/>
                  <a:pt x="1608744" y="1378561"/>
                  <a:pt x="1863621" y="1144777"/>
                </a:cubicBezTo>
                <a:cubicBezTo>
                  <a:pt x="2055016" y="936993"/>
                  <a:pt x="1979743" y="851801"/>
                  <a:pt x="1985549" y="0"/>
                </a:cubicBezTo>
              </a:path>
            </a:pathLst>
          </a:custGeom>
          <a:noFill/>
          <a:ln w="571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자유형: 도형 65">
            <a:extLst>
              <a:ext uri="{FF2B5EF4-FFF2-40B4-BE49-F238E27FC236}">
                <a16:creationId xmlns:a16="http://schemas.microsoft.com/office/drawing/2014/main" id="{DEE7AC8D-E5DE-4EBF-BCFF-663757F1C6BE}"/>
              </a:ext>
            </a:extLst>
          </p:cNvPr>
          <p:cNvSpPr/>
          <p:nvPr/>
        </p:nvSpPr>
        <p:spPr>
          <a:xfrm rot="5400000" flipH="1">
            <a:off x="6677873" y="2514132"/>
            <a:ext cx="1072019" cy="1701344"/>
          </a:xfrm>
          <a:custGeom>
            <a:avLst/>
            <a:gdLst>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79223"/>
              <a:gd name="connsiteY0" fmla="*/ 1358537 h 1367084"/>
              <a:gd name="connsiteX1" fmla="*/ 1863621 w 1979223"/>
              <a:gd name="connsiteY1" fmla="*/ 1130726 h 1367084"/>
              <a:gd name="connsiteX2" fmla="*/ 1942011 w 1979223"/>
              <a:gd name="connsiteY2" fmla="*/ 0 h 1367084"/>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2000201"/>
              <a:gd name="connsiteY0" fmla="*/ 1372588 h 1372588"/>
              <a:gd name="connsiteX1" fmla="*/ 1863621 w 2000201"/>
              <a:gd name="connsiteY1" fmla="*/ 1144777 h 1372588"/>
              <a:gd name="connsiteX2" fmla="*/ 1985549 w 2000201"/>
              <a:gd name="connsiteY2" fmla="*/ 0 h 1372588"/>
              <a:gd name="connsiteX0" fmla="*/ 0 w 2000203"/>
              <a:gd name="connsiteY0" fmla="*/ 1372588 h 1372588"/>
              <a:gd name="connsiteX1" fmla="*/ 1863621 w 2000203"/>
              <a:gd name="connsiteY1" fmla="*/ 1144777 h 1372588"/>
              <a:gd name="connsiteX2" fmla="*/ 1985549 w 2000203"/>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1995387"/>
              <a:gd name="connsiteY0" fmla="*/ 1372588 h 1372588"/>
              <a:gd name="connsiteX1" fmla="*/ 1863621 w 1995387"/>
              <a:gd name="connsiteY1" fmla="*/ 1144777 h 1372588"/>
              <a:gd name="connsiteX2" fmla="*/ 1985549 w 1995387"/>
              <a:gd name="connsiteY2" fmla="*/ 0 h 1372588"/>
            </a:gdLst>
            <a:ahLst/>
            <a:cxnLst>
              <a:cxn ang="0">
                <a:pos x="connsiteX0" y="connsiteY0"/>
              </a:cxn>
              <a:cxn ang="0">
                <a:pos x="connsiteX1" y="connsiteY1"/>
              </a:cxn>
              <a:cxn ang="0">
                <a:pos x="connsiteX2" y="connsiteY2"/>
              </a:cxn>
            </a:cxnLst>
            <a:rect l="l" t="t" r="r" b="b"/>
            <a:pathLst>
              <a:path w="1995387" h="1372588">
                <a:moveTo>
                  <a:pt x="0" y="1372588"/>
                </a:moveTo>
                <a:cubicBezTo>
                  <a:pt x="1224957" y="1360977"/>
                  <a:pt x="1608744" y="1378561"/>
                  <a:pt x="1863621" y="1144777"/>
                </a:cubicBezTo>
                <a:cubicBezTo>
                  <a:pt x="2055016" y="936993"/>
                  <a:pt x="1979743" y="851801"/>
                  <a:pt x="1985549" y="0"/>
                </a:cubicBezTo>
              </a:path>
            </a:pathLst>
          </a:custGeom>
          <a:noFill/>
          <a:ln w="571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a:extLst>
              <a:ext uri="{FF2B5EF4-FFF2-40B4-BE49-F238E27FC236}">
                <a16:creationId xmlns:a16="http://schemas.microsoft.com/office/drawing/2014/main" id="{045B15A4-3525-479D-ABE9-D04411E0CA53}"/>
              </a:ext>
            </a:extLst>
          </p:cNvPr>
          <p:cNvCxnSpPr>
            <a:cxnSpLocks/>
            <a:endCxn id="63" idx="1"/>
          </p:cNvCxnSpPr>
          <p:nvPr/>
        </p:nvCxnSpPr>
        <p:spPr>
          <a:xfrm>
            <a:off x="8139472" y="2813558"/>
            <a:ext cx="3480164" cy="4488"/>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8" name="그룹 67">
            <a:extLst>
              <a:ext uri="{FF2B5EF4-FFF2-40B4-BE49-F238E27FC236}">
                <a16:creationId xmlns:a16="http://schemas.microsoft.com/office/drawing/2014/main" id="{75E15E2D-F64B-49BB-838C-FF6DEAF4BDA5}"/>
              </a:ext>
            </a:extLst>
          </p:cNvPr>
          <p:cNvGrpSpPr/>
          <p:nvPr/>
        </p:nvGrpSpPr>
        <p:grpSpPr>
          <a:xfrm>
            <a:off x="6059603" y="4390828"/>
            <a:ext cx="565997" cy="875435"/>
            <a:chOff x="3344523" y="3582359"/>
            <a:chExt cx="565997" cy="875435"/>
          </a:xfrm>
        </p:grpSpPr>
        <p:sp>
          <p:nvSpPr>
            <p:cNvPr id="69" name="자유형: 도형 68">
              <a:extLst>
                <a:ext uri="{FF2B5EF4-FFF2-40B4-BE49-F238E27FC236}">
                  <a16:creationId xmlns:a16="http://schemas.microsoft.com/office/drawing/2014/main" id="{A493A31C-D16F-448D-8671-F98372961CFA}"/>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2"/>
            </a:solidFill>
            <a:ln w="4851" cap="flat">
              <a:noFill/>
              <a:prstDash val="solid"/>
              <a:miter/>
            </a:ln>
          </p:spPr>
          <p:txBody>
            <a:bodyPr wrap="square" rtlCol="0" anchor="ctr">
              <a:noAutofit/>
            </a:bodyPr>
            <a:lstStyle/>
            <a:p>
              <a:endParaRPr lang="ko-KR" altLang="en-US"/>
            </a:p>
          </p:txBody>
        </p:sp>
        <p:sp>
          <p:nvSpPr>
            <p:cNvPr id="70" name="타원 69">
              <a:extLst>
                <a:ext uri="{FF2B5EF4-FFF2-40B4-BE49-F238E27FC236}">
                  <a16:creationId xmlns:a16="http://schemas.microsoft.com/office/drawing/2014/main" id="{5F99B8D9-3B28-4F11-B4D4-EF8A7AF10E67}"/>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4" name="그룹 73">
            <a:extLst>
              <a:ext uri="{FF2B5EF4-FFF2-40B4-BE49-F238E27FC236}">
                <a16:creationId xmlns:a16="http://schemas.microsoft.com/office/drawing/2014/main" id="{E17377D5-731B-4FB4-8F9C-E294BF650590}"/>
              </a:ext>
            </a:extLst>
          </p:cNvPr>
          <p:cNvGrpSpPr/>
          <p:nvPr/>
        </p:nvGrpSpPr>
        <p:grpSpPr>
          <a:xfrm>
            <a:off x="9170048" y="1977312"/>
            <a:ext cx="565997" cy="875435"/>
            <a:chOff x="3344523" y="3582359"/>
            <a:chExt cx="565997" cy="875435"/>
          </a:xfrm>
        </p:grpSpPr>
        <p:sp>
          <p:nvSpPr>
            <p:cNvPr id="75" name="자유형: 도형 74">
              <a:extLst>
                <a:ext uri="{FF2B5EF4-FFF2-40B4-BE49-F238E27FC236}">
                  <a16:creationId xmlns:a16="http://schemas.microsoft.com/office/drawing/2014/main" id="{A99BE166-0CBB-4CF5-A573-32BCA4EA9708}"/>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4"/>
            </a:solidFill>
            <a:ln w="4851" cap="flat">
              <a:noFill/>
              <a:prstDash val="solid"/>
              <a:miter/>
            </a:ln>
          </p:spPr>
          <p:txBody>
            <a:bodyPr wrap="square" rtlCol="0" anchor="ctr">
              <a:noAutofit/>
            </a:bodyPr>
            <a:lstStyle/>
            <a:p>
              <a:endParaRPr lang="ko-KR" altLang="en-US"/>
            </a:p>
          </p:txBody>
        </p:sp>
        <p:sp>
          <p:nvSpPr>
            <p:cNvPr id="76" name="타원 75">
              <a:extLst>
                <a:ext uri="{FF2B5EF4-FFF2-40B4-BE49-F238E27FC236}">
                  <a16:creationId xmlns:a16="http://schemas.microsoft.com/office/drawing/2014/main" id="{5EA537EC-EA19-42DB-9C65-F03D5FFE19A8}"/>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TextBox 77">
            <a:extLst>
              <a:ext uri="{FF2B5EF4-FFF2-40B4-BE49-F238E27FC236}">
                <a16:creationId xmlns:a16="http://schemas.microsoft.com/office/drawing/2014/main" id="{CBF48EF9-0665-420A-BD68-313C3440DC31}"/>
              </a:ext>
            </a:extLst>
          </p:cNvPr>
          <p:cNvSpPr txBox="1"/>
          <p:nvPr/>
        </p:nvSpPr>
        <p:spPr>
          <a:xfrm>
            <a:off x="6592454" y="4692230"/>
            <a:ext cx="2132881" cy="830997"/>
          </a:xfrm>
          <a:prstGeom prst="rect">
            <a:avLst/>
          </a:prstGeom>
          <a:noFill/>
        </p:spPr>
        <p:txBody>
          <a:bodyPr wrap="square" rtlCol="0" anchor="ctr">
            <a:spAutoFit/>
          </a:bodyPr>
          <a:lstStyle/>
          <a:p>
            <a:pPr algn="ctr"/>
            <a:r>
              <a:rPr lang="fr-FR" altLang="ko-KR" sz="2400" b="1" dirty="0">
                <a:solidFill>
                  <a:schemeClr val="accent2"/>
                </a:solidFill>
                <a:cs typeface="Arial" pitchFamily="34" charset="0"/>
              </a:rPr>
              <a:t>2) Analyse univariée</a:t>
            </a:r>
            <a:endParaRPr lang="ko-KR" altLang="en-US" sz="2400" b="1" dirty="0">
              <a:solidFill>
                <a:schemeClr val="accent2"/>
              </a:solidFill>
              <a:cs typeface="Arial" pitchFamily="34" charset="0"/>
            </a:endParaRPr>
          </a:p>
        </p:txBody>
      </p:sp>
      <p:sp>
        <p:nvSpPr>
          <p:cNvPr id="80" name="TextBox 79">
            <a:extLst>
              <a:ext uri="{FF2B5EF4-FFF2-40B4-BE49-F238E27FC236}">
                <a16:creationId xmlns:a16="http://schemas.microsoft.com/office/drawing/2014/main" id="{A15C9509-D39F-42AC-9A63-9995441C8FDE}"/>
              </a:ext>
            </a:extLst>
          </p:cNvPr>
          <p:cNvSpPr txBox="1"/>
          <p:nvPr/>
        </p:nvSpPr>
        <p:spPr>
          <a:xfrm>
            <a:off x="8526347" y="3211651"/>
            <a:ext cx="2228727" cy="830997"/>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3) </a:t>
            </a:r>
            <a:r>
              <a:rPr lang="en-US" altLang="ko-KR" sz="2400" b="1" dirty="0" err="1">
                <a:solidFill>
                  <a:schemeClr val="accent4"/>
                </a:solidFill>
                <a:cs typeface="Arial" pitchFamily="34" charset="0"/>
              </a:rPr>
              <a:t>Analyse</a:t>
            </a:r>
            <a:r>
              <a:rPr lang="en-US" altLang="ko-KR" sz="2400" b="1" dirty="0">
                <a:solidFill>
                  <a:schemeClr val="accent4"/>
                </a:solidFill>
                <a:cs typeface="Arial" pitchFamily="34" charset="0"/>
              </a:rPr>
              <a:t> </a:t>
            </a:r>
            <a:r>
              <a:rPr lang="en-US" altLang="ko-KR" sz="2400" b="1" dirty="0" err="1">
                <a:solidFill>
                  <a:schemeClr val="accent4"/>
                </a:solidFill>
                <a:cs typeface="Arial" pitchFamily="34" charset="0"/>
              </a:rPr>
              <a:t>bivariée</a:t>
            </a:r>
            <a:endParaRPr lang="en-US" altLang="ko-KR" sz="2400" b="1" dirty="0">
              <a:solidFill>
                <a:schemeClr val="accent4"/>
              </a:solidFill>
              <a:cs typeface="Arial" pitchFamily="34" charset="0"/>
            </a:endParaRPr>
          </a:p>
        </p:txBody>
      </p:sp>
      <p:sp>
        <p:nvSpPr>
          <p:cNvPr id="83" name="Rectangle 16">
            <a:extLst>
              <a:ext uri="{FF2B5EF4-FFF2-40B4-BE49-F238E27FC236}">
                <a16:creationId xmlns:a16="http://schemas.microsoft.com/office/drawing/2014/main" id="{116A39F0-C66F-4622-BC93-2F7C1A2D7313}"/>
              </a:ext>
            </a:extLst>
          </p:cNvPr>
          <p:cNvSpPr/>
          <p:nvPr/>
        </p:nvSpPr>
        <p:spPr>
          <a:xfrm>
            <a:off x="9285093" y="2172677"/>
            <a:ext cx="327959" cy="21554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 name="ZoneTexte 4">
            <a:extLst>
              <a:ext uri="{FF2B5EF4-FFF2-40B4-BE49-F238E27FC236}">
                <a16:creationId xmlns:a16="http://schemas.microsoft.com/office/drawing/2014/main" id="{0964ECC0-CF5E-B341-86EE-951C5890997E}"/>
              </a:ext>
            </a:extLst>
          </p:cNvPr>
          <p:cNvSpPr txBox="1"/>
          <p:nvPr/>
        </p:nvSpPr>
        <p:spPr>
          <a:xfrm>
            <a:off x="471917" y="2687595"/>
            <a:ext cx="3404743"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dirty="0"/>
              <a:t>consiste à déterminer les différentes données qui seront utilisées dans une analyse de données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Pie 24">
            <a:extLst>
              <a:ext uri="{FF2B5EF4-FFF2-40B4-BE49-F238E27FC236}">
                <a16:creationId xmlns:a16="http://schemas.microsoft.com/office/drawing/2014/main" id="{A16AFE61-4CEF-93E8-0393-BB4CCF750A69}"/>
              </a:ext>
            </a:extLst>
          </p:cNvPr>
          <p:cNvSpPr/>
          <p:nvPr/>
        </p:nvSpPr>
        <p:spPr>
          <a:xfrm>
            <a:off x="6143488" y="4496637"/>
            <a:ext cx="393038" cy="399751"/>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2" name="그룹 70">
            <a:extLst>
              <a:ext uri="{FF2B5EF4-FFF2-40B4-BE49-F238E27FC236}">
                <a16:creationId xmlns:a16="http://schemas.microsoft.com/office/drawing/2014/main" id="{D9A9ED94-BB4C-87AB-B439-1F06BF1673F2}"/>
              </a:ext>
            </a:extLst>
          </p:cNvPr>
          <p:cNvGrpSpPr/>
          <p:nvPr/>
        </p:nvGrpSpPr>
        <p:grpSpPr>
          <a:xfrm>
            <a:off x="1413702" y="4696513"/>
            <a:ext cx="565997" cy="875435"/>
            <a:chOff x="3344523" y="3582359"/>
            <a:chExt cx="565997" cy="875435"/>
          </a:xfrm>
        </p:grpSpPr>
        <p:sp>
          <p:nvSpPr>
            <p:cNvPr id="13" name="자유형: 도형 71">
              <a:extLst>
                <a:ext uri="{FF2B5EF4-FFF2-40B4-BE49-F238E27FC236}">
                  <a16:creationId xmlns:a16="http://schemas.microsoft.com/office/drawing/2014/main" id="{3F52267C-CD1E-DC05-0078-77F91A2AD752}"/>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14" name="타원 72">
              <a:extLst>
                <a:ext uri="{FF2B5EF4-FFF2-40B4-BE49-F238E27FC236}">
                  <a16:creationId xmlns:a16="http://schemas.microsoft.com/office/drawing/2014/main" id="{5FBEE5F9-0804-7AF0-1D2F-F9F3D6074DC3}"/>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78">
            <a:extLst>
              <a:ext uri="{FF2B5EF4-FFF2-40B4-BE49-F238E27FC236}">
                <a16:creationId xmlns:a16="http://schemas.microsoft.com/office/drawing/2014/main" id="{8A627412-C2D6-DB4B-B4F5-05D294A6B52A}"/>
              </a:ext>
            </a:extLst>
          </p:cNvPr>
          <p:cNvSpPr txBox="1"/>
          <p:nvPr/>
        </p:nvSpPr>
        <p:spPr>
          <a:xfrm>
            <a:off x="426078" y="3887924"/>
            <a:ext cx="3058693" cy="830997"/>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1) Identification des variables</a:t>
            </a:r>
          </a:p>
        </p:txBody>
      </p:sp>
      <p:sp>
        <p:nvSpPr>
          <p:cNvPr id="17" name="Rectangle 7">
            <a:extLst>
              <a:ext uri="{FF2B5EF4-FFF2-40B4-BE49-F238E27FC236}">
                <a16:creationId xmlns:a16="http://schemas.microsoft.com/office/drawing/2014/main" id="{6EE6DDEC-47D6-E7D1-FB7E-BB3EEC2A25FE}"/>
              </a:ext>
            </a:extLst>
          </p:cNvPr>
          <p:cNvSpPr/>
          <p:nvPr/>
        </p:nvSpPr>
        <p:spPr>
          <a:xfrm rot="18900000">
            <a:off x="1616341" y="4790872"/>
            <a:ext cx="212466" cy="40911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ZoneTexte 18">
            <a:extLst>
              <a:ext uri="{FF2B5EF4-FFF2-40B4-BE49-F238E27FC236}">
                <a16:creationId xmlns:a16="http://schemas.microsoft.com/office/drawing/2014/main" id="{20891569-C430-385C-FD26-EDD3916D065B}"/>
              </a:ext>
            </a:extLst>
          </p:cNvPr>
          <p:cNvSpPr txBox="1"/>
          <p:nvPr/>
        </p:nvSpPr>
        <p:spPr>
          <a:xfrm>
            <a:off x="8526347" y="4710986"/>
            <a:ext cx="3665653" cy="923330"/>
          </a:xfrm>
          <a:prstGeom prst="rect">
            <a:avLst/>
          </a:prstGeom>
          <a:noFill/>
        </p:spPr>
        <p:txBody>
          <a:bodyPr wrap="square">
            <a:spAutoFit/>
          </a:bodyPr>
          <a:lstStyle/>
          <a:p>
            <a:r>
              <a:rPr lang="fr-FR" dirty="0"/>
              <a:t>C’est une méthode d'analyse statistique qui examine une seule variable à la fois. </a:t>
            </a:r>
          </a:p>
        </p:txBody>
      </p:sp>
      <p:sp>
        <p:nvSpPr>
          <p:cNvPr id="4" name="ZoneTexte 3">
            <a:extLst>
              <a:ext uri="{FF2B5EF4-FFF2-40B4-BE49-F238E27FC236}">
                <a16:creationId xmlns:a16="http://schemas.microsoft.com/office/drawing/2014/main" id="{F6DD83E2-49AA-9E2E-AE3A-D4ADA1EE7354}"/>
              </a:ext>
            </a:extLst>
          </p:cNvPr>
          <p:cNvSpPr txBox="1"/>
          <p:nvPr/>
        </p:nvSpPr>
        <p:spPr>
          <a:xfrm>
            <a:off x="7176053" y="1201767"/>
            <a:ext cx="3987990" cy="923330"/>
          </a:xfrm>
          <a:prstGeom prst="rect">
            <a:avLst/>
          </a:prstGeom>
          <a:noFill/>
        </p:spPr>
        <p:txBody>
          <a:bodyPr wrap="square">
            <a:spAutoFit/>
          </a:bodyPr>
          <a:lstStyle/>
          <a:p>
            <a:r>
              <a:rPr lang="fr-FR" dirty="0"/>
              <a:t>C’est une méthode d'analyse statistique qui examine la relation entre deux variables. </a:t>
            </a:r>
          </a:p>
        </p:txBody>
      </p:sp>
    </p:spTree>
    <p:extLst>
      <p:ext uri="{BB962C8B-B14F-4D97-AF65-F5344CB8AC3E}">
        <p14:creationId xmlns:p14="http://schemas.microsoft.com/office/powerpoint/2010/main" val="3979649407"/>
      </p:ext>
    </p:extLst>
  </p:cSld>
  <p:clrMapOvr>
    <a:masterClrMapping/>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20260</TotalTime>
  <Words>1710</Words>
  <Application>Microsoft Office PowerPoint</Application>
  <PresentationFormat>Widescreen</PresentationFormat>
  <Paragraphs>184</Paragraphs>
  <Slides>31</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31</vt:i4>
      </vt:variant>
    </vt:vector>
  </HeadingPairs>
  <TitlesOfParts>
    <vt:vector size="41" baseType="lpstr">
      <vt:lpstr>Arial Unicode MS</vt:lpstr>
      <vt:lpstr>맑은 고딕</vt:lpstr>
      <vt:lpstr>Adobe Song Std L</vt:lpstr>
      <vt:lpstr>Algerian</vt: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laachir</cp:lastModifiedBy>
  <cp:revision>124</cp:revision>
  <dcterms:created xsi:type="dcterms:W3CDTF">2020-01-20T05:08:25Z</dcterms:created>
  <dcterms:modified xsi:type="dcterms:W3CDTF">2024-01-10T20:21:52Z</dcterms:modified>
</cp:coreProperties>
</file>