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nton"/>
      <p:regular r:id="rId13"/>
    </p:embeddedFont>
    <p:embeddedFont>
      <p:font typeface="Bebas Neue"/>
      <p:regular r:id="rId14"/>
    </p:embeddedFont>
    <p:embeddedFont>
      <p:font typeface="Advent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nton-regular.fntdata"/><Relationship Id="rId12" Type="http://schemas.openxmlformats.org/officeDocument/2006/relationships/slide" Target="slides/slide8.xml"/><Relationship Id="rId15" Type="http://schemas.openxmlformats.org/officeDocument/2006/relationships/font" Target="fonts/AdventPro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AdventPro-italic.fntdata"/><Relationship Id="rId16" Type="http://schemas.openxmlformats.org/officeDocument/2006/relationships/font" Target="fonts/AdventPro-bold.fntdata"/><Relationship Id="rId18" Type="http://schemas.openxmlformats.org/officeDocument/2006/relationships/font" Target="fonts/Advent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3e90af71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3e90af71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4b89ba87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4b89ba87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49a7e618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49a7e618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64fb038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64fb038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64fb038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64fb038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9a7e618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49a7e618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68aafd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68aafd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3e90af71c_1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3e90af71c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7250" y="-18231"/>
            <a:ext cx="9205574" cy="5203533"/>
            <a:chOff x="-27250" y="-18223"/>
            <a:chExt cx="9205574" cy="5161723"/>
          </a:xfrm>
        </p:grpSpPr>
        <p:sp>
          <p:nvSpPr>
            <p:cNvPr id="10" name="Google Shape;10;p2"/>
            <p:cNvSpPr/>
            <p:nvPr/>
          </p:nvSpPr>
          <p:spPr>
            <a:xfrm flipH="1" rot="10800000">
              <a:off x="-27250" y="3806769"/>
              <a:ext cx="8020962" cy="1336731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10800000">
              <a:off x="5711575" y="-18223"/>
              <a:ext cx="3466749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053038"/>
            <a:ext cx="5804400" cy="25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5100" y="3680975"/>
            <a:ext cx="4823400" cy="409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2069450" y="3069625"/>
            <a:ext cx="5043000" cy="713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6" name="Google Shape;66;p11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67" name="Google Shape;67;p11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720000" y="1666575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20000" y="2227247"/>
            <a:ext cx="2336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title"/>
          </p:nvPr>
        </p:nvSpPr>
        <p:spPr>
          <a:xfrm>
            <a:off x="3399600" y="1666575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3399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3399600" y="2227247"/>
            <a:ext cx="2336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6079200" y="1666575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7" type="title"/>
          </p:nvPr>
        </p:nvSpPr>
        <p:spPr>
          <a:xfrm>
            <a:off x="60792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8" type="subTitle"/>
          </p:nvPr>
        </p:nvSpPr>
        <p:spPr>
          <a:xfrm>
            <a:off x="6079200" y="2227247"/>
            <a:ext cx="2336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9" type="title"/>
          </p:nvPr>
        </p:nvSpPr>
        <p:spPr>
          <a:xfrm>
            <a:off x="720000" y="3455975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720000" y="4016647"/>
            <a:ext cx="2336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3399600" y="3455975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6" type="title"/>
          </p:nvPr>
        </p:nvSpPr>
        <p:spPr>
          <a:xfrm>
            <a:off x="3399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3399600" y="4016647"/>
            <a:ext cx="2336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8" type="title"/>
          </p:nvPr>
        </p:nvSpPr>
        <p:spPr>
          <a:xfrm>
            <a:off x="6079200" y="3455975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9" type="title"/>
          </p:nvPr>
        </p:nvSpPr>
        <p:spPr>
          <a:xfrm>
            <a:off x="60792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20" type="subTitle"/>
          </p:nvPr>
        </p:nvSpPr>
        <p:spPr>
          <a:xfrm>
            <a:off x="6079200" y="4016647"/>
            <a:ext cx="2336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1"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91" name="Google Shape;91;p13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4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95" name="Google Shape;95;p14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type="title"/>
          </p:nvPr>
        </p:nvSpPr>
        <p:spPr>
          <a:xfrm>
            <a:off x="2290025" y="3011700"/>
            <a:ext cx="4563900" cy="5319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01" name="Google Shape;101;p15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15100" y="1456650"/>
            <a:ext cx="38520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15100" y="3007650"/>
            <a:ext cx="34101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15200" y="1670150"/>
            <a:ext cx="3856800" cy="1135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09" name="Google Shape;109;p16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7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13" name="Google Shape;113;p17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866963" y="1929963"/>
            <a:ext cx="3592500" cy="713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2" type="subTitle"/>
          </p:nvPr>
        </p:nvSpPr>
        <p:spPr>
          <a:xfrm>
            <a:off x="4735738" y="2855675"/>
            <a:ext cx="3592500" cy="713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3" type="subTitle"/>
          </p:nvPr>
        </p:nvSpPr>
        <p:spPr>
          <a:xfrm>
            <a:off x="866975" y="2696400"/>
            <a:ext cx="35925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4" type="subTitle"/>
          </p:nvPr>
        </p:nvSpPr>
        <p:spPr>
          <a:xfrm>
            <a:off x="4735750" y="3622100"/>
            <a:ext cx="35925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22" name="Google Shape;122;p18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8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20000" y="3009848"/>
            <a:ext cx="2336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8"/>
          <p:cNvSpPr txBox="1"/>
          <p:nvPr>
            <p:ph idx="3" type="subTitle"/>
          </p:nvPr>
        </p:nvSpPr>
        <p:spPr>
          <a:xfrm>
            <a:off x="3403800" y="3009848"/>
            <a:ext cx="2336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8"/>
          <p:cNvSpPr txBox="1"/>
          <p:nvPr>
            <p:ph idx="5" type="subTitle"/>
          </p:nvPr>
        </p:nvSpPr>
        <p:spPr>
          <a:xfrm>
            <a:off x="6087600" y="3009848"/>
            <a:ext cx="23364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6"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9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33" name="Google Shape;133;p19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9"/>
          <p:cNvSpPr txBox="1"/>
          <p:nvPr>
            <p:ph type="title"/>
          </p:nvPr>
        </p:nvSpPr>
        <p:spPr>
          <a:xfrm>
            <a:off x="720000" y="28805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20000" y="3508654"/>
            <a:ext cx="2336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2" type="title"/>
          </p:nvPr>
        </p:nvSpPr>
        <p:spPr>
          <a:xfrm>
            <a:off x="3403800" y="28805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9"/>
          <p:cNvSpPr txBox="1"/>
          <p:nvPr>
            <p:ph idx="3" type="subTitle"/>
          </p:nvPr>
        </p:nvSpPr>
        <p:spPr>
          <a:xfrm>
            <a:off x="3403800" y="3508654"/>
            <a:ext cx="2336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4" type="title"/>
          </p:nvPr>
        </p:nvSpPr>
        <p:spPr>
          <a:xfrm>
            <a:off x="6087600" y="28805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19"/>
          <p:cNvSpPr txBox="1"/>
          <p:nvPr>
            <p:ph idx="5" type="subTitle"/>
          </p:nvPr>
        </p:nvSpPr>
        <p:spPr>
          <a:xfrm>
            <a:off x="6087600" y="3508654"/>
            <a:ext cx="2336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6"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0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44" name="Google Shape;144;p20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type="title"/>
          </p:nvPr>
        </p:nvSpPr>
        <p:spPr>
          <a:xfrm>
            <a:off x="1192325" y="1394525"/>
            <a:ext cx="28671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4335265" y="1415975"/>
            <a:ext cx="213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2" type="title"/>
          </p:nvPr>
        </p:nvSpPr>
        <p:spPr>
          <a:xfrm>
            <a:off x="1192329" y="3115425"/>
            <a:ext cx="28671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0"/>
          <p:cNvSpPr txBox="1"/>
          <p:nvPr>
            <p:ph idx="3" type="subTitle"/>
          </p:nvPr>
        </p:nvSpPr>
        <p:spPr>
          <a:xfrm>
            <a:off x="4335263" y="3136875"/>
            <a:ext cx="213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4" type="title"/>
          </p:nvPr>
        </p:nvSpPr>
        <p:spPr>
          <a:xfrm>
            <a:off x="1192327" y="2254975"/>
            <a:ext cx="28671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4335263" y="2276425"/>
            <a:ext cx="213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6" type="title"/>
          </p:nvPr>
        </p:nvSpPr>
        <p:spPr>
          <a:xfrm>
            <a:off x="1192330" y="3975875"/>
            <a:ext cx="28671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0"/>
          <p:cNvSpPr txBox="1"/>
          <p:nvPr>
            <p:ph idx="7" type="subTitle"/>
          </p:nvPr>
        </p:nvSpPr>
        <p:spPr>
          <a:xfrm>
            <a:off x="4335263" y="3997325"/>
            <a:ext cx="213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8"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518750" y="2571750"/>
            <a:ext cx="6106500" cy="841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996550" y="1065225"/>
            <a:ext cx="31509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18700" y="3526600"/>
            <a:ext cx="6106500" cy="487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9" name="Google Shape;19;p3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1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57" name="Google Shape;157;p21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901650" y="2345575"/>
            <a:ext cx="1942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1"/>
          <p:cNvSpPr txBox="1"/>
          <p:nvPr>
            <p:ph idx="3" type="subTitle"/>
          </p:nvPr>
        </p:nvSpPr>
        <p:spPr>
          <a:xfrm>
            <a:off x="3600924" y="2345575"/>
            <a:ext cx="1942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4" type="title"/>
          </p:nvPr>
        </p:nvSpPr>
        <p:spPr>
          <a:xfrm>
            <a:off x="720000" y="3573450"/>
            <a:ext cx="23055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" name="Google Shape;164;p21"/>
          <p:cNvSpPr txBox="1"/>
          <p:nvPr>
            <p:ph idx="5" type="subTitle"/>
          </p:nvPr>
        </p:nvSpPr>
        <p:spPr>
          <a:xfrm>
            <a:off x="901650" y="4083775"/>
            <a:ext cx="1942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6" type="title"/>
          </p:nvPr>
        </p:nvSpPr>
        <p:spPr>
          <a:xfrm>
            <a:off x="3419269" y="3573450"/>
            <a:ext cx="23055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21"/>
          <p:cNvSpPr txBox="1"/>
          <p:nvPr>
            <p:ph idx="7" type="subTitle"/>
          </p:nvPr>
        </p:nvSpPr>
        <p:spPr>
          <a:xfrm>
            <a:off x="3600924" y="4083775"/>
            <a:ext cx="1942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8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1"/>
          <p:cNvSpPr txBox="1"/>
          <p:nvPr>
            <p:ph idx="9" type="subTitle"/>
          </p:nvPr>
        </p:nvSpPr>
        <p:spPr>
          <a:xfrm>
            <a:off x="6300200" y="2345575"/>
            <a:ext cx="1942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3" type="title"/>
          </p:nvPr>
        </p:nvSpPr>
        <p:spPr>
          <a:xfrm>
            <a:off x="6118545" y="3573450"/>
            <a:ext cx="2305500" cy="5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1"/>
          <p:cNvSpPr txBox="1"/>
          <p:nvPr>
            <p:ph idx="14" type="subTitle"/>
          </p:nvPr>
        </p:nvSpPr>
        <p:spPr>
          <a:xfrm>
            <a:off x="6300200" y="4083775"/>
            <a:ext cx="1942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5"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74" name="Google Shape;174;p22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2"/>
          <p:cNvSpPr txBox="1"/>
          <p:nvPr>
            <p:ph hasCustomPrompt="1" type="title"/>
          </p:nvPr>
        </p:nvSpPr>
        <p:spPr>
          <a:xfrm>
            <a:off x="1013743" y="1362200"/>
            <a:ext cx="31692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712093" y="2043645"/>
            <a:ext cx="3772500" cy="445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hasCustomPrompt="1" idx="2" type="title"/>
          </p:nvPr>
        </p:nvSpPr>
        <p:spPr>
          <a:xfrm>
            <a:off x="4961116" y="1362150"/>
            <a:ext cx="31692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/>
          <p:nvPr>
            <p:ph idx="3" type="subTitle"/>
          </p:nvPr>
        </p:nvSpPr>
        <p:spPr>
          <a:xfrm>
            <a:off x="4659404" y="2043709"/>
            <a:ext cx="3772500" cy="445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hasCustomPrompt="1" idx="4" type="title"/>
          </p:nvPr>
        </p:nvSpPr>
        <p:spPr>
          <a:xfrm>
            <a:off x="1013743" y="3115075"/>
            <a:ext cx="31692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/>
          <p:nvPr>
            <p:ph idx="5" type="subTitle"/>
          </p:nvPr>
        </p:nvSpPr>
        <p:spPr>
          <a:xfrm>
            <a:off x="712093" y="3796645"/>
            <a:ext cx="3772500" cy="445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hasCustomPrompt="1" idx="6" type="title"/>
          </p:nvPr>
        </p:nvSpPr>
        <p:spPr>
          <a:xfrm>
            <a:off x="4961043" y="3115075"/>
            <a:ext cx="31692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7" type="subTitle"/>
          </p:nvPr>
        </p:nvSpPr>
        <p:spPr>
          <a:xfrm>
            <a:off x="4659393" y="3796645"/>
            <a:ext cx="3772500" cy="4452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3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86" name="Google Shape;186;p23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2201150" y="1494688"/>
            <a:ext cx="47415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4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92" name="Google Shape;192;p24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5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97" name="Google Shape;197;p25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20000" y="1152475"/>
            <a:ext cx="5900100" cy="21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6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03" name="Google Shape;203;p26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6"/>
          <p:cNvSpPr txBox="1"/>
          <p:nvPr>
            <p:ph type="ctrTitle"/>
          </p:nvPr>
        </p:nvSpPr>
        <p:spPr>
          <a:xfrm>
            <a:off x="715100" y="535000"/>
            <a:ext cx="3848100" cy="997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715100" y="1565650"/>
            <a:ext cx="3848100" cy="13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26"/>
          <p:cNvSpPr txBox="1"/>
          <p:nvPr>
            <p:ph idx="2" type="subTitle"/>
          </p:nvPr>
        </p:nvSpPr>
        <p:spPr>
          <a:xfrm>
            <a:off x="715100" y="2867050"/>
            <a:ext cx="38481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/>
        </p:nvSpPr>
        <p:spPr>
          <a:xfrm>
            <a:off x="715100" y="3992900"/>
            <a:ext cx="40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211" name="Google Shape;211;p27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8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15" name="Google Shape;215;p28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23" name="Google Shape;23;p4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9" name="Google Shape;29;p5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088575" y="2565600"/>
            <a:ext cx="2907600" cy="522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147600" y="2565600"/>
            <a:ext cx="2907600" cy="522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5100" y="3087600"/>
            <a:ext cx="3654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774088" y="3087600"/>
            <a:ext cx="3654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38" name="Google Shape;38;p6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6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43" name="Google Shape;43;p7"/>
            <p:cNvSpPr/>
            <p:nvPr/>
          </p:nvSpPr>
          <p:spPr>
            <a:xfrm flipH="1" rot="10800000">
              <a:off x="5711575" y="-18218"/>
              <a:ext cx="3457825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flipH="1" rot="10800000">
              <a:off x="-36350" y="4411122"/>
              <a:ext cx="4416637" cy="756003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152475"/>
            <a:ext cx="57093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13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715100" y="1206325"/>
            <a:ext cx="5031300" cy="2730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9" name="Google Shape;49;p8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50" name="Google Shape;50;p8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095450" y="1386650"/>
            <a:ext cx="4327200" cy="8676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3761650" y="2381925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" name="Google Shape;55;p9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56" name="Google Shape;56;p9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720000" y="3932950"/>
            <a:ext cx="77040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0" name="Google Shape;60;p10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61" name="Google Shape;61;p10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rect b="b" l="l" r="r" t="t"/>
              <a:pathLst>
                <a:path extrusionOk="0" h="105587" w="285774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rect b="b" l="l" r="r" t="t"/>
              <a:pathLst>
                <a:path extrusionOk="0" h="52051" w="137297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ctrTitle"/>
          </p:nvPr>
        </p:nvSpPr>
        <p:spPr>
          <a:xfrm>
            <a:off x="715100" y="1223375"/>
            <a:ext cx="5804400" cy="25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Epileptic Seizure Recognition</a:t>
            </a:r>
            <a:endParaRPr/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650850" y="3669450"/>
            <a:ext cx="53451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Presented</a:t>
            </a:r>
            <a:r>
              <a:rPr b="1" lang="en" sz="1500"/>
              <a:t> by : ZIYAD Mohssine, ZOGARH Meriem, OUKASSOU Youssef</a:t>
            </a:r>
            <a:endParaRPr b="1" sz="1500"/>
          </a:p>
        </p:txBody>
      </p:sp>
      <p:sp>
        <p:nvSpPr>
          <p:cNvPr id="223" name="Google Shape;223;p29"/>
          <p:cNvSpPr/>
          <p:nvPr/>
        </p:nvSpPr>
        <p:spPr>
          <a:xfrm>
            <a:off x="6229100" y="3143075"/>
            <a:ext cx="290400" cy="2904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644325" y="413675"/>
            <a:ext cx="531900" cy="5319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158075" y="2277375"/>
            <a:ext cx="274200" cy="2742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9"/>
          <p:cNvGrpSpPr/>
          <p:nvPr/>
        </p:nvGrpSpPr>
        <p:grpSpPr>
          <a:xfrm>
            <a:off x="6097441" y="811647"/>
            <a:ext cx="3046559" cy="4499012"/>
            <a:chOff x="394975" y="2244775"/>
            <a:chExt cx="1774350" cy="2620275"/>
          </a:xfrm>
        </p:grpSpPr>
        <p:sp>
          <p:nvSpPr>
            <p:cNvPr id="227" name="Google Shape;227;p29"/>
            <p:cNvSpPr/>
            <p:nvPr/>
          </p:nvSpPr>
          <p:spPr>
            <a:xfrm>
              <a:off x="394975" y="2302200"/>
              <a:ext cx="1774350" cy="2562850"/>
            </a:xfrm>
            <a:custGeom>
              <a:rect b="b" l="l" r="r" t="t"/>
              <a:pathLst>
                <a:path extrusionOk="0" h="102514" w="70974">
                  <a:moveTo>
                    <a:pt x="35238" y="0"/>
                  </a:moveTo>
                  <a:cubicBezTo>
                    <a:pt x="35204" y="0"/>
                    <a:pt x="35170" y="0"/>
                    <a:pt x="35136" y="0"/>
                  </a:cubicBezTo>
                  <a:cubicBezTo>
                    <a:pt x="18801" y="72"/>
                    <a:pt x="13586" y="7049"/>
                    <a:pt x="11704" y="12073"/>
                  </a:cubicBezTo>
                  <a:cubicBezTo>
                    <a:pt x="9823" y="17098"/>
                    <a:pt x="7180" y="30790"/>
                    <a:pt x="7180" y="30790"/>
                  </a:cubicBezTo>
                  <a:lnTo>
                    <a:pt x="13586" y="30790"/>
                  </a:lnTo>
                  <a:cubicBezTo>
                    <a:pt x="13586" y="30790"/>
                    <a:pt x="13193" y="44161"/>
                    <a:pt x="14121" y="45220"/>
                  </a:cubicBezTo>
                  <a:cubicBezTo>
                    <a:pt x="14880" y="46091"/>
                    <a:pt x="18007" y="46220"/>
                    <a:pt x="21035" y="46220"/>
                  </a:cubicBezTo>
                  <a:cubicBezTo>
                    <a:pt x="22315" y="46220"/>
                    <a:pt x="23576" y="46197"/>
                    <a:pt x="24635" y="46197"/>
                  </a:cubicBezTo>
                  <a:cubicBezTo>
                    <a:pt x="26141" y="46197"/>
                    <a:pt x="27236" y="46244"/>
                    <a:pt x="27385" y="46470"/>
                  </a:cubicBezTo>
                  <a:cubicBezTo>
                    <a:pt x="27754" y="47018"/>
                    <a:pt x="29290" y="55293"/>
                    <a:pt x="24932" y="61210"/>
                  </a:cubicBezTo>
                  <a:cubicBezTo>
                    <a:pt x="22765" y="64151"/>
                    <a:pt x="14741" y="64068"/>
                    <a:pt x="8704" y="66032"/>
                  </a:cubicBezTo>
                  <a:cubicBezTo>
                    <a:pt x="1" y="68866"/>
                    <a:pt x="1489" y="99001"/>
                    <a:pt x="1489" y="102513"/>
                  </a:cubicBezTo>
                  <a:lnTo>
                    <a:pt x="70569" y="102334"/>
                  </a:lnTo>
                  <a:cubicBezTo>
                    <a:pt x="70569" y="102334"/>
                    <a:pt x="70974" y="72426"/>
                    <a:pt x="65711" y="67818"/>
                  </a:cubicBezTo>
                  <a:cubicBezTo>
                    <a:pt x="63235" y="65663"/>
                    <a:pt x="46459" y="66032"/>
                    <a:pt x="46114" y="58793"/>
                  </a:cubicBezTo>
                  <a:cubicBezTo>
                    <a:pt x="45828" y="53019"/>
                    <a:pt x="45221" y="47185"/>
                    <a:pt x="51983" y="40672"/>
                  </a:cubicBezTo>
                  <a:cubicBezTo>
                    <a:pt x="62017" y="31007"/>
                    <a:pt x="57344" y="0"/>
                    <a:pt x="3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777775" y="2244775"/>
              <a:ext cx="1219225" cy="1210500"/>
            </a:xfrm>
            <a:custGeom>
              <a:rect b="b" l="l" r="r" t="t"/>
              <a:pathLst>
                <a:path extrusionOk="0" h="48420" w="48769">
                  <a:moveTo>
                    <a:pt x="16994" y="0"/>
                  </a:moveTo>
                  <a:cubicBezTo>
                    <a:pt x="15209" y="0"/>
                    <a:pt x="13429" y="163"/>
                    <a:pt x="11680" y="488"/>
                  </a:cubicBezTo>
                  <a:cubicBezTo>
                    <a:pt x="0" y="2654"/>
                    <a:pt x="418" y="7324"/>
                    <a:pt x="1488" y="7324"/>
                  </a:cubicBezTo>
                  <a:cubicBezTo>
                    <a:pt x="1500" y="7324"/>
                    <a:pt x="1512" y="7323"/>
                    <a:pt x="1524" y="7322"/>
                  </a:cubicBezTo>
                  <a:lnTo>
                    <a:pt x="1524" y="7322"/>
                  </a:lnTo>
                  <a:cubicBezTo>
                    <a:pt x="1524" y="7322"/>
                    <a:pt x="1155" y="11918"/>
                    <a:pt x="3227" y="15632"/>
                  </a:cubicBezTo>
                  <a:cubicBezTo>
                    <a:pt x="6666" y="21792"/>
                    <a:pt x="18795" y="35958"/>
                    <a:pt x="20558" y="35958"/>
                  </a:cubicBezTo>
                  <a:cubicBezTo>
                    <a:pt x="20602" y="35958"/>
                    <a:pt x="20639" y="35950"/>
                    <a:pt x="20669" y="35933"/>
                  </a:cubicBezTo>
                  <a:cubicBezTo>
                    <a:pt x="21484" y="35468"/>
                    <a:pt x="24230" y="33643"/>
                    <a:pt x="26342" y="33643"/>
                  </a:cubicBezTo>
                  <a:cubicBezTo>
                    <a:pt x="27531" y="33643"/>
                    <a:pt x="28519" y="34221"/>
                    <a:pt x="28849" y="35944"/>
                  </a:cubicBezTo>
                  <a:cubicBezTo>
                    <a:pt x="29470" y="39212"/>
                    <a:pt x="28864" y="42271"/>
                    <a:pt x="25378" y="42271"/>
                  </a:cubicBezTo>
                  <a:cubicBezTo>
                    <a:pt x="24787" y="42271"/>
                    <a:pt x="24113" y="42183"/>
                    <a:pt x="23348" y="41993"/>
                  </a:cubicBezTo>
                  <a:lnTo>
                    <a:pt x="23348" y="41993"/>
                  </a:lnTo>
                  <a:cubicBezTo>
                    <a:pt x="23348" y="41993"/>
                    <a:pt x="28927" y="48420"/>
                    <a:pt x="32040" y="48420"/>
                  </a:cubicBezTo>
                  <a:cubicBezTo>
                    <a:pt x="32206" y="48420"/>
                    <a:pt x="32365" y="48401"/>
                    <a:pt x="32516" y="48363"/>
                  </a:cubicBezTo>
                  <a:cubicBezTo>
                    <a:pt x="35504" y="47601"/>
                    <a:pt x="48768" y="29622"/>
                    <a:pt x="42767" y="16537"/>
                  </a:cubicBezTo>
                  <a:cubicBezTo>
                    <a:pt x="37655" y="5400"/>
                    <a:pt x="27263" y="0"/>
                    <a:pt x="1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815875" y="2761775"/>
              <a:ext cx="212825" cy="217925"/>
            </a:xfrm>
            <a:custGeom>
              <a:rect b="b" l="l" r="r" t="t"/>
              <a:pathLst>
                <a:path extrusionOk="0" h="8717" w="8513">
                  <a:moveTo>
                    <a:pt x="0" y="1"/>
                  </a:moveTo>
                  <a:lnTo>
                    <a:pt x="0" y="8716"/>
                  </a:lnTo>
                  <a:lnTo>
                    <a:pt x="8513" y="6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815875" y="2761775"/>
              <a:ext cx="100625" cy="217925"/>
            </a:xfrm>
            <a:custGeom>
              <a:rect b="b" l="l" r="r" t="t"/>
              <a:pathLst>
                <a:path extrusionOk="0" h="8717" w="4025">
                  <a:moveTo>
                    <a:pt x="0" y="1"/>
                  </a:moveTo>
                  <a:lnTo>
                    <a:pt x="0" y="8716"/>
                  </a:lnTo>
                  <a:cubicBezTo>
                    <a:pt x="0" y="8716"/>
                    <a:pt x="2655" y="7323"/>
                    <a:pt x="3334" y="5085"/>
                  </a:cubicBezTo>
                  <a:cubicBezTo>
                    <a:pt x="4024" y="284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748900" y="3219625"/>
              <a:ext cx="214625" cy="74975"/>
            </a:xfrm>
            <a:custGeom>
              <a:rect b="b" l="l" r="r" t="t"/>
              <a:pathLst>
                <a:path extrusionOk="0" h="2999" w="8585">
                  <a:moveTo>
                    <a:pt x="4748" y="0"/>
                  </a:moveTo>
                  <a:cubicBezTo>
                    <a:pt x="2364" y="0"/>
                    <a:pt x="0" y="1939"/>
                    <a:pt x="0" y="1939"/>
                  </a:cubicBezTo>
                  <a:cubicBezTo>
                    <a:pt x="993" y="1599"/>
                    <a:pt x="1977" y="1468"/>
                    <a:pt x="2905" y="1468"/>
                  </a:cubicBezTo>
                  <a:cubicBezTo>
                    <a:pt x="6071" y="1468"/>
                    <a:pt x="8585" y="2999"/>
                    <a:pt x="8585" y="2999"/>
                  </a:cubicBezTo>
                  <a:cubicBezTo>
                    <a:pt x="7646" y="712"/>
                    <a:pt x="6193" y="0"/>
                    <a:pt x="4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551850" y="2283150"/>
              <a:ext cx="411675" cy="492350"/>
            </a:xfrm>
            <a:custGeom>
              <a:rect b="b" l="l" r="r" t="t"/>
              <a:pathLst>
                <a:path extrusionOk="0" h="19694" w="16467">
                  <a:moveTo>
                    <a:pt x="16467" y="0"/>
                  </a:moveTo>
                  <a:cubicBezTo>
                    <a:pt x="16467" y="0"/>
                    <a:pt x="0" y="1727"/>
                    <a:pt x="3477" y="19693"/>
                  </a:cubicBezTo>
                  <a:cubicBezTo>
                    <a:pt x="3477" y="19693"/>
                    <a:pt x="6918" y="6239"/>
                    <a:pt x="16467" y="4346"/>
                  </a:cubicBezTo>
                  <a:lnTo>
                    <a:pt x="16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952775" y="2326325"/>
              <a:ext cx="843550" cy="667200"/>
            </a:xfrm>
            <a:custGeom>
              <a:rect b="b" l="l" r="r" t="t"/>
              <a:pathLst>
                <a:path extrusionOk="0" h="26688" w="33742">
                  <a:moveTo>
                    <a:pt x="15298" y="0"/>
                  </a:moveTo>
                  <a:cubicBezTo>
                    <a:pt x="12212" y="0"/>
                    <a:pt x="9966" y="738"/>
                    <a:pt x="9966" y="738"/>
                  </a:cubicBezTo>
                  <a:cubicBezTo>
                    <a:pt x="3120" y="2226"/>
                    <a:pt x="1" y="14240"/>
                    <a:pt x="10121" y="18454"/>
                  </a:cubicBezTo>
                  <a:cubicBezTo>
                    <a:pt x="15943" y="20883"/>
                    <a:pt x="12681" y="26396"/>
                    <a:pt x="21004" y="26682"/>
                  </a:cubicBezTo>
                  <a:cubicBezTo>
                    <a:pt x="21107" y="26685"/>
                    <a:pt x="21209" y="26687"/>
                    <a:pt x="21312" y="26687"/>
                  </a:cubicBezTo>
                  <a:cubicBezTo>
                    <a:pt x="29378" y="26687"/>
                    <a:pt x="33742" y="15627"/>
                    <a:pt x="28909" y="7608"/>
                  </a:cubicBezTo>
                  <a:cubicBezTo>
                    <a:pt x="25132" y="1337"/>
                    <a:pt x="19453" y="0"/>
                    <a:pt x="1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201025" y="2381975"/>
              <a:ext cx="379550" cy="262400"/>
            </a:xfrm>
            <a:custGeom>
              <a:rect b="b" l="l" r="r" t="t"/>
              <a:pathLst>
                <a:path extrusionOk="0" h="10496" w="15182">
                  <a:moveTo>
                    <a:pt x="7311" y="0"/>
                  </a:moveTo>
                  <a:cubicBezTo>
                    <a:pt x="6263" y="0"/>
                    <a:pt x="5394" y="798"/>
                    <a:pt x="5287" y="1810"/>
                  </a:cubicBezTo>
                  <a:cubicBezTo>
                    <a:pt x="5073" y="1739"/>
                    <a:pt x="4847" y="1691"/>
                    <a:pt x="4597" y="1691"/>
                  </a:cubicBezTo>
                  <a:cubicBezTo>
                    <a:pt x="3477" y="1691"/>
                    <a:pt x="2561" y="2608"/>
                    <a:pt x="2561" y="3727"/>
                  </a:cubicBezTo>
                  <a:cubicBezTo>
                    <a:pt x="2561" y="3727"/>
                    <a:pt x="2572" y="3739"/>
                    <a:pt x="2572" y="3739"/>
                  </a:cubicBezTo>
                  <a:cubicBezTo>
                    <a:pt x="1120" y="3894"/>
                    <a:pt x="1" y="4894"/>
                    <a:pt x="1" y="6120"/>
                  </a:cubicBezTo>
                  <a:cubicBezTo>
                    <a:pt x="1" y="7323"/>
                    <a:pt x="1096" y="8323"/>
                    <a:pt x="2501" y="8489"/>
                  </a:cubicBezTo>
                  <a:cubicBezTo>
                    <a:pt x="2608" y="8739"/>
                    <a:pt x="2751" y="8978"/>
                    <a:pt x="2965" y="9180"/>
                  </a:cubicBezTo>
                  <a:cubicBezTo>
                    <a:pt x="3359" y="9580"/>
                    <a:pt x="3876" y="9781"/>
                    <a:pt x="4393" y="9781"/>
                  </a:cubicBezTo>
                  <a:cubicBezTo>
                    <a:pt x="4844" y="9781"/>
                    <a:pt x="5296" y="9628"/>
                    <a:pt x="5668" y="9323"/>
                  </a:cubicBezTo>
                  <a:cubicBezTo>
                    <a:pt x="5775" y="9537"/>
                    <a:pt x="5906" y="9728"/>
                    <a:pt x="6073" y="9906"/>
                  </a:cubicBezTo>
                  <a:cubicBezTo>
                    <a:pt x="6472" y="10299"/>
                    <a:pt x="6993" y="10496"/>
                    <a:pt x="7514" y="10496"/>
                  </a:cubicBezTo>
                  <a:cubicBezTo>
                    <a:pt x="8034" y="10496"/>
                    <a:pt x="8555" y="10299"/>
                    <a:pt x="8954" y="9906"/>
                  </a:cubicBezTo>
                  <a:cubicBezTo>
                    <a:pt x="9049" y="9799"/>
                    <a:pt x="9145" y="9680"/>
                    <a:pt x="9216" y="9561"/>
                  </a:cubicBezTo>
                  <a:cubicBezTo>
                    <a:pt x="9504" y="9705"/>
                    <a:pt x="9819" y="9777"/>
                    <a:pt x="10133" y="9777"/>
                  </a:cubicBezTo>
                  <a:cubicBezTo>
                    <a:pt x="10652" y="9777"/>
                    <a:pt x="11169" y="9580"/>
                    <a:pt x="11562" y="9180"/>
                  </a:cubicBezTo>
                  <a:cubicBezTo>
                    <a:pt x="11764" y="8990"/>
                    <a:pt x="11919" y="8751"/>
                    <a:pt x="12014" y="8513"/>
                  </a:cubicBezTo>
                  <a:lnTo>
                    <a:pt x="12264" y="8513"/>
                  </a:lnTo>
                  <a:cubicBezTo>
                    <a:pt x="13872" y="8513"/>
                    <a:pt x="15181" y="7442"/>
                    <a:pt x="15181" y="6120"/>
                  </a:cubicBezTo>
                  <a:cubicBezTo>
                    <a:pt x="15181" y="4822"/>
                    <a:pt x="13931" y="3775"/>
                    <a:pt x="12359" y="3727"/>
                  </a:cubicBezTo>
                  <a:cubicBezTo>
                    <a:pt x="12359" y="2608"/>
                    <a:pt x="11455" y="1691"/>
                    <a:pt x="10335" y="1691"/>
                  </a:cubicBezTo>
                  <a:cubicBezTo>
                    <a:pt x="9966" y="1691"/>
                    <a:pt x="9633" y="1786"/>
                    <a:pt x="9335" y="1953"/>
                  </a:cubicBezTo>
                  <a:cubicBezTo>
                    <a:pt x="9300" y="869"/>
                    <a:pt x="8407" y="0"/>
                    <a:pt x="7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324850" y="2659975"/>
              <a:ext cx="145275" cy="253925"/>
            </a:xfrm>
            <a:custGeom>
              <a:rect b="b" l="l" r="r" t="t"/>
              <a:pathLst>
                <a:path extrusionOk="0" h="10157" w="5811">
                  <a:moveTo>
                    <a:pt x="1370" y="1"/>
                  </a:moveTo>
                  <a:lnTo>
                    <a:pt x="1" y="5097"/>
                  </a:lnTo>
                  <a:lnTo>
                    <a:pt x="2906" y="5382"/>
                  </a:lnTo>
                  <a:lnTo>
                    <a:pt x="2358" y="10157"/>
                  </a:lnTo>
                  <a:lnTo>
                    <a:pt x="5811" y="3180"/>
                  </a:lnTo>
                  <a:lnTo>
                    <a:pt x="3620" y="3037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480825" y="2613250"/>
              <a:ext cx="82475" cy="162250"/>
            </a:xfrm>
            <a:custGeom>
              <a:rect b="b" l="l" r="r" t="t"/>
              <a:pathLst>
                <a:path extrusionOk="0" h="6490" w="3299">
                  <a:moveTo>
                    <a:pt x="1953" y="0"/>
                  </a:moveTo>
                  <a:lnTo>
                    <a:pt x="1" y="703"/>
                  </a:lnTo>
                  <a:lnTo>
                    <a:pt x="274" y="4001"/>
                  </a:lnTo>
                  <a:lnTo>
                    <a:pt x="2048" y="3560"/>
                  </a:lnTo>
                  <a:lnTo>
                    <a:pt x="2739" y="6489"/>
                  </a:lnTo>
                  <a:lnTo>
                    <a:pt x="3299" y="1644"/>
                  </a:lnTo>
                  <a:lnTo>
                    <a:pt x="1977" y="202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192700" y="2616225"/>
              <a:ext cx="108075" cy="147375"/>
            </a:xfrm>
            <a:custGeom>
              <a:rect b="b" l="l" r="r" t="t"/>
              <a:pathLst>
                <a:path extrusionOk="0" h="5895" w="4323">
                  <a:moveTo>
                    <a:pt x="2501" y="1"/>
                  </a:moveTo>
                  <a:lnTo>
                    <a:pt x="215" y="2394"/>
                  </a:lnTo>
                  <a:lnTo>
                    <a:pt x="1727" y="3430"/>
                  </a:lnTo>
                  <a:lnTo>
                    <a:pt x="0" y="5894"/>
                  </a:lnTo>
                  <a:lnTo>
                    <a:pt x="0" y="5894"/>
                  </a:lnTo>
                  <a:lnTo>
                    <a:pt x="3989" y="3084"/>
                  </a:lnTo>
                  <a:lnTo>
                    <a:pt x="2834" y="2346"/>
                  </a:lnTo>
                  <a:lnTo>
                    <a:pt x="4322" y="989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9"/>
          <p:cNvSpPr txBox="1"/>
          <p:nvPr>
            <p:ph idx="1" type="subTitle"/>
          </p:nvPr>
        </p:nvSpPr>
        <p:spPr>
          <a:xfrm>
            <a:off x="650850" y="4297625"/>
            <a:ext cx="55782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Supervised</a:t>
            </a:r>
            <a:r>
              <a:rPr lang="en" sz="2600"/>
              <a:t> by : Prof. QUAFAFOU Mohamed</a:t>
            </a:r>
            <a:endParaRPr sz="2600"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149975"/>
            <a:ext cx="1753149" cy="126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52" y="657950"/>
            <a:ext cx="3603050" cy="271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0"/>
          <p:cNvCxnSpPr/>
          <p:nvPr/>
        </p:nvCxnSpPr>
        <p:spPr>
          <a:xfrm>
            <a:off x="795750" y="475775"/>
            <a:ext cx="379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578650" y="552925"/>
            <a:ext cx="0" cy="276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0"/>
          <p:cNvSpPr txBox="1"/>
          <p:nvPr/>
        </p:nvSpPr>
        <p:spPr>
          <a:xfrm>
            <a:off x="269950" y="980875"/>
            <a:ext cx="30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dvent Pro"/>
                <a:ea typeface="Advent Pro"/>
                <a:cs typeface="Advent Pro"/>
                <a:sym typeface="Advent Pro"/>
              </a:rPr>
              <a:t>PATI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dvent Pro"/>
                <a:ea typeface="Advent Pro"/>
                <a:cs typeface="Advent Pro"/>
                <a:sym typeface="Advent Pro"/>
              </a:rPr>
              <a:t>ENTS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954425" y="75575"/>
            <a:ext cx="33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dvent Pro"/>
                <a:ea typeface="Advent Pro"/>
                <a:cs typeface="Advent Pro"/>
                <a:sym typeface="Advent Pro"/>
              </a:rPr>
              <a:t>EEG RECORDING AT DIFFERENT POINT IN TIME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901" y="1124262"/>
            <a:ext cx="3317400" cy="178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2151" y="3014250"/>
            <a:ext cx="3317399" cy="180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578638" y="3454700"/>
            <a:ext cx="50535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5 - recording when the patient had their eyes open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4 - recording when  the patient had their eyes closed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3 - The patient has a tumor in the brain, recording from the healthy brain area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recording from the area where the tumor was located</a:t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Recording of epileptic seizure </a:t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252" name="Google Shape;252;p30"/>
          <p:cNvCxnSpPr>
            <a:endCxn id="249" idx="0"/>
          </p:cNvCxnSpPr>
          <p:nvPr/>
        </p:nvCxnSpPr>
        <p:spPr>
          <a:xfrm flipH="1" rot="10800000">
            <a:off x="4384901" y="1124262"/>
            <a:ext cx="1889700" cy="45900"/>
          </a:xfrm>
          <a:prstGeom prst="curvedConnector4">
            <a:avLst>
              <a:gd fmla="val 14287" name="adj1"/>
              <a:gd fmla="val 980527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0"/>
          <p:cNvCxnSpPr/>
          <p:nvPr/>
        </p:nvCxnSpPr>
        <p:spPr>
          <a:xfrm>
            <a:off x="4359125" y="2996100"/>
            <a:ext cx="1375800" cy="848700"/>
          </a:xfrm>
          <a:prstGeom prst="curvedConnector3">
            <a:avLst>
              <a:gd fmla="val 28038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1966025" y="1532052"/>
            <a:ext cx="362100" cy="3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1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246275" y="927575"/>
            <a:ext cx="719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9200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246275" y="1608250"/>
            <a:ext cx="719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2300</a:t>
            </a:r>
            <a:endParaRPr sz="2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1966025" y="851377"/>
            <a:ext cx="362100" cy="3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0</a:t>
            </a:r>
            <a:endParaRPr sz="1600">
              <a:solidFill>
                <a:schemeClr val="accent4"/>
              </a:solidFill>
            </a:endParaRPr>
          </a:p>
        </p:txBody>
      </p:sp>
      <p:grpSp>
        <p:nvGrpSpPr>
          <p:cNvPr id="262" name="Google Shape;262;p31"/>
          <p:cNvGrpSpPr/>
          <p:nvPr/>
        </p:nvGrpSpPr>
        <p:grpSpPr>
          <a:xfrm>
            <a:off x="2328052" y="655275"/>
            <a:ext cx="5312481" cy="558205"/>
            <a:chOff x="2218525" y="841417"/>
            <a:chExt cx="10607989" cy="1954500"/>
          </a:xfrm>
        </p:grpSpPr>
        <p:cxnSp>
          <p:nvCxnSpPr>
            <p:cNvPr id="263" name="Google Shape;263;p31"/>
            <p:cNvCxnSpPr/>
            <p:nvPr/>
          </p:nvCxnSpPr>
          <p:spPr>
            <a:xfrm flipH="1">
              <a:off x="2218525" y="1527875"/>
              <a:ext cx="3129000" cy="831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diamond"/>
              <a:tailEnd len="med" w="med" type="diamond"/>
            </a:ln>
          </p:spPr>
        </p:cxnSp>
        <p:sp>
          <p:nvSpPr>
            <p:cNvPr id="264" name="Google Shape;264;p31"/>
            <p:cNvSpPr txBox="1"/>
            <p:nvPr/>
          </p:nvSpPr>
          <p:spPr>
            <a:xfrm>
              <a:off x="5347514" y="841417"/>
              <a:ext cx="7479000" cy="19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dvent Pro"/>
                  <a:ea typeface="Advent Pro"/>
                  <a:cs typeface="Advent Pro"/>
                  <a:sym typeface="Advent Pro"/>
                </a:rPr>
                <a:t>Class 1 (subjects with epileptic seizure)</a:t>
              </a:r>
              <a:endParaRPr b="1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endParaRPr>
            </a:p>
          </p:txBody>
        </p:sp>
      </p:grpSp>
      <p:grpSp>
        <p:nvGrpSpPr>
          <p:cNvPr id="265" name="Google Shape;265;p31"/>
          <p:cNvGrpSpPr/>
          <p:nvPr/>
        </p:nvGrpSpPr>
        <p:grpSpPr>
          <a:xfrm>
            <a:off x="2328177" y="1289675"/>
            <a:ext cx="5569542" cy="604472"/>
            <a:chOff x="2218525" y="841417"/>
            <a:chExt cx="11121289" cy="2116500"/>
          </a:xfrm>
        </p:grpSpPr>
        <p:cxnSp>
          <p:nvCxnSpPr>
            <p:cNvPr id="266" name="Google Shape;266;p31"/>
            <p:cNvCxnSpPr/>
            <p:nvPr/>
          </p:nvCxnSpPr>
          <p:spPr>
            <a:xfrm flipH="1">
              <a:off x="2218525" y="1527875"/>
              <a:ext cx="3129000" cy="831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diamond"/>
              <a:tailEnd len="med" w="med" type="diamond"/>
            </a:ln>
          </p:spPr>
        </p:cxnSp>
        <p:sp>
          <p:nvSpPr>
            <p:cNvPr id="267" name="Google Shape;267;p31"/>
            <p:cNvSpPr txBox="1"/>
            <p:nvPr/>
          </p:nvSpPr>
          <p:spPr>
            <a:xfrm>
              <a:off x="5347514" y="841417"/>
              <a:ext cx="7992300" cy="21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Advent Pro"/>
                  <a:ea typeface="Advent Pro"/>
                  <a:cs typeface="Advent Pro"/>
                  <a:sym typeface="Advent Pro"/>
                </a:rPr>
                <a:t>Class 0 (subjects falling in classes 2, 3, 4, and 5 are those who do not have epileptic seizure)</a:t>
              </a:r>
              <a:endParaRPr b="1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endParaRPr>
            </a:p>
          </p:txBody>
        </p:sp>
      </p:grp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88" y="2485075"/>
            <a:ext cx="2707300" cy="19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13" y="2347336"/>
            <a:ext cx="2707301" cy="211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662" y="2416188"/>
            <a:ext cx="2624678" cy="19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07" y="77150"/>
            <a:ext cx="7588592" cy="24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88" y="2634650"/>
            <a:ext cx="7588575" cy="2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0" y="121350"/>
            <a:ext cx="3635600" cy="27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63" y="121350"/>
            <a:ext cx="3692011" cy="272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3"/>
          <p:cNvCxnSpPr>
            <a:stCxn id="282" idx="1"/>
            <a:endCxn id="281" idx="3"/>
          </p:cNvCxnSpPr>
          <p:nvPr/>
        </p:nvCxnSpPr>
        <p:spPr>
          <a:xfrm flipH="1">
            <a:off x="3775263" y="1481562"/>
            <a:ext cx="15210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284" name="Google Shape;284;p33"/>
          <p:cNvSpPr txBox="1"/>
          <p:nvPr/>
        </p:nvSpPr>
        <p:spPr>
          <a:xfrm>
            <a:off x="3866100" y="1005150"/>
            <a:ext cx="171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dvent Pro"/>
                <a:ea typeface="Advent Pro"/>
                <a:cs typeface="Advent Pro"/>
                <a:sym typeface="Advent Pro"/>
              </a:rPr>
              <a:t>Oversampling</a:t>
            </a:r>
            <a:endParaRPr b="1" sz="1800"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285" name="Google Shape;285;p33"/>
          <p:cNvCxnSpPr>
            <a:stCxn id="286" idx="0"/>
            <a:endCxn id="281" idx="2"/>
          </p:cNvCxnSpPr>
          <p:nvPr/>
        </p:nvCxnSpPr>
        <p:spPr>
          <a:xfrm rot="-5400000">
            <a:off x="1014075" y="2824175"/>
            <a:ext cx="925800" cy="9609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diamond"/>
            <a:tailEnd len="med" w="med" type="diamond"/>
          </a:ln>
        </p:spPr>
      </p:cxnSp>
      <p:cxnSp>
        <p:nvCxnSpPr>
          <p:cNvPr id="287" name="Google Shape;287;p33"/>
          <p:cNvCxnSpPr>
            <a:stCxn id="288" idx="0"/>
          </p:cNvCxnSpPr>
          <p:nvPr/>
        </p:nvCxnSpPr>
        <p:spPr>
          <a:xfrm flipH="1" rot="5400000">
            <a:off x="2105725" y="3076475"/>
            <a:ext cx="488400" cy="893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286" name="Google Shape;286;p33"/>
          <p:cNvSpPr txBox="1"/>
          <p:nvPr/>
        </p:nvSpPr>
        <p:spPr>
          <a:xfrm>
            <a:off x="450075" y="3767525"/>
            <a:ext cx="109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20% : Testing</a:t>
            </a:r>
            <a:endParaRPr b="1" sz="19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2005975" y="3767525"/>
            <a:ext cx="158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80% :</a:t>
            </a:r>
            <a:endParaRPr b="1" sz="19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Oversampling</a:t>
            </a:r>
            <a:endParaRPr b="1" sz="1900"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289" name="Google Shape;289;p33"/>
          <p:cNvCxnSpPr/>
          <p:nvPr/>
        </p:nvCxnSpPr>
        <p:spPr>
          <a:xfrm rot="10800000">
            <a:off x="3515975" y="4066875"/>
            <a:ext cx="1357500" cy="44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diamond"/>
            <a:tailEnd len="med" w="med" type="diamond"/>
          </a:ln>
        </p:spPr>
      </p:cxnSp>
      <p:cxnSp>
        <p:nvCxnSpPr>
          <p:cNvPr id="290" name="Google Shape;290;p33"/>
          <p:cNvCxnSpPr/>
          <p:nvPr/>
        </p:nvCxnSpPr>
        <p:spPr>
          <a:xfrm flipH="1">
            <a:off x="4169400" y="3459000"/>
            <a:ext cx="691200" cy="608100"/>
          </a:xfrm>
          <a:prstGeom prst="bentConnector3">
            <a:avLst>
              <a:gd fmla="val 96738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291" name="Google Shape;291;p33"/>
          <p:cNvSpPr txBox="1"/>
          <p:nvPr/>
        </p:nvSpPr>
        <p:spPr>
          <a:xfrm>
            <a:off x="5000175" y="4128475"/>
            <a:ext cx="109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3</a:t>
            </a: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0% : Testing</a:t>
            </a:r>
            <a:endParaRPr b="1" sz="190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4755825" y="3022625"/>
            <a:ext cx="158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7</a:t>
            </a: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0% :</a:t>
            </a:r>
            <a:endParaRPr b="1" sz="1900"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dvent Pro"/>
                <a:ea typeface="Advent Pro"/>
                <a:cs typeface="Advent Pro"/>
                <a:sym typeface="Advent Pro"/>
              </a:rPr>
              <a:t>Training</a:t>
            </a:r>
            <a:endParaRPr b="1" sz="1900"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+ Testing</a:t>
            </a:r>
            <a:endParaRPr/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0" y="1531650"/>
            <a:ext cx="8839201" cy="197344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>
            <p:ph idx="4294967295" type="subTitle"/>
          </p:nvPr>
        </p:nvSpPr>
        <p:spPr>
          <a:xfrm>
            <a:off x="1053900" y="3697975"/>
            <a:ext cx="70362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P(Pos|D) OS: the probability of a positive test given that the patient has the disease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/>
              <a:t>P(Neg|~D) OS: the probability of a negative test given that the patient is well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+ Testing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00" y="1174775"/>
            <a:ext cx="8125000" cy="35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837500" y="1352925"/>
            <a:ext cx="43272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2547550" y="1062525"/>
            <a:ext cx="290400" cy="2904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3586488" y="1062537"/>
            <a:ext cx="531900" cy="5319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241725" y="1942875"/>
            <a:ext cx="274200" cy="2742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36"/>
          <p:cNvGrpSpPr/>
          <p:nvPr/>
        </p:nvGrpSpPr>
        <p:grpSpPr>
          <a:xfrm flipH="1">
            <a:off x="372652" y="1468229"/>
            <a:ext cx="3213655" cy="3675422"/>
            <a:chOff x="4862800" y="2576775"/>
            <a:chExt cx="2004150" cy="2292125"/>
          </a:xfrm>
        </p:grpSpPr>
        <p:sp>
          <p:nvSpPr>
            <p:cNvPr id="315" name="Google Shape;315;p36"/>
            <p:cNvSpPr/>
            <p:nvPr/>
          </p:nvSpPr>
          <p:spPr>
            <a:xfrm>
              <a:off x="4862800" y="2612350"/>
              <a:ext cx="2004150" cy="2256550"/>
            </a:xfrm>
            <a:custGeom>
              <a:rect b="b" l="l" r="r" t="t"/>
              <a:pathLst>
                <a:path extrusionOk="0" h="90262" w="80166">
                  <a:moveTo>
                    <a:pt x="39855" y="1"/>
                  </a:moveTo>
                  <a:cubicBezTo>
                    <a:pt x="39818" y="1"/>
                    <a:pt x="39781" y="1"/>
                    <a:pt x="39743" y="1"/>
                  </a:cubicBezTo>
                  <a:cubicBezTo>
                    <a:pt x="20443" y="84"/>
                    <a:pt x="14288" y="8311"/>
                    <a:pt x="12061" y="14252"/>
                  </a:cubicBezTo>
                  <a:cubicBezTo>
                    <a:pt x="9835" y="20182"/>
                    <a:pt x="6727" y="36362"/>
                    <a:pt x="6727" y="36362"/>
                  </a:cubicBezTo>
                  <a:lnTo>
                    <a:pt x="14288" y="36362"/>
                  </a:lnTo>
                  <a:cubicBezTo>
                    <a:pt x="14288" y="36362"/>
                    <a:pt x="13824" y="52150"/>
                    <a:pt x="14919" y="53400"/>
                  </a:cubicBezTo>
                  <a:cubicBezTo>
                    <a:pt x="15811" y="54421"/>
                    <a:pt x="19483" y="54574"/>
                    <a:pt x="23049" y="54574"/>
                  </a:cubicBezTo>
                  <a:cubicBezTo>
                    <a:pt x="24585" y="54574"/>
                    <a:pt x="26101" y="54546"/>
                    <a:pt x="27367" y="54546"/>
                  </a:cubicBezTo>
                  <a:cubicBezTo>
                    <a:pt x="29127" y="54546"/>
                    <a:pt x="30404" y="54601"/>
                    <a:pt x="30576" y="54865"/>
                  </a:cubicBezTo>
                  <a:cubicBezTo>
                    <a:pt x="31153" y="55731"/>
                    <a:pt x="38869" y="72331"/>
                    <a:pt x="13181" y="72331"/>
                  </a:cubicBezTo>
                  <a:cubicBezTo>
                    <a:pt x="12391" y="72331"/>
                    <a:pt x="11570" y="72316"/>
                    <a:pt x="10716" y="72283"/>
                  </a:cubicBezTo>
                  <a:cubicBezTo>
                    <a:pt x="10600" y="72279"/>
                    <a:pt x="10485" y="72277"/>
                    <a:pt x="10372" y="72277"/>
                  </a:cubicBezTo>
                  <a:cubicBezTo>
                    <a:pt x="1336" y="72277"/>
                    <a:pt x="0" y="86158"/>
                    <a:pt x="0" y="90262"/>
                  </a:cubicBezTo>
                  <a:lnTo>
                    <a:pt x="79510" y="90262"/>
                  </a:lnTo>
                  <a:cubicBezTo>
                    <a:pt x="79510" y="90262"/>
                    <a:pt x="80165" y="78463"/>
                    <a:pt x="73950" y="73045"/>
                  </a:cubicBezTo>
                  <a:cubicBezTo>
                    <a:pt x="71021" y="70486"/>
                    <a:pt x="53852" y="72093"/>
                    <a:pt x="52697" y="69426"/>
                  </a:cubicBezTo>
                  <a:cubicBezTo>
                    <a:pt x="49971" y="63151"/>
                    <a:pt x="49935" y="55234"/>
                    <a:pt x="57686" y="47328"/>
                  </a:cubicBezTo>
                  <a:cubicBezTo>
                    <a:pt x="67138" y="37698"/>
                    <a:pt x="65953" y="1"/>
                    <a:pt x="398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318200" y="2576775"/>
              <a:ext cx="1257625" cy="2199325"/>
            </a:xfrm>
            <a:custGeom>
              <a:rect b="b" l="l" r="r" t="t"/>
              <a:pathLst>
                <a:path extrusionOk="0" h="87973" w="50305">
                  <a:moveTo>
                    <a:pt x="17720" y="0"/>
                  </a:moveTo>
                  <a:cubicBezTo>
                    <a:pt x="5134" y="0"/>
                    <a:pt x="1" y="7282"/>
                    <a:pt x="1" y="7282"/>
                  </a:cubicBezTo>
                  <a:cubicBezTo>
                    <a:pt x="1" y="7282"/>
                    <a:pt x="1406" y="13520"/>
                    <a:pt x="4371" y="19045"/>
                  </a:cubicBezTo>
                  <a:cubicBezTo>
                    <a:pt x="9395" y="28463"/>
                    <a:pt x="16015" y="28117"/>
                    <a:pt x="20373" y="38916"/>
                  </a:cubicBezTo>
                  <a:cubicBezTo>
                    <a:pt x="20741" y="39837"/>
                    <a:pt x="21353" y="40166"/>
                    <a:pt x="22096" y="40166"/>
                  </a:cubicBezTo>
                  <a:cubicBezTo>
                    <a:pt x="23965" y="40166"/>
                    <a:pt x="26666" y="38082"/>
                    <a:pt x="28421" y="38082"/>
                  </a:cubicBezTo>
                  <a:cubicBezTo>
                    <a:pt x="29281" y="38082"/>
                    <a:pt x="29914" y="38582"/>
                    <a:pt x="30112" y="40071"/>
                  </a:cubicBezTo>
                  <a:cubicBezTo>
                    <a:pt x="30752" y="44820"/>
                    <a:pt x="29395" y="51217"/>
                    <a:pt x="24927" y="51217"/>
                  </a:cubicBezTo>
                  <a:cubicBezTo>
                    <a:pt x="23996" y="51217"/>
                    <a:pt x="22929" y="50939"/>
                    <a:pt x="21718" y="50311"/>
                  </a:cubicBezTo>
                  <a:cubicBezTo>
                    <a:pt x="21718" y="50311"/>
                    <a:pt x="21670" y="51204"/>
                    <a:pt x="21587" y="52716"/>
                  </a:cubicBezTo>
                  <a:cubicBezTo>
                    <a:pt x="21218" y="57109"/>
                    <a:pt x="19837" y="66432"/>
                    <a:pt x="14622" y="71099"/>
                  </a:cubicBezTo>
                  <a:cubicBezTo>
                    <a:pt x="7657" y="77338"/>
                    <a:pt x="10062" y="86958"/>
                    <a:pt x="10062" y="86958"/>
                  </a:cubicBezTo>
                  <a:cubicBezTo>
                    <a:pt x="14454" y="87659"/>
                    <a:pt x="18322" y="87972"/>
                    <a:pt x="21727" y="87972"/>
                  </a:cubicBezTo>
                  <a:cubicBezTo>
                    <a:pt x="44585" y="87972"/>
                    <a:pt x="46607" y="73855"/>
                    <a:pt x="46483" y="68063"/>
                  </a:cubicBezTo>
                  <a:cubicBezTo>
                    <a:pt x="47876" y="58609"/>
                    <a:pt x="47054" y="39071"/>
                    <a:pt x="47435" y="34809"/>
                  </a:cubicBezTo>
                  <a:cubicBezTo>
                    <a:pt x="47912" y="29546"/>
                    <a:pt x="50305" y="7913"/>
                    <a:pt x="29255" y="1781"/>
                  </a:cubicBezTo>
                  <a:cubicBezTo>
                    <a:pt x="24865" y="505"/>
                    <a:pt x="21034" y="0"/>
                    <a:pt x="1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5318200" y="3111225"/>
              <a:ext cx="251550" cy="257200"/>
            </a:xfrm>
            <a:custGeom>
              <a:rect b="b" l="l" r="r" t="t"/>
              <a:pathLst>
                <a:path extrusionOk="0" h="10288" w="10062">
                  <a:moveTo>
                    <a:pt x="1" y="1"/>
                  </a:moveTo>
                  <a:lnTo>
                    <a:pt x="1" y="10288"/>
                  </a:lnTo>
                  <a:lnTo>
                    <a:pt x="10062" y="7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5318200" y="3111225"/>
              <a:ext cx="118800" cy="257200"/>
            </a:xfrm>
            <a:custGeom>
              <a:rect b="b" l="l" r="r" t="t"/>
              <a:pathLst>
                <a:path extrusionOk="0" h="10288" w="4752">
                  <a:moveTo>
                    <a:pt x="1" y="1"/>
                  </a:moveTo>
                  <a:lnTo>
                    <a:pt x="1" y="10288"/>
                  </a:lnTo>
                  <a:cubicBezTo>
                    <a:pt x="1" y="10288"/>
                    <a:pt x="3132" y="8644"/>
                    <a:pt x="3942" y="5989"/>
                  </a:cubicBezTo>
                  <a:cubicBezTo>
                    <a:pt x="4752" y="33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250050" y="3689875"/>
              <a:ext cx="258100" cy="82900"/>
            </a:xfrm>
            <a:custGeom>
              <a:rect b="b" l="l" r="r" t="t"/>
              <a:pathLst>
                <a:path extrusionOk="0" h="3316" w="10324">
                  <a:moveTo>
                    <a:pt x="10323" y="0"/>
                  </a:moveTo>
                  <a:cubicBezTo>
                    <a:pt x="10323" y="0"/>
                    <a:pt x="8013" y="1457"/>
                    <a:pt x="4718" y="1457"/>
                  </a:cubicBezTo>
                  <a:cubicBezTo>
                    <a:pt x="3294" y="1457"/>
                    <a:pt x="1686" y="1185"/>
                    <a:pt x="0" y="405"/>
                  </a:cubicBezTo>
                  <a:lnTo>
                    <a:pt x="0" y="405"/>
                  </a:lnTo>
                  <a:cubicBezTo>
                    <a:pt x="1" y="405"/>
                    <a:pt x="2524" y="3315"/>
                    <a:pt x="5506" y="3315"/>
                  </a:cubicBezTo>
                  <a:cubicBezTo>
                    <a:pt x="7085" y="3315"/>
                    <a:pt x="8794" y="2499"/>
                    <a:pt x="10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5427150" y="2665150"/>
              <a:ext cx="996000" cy="787975"/>
            </a:xfrm>
            <a:custGeom>
              <a:rect b="b" l="l" r="r" t="t"/>
              <a:pathLst>
                <a:path extrusionOk="0" h="31519" w="3984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6"/>
          <p:cNvSpPr/>
          <p:nvPr/>
        </p:nvSpPr>
        <p:spPr>
          <a:xfrm flipH="1" rot="-3092140">
            <a:off x="1648307" y="1755643"/>
            <a:ext cx="329314" cy="670809"/>
          </a:xfrm>
          <a:custGeom>
            <a:rect b="b" l="l" r="r" t="t"/>
            <a:pathLst>
              <a:path extrusionOk="0" h="24837" w="12193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 flipH="1" rot="-1500426">
            <a:off x="2032136" y="1755776"/>
            <a:ext cx="226133" cy="460629"/>
          </a:xfrm>
          <a:custGeom>
            <a:rect b="b" l="l" r="r" t="t"/>
            <a:pathLst>
              <a:path extrusionOk="0" h="24837" w="12193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 rot="-1868396">
            <a:off x="1414322" y="2084232"/>
            <a:ext cx="226115" cy="460594"/>
          </a:xfrm>
          <a:custGeom>
            <a:rect b="b" l="l" r="r" t="t"/>
            <a:pathLst>
              <a:path extrusionOk="0" h="24837" w="12193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>
            <p:ph idx="4294967295" type="subTitle"/>
          </p:nvPr>
        </p:nvSpPr>
        <p:spPr>
          <a:xfrm>
            <a:off x="3586500" y="2774650"/>
            <a:ext cx="53451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/>
              <a:t>Presented by : ZIYAD Mohssine, ZOGARH Meriem, OUKASSOU Youssef</a:t>
            </a:r>
            <a:endParaRPr b="1" sz="1500"/>
          </a:p>
        </p:txBody>
      </p:sp>
      <p:sp>
        <p:nvSpPr>
          <p:cNvPr id="325" name="Google Shape;325;p36"/>
          <p:cNvSpPr txBox="1"/>
          <p:nvPr>
            <p:ph idx="4294967295" type="subTitle"/>
          </p:nvPr>
        </p:nvSpPr>
        <p:spPr>
          <a:xfrm>
            <a:off x="3586500" y="3088750"/>
            <a:ext cx="5620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Supervised by : Prof. QUAFAFOU Mohamed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ilepsy and Other Seizure Brain Disorders by Slidesgo">
  <a:themeElements>
    <a:clrScheme name="Simple Light">
      <a:dk1>
        <a:srgbClr val="5A4275"/>
      </a:dk1>
      <a:lt1>
        <a:srgbClr val="D4BAFC"/>
      </a:lt1>
      <a:dk2>
        <a:srgbClr val="7352B3"/>
      </a:dk2>
      <a:lt2>
        <a:srgbClr val="977CCA"/>
      </a:lt2>
      <a:accent1>
        <a:srgbClr val="B19ED5"/>
      </a:accent1>
      <a:accent2>
        <a:srgbClr val="D1C7E6"/>
      </a:accent2>
      <a:accent3>
        <a:srgbClr val="EBDEFC"/>
      </a:accent3>
      <a:accent4>
        <a:srgbClr val="FFFFFF"/>
      </a:accent4>
      <a:accent5>
        <a:srgbClr val="FFFFFF"/>
      </a:accent5>
      <a:accent6>
        <a:srgbClr val="FFFFFF"/>
      </a:accent6>
      <a:hlink>
        <a:srgbClr val="5A42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