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6" r:id="rId2"/>
    <p:sldId id="372" r:id="rId3"/>
    <p:sldId id="427" r:id="rId4"/>
    <p:sldId id="311" r:id="rId5"/>
    <p:sldId id="371" r:id="rId6"/>
    <p:sldId id="428" r:id="rId7"/>
    <p:sldId id="274" r:id="rId8"/>
    <p:sldId id="273" r:id="rId9"/>
    <p:sldId id="276" r:id="rId10"/>
    <p:sldId id="272" r:id="rId11"/>
    <p:sldId id="429" r:id="rId12"/>
    <p:sldId id="293" r:id="rId13"/>
    <p:sldId id="294" r:id="rId14"/>
    <p:sldId id="296" r:id="rId15"/>
    <p:sldId id="297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7" r:id="rId26"/>
    <p:sldId id="436" r:id="rId27"/>
    <p:sldId id="317" r:id="rId28"/>
  </p:sldIdLst>
  <p:sldSz cx="9144000" cy="5143500" type="screen16x9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127"/>
  </p:normalViewPr>
  <p:slideViewPr>
    <p:cSldViewPr>
      <p:cViewPr varScale="1">
        <p:scale>
          <a:sx n="143" d="100"/>
          <a:sy n="143" d="100"/>
        </p:scale>
        <p:origin x="120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6533-99CF-48F9-8C5B-12D2601D34A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B81F4-E960-423D-9112-AF8D5380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5F574-1652-4A84-986D-42E074E8C04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5F574-1652-4A84-986D-42E074E8C04D}" type="slidenum">
              <a:rPr lang="en-US"/>
              <a:pPr/>
              <a:t>6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3002" y="9119299"/>
            <a:ext cx="3170491" cy="48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77D3A24D-EB1D-40D7-A08E-81880120EDC6}" type="slidenum">
              <a:rPr lang="en-AU" sz="1300"/>
              <a:pPr algn="r"/>
              <a:t>7</a:t>
            </a:fld>
            <a:endParaRPr lang="en-AU" sz="13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3900"/>
            <a:ext cx="6391275" cy="3595688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1184"/>
            <a:ext cx="5852160" cy="4318698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143002" y="9119299"/>
            <a:ext cx="3170491" cy="48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0B203378-6972-4CC2-A762-026BC79B4407}" type="slidenum">
              <a:rPr lang="en-AU" sz="1300"/>
              <a:pPr algn="r"/>
              <a:t>8</a:t>
            </a:fld>
            <a:endParaRPr lang="en-AU" sz="130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4250" cy="3595688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1184"/>
            <a:ext cx="5852160" cy="4318698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4143002" y="9119299"/>
            <a:ext cx="3170491" cy="48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25221EAD-B554-4A48-985B-2B0578744BF0}" type="slidenum">
              <a:rPr lang="en-AU" sz="1300"/>
              <a:pPr algn="r"/>
              <a:t>9</a:t>
            </a:fld>
            <a:endParaRPr lang="en-AU" sz="1300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3900"/>
            <a:ext cx="6391275" cy="3595688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1184"/>
            <a:ext cx="5852160" cy="4318698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5F574-1652-4A84-986D-42E074E8C04D}" type="slidenum">
              <a:rPr lang="en-US"/>
              <a:pPr/>
              <a:t>11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2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tif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tif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tiff"/><Relationship Id="rId2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75475"/>
            <a:ext cx="1629410" cy="258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 userDrawn="1"/>
        </p:nvGrpSpPr>
        <p:grpSpPr>
          <a:xfrm>
            <a:off x="7787718" y="4807821"/>
            <a:ext cx="822882" cy="221692"/>
            <a:chOff x="8168752" y="4857750"/>
            <a:chExt cx="822882" cy="221692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8752" y="4860861"/>
              <a:ext cx="533400" cy="2133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3694" y="4857750"/>
              <a:ext cx="197940" cy="22169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191000" y="4705350"/>
            <a:ext cx="3200400" cy="409741"/>
            <a:chOff x="126609" y="2480772"/>
            <a:chExt cx="8835056" cy="1131136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13954" y="2548153"/>
              <a:ext cx="1044126" cy="1044127"/>
            </a:xfrm>
            <a:prstGeom prst="rect">
              <a:avLst/>
            </a:prstGeom>
          </p:spPr>
        </p:pic>
        <p:pic>
          <p:nvPicPr>
            <p:cNvPr id="19" name="Picture 13" descr="RU_LOGOTYPE_CMYK_S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26609" y="2770396"/>
              <a:ext cx="2088617" cy="55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1800" y="2651050"/>
              <a:ext cx="2179865" cy="7208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7120" y="2480772"/>
              <a:ext cx="3535679" cy="1131136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467600" y="4767031"/>
            <a:ext cx="272395" cy="278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686800" y="4840240"/>
            <a:ext cx="424775" cy="1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ytestbed.net/repositories/revision/omf/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ytestbed.net/repositories/revision/omf/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bit-lab.org/" TargetMode="External"/><Relationship Id="rId2" Type="http://schemas.openxmlformats.org/officeDocument/2006/relationships/hyperlink" Target="http://advancedwirele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ml-doc.orbit-lab.org/" TargetMode="External"/><Relationship Id="rId5" Type="http://schemas.openxmlformats.org/officeDocument/2006/relationships/hyperlink" Target="http://omf.orbit-lab.org/" TargetMode="External"/><Relationship Id="rId4" Type="http://schemas.openxmlformats.org/officeDocument/2006/relationships/hyperlink" Target="http://www.cosmos-lab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42950"/>
            <a:ext cx="7315200" cy="32004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COSMOS/ORBIT</a:t>
            </a:r>
            <a:br>
              <a:rPr lang="en-US" sz="66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Tutorials</a:t>
            </a:r>
            <a:br>
              <a:rPr lang="en-US" sz="66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(Introduction)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OMF Command </a:t>
            </a:r>
            <a:br>
              <a:rPr lang="en-US" dirty="0"/>
            </a:br>
            <a:r>
              <a:rPr lang="en-US" sz="2325" dirty="0"/>
              <a:t>(aka “</a:t>
            </a:r>
            <a:r>
              <a:rPr lang="en-US" sz="2325" dirty="0" err="1"/>
              <a:t>NodeHandler</a:t>
            </a:r>
            <a:r>
              <a:rPr lang="en-US" sz="2325" dirty="0"/>
              <a:t>”)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57450" y="1885951"/>
          <a:ext cx="4629151" cy="24988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3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571">
                <a:tc>
                  <a:txBody>
                    <a:bodyPr/>
                    <a:lstStyle/>
                    <a:p>
                      <a:r>
                        <a:rPr lang="en-US" sz="1300" b="1" i="1" dirty="0"/>
                        <a:t>Subcommand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b="1" i="1" dirty="0"/>
                        <a:t>Description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4">
                <a:tc>
                  <a:txBody>
                    <a:bodyPr/>
                    <a:lstStyle/>
                    <a:p>
                      <a:r>
                        <a:rPr lang="en-US" sz="1300" dirty="0" err="1"/>
                        <a:t>omf</a:t>
                      </a:r>
                      <a:r>
                        <a:rPr lang="en-US" sz="1300" dirty="0"/>
                        <a:t> help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Display the help for using </a:t>
                      </a:r>
                      <a:r>
                        <a:rPr lang="en-US" sz="1300" dirty="0" err="1"/>
                        <a:t>omf</a:t>
                      </a:r>
                      <a:r>
                        <a:rPr lang="en-US" sz="1300" dirty="0"/>
                        <a:t> commands.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0">
                <a:tc>
                  <a:txBody>
                    <a:bodyPr/>
                    <a:lstStyle/>
                    <a:p>
                      <a:r>
                        <a:rPr lang="en-US" sz="1300"/>
                        <a:t>omf exec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Execute an experiment script.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24">
                <a:tc>
                  <a:txBody>
                    <a:bodyPr/>
                    <a:lstStyle/>
                    <a:p>
                      <a:r>
                        <a:rPr lang="en-US" sz="1300"/>
                        <a:t>omf load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Load a disk image on a given set of nodes.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324">
                <a:tc>
                  <a:txBody>
                    <a:bodyPr/>
                    <a:lstStyle/>
                    <a:p>
                      <a:r>
                        <a:rPr lang="en-US" sz="1300"/>
                        <a:t>omf save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Save a disk image from a given node into a file.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324">
                <a:tc>
                  <a:txBody>
                    <a:bodyPr/>
                    <a:lstStyle/>
                    <a:p>
                      <a:r>
                        <a:rPr lang="en-US" sz="1300"/>
                        <a:t>omf tell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Switch a given set of nodes ON/OFF.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324">
                <a:tc>
                  <a:txBody>
                    <a:bodyPr/>
                    <a:lstStyle/>
                    <a:p>
                      <a:r>
                        <a:rPr lang="en-US" sz="1300"/>
                        <a:t>omf stat</a:t>
                      </a:r>
                    </a:p>
                  </a:txBody>
                  <a:tcPr marL="66261" marR="66261" marT="33131" marB="3313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Returns the status of a given set of nodes</a:t>
                      </a:r>
                    </a:p>
                  </a:txBody>
                  <a:tcPr marL="66261" marR="66261" marT="33131" marB="331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00300" y="1085850"/>
            <a:ext cx="4686300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/>
              <a:t>omf</a:t>
            </a:r>
            <a:r>
              <a:rPr lang="en-US" sz="2100" dirty="0"/>
              <a:t> [SUBCOMMAND] [ARGUMENT]...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0" y="1047750"/>
            <a:ext cx="6172200" cy="27241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Second Exercise: Basic OMF commands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000" b="1" i="1" dirty="0" err="1">
                <a:solidFill>
                  <a:schemeClr val="bg2">
                    <a:lumMod val="75000"/>
                  </a:schemeClr>
                </a:solidFill>
              </a:rPr>
              <a:t>omf</a:t>
            </a:r>
            <a:r>
              <a:rPr lang="en-US" sz="3000" b="1" i="1" dirty="0">
                <a:solidFill>
                  <a:schemeClr val="bg2">
                    <a:lumMod val="75000"/>
                  </a:schemeClr>
                </a:solidFill>
              </a:rPr>
              <a:t> {tell, stat, load, save}</a:t>
            </a:r>
            <a:endParaRPr lang="en-US" sz="3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0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937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OMF Experiment Description Language (OEDL)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763000" cy="3352799"/>
          </a:xfrm>
        </p:spPr>
        <p:txBody>
          <a:bodyPr>
            <a:normAutofit/>
          </a:bodyPr>
          <a:lstStyle/>
          <a:p>
            <a:r>
              <a:rPr lang="en-US" dirty="0"/>
              <a:t>Domain-specific Language based on Ruby</a:t>
            </a:r>
          </a:p>
          <a:p>
            <a:r>
              <a:rPr lang="en-US" dirty="0"/>
              <a:t>Two parts of experiment description (ED):</a:t>
            </a:r>
          </a:p>
          <a:p>
            <a:pPr lvl="1"/>
            <a:r>
              <a:rPr lang="en-US" b="1" dirty="0"/>
              <a:t>Resource requirements and configuration</a:t>
            </a:r>
            <a:r>
              <a:rPr lang="en-US" dirty="0"/>
              <a:t>: specifies experimental resources</a:t>
            </a:r>
          </a:p>
          <a:p>
            <a:pPr lvl="1"/>
            <a:r>
              <a:rPr lang="en-US" b="1" dirty="0"/>
              <a:t>Task description</a:t>
            </a:r>
            <a:r>
              <a:rPr lang="en-US" dirty="0"/>
              <a:t>: </a:t>
            </a:r>
            <a:r>
              <a:rPr lang="en-US" i="1" dirty="0"/>
              <a:t>state-machine</a:t>
            </a:r>
            <a:r>
              <a:rPr lang="en-US" dirty="0"/>
              <a:t> that enumerates tasks to perform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OEDL Commands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8 groups: </a:t>
            </a:r>
          </a:p>
          <a:p>
            <a:r>
              <a:rPr lang="en-US" sz="2400" dirty="0"/>
              <a:t>Top-level commands</a:t>
            </a:r>
          </a:p>
          <a:p>
            <a:r>
              <a:rPr lang="en-US" sz="2400" dirty="0"/>
              <a:t>Topology-specific commands</a:t>
            </a:r>
          </a:p>
          <a:p>
            <a:r>
              <a:rPr lang="en-US" sz="2400" dirty="0"/>
              <a:t>Group-specific commands</a:t>
            </a:r>
          </a:p>
          <a:p>
            <a:r>
              <a:rPr lang="en-US" sz="2400" dirty="0"/>
              <a:t>Prototype-specific commands</a:t>
            </a:r>
          </a:p>
          <a:p>
            <a:r>
              <a:rPr lang="en-US" sz="2400" dirty="0"/>
              <a:t>Application-specific commands</a:t>
            </a:r>
          </a:p>
          <a:p>
            <a:r>
              <a:rPr lang="en-US" sz="2400" dirty="0"/>
              <a:t>Execution-specific commands</a:t>
            </a:r>
          </a:p>
          <a:p>
            <a:r>
              <a:rPr lang="en-US" sz="2400" dirty="0"/>
              <a:t>Resource Paths</a:t>
            </a:r>
          </a:p>
          <a:p>
            <a:r>
              <a:rPr lang="en-US" sz="2400" dirty="0" err="1"/>
              <a:t>Testbed</a:t>
            </a:r>
            <a:r>
              <a:rPr lang="en-US" sz="2400" dirty="0"/>
              <a:t>-specific commands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31"/>
            <a:ext cx="9144000" cy="7620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Top-level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defProperty</a:t>
            </a:r>
            <a:endParaRPr lang="en-US" sz="2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600201"/>
            <a:ext cx="5657850" cy="17942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name</a:t>
            </a:r>
            <a:r>
              <a:rPr lang="en-US" dirty="0"/>
              <a:t>: name of the property. This name will be used to refer to this property in any consecutive OEDL commands.</a:t>
            </a:r>
          </a:p>
          <a:p>
            <a:r>
              <a:rPr lang="en-US" b="1" dirty="0" err="1"/>
              <a:t>initialValue</a:t>
            </a:r>
            <a:r>
              <a:rPr lang="en-US" dirty="0"/>
              <a:t>: the initial value of the property. This also determines the type of the property.</a:t>
            </a:r>
          </a:p>
          <a:p>
            <a:r>
              <a:rPr lang="en-US" b="1" dirty="0"/>
              <a:t>description</a:t>
            </a:r>
            <a:r>
              <a:rPr lang="en-US" dirty="0"/>
              <a:t>: Textual description. Used in Experiment Controller's help message, as well as for the default web interface.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971550"/>
            <a:ext cx="56007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defProperty</a:t>
            </a:r>
            <a:r>
              <a:rPr lang="en-US" dirty="0"/>
              <a:t>(name, </a:t>
            </a:r>
            <a:r>
              <a:rPr lang="en-US" dirty="0" err="1"/>
              <a:t>initialValue</a:t>
            </a:r>
            <a:r>
              <a:rPr lang="en-US" dirty="0"/>
              <a:t>, description)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479453"/>
            <a:ext cx="5715000" cy="71558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b="1" dirty="0"/>
              <a:t>Usage:</a:t>
            </a:r>
          </a:p>
          <a:p>
            <a:r>
              <a:rPr lang="en-US" sz="1350" i="1" dirty="0" err="1"/>
              <a:t>defProperty</a:t>
            </a:r>
            <a:r>
              <a:rPr lang="en-US" sz="1350" i="1" dirty="0"/>
              <a:t>('rate', 300, 'Bits per second sent from sender') </a:t>
            </a:r>
          </a:p>
          <a:p>
            <a:r>
              <a:rPr lang="en-US" sz="1350" i="1" dirty="0" err="1"/>
              <a:t>defProperty</a:t>
            </a:r>
            <a:r>
              <a:rPr lang="en-US" sz="1350" i="1" dirty="0"/>
              <a:t>('</a:t>
            </a:r>
            <a:r>
              <a:rPr lang="en-US" sz="1350" i="1" dirty="0" err="1"/>
              <a:t>packetSize</a:t>
            </a:r>
            <a:r>
              <a:rPr lang="en-US" sz="1350" i="1" dirty="0"/>
              <a:t>', 1024, 'Size of packets sent from sender')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Top-level Commands: 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57401"/>
            <a:ext cx="5657850" cy="800099"/>
          </a:xfrm>
        </p:spPr>
        <p:txBody>
          <a:bodyPr>
            <a:normAutofit/>
          </a:bodyPr>
          <a:lstStyle/>
          <a:p>
            <a:r>
              <a:rPr lang="en-US" sz="1500" dirty="0" err="1"/>
              <a:t>propName</a:t>
            </a:r>
            <a:r>
              <a:rPr lang="en-US" sz="1500" dirty="0"/>
              <a:t>: Name of experiment property.</a:t>
            </a:r>
          </a:p>
          <a:p>
            <a:r>
              <a:rPr lang="en-US" sz="1500" dirty="0" err="1"/>
              <a:t>newValue</a:t>
            </a:r>
            <a:r>
              <a:rPr lang="en-US" sz="1500" dirty="0"/>
              <a:t>: New value to assign to the property.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7350" y="1314451"/>
            <a:ext cx="56007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prop.propName</a:t>
            </a:r>
            <a:endParaRPr lang="en-US" dirty="0"/>
          </a:p>
          <a:p>
            <a:r>
              <a:rPr lang="en-US" dirty="0" err="1"/>
              <a:t>prop.propName</a:t>
            </a:r>
            <a:r>
              <a:rPr lang="en-US" dirty="0"/>
              <a:t> = </a:t>
            </a:r>
            <a:r>
              <a:rPr lang="en-US" dirty="0" err="1"/>
              <a:t>newValue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8900" y="2989124"/>
            <a:ext cx="4057650" cy="177741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/>
              <a:t>Usage:</a:t>
            </a:r>
          </a:p>
          <a:p>
            <a:r>
              <a:rPr lang="en-US" sz="1350" dirty="0" err="1"/>
              <a:t>defProperty</a:t>
            </a:r>
            <a:r>
              <a:rPr lang="en-US" sz="1350" dirty="0"/>
              <a:t>('rate', 300, 'Bits per second sent from sender') …</a:t>
            </a:r>
          </a:p>
          <a:p>
            <a:r>
              <a:rPr lang="en-US" sz="1350" dirty="0"/>
              <a:t>'rate' =&gt; </a:t>
            </a:r>
            <a:r>
              <a:rPr lang="en-US" sz="1350" dirty="0" err="1"/>
              <a:t>prop.rate</a:t>
            </a:r>
            <a:r>
              <a:rPr lang="en-US" sz="1350" dirty="0"/>
              <a:t> </a:t>
            </a:r>
          </a:p>
          <a:p>
            <a:r>
              <a:rPr lang="en-US" sz="1350" dirty="0"/>
              <a:t>…</a:t>
            </a:r>
          </a:p>
          <a:p>
            <a:r>
              <a:rPr lang="en-US" sz="1350" dirty="0"/>
              <a:t>[500, 1000, 2000].each { |</a:t>
            </a:r>
            <a:r>
              <a:rPr lang="en-US" sz="1350" dirty="0" err="1"/>
              <a:t>newRate</a:t>
            </a:r>
            <a:r>
              <a:rPr lang="en-US" sz="1350" dirty="0"/>
              <a:t>| </a:t>
            </a:r>
          </a:p>
          <a:p>
            <a:r>
              <a:rPr lang="en-US" sz="1350" dirty="0" err="1"/>
              <a:t>prop.rate</a:t>
            </a:r>
            <a:r>
              <a:rPr lang="en-US" sz="1350" dirty="0"/>
              <a:t> = </a:t>
            </a:r>
            <a:r>
              <a:rPr lang="en-US" sz="1350" dirty="0" err="1"/>
              <a:t>newRate</a:t>
            </a:r>
            <a:r>
              <a:rPr lang="en-US" sz="1350" dirty="0"/>
              <a:t> 14</a:t>
            </a:r>
          </a:p>
          <a:p>
            <a:r>
              <a:rPr lang="en-US" sz="1350" i="1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Top-level Commands: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457450"/>
            <a:ext cx="5657850" cy="342900"/>
          </a:xfrm>
        </p:spPr>
        <p:txBody>
          <a:bodyPr>
            <a:normAutofit/>
          </a:bodyPr>
          <a:lstStyle/>
          <a:p>
            <a:r>
              <a:rPr lang="en-US" sz="1500" b="1" dirty="0"/>
              <a:t>arg1</a:t>
            </a:r>
            <a:r>
              <a:rPr lang="en-US" sz="1500" dirty="0"/>
              <a:t>: None or more strings to be logged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3300" y="1085850"/>
            <a:ext cx="19431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debug(arg1, ...) </a:t>
            </a:r>
          </a:p>
          <a:p>
            <a:r>
              <a:rPr lang="en-US" dirty="0"/>
              <a:t>info(arg1, ...) </a:t>
            </a:r>
          </a:p>
          <a:p>
            <a:r>
              <a:rPr lang="en-US" dirty="0"/>
              <a:t>warn(arg1, ...) </a:t>
            </a:r>
          </a:p>
          <a:p>
            <a:r>
              <a:rPr lang="en-US" dirty="0"/>
              <a:t>error(arg1,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6050" y="2989124"/>
            <a:ext cx="4057650" cy="94641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/>
              <a:t>Usage:</a:t>
            </a:r>
          </a:p>
          <a:p>
            <a:r>
              <a:rPr lang="en-US" sz="1350" dirty="0"/>
              <a:t>info("Starting") </a:t>
            </a:r>
          </a:p>
          <a:p>
            <a:r>
              <a:rPr lang="en-US" sz="1350" dirty="0"/>
              <a:t>debug(</a:t>
            </a:r>
            <a:r>
              <a:rPr lang="en-US" sz="1350" dirty="0" err="1"/>
              <a:t>i</a:t>
            </a:r>
            <a:r>
              <a:rPr lang="en-US" sz="1350" dirty="0"/>
              <a:t>, " resource(s) are up")</a:t>
            </a:r>
          </a:p>
          <a:p>
            <a:endParaRPr lang="en-US" sz="1350" i="1" dirty="0"/>
          </a:p>
        </p:txBody>
      </p:sp>
      <p:sp>
        <p:nvSpPr>
          <p:cNvPr id="6" name="Rectangle 5"/>
          <p:cNvSpPr/>
          <p:nvPr/>
        </p:nvSpPr>
        <p:spPr>
          <a:xfrm>
            <a:off x="2114550" y="4229101"/>
            <a:ext cx="5429250" cy="5078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/>
              <a:t>Note</a:t>
            </a:r>
            <a:r>
              <a:rPr lang="en-US" sz="1350" dirty="0"/>
              <a:t>: DEBUG and INFO log normal progress and can be ignored, while WARNING and ERROR report on abnormal behavior.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Top-level Commands: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8801"/>
            <a:ext cx="5657850" cy="51434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time</a:t>
            </a:r>
            <a:r>
              <a:rPr lang="en-US" dirty="0"/>
              <a:t>: pause experiment execution for time seconds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3300" y="1253951"/>
            <a:ext cx="1600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wait(time)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6050" y="2726457"/>
            <a:ext cx="3543300" cy="17543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b="1" dirty="0"/>
              <a:t>Usage:</a:t>
            </a:r>
          </a:p>
          <a:p>
            <a:r>
              <a:rPr lang="en-US" sz="1350" dirty="0" err="1"/>
              <a:t>whenAllInstalled</a:t>
            </a:r>
            <a:r>
              <a:rPr lang="en-US" sz="1350" dirty="0"/>
              <a:t> {</a:t>
            </a:r>
          </a:p>
          <a:p>
            <a:r>
              <a:rPr lang="en-US" sz="1350" dirty="0"/>
              <a:t>... </a:t>
            </a:r>
          </a:p>
          <a:p>
            <a:r>
              <a:rPr lang="en-US" sz="1350" dirty="0"/>
              <a:t>    [500, 1000, 2000].each { |</a:t>
            </a:r>
            <a:r>
              <a:rPr lang="en-US" sz="1350" dirty="0" err="1"/>
              <a:t>newRate</a:t>
            </a:r>
            <a:r>
              <a:rPr lang="en-US" sz="1350" dirty="0"/>
              <a:t>|</a:t>
            </a:r>
          </a:p>
          <a:p>
            <a:r>
              <a:rPr lang="en-US" sz="1350" dirty="0"/>
              <a:t>        </a:t>
            </a:r>
            <a:r>
              <a:rPr lang="en-US" sz="1350" dirty="0" err="1"/>
              <a:t>prop.rate</a:t>
            </a:r>
            <a:r>
              <a:rPr lang="en-US" sz="1350" dirty="0"/>
              <a:t> = </a:t>
            </a:r>
            <a:r>
              <a:rPr lang="en-US" sz="1350" dirty="0" err="1"/>
              <a:t>newRate</a:t>
            </a:r>
            <a:r>
              <a:rPr lang="en-US" sz="1350" dirty="0"/>
              <a:t> </a:t>
            </a:r>
          </a:p>
          <a:p>
            <a:r>
              <a:rPr lang="en-US" sz="1350" dirty="0"/>
              <a:t>        wait 30 </a:t>
            </a:r>
          </a:p>
          <a:p>
            <a:r>
              <a:rPr lang="en-US" sz="1350" dirty="0"/>
              <a:t>    } </a:t>
            </a:r>
          </a:p>
          <a:p>
            <a:r>
              <a:rPr lang="en-US" sz="1350" dirty="0"/>
              <a:t>} </a:t>
            </a:r>
            <a:endParaRPr lang="en-US" sz="135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6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Topology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defTopology</a:t>
            </a:r>
            <a:endParaRPr lang="en-US" sz="2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00250"/>
            <a:ext cx="6115050" cy="291465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name</a:t>
            </a:r>
            <a:r>
              <a:rPr lang="en-US" dirty="0"/>
              <a:t>: Name of the defined topology. </a:t>
            </a:r>
          </a:p>
          <a:p>
            <a:r>
              <a:rPr lang="en-US" b="1" dirty="0" err="1"/>
              <a:t>arrayOfNodes</a:t>
            </a:r>
            <a:r>
              <a:rPr lang="en-US" dirty="0"/>
              <a:t>: (optional) array of resources (e.g. nodes) to include in this topology. </a:t>
            </a:r>
          </a:p>
          <a:p>
            <a:pPr lvl="1"/>
            <a:r>
              <a:rPr lang="en-US" dirty="0"/>
              <a:t>the list of valid definition patterns are: 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]: Describes a single node at location </a:t>
            </a:r>
            <a:r>
              <a:rPr lang="en-US" dirty="0" err="1"/>
              <a:t>x@y</a:t>
            </a:r>
            <a:endParaRPr lang="en-US" dirty="0"/>
          </a:p>
          <a:p>
            <a:pPr lvl="2"/>
            <a:r>
              <a:rPr lang="en-US" dirty="0"/>
              <a:t>[x1..x2, y]: Describes a set of nodes along a line starting at x1@y and ending at x2@y. For instance, [2..4, 5] defines the nodes [2,5], [3,5], [4,5].</a:t>
            </a:r>
          </a:p>
          <a:p>
            <a:pPr lvl="2"/>
            <a:r>
              <a:rPr lang="en-US" dirty="0"/>
              <a:t>[x, y1..y2]: Same as previous, but for the y coordinate.</a:t>
            </a:r>
          </a:p>
          <a:p>
            <a:pPr lvl="2"/>
            <a:r>
              <a:rPr lang="en-US" dirty="0"/>
              <a:t>[x1..x2, y1..y2]: This defines a rectangle area of nodes within the grid.</a:t>
            </a:r>
          </a:p>
          <a:p>
            <a:pPr lvl="2"/>
            <a:r>
              <a:rPr lang="en-US" dirty="0"/>
              <a:t>[[x1,y1], [x2,y2], [x3,y3]]: An arbitrary long list of single nodes.</a:t>
            </a:r>
          </a:p>
          <a:p>
            <a:r>
              <a:rPr lang="en-US" b="1" dirty="0"/>
              <a:t>block</a:t>
            </a:r>
            <a:r>
              <a:rPr lang="en-US" dirty="0"/>
              <a:t>: (optional) a block of commands that can be used to build/configure this topology.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7350" y="1543050"/>
            <a:ext cx="5715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defTopology</a:t>
            </a:r>
            <a:r>
              <a:rPr lang="en-US" dirty="0"/>
              <a:t>( name , </a:t>
            </a:r>
            <a:r>
              <a:rPr lang="en-US" dirty="0" err="1"/>
              <a:t>arrayOfNodes</a:t>
            </a:r>
            <a:r>
              <a:rPr lang="en-US" dirty="0"/>
              <a:t> = nil , &amp;block = nil )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14500" y="857251"/>
            <a:ext cx="5657850" cy="571499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/>
          <a:p>
            <a:pPr indent="-257175">
              <a:spcBef>
                <a:spcPct val="20000"/>
              </a:spcBef>
            </a:pPr>
            <a:r>
              <a:rPr lang="en-US" sz="2400" dirty="0"/>
              <a:t>Used to specify topology consisting of a set of nodes and links each with certain characteristics  </a:t>
            </a: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Topology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defTopology</a:t>
            </a:r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 (cont’d)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257300" y="742950"/>
          <a:ext cx="6686550" cy="3831930"/>
        </p:xfrm>
        <a:graphic>
          <a:graphicData uri="http://schemas.openxmlformats.org/drawingml/2006/table">
            <a:tbl>
              <a:tblPr/>
              <a:tblGrid>
                <a:gridCol w="171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2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Topology Sub-Commands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Description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addNode(x,y)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 node at location </a:t>
                      </a:r>
                      <a:r>
                        <a:rPr lang="en-US" sz="1100" dirty="0" err="1"/>
                        <a:t>x@y</a:t>
                      </a:r>
                      <a:r>
                        <a:rPr lang="en-US" sz="1100" dirty="0"/>
                        <a:t> to the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removeNode(x,y)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Remove node at location x@y from the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00">
                <a:tc>
                  <a:txBody>
                    <a:bodyPr/>
                    <a:lstStyle/>
                    <a:p>
                      <a:r>
                        <a:rPr lang="en-US" sz="1200"/>
                        <a:t>addLink (x, y, spec)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Adds a link between nodes x and y and configures it with the characteristics defined in the '</a:t>
                      </a:r>
                      <a:r>
                        <a:rPr lang="en-US" sz="1100" dirty="0" err="1"/>
                        <a:t>spec'.'spec</a:t>
                      </a:r>
                      <a:r>
                        <a:rPr lang="en-US" sz="1100" dirty="0"/>
                        <a:t>' is a hash with the following valid keys {:rate , :per, :delay, :asymmetric}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RemoveLink (x, y)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Severs the link between nodes x and 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size()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Return the number of nodes in this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600">
                <a:tc>
                  <a:txBody>
                    <a:bodyPr/>
                    <a:lstStyle/>
                    <a:p>
                      <a:r>
                        <a:rPr lang="en-US" sz="1200"/>
                        <a:t>getNode(index)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Return the node at the position index in this topology. Return nil if index is greater than the number of nodes in the topology. 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getFirstNode()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Return the node at the 1st position in this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getLastNode()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Return the node at the last position in this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getRandomNode()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 a random node from this topology. 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r>
                        <a:rPr lang="en-US" sz="1200"/>
                        <a:t>getUniqueRandomNode()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 a unique random node from this topology. 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When all the available nodes in this topology have been drawn, this method will return nil and output a warning message to the console.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eachNode(&amp;block)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Execute the commands in block on each node within this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06">
                <a:tc>
                  <a:txBody>
                    <a:bodyPr/>
                    <a:lstStyle/>
                    <a:p>
                      <a:r>
                        <a:rPr lang="en-US" sz="1200"/>
                        <a:t>setStrict()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Set the strict flag for this topology. By default, the strict flag is NOT set for a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224">
                <a:tc>
                  <a:txBody>
                    <a:bodyPr/>
                    <a:lstStyle/>
                    <a:p>
                      <a:r>
                        <a:rPr lang="en-US" sz="1200"/>
                        <a:t>unsetStrict()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Clear the "strict" flag. By default, the strict flag is NOT set for a topology.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006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hasNode</a:t>
                      </a:r>
                      <a:r>
                        <a:rPr lang="en-US" sz="1200" dirty="0"/>
                        <a:t>(x, y)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 true if the node at location </a:t>
                      </a:r>
                      <a:r>
                        <a:rPr lang="en-US" sz="1100" dirty="0" err="1"/>
                        <a:t>x@y</a:t>
                      </a:r>
                      <a:r>
                        <a:rPr lang="en-US" sz="1100" dirty="0"/>
                        <a:t> is part of this topology, return false otherwise.</a:t>
                      </a:r>
                    </a:p>
                  </a:txBody>
                  <a:tcPr marL="12858" marR="12858" marT="6429" marB="64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69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Control Panel</a:t>
            </a:r>
          </a:p>
        </p:txBody>
      </p:sp>
      <p:pic>
        <p:nvPicPr>
          <p:cNvPr id="166914" name="Picture 2" descr="C:\Users\seskar\Desktop\ControlPan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6"/>
          <a:stretch/>
        </p:blipFill>
        <p:spPr bwMode="auto">
          <a:xfrm>
            <a:off x="2514600" y="514351"/>
            <a:ext cx="4457700" cy="43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9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Topology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defTopology</a:t>
            </a:r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71750" y="914400"/>
            <a:ext cx="4171950" cy="3829050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200" dirty="0" err="1"/>
              <a:t>defTopology</a:t>
            </a:r>
            <a:r>
              <a:rPr lang="en-US" sz="1200" dirty="0"/>
              <a:t>('</a:t>
            </a:r>
            <a:r>
              <a:rPr lang="en-US" sz="1200" dirty="0" err="1"/>
              <a:t>test:topo:circle</a:t>
            </a:r>
            <a:r>
              <a:rPr lang="en-US" sz="1200" dirty="0"/>
              <a:t>') { |t| </a:t>
            </a:r>
          </a:p>
          <a:p>
            <a:pPr>
              <a:buNone/>
            </a:pPr>
            <a:r>
              <a:rPr lang="en-US" sz="1200" dirty="0"/>
              <a:t>     </a:t>
            </a:r>
            <a:r>
              <a:rPr lang="en-US" sz="1200" dirty="0" err="1"/>
              <a:t>nodeNum</a:t>
            </a:r>
            <a:r>
              <a:rPr lang="en-US" sz="1200" dirty="0"/>
              <a:t> = 8 </a:t>
            </a:r>
          </a:p>
          <a:p>
            <a:pPr>
              <a:buNone/>
            </a:pPr>
            <a:r>
              <a:rPr lang="en-US" sz="1200" dirty="0"/>
              <a:t>     </a:t>
            </a:r>
            <a:r>
              <a:rPr lang="en-US" sz="1200" dirty="0" err="1"/>
              <a:t>xCenter</a:t>
            </a:r>
            <a:r>
              <a:rPr lang="en-US" sz="1200" dirty="0"/>
              <a:t> = 10 </a:t>
            </a:r>
          </a:p>
          <a:p>
            <a:pPr>
              <a:buNone/>
            </a:pPr>
            <a:r>
              <a:rPr lang="en-US" sz="1200" dirty="0"/>
              <a:t>     </a:t>
            </a:r>
            <a:r>
              <a:rPr lang="en-US" sz="1200" dirty="0" err="1"/>
              <a:t>yCenter</a:t>
            </a:r>
            <a:r>
              <a:rPr lang="en-US" sz="1200" dirty="0"/>
              <a:t> = 10 </a:t>
            </a:r>
          </a:p>
          <a:p>
            <a:pPr>
              <a:buNone/>
            </a:pPr>
            <a:r>
              <a:rPr lang="en-US" sz="1200" dirty="0"/>
              <a:t>    radius = </a:t>
            </a:r>
            <a:r>
              <a:rPr lang="en-US" sz="1200" dirty="0" err="1"/>
              <a:t>nodeNum</a:t>
            </a:r>
            <a:r>
              <a:rPr lang="en-US" sz="1200" dirty="0"/>
              <a:t>  </a:t>
            </a:r>
          </a:p>
          <a:p>
            <a:pPr>
              <a:buNone/>
            </a:pPr>
            <a:r>
              <a:rPr lang="en-US" sz="1200" dirty="0"/>
              <a:t>    # use simple 4-way algorithm to pick the nodes 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>
                <a:hlinkClick r:id="rId3" tooltip="Initial import from WINLAB's SVN (original rev: 1958)"/>
              </a:rPr>
              <a:t>r2</a:t>
            </a:r>
            <a:r>
              <a:rPr lang="en-US" sz="1200" dirty="0"/>
              <a:t> = radius * radius 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, </a:t>
            </a:r>
            <a:r>
              <a:rPr lang="en-US" sz="1200" dirty="0" err="1"/>
              <a:t>yCenter</a:t>
            </a:r>
            <a:r>
              <a:rPr lang="en-US" sz="1200" dirty="0"/>
              <a:t> + radius) 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, </a:t>
            </a:r>
            <a:r>
              <a:rPr lang="en-US" sz="1200" dirty="0" err="1"/>
              <a:t>yCenter</a:t>
            </a:r>
            <a:r>
              <a:rPr lang="en-US" sz="1200" dirty="0"/>
              <a:t> - radius)</a:t>
            </a:r>
          </a:p>
          <a:p>
            <a:pPr>
              <a:buNone/>
            </a:pPr>
            <a:r>
              <a:rPr lang="en-US" sz="1200" dirty="0"/>
              <a:t>    (1..radius).each { |x| </a:t>
            </a:r>
          </a:p>
          <a:p>
            <a:pPr>
              <a:buNone/>
            </a:pPr>
            <a:r>
              <a:rPr lang="en-US" sz="1200" dirty="0"/>
              <a:t>         y = (</a:t>
            </a:r>
            <a:r>
              <a:rPr lang="en-US" sz="1200" dirty="0" err="1"/>
              <a:t>Math.sqrt</a:t>
            </a:r>
            <a:r>
              <a:rPr lang="en-US" sz="1200" dirty="0"/>
              <a:t>(</a:t>
            </a:r>
            <a:r>
              <a:rPr lang="en-US" sz="1200" dirty="0">
                <a:hlinkClick r:id="rId3" tooltip="Initial import from WINLAB's SVN (original rev: 1958)"/>
              </a:rPr>
              <a:t>r2</a:t>
            </a:r>
            <a:r>
              <a:rPr lang="en-US" sz="1200" dirty="0"/>
              <a:t> - x*x) + 0.5).</a:t>
            </a:r>
            <a:r>
              <a:rPr lang="en-US" sz="1200" dirty="0" err="1"/>
              <a:t>to_i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 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 + x, </a:t>
            </a:r>
            <a:r>
              <a:rPr lang="en-US" sz="1200" dirty="0" err="1"/>
              <a:t>yCenter</a:t>
            </a:r>
            <a:r>
              <a:rPr lang="en-US" sz="1200" dirty="0"/>
              <a:t> + y) </a:t>
            </a:r>
          </a:p>
          <a:p>
            <a:pPr>
              <a:buNone/>
            </a:pPr>
            <a:r>
              <a:rPr lang="en-US" sz="1200" dirty="0"/>
              <a:t>     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 + x, </a:t>
            </a:r>
            <a:r>
              <a:rPr lang="en-US" sz="1200" dirty="0" err="1"/>
              <a:t>yCenter</a:t>
            </a:r>
            <a:r>
              <a:rPr lang="en-US" sz="1200" dirty="0"/>
              <a:t> - y)  </a:t>
            </a:r>
          </a:p>
          <a:p>
            <a:pPr>
              <a:buNone/>
            </a:pPr>
            <a:r>
              <a:rPr lang="en-US" sz="1200" dirty="0"/>
              <a:t>     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 - x, </a:t>
            </a:r>
            <a:r>
              <a:rPr lang="en-US" sz="1200" dirty="0" err="1"/>
              <a:t>yCenter</a:t>
            </a:r>
            <a:r>
              <a:rPr lang="en-US" sz="1200" dirty="0"/>
              <a:t> + y) </a:t>
            </a:r>
          </a:p>
          <a:p>
            <a:pPr>
              <a:buNone/>
            </a:pPr>
            <a:r>
              <a:rPr lang="en-US" sz="1200" dirty="0"/>
              <a:t>         </a:t>
            </a:r>
            <a:r>
              <a:rPr lang="en-US" sz="1200" dirty="0" err="1"/>
              <a:t>t.addNode</a:t>
            </a:r>
            <a:r>
              <a:rPr lang="en-US" sz="1200" dirty="0"/>
              <a:t>(</a:t>
            </a:r>
            <a:r>
              <a:rPr lang="en-US" sz="1200" dirty="0" err="1"/>
              <a:t>xCenter</a:t>
            </a:r>
            <a:r>
              <a:rPr lang="en-US" sz="1200" dirty="0"/>
              <a:t> - x, </a:t>
            </a:r>
            <a:r>
              <a:rPr lang="en-US" sz="1200" dirty="0" err="1"/>
              <a:t>yCenter</a:t>
            </a:r>
            <a:r>
              <a:rPr lang="en-US" sz="1200" dirty="0"/>
              <a:t> - y) </a:t>
            </a:r>
          </a:p>
          <a:p>
            <a:pPr>
              <a:buNone/>
            </a:pPr>
            <a:r>
              <a:rPr lang="en-US" sz="1200" dirty="0"/>
              <a:t>    } </a:t>
            </a:r>
          </a:p>
          <a:p>
            <a:pPr>
              <a:buNone/>
            </a:pPr>
            <a:r>
              <a:rPr lang="en-US" sz="1200" dirty="0"/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Group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defGroup</a:t>
            </a:r>
            <a:endParaRPr lang="en-US" sz="2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06078"/>
            <a:ext cx="5657850" cy="17942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 err="1"/>
              <a:t>groupName</a:t>
            </a:r>
            <a:r>
              <a:rPr lang="en-US" dirty="0"/>
              <a:t>: name of the defined set of resources</a:t>
            </a:r>
          </a:p>
          <a:p>
            <a:r>
              <a:rPr lang="en-US" b="1" dirty="0"/>
              <a:t>selector</a:t>
            </a:r>
            <a:r>
              <a:rPr lang="en-US" dirty="0"/>
              <a:t>: selects the resources to be contained in this set. Group selector can be also defined with topology URI (i.e. set of nodes that form the topology)</a:t>
            </a:r>
          </a:p>
          <a:p>
            <a:r>
              <a:rPr lang="en-US" b="1" dirty="0"/>
              <a:t>block</a:t>
            </a:r>
            <a:r>
              <a:rPr lang="en-US" dirty="0"/>
              <a:t>: instructions for all resources in the group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42950"/>
            <a:ext cx="56007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defGroup</a:t>
            </a:r>
            <a:r>
              <a:rPr lang="en-US" dirty="0"/>
              <a:t>( </a:t>
            </a:r>
            <a:r>
              <a:rPr lang="en-US" dirty="0" err="1"/>
              <a:t>groupName</a:t>
            </a:r>
            <a:r>
              <a:rPr lang="en-US" dirty="0"/>
              <a:t>, selector, &amp;block = nil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674709"/>
            <a:ext cx="5715000" cy="237757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b="1" dirty="0"/>
              <a:t>Usage:</a:t>
            </a:r>
          </a:p>
          <a:p>
            <a:r>
              <a:rPr lang="en-US" sz="1350" dirty="0" err="1"/>
              <a:t>defGroup</a:t>
            </a:r>
            <a:r>
              <a:rPr lang="en-US" sz="1350" dirty="0"/>
              <a:t>('sender1', [1, 1])      # set contains 1 resource</a:t>
            </a:r>
          </a:p>
          <a:p>
            <a:r>
              <a:rPr lang="en-US" sz="1350" dirty="0" err="1"/>
              <a:t>defGroup</a:t>
            </a:r>
            <a:r>
              <a:rPr lang="en-US" sz="1350" dirty="0"/>
              <a:t>('sender2', [2, 1..8]) # set contains  8 resources [2,1], [2,2], ... [2,8]</a:t>
            </a:r>
          </a:p>
          <a:p>
            <a:r>
              <a:rPr lang="en-US" sz="1350" dirty="0" err="1"/>
              <a:t>defGroup</a:t>
            </a:r>
            <a:r>
              <a:rPr lang="en-US" sz="1350" dirty="0"/>
              <a:t>('sender', ['sender1', 'sender2', [3, 1..8]]) {|node| </a:t>
            </a:r>
          </a:p>
          <a:p>
            <a:r>
              <a:rPr lang="en-US" sz="1350" dirty="0"/>
              <a:t>    </a:t>
            </a:r>
            <a:r>
              <a:rPr lang="en-US" sz="1350" dirty="0" err="1"/>
              <a:t>node.prototype</a:t>
            </a:r>
            <a:r>
              <a:rPr lang="en-US" sz="1350" dirty="0"/>
              <a:t>("</a:t>
            </a:r>
            <a:r>
              <a:rPr lang="en-US" sz="1350" dirty="0" err="1"/>
              <a:t>test:proto:sender</a:t>
            </a:r>
            <a:r>
              <a:rPr lang="en-US" sz="1350" dirty="0"/>
              <a:t>", { </a:t>
            </a:r>
          </a:p>
          <a:p>
            <a:r>
              <a:rPr lang="en-US" sz="1350" dirty="0"/>
              <a:t>        '</a:t>
            </a:r>
            <a:r>
              <a:rPr lang="en-US" sz="1350" dirty="0" err="1"/>
              <a:t>destinationHost</a:t>
            </a:r>
            <a:r>
              <a:rPr lang="en-US" sz="1350" dirty="0"/>
              <a:t>' =&gt; '192.168.1.1', </a:t>
            </a:r>
          </a:p>
          <a:p>
            <a:r>
              <a:rPr lang="en-US" sz="1350" dirty="0"/>
              <a:t>        …</a:t>
            </a:r>
          </a:p>
          <a:p>
            <a:r>
              <a:rPr lang="en-US" sz="1350" dirty="0"/>
              <a:t>    }</a:t>
            </a:r>
          </a:p>
          <a:p>
            <a:r>
              <a:rPr lang="en-US" sz="1350" dirty="0"/>
              <a:t>    node.net.w0.mode = "master" #802.11 Master Mode </a:t>
            </a:r>
          </a:p>
          <a:p>
            <a:r>
              <a:rPr lang="en-US" sz="1350" dirty="0"/>
              <a:t>} </a:t>
            </a:r>
          </a:p>
          <a:p>
            <a:endParaRPr lang="en-US" sz="135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Group Commands: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defGroup</a:t>
            </a:r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 (cont’d)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71650" y="1257300"/>
          <a:ext cx="5486400" cy="26435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addApplication</a:t>
                      </a:r>
                      <a:endParaRPr lang="en-US" sz="1400" dirty="0"/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Install an application on a node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r>
                        <a:rPr lang="en-US" sz="1400" dirty="0"/>
                        <a:t>exec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 a command on all nodes in this group.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79">
                <a:tc>
                  <a:txBody>
                    <a:bodyPr/>
                    <a:lstStyle/>
                    <a:p>
                      <a:r>
                        <a:rPr lang="en-US" sz="1400"/>
                        <a:t>image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whether a node boots in the required image. </a:t>
                      </a:r>
                    </a:p>
                    <a:p>
                      <a:r>
                        <a:rPr lang="en-US" sz="1400" dirty="0"/>
                        <a:t>(not available in version 4.4 of the NH)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r>
                        <a:rPr lang="en-US" sz="1400"/>
                        <a:t>netmask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the network mask resource path.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r>
                        <a:rPr lang="en-US" sz="1400"/>
                        <a:t>onNodeUp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Execute a block of commands when a node is up.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679">
                <a:tc>
                  <a:txBody>
                    <a:bodyPr/>
                    <a:lstStyle/>
                    <a:p>
                      <a:r>
                        <a:rPr lang="en-US" sz="1400" dirty="0" err="1"/>
                        <a:t>pxeImage</a:t>
                      </a:r>
                      <a:r>
                        <a:rPr lang="en-US" sz="1400" dirty="0"/>
                        <a:t>(...)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Instructs a resource to boot from a network PXE image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dirty="0"/>
                        <a:t>recommended for expert users only).</a:t>
                      </a:r>
                    </a:p>
                  </a:txBody>
                  <a:tcPr marL="56444" marR="56444" marT="28223" marB="282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1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</a:rPr>
              <a:t>OEDL Group Commands: group and </a:t>
            </a:r>
            <a:r>
              <a:rPr lang="en-US" sz="2700" b="1" dirty="0" err="1">
                <a:solidFill>
                  <a:schemeClr val="bg2">
                    <a:lumMod val="75000"/>
                  </a:schemeClr>
                </a:solidFill>
              </a:rPr>
              <a:t>allGroups</a:t>
            </a:r>
            <a:endParaRPr lang="en-US" sz="2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657351"/>
            <a:ext cx="5657850" cy="17942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 err="1"/>
              <a:t>groupSelector</a:t>
            </a:r>
            <a:r>
              <a:rPr lang="en-US" b="1" dirty="0"/>
              <a:t>:</a:t>
            </a:r>
            <a:r>
              <a:rPr lang="en-US" dirty="0"/>
              <a:t> set of resources to use. </a:t>
            </a:r>
          </a:p>
          <a:p>
            <a:r>
              <a:rPr lang="en-US" b="1" dirty="0"/>
              <a:t>command</a:t>
            </a:r>
            <a:r>
              <a:rPr lang="en-US" dirty="0"/>
              <a:t>: command to run for that set. </a:t>
            </a:r>
          </a:p>
          <a:p>
            <a:r>
              <a:rPr lang="en-US" b="1" dirty="0" err="1"/>
              <a:t>resource_path</a:t>
            </a:r>
            <a:r>
              <a:rPr lang="en-US" b="1" dirty="0"/>
              <a:t>: </a:t>
            </a:r>
            <a:r>
              <a:rPr lang="en-US" dirty="0"/>
              <a:t>is the parameter to be set </a:t>
            </a:r>
          </a:p>
          <a:p>
            <a:r>
              <a:rPr lang="en-US" b="1" dirty="0"/>
              <a:t>value:</a:t>
            </a:r>
            <a:r>
              <a:rPr lang="en-US" dirty="0"/>
              <a:t> is the value to assign to the resource path parameter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742951"/>
            <a:ext cx="56007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group(</a:t>
            </a:r>
            <a:r>
              <a:rPr lang="en-US" dirty="0" err="1"/>
              <a:t>groupSelector</a:t>
            </a:r>
            <a:r>
              <a:rPr lang="en-US" dirty="0"/>
              <a:t>).command() group(</a:t>
            </a:r>
            <a:r>
              <a:rPr lang="en-US" dirty="0" err="1"/>
              <a:t>groupSelector</a:t>
            </a:r>
            <a:r>
              <a:rPr lang="en-US" dirty="0"/>
              <a:t>).</a:t>
            </a:r>
            <a:r>
              <a:rPr lang="en-US" dirty="0" err="1"/>
              <a:t>resource_path</a:t>
            </a:r>
            <a:r>
              <a:rPr lang="en-US" dirty="0"/>
              <a:t> = value group(</a:t>
            </a:r>
            <a:r>
              <a:rPr lang="en-US" dirty="0" err="1"/>
              <a:t>groupSelector</a:t>
            </a:r>
            <a:r>
              <a:rPr lang="en-US" dirty="0"/>
              <a:t>).</a:t>
            </a:r>
            <a:r>
              <a:rPr lang="en-US" dirty="0" err="1"/>
              <a:t>resource_path</a:t>
            </a:r>
            <a:r>
              <a:rPr lang="en-US" dirty="0"/>
              <a:t> {...}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572902"/>
            <a:ext cx="5715000" cy="133882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b="1" dirty="0"/>
              <a:t>Usage:</a:t>
            </a:r>
          </a:p>
          <a:p>
            <a:r>
              <a:rPr lang="en-US" sz="1350" dirty="0"/>
              <a:t>group('sender1').</a:t>
            </a:r>
            <a:r>
              <a:rPr lang="en-US" sz="1350" dirty="0" err="1"/>
              <a:t>startApplications</a:t>
            </a:r>
            <a:r>
              <a:rPr lang="en-US" sz="1350" dirty="0"/>
              <a:t> </a:t>
            </a:r>
          </a:p>
          <a:p>
            <a:r>
              <a:rPr lang="en-US" sz="1350" dirty="0"/>
              <a:t>group(['s1', '</a:t>
            </a:r>
            <a:r>
              <a:rPr lang="en-US" sz="1350" dirty="0">
                <a:hlinkClick r:id="rId3" tooltip="day 1"/>
              </a:rPr>
              <a:t>r1</a:t>
            </a:r>
            <a:r>
              <a:rPr lang="en-US" sz="1350" dirty="0"/>
              <a:t>']).net.w0.essid = "orbit" </a:t>
            </a:r>
          </a:p>
          <a:p>
            <a:r>
              <a:rPr lang="en-US" sz="1350" dirty="0"/>
              <a:t>allGroups.net.w0 { |w| </a:t>
            </a:r>
          </a:p>
          <a:p>
            <a:r>
              <a:rPr lang="en-US" sz="1350" dirty="0"/>
              <a:t>    </a:t>
            </a:r>
            <a:r>
              <a:rPr lang="en-US" sz="1350" dirty="0" err="1"/>
              <a:t>w.essid</a:t>
            </a:r>
            <a:r>
              <a:rPr lang="en-US" sz="1350" dirty="0"/>
              <a:t> = "orbit“</a:t>
            </a:r>
          </a:p>
          <a:p>
            <a:r>
              <a:rPr lang="en-US" sz="1350" dirty="0"/>
              <a:t>} </a:t>
            </a:r>
            <a:endParaRPr lang="en-US" sz="135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Resource Paths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800101"/>
            <a:ext cx="6172200" cy="26288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resource path allows the access and the value assignment of a specific configuration parameter of a resource</a:t>
            </a:r>
            <a:endParaRPr lang="en-US" b="1" dirty="0"/>
          </a:p>
          <a:p>
            <a:r>
              <a:rPr lang="en-US" b="1" dirty="0"/>
              <a:t>Can be </a:t>
            </a:r>
            <a:r>
              <a:rPr lang="en-US" dirty="0"/>
              <a:t>used in any section of the ED.</a:t>
            </a:r>
          </a:p>
          <a:p>
            <a:r>
              <a:rPr lang="en-US" dirty="0"/>
              <a:t>Follow a hierarchical organization:</a:t>
            </a:r>
          </a:p>
          <a:p>
            <a:pPr lvl="1">
              <a:buNone/>
            </a:pPr>
            <a:r>
              <a:rPr lang="en-US" i="1" dirty="0"/>
              <a:t>&lt;</a:t>
            </a:r>
            <a:r>
              <a:rPr lang="en-US" i="1" dirty="0" err="1"/>
              <a:t>resource_selector</a:t>
            </a:r>
            <a:r>
              <a:rPr lang="en-US" i="1" dirty="0"/>
              <a:t>&gt;.&lt;</a:t>
            </a:r>
            <a:r>
              <a:rPr lang="en-US" i="1" dirty="0" err="1"/>
              <a:t>hierarchical_path</a:t>
            </a:r>
            <a:r>
              <a:rPr lang="en-US" i="1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0300" y="3600450"/>
            <a:ext cx="37719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allGroups.net.w0.type = g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628900" y="3979926"/>
            <a:ext cx="514350" cy="5143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000500" y="4132493"/>
            <a:ext cx="342900" cy="11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257800" y="3973068"/>
            <a:ext cx="342900" cy="256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964174" y="3849624"/>
            <a:ext cx="493776" cy="365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4552569" y="4038219"/>
            <a:ext cx="667512" cy="514350"/>
          </a:xfrm>
          <a:prstGeom prst="bentConnector3">
            <a:avLst>
              <a:gd name="adj1" fmla="val -205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1650" y="4514850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of all nodes defined</a:t>
            </a:r>
          </a:p>
          <a:p>
            <a:r>
              <a:rPr lang="en-US" sz="1200" dirty="0"/>
              <a:t>in the ED are the resource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43792" y="4247719"/>
            <a:ext cx="841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  <a:p>
            <a:r>
              <a:rPr lang="en-US" sz="1200" dirty="0"/>
              <a:t>parameter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3500" y="4457700"/>
            <a:ext cx="113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 the first </a:t>
            </a:r>
          </a:p>
          <a:p>
            <a:r>
              <a:rPr lang="en-US" sz="1200" dirty="0"/>
              <a:t>wireless device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5327" y="4171951"/>
            <a:ext cx="1062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Type attribute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5101" y="3771901"/>
            <a:ext cx="1209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it to 802.11g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5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net - network resource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628651"/>
            <a:ext cx="6172200" cy="3394472"/>
          </a:xfrm>
        </p:spPr>
        <p:txBody>
          <a:bodyPr>
            <a:noAutofit/>
          </a:bodyPr>
          <a:lstStyle/>
          <a:p>
            <a:pPr lvl="1"/>
            <a:r>
              <a:rPr lang="en-US" sz="1800" dirty="0"/>
              <a:t>{e0, e1} Ethernet interface</a:t>
            </a:r>
          </a:p>
          <a:p>
            <a:pPr lvl="2"/>
            <a:r>
              <a:rPr lang="en-US" sz="1350" dirty="0" err="1"/>
              <a:t>arp</a:t>
            </a:r>
            <a:r>
              <a:rPr lang="en-US" sz="1350" dirty="0"/>
              <a:t> = </a:t>
            </a:r>
            <a:r>
              <a:rPr lang="en-US" sz="1350" dirty="0" err="1"/>
              <a:t>true|false</a:t>
            </a:r>
            <a:r>
              <a:rPr lang="en-US" sz="1350" dirty="0"/>
              <a:t> En/disable ARP</a:t>
            </a:r>
          </a:p>
          <a:p>
            <a:pPr lvl="2"/>
            <a:r>
              <a:rPr lang="en-US" sz="1350" dirty="0"/>
              <a:t>forward = </a:t>
            </a:r>
            <a:r>
              <a:rPr lang="en-US" sz="1350" dirty="0" err="1"/>
              <a:t>true|false</a:t>
            </a:r>
            <a:r>
              <a:rPr lang="en-US" sz="1350" dirty="0"/>
              <a:t> Enable forwarding</a:t>
            </a:r>
          </a:p>
          <a:p>
            <a:pPr lvl="2"/>
            <a:r>
              <a:rPr lang="en-US" sz="1350" dirty="0" err="1"/>
              <a:t>ip</a:t>
            </a:r>
            <a:r>
              <a:rPr lang="en-US" sz="1350" dirty="0"/>
              <a:t> = address/</a:t>
            </a:r>
            <a:r>
              <a:rPr lang="en-US" sz="1350" dirty="0" err="1"/>
              <a:t>netmask</a:t>
            </a:r>
            <a:r>
              <a:rPr lang="en-US" sz="1350" dirty="0"/>
              <a:t> IP address of interface</a:t>
            </a:r>
          </a:p>
          <a:p>
            <a:pPr lvl="2"/>
            <a:r>
              <a:rPr lang="en-US" sz="1350" dirty="0"/>
              <a:t>up = </a:t>
            </a:r>
            <a:r>
              <a:rPr lang="en-US" sz="1350" dirty="0" err="1"/>
              <a:t>true|false</a:t>
            </a:r>
            <a:r>
              <a:rPr lang="en-US" sz="1350" dirty="0"/>
              <a:t> En/disable interface</a:t>
            </a:r>
          </a:p>
          <a:p>
            <a:pPr lvl="1"/>
            <a:r>
              <a:rPr lang="en-US" sz="1800" dirty="0"/>
              <a:t>{w0, w1} Wireless interface</a:t>
            </a:r>
          </a:p>
          <a:p>
            <a:pPr lvl="2"/>
            <a:r>
              <a:rPr lang="en-US" sz="1350" dirty="0"/>
              <a:t>All the above</a:t>
            </a:r>
          </a:p>
          <a:p>
            <a:pPr lvl="2"/>
            <a:r>
              <a:rPr lang="en-US" sz="1350" dirty="0"/>
              <a:t>channel (</a:t>
            </a:r>
            <a:r>
              <a:rPr lang="en-US" sz="1350" dirty="0" err="1"/>
              <a:t>intel</a:t>
            </a:r>
            <a:r>
              <a:rPr lang="en-US" sz="1350" dirty="0"/>
              <a:t> only) = 1..11; 36, 40, 44, 48, 52, 56, 60, 64, 149, 153, 157, 161</a:t>
            </a:r>
          </a:p>
          <a:p>
            <a:pPr lvl="2"/>
            <a:r>
              <a:rPr lang="en-US" sz="1350" dirty="0"/>
              <a:t>frequency (</a:t>
            </a:r>
            <a:r>
              <a:rPr lang="en-US" sz="1350" dirty="0" err="1"/>
              <a:t>intel</a:t>
            </a:r>
            <a:r>
              <a:rPr lang="en-US" sz="1350" dirty="0"/>
              <a:t> only) = 2.412..2.462GHz (5 </a:t>
            </a:r>
            <a:r>
              <a:rPr lang="en-US" sz="1350" dirty="0" err="1"/>
              <a:t>Mhz</a:t>
            </a:r>
            <a:r>
              <a:rPr lang="en-US" sz="1350" dirty="0"/>
              <a:t> steps); 5.18GHz (20Mhz steps)</a:t>
            </a:r>
          </a:p>
          <a:p>
            <a:pPr lvl="2"/>
            <a:r>
              <a:rPr lang="en-US" sz="1350" dirty="0" err="1"/>
              <a:t>essid</a:t>
            </a:r>
            <a:r>
              <a:rPr lang="en-US" sz="1350" dirty="0"/>
              <a:t> = arbitrary string</a:t>
            </a:r>
          </a:p>
          <a:p>
            <a:pPr lvl="2"/>
            <a:r>
              <a:rPr lang="en-US" sz="1350" dirty="0"/>
              <a:t>mode = </a:t>
            </a:r>
            <a:r>
              <a:rPr lang="en-US" sz="1350" dirty="0" err="1"/>
              <a:t>master|managed|monitor</a:t>
            </a:r>
            <a:r>
              <a:rPr lang="en-US" sz="1350" dirty="0"/>
              <a:t>, ad-hoc (</a:t>
            </a:r>
            <a:r>
              <a:rPr lang="en-US" sz="1350" dirty="0" err="1"/>
              <a:t>intel</a:t>
            </a:r>
            <a:r>
              <a:rPr lang="en-US" sz="1350" dirty="0"/>
              <a:t> only)</a:t>
            </a:r>
          </a:p>
          <a:p>
            <a:pPr lvl="2"/>
            <a:r>
              <a:rPr lang="en-US" sz="1350" dirty="0" err="1"/>
              <a:t>rts</a:t>
            </a:r>
            <a:r>
              <a:rPr lang="en-US" sz="1350" dirty="0"/>
              <a:t> (</a:t>
            </a:r>
            <a:r>
              <a:rPr lang="en-US" sz="1350" dirty="0" err="1"/>
              <a:t>atheros</a:t>
            </a:r>
            <a:r>
              <a:rPr lang="en-US" sz="1350" dirty="0"/>
              <a:t> only) = </a:t>
            </a:r>
            <a:r>
              <a:rPr lang="en-US" sz="1350" dirty="0" err="1"/>
              <a:t>packetSizeThreshold</a:t>
            </a:r>
            <a:r>
              <a:rPr lang="en-US" sz="1350" dirty="0"/>
              <a:t> [bytes]</a:t>
            </a:r>
          </a:p>
          <a:p>
            <a:pPr lvl="2"/>
            <a:r>
              <a:rPr lang="en-US" sz="1350" dirty="0"/>
              <a:t>rate (</a:t>
            </a:r>
            <a:r>
              <a:rPr lang="en-US" sz="1350" dirty="0" err="1"/>
              <a:t>intel</a:t>
            </a:r>
            <a:r>
              <a:rPr lang="en-US" sz="1350" dirty="0"/>
              <a:t> only) = 1, 5, 11; 6, 9, 12, 18, 24, 36, 48, 54</a:t>
            </a:r>
          </a:p>
          <a:p>
            <a:pPr lvl="2"/>
            <a:r>
              <a:rPr lang="en-US" sz="1350" dirty="0" err="1"/>
              <a:t>tx_power</a:t>
            </a:r>
            <a:r>
              <a:rPr lang="en-US" sz="1350" dirty="0"/>
              <a:t> = -12..15 </a:t>
            </a:r>
            <a:r>
              <a:rPr lang="en-US" sz="1350" dirty="0" err="1"/>
              <a:t>dBm</a:t>
            </a:r>
            <a:r>
              <a:rPr lang="en-US" sz="1350" dirty="0"/>
              <a:t> (</a:t>
            </a:r>
            <a:r>
              <a:rPr lang="en-US" sz="1350" dirty="0" err="1"/>
              <a:t>intel</a:t>
            </a:r>
            <a:r>
              <a:rPr lang="en-US" sz="1350" dirty="0"/>
              <a:t>), 0..20 </a:t>
            </a:r>
            <a:r>
              <a:rPr lang="en-US" sz="1350" dirty="0" err="1"/>
              <a:t>dBm</a:t>
            </a:r>
            <a:r>
              <a:rPr lang="en-US" sz="1350" dirty="0"/>
              <a:t> (</a:t>
            </a:r>
            <a:r>
              <a:rPr lang="en-US" sz="1350" dirty="0" err="1"/>
              <a:t>atheros</a:t>
            </a:r>
            <a:r>
              <a:rPr lang="en-US" sz="1350" dirty="0"/>
              <a:t>)</a:t>
            </a:r>
          </a:p>
          <a:p>
            <a:pPr lvl="2"/>
            <a:r>
              <a:rPr lang="en-US" sz="1350" dirty="0"/>
              <a:t>type = a/b/g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57150"/>
            <a:ext cx="61722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hello-world-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wireless.rb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200150"/>
            <a:ext cx="3257550" cy="36004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175" dirty="0" err="1"/>
              <a:t>defProperty</a:t>
            </a:r>
            <a:r>
              <a:rPr lang="en-US" sz="2175" dirty="0"/>
              <a:t>('res1', 'node1-1.grid.orbit-lab.org', "ID of sender node")</a:t>
            </a:r>
          </a:p>
          <a:p>
            <a:pPr marL="0" indent="0">
              <a:buNone/>
            </a:pPr>
            <a:r>
              <a:rPr lang="en-US" sz="2175" dirty="0" err="1"/>
              <a:t>defProperty</a:t>
            </a:r>
            <a:r>
              <a:rPr lang="en-US" sz="2175" dirty="0"/>
              <a:t>('res2', 'node1-2.grid.orbit-lab.org', "ID of receiver node")</a:t>
            </a:r>
          </a:p>
          <a:p>
            <a:pPr marL="0" indent="0">
              <a:buNone/>
            </a:pPr>
            <a:r>
              <a:rPr lang="en-US" sz="2175" dirty="0" err="1"/>
              <a:t>defProperty</a:t>
            </a:r>
            <a:r>
              <a:rPr lang="en-US" sz="2175" dirty="0"/>
              <a:t>('duration', 60, "Duration of the experiment")</a:t>
            </a:r>
          </a:p>
          <a:p>
            <a:pPr marL="0" indent="0">
              <a:buNone/>
            </a:pPr>
            <a:endParaRPr lang="en-US" sz="2175" dirty="0"/>
          </a:p>
          <a:p>
            <a:pPr marL="0" indent="0">
              <a:buNone/>
            </a:pPr>
            <a:r>
              <a:rPr lang="en-US" sz="2175" dirty="0" err="1"/>
              <a:t>defGroup</a:t>
            </a:r>
            <a:r>
              <a:rPr lang="en-US" sz="2175" dirty="0"/>
              <a:t>('Sender', property.res1) do |node|</a:t>
            </a:r>
          </a:p>
          <a:p>
            <a:pPr marL="0" indent="0">
              <a:buNone/>
            </a:pPr>
            <a:r>
              <a:rPr lang="en-US" sz="2175" dirty="0"/>
              <a:t>  </a:t>
            </a:r>
            <a:r>
              <a:rPr lang="en-US" sz="2175" dirty="0" err="1"/>
              <a:t>node.addApplication</a:t>
            </a:r>
            <a:r>
              <a:rPr lang="en-US" sz="2175" dirty="0"/>
              <a:t>("test:app:otg2") do |app|</a:t>
            </a:r>
          </a:p>
          <a:p>
            <a:pPr marL="0" indent="0">
              <a:buNone/>
            </a:pPr>
            <a:r>
              <a:rPr lang="en-US" sz="2175" dirty="0"/>
              <a:t>    </a:t>
            </a:r>
            <a:r>
              <a:rPr lang="en-US" sz="2175" dirty="0" err="1"/>
              <a:t>app.setProperty</a:t>
            </a:r>
            <a:r>
              <a:rPr lang="en-US" sz="2175" dirty="0"/>
              <a:t>('</a:t>
            </a:r>
            <a:r>
              <a:rPr lang="en-US" sz="2175" dirty="0" err="1"/>
              <a:t>udp:local_host</a:t>
            </a:r>
            <a:r>
              <a:rPr lang="en-US" sz="2175" dirty="0"/>
              <a:t>', '192.168.0.2')</a:t>
            </a:r>
          </a:p>
          <a:p>
            <a:pPr marL="0" indent="0">
              <a:buNone/>
            </a:pPr>
            <a:r>
              <a:rPr lang="en-US" sz="2175" dirty="0"/>
              <a:t>    </a:t>
            </a:r>
            <a:r>
              <a:rPr lang="en-US" sz="2175" dirty="0" err="1"/>
              <a:t>app.setProperty</a:t>
            </a:r>
            <a:r>
              <a:rPr lang="en-US" sz="2175" dirty="0"/>
              <a:t>('</a:t>
            </a:r>
            <a:r>
              <a:rPr lang="en-US" sz="2175" dirty="0" err="1"/>
              <a:t>udp:dst_host</a:t>
            </a:r>
            <a:r>
              <a:rPr lang="en-US" sz="2175" dirty="0"/>
              <a:t>', '192.168.0.3')</a:t>
            </a:r>
          </a:p>
          <a:p>
            <a:pPr marL="0" indent="0">
              <a:buNone/>
            </a:pPr>
            <a:r>
              <a:rPr lang="en-US" sz="2175" dirty="0"/>
              <a:t>    </a:t>
            </a:r>
            <a:r>
              <a:rPr lang="en-US" sz="2175" dirty="0" err="1"/>
              <a:t>app.setProperty</a:t>
            </a:r>
            <a:r>
              <a:rPr lang="en-US" sz="2175" dirty="0"/>
              <a:t>('</a:t>
            </a:r>
            <a:r>
              <a:rPr lang="en-US" sz="2175" dirty="0" err="1"/>
              <a:t>udp:dst_port</a:t>
            </a:r>
            <a:r>
              <a:rPr lang="en-US" sz="2175" dirty="0"/>
              <a:t>', 3000)</a:t>
            </a:r>
          </a:p>
          <a:p>
            <a:pPr marL="0" indent="0">
              <a:buNone/>
            </a:pPr>
            <a:r>
              <a:rPr lang="en-US" sz="2175" dirty="0"/>
              <a:t>    </a:t>
            </a:r>
            <a:r>
              <a:rPr lang="en-US" sz="2175" dirty="0" err="1"/>
              <a:t>app.measure</a:t>
            </a:r>
            <a:r>
              <a:rPr lang="en-US" sz="2175" dirty="0"/>
              <a:t>('</a:t>
            </a:r>
            <a:r>
              <a:rPr lang="en-US" sz="2175" dirty="0" err="1"/>
              <a:t>udp_out</a:t>
            </a:r>
            <a:r>
              <a:rPr lang="en-US" sz="2175" dirty="0"/>
              <a:t>', :samples =&gt; 1)</a:t>
            </a:r>
          </a:p>
          <a:p>
            <a:pPr marL="0" indent="0">
              <a:buNone/>
            </a:pPr>
            <a:r>
              <a:rPr lang="en-US" sz="2175" dirty="0"/>
              <a:t>  end</a:t>
            </a:r>
          </a:p>
          <a:p>
            <a:pPr marL="0" indent="0">
              <a:buNone/>
            </a:pPr>
            <a:r>
              <a:rPr lang="en-US" sz="2175" dirty="0"/>
              <a:t>  node.net.w0.mode = "</a:t>
            </a:r>
            <a:r>
              <a:rPr lang="en-US" sz="2175" dirty="0" err="1"/>
              <a:t>adhoc</a:t>
            </a:r>
            <a:r>
              <a:rPr lang="en-US" sz="2175" dirty="0"/>
              <a:t>"</a:t>
            </a:r>
          </a:p>
          <a:p>
            <a:pPr marL="0" indent="0">
              <a:buNone/>
            </a:pPr>
            <a:r>
              <a:rPr lang="en-US" sz="2175" dirty="0"/>
              <a:t>  node.net.w0.type = 'g'</a:t>
            </a:r>
          </a:p>
          <a:p>
            <a:pPr marL="0" indent="0">
              <a:buNone/>
            </a:pPr>
            <a:r>
              <a:rPr lang="en-US" sz="2175" dirty="0"/>
              <a:t>  node.net.w0.channel = "6"</a:t>
            </a:r>
          </a:p>
          <a:p>
            <a:pPr marL="0" indent="0">
              <a:buNone/>
            </a:pPr>
            <a:r>
              <a:rPr lang="en-US" sz="2175" dirty="0"/>
              <a:t>  node.net.w0.essid = "</a:t>
            </a:r>
            <a:r>
              <a:rPr lang="en-US" sz="2175" dirty="0" err="1"/>
              <a:t>helloworld</a:t>
            </a:r>
            <a:r>
              <a:rPr lang="en-US" sz="2175" dirty="0"/>
              <a:t>"</a:t>
            </a:r>
          </a:p>
          <a:p>
            <a:pPr marL="0" indent="0">
              <a:buNone/>
            </a:pPr>
            <a:r>
              <a:rPr lang="en-US" sz="2175" dirty="0"/>
              <a:t>  node.net.w0.ip = "192.168.0.2"</a:t>
            </a:r>
          </a:p>
          <a:p>
            <a:pPr marL="0" indent="0">
              <a:buNone/>
            </a:pPr>
            <a:r>
              <a:rPr lang="en-US" sz="2175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9006" y="1125415"/>
            <a:ext cx="3143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defGroup</a:t>
            </a:r>
            <a:r>
              <a:rPr lang="en-US" sz="1050" dirty="0"/>
              <a:t>('Receiver', property.res2) do |node|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node.addApplication</a:t>
            </a:r>
            <a:r>
              <a:rPr lang="en-US" sz="1050" dirty="0"/>
              <a:t>("test:app:otr2") do |app|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app.setProperty</a:t>
            </a:r>
            <a:r>
              <a:rPr lang="en-US" sz="1050" dirty="0"/>
              <a:t>('</a:t>
            </a:r>
            <a:r>
              <a:rPr lang="en-US" sz="1050" dirty="0" err="1"/>
              <a:t>udp:local_host</a:t>
            </a:r>
            <a:r>
              <a:rPr lang="en-US" sz="1050" dirty="0"/>
              <a:t>', '192.168.0.3')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app.setProperty</a:t>
            </a:r>
            <a:r>
              <a:rPr lang="en-US" sz="1050" dirty="0"/>
              <a:t>('</a:t>
            </a:r>
            <a:r>
              <a:rPr lang="en-US" sz="1050" dirty="0" err="1"/>
              <a:t>udp:local_port</a:t>
            </a:r>
            <a:r>
              <a:rPr lang="en-US" sz="1050" dirty="0"/>
              <a:t>', 3000)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app.measure</a:t>
            </a:r>
            <a:r>
              <a:rPr lang="en-US" sz="1050" dirty="0"/>
              <a:t>('</a:t>
            </a:r>
            <a:r>
              <a:rPr lang="en-US" sz="1050" dirty="0" err="1"/>
              <a:t>udp_in</a:t>
            </a:r>
            <a:r>
              <a:rPr lang="en-US" sz="1050" dirty="0"/>
              <a:t>', :samples =&gt; 1)</a:t>
            </a:r>
          </a:p>
          <a:p>
            <a:r>
              <a:rPr lang="en-US" sz="1050" dirty="0"/>
              <a:t>  end</a:t>
            </a:r>
          </a:p>
          <a:p>
            <a:r>
              <a:rPr lang="en-US" sz="1050" dirty="0"/>
              <a:t>  node.net.w0.mode = "</a:t>
            </a:r>
            <a:r>
              <a:rPr lang="en-US" sz="1050" dirty="0" err="1"/>
              <a:t>adhoc</a:t>
            </a:r>
            <a:r>
              <a:rPr lang="en-US" sz="1050" dirty="0"/>
              <a:t>"</a:t>
            </a:r>
          </a:p>
          <a:p>
            <a:r>
              <a:rPr lang="en-US" sz="1050" dirty="0"/>
              <a:t>  node.net.w0.type = 'g'</a:t>
            </a:r>
          </a:p>
          <a:p>
            <a:r>
              <a:rPr lang="en-US" sz="1050" dirty="0"/>
              <a:t>  node.net.w0.channel = "6"</a:t>
            </a:r>
          </a:p>
          <a:p>
            <a:r>
              <a:rPr lang="en-US" sz="1050" dirty="0"/>
              <a:t>  node.net.w0.essid = "</a:t>
            </a:r>
            <a:r>
              <a:rPr lang="en-US" sz="1050" dirty="0" err="1"/>
              <a:t>helloworld</a:t>
            </a:r>
            <a:r>
              <a:rPr lang="en-US" sz="1050" dirty="0"/>
              <a:t>"</a:t>
            </a:r>
          </a:p>
          <a:p>
            <a:r>
              <a:rPr lang="en-US" sz="1050" dirty="0"/>
              <a:t>  node.net.w0.ip = "192.168.0.3"</a:t>
            </a:r>
          </a:p>
          <a:p>
            <a:r>
              <a:rPr lang="en-US" sz="1050" dirty="0"/>
              <a:t>end</a:t>
            </a:r>
          </a:p>
          <a:p>
            <a:endParaRPr lang="en-US" sz="1050" dirty="0"/>
          </a:p>
          <a:p>
            <a:r>
              <a:rPr lang="en-US" sz="1050" dirty="0" err="1"/>
              <a:t>onEvent</a:t>
            </a:r>
            <a:r>
              <a:rPr lang="en-US" sz="1050" dirty="0"/>
              <a:t>(:ALL_UP_AND_INSTALLED) do |event|</a:t>
            </a:r>
          </a:p>
          <a:p>
            <a:r>
              <a:rPr lang="en-US" sz="1050" dirty="0"/>
              <a:t>  info "This is my first OMF experiment"</a:t>
            </a:r>
          </a:p>
          <a:p>
            <a:r>
              <a:rPr lang="en-US" sz="1050" dirty="0"/>
              <a:t>  wait 10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allGroups.startApplications</a:t>
            </a:r>
            <a:endParaRPr lang="en-US" sz="1050" dirty="0"/>
          </a:p>
          <a:p>
            <a:r>
              <a:rPr lang="en-US" sz="1050" dirty="0"/>
              <a:t>  info "All my Applications are started now..."</a:t>
            </a:r>
          </a:p>
          <a:p>
            <a:r>
              <a:rPr lang="en-US" sz="1050" dirty="0"/>
              <a:t>  wait </a:t>
            </a:r>
            <a:r>
              <a:rPr lang="en-US" sz="1050" dirty="0" err="1"/>
              <a:t>property.duration</a:t>
            </a:r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allGroups.stopApplications</a:t>
            </a:r>
            <a:endParaRPr lang="en-US" sz="1050" dirty="0"/>
          </a:p>
          <a:p>
            <a:r>
              <a:rPr lang="en-US" sz="1050" dirty="0"/>
              <a:t>  info "All my Applications are stopped now."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Experiment.done</a:t>
            </a:r>
            <a:endParaRPr lang="en-US" sz="1050" dirty="0"/>
          </a:p>
          <a:p>
            <a:r>
              <a:rPr lang="en-US" sz="1050" dirty="0"/>
              <a:t>end</a:t>
            </a:r>
          </a:p>
          <a:p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4859007" y="3143250"/>
            <a:ext cx="2913394" cy="171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257300" y="1143000"/>
            <a:ext cx="3200400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257300" y="2057401"/>
            <a:ext cx="3200400" cy="203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4859005" y="1143000"/>
            <a:ext cx="2913396" cy="193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759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" y="762000"/>
            <a:ext cx="8991600" cy="3907155"/>
          </a:xfrm>
        </p:spPr>
        <p:txBody>
          <a:bodyPr>
            <a:normAutofit fontScale="55000" lnSpcReduction="20000"/>
          </a:bodyPr>
          <a:lstStyle/>
          <a:p>
            <a:r>
              <a:rPr lang="en-US" sz="3825" dirty="0"/>
              <a:t>Focus on ultra high bandwidth, low latency, edge cloud</a:t>
            </a:r>
          </a:p>
          <a:p>
            <a:r>
              <a:rPr lang="en-US" sz="3825" dirty="0"/>
              <a:t>Open platform (building on ORBIT) integrating </a:t>
            </a:r>
            <a:r>
              <a:rPr lang="en-US" sz="3825" dirty="0" err="1"/>
              <a:t>mmWave</a:t>
            </a:r>
            <a:r>
              <a:rPr lang="en-US" sz="3825" dirty="0"/>
              <a:t>, SDR, and optical x-haul</a:t>
            </a:r>
          </a:p>
          <a:p>
            <a:r>
              <a:rPr lang="en-US" sz="3825" dirty="0"/>
              <a:t>1 </a:t>
            </a:r>
            <a:r>
              <a:rPr lang="en-US" sz="3825" dirty="0" err="1"/>
              <a:t>sq</a:t>
            </a:r>
            <a:r>
              <a:rPr lang="en-US" sz="3825" dirty="0"/>
              <a:t> mile densely populated area in West Harlem</a:t>
            </a:r>
          </a:p>
          <a:p>
            <a:r>
              <a:rPr lang="en-US" sz="3825" dirty="0"/>
              <a:t>Local community outreach </a:t>
            </a:r>
          </a:p>
          <a:p>
            <a:r>
              <a:rPr lang="en-US" sz="3825" dirty="0"/>
              <a:t>Research community:</a:t>
            </a:r>
          </a:p>
          <a:p>
            <a:pPr lvl="1"/>
            <a:r>
              <a:rPr lang="en-US" sz="3375" dirty="0"/>
              <a:t>Develop future experiments, provide input</a:t>
            </a:r>
          </a:p>
          <a:p>
            <a:pPr lvl="1"/>
            <a:r>
              <a:rPr lang="en-US" sz="3375" dirty="0"/>
              <a:t>(short term) get involved in the educational outreach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More information: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://advancedwireless</a:t>
            </a:r>
            <a:r>
              <a:rPr lang="en-US" dirty="0">
                <a:hlinkClick r:id="rId2"/>
              </a:rPr>
              <a:t>.org</a:t>
            </a:r>
            <a:r>
              <a:rPr lang="en-US" dirty="0"/>
              <a:t>    </a:t>
            </a:r>
            <a:r>
              <a:rPr lang="en-US" dirty="0">
                <a:hlinkClick r:id="rId3"/>
              </a:rPr>
              <a:t>http://www.orbit-lab.org</a:t>
            </a:r>
            <a:r>
              <a:rPr lang="en-US" dirty="0"/>
              <a:t>   </a:t>
            </a:r>
            <a:r>
              <a:rPr lang="en-US" dirty="0">
                <a:hlinkClick r:id="rId4"/>
              </a:rPr>
              <a:t>http://www.cosmos-lab.org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http://omf.orbit-lab.org</a:t>
            </a:r>
            <a:r>
              <a:rPr lang="en-US" dirty="0"/>
              <a:t> 		</a:t>
            </a:r>
            <a:r>
              <a:rPr lang="en-US" dirty="0">
                <a:hlinkClick r:id="rId6"/>
              </a:rPr>
              <a:t>http://oml-doc.orbit-lab.org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2726" y="742950"/>
            <a:ext cx="845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COSMOS Summary</a:t>
            </a:r>
          </a:p>
        </p:txBody>
      </p:sp>
    </p:spTree>
    <p:extLst>
      <p:ext uri="{BB962C8B-B14F-4D97-AF65-F5344CB8AC3E}">
        <p14:creationId xmlns:p14="http://schemas.microsoft.com/office/powerpoint/2010/main" val="192521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Reservation System</a:t>
            </a:r>
          </a:p>
        </p:txBody>
      </p:sp>
      <p:pic>
        <p:nvPicPr>
          <p:cNvPr id="167938" name="Picture 2" descr="C:\Users\seskar\Desktop\Schedu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00" y="1028700"/>
            <a:ext cx="6792000" cy="35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Auto-approval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915400" cy="3714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Two stage algorithm:</a:t>
            </a:r>
          </a:p>
          <a:p>
            <a:pPr lvl="1"/>
            <a:r>
              <a:rPr lang="en-US" dirty="0"/>
              <a:t>“Early bird” – runs once a day (at 2 PM) and resolves conflicts and approves  first two hours for all users for the next day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if you ask for your first slot daily slot from 10-12 the next day , at 2 PM  a day earlier you will know </a:t>
            </a:r>
            <a:r>
              <a:rPr lang="en-US" dirty="0" err="1"/>
              <a:t>wheather</a:t>
            </a:r>
            <a:r>
              <a:rPr lang="en-US" dirty="0"/>
              <a:t> you got it). </a:t>
            </a:r>
          </a:p>
          <a:p>
            <a:pPr lvl="1"/>
            <a:r>
              <a:rPr lang="en-US" dirty="0"/>
              <a:t>“Just in time” – for reservations made after 2 PM or for more than 2 hours per day per domain, the slots will be automatically approved at the beginning of the slot. </a:t>
            </a:r>
          </a:p>
          <a:p>
            <a:r>
              <a:rPr lang="en-US" dirty="0"/>
              <a:t>Conflicts are resolved based on usage in the last three weeks </a:t>
            </a:r>
          </a:p>
          <a:p>
            <a:pPr lvl="1"/>
            <a:r>
              <a:rPr lang="en-US" dirty="0"/>
              <a:t> (the less you (</a:t>
            </a:r>
            <a:r>
              <a:rPr lang="en-US" dirty="0" err="1"/>
              <a:t>ab</a:t>
            </a:r>
            <a:r>
              <a:rPr lang="en-US" dirty="0"/>
              <a:t>)use it the more likely you are to get it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).</a:t>
            </a:r>
          </a:p>
          <a:p>
            <a:r>
              <a:rPr lang="en-US" dirty="0"/>
              <a:t>Be aware of major (conference) deadlines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Status Page</a:t>
            </a:r>
          </a:p>
        </p:txBody>
      </p:sp>
      <p:pic>
        <p:nvPicPr>
          <p:cNvPr id="165891" name="Picture 3" descr="C:\Users\seskar\Desktop\Status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11027"/>
            <a:ext cx="5201921" cy="45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5900" y="2228850"/>
            <a:ext cx="6172200" cy="6286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First Exercise: Account Creation, Scheduler, Login 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) and Status Page</a:t>
            </a:r>
            <a:endParaRPr lang="en-US" sz="3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2">
                    <a:lumMod val="75000"/>
                  </a:schemeClr>
                </a:solidFill>
              </a:rPr>
              <a:t>ORBIT Management Framework</a:t>
            </a:r>
            <a:endParaRPr 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914401"/>
            <a:ext cx="8610600" cy="3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>
                <a:solidFill>
                  <a:srgbClr val="000000"/>
                </a:solidFill>
              </a:rPr>
              <a:t>OMF is a framework to </a:t>
            </a:r>
            <a:r>
              <a:rPr lang="en-US" sz="2000" b="1" dirty="0">
                <a:solidFill>
                  <a:srgbClr val="4DA700"/>
                </a:solidFill>
              </a:rPr>
              <a:t>use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b="1" dirty="0">
                <a:solidFill>
                  <a:srgbClr val="4DA700"/>
                </a:solidFill>
              </a:rPr>
              <a:t>manage</a:t>
            </a:r>
            <a:r>
              <a:rPr lang="en-US" sz="2000" dirty="0">
                <a:solidFill>
                  <a:srgbClr val="000000"/>
                </a:solidFill>
              </a:rPr>
              <a:t> experimental platforms (</a:t>
            </a:r>
            <a:r>
              <a:rPr lang="en-US" sz="2000" dirty="0" err="1">
                <a:solidFill>
                  <a:srgbClr val="000000"/>
                </a:solidFill>
              </a:rPr>
              <a:t>testbeds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 algn="ctr"/>
            <a:r>
              <a:rPr lang="en-US" sz="2400" b="1" dirty="0">
                <a:solidFill>
                  <a:srgbClr val="4DA700"/>
                </a:solidFill>
              </a:rPr>
              <a:t>Use</a:t>
            </a:r>
            <a:endParaRPr lang="en-US" sz="2400" dirty="0">
              <a:solidFill>
                <a:srgbClr val="000000"/>
              </a:solidFill>
            </a:endParaRPr>
          </a:p>
          <a:p>
            <a:pPr marL="685800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support “</a:t>
            </a:r>
            <a:r>
              <a:rPr lang="en-US" sz="2400" i="1" dirty="0">
                <a:solidFill>
                  <a:srgbClr val="000000"/>
                </a:solidFill>
              </a:rPr>
              <a:t>experiment cycles”</a:t>
            </a:r>
            <a:r>
              <a:rPr lang="en-US" sz="2400" dirty="0">
                <a:solidFill>
                  <a:srgbClr val="000000"/>
                </a:solidFill>
              </a:rPr>
              <a:t> &amp; scientific rigor</a:t>
            </a:r>
          </a:p>
          <a:p>
            <a:pPr marL="685800" lvl="1" indent="-342900">
              <a:buFont typeface="Arial" pitchFamily="34" charset="0"/>
              <a:buChar char="-"/>
            </a:pPr>
            <a:r>
              <a:rPr lang="en-US" sz="2400" dirty="0">
                <a:solidFill>
                  <a:srgbClr val="000000"/>
                </a:solidFill>
              </a:rPr>
              <a:t>validation, accuracy &amp; reproducibility</a:t>
            </a:r>
          </a:p>
          <a:p>
            <a:pPr marL="1028700" lvl="2" indent="-342900">
              <a:lnSpc>
                <a:spcPct val="8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algn="ctr"/>
            <a:r>
              <a:rPr lang="en-US" sz="2400" b="1" dirty="0">
                <a:solidFill>
                  <a:srgbClr val="4DA700"/>
                </a:solidFill>
              </a:rPr>
              <a:t>Manage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685800" lvl="1" indent="-342900">
              <a:buFont typeface="Arial" pitchFamily="34" charset="0"/>
              <a:buChar char="-"/>
            </a:pPr>
            <a:r>
              <a:rPr lang="en-US" sz="2400" dirty="0">
                <a:solidFill>
                  <a:srgbClr val="000000"/>
                </a:solidFill>
              </a:rPr>
              <a:t>ease operation and maintenance tasks</a:t>
            </a:r>
          </a:p>
          <a:p>
            <a:pPr marL="685800" lvl="1" indent="-342900">
              <a:buFont typeface="Arial" pitchFamily="34" charset="0"/>
              <a:buChar char="-"/>
            </a:pPr>
            <a:r>
              <a:rPr lang="en-US" sz="2400" dirty="0">
                <a:solidFill>
                  <a:srgbClr val="000000"/>
                </a:solidFill>
              </a:rPr>
              <a:t>optimize resource utilization inside / across </a:t>
            </a:r>
            <a:r>
              <a:rPr lang="en-US" sz="2400" dirty="0" err="1">
                <a:solidFill>
                  <a:srgbClr val="000000"/>
                </a:solidFill>
              </a:rPr>
              <a:t>testbeds</a:t>
            </a:r>
            <a:endParaRPr lang="en-US" sz="2400" dirty="0">
              <a:solidFill>
                <a:srgbClr val="000000"/>
              </a:solidFill>
            </a:endParaRPr>
          </a:p>
          <a:p>
            <a:pPr marL="685800" lvl="1" indent="-342900">
              <a:buFont typeface="Arial" pitchFamily="34" charset="0"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Written mostly in Ruby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971550"/>
            <a:ext cx="5086350" cy="356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>
            <a:normAutofit/>
          </a:bodyPr>
          <a:lstStyle/>
          <a:p>
            <a:r>
              <a:rPr lang="en-AU" sz="3600" dirty="0"/>
              <a:t>OMF Workflow</a:t>
            </a:r>
            <a:endParaRPr lang="en-US" sz="5400" dirty="0"/>
          </a:p>
        </p:txBody>
      </p:sp>
      <p:sp>
        <p:nvSpPr>
          <p:cNvPr id="43" name="TextBox 42"/>
          <p:cNvSpPr txBox="1"/>
          <p:nvPr/>
        </p:nvSpPr>
        <p:spPr>
          <a:xfrm>
            <a:off x="5314950" y="3486151"/>
            <a:ext cx="245745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OMF Tasks: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500" i="1" dirty="0">
                <a:solidFill>
                  <a:schemeClr val="tx1"/>
                </a:solidFill>
              </a:rPr>
              <a:t>Controlling experiments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500" i="1" dirty="0">
                <a:solidFill>
                  <a:schemeClr val="tx1"/>
                </a:solidFill>
              </a:rPr>
              <a:t>Managing the </a:t>
            </a:r>
            <a:r>
              <a:rPr lang="en-US" sz="1500" i="1" dirty="0" err="1">
                <a:solidFill>
                  <a:schemeClr val="tx1"/>
                </a:solidFill>
              </a:rPr>
              <a:t>testbed</a:t>
            </a:r>
            <a:endParaRPr lang="en-US" sz="1500" i="1" dirty="0">
              <a:solidFill>
                <a:schemeClr val="tx1"/>
              </a:solidFill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1500" i="1" dirty="0">
                <a:solidFill>
                  <a:schemeClr val="tx1"/>
                </a:solidFill>
              </a:rPr>
              <a:t>Measuring and collecting results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189"/>
          <p:cNvSpPr>
            <a:spLocks noChangeShapeType="1"/>
          </p:cNvSpPr>
          <p:nvPr/>
        </p:nvSpPr>
        <p:spPr bwMode="auto">
          <a:xfrm>
            <a:off x="4686300" y="2443528"/>
            <a:ext cx="428625" cy="335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79" name="Line 182"/>
          <p:cNvSpPr>
            <a:spLocks noChangeShapeType="1"/>
          </p:cNvSpPr>
          <p:nvPr/>
        </p:nvSpPr>
        <p:spPr bwMode="auto">
          <a:xfrm>
            <a:off x="6716433" y="4229100"/>
            <a:ext cx="655915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AU" dirty="0"/>
              <a:t>OMF - Experimenter View</a:t>
            </a:r>
            <a:endParaRPr lang="en-US" sz="4950" dirty="0"/>
          </a:p>
        </p:txBody>
      </p:sp>
      <p:sp>
        <p:nvSpPr>
          <p:cNvPr id="50181" name="AutoShape 36"/>
          <p:cNvSpPr>
            <a:spLocks noChangeArrowheads="1"/>
          </p:cNvSpPr>
          <p:nvPr/>
        </p:nvSpPr>
        <p:spPr bwMode="auto">
          <a:xfrm>
            <a:off x="4972050" y="914400"/>
            <a:ext cx="2971800" cy="4057650"/>
          </a:xfrm>
          <a:prstGeom prst="roundRect">
            <a:avLst>
              <a:gd name="adj" fmla="val 9708"/>
            </a:avLst>
          </a:prstGeom>
          <a:noFill/>
          <a:ln w="15875">
            <a:solidFill>
              <a:srgbClr val="13131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2" name="Rectangle 37"/>
          <p:cNvSpPr>
            <a:spLocks noChangeArrowheads="1"/>
          </p:cNvSpPr>
          <p:nvPr/>
        </p:nvSpPr>
        <p:spPr bwMode="auto">
          <a:xfrm>
            <a:off x="5029200" y="971550"/>
            <a:ext cx="1028700" cy="31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AU" sz="1200" b="1">
                <a:solidFill>
                  <a:srgbClr val="131313"/>
                </a:solidFill>
                <a:ea typeface="MS PGothic" pitchFamily="34" charset="-128"/>
              </a:rPr>
              <a:t>Testbed(s)</a:t>
            </a:r>
            <a:endParaRPr lang="en-AU" sz="1050" b="1">
              <a:solidFill>
                <a:srgbClr val="131313"/>
              </a:solidFill>
              <a:ea typeface="MS PGothic" pitchFamily="34" charset="-128"/>
            </a:endParaRPr>
          </a:p>
        </p:txBody>
      </p:sp>
      <p:sp>
        <p:nvSpPr>
          <p:cNvPr id="50183" name="Rectangle 56"/>
          <p:cNvSpPr>
            <a:spLocks noChangeArrowheads="1"/>
          </p:cNvSpPr>
          <p:nvPr/>
        </p:nvSpPr>
        <p:spPr bwMode="auto">
          <a:xfrm>
            <a:off x="5657850" y="2743200"/>
            <a:ext cx="62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AU" sz="2700" dirty="0">
                <a:solidFill>
                  <a:srgbClr val="131313"/>
                </a:solidFill>
                <a:ea typeface="MS PGothic" pitchFamily="34" charset="-128"/>
              </a:rPr>
              <a:t>….</a:t>
            </a:r>
          </a:p>
        </p:txBody>
      </p:sp>
      <p:sp>
        <p:nvSpPr>
          <p:cNvPr id="50184" name="Rectangle 95"/>
          <p:cNvSpPr>
            <a:spLocks noChangeArrowheads="1"/>
          </p:cNvSpPr>
          <p:nvPr/>
        </p:nvSpPr>
        <p:spPr bwMode="auto">
          <a:xfrm>
            <a:off x="1371600" y="3674624"/>
            <a:ext cx="32174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AU" sz="1350" b="1" dirty="0">
                <a:solidFill>
                  <a:schemeClr val="accent3">
                    <a:lumMod val="50000"/>
                  </a:schemeClr>
                </a:solidFill>
                <a:ea typeface="MS PGothic" pitchFamily="34" charset="-128"/>
              </a:rPr>
              <a:t>Control &amp; Management </a:t>
            </a:r>
          </a:p>
          <a:p>
            <a:pPr algn="ctr" eaLnBrk="0" hangingPunct="0"/>
            <a:r>
              <a:rPr lang="en-AU" sz="1350" b="1" dirty="0">
                <a:solidFill>
                  <a:schemeClr val="accent3">
                    <a:lumMod val="50000"/>
                  </a:schemeClr>
                </a:solidFill>
                <a:ea typeface="MS PGothic" pitchFamily="34" charset="-128"/>
              </a:rPr>
              <a:t>Network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1461492" y="1000649"/>
            <a:ext cx="1306116" cy="609600"/>
            <a:chOff x="6741" y="5286"/>
            <a:chExt cx="1440" cy="478"/>
          </a:xfrm>
        </p:grpSpPr>
        <p:sp>
          <p:nvSpPr>
            <p:cNvPr id="50273" name="AutoShape 117"/>
            <p:cNvSpPr>
              <a:spLocks noChangeArrowheads="1"/>
            </p:cNvSpPr>
            <p:nvPr/>
          </p:nvSpPr>
          <p:spPr bwMode="auto">
            <a:xfrm>
              <a:off x="6741" y="5286"/>
              <a:ext cx="1440" cy="478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274" name="Rectangle 118"/>
            <p:cNvSpPr>
              <a:spLocks noChangeArrowheads="1"/>
            </p:cNvSpPr>
            <p:nvPr/>
          </p:nvSpPr>
          <p:spPr bwMode="auto">
            <a:xfrm>
              <a:off x="6741" y="5375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AU" sz="1200" b="1" dirty="0">
                  <a:solidFill>
                    <a:srgbClr val="131313"/>
                  </a:solidFill>
                  <a:ea typeface="MS PGothic" pitchFamily="34" charset="-128"/>
                </a:rPr>
                <a:t>Experiment</a:t>
              </a:r>
            </a:p>
            <a:p>
              <a:pPr algn="ctr" eaLnBrk="0" hangingPunct="0"/>
              <a:r>
                <a:rPr lang="en-AU" sz="1200" b="1" dirty="0">
                  <a:solidFill>
                    <a:srgbClr val="131313"/>
                  </a:solidFill>
                  <a:ea typeface="MS PGothic" pitchFamily="34" charset="-128"/>
                </a:rPr>
                <a:t>Description</a:t>
              </a:r>
            </a:p>
          </p:txBody>
        </p:sp>
      </p:grpSp>
      <p:sp>
        <p:nvSpPr>
          <p:cNvPr id="50193" name="Line 151"/>
          <p:cNvSpPr>
            <a:spLocks noChangeShapeType="1"/>
          </p:cNvSpPr>
          <p:nvPr/>
        </p:nvSpPr>
        <p:spPr bwMode="auto">
          <a:xfrm>
            <a:off x="6713339" y="2555607"/>
            <a:ext cx="65901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4" name="Line 184"/>
          <p:cNvSpPr>
            <a:spLocks noChangeShapeType="1"/>
          </p:cNvSpPr>
          <p:nvPr/>
        </p:nvSpPr>
        <p:spPr bwMode="auto">
          <a:xfrm flipV="1">
            <a:off x="2114550" y="3028950"/>
            <a:ext cx="0" cy="571500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5" name="Line 185"/>
          <p:cNvSpPr>
            <a:spLocks noChangeShapeType="1"/>
          </p:cNvSpPr>
          <p:nvPr/>
        </p:nvSpPr>
        <p:spPr bwMode="auto">
          <a:xfrm flipV="1">
            <a:off x="3657600" y="3028950"/>
            <a:ext cx="0" cy="571500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6" name="Line 186"/>
          <p:cNvSpPr>
            <a:spLocks noChangeShapeType="1"/>
          </p:cNvSpPr>
          <p:nvPr/>
        </p:nvSpPr>
        <p:spPr bwMode="auto">
          <a:xfrm flipH="1" flipV="1">
            <a:off x="7372851" y="2286000"/>
            <a:ext cx="5358" cy="21717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7" name="Line 187"/>
          <p:cNvSpPr>
            <a:spLocks noChangeShapeType="1"/>
          </p:cNvSpPr>
          <p:nvPr/>
        </p:nvSpPr>
        <p:spPr bwMode="auto">
          <a:xfrm>
            <a:off x="1828800" y="3600450"/>
            <a:ext cx="2857500" cy="0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8" name="Line 188"/>
          <p:cNvSpPr>
            <a:spLocks noChangeShapeType="1"/>
          </p:cNvSpPr>
          <p:nvPr/>
        </p:nvSpPr>
        <p:spPr bwMode="auto">
          <a:xfrm flipV="1">
            <a:off x="4686300" y="2171700"/>
            <a:ext cx="0" cy="2286000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99" name="Line 190"/>
          <p:cNvSpPr>
            <a:spLocks noChangeShapeType="1"/>
          </p:cNvSpPr>
          <p:nvPr/>
        </p:nvSpPr>
        <p:spPr bwMode="auto">
          <a:xfrm>
            <a:off x="4686300" y="4229100"/>
            <a:ext cx="514350" cy="0"/>
          </a:xfrm>
          <a:prstGeom prst="line">
            <a:avLst/>
          </a:prstGeom>
          <a:noFill/>
          <a:ln w="349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1314775" y="1996679"/>
            <a:ext cx="1485575" cy="1212614"/>
            <a:chOff x="294" y="1680"/>
            <a:chExt cx="1098" cy="916"/>
          </a:xfrm>
        </p:grpSpPr>
        <p:sp>
          <p:nvSpPr>
            <p:cNvPr id="50226" name="Rectangle 32"/>
            <p:cNvSpPr>
              <a:spLocks noChangeArrowheads="1"/>
            </p:cNvSpPr>
            <p:nvPr/>
          </p:nvSpPr>
          <p:spPr bwMode="auto">
            <a:xfrm>
              <a:off x="336" y="1680"/>
              <a:ext cx="1056" cy="8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227" name="Rectangle 33"/>
            <p:cNvSpPr>
              <a:spLocks noChangeArrowheads="1"/>
            </p:cNvSpPr>
            <p:nvPr/>
          </p:nvSpPr>
          <p:spPr bwMode="auto">
            <a:xfrm>
              <a:off x="294" y="2373"/>
              <a:ext cx="52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AU" sz="1050" b="1" dirty="0">
                  <a:solidFill>
                    <a:srgbClr val="131313"/>
                  </a:solidFill>
                  <a:ea typeface="MS PGothic" pitchFamily="34" charset="-128"/>
                </a:rPr>
                <a:t>Console</a:t>
              </a:r>
            </a:p>
          </p:txBody>
        </p: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>
              <a:off x="432" y="1770"/>
              <a:ext cx="864" cy="431"/>
              <a:chOff x="432" y="2010"/>
              <a:chExt cx="864" cy="431"/>
            </a:xfrm>
          </p:grpSpPr>
          <p:sp>
            <p:nvSpPr>
              <p:cNvPr id="50229" name="AutoShape 119"/>
              <p:cNvSpPr>
                <a:spLocks noChangeArrowheads="1"/>
              </p:cNvSpPr>
              <p:nvPr/>
            </p:nvSpPr>
            <p:spPr bwMode="auto">
              <a:xfrm>
                <a:off x="432" y="2010"/>
                <a:ext cx="864" cy="431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230" name="Rectangle 35"/>
              <p:cNvSpPr>
                <a:spLocks noChangeArrowheads="1"/>
              </p:cNvSpPr>
              <p:nvPr/>
            </p:nvSpPr>
            <p:spPr bwMode="auto">
              <a:xfrm>
                <a:off x="432" y="2013"/>
                <a:ext cx="864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Experiment Controller</a:t>
                </a:r>
              </a:p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(Node Handler)</a:t>
                </a:r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21" name="Group 128"/>
          <p:cNvGrpSpPr>
            <a:grpSpLocks/>
          </p:cNvGrpSpPr>
          <p:nvPr/>
        </p:nvGrpSpPr>
        <p:grpSpPr bwMode="auto">
          <a:xfrm>
            <a:off x="2905125" y="2000250"/>
            <a:ext cx="1495425" cy="1183026"/>
            <a:chOff x="1576" y="1584"/>
            <a:chExt cx="1256" cy="945"/>
          </a:xfrm>
        </p:grpSpPr>
        <p:sp>
          <p:nvSpPr>
            <p:cNvPr id="50218" name="Rectangle 123"/>
            <p:cNvSpPr>
              <a:spLocks noChangeArrowheads="1"/>
            </p:cNvSpPr>
            <p:nvPr/>
          </p:nvSpPr>
          <p:spPr bwMode="auto">
            <a:xfrm>
              <a:off x="1584" y="1584"/>
              <a:ext cx="1248" cy="9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219" name="Rectangle 124"/>
            <p:cNvSpPr>
              <a:spLocks noChangeArrowheads="1"/>
            </p:cNvSpPr>
            <p:nvPr/>
          </p:nvSpPr>
          <p:spPr bwMode="auto">
            <a:xfrm>
              <a:off x="1576" y="2314"/>
              <a:ext cx="63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AU" sz="1050" b="1" dirty="0">
                  <a:solidFill>
                    <a:srgbClr val="131313"/>
                  </a:solidFill>
                  <a:ea typeface="MS PGothic" pitchFamily="34" charset="-128"/>
                </a:rPr>
                <a:t>Server(s)</a:t>
              </a:r>
            </a:p>
          </p:txBody>
        </p: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1680" y="1680"/>
              <a:ext cx="1043" cy="452"/>
              <a:chOff x="432" y="2016"/>
              <a:chExt cx="864" cy="452"/>
            </a:xfrm>
          </p:grpSpPr>
          <p:sp>
            <p:nvSpPr>
              <p:cNvPr id="50224" name="AutoShape 126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45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225" name="Rectangle 127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Aggregate Managers</a:t>
                </a:r>
              </a:p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(Grid Services)</a:t>
                </a:r>
              </a:p>
              <a:p>
                <a:pPr algn="ctr" eaLnBrk="0" hangingPunct="0"/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23" name="Group 96"/>
            <p:cNvGrpSpPr>
              <a:grpSpLocks/>
            </p:cNvGrpSpPr>
            <p:nvPr/>
          </p:nvGrpSpPr>
          <p:grpSpPr bwMode="auto">
            <a:xfrm>
              <a:off x="2400" y="2160"/>
              <a:ext cx="384" cy="288"/>
              <a:chOff x="1769" y="3072"/>
              <a:chExt cx="823" cy="576"/>
            </a:xfrm>
          </p:grpSpPr>
          <p:sp>
            <p:nvSpPr>
              <p:cNvPr id="50222" name="AutoShape 97"/>
              <p:cNvSpPr>
                <a:spLocks noChangeArrowheads="1"/>
              </p:cNvSpPr>
              <p:nvPr/>
            </p:nvSpPr>
            <p:spPr bwMode="auto">
              <a:xfrm>
                <a:off x="1769" y="3072"/>
                <a:ext cx="823" cy="576"/>
              </a:xfrm>
              <a:prstGeom prst="can">
                <a:avLst>
                  <a:gd name="adj" fmla="val 17361"/>
                </a:avLst>
              </a:prstGeom>
              <a:solidFill>
                <a:srgbClr val="FFFF99"/>
              </a:solidFill>
              <a:ln w="9525">
                <a:solidFill>
                  <a:srgbClr val="13131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223" name="Rectangle 98"/>
              <p:cNvSpPr>
                <a:spLocks noChangeArrowheads="1"/>
              </p:cNvSpPr>
              <p:nvPr/>
            </p:nvSpPr>
            <p:spPr bwMode="auto">
              <a:xfrm>
                <a:off x="1868" y="3234"/>
                <a:ext cx="624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DB</a:t>
                </a:r>
              </a:p>
            </p:txBody>
          </p:sp>
        </p:grpSp>
      </p:grpSp>
      <p:sp>
        <p:nvSpPr>
          <p:cNvPr id="50210" name="Rectangle 198"/>
          <p:cNvSpPr>
            <a:spLocks noChangeArrowheads="1"/>
          </p:cNvSpPr>
          <p:nvPr/>
        </p:nvSpPr>
        <p:spPr bwMode="auto">
          <a:xfrm rot="5400000">
            <a:off x="6076695" y="2607669"/>
            <a:ext cx="323314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AU" sz="1500" b="1" dirty="0">
                <a:solidFill>
                  <a:srgbClr val="FF0000"/>
                </a:solidFill>
                <a:ea typeface="MS PGothic" pitchFamily="34" charset="-128"/>
              </a:rPr>
              <a:t>Experimental Network(s)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0" y="971550"/>
            <a:ext cx="2400300" cy="1943100"/>
            <a:chOff x="4953000" y="1295400"/>
            <a:chExt cx="3200400" cy="2590800"/>
          </a:xfrm>
        </p:grpSpPr>
        <p:sp>
          <p:nvSpPr>
            <p:cNvPr id="50187" name="Rectangle 130"/>
            <p:cNvSpPr>
              <a:spLocks noChangeArrowheads="1"/>
            </p:cNvSpPr>
            <p:nvPr/>
          </p:nvSpPr>
          <p:spPr bwMode="auto">
            <a:xfrm>
              <a:off x="5295900" y="1828800"/>
              <a:ext cx="2135346" cy="2057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189" name="Rectangle 131"/>
            <p:cNvSpPr>
              <a:spLocks noChangeArrowheads="1"/>
            </p:cNvSpPr>
            <p:nvPr/>
          </p:nvSpPr>
          <p:spPr bwMode="auto">
            <a:xfrm>
              <a:off x="4953000" y="18288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AU" sz="1050" b="1" dirty="0">
                  <a:solidFill>
                    <a:srgbClr val="131313"/>
                  </a:solidFill>
                  <a:ea typeface="MS PGothic" pitchFamily="34" charset="-128"/>
                </a:rPr>
                <a:t>Node 1</a:t>
              </a:r>
            </a:p>
          </p:txBody>
        </p:sp>
        <p:grpSp>
          <p:nvGrpSpPr>
            <p:cNvPr id="5" name="Group 132"/>
            <p:cNvGrpSpPr>
              <a:grpSpLocks/>
            </p:cNvGrpSpPr>
            <p:nvPr/>
          </p:nvGrpSpPr>
          <p:grpSpPr bwMode="auto">
            <a:xfrm>
              <a:off x="5410200" y="2944704"/>
              <a:ext cx="1904999" cy="598197"/>
              <a:chOff x="432" y="2016"/>
              <a:chExt cx="864" cy="384"/>
            </a:xfrm>
          </p:grpSpPr>
          <p:sp>
            <p:nvSpPr>
              <p:cNvPr id="50267" name="AutoShape 133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268" name="Rectangle 134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Resource Controller</a:t>
                </a:r>
              </a:p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(Node Agent)</a:t>
                </a:r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6" name="Group 144"/>
            <p:cNvGrpSpPr>
              <a:grpSpLocks/>
            </p:cNvGrpSpPr>
            <p:nvPr/>
          </p:nvGrpSpPr>
          <p:grpSpPr bwMode="auto">
            <a:xfrm>
              <a:off x="6248400" y="1930303"/>
              <a:ext cx="1066800" cy="533400"/>
              <a:chOff x="2352" y="2928"/>
              <a:chExt cx="672" cy="336"/>
            </a:xfrm>
          </p:grpSpPr>
          <p:grpSp>
            <p:nvGrpSpPr>
              <p:cNvPr id="7" name="Group 141"/>
              <p:cNvGrpSpPr>
                <a:grpSpLocks/>
              </p:cNvGrpSpPr>
              <p:nvPr/>
            </p:nvGrpSpPr>
            <p:grpSpPr bwMode="auto">
              <a:xfrm>
                <a:off x="2352" y="2928"/>
                <a:ext cx="576" cy="240"/>
                <a:chOff x="2208" y="3648"/>
                <a:chExt cx="672" cy="309"/>
              </a:xfrm>
            </p:grpSpPr>
            <p:sp>
              <p:nvSpPr>
                <p:cNvPr id="50265" name="Rectangle 142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02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  <p:grpSp>
            <p:nvGrpSpPr>
              <p:cNvPr id="8" name="Group 138"/>
              <p:cNvGrpSpPr>
                <a:grpSpLocks/>
              </p:cNvGrpSpPr>
              <p:nvPr/>
            </p:nvGrpSpPr>
            <p:grpSpPr bwMode="auto">
              <a:xfrm>
                <a:off x="2393" y="2976"/>
                <a:ext cx="576" cy="240"/>
                <a:chOff x="2208" y="3648"/>
                <a:chExt cx="672" cy="309"/>
              </a:xfrm>
            </p:grpSpPr>
            <p:sp>
              <p:nvSpPr>
                <p:cNvPr id="50263" name="Rectangle 139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026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  <p:grpSp>
            <p:nvGrpSpPr>
              <p:cNvPr id="9" name="Group 135"/>
              <p:cNvGrpSpPr>
                <a:grpSpLocks/>
              </p:cNvGrpSpPr>
              <p:nvPr/>
            </p:nvGrpSpPr>
            <p:grpSpPr bwMode="auto">
              <a:xfrm>
                <a:off x="2448" y="3024"/>
                <a:ext cx="576" cy="240"/>
                <a:chOff x="2208" y="3648"/>
                <a:chExt cx="672" cy="309"/>
              </a:xfrm>
            </p:grpSpPr>
            <p:sp>
              <p:nvSpPr>
                <p:cNvPr id="50261" name="Rectangle 136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50262" name="Rectangle 137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 dirty="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7437437" y="1295400"/>
              <a:ext cx="715963" cy="1524000"/>
              <a:chOff x="7086600" y="1524000"/>
              <a:chExt cx="715963" cy="1524000"/>
            </a:xfrm>
          </p:grpSpPr>
          <p:grpSp>
            <p:nvGrpSpPr>
              <p:cNvPr id="2" name="Group 100"/>
              <p:cNvGrpSpPr>
                <a:grpSpLocks/>
              </p:cNvGrpSpPr>
              <p:nvPr/>
            </p:nvGrpSpPr>
            <p:grpSpPr bwMode="auto">
              <a:xfrm>
                <a:off x="7315200" y="1524000"/>
                <a:ext cx="411163" cy="366713"/>
                <a:chOff x="4283" y="1359"/>
                <a:chExt cx="259" cy="231"/>
              </a:xfrm>
            </p:grpSpPr>
            <p:sp>
              <p:nvSpPr>
                <p:cNvPr id="50275" name="Freeform 101"/>
                <p:cNvSpPr>
                  <a:spLocks/>
                </p:cNvSpPr>
                <p:nvPr/>
              </p:nvSpPr>
              <p:spPr bwMode="auto">
                <a:xfrm>
                  <a:off x="4322" y="1411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6" name="Freeform 102"/>
                <p:cNvSpPr>
                  <a:spLocks/>
                </p:cNvSpPr>
                <p:nvPr/>
              </p:nvSpPr>
              <p:spPr bwMode="auto">
                <a:xfrm>
                  <a:off x="4385" y="1359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7" name="Freeform 103"/>
                <p:cNvSpPr>
                  <a:spLocks/>
                </p:cNvSpPr>
                <p:nvPr/>
              </p:nvSpPr>
              <p:spPr bwMode="auto">
                <a:xfrm>
                  <a:off x="4283" y="1428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8" name="Freeform 104"/>
                <p:cNvSpPr>
                  <a:spLocks/>
                </p:cNvSpPr>
                <p:nvPr/>
              </p:nvSpPr>
              <p:spPr bwMode="auto">
                <a:xfrm>
                  <a:off x="4357" y="1386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4" name="Group 58"/>
              <p:cNvGrpSpPr>
                <a:grpSpLocks/>
              </p:cNvGrpSpPr>
              <p:nvPr/>
            </p:nvGrpSpPr>
            <p:grpSpPr bwMode="auto">
              <a:xfrm>
                <a:off x="7086600" y="1828800"/>
                <a:ext cx="381000" cy="457200"/>
                <a:chOff x="4032" y="1536"/>
                <a:chExt cx="240" cy="288"/>
              </a:xfrm>
            </p:grpSpPr>
            <p:sp>
              <p:nvSpPr>
                <p:cNvPr id="50269" name="Line 59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144" cy="0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0" name="Line 60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192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176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72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145"/>
              <p:cNvGrpSpPr>
                <a:grpSpLocks/>
              </p:cNvGrpSpPr>
              <p:nvPr/>
            </p:nvGrpSpPr>
            <p:grpSpPr bwMode="auto">
              <a:xfrm>
                <a:off x="7086600" y="2590800"/>
                <a:ext cx="381000" cy="457200"/>
                <a:chOff x="4032" y="1536"/>
                <a:chExt cx="240" cy="288"/>
              </a:xfrm>
            </p:grpSpPr>
            <p:sp>
              <p:nvSpPr>
                <p:cNvPr id="50254" name="Line 146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144" cy="0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5" name="Line 147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192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6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76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7" name="Line 149"/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191"/>
              <p:cNvGrpSpPr>
                <a:grpSpLocks/>
              </p:cNvGrpSpPr>
              <p:nvPr/>
            </p:nvGrpSpPr>
            <p:grpSpPr bwMode="auto">
              <a:xfrm>
                <a:off x="7391400" y="2362200"/>
                <a:ext cx="411163" cy="366713"/>
                <a:chOff x="4283" y="1359"/>
                <a:chExt cx="259" cy="231"/>
              </a:xfrm>
            </p:grpSpPr>
            <p:sp>
              <p:nvSpPr>
                <p:cNvPr id="50250" name="Freeform 192"/>
                <p:cNvSpPr>
                  <a:spLocks/>
                </p:cNvSpPr>
                <p:nvPr/>
              </p:nvSpPr>
              <p:spPr bwMode="auto">
                <a:xfrm>
                  <a:off x="4322" y="1411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1" name="Freeform 193"/>
                <p:cNvSpPr>
                  <a:spLocks/>
                </p:cNvSpPr>
                <p:nvPr/>
              </p:nvSpPr>
              <p:spPr bwMode="auto">
                <a:xfrm>
                  <a:off x="4385" y="1359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2" name="Freeform 194"/>
                <p:cNvSpPr>
                  <a:spLocks/>
                </p:cNvSpPr>
                <p:nvPr/>
              </p:nvSpPr>
              <p:spPr bwMode="auto">
                <a:xfrm>
                  <a:off x="4283" y="1428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253" name="Freeform 195"/>
                <p:cNvSpPr>
                  <a:spLocks/>
                </p:cNvSpPr>
                <p:nvPr/>
              </p:nvSpPr>
              <p:spPr bwMode="auto">
                <a:xfrm>
                  <a:off x="4357" y="1386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24" name="Group 202"/>
            <p:cNvGrpSpPr>
              <a:grpSpLocks/>
            </p:cNvGrpSpPr>
            <p:nvPr/>
          </p:nvGrpSpPr>
          <p:grpSpPr bwMode="auto">
            <a:xfrm>
              <a:off x="5410200" y="2514600"/>
              <a:ext cx="1905000" cy="381000"/>
              <a:chOff x="1968" y="1008"/>
              <a:chExt cx="288" cy="240"/>
            </a:xfrm>
          </p:grpSpPr>
          <p:sp>
            <p:nvSpPr>
              <p:cNvPr id="50216" name="AutoShape 200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88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217" name="Rectangle 201"/>
              <p:cNvSpPr>
                <a:spLocks noChangeArrowheads="1"/>
              </p:cNvSpPr>
              <p:nvPr/>
            </p:nvSpPr>
            <p:spPr bwMode="auto">
              <a:xfrm>
                <a:off x="1968" y="1056"/>
                <a:ext cx="28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OML Client</a:t>
                </a:r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50213" name="Line 206"/>
          <p:cNvSpPr>
            <a:spLocks noChangeShapeType="1"/>
          </p:cNvSpPr>
          <p:nvPr/>
        </p:nvSpPr>
        <p:spPr bwMode="auto">
          <a:xfrm>
            <a:off x="2114550" y="1610248"/>
            <a:ext cx="0" cy="370582"/>
          </a:xfrm>
          <a:prstGeom prst="line">
            <a:avLst/>
          </a:prstGeom>
          <a:noFill/>
          <a:ln w="25400">
            <a:solidFill>
              <a:srgbClr val="131313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05" name="Group 104"/>
          <p:cNvGrpSpPr/>
          <p:nvPr/>
        </p:nvGrpSpPr>
        <p:grpSpPr>
          <a:xfrm>
            <a:off x="4923692" y="2857500"/>
            <a:ext cx="2400300" cy="1943100"/>
            <a:chOff x="4953000" y="1295400"/>
            <a:chExt cx="3200400" cy="2590800"/>
          </a:xfrm>
        </p:grpSpPr>
        <p:sp>
          <p:nvSpPr>
            <p:cNvPr id="106" name="Rectangle 130"/>
            <p:cNvSpPr>
              <a:spLocks noChangeArrowheads="1"/>
            </p:cNvSpPr>
            <p:nvPr/>
          </p:nvSpPr>
          <p:spPr bwMode="auto">
            <a:xfrm>
              <a:off x="5295900" y="1828800"/>
              <a:ext cx="2135346" cy="2057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Rectangle 131"/>
            <p:cNvSpPr>
              <a:spLocks noChangeArrowheads="1"/>
            </p:cNvSpPr>
            <p:nvPr/>
          </p:nvSpPr>
          <p:spPr bwMode="auto">
            <a:xfrm>
              <a:off x="4953000" y="18288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AU" sz="1050" b="1" dirty="0">
                  <a:solidFill>
                    <a:srgbClr val="131313"/>
                  </a:solidFill>
                  <a:ea typeface="MS PGothic" pitchFamily="34" charset="-128"/>
                </a:rPr>
                <a:t>Node K</a:t>
              </a:r>
            </a:p>
          </p:txBody>
        </p:sp>
        <p:grpSp>
          <p:nvGrpSpPr>
            <p:cNvPr id="108" name="Group 132"/>
            <p:cNvGrpSpPr>
              <a:grpSpLocks/>
            </p:cNvGrpSpPr>
            <p:nvPr/>
          </p:nvGrpSpPr>
          <p:grpSpPr bwMode="auto">
            <a:xfrm>
              <a:off x="5410200" y="2944704"/>
              <a:ext cx="1904999" cy="598197"/>
              <a:chOff x="432" y="2016"/>
              <a:chExt cx="864" cy="384"/>
            </a:xfrm>
          </p:grpSpPr>
          <p:sp>
            <p:nvSpPr>
              <p:cNvPr id="143" name="AutoShape 133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44" name="Rectangle 134"/>
              <p:cNvSpPr>
                <a:spLocks noChangeArrowheads="1"/>
              </p:cNvSpPr>
              <p:nvPr/>
            </p:nvSpPr>
            <p:spPr bwMode="auto">
              <a:xfrm>
                <a:off x="432" y="2016"/>
                <a:ext cx="8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Resource Controller</a:t>
                </a:r>
              </a:p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(Node Agent)</a:t>
                </a:r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09" name="Group 144"/>
            <p:cNvGrpSpPr>
              <a:grpSpLocks/>
            </p:cNvGrpSpPr>
            <p:nvPr/>
          </p:nvGrpSpPr>
          <p:grpSpPr bwMode="auto">
            <a:xfrm>
              <a:off x="6248400" y="1930303"/>
              <a:ext cx="1066800" cy="533400"/>
              <a:chOff x="2352" y="2928"/>
              <a:chExt cx="672" cy="336"/>
            </a:xfrm>
          </p:grpSpPr>
          <p:grpSp>
            <p:nvGrpSpPr>
              <p:cNvPr id="134" name="Group 141"/>
              <p:cNvGrpSpPr>
                <a:grpSpLocks/>
              </p:cNvGrpSpPr>
              <p:nvPr/>
            </p:nvGrpSpPr>
            <p:grpSpPr bwMode="auto">
              <a:xfrm>
                <a:off x="2352" y="2928"/>
                <a:ext cx="576" cy="240"/>
                <a:chOff x="2208" y="3648"/>
                <a:chExt cx="672" cy="309"/>
              </a:xfrm>
            </p:grpSpPr>
            <p:sp>
              <p:nvSpPr>
                <p:cNvPr id="141" name="Rectangle 142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1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  <p:grpSp>
            <p:nvGrpSpPr>
              <p:cNvPr id="135" name="Group 138"/>
              <p:cNvGrpSpPr>
                <a:grpSpLocks/>
              </p:cNvGrpSpPr>
              <p:nvPr/>
            </p:nvGrpSpPr>
            <p:grpSpPr bwMode="auto">
              <a:xfrm>
                <a:off x="2393" y="2976"/>
                <a:ext cx="576" cy="240"/>
                <a:chOff x="2208" y="3648"/>
                <a:chExt cx="672" cy="309"/>
              </a:xfrm>
            </p:grpSpPr>
            <p:sp>
              <p:nvSpPr>
                <p:cNvPr id="139" name="Rectangle 139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140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  <p:grpSp>
            <p:nvGrpSpPr>
              <p:cNvPr id="136" name="Group 135"/>
              <p:cNvGrpSpPr>
                <a:grpSpLocks/>
              </p:cNvGrpSpPr>
              <p:nvPr/>
            </p:nvGrpSpPr>
            <p:grpSpPr bwMode="auto">
              <a:xfrm>
                <a:off x="2448" y="3024"/>
                <a:ext cx="576" cy="240"/>
                <a:chOff x="2208" y="3648"/>
                <a:chExt cx="672" cy="309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67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138" name="Rectangle 137"/>
                <p:cNvSpPr>
                  <a:spLocks noChangeArrowheads="1"/>
                </p:cNvSpPr>
                <p:nvPr/>
              </p:nvSpPr>
              <p:spPr bwMode="auto">
                <a:xfrm>
                  <a:off x="2256" y="3696"/>
                  <a:ext cx="576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050" dirty="0">
                      <a:solidFill>
                        <a:srgbClr val="131313"/>
                      </a:solidFill>
                      <a:ea typeface="MS PGothic" pitchFamily="34" charset="-128"/>
                    </a:rPr>
                    <a:t>Apps A</a:t>
                  </a:r>
                </a:p>
              </p:txBody>
            </p:sp>
          </p:grpSp>
        </p:grpSp>
        <p:grpSp>
          <p:nvGrpSpPr>
            <p:cNvPr id="110" name="Group 109"/>
            <p:cNvGrpSpPr/>
            <p:nvPr/>
          </p:nvGrpSpPr>
          <p:grpSpPr>
            <a:xfrm>
              <a:off x="7437437" y="1295400"/>
              <a:ext cx="715963" cy="1524000"/>
              <a:chOff x="7086600" y="1524000"/>
              <a:chExt cx="715963" cy="1524000"/>
            </a:xfrm>
          </p:grpSpPr>
          <p:grpSp>
            <p:nvGrpSpPr>
              <p:cNvPr id="114" name="Group 100"/>
              <p:cNvGrpSpPr>
                <a:grpSpLocks/>
              </p:cNvGrpSpPr>
              <p:nvPr/>
            </p:nvGrpSpPr>
            <p:grpSpPr bwMode="auto">
              <a:xfrm>
                <a:off x="7315200" y="1524000"/>
                <a:ext cx="411163" cy="366713"/>
                <a:chOff x="4283" y="1359"/>
                <a:chExt cx="259" cy="231"/>
              </a:xfrm>
            </p:grpSpPr>
            <p:sp>
              <p:nvSpPr>
                <p:cNvPr id="130" name="Freeform 101"/>
                <p:cNvSpPr>
                  <a:spLocks/>
                </p:cNvSpPr>
                <p:nvPr/>
              </p:nvSpPr>
              <p:spPr bwMode="auto">
                <a:xfrm>
                  <a:off x="4322" y="1411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1" name="Freeform 102"/>
                <p:cNvSpPr>
                  <a:spLocks/>
                </p:cNvSpPr>
                <p:nvPr/>
              </p:nvSpPr>
              <p:spPr bwMode="auto">
                <a:xfrm>
                  <a:off x="4385" y="1359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2" name="Freeform 103"/>
                <p:cNvSpPr>
                  <a:spLocks/>
                </p:cNvSpPr>
                <p:nvPr/>
              </p:nvSpPr>
              <p:spPr bwMode="auto">
                <a:xfrm>
                  <a:off x="4283" y="1428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3" name="Freeform 104"/>
                <p:cNvSpPr>
                  <a:spLocks/>
                </p:cNvSpPr>
                <p:nvPr/>
              </p:nvSpPr>
              <p:spPr bwMode="auto">
                <a:xfrm>
                  <a:off x="4357" y="1386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5" name="Group 58"/>
              <p:cNvGrpSpPr>
                <a:grpSpLocks/>
              </p:cNvGrpSpPr>
              <p:nvPr/>
            </p:nvGrpSpPr>
            <p:grpSpPr bwMode="auto">
              <a:xfrm>
                <a:off x="7086600" y="1828800"/>
                <a:ext cx="381000" cy="457200"/>
                <a:chOff x="4032" y="1536"/>
                <a:chExt cx="240" cy="288"/>
              </a:xfrm>
            </p:grpSpPr>
            <p:sp>
              <p:nvSpPr>
                <p:cNvPr id="126" name="Line 59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144" cy="0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7" name="Line 60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192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176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9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6" name="Group 145"/>
              <p:cNvGrpSpPr>
                <a:grpSpLocks/>
              </p:cNvGrpSpPr>
              <p:nvPr/>
            </p:nvGrpSpPr>
            <p:grpSpPr bwMode="auto">
              <a:xfrm>
                <a:off x="7086600" y="2590800"/>
                <a:ext cx="381000" cy="457200"/>
                <a:chOff x="4032" y="1536"/>
                <a:chExt cx="240" cy="288"/>
              </a:xfrm>
            </p:grpSpPr>
            <p:sp>
              <p:nvSpPr>
                <p:cNvPr id="122" name="Line 146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144" cy="0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3" name="Line 147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192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4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76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5" name="Line 149"/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536"/>
                  <a:ext cx="96" cy="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7" name="Group 191"/>
              <p:cNvGrpSpPr>
                <a:grpSpLocks/>
              </p:cNvGrpSpPr>
              <p:nvPr/>
            </p:nvGrpSpPr>
            <p:grpSpPr bwMode="auto">
              <a:xfrm>
                <a:off x="7391400" y="2362200"/>
                <a:ext cx="411163" cy="366713"/>
                <a:chOff x="4283" y="1359"/>
                <a:chExt cx="259" cy="231"/>
              </a:xfrm>
            </p:grpSpPr>
            <p:sp>
              <p:nvSpPr>
                <p:cNvPr id="118" name="Freeform 192"/>
                <p:cNvSpPr>
                  <a:spLocks/>
                </p:cNvSpPr>
                <p:nvPr/>
              </p:nvSpPr>
              <p:spPr bwMode="auto">
                <a:xfrm>
                  <a:off x="4322" y="1411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19" name="Freeform 193"/>
                <p:cNvSpPr>
                  <a:spLocks/>
                </p:cNvSpPr>
                <p:nvPr/>
              </p:nvSpPr>
              <p:spPr bwMode="auto">
                <a:xfrm>
                  <a:off x="4385" y="1359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0" name="Freeform 194"/>
                <p:cNvSpPr>
                  <a:spLocks/>
                </p:cNvSpPr>
                <p:nvPr/>
              </p:nvSpPr>
              <p:spPr bwMode="auto">
                <a:xfrm>
                  <a:off x="4283" y="1428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21" name="Freeform 195"/>
                <p:cNvSpPr>
                  <a:spLocks/>
                </p:cNvSpPr>
                <p:nvPr/>
              </p:nvSpPr>
              <p:spPr bwMode="auto">
                <a:xfrm>
                  <a:off x="4357" y="1386"/>
                  <a:ext cx="157" cy="162"/>
                </a:xfrm>
                <a:custGeom>
                  <a:avLst/>
                  <a:gdLst>
                    <a:gd name="T0" fmla="*/ 0 w 157"/>
                    <a:gd name="T1" fmla="*/ 0 h 162"/>
                    <a:gd name="T2" fmla="*/ 130 w 157"/>
                    <a:gd name="T3" fmla="*/ 41 h 162"/>
                    <a:gd name="T4" fmla="*/ 157 w 157"/>
                    <a:gd name="T5" fmla="*/ 162 h 162"/>
                    <a:gd name="T6" fmla="*/ 0 60000 65536"/>
                    <a:gd name="T7" fmla="*/ 0 60000 65536"/>
                    <a:gd name="T8" fmla="*/ 0 60000 65536"/>
                    <a:gd name="T9" fmla="*/ 0 w 157"/>
                    <a:gd name="T10" fmla="*/ 0 h 162"/>
                    <a:gd name="T11" fmla="*/ 157 w 157"/>
                    <a:gd name="T12" fmla="*/ 162 h 1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7" h="162">
                      <a:moveTo>
                        <a:pt x="0" y="0"/>
                      </a:moveTo>
                      <a:cubicBezTo>
                        <a:pt x="22" y="6"/>
                        <a:pt x="104" y="14"/>
                        <a:pt x="130" y="41"/>
                      </a:cubicBezTo>
                      <a:cubicBezTo>
                        <a:pt x="156" y="68"/>
                        <a:pt x="152" y="137"/>
                        <a:pt x="157" y="162"/>
                      </a:cubicBezTo>
                    </a:path>
                  </a:pathLst>
                </a:custGeom>
                <a:noFill/>
                <a:ln w="1587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11" name="Group 202"/>
            <p:cNvGrpSpPr>
              <a:grpSpLocks/>
            </p:cNvGrpSpPr>
            <p:nvPr/>
          </p:nvGrpSpPr>
          <p:grpSpPr bwMode="auto">
            <a:xfrm>
              <a:off x="5410200" y="2514600"/>
              <a:ext cx="1905000" cy="381000"/>
              <a:chOff x="1968" y="1008"/>
              <a:chExt cx="288" cy="240"/>
            </a:xfrm>
          </p:grpSpPr>
          <p:sp>
            <p:nvSpPr>
              <p:cNvPr id="112" name="AutoShape 200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88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Rectangle 201"/>
              <p:cNvSpPr>
                <a:spLocks noChangeArrowheads="1"/>
              </p:cNvSpPr>
              <p:nvPr/>
            </p:nvSpPr>
            <p:spPr bwMode="auto">
              <a:xfrm>
                <a:off x="1968" y="1056"/>
                <a:ext cx="28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AU" sz="1050" b="1" dirty="0">
                    <a:solidFill>
                      <a:srgbClr val="131313"/>
                    </a:solidFill>
                    <a:ea typeface="MS PGothic" pitchFamily="34" charset="-128"/>
                  </a:rPr>
                  <a:t>OML Client</a:t>
                </a:r>
                <a:endParaRPr lang="en-AU" sz="1050" dirty="0">
                  <a:solidFill>
                    <a:srgbClr val="131313"/>
                  </a:solidFill>
                  <a:ea typeface="MS PGothic" pitchFamily="34" charset="-128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2517</Words>
  <Application>Microsoft Office PowerPoint</Application>
  <PresentationFormat>On-screen Show (16:9)</PresentationFormat>
  <Paragraphs>342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COSMOS/ORBIT Tutorials (Introduction)</vt:lpstr>
      <vt:lpstr>Control Panel</vt:lpstr>
      <vt:lpstr>Reservation System</vt:lpstr>
      <vt:lpstr>Auto-approval</vt:lpstr>
      <vt:lpstr>Status Page</vt:lpstr>
      <vt:lpstr>First Exercise: Account Creation, Scheduler, Login (ssh) and Status Page</vt:lpstr>
      <vt:lpstr>ORBIT Management Framework</vt:lpstr>
      <vt:lpstr>OMF Workflow</vt:lpstr>
      <vt:lpstr>OMF - Experimenter View</vt:lpstr>
      <vt:lpstr>OMF Command  (aka “NodeHandler”)</vt:lpstr>
      <vt:lpstr>Second Exercise: Basic OMF commands  omf {tell, stat, load, save}</vt:lpstr>
      <vt:lpstr>OMF Experiment Description Language (OEDL)</vt:lpstr>
      <vt:lpstr>OEDL Commands</vt:lpstr>
      <vt:lpstr>OEDL Top-level Commands: defProperty</vt:lpstr>
      <vt:lpstr>OEDL Top-level Commands: prop</vt:lpstr>
      <vt:lpstr>OEDL Top-level Commands: logging</vt:lpstr>
      <vt:lpstr>OEDL Top-level Commands: wait</vt:lpstr>
      <vt:lpstr>OEDL Topology Commands: defTopology</vt:lpstr>
      <vt:lpstr>OEDL Topology Commands: defTopology (cont’d)</vt:lpstr>
      <vt:lpstr>OEDL Topology Commands: defTopology (cont’d)</vt:lpstr>
      <vt:lpstr>OEDL Group Commands: defGroup</vt:lpstr>
      <vt:lpstr>OEDL Group Commands: defGroup (cont’d)</vt:lpstr>
      <vt:lpstr>OEDL Group Commands: group and allGroups</vt:lpstr>
      <vt:lpstr>Resource Paths</vt:lpstr>
      <vt:lpstr>net - network resource path</vt:lpstr>
      <vt:lpstr>hello-world-wireless.rb</vt:lpstr>
      <vt:lpstr>COSMOS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Video Outline</dc:title>
  <dc:creator>ray</dc:creator>
  <cp:lastModifiedBy>Ivan Seskar</cp:lastModifiedBy>
  <cp:revision>223</cp:revision>
  <cp:lastPrinted>2017-11-10T21:31:40Z</cp:lastPrinted>
  <dcterms:created xsi:type="dcterms:W3CDTF">2017-11-06T21:31:58Z</dcterms:created>
  <dcterms:modified xsi:type="dcterms:W3CDTF">2019-05-24T14:37:16Z</dcterms:modified>
</cp:coreProperties>
</file>