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26" r:id="rId2"/>
    <p:sldId id="312" r:id="rId3"/>
    <p:sldId id="394" r:id="rId4"/>
    <p:sldId id="395" r:id="rId5"/>
    <p:sldId id="396" r:id="rId6"/>
    <p:sldId id="397" r:id="rId7"/>
    <p:sldId id="398" r:id="rId8"/>
    <p:sldId id="427" r:id="rId9"/>
    <p:sldId id="317" r:id="rId10"/>
  </p:sldIdLst>
  <p:sldSz cx="9144000" cy="5143500" type="screen16x9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127"/>
  </p:normalViewPr>
  <p:slideViewPr>
    <p:cSldViewPr>
      <p:cViewPr varScale="1">
        <p:scale>
          <a:sx n="143" d="100"/>
          <a:sy n="143" d="100"/>
        </p:scale>
        <p:origin x="43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46533-99CF-48F9-8C5B-12D2601D34A3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B81F4-E960-423D-9112-AF8D5380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5F574-1652-4A84-986D-42E074E8C04D}" type="slidenum">
              <a:rPr lang="en-US"/>
              <a:pPr/>
              <a:t>1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5ACC5-AFE0-433B-8D8C-E8E3AE6E64EF}" type="slidenum">
              <a:rPr lang="en-US"/>
              <a:pPr/>
              <a:t>2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0D231-B611-D142-BA38-96B4E78C87AA}" type="slidenum">
              <a:rPr lang="en-US" smtClean="0">
                <a:latin typeface="Arial" pitchFamily="-110" charset="0"/>
              </a:rPr>
              <a:pPr/>
              <a:t>3</a:t>
            </a:fld>
            <a:endParaRPr lang="en-US">
              <a:latin typeface="Arial" pitchFamily="-11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Application writer instruments application by defining measurement points</a:t>
            </a:r>
          </a:p>
          <a:p>
            <a:pPr eaLnBrk="1" hangingPunct="1"/>
            <a:r>
              <a:rPr lang="en-US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* MP’s accept typed tuples</a:t>
            </a:r>
          </a:p>
          <a:p>
            <a:pPr eaLnBrk="1" hangingPunct="1"/>
            <a:r>
              <a:rPr lang="en-US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OML client library provides filtering</a:t>
            </a:r>
          </a:p>
          <a:p>
            <a:pPr eaLnBrk="1" hangingPunct="1"/>
            <a:r>
              <a:rPr lang="en-US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* Application user configures the collection process</a:t>
            </a:r>
          </a:p>
          <a:p>
            <a:pPr eaLnBrk="1" hangingPunct="1"/>
            <a:r>
              <a:rPr lang="en-US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* what filters, what destination</a:t>
            </a:r>
          </a:p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Each measurement stream can be sent to different destination</a:t>
            </a:r>
          </a:p>
          <a:p>
            <a:pPr eaLnBrk="1" hangingPunct="1"/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Database table schemas are created dynamically</a:t>
            </a:r>
          </a:p>
          <a:p>
            <a:pPr eaLnBrk="1" hangingPunct="1"/>
            <a:r>
              <a:rPr lang="en-US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* low overhead for admin/user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44B2D-15E9-DC43-B5D1-AB899CF16385}" type="slidenum">
              <a:rPr lang="en-US" smtClean="0">
                <a:latin typeface="Arial" pitchFamily="-110" charset="0"/>
              </a:rPr>
              <a:pPr/>
              <a:t>4</a:t>
            </a:fld>
            <a:endParaRPr lang="en-US">
              <a:latin typeface="Arial" pitchFamily="-11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1B19C-4590-4D10-B661-7A3358D141F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C144C-49A4-4EC8-8133-87978A001AC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1623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0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0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7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DF-33C6-4FF0-B53C-04BD3298F6EA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8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tif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tiff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tiff"/><Relationship Id="rId20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2C888-FCB9-422D-8D54-18090E35BF3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75475"/>
            <a:ext cx="1629410" cy="2584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2"/>
          <p:cNvGrpSpPr/>
          <p:nvPr userDrawn="1"/>
        </p:nvGrpSpPr>
        <p:grpSpPr>
          <a:xfrm>
            <a:off x="7787718" y="4807821"/>
            <a:ext cx="822882" cy="221692"/>
            <a:chOff x="8168752" y="4857750"/>
            <a:chExt cx="822882" cy="221692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8752" y="4860861"/>
              <a:ext cx="533400" cy="21335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93694" y="4857750"/>
              <a:ext cx="197940" cy="221692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4191000" y="4705350"/>
            <a:ext cx="3200400" cy="409741"/>
            <a:chOff x="126609" y="2480772"/>
            <a:chExt cx="8835056" cy="1131136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13954" y="2548153"/>
              <a:ext cx="1044126" cy="1044127"/>
            </a:xfrm>
            <a:prstGeom prst="rect">
              <a:avLst/>
            </a:prstGeom>
          </p:spPr>
        </p:pic>
        <p:pic>
          <p:nvPicPr>
            <p:cNvPr id="19" name="Picture 13" descr="RU_LOGOTYPE_CMYK_S"/>
            <p:cNvPicPr>
              <a:picLocks noChangeAspect="1" noChangeArrowheads="1"/>
            </p:cNvPicPr>
            <p:nvPr userDrawn="1"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126609" y="2770396"/>
              <a:ext cx="2088617" cy="551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81800" y="2651050"/>
              <a:ext cx="2179865" cy="7208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67120" y="2480772"/>
              <a:ext cx="3535679" cy="1131136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467600" y="4767031"/>
            <a:ext cx="272395" cy="2785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686800" y="4840240"/>
            <a:ext cx="424775" cy="1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8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bit-lab.org/" TargetMode="External"/><Relationship Id="rId2" Type="http://schemas.openxmlformats.org/officeDocument/2006/relationships/hyperlink" Target="http://advancewireles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ml-doc.orbit-lab.org/" TargetMode="External"/><Relationship Id="rId5" Type="http://schemas.openxmlformats.org/officeDocument/2006/relationships/hyperlink" Target="http://omf.orbit-lab.org/" TargetMode="External"/><Relationship Id="rId4" Type="http://schemas.openxmlformats.org/officeDocument/2006/relationships/hyperlink" Target="http://www.cosmos-la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66800" y="742950"/>
            <a:ext cx="7315200" cy="32004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2">
                    <a:lumMod val="75000"/>
                  </a:schemeClr>
                </a:solidFill>
              </a:rPr>
              <a:t>COSMOS/ORBIT</a:t>
            </a:r>
            <a:br>
              <a:rPr lang="en-US" sz="6600" b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6600" b="1" dirty="0">
                <a:solidFill>
                  <a:schemeClr val="bg2">
                    <a:lumMod val="75000"/>
                  </a:schemeClr>
                </a:solidFill>
              </a:rPr>
              <a:t>Tutorials</a:t>
            </a:r>
            <a:br>
              <a:rPr lang="en-US" sz="6600" b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6600" b="1" dirty="0">
                <a:solidFill>
                  <a:schemeClr val="bg2">
                    <a:lumMod val="75000"/>
                  </a:schemeClr>
                </a:solidFill>
              </a:rPr>
              <a:t>(Introduction)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4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857250"/>
            <a:ext cx="6629400" cy="1943100"/>
          </a:xfrm>
          <a:ln/>
        </p:spPr>
        <p:txBody>
          <a:bodyPr>
            <a:normAutofit fontScale="92500" lnSpcReduction="10000"/>
          </a:bodyPr>
          <a:lstStyle/>
          <a:p>
            <a:pPr marL="0" indent="0">
              <a:buBlip>
                <a:blip r:embed="rId3"/>
              </a:buBlip>
            </a:pPr>
            <a:r>
              <a:rPr lang="en-US" sz="1800" dirty="0"/>
              <a:t> </a:t>
            </a:r>
            <a:r>
              <a:rPr lang="en-US" sz="2100" dirty="0"/>
              <a:t>Hardware with (at least one) dedicated NIC for control/instrumentation </a:t>
            </a:r>
          </a:p>
          <a:p>
            <a:pPr marL="0" indent="0">
              <a:buBlip>
                <a:blip r:embed="rId3"/>
              </a:buBlip>
            </a:pPr>
            <a:r>
              <a:rPr lang="en-US" sz="2100" dirty="0"/>
              <a:t> Experimenters measure node, network &amp; application performance (i.e. a lot of numbers).</a:t>
            </a:r>
          </a:p>
          <a:p>
            <a:pPr marL="0" indent="0">
              <a:buBlip>
                <a:blip r:embed="rId3"/>
              </a:buBlip>
            </a:pPr>
            <a:r>
              <a:rPr lang="en-US" sz="2100" dirty="0"/>
              <a:t> How to collect these numbers in real-time, in a  </a:t>
            </a:r>
          </a:p>
          <a:p>
            <a:pPr marL="0" indent="0">
              <a:buNone/>
            </a:pPr>
            <a:r>
              <a:rPr lang="en-US" sz="2100" dirty="0"/>
              <a:t>   distributed environment like ORBIT?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i="1" dirty="0">
              <a:solidFill>
                <a:srgbClr val="3333FF"/>
              </a:solidFill>
            </a:endParaRP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314450" y="2857500"/>
            <a:ext cx="6515100" cy="156966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OML design goal: distributed software infrastructure to collect measurements in real-time while providing flexible (and dynamic) way to modify the collection process.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86536FE-3295-4394-A768-7DCFE8132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/>
          </a:bodyPr>
          <a:lstStyle/>
          <a:p>
            <a:pPr eaLnBrk="1" hangingPunct="1"/>
            <a:r>
              <a:rPr lang="en-AU" b="1" dirty="0">
                <a:solidFill>
                  <a:schemeClr val="bg2">
                    <a:lumMod val="75000"/>
                  </a:schemeClr>
                </a:solidFill>
                <a:ea typeface="ＭＳ Ｐゴシック" pitchFamily="-110" charset="-128"/>
                <a:cs typeface="ＭＳ Ｐゴシック" pitchFamily="-110" charset="-128"/>
              </a:rPr>
              <a:t>Orbit Measurement Library (OML)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/>
          </a:bodyPr>
          <a:lstStyle/>
          <a:p>
            <a:pPr eaLnBrk="1" hangingPunct="1"/>
            <a:r>
              <a:rPr lang="en-AU" b="1" dirty="0">
                <a:solidFill>
                  <a:schemeClr val="bg2">
                    <a:lumMod val="75000"/>
                  </a:schemeClr>
                </a:solidFill>
                <a:ea typeface="ＭＳ Ｐゴシック" pitchFamily="-110" charset="-128"/>
                <a:cs typeface="ＭＳ Ｐゴシック" pitchFamily="-110" charset="-128"/>
              </a:rPr>
              <a:t>Orbit Measurement Library (OML) (2)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11369"/>
            <a:ext cx="8458200" cy="4037527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AU" dirty="0">
                <a:ea typeface="ＭＳ Ｐゴシック" pitchFamily="-110" charset="-128"/>
                <a:cs typeface="ＭＳ Ｐゴシック" pitchFamily="-110" charset="-128"/>
              </a:rPr>
              <a:t>Push based architecture</a:t>
            </a:r>
          </a:p>
          <a:p>
            <a:pPr eaLnBrk="1" hangingPunct="1"/>
            <a:r>
              <a:rPr lang="en-AU" dirty="0">
                <a:ea typeface="ＭＳ Ｐゴシック" pitchFamily="-110" charset="-128"/>
                <a:cs typeface="ＭＳ Ｐゴシック" pitchFamily="-110" charset="-128"/>
              </a:rPr>
              <a:t>All experiment data in one place – including metadata</a:t>
            </a:r>
          </a:p>
          <a:p>
            <a:pPr eaLnBrk="1" hangingPunct="1"/>
            <a:r>
              <a:rPr lang="en-AU" dirty="0">
                <a:ea typeface="ＭＳ Ｐゴシック" pitchFamily="-110" charset="-128"/>
                <a:cs typeface="ＭＳ Ｐゴシック" pitchFamily="-110" charset="-128"/>
              </a:rPr>
              <a:t>Separation of concerns</a:t>
            </a:r>
          </a:p>
          <a:p>
            <a:pPr lvl="1" eaLnBrk="1" hangingPunct="1"/>
            <a:r>
              <a:rPr lang="en-AU" dirty="0"/>
              <a:t>Instrumentation</a:t>
            </a:r>
          </a:p>
          <a:p>
            <a:pPr lvl="1" eaLnBrk="1" hangingPunct="1"/>
            <a:r>
              <a:rPr lang="en-AU" dirty="0"/>
              <a:t>Collection</a:t>
            </a:r>
          </a:p>
          <a:p>
            <a:pPr eaLnBrk="1" hangingPunct="1"/>
            <a:r>
              <a:rPr lang="en-AU" dirty="0">
                <a:ea typeface="ＭＳ Ｐゴシック" pitchFamily="-110" charset="-128"/>
                <a:cs typeface="ＭＳ Ｐゴシック" pitchFamily="-110" charset="-128"/>
              </a:rPr>
              <a:t>Minimize collection overhead</a:t>
            </a:r>
          </a:p>
          <a:p>
            <a:pPr lvl="1" eaLnBrk="1" hangingPunct="1"/>
            <a:r>
              <a:rPr lang="en-AU" dirty="0"/>
              <a:t>Application CPU time</a:t>
            </a:r>
          </a:p>
          <a:p>
            <a:pPr lvl="1" eaLnBrk="1" hangingPunct="1"/>
            <a:r>
              <a:rPr lang="en-AU" dirty="0"/>
              <a:t>Experimental traffic interference</a:t>
            </a:r>
          </a:p>
          <a:p>
            <a:r>
              <a:rPr lang="en-AU" dirty="0">
                <a:ea typeface="ＭＳ Ｐゴシック" pitchFamily="-110" charset="-128"/>
                <a:cs typeface="ＭＳ Ｐゴシック" pitchFamily="-110" charset="-128"/>
              </a:rPr>
              <a:t>Proxy server for disconnected operation</a:t>
            </a:r>
          </a:p>
          <a:p>
            <a:endParaRPr lang="en-AU" dirty="0">
              <a:ea typeface="ＭＳ Ｐゴシック" pitchFamily="-110" charset="-128"/>
              <a:cs typeface="ＭＳ Ｐゴシック" pitchFamily="-110" charset="-128"/>
            </a:endParaRPr>
          </a:p>
          <a:p>
            <a:endParaRPr lang="en-AU" dirty="0"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04956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695945"/>
          </a:xfrm>
        </p:spPr>
        <p:txBody>
          <a:bodyPr>
            <a:noAutofit/>
          </a:bodyPr>
          <a:lstStyle/>
          <a:p>
            <a:pPr eaLnBrk="1" hangingPunct="1"/>
            <a:r>
              <a:rPr lang="en-AU" b="1" dirty="0">
                <a:solidFill>
                  <a:schemeClr val="bg2">
                    <a:lumMod val="75000"/>
                  </a:schemeClr>
                </a:solidFill>
                <a:ea typeface="ＭＳ Ｐゴシック" pitchFamily="-110" charset="-128"/>
                <a:cs typeface="ＭＳ Ｐゴシック" pitchFamily="-110" charset="-128"/>
              </a:rPr>
              <a:t>OML Client + Server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75279" y="1175147"/>
            <a:ext cx="1143000" cy="3543300"/>
          </a:xfrm>
          <a:prstGeom prst="rect">
            <a:avLst/>
          </a:prstGeom>
          <a:solidFill>
            <a:srgbClr val="00FF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tx1"/>
                </a:solidFill>
              </a:rPr>
              <a:t>Application or Service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03979" y="1403747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6" name="Rectangle 35"/>
          <p:cNvSpPr/>
          <p:nvPr/>
        </p:nvSpPr>
        <p:spPr>
          <a:xfrm>
            <a:off x="2503979" y="3175397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7" name="Rectangle 36"/>
          <p:cNvSpPr/>
          <p:nvPr/>
        </p:nvSpPr>
        <p:spPr>
          <a:xfrm>
            <a:off x="2503979" y="4204097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8" name="Rounded Rectangle 37"/>
          <p:cNvSpPr/>
          <p:nvPr/>
        </p:nvSpPr>
        <p:spPr>
          <a:xfrm>
            <a:off x="3018329" y="1175147"/>
            <a:ext cx="2000250" cy="742950"/>
          </a:xfrm>
          <a:prstGeom prst="round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3361229" y="1289447"/>
            <a:ext cx="457200" cy="4572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0" name="Rounded Rectangle 39"/>
          <p:cNvSpPr/>
          <p:nvPr/>
        </p:nvSpPr>
        <p:spPr>
          <a:xfrm>
            <a:off x="3018329" y="2032397"/>
            <a:ext cx="2000250" cy="742950"/>
          </a:xfrm>
          <a:prstGeom prst="round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1" name="Isosceles Triangle 40"/>
          <p:cNvSpPr/>
          <p:nvPr/>
        </p:nvSpPr>
        <p:spPr>
          <a:xfrm rot="5400000">
            <a:off x="3361229" y="2146697"/>
            <a:ext cx="457200" cy="4572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43" name="Straight Connector 42"/>
          <p:cNvCxnSpPr>
            <a:stCxn id="35" idx="3"/>
            <a:endCxn id="39" idx="3"/>
          </p:cNvCxnSpPr>
          <p:nvPr/>
        </p:nvCxnSpPr>
        <p:spPr>
          <a:xfrm>
            <a:off x="2732579" y="1518047"/>
            <a:ext cx="628650" cy="1191"/>
          </a:xfrm>
          <a:prstGeom prst="line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5" idx="3"/>
            <a:endCxn id="41" idx="3"/>
          </p:cNvCxnSpPr>
          <p:nvPr/>
        </p:nvCxnSpPr>
        <p:spPr>
          <a:xfrm>
            <a:off x="2732579" y="1518047"/>
            <a:ext cx="628650" cy="857250"/>
          </a:xfrm>
          <a:prstGeom prst="line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018329" y="2946797"/>
            <a:ext cx="2000250" cy="742950"/>
          </a:xfrm>
          <a:prstGeom prst="round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8" name="Isosceles Triangle 47"/>
          <p:cNvSpPr/>
          <p:nvPr/>
        </p:nvSpPr>
        <p:spPr>
          <a:xfrm rot="5400000">
            <a:off x="3361229" y="3061097"/>
            <a:ext cx="457200" cy="4572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51" name="Straight Connector 50"/>
          <p:cNvCxnSpPr/>
          <p:nvPr/>
        </p:nvCxnSpPr>
        <p:spPr>
          <a:xfrm>
            <a:off x="2732579" y="3289697"/>
            <a:ext cx="628650" cy="1191"/>
          </a:xfrm>
          <a:prstGeom prst="line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/>
          <p:cNvSpPr/>
          <p:nvPr/>
        </p:nvSpPr>
        <p:spPr>
          <a:xfrm rot="5400000">
            <a:off x="4447079" y="3061097"/>
            <a:ext cx="457200" cy="4572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53" name="Straight Connector 52"/>
          <p:cNvCxnSpPr>
            <a:stCxn id="41" idx="0"/>
          </p:cNvCxnSpPr>
          <p:nvPr/>
        </p:nvCxnSpPr>
        <p:spPr>
          <a:xfrm>
            <a:off x="3818429" y="2375297"/>
            <a:ext cx="628650" cy="800100"/>
          </a:xfrm>
          <a:prstGeom prst="line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0"/>
            <a:endCxn id="52" idx="3"/>
          </p:cNvCxnSpPr>
          <p:nvPr/>
        </p:nvCxnSpPr>
        <p:spPr>
          <a:xfrm>
            <a:off x="3818429" y="3289697"/>
            <a:ext cx="628650" cy="1191"/>
          </a:xfrm>
          <a:prstGeom prst="line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3018329" y="3975497"/>
            <a:ext cx="1143000" cy="742950"/>
          </a:xfrm>
          <a:prstGeom prst="round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61" name="Isosceles Triangle 60"/>
          <p:cNvSpPr/>
          <p:nvPr/>
        </p:nvSpPr>
        <p:spPr>
          <a:xfrm rot="5400000">
            <a:off x="3361229" y="4089797"/>
            <a:ext cx="457200" cy="4572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732579" y="4318397"/>
            <a:ext cx="628650" cy="1191"/>
          </a:xfrm>
          <a:prstGeom prst="line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18429" y="1518047"/>
            <a:ext cx="1828800" cy="1191"/>
          </a:xfrm>
          <a:prstGeom prst="line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2503979" y="1117997"/>
            <a:ext cx="3429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704" name="TextBox 66"/>
          <p:cNvSpPr txBox="1">
            <a:spLocks noChangeArrowheads="1"/>
          </p:cNvSpPr>
          <p:nvPr/>
        </p:nvSpPr>
        <p:spPr bwMode="auto">
          <a:xfrm>
            <a:off x="1913142" y="685801"/>
            <a:ext cx="120892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50" i="1" dirty="0"/>
              <a:t>Measurement </a:t>
            </a:r>
          </a:p>
          <a:p>
            <a:r>
              <a:rPr lang="en-US" sz="1350" i="1" dirty="0"/>
              <a:t>points</a:t>
            </a:r>
          </a:p>
        </p:txBody>
      </p:sp>
      <p:sp>
        <p:nvSpPr>
          <p:cNvPr id="71705" name="TextBox 67"/>
          <p:cNvSpPr txBox="1">
            <a:spLocks noChangeArrowheads="1"/>
          </p:cNvSpPr>
          <p:nvPr/>
        </p:nvSpPr>
        <p:spPr bwMode="auto">
          <a:xfrm>
            <a:off x="3528659" y="775096"/>
            <a:ext cx="61080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50" i="1" dirty="0"/>
              <a:t>Filters</a:t>
            </a:r>
          </a:p>
        </p:txBody>
      </p:sp>
      <p:cxnSp>
        <p:nvCxnSpPr>
          <p:cNvPr id="70" name="Straight Arrow Connector 69"/>
          <p:cNvCxnSpPr>
            <a:stCxn id="71705" idx="2"/>
            <a:endCxn id="39" idx="1"/>
          </p:cNvCxnSpPr>
          <p:nvPr/>
        </p:nvCxnSpPr>
        <p:spPr>
          <a:xfrm flipH="1">
            <a:off x="3589829" y="1075178"/>
            <a:ext cx="244234" cy="328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707" name="TextBox 71"/>
          <p:cNvSpPr txBox="1">
            <a:spLocks noChangeArrowheads="1"/>
          </p:cNvSpPr>
          <p:nvPr/>
        </p:nvSpPr>
        <p:spPr bwMode="auto">
          <a:xfrm>
            <a:off x="4786595" y="707482"/>
            <a:ext cx="120892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50" i="1" dirty="0"/>
              <a:t>Measurement </a:t>
            </a:r>
          </a:p>
          <a:p>
            <a:r>
              <a:rPr lang="en-US" sz="1350" i="1" dirty="0"/>
              <a:t>streams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rot="10800000" flipV="1">
            <a:off x="5018579" y="1134095"/>
            <a:ext cx="218136" cy="155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4626178" y="1526499"/>
            <a:ext cx="1012601" cy="227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18429" y="2375297"/>
            <a:ext cx="1828800" cy="1191"/>
          </a:xfrm>
          <a:prstGeom prst="line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818429" y="4318397"/>
            <a:ext cx="628650" cy="1191"/>
          </a:xfrm>
          <a:prstGeom prst="line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904279" y="3289697"/>
            <a:ext cx="742950" cy="1191"/>
          </a:xfrm>
          <a:prstGeom prst="line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647229" y="1117997"/>
            <a:ext cx="857250" cy="3657600"/>
          </a:xfrm>
          <a:prstGeom prst="roundRect">
            <a:avLst/>
          </a:prstGeom>
          <a:solidFill>
            <a:srgbClr val="FF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tx1"/>
                </a:solidFill>
              </a:rPr>
              <a:t>OML Server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6733079" y="1117997"/>
            <a:ext cx="1085850" cy="3657600"/>
          </a:xfrm>
          <a:prstGeom prst="roundRect">
            <a:avLst/>
          </a:prstGeom>
          <a:solidFill>
            <a:srgbClr val="CC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 i="1" dirty="0">
              <a:solidFill>
                <a:schemeClr val="bg2"/>
              </a:solidFill>
            </a:endParaRPr>
          </a:p>
          <a:p>
            <a:pPr algn="ctr">
              <a:defRPr/>
            </a:pPr>
            <a:endParaRPr lang="en-US" sz="1500" i="1" dirty="0">
              <a:solidFill>
                <a:schemeClr val="bg2"/>
              </a:solidFill>
            </a:endParaRPr>
          </a:p>
          <a:p>
            <a:pPr algn="ctr">
              <a:defRPr/>
            </a:pPr>
            <a:endParaRPr lang="en-US" sz="1500" i="1" dirty="0">
              <a:solidFill>
                <a:schemeClr val="bg2"/>
              </a:solidFill>
            </a:endParaRPr>
          </a:p>
          <a:p>
            <a:pPr algn="ctr">
              <a:defRPr/>
            </a:pPr>
            <a:endParaRPr lang="en-US" sz="1500" i="1" dirty="0">
              <a:solidFill>
                <a:schemeClr val="bg2"/>
              </a:solidFill>
            </a:endParaRPr>
          </a:p>
          <a:p>
            <a:pPr algn="ctr">
              <a:defRPr/>
            </a:pPr>
            <a:endParaRPr lang="en-US" sz="1500" i="1" dirty="0">
              <a:solidFill>
                <a:schemeClr val="bg2"/>
              </a:solidFill>
            </a:endParaRPr>
          </a:p>
          <a:p>
            <a:pPr algn="ctr">
              <a:defRPr/>
            </a:pPr>
            <a:endParaRPr lang="en-US" sz="1500" i="1" dirty="0">
              <a:solidFill>
                <a:schemeClr val="bg2"/>
              </a:solidFill>
            </a:endParaRPr>
          </a:p>
          <a:p>
            <a:pPr algn="ctr">
              <a:defRPr/>
            </a:pPr>
            <a:endParaRPr lang="en-US" sz="1500" i="1" dirty="0">
              <a:solidFill>
                <a:schemeClr val="bg2"/>
              </a:solidFill>
            </a:endParaRPr>
          </a:p>
          <a:p>
            <a:pPr algn="ctr">
              <a:defRPr/>
            </a:pPr>
            <a:endParaRPr lang="en-US" sz="1500" i="1" dirty="0">
              <a:solidFill>
                <a:schemeClr val="bg2"/>
              </a:solidFill>
            </a:endParaRPr>
          </a:p>
          <a:p>
            <a:pPr algn="ctr">
              <a:defRPr/>
            </a:pPr>
            <a:endParaRPr lang="en-US" sz="1500" i="1" dirty="0">
              <a:solidFill>
                <a:schemeClr val="bg2"/>
              </a:solidFill>
            </a:endParaRPr>
          </a:p>
          <a:p>
            <a:pPr algn="ctr">
              <a:defRPr/>
            </a:pPr>
            <a:endParaRPr lang="en-US" sz="1500" i="1" dirty="0">
              <a:solidFill>
                <a:schemeClr val="bg2"/>
              </a:solidFill>
            </a:endParaRPr>
          </a:p>
          <a:p>
            <a:pPr algn="ctr">
              <a:defRPr/>
            </a:pPr>
            <a:endParaRPr lang="en-US" sz="1500" i="1" dirty="0">
              <a:solidFill>
                <a:schemeClr val="bg2"/>
              </a:solidFill>
            </a:endParaRPr>
          </a:p>
          <a:p>
            <a:pPr algn="ctr">
              <a:defRPr/>
            </a:pPr>
            <a:endParaRPr lang="en-US" sz="1500" i="1" dirty="0">
              <a:solidFill>
                <a:schemeClr val="bg2"/>
              </a:solidFill>
            </a:endParaRPr>
          </a:p>
          <a:p>
            <a:pPr algn="ctr">
              <a:defRPr/>
            </a:pPr>
            <a:endParaRPr lang="en-US" sz="1500" i="1" dirty="0">
              <a:solidFill>
                <a:schemeClr val="bg2"/>
              </a:solidFill>
            </a:endParaRPr>
          </a:p>
          <a:p>
            <a:pPr algn="ctr">
              <a:defRPr/>
            </a:pPr>
            <a:endParaRPr lang="en-US" sz="1500" i="1" dirty="0">
              <a:solidFill>
                <a:schemeClr val="bg2"/>
              </a:solidFill>
            </a:endParaRPr>
          </a:p>
          <a:p>
            <a:pPr algn="ctr">
              <a:defRPr/>
            </a:pPr>
            <a:r>
              <a:rPr lang="en-US" sz="1350" i="1" dirty="0">
                <a:solidFill>
                  <a:schemeClr val="tx1"/>
                </a:solidFill>
              </a:rPr>
              <a:t>Database</a:t>
            </a:r>
          </a:p>
          <a:p>
            <a:pPr algn="ctr">
              <a:defRPr/>
            </a:pPr>
            <a:r>
              <a:rPr lang="en-US" sz="1350" i="1" dirty="0">
                <a:solidFill>
                  <a:schemeClr val="tx1"/>
                </a:solidFill>
              </a:rPr>
              <a:t>(SQL)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6961679" y="1289447"/>
            <a:ext cx="628650" cy="571500"/>
            <a:chOff x="8915400" y="3048000"/>
            <a:chExt cx="838200" cy="762000"/>
          </a:xfrm>
        </p:grpSpPr>
        <p:sp>
          <p:nvSpPr>
            <p:cNvPr id="84" name="Rectangle 83"/>
            <p:cNvSpPr/>
            <p:nvPr/>
          </p:nvSpPr>
          <p:spPr>
            <a:xfrm>
              <a:off x="8915400" y="3048000"/>
              <a:ext cx="838200" cy="762000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8915400" y="3124200"/>
              <a:ext cx="838200" cy="1588"/>
            </a:xfrm>
            <a:prstGeom prst="line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6961679" y="2089547"/>
            <a:ext cx="628650" cy="571500"/>
            <a:chOff x="8915400" y="3048000"/>
            <a:chExt cx="838200" cy="762000"/>
          </a:xfrm>
        </p:grpSpPr>
        <p:sp>
          <p:nvSpPr>
            <p:cNvPr id="90" name="Rectangle 89"/>
            <p:cNvSpPr/>
            <p:nvPr/>
          </p:nvSpPr>
          <p:spPr>
            <a:xfrm>
              <a:off x="8915400" y="3048000"/>
              <a:ext cx="838200" cy="762000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8915400" y="3124200"/>
              <a:ext cx="838200" cy="1588"/>
            </a:xfrm>
            <a:prstGeom prst="line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6961679" y="3003947"/>
            <a:ext cx="628650" cy="571500"/>
            <a:chOff x="8915400" y="3048000"/>
            <a:chExt cx="838200" cy="762000"/>
          </a:xfrm>
        </p:grpSpPr>
        <p:sp>
          <p:nvSpPr>
            <p:cNvPr id="93" name="Rectangle 92"/>
            <p:cNvSpPr/>
            <p:nvPr/>
          </p:nvSpPr>
          <p:spPr>
            <a:xfrm>
              <a:off x="8915400" y="3048000"/>
              <a:ext cx="838200" cy="762000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8915400" y="3124200"/>
              <a:ext cx="838200" cy="1588"/>
            </a:xfrm>
            <a:prstGeom prst="line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18" name="TextBox 95"/>
          <p:cNvSpPr txBox="1">
            <a:spLocks noChangeArrowheads="1"/>
          </p:cNvSpPr>
          <p:nvPr/>
        </p:nvSpPr>
        <p:spPr bwMode="auto">
          <a:xfrm>
            <a:off x="6598656" y="775096"/>
            <a:ext cx="131965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50" i="1" dirty="0"/>
              <a:t>Database tables</a:t>
            </a:r>
          </a:p>
        </p:txBody>
      </p:sp>
      <p:grpSp>
        <p:nvGrpSpPr>
          <p:cNvPr id="5" name="Group 108"/>
          <p:cNvGrpSpPr>
            <a:grpSpLocks/>
          </p:cNvGrpSpPr>
          <p:nvPr/>
        </p:nvGrpSpPr>
        <p:grpSpPr bwMode="auto">
          <a:xfrm>
            <a:off x="4447079" y="4032647"/>
            <a:ext cx="406004" cy="571500"/>
            <a:chOff x="4563533" y="5410200"/>
            <a:chExt cx="541867" cy="762000"/>
          </a:xfrm>
        </p:grpSpPr>
        <p:sp>
          <p:nvSpPr>
            <p:cNvPr id="97" name="Snip Single Corner Rectangle 96"/>
            <p:cNvSpPr/>
            <p:nvPr/>
          </p:nvSpPr>
          <p:spPr>
            <a:xfrm flipH="1">
              <a:off x="4571479" y="5410200"/>
              <a:ext cx="533921" cy="762000"/>
            </a:xfrm>
            <a:prstGeom prst="snip1Rect">
              <a:avLst>
                <a:gd name="adj" fmla="val 3219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4563533" y="5588000"/>
              <a:ext cx="177974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4647047" y="5501481"/>
              <a:ext cx="180975" cy="158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20" name="TextBox 109"/>
          <p:cNvSpPr txBox="1">
            <a:spLocks noChangeArrowheads="1"/>
          </p:cNvSpPr>
          <p:nvPr/>
        </p:nvSpPr>
        <p:spPr bwMode="auto">
          <a:xfrm>
            <a:off x="4447079" y="3804047"/>
            <a:ext cx="3994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i="1"/>
              <a:t>File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2904029" y="4832747"/>
            <a:ext cx="2228850" cy="1191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504479" y="1518047"/>
            <a:ext cx="457200" cy="1191"/>
          </a:xfrm>
          <a:prstGeom prst="line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504479" y="3289697"/>
            <a:ext cx="457200" cy="1191"/>
          </a:xfrm>
          <a:prstGeom prst="line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504479" y="2375297"/>
            <a:ext cx="457200" cy="1191"/>
          </a:xfrm>
          <a:prstGeom prst="line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725" name="TextBox 117"/>
          <p:cNvSpPr txBox="1">
            <a:spLocks noChangeArrowheads="1"/>
          </p:cNvSpPr>
          <p:nvPr/>
        </p:nvSpPr>
        <p:spPr bwMode="auto">
          <a:xfrm>
            <a:off x="3361229" y="4832747"/>
            <a:ext cx="12917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i="1"/>
              <a:t>OML client library</a:t>
            </a:r>
          </a:p>
        </p:txBody>
      </p:sp>
    </p:spTree>
    <p:extLst>
      <p:ext uri="{BB962C8B-B14F-4D97-AF65-F5344CB8AC3E}">
        <p14:creationId xmlns:p14="http://schemas.microsoft.com/office/powerpoint/2010/main" val="392624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1500"/>
          </a:xfrm>
        </p:spPr>
        <p:txBody>
          <a:bodyPr>
            <a:noAutofit/>
          </a:bodyPr>
          <a:lstStyle/>
          <a:p>
            <a:pPr eaLnBrk="1" hangingPunct="1"/>
            <a:r>
              <a:rPr lang="en-AU" b="1" dirty="0">
                <a:solidFill>
                  <a:schemeClr val="bg2">
                    <a:lumMod val="75000"/>
                  </a:schemeClr>
                </a:solidFill>
                <a:ea typeface="ＭＳ Ｐゴシック" pitchFamily="-110" charset="-128"/>
                <a:cs typeface="ＭＳ Ｐゴシック" pitchFamily="-110" charset="-128"/>
              </a:rPr>
              <a:t>OML – Measurement Collection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63346" y="4571999"/>
            <a:ext cx="1600200" cy="342900"/>
          </a:xfrm>
          <a:noFill/>
        </p:spPr>
        <p:txBody>
          <a:bodyPr/>
          <a:lstStyle/>
          <a:p>
            <a:fld id="{6E6998E6-C3D7-794D-97DE-88BBE25CED86}" type="slidenum">
              <a:rPr lang="en-US" smtClean="0">
                <a:latin typeface="Arial" pitchFamily="-110" charset="0"/>
              </a:rPr>
              <a:pPr/>
              <a:t>5</a:t>
            </a:fld>
            <a:endParaRPr lang="en-US">
              <a:latin typeface="Arial" pitchFamily="-110" charset="0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106196" y="2752051"/>
            <a:ext cx="1657350" cy="2105798"/>
            <a:chOff x="6705600" y="3657600"/>
            <a:chExt cx="2209800" cy="2808152"/>
          </a:xfrm>
        </p:grpSpPr>
        <p:sp>
          <p:nvSpPr>
            <p:cNvPr id="6" name="Rounded Rectangle 5"/>
            <p:cNvSpPr/>
            <p:nvPr/>
          </p:nvSpPr>
          <p:spPr>
            <a:xfrm>
              <a:off x="6705600" y="3657600"/>
              <a:ext cx="2209800" cy="27436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7010400" y="3886200"/>
              <a:ext cx="1676400" cy="2209800"/>
              <a:chOff x="6858000" y="3810000"/>
              <a:chExt cx="1676400" cy="22098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858000" y="3810034"/>
                <a:ext cx="661988" cy="2210131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4" name="Group 20"/>
              <p:cNvGrpSpPr>
                <a:grpSpLocks/>
              </p:cNvGrpSpPr>
              <p:nvPr/>
            </p:nvGrpSpPr>
            <p:grpSpPr bwMode="auto">
              <a:xfrm>
                <a:off x="7696200" y="3810000"/>
                <a:ext cx="838200" cy="2209800"/>
                <a:chOff x="7391400" y="1524000"/>
                <a:chExt cx="1447800" cy="4876800"/>
              </a:xfrm>
            </p:grpSpPr>
            <p:sp>
              <p:nvSpPr>
                <p:cNvPr id="16" name="Rounded Rectangle 10"/>
                <p:cNvSpPr/>
                <p:nvPr/>
              </p:nvSpPr>
              <p:spPr>
                <a:xfrm>
                  <a:off x="7391400" y="1524075"/>
                  <a:ext cx="1447800" cy="4877531"/>
                </a:xfrm>
                <a:prstGeom prst="roundRect">
                  <a:avLst/>
                </a:prstGeom>
                <a:solidFill>
                  <a:srgbClr val="CCFF66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500" dirty="0">
                    <a:solidFill>
                      <a:schemeClr val="bg2"/>
                    </a:solidFill>
                  </a:endParaRPr>
                </a:p>
              </p:txBody>
            </p:sp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7696200" y="1752600"/>
                  <a:ext cx="838200" cy="762000"/>
                  <a:chOff x="8915400" y="3048000"/>
                  <a:chExt cx="838200" cy="762000"/>
                </a:xfrm>
              </p:grpSpPr>
              <p:sp>
                <p:nvSpPr>
                  <p:cNvPr id="24" name="Rectangle 12"/>
                  <p:cNvSpPr/>
                  <p:nvPr/>
                </p:nvSpPr>
                <p:spPr>
                  <a:xfrm>
                    <a:off x="8914968" y="3047234"/>
                    <a:ext cx="839065" cy="763865"/>
                  </a:xfrm>
                  <a:prstGeom prst="rect">
                    <a:avLst/>
                  </a:prstGeom>
                  <a:solidFill>
                    <a:srgbClr val="FFFF6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350"/>
                  </a:p>
                </p:txBody>
              </p:sp>
              <p:cxnSp>
                <p:nvCxnSpPr>
                  <p:cNvPr id="25" name="Straight Connector 13"/>
                  <p:cNvCxnSpPr/>
                  <p:nvPr/>
                </p:nvCxnSpPr>
                <p:spPr>
                  <a:xfrm>
                    <a:off x="8914968" y="3124321"/>
                    <a:ext cx="839065" cy="0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 14"/>
                <p:cNvGrpSpPr>
                  <a:grpSpLocks/>
                </p:cNvGrpSpPr>
                <p:nvPr/>
              </p:nvGrpSpPr>
              <p:grpSpPr bwMode="auto">
                <a:xfrm>
                  <a:off x="7696200" y="2819400"/>
                  <a:ext cx="838200" cy="762000"/>
                  <a:chOff x="8915400" y="3048000"/>
                  <a:chExt cx="838200" cy="7620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8914968" y="3049146"/>
                    <a:ext cx="839065" cy="760362"/>
                  </a:xfrm>
                  <a:prstGeom prst="rect">
                    <a:avLst/>
                  </a:prstGeom>
                  <a:solidFill>
                    <a:srgbClr val="FFFF6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350"/>
                  </a:p>
                </p:txBody>
              </p: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8914968" y="3126233"/>
                    <a:ext cx="839065" cy="0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7"/>
                <p:cNvGrpSpPr>
                  <a:grpSpLocks/>
                </p:cNvGrpSpPr>
                <p:nvPr/>
              </p:nvGrpSpPr>
              <p:grpSpPr bwMode="auto">
                <a:xfrm>
                  <a:off x="7696200" y="4038600"/>
                  <a:ext cx="838200" cy="762000"/>
                  <a:chOff x="8915400" y="3048000"/>
                  <a:chExt cx="838200" cy="762000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8914968" y="3049329"/>
                    <a:ext cx="839065" cy="760362"/>
                  </a:xfrm>
                  <a:prstGeom prst="rect">
                    <a:avLst/>
                  </a:prstGeom>
                  <a:solidFill>
                    <a:srgbClr val="FFFF6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350"/>
                  </a:p>
                </p:txBody>
              </p: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8914968" y="3126416"/>
                    <a:ext cx="839065" cy="0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8" name="TextBox 37"/>
            <p:cNvSpPr txBox="1"/>
            <p:nvPr/>
          </p:nvSpPr>
          <p:spPr>
            <a:xfrm>
              <a:off x="7010400" y="6096365"/>
              <a:ext cx="1268125" cy="3693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 i="1" dirty="0">
                  <a:latin typeface="Franklin Gothic Book" charset="0"/>
                </a:rPr>
                <a:t>OML Server</a:t>
              </a:r>
            </a:p>
          </p:txBody>
        </p:sp>
      </p:grpSp>
      <p:grpSp>
        <p:nvGrpSpPr>
          <p:cNvPr id="15" name="Group 85"/>
          <p:cNvGrpSpPr>
            <a:grpSpLocks/>
          </p:cNvGrpSpPr>
          <p:nvPr/>
        </p:nvGrpSpPr>
        <p:grpSpPr bwMode="auto">
          <a:xfrm>
            <a:off x="1705646" y="752609"/>
            <a:ext cx="1371600" cy="1535805"/>
            <a:chOff x="609600" y="923983"/>
            <a:chExt cx="1828801" cy="2048163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1295400"/>
              <a:ext cx="1752601" cy="16767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/>
            </a:p>
          </p:txBody>
        </p:sp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880533" y="1605227"/>
              <a:ext cx="1176867" cy="1137973"/>
              <a:chOff x="609600" y="3886200"/>
              <a:chExt cx="1828800" cy="18288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10424" y="3885879"/>
                <a:ext cx="762274" cy="1829602"/>
              </a:xfrm>
              <a:prstGeom prst="rect">
                <a:avLst/>
              </a:prstGeom>
              <a:solidFill>
                <a:srgbClr val="00FF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372697" y="3885879"/>
                <a:ext cx="1065704" cy="306210"/>
              </a:xfrm>
              <a:prstGeom prst="roundRect">
                <a:avLst/>
              </a:prstGeom>
              <a:solidFill>
                <a:srgbClr val="FFFF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372697" y="4266088"/>
                <a:ext cx="1065704" cy="306210"/>
              </a:xfrm>
              <a:prstGeom prst="roundRect">
                <a:avLst/>
              </a:prstGeom>
              <a:solidFill>
                <a:srgbClr val="FFFF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372697" y="4648850"/>
                <a:ext cx="1065704" cy="303659"/>
              </a:xfrm>
              <a:prstGeom prst="roundRect">
                <a:avLst/>
              </a:prstGeom>
              <a:solidFill>
                <a:srgbClr val="FFFF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881063" y="1295400"/>
              <a:ext cx="1252538" cy="3694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i="1" dirty="0">
                  <a:solidFill>
                    <a:schemeClr val="accent1">
                      <a:lumMod val="25000"/>
                    </a:schemeClr>
                  </a:solidFill>
                  <a:latin typeface="Franklin Gothic Book" charset="0"/>
                </a:rPr>
                <a:t>Application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" y="923983"/>
              <a:ext cx="1828801" cy="3694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i="1" dirty="0">
                  <a:solidFill>
                    <a:schemeClr val="accent1">
                      <a:lumMod val="25000"/>
                    </a:schemeClr>
                  </a:solidFill>
                  <a:latin typeface="Franklin Gothic Book" charset="0"/>
                </a:rPr>
                <a:t>Experiment Node</a:t>
              </a:r>
            </a:p>
          </p:txBody>
        </p:sp>
      </p:grpSp>
      <p:grpSp>
        <p:nvGrpSpPr>
          <p:cNvPr id="18" name="Group 49"/>
          <p:cNvGrpSpPr>
            <a:grpSpLocks/>
          </p:cNvGrpSpPr>
          <p:nvPr/>
        </p:nvGrpSpPr>
        <p:grpSpPr bwMode="auto">
          <a:xfrm>
            <a:off x="1762796" y="2752051"/>
            <a:ext cx="1657350" cy="2105798"/>
            <a:chOff x="6705600" y="3657600"/>
            <a:chExt cx="2209800" cy="2808152"/>
          </a:xfrm>
        </p:grpSpPr>
        <p:sp>
          <p:nvSpPr>
            <p:cNvPr id="51" name="Rounded Rectangle 50"/>
            <p:cNvSpPr/>
            <p:nvPr/>
          </p:nvSpPr>
          <p:spPr>
            <a:xfrm>
              <a:off x="6705600" y="3657600"/>
              <a:ext cx="2209800" cy="27436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7010400" y="3886200"/>
              <a:ext cx="1676400" cy="2209800"/>
              <a:chOff x="6858000" y="3810000"/>
              <a:chExt cx="1676400" cy="2209800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6858000" y="3810034"/>
                <a:ext cx="661988" cy="2210131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26" name="Group 20"/>
              <p:cNvGrpSpPr>
                <a:grpSpLocks/>
              </p:cNvGrpSpPr>
              <p:nvPr/>
            </p:nvGrpSpPr>
            <p:grpSpPr bwMode="auto">
              <a:xfrm>
                <a:off x="7696200" y="3810000"/>
                <a:ext cx="838200" cy="2209800"/>
                <a:chOff x="7391400" y="1524000"/>
                <a:chExt cx="1447800" cy="4876800"/>
              </a:xfrm>
            </p:grpSpPr>
            <p:sp>
              <p:nvSpPr>
                <p:cNvPr id="56" name="Rounded Rectangle 10"/>
                <p:cNvSpPr/>
                <p:nvPr/>
              </p:nvSpPr>
              <p:spPr>
                <a:xfrm>
                  <a:off x="7391400" y="1524075"/>
                  <a:ext cx="1447800" cy="4877531"/>
                </a:xfrm>
                <a:prstGeom prst="roundRect">
                  <a:avLst/>
                </a:prstGeom>
                <a:solidFill>
                  <a:srgbClr val="CCFF66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500" dirty="0">
                    <a:solidFill>
                      <a:schemeClr val="bg2"/>
                    </a:solidFill>
                  </a:endParaRPr>
                </a:p>
              </p:txBody>
            </p:sp>
            <p:grpSp>
              <p:nvGrpSpPr>
                <p:cNvPr id="27" name="Group 11"/>
                <p:cNvGrpSpPr>
                  <a:grpSpLocks/>
                </p:cNvGrpSpPr>
                <p:nvPr/>
              </p:nvGrpSpPr>
              <p:grpSpPr bwMode="auto">
                <a:xfrm>
                  <a:off x="7696200" y="1752600"/>
                  <a:ext cx="838200" cy="762000"/>
                  <a:chOff x="8915400" y="3048000"/>
                  <a:chExt cx="838200" cy="762000"/>
                </a:xfrm>
              </p:grpSpPr>
              <p:sp>
                <p:nvSpPr>
                  <p:cNvPr id="64" name="Rectangle 12"/>
                  <p:cNvSpPr/>
                  <p:nvPr/>
                </p:nvSpPr>
                <p:spPr>
                  <a:xfrm>
                    <a:off x="8914968" y="3047234"/>
                    <a:ext cx="839065" cy="763865"/>
                  </a:xfrm>
                  <a:prstGeom prst="rect">
                    <a:avLst/>
                  </a:prstGeom>
                  <a:solidFill>
                    <a:srgbClr val="FFFF6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350"/>
                  </a:p>
                </p:txBody>
              </p:sp>
              <p:cxnSp>
                <p:nvCxnSpPr>
                  <p:cNvPr id="65" name="Straight Connector 13"/>
                  <p:cNvCxnSpPr/>
                  <p:nvPr/>
                </p:nvCxnSpPr>
                <p:spPr>
                  <a:xfrm>
                    <a:off x="8914968" y="3124321"/>
                    <a:ext cx="839065" cy="0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14"/>
                <p:cNvGrpSpPr>
                  <a:grpSpLocks/>
                </p:cNvGrpSpPr>
                <p:nvPr/>
              </p:nvGrpSpPr>
              <p:grpSpPr bwMode="auto">
                <a:xfrm>
                  <a:off x="7696200" y="2819400"/>
                  <a:ext cx="838200" cy="762000"/>
                  <a:chOff x="8915400" y="3048000"/>
                  <a:chExt cx="838200" cy="762000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8914968" y="3049146"/>
                    <a:ext cx="839065" cy="760362"/>
                  </a:xfrm>
                  <a:prstGeom prst="rect">
                    <a:avLst/>
                  </a:prstGeom>
                  <a:solidFill>
                    <a:srgbClr val="FFFF6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350"/>
                  </a:p>
                </p:txBody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8914968" y="3126233"/>
                    <a:ext cx="839065" cy="0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17"/>
                <p:cNvGrpSpPr>
                  <a:grpSpLocks/>
                </p:cNvGrpSpPr>
                <p:nvPr/>
              </p:nvGrpSpPr>
              <p:grpSpPr bwMode="auto">
                <a:xfrm>
                  <a:off x="7696200" y="4038600"/>
                  <a:ext cx="838200" cy="762000"/>
                  <a:chOff x="8915400" y="3048000"/>
                  <a:chExt cx="838200" cy="762000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8914968" y="3049329"/>
                    <a:ext cx="839065" cy="760362"/>
                  </a:xfrm>
                  <a:prstGeom prst="rect">
                    <a:avLst/>
                  </a:prstGeom>
                  <a:solidFill>
                    <a:srgbClr val="FFFF6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350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8914968" y="3126416"/>
                    <a:ext cx="839065" cy="0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7010400" y="6096365"/>
              <a:ext cx="1268125" cy="3693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 i="1" dirty="0">
                  <a:latin typeface="Franklin Gothic Book" charset="0"/>
                </a:rPr>
                <a:t>OML Server</a:t>
              </a:r>
            </a:p>
          </p:txBody>
        </p:sp>
      </p:grpSp>
      <p:grpSp>
        <p:nvGrpSpPr>
          <p:cNvPr id="30" name="Group 86"/>
          <p:cNvGrpSpPr>
            <a:grpSpLocks/>
          </p:cNvGrpSpPr>
          <p:nvPr/>
        </p:nvGrpSpPr>
        <p:grpSpPr bwMode="auto">
          <a:xfrm>
            <a:off x="6457950" y="742951"/>
            <a:ext cx="1371600" cy="1545464"/>
            <a:chOff x="545206" y="911101"/>
            <a:chExt cx="1828801" cy="2061045"/>
          </a:xfrm>
        </p:grpSpPr>
        <p:sp>
          <p:nvSpPr>
            <p:cNvPr id="88" name="Rounded Rectangle 87"/>
            <p:cNvSpPr/>
            <p:nvPr/>
          </p:nvSpPr>
          <p:spPr>
            <a:xfrm>
              <a:off x="609600" y="1295400"/>
              <a:ext cx="1752601" cy="16767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/>
            </a:p>
          </p:txBody>
        </p:sp>
        <p:grpSp>
          <p:nvGrpSpPr>
            <p:cNvPr id="31" name="Group 88"/>
            <p:cNvGrpSpPr>
              <a:grpSpLocks/>
            </p:cNvGrpSpPr>
            <p:nvPr/>
          </p:nvGrpSpPr>
          <p:grpSpPr bwMode="auto">
            <a:xfrm>
              <a:off x="880533" y="1605227"/>
              <a:ext cx="1176866" cy="1137973"/>
              <a:chOff x="609600" y="3886200"/>
              <a:chExt cx="1828800" cy="18288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10424" y="3885879"/>
                <a:ext cx="762274" cy="1829602"/>
              </a:xfrm>
              <a:prstGeom prst="rect">
                <a:avLst/>
              </a:prstGeom>
              <a:solidFill>
                <a:srgbClr val="00FF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372698" y="3885879"/>
                <a:ext cx="1065705" cy="306210"/>
              </a:xfrm>
              <a:prstGeom prst="roundRect">
                <a:avLst/>
              </a:prstGeom>
              <a:solidFill>
                <a:srgbClr val="FFFF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372698" y="4266088"/>
                <a:ext cx="1065705" cy="306210"/>
              </a:xfrm>
              <a:prstGeom prst="roundRect">
                <a:avLst/>
              </a:prstGeom>
              <a:solidFill>
                <a:srgbClr val="FFFF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372698" y="4648850"/>
                <a:ext cx="1065705" cy="303659"/>
              </a:xfrm>
              <a:prstGeom prst="roundRect">
                <a:avLst/>
              </a:prstGeom>
              <a:solidFill>
                <a:srgbClr val="FFFF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881064" y="1295400"/>
              <a:ext cx="1252538" cy="3694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i="1" dirty="0">
                  <a:solidFill>
                    <a:schemeClr val="accent1">
                      <a:lumMod val="25000"/>
                    </a:schemeClr>
                  </a:solidFill>
                  <a:latin typeface="Franklin Gothic Book" charset="0"/>
                </a:rPr>
                <a:t>Application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5206" y="911101"/>
              <a:ext cx="1828801" cy="3694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i="1" dirty="0">
                  <a:solidFill>
                    <a:schemeClr val="accent1">
                      <a:lumMod val="25000"/>
                    </a:schemeClr>
                  </a:solidFill>
                  <a:latin typeface="Franklin Gothic Book" charset="0"/>
                </a:rPr>
                <a:t>Experiment Node</a:t>
              </a:r>
            </a:p>
          </p:txBody>
        </p:sp>
      </p:grpSp>
      <p:grpSp>
        <p:nvGrpSpPr>
          <p:cNvPr id="73728" name="Group 111"/>
          <p:cNvGrpSpPr>
            <a:grpSpLocks/>
          </p:cNvGrpSpPr>
          <p:nvPr/>
        </p:nvGrpSpPr>
        <p:grpSpPr bwMode="auto">
          <a:xfrm>
            <a:off x="3534446" y="742951"/>
            <a:ext cx="2400300" cy="1545464"/>
            <a:chOff x="3276600" y="911101"/>
            <a:chExt cx="3200400" cy="2061045"/>
          </a:xfrm>
        </p:grpSpPr>
        <p:sp>
          <p:nvSpPr>
            <p:cNvPr id="97" name="Rounded Rectangle 96"/>
            <p:cNvSpPr/>
            <p:nvPr/>
          </p:nvSpPr>
          <p:spPr>
            <a:xfrm>
              <a:off x="3276600" y="1295400"/>
              <a:ext cx="3200400" cy="16767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/>
            </a:p>
          </p:txBody>
        </p:sp>
        <p:grpSp>
          <p:nvGrpSpPr>
            <p:cNvPr id="73729" name="Group 97"/>
            <p:cNvGrpSpPr>
              <a:grpSpLocks/>
            </p:cNvGrpSpPr>
            <p:nvPr/>
          </p:nvGrpSpPr>
          <p:grpSpPr bwMode="auto">
            <a:xfrm>
              <a:off x="3547533" y="1605227"/>
              <a:ext cx="1176866" cy="1137973"/>
              <a:chOff x="609600" y="3886200"/>
              <a:chExt cx="1828800" cy="18288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610424" y="3885879"/>
                <a:ext cx="762274" cy="1829602"/>
              </a:xfrm>
              <a:prstGeom prst="rect">
                <a:avLst/>
              </a:prstGeom>
              <a:solidFill>
                <a:srgbClr val="00FF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1372697" y="3885879"/>
                <a:ext cx="1065704" cy="306210"/>
              </a:xfrm>
              <a:prstGeom prst="roundRect">
                <a:avLst/>
              </a:prstGeom>
              <a:solidFill>
                <a:srgbClr val="FFFF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1372697" y="4266088"/>
                <a:ext cx="1065704" cy="306210"/>
              </a:xfrm>
              <a:prstGeom prst="roundRect">
                <a:avLst/>
              </a:prstGeom>
              <a:solidFill>
                <a:srgbClr val="FFFF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372697" y="4648850"/>
                <a:ext cx="1065704" cy="303659"/>
              </a:xfrm>
              <a:prstGeom prst="roundRect">
                <a:avLst/>
              </a:prstGeom>
              <a:solidFill>
                <a:srgbClr val="FFFF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3548063" y="1295400"/>
              <a:ext cx="1252537" cy="3694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i="1" dirty="0">
                  <a:solidFill>
                    <a:schemeClr val="accent1">
                      <a:lumMod val="25000"/>
                    </a:schemeClr>
                  </a:solidFill>
                  <a:latin typeface="Franklin Gothic Book" charset="0"/>
                </a:rPr>
                <a:t>Application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02359" y="911101"/>
              <a:ext cx="1828800" cy="3694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i="1" dirty="0">
                  <a:solidFill>
                    <a:schemeClr val="accent1">
                      <a:lumMod val="25000"/>
                    </a:schemeClr>
                  </a:solidFill>
                  <a:latin typeface="Franklin Gothic Book" charset="0"/>
                </a:rPr>
                <a:t>Experiment Node</a:t>
              </a:r>
            </a:p>
          </p:txBody>
        </p:sp>
        <p:grpSp>
          <p:nvGrpSpPr>
            <p:cNvPr id="73732" name="Group 104"/>
            <p:cNvGrpSpPr>
              <a:grpSpLocks/>
            </p:cNvGrpSpPr>
            <p:nvPr/>
          </p:nvGrpSpPr>
          <p:grpSpPr bwMode="auto">
            <a:xfrm>
              <a:off x="5105400" y="1600200"/>
              <a:ext cx="1176866" cy="1137973"/>
              <a:chOff x="609600" y="3886200"/>
              <a:chExt cx="1828800" cy="182880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09600" y="3886301"/>
                <a:ext cx="762275" cy="1829604"/>
              </a:xfrm>
              <a:prstGeom prst="rect">
                <a:avLst/>
              </a:prstGeom>
              <a:solidFill>
                <a:srgbClr val="00FF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371875" y="3886301"/>
                <a:ext cx="1065704" cy="306210"/>
              </a:xfrm>
              <a:prstGeom prst="roundRect">
                <a:avLst/>
              </a:prstGeom>
              <a:solidFill>
                <a:srgbClr val="FFFF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1371875" y="4266512"/>
                <a:ext cx="1065704" cy="306210"/>
              </a:xfrm>
              <a:prstGeom prst="roundRect">
                <a:avLst/>
              </a:prstGeom>
              <a:solidFill>
                <a:srgbClr val="FFFF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1371875" y="4649275"/>
                <a:ext cx="1065704" cy="303657"/>
              </a:xfrm>
              <a:prstGeom prst="roundRect">
                <a:avLst/>
              </a:prstGeom>
              <a:solidFill>
                <a:srgbClr val="FFFF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5029200" y="1295400"/>
              <a:ext cx="1252539" cy="3694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i="1" dirty="0">
                  <a:solidFill>
                    <a:schemeClr val="accent1">
                      <a:lumMod val="25000"/>
                    </a:schemeClr>
                  </a:solidFill>
                  <a:latin typeface="Franklin Gothic Book" charset="0"/>
                </a:rPr>
                <a:t>Application</a:t>
              </a:r>
            </a:p>
          </p:txBody>
        </p:sp>
      </p:grpSp>
      <p:cxnSp>
        <p:nvCxnSpPr>
          <p:cNvPr id="114" name="Straight Connector 113"/>
          <p:cNvCxnSpPr/>
          <p:nvPr/>
        </p:nvCxnSpPr>
        <p:spPr>
          <a:xfrm>
            <a:off x="4620296" y="1690127"/>
            <a:ext cx="1708865" cy="141207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788299" y="1686555"/>
            <a:ext cx="608475" cy="1290076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715527" y="1690126"/>
            <a:ext cx="876569" cy="1247867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846270" y="3109795"/>
            <a:ext cx="12001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 dirty="0">
                <a:solidFill>
                  <a:schemeClr val="accent1">
                    <a:lumMod val="25000"/>
                  </a:schemeClr>
                </a:solidFill>
                <a:latin typeface="Franklin Gothic Book" charset="0"/>
              </a:rPr>
              <a:t>Measurements</a:t>
            </a:r>
          </a:p>
        </p:txBody>
      </p:sp>
      <p:cxnSp>
        <p:nvCxnSpPr>
          <p:cNvPr id="122" name="Straight Connector 121"/>
          <p:cNvCxnSpPr/>
          <p:nvPr/>
        </p:nvCxnSpPr>
        <p:spPr>
          <a:xfrm rot="16200000" flipH="1">
            <a:off x="2225630" y="2244144"/>
            <a:ext cx="1221081" cy="12798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791496" y="1512128"/>
            <a:ext cx="243894" cy="1416206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791496" y="1334725"/>
            <a:ext cx="3537665" cy="192202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 bwMode="auto">
          <a:xfrm>
            <a:off x="5015516" y="2570945"/>
            <a:ext cx="2028423" cy="869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Verdana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rot="5400000">
            <a:off x="3215179" y="1547365"/>
            <a:ext cx="1442660" cy="133859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 bwMode="auto">
          <a:xfrm>
            <a:off x="2764933" y="2569334"/>
            <a:ext cx="936938" cy="8854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Verdana" pitchFamily="34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 bwMode="auto">
          <a:xfrm rot="10800000" flipV="1">
            <a:off x="4716083" y="2657877"/>
            <a:ext cx="772731" cy="4636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112" idx="5"/>
          </p:cNvCxnSpPr>
          <p:nvPr/>
        </p:nvCxnSpPr>
        <p:spPr bwMode="auto">
          <a:xfrm rot="16200000" flipH="1">
            <a:off x="3617123" y="2592448"/>
            <a:ext cx="457288" cy="562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783661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Experimental Support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21131" y="800100"/>
            <a:ext cx="3762240" cy="35873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67500" tIns="35100" rIns="67500" bIns="35100" numCol="1" anchor="t" anchorCtr="0" compatLnSpc="1">
            <a:prstTxWarp prst="textNoShape">
              <a:avLst/>
            </a:prstTxWarp>
          </a:bodyPr>
          <a:lstStyle/>
          <a:p>
            <a:pPr marL="255985" indent="-255985" algn="ctr" defTabSz="342900" fontAlgn="base">
              <a:lnSpc>
                <a:spcPct val="102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400" b="1" i="1" kern="0" dirty="0">
                <a:solidFill>
                  <a:srgbClr val="000000"/>
                </a:solidFill>
              </a:rPr>
              <a:t>Applications</a:t>
            </a:r>
          </a:p>
          <a:p>
            <a:pPr marL="255985" indent="-255985" defTabSz="342900" fontAlgn="base">
              <a:lnSpc>
                <a:spcPct val="102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ranklin Gothic Book" pitchFamily="-112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</a:rPr>
              <a:t>Traffic Generation/Measurements</a:t>
            </a:r>
          </a:p>
          <a:p>
            <a:pPr marL="556022" lvl="1" indent="-213122" defTabSz="342900" fontAlgn="base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ranklin Gothic Book" pitchFamily="-112" charset="0"/>
              <a:buChar char="–"/>
              <a:defRPr/>
            </a:pPr>
            <a:r>
              <a:rPr lang="en-US" sz="1500" kern="0" dirty="0">
                <a:solidFill>
                  <a:srgbClr val="000000"/>
                </a:solidFill>
                <a:ea typeface="ＭＳ Ｐゴシック" pitchFamily="-112" charset="-128"/>
              </a:rPr>
              <a:t>OTG … Traffic Generator</a:t>
            </a:r>
          </a:p>
          <a:p>
            <a:pPr marL="556022" lvl="1" indent="-213122" defTabSz="342900" fontAlgn="base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ranklin Gothic Book" pitchFamily="-112" charset="0"/>
              <a:buChar char="–"/>
              <a:defRPr/>
            </a:pPr>
            <a:r>
              <a:rPr lang="en-US" sz="1500" kern="0" dirty="0" err="1">
                <a:solidFill>
                  <a:srgbClr val="000000"/>
                </a:solidFill>
                <a:ea typeface="ＭＳ Ｐゴシック" pitchFamily="-112" charset="-128"/>
              </a:rPr>
              <a:t>Iperf</a:t>
            </a:r>
            <a:endParaRPr lang="en-US" sz="1500" kern="0" dirty="0">
              <a:solidFill>
                <a:srgbClr val="000000"/>
              </a:solidFill>
              <a:ea typeface="ＭＳ Ｐゴシック" pitchFamily="-112" charset="-128"/>
            </a:endParaRPr>
          </a:p>
          <a:p>
            <a:pPr marL="255985" indent="-255985" defTabSz="342900" fontAlgn="base">
              <a:lnSpc>
                <a:spcPct val="102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ranklin Gothic Book" pitchFamily="-112" charset="0"/>
              <a:buChar char="•"/>
              <a:defRPr/>
            </a:pPr>
            <a:r>
              <a:rPr lang="en-US" sz="2100" kern="0" dirty="0">
                <a:solidFill>
                  <a:srgbClr val="000000"/>
                </a:solidFill>
              </a:rPr>
              <a:t>Monitoring</a:t>
            </a:r>
          </a:p>
          <a:p>
            <a:pPr marL="556022" lvl="1" indent="-213122" defTabSz="342900" fontAlgn="base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ranklin Gothic Book" pitchFamily="-112" charset="0"/>
              <a:buChar char="–"/>
              <a:defRPr/>
            </a:pPr>
            <a:r>
              <a:rPr lang="en-US" sz="1500" kern="0" dirty="0" err="1">
                <a:solidFill>
                  <a:srgbClr val="000000"/>
                </a:solidFill>
                <a:ea typeface="ＭＳ Ｐゴシック" pitchFamily="-112" charset="-128"/>
              </a:rPr>
              <a:t>Libtrace</a:t>
            </a:r>
            <a:endParaRPr lang="en-US" sz="1500" kern="0" dirty="0">
              <a:solidFill>
                <a:srgbClr val="000000"/>
              </a:solidFill>
              <a:ea typeface="ＭＳ Ｐゴシック" pitchFamily="-112" charset="-128"/>
            </a:endParaRPr>
          </a:p>
          <a:p>
            <a:pPr marL="556022" lvl="1" indent="-213122" defTabSz="342900" fontAlgn="base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ranklin Gothic Book" pitchFamily="-112" charset="0"/>
              <a:buChar char="–"/>
              <a:defRPr/>
            </a:pPr>
            <a:r>
              <a:rPr lang="en-US" sz="1500" kern="0" dirty="0" err="1">
                <a:solidFill>
                  <a:srgbClr val="000000"/>
                </a:solidFill>
                <a:ea typeface="ＭＳ Ｐゴシック" pitchFamily="-112" charset="-128"/>
              </a:rPr>
              <a:t>Libsigar</a:t>
            </a:r>
            <a:endParaRPr lang="en-US" sz="1500" kern="0" dirty="0">
              <a:solidFill>
                <a:srgbClr val="000000"/>
              </a:solidFill>
              <a:ea typeface="ＭＳ Ｐゴシック" pitchFamily="-112" charset="-128"/>
            </a:endParaRPr>
          </a:p>
          <a:p>
            <a:pPr marL="556022" lvl="1" indent="-213122" defTabSz="342900" fontAlgn="base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ranklin Gothic Book" pitchFamily="-112" charset="0"/>
              <a:buChar char="–"/>
              <a:defRPr/>
            </a:pPr>
            <a:r>
              <a:rPr lang="en-US" sz="1500" kern="0" dirty="0">
                <a:solidFill>
                  <a:srgbClr val="000000"/>
                </a:solidFill>
                <a:ea typeface="ＭＳ Ｐゴシック" pitchFamily="-112" charset="-128"/>
              </a:rPr>
              <a:t>Spectrum Analyzer</a:t>
            </a:r>
          </a:p>
          <a:p>
            <a:pPr marL="556022" lvl="1" indent="-213122" defTabSz="342900" fontAlgn="base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ranklin Gothic Book" pitchFamily="-112" charset="0"/>
              <a:buChar char="–"/>
              <a:defRPr/>
            </a:pPr>
            <a:r>
              <a:rPr lang="en-US" sz="1500" kern="0" dirty="0">
                <a:solidFill>
                  <a:srgbClr val="000000"/>
                </a:solidFill>
                <a:ea typeface="ＭＳ Ｐゴシック" pitchFamily="-112" charset="-128"/>
              </a:rPr>
              <a:t>GPS</a:t>
            </a:r>
          </a:p>
          <a:p>
            <a:pPr marL="556022" lvl="1" indent="-213122" defTabSz="342900" fontAlgn="base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ranklin Gothic Book" pitchFamily="-112" charset="0"/>
              <a:buChar char="–"/>
              <a:defRPr/>
            </a:pPr>
            <a:r>
              <a:rPr lang="en-US" sz="1500" kern="0" dirty="0">
                <a:solidFill>
                  <a:srgbClr val="000000"/>
                </a:solidFill>
                <a:ea typeface="ＭＳ Ｐゴシック" pitchFamily="-112" charset="-128"/>
              </a:rPr>
              <a:t>(Weather)</a:t>
            </a:r>
          </a:p>
          <a:p>
            <a:pPr marL="255985" indent="-255985" defTabSz="342900" fontAlgn="base">
              <a:lnSpc>
                <a:spcPct val="102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ranklin Gothic Book" pitchFamily="-112" charset="0"/>
              <a:buChar char="•"/>
              <a:defRPr/>
            </a:pPr>
            <a:r>
              <a:rPr lang="en-US" sz="2100" kern="0" dirty="0">
                <a:solidFill>
                  <a:srgbClr val="000000"/>
                </a:solidFill>
              </a:rPr>
              <a:t>Components</a:t>
            </a:r>
          </a:p>
          <a:p>
            <a:pPr marL="556022" lvl="1" indent="-213122" defTabSz="342900" fontAlgn="base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ranklin Gothic Book" pitchFamily="-112" charset="0"/>
              <a:buChar char="–"/>
              <a:defRPr/>
            </a:pPr>
            <a:r>
              <a:rPr lang="en-US" sz="1500" kern="0" dirty="0" err="1">
                <a:solidFill>
                  <a:srgbClr val="000000"/>
                </a:solidFill>
                <a:ea typeface="ＭＳ Ｐゴシック" pitchFamily="-112" charset="-128"/>
              </a:rPr>
              <a:t>TinyOS</a:t>
            </a:r>
            <a:r>
              <a:rPr lang="en-US" sz="1500" kern="0" dirty="0">
                <a:solidFill>
                  <a:srgbClr val="000000"/>
                </a:solidFill>
                <a:ea typeface="ＭＳ Ｐゴシック" pitchFamily="-112" charset="-128"/>
              </a:rPr>
              <a:t>/Motes</a:t>
            </a:r>
          </a:p>
          <a:p>
            <a:pPr marL="556022" lvl="1" indent="-213122" defTabSz="342900" fontAlgn="base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ranklin Gothic Book" pitchFamily="-112" charset="0"/>
              <a:buChar char="–"/>
              <a:defRPr/>
            </a:pPr>
            <a:r>
              <a:rPr lang="en-US" sz="1500" kern="0" dirty="0">
                <a:solidFill>
                  <a:srgbClr val="000000"/>
                </a:solidFill>
                <a:ea typeface="ＭＳ Ｐゴシック" pitchFamily="-112" charset="-128"/>
              </a:rPr>
              <a:t>(</a:t>
            </a:r>
            <a:r>
              <a:rPr lang="en-US" sz="1500" kern="0" dirty="0" err="1">
                <a:solidFill>
                  <a:srgbClr val="000000"/>
                </a:solidFill>
                <a:ea typeface="ＭＳ Ｐゴシック" pitchFamily="-112" charset="-128"/>
              </a:rPr>
              <a:t>GnuRadio</a:t>
            </a:r>
            <a:r>
              <a:rPr lang="en-US" sz="1500" kern="0" dirty="0">
                <a:solidFill>
                  <a:srgbClr val="000000"/>
                </a:solidFill>
                <a:ea typeface="ＭＳ Ｐゴシック" pitchFamily="-112" charset="-128"/>
              </a:rPr>
              <a:t>)</a:t>
            </a:r>
          </a:p>
          <a:p>
            <a:pPr marL="556022" lvl="1" indent="-213122" defTabSz="342900" fontAlgn="base">
              <a:lnSpc>
                <a:spcPct val="102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ranklin Gothic Book" pitchFamily="-112" charset="0"/>
              <a:buChar char="–"/>
              <a:defRPr/>
            </a:pPr>
            <a:endParaRPr lang="en-US" kern="0" dirty="0">
              <a:solidFill>
                <a:srgbClr val="000000"/>
              </a:solidFill>
              <a:ea typeface="ＭＳ Ｐゴシック" pitchFamily="-112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566894" y="811367"/>
            <a:ext cx="2211947" cy="37767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2100" b="1" i="1" dirty="0"/>
              <a:t>Filters</a:t>
            </a:r>
          </a:p>
          <a:p>
            <a:pPr algn="ctr">
              <a:buFont typeface="Wingdings" pitchFamily="2" charset="2"/>
              <a:buChar char="§"/>
            </a:pPr>
            <a:endParaRPr lang="en-US" sz="2100" b="1" i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Plug-in</a:t>
            </a:r>
            <a:br>
              <a:rPr lang="en-US" dirty="0"/>
            </a:br>
            <a:r>
              <a:rPr lang="en-US" dirty="0"/>
              <a:t>Architecture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extensibility</a:t>
            </a:r>
          </a:p>
          <a:p>
            <a:endParaRPr lang="en-US" dirty="0"/>
          </a:p>
          <a:p>
            <a:r>
              <a:rPr lang="en-US" dirty="0"/>
              <a:t>Current List</a:t>
            </a:r>
            <a:endParaRPr lang="en-US" sz="3300" dirty="0"/>
          </a:p>
          <a:p>
            <a:pPr marL="385763" indent="-385763">
              <a:buFont typeface="Wingdings" pitchFamily="2" charset="2"/>
              <a:buChar char="ü"/>
            </a:pPr>
            <a:r>
              <a:rPr lang="en-US" dirty="0" err="1"/>
              <a:t>Stddev</a:t>
            </a:r>
            <a:endParaRPr lang="en-US" dirty="0"/>
          </a:p>
          <a:p>
            <a:pPr marL="385763" indent="-385763">
              <a:buFont typeface="Wingdings" pitchFamily="2" charset="2"/>
              <a:buChar char="ü"/>
            </a:pPr>
            <a:r>
              <a:rPr lang="en-US" dirty="0"/>
              <a:t>Average</a:t>
            </a:r>
          </a:p>
          <a:p>
            <a:pPr marL="385763" indent="-385763">
              <a:buFont typeface="Wingdings" pitchFamily="2" charset="2"/>
              <a:buChar char="ü"/>
            </a:pPr>
            <a:r>
              <a:rPr lang="en-US" dirty="0"/>
              <a:t>First</a:t>
            </a:r>
          </a:p>
          <a:p>
            <a:pPr marL="385763" indent="-385763">
              <a:buFont typeface="Wingdings" pitchFamily="2" charset="2"/>
              <a:buChar char="ü"/>
            </a:pPr>
            <a:r>
              <a:rPr lang="en-US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103974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OML2 Functions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971550"/>
            <a:ext cx="6400800" cy="38290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omlc_init()</a:t>
            </a:r>
            <a:r>
              <a:rPr lang="en-US"/>
              <a:t> – used for OML initialization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i="1"/>
              <a:t>omlc_init(arg(0), &amp;argc, argv, o_log);</a:t>
            </a:r>
            <a:r>
              <a:rPr lang="en-US"/>
              <a:t> 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oml_add_mp() </a:t>
            </a:r>
            <a:r>
              <a:rPr lang="en-US"/>
              <a:t>– called to register each measurement point with the container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i="1"/>
              <a:t>oml_mp = omlc_add_mp("udp_out", oml_def); 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i="1"/>
          </a:p>
          <a:p>
            <a:pPr>
              <a:lnSpc>
                <a:spcPct val="90000"/>
              </a:lnSpc>
            </a:pPr>
            <a:r>
              <a:rPr lang="en-US" b="1"/>
              <a:t>omlc_start()</a:t>
            </a:r>
            <a:r>
              <a:rPr lang="en-US"/>
              <a:t>  - used to start the local collection daemon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omlc_process()</a:t>
            </a:r>
            <a:r>
              <a:rPr lang="en-US"/>
              <a:t> – used to specify the stages at which to collect the measurement points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i="1"/>
              <a:t>omlc_process(oml_mp, v); </a:t>
            </a:r>
          </a:p>
        </p:txBody>
      </p:sp>
    </p:spTree>
    <p:extLst>
      <p:ext uri="{BB962C8B-B14F-4D97-AF65-F5344CB8AC3E}">
        <p14:creationId xmlns:p14="http://schemas.microsoft.com/office/powerpoint/2010/main" val="181532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4320-3920-4C32-9920-6CE3A0D1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2F50-C083-40E2-9095-B36E25ABE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" y="762000"/>
            <a:ext cx="8991600" cy="3907155"/>
          </a:xfrm>
        </p:spPr>
        <p:txBody>
          <a:bodyPr>
            <a:normAutofit fontScale="55000" lnSpcReduction="20000"/>
          </a:bodyPr>
          <a:lstStyle/>
          <a:p>
            <a:r>
              <a:rPr lang="en-US" sz="3825" dirty="0"/>
              <a:t>Focus on ultra high bandwidth, low latency, edge cloud</a:t>
            </a:r>
          </a:p>
          <a:p>
            <a:r>
              <a:rPr lang="en-US" sz="3825" dirty="0"/>
              <a:t>Open platform (building on ORBIT) integrating </a:t>
            </a:r>
            <a:r>
              <a:rPr lang="en-US" sz="3825" dirty="0" err="1"/>
              <a:t>mmWave</a:t>
            </a:r>
            <a:r>
              <a:rPr lang="en-US" sz="3825" dirty="0"/>
              <a:t>, SDR, and optical x-haul</a:t>
            </a:r>
          </a:p>
          <a:p>
            <a:r>
              <a:rPr lang="en-US" sz="3825" dirty="0"/>
              <a:t>1 </a:t>
            </a:r>
            <a:r>
              <a:rPr lang="en-US" sz="3825" dirty="0" err="1"/>
              <a:t>sq</a:t>
            </a:r>
            <a:r>
              <a:rPr lang="en-US" sz="3825" dirty="0"/>
              <a:t> mile densely populated area in West Harlem</a:t>
            </a:r>
          </a:p>
          <a:p>
            <a:r>
              <a:rPr lang="en-US" sz="3825" dirty="0"/>
              <a:t>Local community outreach </a:t>
            </a:r>
          </a:p>
          <a:p>
            <a:r>
              <a:rPr lang="en-US" sz="3825" dirty="0"/>
              <a:t>Research community:</a:t>
            </a:r>
          </a:p>
          <a:p>
            <a:pPr lvl="1"/>
            <a:r>
              <a:rPr lang="en-US" sz="3375" dirty="0"/>
              <a:t>Develop future experiments, provide input</a:t>
            </a:r>
          </a:p>
          <a:p>
            <a:pPr lvl="1"/>
            <a:r>
              <a:rPr lang="en-US" sz="3375" dirty="0"/>
              <a:t>(short term) get involved in the educational outreach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More information: 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http://advancewireless.org</a:t>
            </a:r>
            <a:r>
              <a:rPr lang="en-US" dirty="0"/>
              <a:t>    </a:t>
            </a:r>
            <a:r>
              <a:rPr lang="en-US" dirty="0">
                <a:hlinkClick r:id="rId3"/>
              </a:rPr>
              <a:t>http://www.orbit-lab.org</a:t>
            </a:r>
            <a:r>
              <a:rPr lang="en-US" dirty="0"/>
              <a:t>   </a:t>
            </a:r>
            <a:r>
              <a:rPr lang="en-US" dirty="0">
                <a:hlinkClick r:id="rId4"/>
              </a:rPr>
              <a:t>http://www.cosmos-lab.org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5"/>
              </a:rPr>
              <a:t>http://omf.orbit-lab.org</a:t>
            </a:r>
            <a:r>
              <a:rPr lang="en-US" dirty="0"/>
              <a:t> 		</a:t>
            </a:r>
            <a:r>
              <a:rPr lang="en-US" dirty="0">
                <a:hlinkClick r:id="rId6"/>
              </a:rPr>
              <a:t>http://oml-doc.orbit-lab.org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32726" y="742950"/>
            <a:ext cx="845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COSMOS Summary</a:t>
            </a:r>
          </a:p>
        </p:txBody>
      </p:sp>
    </p:spTree>
    <p:extLst>
      <p:ext uri="{BB962C8B-B14F-4D97-AF65-F5344CB8AC3E}">
        <p14:creationId xmlns:p14="http://schemas.microsoft.com/office/powerpoint/2010/main" val="192521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6038</TotalTime>
  <Words>425</Words>
  <Application>Microsoft Office PowerPoint</Application>
  <PresentationFormat>On-screen Show (16:9)</PresentationFormat>
  <Paragraphs>119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Verdana</vt:lpstr>
      <vt:lpstr>Wingdings</vt:lpstr>
      <vt:lpstr>Office Theme</vt:lpstr>
      <vt:lpstr>COSMOS/ORBIT Tutorials (Introduction)</vt:lpstr>
      <vt:lpstr>Orbit Measurement Library (OML)</vt:lpstr>
      <vt:lpstr>Orbit Measurement Library (OML) (2)</vt:lpstr>
      <vt:lpstr>OML Client + Server</vt:lpstr>
      <vt:lpstr>OML – Measurement Collection</vt:lpstr>
      <vt:lpstr>Experimental Support</vt:lpstr>
      <vt:lpstr>OML2 Functions</vt:lpstr>
      <vt:lpstr>SS Tutorial</vt:lpstr>
      <vt:lpstr>COSMOS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Video Outline</dc:title>
  <dc:creator>ray</dc:creator>
  <cp:lastModifiedBy>Ivan Seskar</cp:lastModifiedBy>
  <cp:revision>222</cp:revision>
  <cp:lastPrinted>2017-11-10T21:31:40Z</cp:lastPrinted>
  <dcterms:created xsi:type="dcterms:W3CDTF">2017-11-06T21:31:58Z</dcterms:created>
  <dcterms:modified xsi:type="dcterms:W3CDTF">2019-05-24T14:40:48Z</dcterms:modified>
</cp:coreProperties>
</file>