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slide" Target="slides/slide40.xml"/><Relationship Id="rId21" Type="http://schemas.openxmlformats.org/officeDocument/2006/relationships/slide" Target="slides/slide17.xml"/><Relationship Id="rId43" Type="http://schemas.openxmlformats.org/officeDocument/2006/relationships/slide" Target="slides/slide39.xml"/><Relationship Id="rId24" Type="http://schemas.openxmlformats.org/officeDocument/2006/relationships/slide" Target="slides/slide20.xml"/><Relationship Id="rId46" Type="http://schemas.openxmlformats.org/officeDocument/2006/relationships/slide" Target="slides/slide42.xml"/><Relationship Id="rId23" Type="http://schemas.openxmlformats.org/officeDocument/2006/relationships/slide" Target="slides/slide19.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47" Type="http://schemas.openxmlformats.org/officeDocument/2006/relationships/slide" Target="slides/slide43.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 name="Shape 30"/>
        <p:cNvGrpSpPr/>
        <p:nvPr/>
      </p:nvGrpSpPr>
      <p:grpSpPr>
        <a:xfrm>
          <a:off x="0" y="0"/>
          <a:ext cx="0" cy="0"/>
          <a:chOff x="0" y="0"/>
          <a:chExt cx="0" cy="0"/>
        </a:xfrm>
      </p:grpSpPr>
      <p:sp>
        <p:nvSpPr>
          <p:cNvPr id="31" name="Shape 3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32" name="Shape 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Shape 2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4" name="Shape 2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 name="Shape 37"/>
        <p:cNvGrpSpPr/>
        <p:nvPr/>
      </p:nvGrpSpPr>
      <p:grpSpPr>
        <a:xfrm>
          <a:off x="0" y="0"/>
          <a:ext cx="0" cy="0"/>
          <a:chOff x="0" y="0"/>
          <a:chExt cx="0" cy="0"/>
        </a:xfrm>
      </p:grpSpPr>
      <p:sp>
        <p:nvSpPr>
          <p:cNvPr id="38" name="Shape 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 name="Shape 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6" name="Shape 2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8" name="Shape 2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Shape 2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0" name="Shape 2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Shape 2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9" name="Shape 2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Shape 2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8" name="Shape 2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Shape 2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7" name="Shape 2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Shape 2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0" name="Shape 2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Shape 3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1" name="Shape 3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Shape 3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0" name="Shape 3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Shape 3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9" name="Shape 3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 name="Shape 44"/>
        <p:cNvGrpSpPr/>
        <p:nvPr/>
      </p:nvGrpSpPr>
      <p:grpSpPr>
        <a:xfrm>
          <a:off x="0" y="0"/>
          <a:ext cx="0" cy="0"/>
          <a:chOff x="0" y="0"/>
          <a:chExt cx="0" cy="0"/>
        </a:xfrm>
      </p:grpSpPr>
      <p:sp>
        <p:nvSpPr>
          <p:cNvPr id="45" name="Shape 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 name="Shape 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Shape 3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8" name="Shape 3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Shape 3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7" name="Shape 3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Shape 3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6" name="Shape 3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Shape 3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8" name="Shape 3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Shape 3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8" name="Shape 3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Shape 3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9" name="Shape 3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Shape 3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7" name="Shape 3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Shape 3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9" name="Shape 3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6" name="Shape 406"/>
        <p:cNvGrpSpPr/>
        <p:nvPr/>
      </p:nvGrpSpPr>
      <p:grpSpPr>
        <a:xfrm>
          <a:off x="0" y="0"/>
          <a:ext cx="0" cy="0"/>
          <a:chOff x="0" y="0"/>
          <a:chExt cx="0" cy="0"/>
        </a:xfrm>
      </p:grpSpPr>
      <p:sp>
        <p:nvSpPr>
          <p:cNvPr id="407" name="Shape 4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8" name="Shape 4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5" name="Shape 415"/>
        <p:cNvGrpSpPr/>
        <p:nvPr/>
      </p:nvGrpSpPr>
      <p:grpSpPr>
        <a:xfrm>
          <a:off x="0" y="0"/>
          <a:ext cx="0" cy="0"/>
          <a:chOff x="0" y="0"/>
          <a:chExt cx="0" cy="0"/>
        </a:xfrm>
      </p:grpSpPr>
      <p:sp>
        <p:nvSpPr>
          <p:cNvPr id="416" name="Shape 4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7" name="Shape 4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4" name="Shape 424"/>
        <p:cNvGrpSpPr/>
        <p:nvPr/>
      </p:nvGrpSpPr>
      <p:grpSpPr>
        <a:xfrm>
          <a:off x="0" y="0"/>
          <a:ext cx="0" cy="0"/>
          <a:chOff x="0" y="0"/>
          <a:chExt cx="0" cy="0"/>
        </a:xfrm>
      </p:grpSpPr>
      <p:sp>
        <p:nvSpPr>
          <p:cNvPr id="425" name="Shape 4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6" name="Shape 4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6" name="Shape 436"/>
        <p:cNvGrpSpPr/>
        <p:nvPr/>
      </p:nvGrpSpPr>
      <p:grpSpPr>
        <a:xfrm>
          <a:off x="0" y="0"/>
          <a:ext cx="0" cy="0"/>
          <a:chOff x="0" y="0"/>
          <a:chExt cx="0" cy="0"/>
        </a:xfrm>
      </p:grpSpPr>
      <p:sp>
        <p:nvSpPr>
          <p:cNvPr id="437" name="Shape 4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8" name="Shape 4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8" name="Shape 448"/>
        <p:cNvGrpSpPr/>
        <p:nvPr/>
      </p:nvGrpSpPr>
      <p:grpSpPr>
        <a:xfrm>
          <a:off x="0" y="0"/>
          <a:ext cx="0" cy="0"/>
          <a:chOff x="0" y="0"/>
          <a:chExt cx="0" cy="0"/>
        </a:xfrm>
      </p:grpSpPr>
      <p:sp>
        <p:nvSpPr>
          <p:cNvPr id="449" name="Shape 4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0" name="Shape 4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9" name="Shape 459"/>
        <p:cNvGrpSpPr/>
        <p:nvPr/>
      </p:nvGrpSpPr>
      <p:grpSpPr>
        <a:xfrm>
          <a:off x="0" y="0"/>
          <a:ext cx="0" cy="0"/>
          <a:chOff x="0" y="0"/>
          <a:chExt cx="0" cy="0"/>
        </a:xfrm>
      </p:grpSpPr>
      <p:sp>
        <p:nvSpPr>
          <p:cNvPr id="460" name="Shape 4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1" name="Shape 4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685800" y="1583342"/>
            <a:ext cx="7772400" cy="1159856"/>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1" name="Shape 11"/>
          <p:cNvSpPr txBox="1"/>
          <p:nvPr>
            <p:ph idx="1" type="subTitle"/>
          </p:nvPr>
        </p:nvSpPr>
        <p:spPr>
          <a:xfrm>
            <a:off x="685800" y="2840054"/>
            <a:ext cx="7772400" cy="784738"/>
          </a:xfrm>
          <a:prstGeom prst="rect">
            <a:avLst/>
          </a:prstGeom>
        </p:spPr>
        <p:txBody>
          <a:bodyPr anchorCtr="0" anchor="t" bIns="91425" lIns="91425" spcFirstLastPara="1" rIns="91425" wrap="square" tIns="91425"/>
          <a:lstStyle>
            <a:lvl1pPr lvl="0" algn="ctr">
              <a:spcBef>
                <a:spcPts val="0"/>
              </a:spcBef>
              <a:spcAft>
                <a:spcPts val="0"/>
              </a:spcAft>
              <a:buClr>
                <a:schemeClr val="dk2"/>
              </a:buClr>
              <a:buSzPts val="3000"/>
              <a:buNone/>
              <a:defRPr>
                <a:solidFill>
                  <a:schemeClr val="dk2"/>
                </a:solidFill>
              </a:defRPr>
            </a:lvl1pPr>
            <a:lvl2pPr lvl="1" algn="ctr">
              <a:spcBef>
                <a:spcPts val="0"/>
              </a:spcBef>
              <a:spcAft>
                <a:spcPts val="0"/>
              </a:spcAft>
              <a:buClr>
                <a:schemeClr val="dk2"/>
              </a:buClr>
              <a:buSzPts val="3000"/>
              <a:buNone/>
              <a:defRPr sz="3000">
                <a:solidFill>
                  <a:schemeClr val="dk2"/>
                </a:solidFill>
              </a:defRPr>
            </a:lvl2pPr>
            <a:lvl3pPr lvl="2" algn="ctr">
              <a:spcBef>
                <a:spcPts val="0"/>
              </a:spcBef>
              <a:spcAft>
                <a:spcPts val="0"/>
              </a:spcAft>
              <a:buClr>
                <a:schemeClr val="dk2"/>
              </a:buClr>
              <a:buSzPts val="3000"/>
              <a:buNone/>
              <a:defRPr sz="3000">
                <a:solidFill>
                  <a:schemeClr val="dk2"/>
                </a:solidFill>
              </a:defRPr>
            </a:lvl3pPr>
            <a:lvl4pPr lvl="3" algn="ctr">
              <a:spcBef>
                <a:spcPts val="0"/>
              </a:spcBef>
              <a:spcAft>
                <a:spcPts val="0"/>
              </a:spcAft>
              <a:buClr>
                <a:schemeClr val="dk2"/>
              </a:buClr>
              <a:buSzPts val="3000"/>
              <a:buNone/>
              <a:defRPr sz="3000">
                <a:solidFill>
                  <a:schemeClr val="dk2"/>
                </a:solidFill>
              </a:defRPr>
            </a:lvl4pPr>
            <a:lvl5pPr lvl="4" algn="ctr">
              <a:spcBef>
                <a:spcPts val="0"/>
              </a:spcBef>
              <a:spcAft>
                <a:spcPts val="0"/>
              </a:spcAft>
              <a:buClr>
                <a:schemeClr val="dk2"/>
              </a:buClr>
              <a:buSzPts val="3000"/>
              <a:buNone/>
              <a:defRPr sz="3000">
                <a:solidFill>
                  <a:schemeClr val="dk2"/>
                </a:solidFill>
              </a:defRPr>
            </a:lvl5pPr>
            <a:lvl6pPr lvl="5" algn="ctr">
              <a:spcBef>
                <a:spcPts val="0"/>
              </a:spcBef>
              <a:spcAft>
                <a:spcPts val="0"/>
              </a:spcAft>
              <a:buClr>
                <a:schemeClr val="dk2"/>
              </a:buClr>
              <a:buSzPts val="3000"/>
              <a:buNone/>
              <a:defRPr sz="3000">
                <a:solidFill>
                  <a:schemeClr val="dk2"/>
                </a:solidFill>
              </a:defRPr>
            </a:lvl6pPr>
            <a:lvl7pPr lvl="6" algn="ctr">
              <a:spcBef>
                <a:spcPts val="0"/>
              </a:spcBef>
              <a:spcAft>
                <a:spcPts val="0"/>
              </a:spcAft>
              <a:buClr>
                <a:schemeClr val="dk2"/>
              </a:buClr>
              <a:buSzPts val="3000"/>
              <a:buNone/>
              <a:defRPr sz="3000">
                <a:solidFill>
                  <a:schemeClr val="dk2"/>
                </a:solidFill>
              </a:defRPr>
            </a:lvl7pPr>
            <a:lvl8pPr lvl="7" algn="ctr">
              <a:spcBef>
                <a:spcPts val="0"/>
              </a:spcBef>
              <a:spcAft>
                <a:spcPts val="0"/>
              </a:spcAft>
              <a:buClr>
                <a:schemeClr val="dk2"/>
              </a:buClr>
              <a:buSzPts val="3000"/>
              <a:buNone/>
              <a:defRPr sz="3000">
                <a:solidFill>
                  <a:schemeClr val="dk2"/>
                </a:solidFill>
              </a:defRPr>
            </a:lvl8pPr>
            <a:lvl9pPr lvl="8" algn="ctr">
              <a:spcBef>
                <a:spcPts val="0"/>
              </a:spcBef>
              <a:spcAft>
                <a:spcPts val="0"/>
              </a:spcAft>
              <a:buClr>
                <a:schemeClr val="dk2"/>
              </a:buClr>
              <a:buSzPts val="3000"/>
              <a:buNone/>
              <a:defRPr sz="3000">
                <a:solidFill>
                  <a:schemeClr val="dk2"/>
                </a:solidFill>
              </a:defRPr>
            </a:lvl9pPr>
          </a:lstStyle>
          <a:p/>
        </p:txBody>
      </p:sp>
      <p:sp>
        <p:nvSpPr>
          <p:cNvPr id="12" name="Shape 12"/>
          <p:cNvSpPr txBox="1"/>
          <p:nvPr>
            <p:ph idx="12" type="sldNum"/>
          </p:nvPr>
        </p:nvSpPr>
        <p:spPr>
          <a:xfrm>
            <a:off x="8556791" y="4749851"/>
            <a:ext cx="548700" cy="393525"/>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3" name="Shape 13"/>
        <p:cNvGrpSpPr/>
        <p:nvPr/>
      </p:nvGrpSpPr>
      <p:grpSpPr>
        <a:xfrm>
          <a:off x="0" y="0"/>
          <a:ext cx="0" cy="0"/>
          <a:chOff x="0" y="0"/>
          <a:chExt cx="0" cy="0"/>
        </a:xfrm>
      </p:grpSpPr>
      <p:sp>
        <p:nvSpPr>
          <p:cNvPr id="14" name="Shape 14"/>
          <p:cNvSpPr txBox="1"/>
          <p:nvPr>
            <p:ph type="title"/>
          </p:nvPr>
        </p:nvSpPr>
        <p:spPr>
          <a:xfrm>
            <a:off x="457200" y="205978"/>
            <a:ext cx="8229600" cy="85725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5" name="Shape 15"/>
          <p:cNvSpPr txBox="1"/>
          <p:nvPr>
            <p:ph idx="1" type="body"/>
          </p:nvPr>
        </p:nvSpPr>
        <p:spPr>
          <a:xfrm>
            <a:off x="457200" y="1200150"/>
            <a:ext cx="8229600" cy="3725681"/>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16" name="Shape 16"/>
          <p:cNvSpPr txBox="1"/>
          <p:nvPr>
            <p:ph idx="12" type="sldNum"/>
          </p:nvPr>
        </p:nvSpPr>
        <p:spPr>
          <a:xfrm>
            <a:off x="8556791" y="4749851"/>
            <a:ext cx="548700" cy="393525"/>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7" name="Shape 17"/>
        <p:cNvGrpSpPr/>
        <p:nvPr/>
      </p:nvGrpSpPr>
      <p:grpSpPr>
        <a:xfrm>
          <a:off x="0" y="0"/>
          <a:ext cx="0" cy="0"/>
          <a:chOff x="0" y="0"/>
          <a:chExt cx="0" cy="0"/>
        </a:xfrm>
      </p:grpSpPr>
      <p:sp>
        <p:nvSpPr>
          <p:cNvPr id="18" name="Shape 18"/>
          <p:cNvSpPr txBox="1"/>
          <p:nvPr>
            <p:ph type="title"/>
          </p:nvPr>
        </p:nvSpPr>
        <p:spPr>
          <a:xfrm>
            <a:off x="457200" y="205978"/>
            <a:ext cx="8229600" cy="85725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9" name="Shape 19"/>
          <p:cNvSpPr txBox="1"/>
          <p:nvPr>
            <p:ph idx="1" type="body"/>
          </p:nvPr>
        </p:nvSpPr>
        <p:spPr>
          <a:xfrm>
            <a:off x="457200" y="1200150"/>
            <a:ext cx="3994526" cy="3725681"/>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0" name="Shape 20"/>
          <p:cNvSpPr txBox="1"/>
          <p:nvPr>
            <p:ph idx="2" type="body"/>
          </p:nvPr>
        </p:nvSpPr>
        <p:spPr>
          <a:xfrm>
            <a:off x="4692274" y="1200150"/>
            <a:ext cx="3994526" cy="3725681"/>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1" name="Shape 21"/>
          <p:cNvSpPr txBox="1"/>
          <p:nvPr>
            <p:ph idx="12" type="sldNum"/>
          </p:nvPr>
        </p:nvSpPr>
        <p:spPr>
          <a:xfrm>
            <a:off x="8556791" y="4749851"/>
            <a:ext cx="548700" cy="393525"/>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2" name="Shape 22"/>
        <p:cNvGrpSpPr/>
        <p:nvPr/>
      </p:nvGrpSpPr>
      <p:grpSpPr>
        <a:xfrm>
          <a:off x="0" y="0"/>
          <a:ext cx="0" cy="0"/>
          <a:chOff x="0" y="0"/>
          <a:chExt cx="0" cy="0"/>
        </a:xfrm>
      </p:grpSpPr>
      <p:sp>
        <p:nvSpPr>
          <p:cNvPr id="23" name="Shape 23"/>
          <p:cNvSpPr txBox="1"/>
          <p:nvPr>
            <p:ph type="title"/>
          </p:nvPr>
        </p:nvSpPr>
        <p:spPr>
          <a:xfrm>
            <a:off x="457200" y="205978"/>
            <a:ext cx="8229600" cy="85725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4" name="Shape 24"/>
          <p:cNvSpPr txBox="1"/>
          <p:nvPr>
            <p:ph idx="12" type="sldNum"/>
          </p:nvPr>
        </p:nvSpPr>
        <p:spPr>
          <a:xfrm>
            <a:off x="8556791" y="4749851"/>
            <a:ext cx="548700" cy="393525"/>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5" name="Shape 25"/>
        <p:cNvGrpSpPr/>
        <p:nvPr/>
      </p:nvGrpSpPr>
      <p:grpSpPr>
        <a:xfrm>
          <a:off x="0" y="0"/>
          <a:ext cx="0" cy="0"/>
          <a:chOff x="0" y="0"/>
          <a:chExt cx="0" cy="0"/>
        </a:xfrm>
      </p:grpSpPr>
      <p:sp>
        <p:nvSpPr>
          <p:cNvPr id="26" name="Shape 26"/>
          <p:cNvSpPr txBox="1"/>
          <p:nvPr>
            <p:ph idx="1" type="body"/>
          </p:nvPr>
        </p:nvSpPr>
        <p:spPr>
          <a:xfrm>
            <a:off x="457200" y="4406309"/>
            <a:ext cx="8229600" cy="519520"/>
          </a:xfrm>
          <a:prstGeom prst="rect">
            <a:avLst/>
          </a:prstGeom>
        </p:spPr>
        <p:txBody>
          <a:bodyPr anchorCtr="0" anchor="t" bIns="91425" lIns="91425" spcFirstLastPara="1" rIns="91425" wrap="square" tIns="91425"/>
          <a:lstStyle>
            <a:lvl1pPr indent="-228600" lvl="0" marL="457200" algn="ctr">
              <a:spcBef>
                <a:spcPts val="360"/>
              </a:spcBef>
              <a:spcAft>
                <a:spcPts val="0"/>
              </a:spcAft>
              <a:buSzPts val="1800"/>
              <a:buNone/>
              <a:defRPr sz="1800"/>
            </a:lvl1pPr>
          </a:lstStyle>
          <a:p/>
        </p:txBody>
      </p:sp>
      <p:sp>
        <p:nvSpPr>
          <p:cNvPr id="27" name="Shape 27"/>
          <p:cNvSpPr txBox="1"/>
          <p:nvPr>
            <p:ph idx="12" type="sldNum"/>
          </p:nvPr>
        </p:nvSpPr>
        <p:spPr>
          <a:xfrm>
            <a:off x="8556791" y="4749851"/>
            <a:ext cx="548700" cy="393525"/>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8" name="Shape 28"/>
        <p:cNvGrpSpPr/>
        <p:nvPr/>
      </p:nvGrpSpPr>
      <p:grpSpPr>
        <a:xfrm>
          <a:off x="0" y="0"/>
          <a:ext cx="0" cy="0"/>
          <a:chOff x="0" y="0"/>
          <a:chExt cx="0" cy="0"/>
        </a:xfrm>
      </p:grpSpPr>
      <p:sp>
        <p:nvSpPr>
          <p:cNvPr id="29" name="Shape 29"/>
          <p:cNvSpPr txBox="1"/>
          <p:nvPr>
            <p:ph idx="12" type="sldNum"/>
          </p:nvPr>
        </p:nvSpPr>
        <p:spPr>
          <a:xfrm>
            <a:off x="8556791" y="4749851"/>
            <a:ext cx="548700" cy="393525"/>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05978"/>
            <a:ext cx="8229600" cy="85725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1"/>
              </a:buClr>
              <a:buSzPts val="3600"/>
              <a:buNone/>
              <a:defRPr b="1" sz="3600">
                <a:solidFill>
                  <a:schemeClr val="dk1"/>
                </a:solidFill>
              </a:defRPr>
            </a:lvl1pPr>
            <a:lvl2pPr lvl="1">
              <a:spcBef>
                <a:spcPts val="0"/>
              </a:spcBef>
              <a:spcAft>
                <a:spcPts val="0"/>
              </a:spcAft>
              <a:buClr>
                <a:schemeClr val="dk1"/>
              </a:buClr>
              <a:buSzPts val="3600"/>
              <a:buNone/>
              <a:defRPr b="1" sz="3600">
                <a:solidFill>
                  <a:schemeClr val="dk1"/>
                </a:solidFill>
              </a:defRPr>
            </a:lvl2pPr>
            <a:lvl3pPr lvl="2">
              <a:spcBef>
                <a:spcPts val="0"/>
              </a:spcBef>
              <a:spcAft>
                <a:spcPts val="0"/>
              </a:spcAft>
              <a:buClr>
                <a:schemeClr val="dk1"/>
              </a:buClr>
              <a:buSzPts val="3600"/>
              <a:buNone/>
              <a:defRPr b="1" sz="3600">
                <a:solidFill>
                  <a:schemeClr val="dk1"/>
                </a:solidFill>
              </a:defRPr>
            </a:lvl3pPr>
            <a:lvl4pPr lvl="3">
              <a:spcBef>
                <a:spcPts val="0"/>
              </a:spcBef>
              <a:spcAft>
                <a:spcPts val="0"/>
              </a:spcAft>
              <a:buClr>
                <a:schemeClr val="dk1"/>
              </a:buClr>
              <a:buSzPts val="3600"/>
              <a:buNone/>
              <a:defRPr b="1" sz="3600">
                <a:solidFill>
                  <a:schemeClr val="dk1"/>
                </a:solidFill>
              </a:defRPr>
            </a:lvl4pPr>
            <a:lvl5pPr lvl="4">
              <a:spcBef>
                <a:spcPts val="0"/>
              </a:spcBef>
              <a:spcAft>
                <a:spcPts val="0"/>
              </a:spcAft>
              <a:buClr>
                <a:schemeClr val="dk1"/>
              </a:buClr>
              <a:buSzPts val="3600"/>
              <a:buNone/>
              <a:defRPr b="1" sz="3600">
                <a:solidFill>
                  <a:schemeClr val="dk1"/>
                </a:solidFill>
              </a:defRPr>
            </a:lvl5pPr>
            <a:lvl6pPr lvl="5">
              <a:spcBef>
                <a:spcPts val="0"/>
              </a:spcBef>
              <a:spcAft>
                <a:spcPts val="0"/>
              </a:spcAft>
              <a:buClr>
                <a:schemeClr val="dk1"/>
              </a:buClr>
              <a:buSzPts val="3600"/>
              <a:buNone/>
              <a:defRPr b="1" sz="3600">
                <a:solidFill>
                  <a:schemeClr val="dk1"/>
                </a:solidFill>
              </a:defRPr>
            </a:lvl6pPr>
            <a:lvl7pPr lvl="6">
              <a:spcBef>
                <a:spcPts val="0"/>
              </a:spcBef>
              <a:spcAft>
                <a:spcPts val="0"/>
              </a:spcAft>
              <a:buClr>
                <a:schemeClr val="dk1"/>
              </a:buClr>
              <a:buSzPts val="3600"/>
              <a:buNone/>
              <a:defRPr b="1" sz="3600">
                <a:solidFill>
                  <a:schemeClr val="dk1"/>
                </a:solidFill>
              </a:defRPr>
            </a:lvl7pPr>
            <a:lvl8pPr lvl="7">
              <a:spcBef>
                <a:spcPts val="0"/>
              </a:spcBef>
              <a:spcAft>
                <a:spcPts val="0"/>
              </a:spcAft>
              <a:buClr>
                <a:schemeClr val="dk1"/>
              </a:buClr>
              <a:buSzPts val="3600"/>
              <a:buNone/>
              <a:defRPr b="1" sz="3600">
                <a:solidFill>
                  <a:schemeClr val="dk1"/>
                </a:solidFill>
              </a:defRPr>
            </a:lvl8pPr>
            <a:lvl9pPr lvl="8">
              <a:spcBef>
                <a:spcPts val="0"/>
              </a:spcBef>
              <a:spcAft>
                <a:spcPts val="0"/>
              </a:spcAft>
              <a:buClr>
                <a:schemeClr val="dk1"/>
              </a:buClr>
              <a:buSzPts val="3600"/>
              <a:buNone/>
              <a:defRPr b="1" sz="3600">
                <a:solidFill>
                  <a:schemeClr val="dk1"/>
                </a:solidFill>
              </a:defRPr>
            </a:lvl9pPr>
          </a:lstStyle>
          <a:p/>
        </p:txBody>
      </p:sp>
      <p:sp>
        <p:nvSpPr>
          <p:cNvPr id="7" name="Shape 7"/>
          <p:cNvSpPr txBox="1"/>
          <p:nvPr>
            <p:ph idx="1" type="body"/>
          </p:nvPr>
        </p:nvSpPr>
        <p:spPr>
          <a:xfrm>
            <a:off x="457200" y="1200150"/>
            <a:ext cx="8229600" cy="3725681"/>
          </a:xfrm>
          <a:prstGeom prst="rect">
            <a:avLst/>
          </a:prstGeom>
          <a:noFill/>
          <a:ln>
            <a:noFill/>
          </a:ln>
        </p:spPr>
        <p:txBody>
          <a:bodyPr anchorCtr="0" anchor="t" bIns="91425" lIns="91425" spcFirstLastPara="1" rIns="91425" wrap="square" tIns="91425"/>
          <a:lstStyle>
            <a:lvl1pPr indent="-419100" lvl="0" marL="457200">
              <a:spcBef>
                <a:spcPts val="600"/>
              </a:spcBef>
              <a:spcAft>
                <a:spcPts val="0"/>
              </a:spcAft>
              <a:buClr>
                <a:schemeClr val="dk1"/>
              </a:buClr>
              <a:buSzPts val="3000"/>
              <a:buChar char="●"/>
              <a:defRPr sz="3000">
                <a:solidFill>
                  <a:schemeClr val="dk1"/>
                </a:solidFill>
              </a:defRPr>
            </a:lvl1pPr>
            <a:lvl2pPr indent="-381000" lvl="1" marL="914400">
              <a:spcBef>
                <a:spcPts val="0"/>
              </a:spcBef>
              <a:spcAft>
                <a:spcPts val="0"/>
              </a:spcAft>
              <a:buClr>
                <a:schemeClr val="dk1"/>
              </a:buClr>
              <a:buSzPts val="2400"/>
              <a:buChar char="○"/>
              <a:defRPr sz="2400">
                <a:solidFill>
                  <a:schemeClr val="dk1"/>
                </a:solidFill>
              </a:defRPr>
            </a:lvl2pPr>
            <a:lvl3pPr indent="-381000" lvl="2" marL="1371600">
              <a:spcBef>
                <a:spcPts val="0"/>
              </a:spcBef>
              <a:spcAft>
                <a:spcPts val="0"/>
              </a:spcAft>
              <a:buClr>
                <a:schemeClr val="dk1"/>
              </a:buClr>
              <a:buSzPts val="2400"/>
              <a:buChar char="■"/>
              <a:defRPr sz="2400">
                <a:solidFill>
                  <a:schemeClr val="dk1"/>
                </a:solidFill>
              </a:defRPr>
            </a:lvl3pPr>
            <a:lvl4pPr indent="-342900" lvl="3" marL="1828800">
              <a:spcBef>
                <a:spcPts val="0"/>
              </a:spcBef>
              <a:spcAft>
                <a:spcPts val="0"/>
              </a:spcAft>
              <a:buClr>
                <a:schemeClr val="dk1"/>
              </a:buClr>
              <a:buSzPts val="1800"/>
              <a:buChar char="●"/>
              <a:defRPr sz="1800">
                <a:solidFill>
                  <a:schemeClr val="dk1"/>
                </a:solidFill>
              </a:defRPr>
            </a:lvl4pPr>
            <a:lvl5pPr indent="-342900" lvl="4" marL="2286000">
              <a:spcBef>
                <a:spcPts val="0"/>
              </a:spcBef>
              <a:spcAft>
                <a:spcPts val="0"/>
              </a:spcAft>
              <a:buClr>
                <a:schemeClr val="dk1"/>
              </a:buClr>
              <a:buSzPts val="1800"/>
              <a:buChar char="○"/>
              <a:defRPr sz="1800">
                <a:solidFill>
                  <a:schemeClr val="dk1"/>
                </a:solidFill>
              </a:defRPr>
            </a:lvl5pPr>
            <a:lvl6pPr indent="-342900" lvl="5" marL="2743200">
              <a:spcBef>
                <a:spcPts val="0"/>
              </a:spcBef>
              <a:spcAft>
                <a:spcPts val="0"/>
              </a:spcAft>
              <a:buClr>
                <a:schemeClr val="dk1"/>
              </a:buClr>
              <a:buSzPts val="1800"/>
              <a:buChar char="■"/>
              <a:defRPr sz="1800">
                <a:solidFill>
                  <a:schemeClr val="dk1"/>
                </a:solidFill>
              </a:defRPr>
            </a:lvl6pPr>
            <a:lvl7pPr indent="-342900" lvl="6" marL="3200400">
              <a:spcBef>
                <a:spcPts val="0"/>
              </a:spcBef>
              <a:spcAft>
                <a:spcPts val="0"/>
              </a:spcAft>
              <a:buClr>
                <a:schemeClr val="dk1"/>
              </a:buClr>
              <a:buSzPts val="1800"/>
              <a:buChar char="●"/>
              <a:defRPr sz="1800">
                <a:solidFill>
                  <a:schemeClr val="dk1"/>
                </a:solidFill>
              </a:defRPr>
            </a:lvl7pPr>
            <a:lvl8pPr indent="-342900" lvl="7" marL="3657600">
              <a:spcBef>
                <a:spcPts val="0"/>
              </a:spcBef>
              <a:spcAft>
                <a:spcPts val="0"/>
              </a:spcAft>
              <a:buClr>
                <a:schemeClr val="dk1"/>
              </a:buClr>
              <a:buSzPts val="1800"/>
              <a:buChar char="○"/>
              <a:defRPr sz="1800">
                <a:solidFill>
                  <a:schemeClr val="dk1"/>
                </a:solidFill>
              </a:defRPr>
            </a:lvl8pPr>
            <a:lvl9pPr indent="-342900" lvl="8" marL="4114800">
              <a:spcBef>
                <a:spcPts val="0"/>
              </a:spcBef>
              <a:spcAft>
                <a:spcPts val="0"/>
              </a:spcAft>
              <a:buClr>
                <a:schemeClr val="dk1"/>
              </a:buClr>
              <a:buSzPts val="1800"/>
              <a:buChar char="■"/>
              <a:defRPr sz="1800">
                <a:solidFill>
                  <a:schemeClr val="dk1"/>
                </a:solidFill>
              </a:defRPr>
            </a:lvl9pPr>
          </a:lstStyle>
          <a:p/>
        </p:txBody>
      </p:sp>
      <p:sp>
        <p:nvSpPr>
          <p:cNvPr id="8" name="Shape 8"/>
          <p:cNvSpPr txBox="1"/>
          <p:nvPr>
            <p:ph idx="12" type="sldNum"/>
          </p:nvPr>
        </p:nvSpPr>
        <p:spPr>
          <a:xfrm>
            <a:off x="8556791" y="4749851"/>
            <a:ext cx="548700" cy="393525"/>
          </a:xfrm>
          <a:prstGeom prst="rect">
            <a:avLst/>
          </a:prstGeom>
          <a:noFill/>
          <a:ln>
            <a:noFill/>
          </a:ln>
        </p:spPr>
        <p:txBody>
          <a:bodyPr anchorCtr="0" anchor="ctr" bIns="91425" lIns="91425" spcFirstLastPara="1" rIns="91425" wrap="square" tIns="91425">
            <a:noAutofit/>
          </a:bodyPr>
          <a:lstStyle>
            <a:lvl1pPr lvl="0" algn="r">
              <a:buNone/>
              <a:defRPr sz="1300">
                <a:solidFill>
                  <a:schemeClr val="dk1"/>
                </a:solidFill>
              </a:defRPr>
            </a:lvl1pPr>
            <a:lvl2pPr lvl="1" algn="r">
              <a:buNone/>
              <a:defRPr sz="1300">
                <a:solidFill>
                  <a:schemeClr val="dk1"/>
                </a:solidFill>
              </a:defRPr>
            </a:lvl2pPr>
            <a:lvl3pPr lvl="2" algn="r">
              <a:buNone/>
              <a:defRPr sz="1300">
                <a:solidFill>
                  <a:schemeClr val="dk1"/>
                </a:solidFill>
              </a:defRPr>
            </a:lvl3pPr>
            <a:lvl4pPr lvl="3" algn="r">
              <a:buNone/>
              <a:defRPr sz="1300">
                <a:solidFill>
                  <a:schemeClr val="dk1"/>
                </a:solidFill>
              </a:defRPr>
            </a:lvl4pPr>
            <a:lvl5pPr lvl="4" algn="r">
              <a:buNone/>
              <a:defRPr sz="1300">
                <a:solidFill>
                  <a:schemeClr val="dk1"/>
                </a:solidFill>
              </a:defRPr>
            </a:lvl5pPr>
            <a:lvl6pPr lvl="5" algn="r">
              <a:buNone/>
              <a:defRPr sz="1300">
                <a:solidFill>
                  <a:schemeClr val="dk1"/>
                </a:solidFill>
              </a:defRPr>
            </a:lvl6pPr>
            <a:lvl7pPr lvl="6" algn="r">
              <a:buNone/>
              <a:defRPr sz="1300">
                <a:solidFill>
                  <a:schemeClr val="dk1"/>
                </a:solidFill>
              </a:defRPr>
            </a:lvl7pPr>
            <a:lvl8pPr lvl="7" algn="r">
              <a:buNone/>
              <a:defRPr sz="1300">
                <a:solidFill>
                  <a:schemeClr val="dk1"/>
                </a:solidFill>
              </a:defRPr>
            </a:lvl8pPr>
            <a:lvl9pPr lvl="8" algn="r">
              <a:buNone/>
              <a:defRPr sz="1300">
                <a:solidFill>
                  <a:schemeClr val="dk1"/>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hyperlink" Target="https://atom.io/" TargetMode="External"/><Relationship Id="rId9" Type="http://schemas.openxmlformats.org/officeDocument/2006/relationships/image" Target="../media/image2.png"/><Relationship Id="rId5" Type="http://schemas.openxmlformats.org/officeDocument/2006/relationships/hyperlink" Target="https://atom.io/packages/language-livecode" TargetMode="External"/><Relationship Id="rId6" Type="http://schemas.openxmlformats.org/officeDocument/2006/relationships/hyperlink" Target="https://macromates.com/" TargetMode="External"/><Relationship Id="rId7" Type="http://schemas.openxmlformats.org/officeDocument/2006/relationships/hyperlink" Target="https://atom.io/themes/revigniter-syntax" TargetMode="External"/><Relationship Id="rId8"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hyperlink" Target="http://revigniter.com/downloadtmb" TargetMode="External"/><Relationship Id="rId5" Type="http://schemas.openxmlformats.org/officeDocument/2006/relationships/hyperlink" Target="http://revigniter.com/downloadtmb" TargetMode="External"/><Relationship Id="rId6" Type="http://schemas.openxmlformats.org/officeDocument/2006/relationships/hyperlink" Target="http://revigniter.com/downloadtmb" TargetMode="External"/><Relationship Id="rId7" Type="http://schemas.openxmlformats.org/officeDocument/2006/relationships/hyperlink" Target="http://revigniter.com/downloadtmb"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hyperlink" Target="https://drive.google.com/drive/folders/0B8B_tWKHZdTLfmlSdVZhUlFSQzNGYWhFcVVVTnZNUGk5TVFzaUxTZTFtcDZ4RWpMZW1TdE0"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6.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6.png"/><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6.png"/><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6.png"/><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7.png"/><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6.png"/><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6.png"/><Relationship Id="rId4" Type="http://schemas.openxmlformats.org/officeDocument/2006/relationships/image" Target="../media/image1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6.png"/></Relationships>
</file>

<file path=ppt/slides/_rels/slide38.xml.rels><?xml version="1.0" encoding="UTF-8" standalone="yes"?><Relationships xmlns="http://schemas.openxmlformats.org/package/2006/relationships"><Relationship Id="rId11" Type="http://schemas.openxmlformats.org/officeDocument/2006/relationships/hyperlink" Target="http://www.w3schools.com/json/" TargetMode="External"/><Relationship Id="rId10" Type="http://schemas.openxmlformats.org/officeDocument/2006/relationships/hyperlink" Target="https://en.wikipedia.org/wiki/JSON" TargetMode="External"/><Relationship Id="rId13" Type="http://schemas.openxmlformats.org/officeDocument/2006/relationships/hyperlink" Target="http://marksmith.on-rev.com/revstuff/" TargetMode="External"/><Relationship Id="rId12" Type="http://schemas.openxmlformats.org/officeDocument/2006/relationships/hyperlink" Target="https://github.com/luxlogica/easyjson" TargetMode="External"/><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6.png"/><Relationship Id="rId4" Type="http://schemas.openxmlformats.org/officeDocument/2006/relationships/image" Target="../media/image18.png"/><Relationship Id="rId9" Type="http://schemas.openxmlformats.org/officeDocument/2006/relationships/hyperlink" Target="https://en.wikipedia.org/wiki/JSON" TargetMode="External"/><Relationship Id="rId14" Type="http://schemas.openxmlformats.org/officeDocument/2006/relationships/hyperlink" Target="http://marksmith.on-rev.com/revstuff/" TargetMode="External"/><Relationship Id="rId5" Type="http://schemas.openxmlformats.org/officeDocument/2006/relationships/hyperlink" Target="http://json.org/" TargetMode="External"/><Relationship Id="rId6" Type="http://schemas.openxmlformats.org/officeDocument/2006/relationships/hyperlink" Target="http://json.org/" TargetMode="External"/><Relationship Id="rId7" Type="http://schemas.openxmlformats.org/officeDocument/2006/relationships/hyperlink" Target="http://json.org/" TargetMode="External"/><Relationship Id="rId8" Type="http://schemas.openxmlformats.org/officeDocument/2006/relationships/hyperlink" Target="https://en.wikipedia.org/wiki/JSON"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hyperlink" Target="http://www.yourwebsite.com" TargetMode="External"/><Relationship Id="rId6" Type="http://schemas.openxmlformats.org/officeDocument/2006/relationships/hyperlink" Target="http://www.yourwebsite.com"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6.pn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hyperlink" Target="https://filezilla-project.org/" TargetMode="External"/><Relationship Id="rId6" Type="http://schemas.openxmlformats.org/officeDocument/2006/relationships/hyperlink" Target="https://filezilla-project.org/" TargetMode="External"/><Relationship Id="rId7" Type="http://schemas.openxmlformats.org/officeDocument/2006/relationships/hyperlink" Target="https://filezilla-project.or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hyperlink" Target="http://revigniter.com/download" TargetMode="External"/><Relationship Id="rId5" Type="http://schemas.openxmlformats.org/officeDocument/2006/relationships/hyperlink" Target="http://revigniter.com/download" TargetMode="External"/><Relationship Id="rId6" Type="http://schemas.openxmlformats.org/officeDocument/2006/relationships/hyperlink" Target="http://revigniter.com/download" TargetMode="External"/><Relationship Id="rId7" Type="http://schemas.openxmlformats.org/officeDocument/2006/relationships/hyperlink" Target="http://revigniter.com/download" TargetMode="External"/><Relationship Id="rId8"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hyperlink" Target="http://revigniter.com/userGuide" TargetMode="External"/><Relationship Id="rId5" Type="http://schemas.openxmlformats.org/officeDocument/2006/relationships/hyperlink" Target="http://revigniter.com/userGuide" TargetMode="External"/><Relationship Id="rId6" Type="http://schemas.openxmlformats.org/officeDocument/2006/relationships/hyperlink" Target="http://revigniter.com/userGuide" TargetMode="External"/><Relationship Id="rId7" Type="http://schemas.openxmlformats.org/officeDocument/2006/relationships/hyperlink" Target="http://revigniter.com/userGuide" TargetMode="External"/><Relationship Id="rId8"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 name="Shape 33"/>
        <p:cNvGrpSpPr/>
        <p:nvPr/>
      </p:nvGrpSpPr>
      <p:grpSpPr>
        <a:xfrm>
          <a:off x="0" y="0"/>
          <a:ext cx="0" cy="0"/>
          <a:chOff x="0" y="0"/>
          <a:chExt cx="0" cy="0"/>
        </a:xfrm>
      </p:grpSpPr>
      <p:sp>
        <p:nvSpPr>
          <p:cNvPr id="34" name="Shape 34"/>
          <p:cNvSpPr txBox="1"/>
          <p:nvPr>
            <p:ph type="ctrTitle"/>
          </p:nvPr>
        </p:nvSpPr>
        <p:spPr>
          <a:xfrm>
            <a:off x="4163450" y="424000"/>
            <a:ext cx="4517100" cy="1568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000"/>
              <a:t>Create a LiveCode Cloud Server in </a:t>
            </a:r>
            <a:endParaRPr sz="3000"/>
          </a:p>
          <a:p>
            <a:pPr indent="0" lvl="0" marL="0">
              <a:spcBef>
                <a:spcPts val="0"/>
              </a:spcBef>
              <a:spcAft>
                <a:spcPts val="0"/>
              </a:spcAft>
              <a:buNone/>
            </a:pPr>
            <a:r>
              <a:rPr lang="en" sz="3000"/>
              <a:t>6 Steps in 60 Minutes</a:t>
            </a:r>
            <a:endParaRPr sz="3000"/>
          </a:p>
        </p:txBody>
      </p:sp>
      <p:pic>
        <p:nvPicPr>
          <p:cNvPr id="35" name="Shape 35"/>
          <p:cNvPicPr preferRelativeResize="0"/>
          <p:nvPr/>
        </p:nvPicPr>
        <p:blipFill rotWithShape="1">
          <a:blip r:embed="rId3">
            <a:alphaModFix/>
          </a:blip>
          <a:srcRect b="0" l="14588" r="17935" t="0"/>
          <a:stretch/>
        </p:blipFill>
        <p:spPr>
          <a:xfrm>
            <a:off x="702025" y="389225"/>
            <a:ext cx="3086100" cy="4573549"/>
          </a:xfrm>
          <a:prstGeom prst="rect">
            <a:avLst/>
          </a:prstGeom>
          <a:noFill/>
          <a:ln>
            <a:noFill/>
          </a:ln>
        </p:spPr>
      </p:pic>
      <p:sp>
        <p:nvSpPr>
          <p:cNvPr id="36" name="Shape 36"/>
          <p:cNvSpPr txBox="1"/>
          <p:nvPr>
            <p:ph type="ctrTitle"/>
          </p:nvPr>
        </p:nvSpPr>
        <p:spPr>
          <a:xfrm>
            <a:off x="4630525" y="2411200"/>
            <a:ext cx="4304700" cy="156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1100">
                <a:solidFill>
                  <a:srgbClr val="222222"/>
                </a:solidFill>
              </a:rPr>
              <a:t>Step 1 - Setting up a web server with revIgniter &amp; LiveCode     </a:t>
            </a:r>
            <a:endParaRPr b="0" sz="1100">
              <a:solidFill>
                <a:srgbClr val="222222"/>
              </a:solidFill>
            </a:endParaRPr>
          </a:p>
          <a:p>
            <a:pPr indent="0" lvl="0" marL="0" rtl="0" algn="l">
              <a:spcBef>
                <a:spcPts val="0"/>
              </a:spcBef>
              <a:spcAft>
                <a:spcPts val="0"/>
              </a:spcAft>
              <a:buNone/>
            </a:pPr>
            <a:r>
              <a:rPr b="0" lang="en" sz="1100">
                <a:solidFill>
                  <a:srgbClr val="222222"/>
                </a:solidFill>
              </a:rPr>
              <a:t>Step 2 - Understanding Control + Model + View development     </a:t>
            </a:r>
            <a:endParaRPr b="0" sz="1100">
              <a:solidFill>
                <a:srgbClr val="222222"/>
              </a:solidFill>
            </a:endParaRPr>
          </a:p>
          <a:p>
            <a:pPr indent="0" lvl="0" marL="0" rtl="0" algn="l">
              <a:spcBef>
                <a:spcPts val="0"/>
              </a:spcBef>
              <a:spcAft>
                <a:spcPts val="0"/>
              </a:spcAft>
              <a:buNone/>
            </a:pPr>
            <a:r>
              <a:rPr b="0" lang="en" sz="1100">
                <a:solidFill>
                  <a:srgbClr val="222222"/>
                </a:solidFill>
              </a:rPr>
              <a:t>Step 3 - Designing the 2 Views  for the Web and App     </a:t>
            </a:r>
            <a:endParaRPr b="0" sz="1100">
              <a:solidFill>
                <a:srgbClr val="222222"/>
              </a:solidFill>
            </a:endParaRPr>
          </a:p>
          <a:p>
            <a:pPr indent="0" lvl="0" marL="0" rtl="0" algn="l">
              <a:spcBef>
                <a:spcPts val="0"/>
              </a:spcBef>
              <a:spcAft>
                <a:spcPts val="0"/>
              </a:spcAft>
              <a:buNone/>
            </a:pPr>
            <a:r>
              <a:rPr b="0" lang="en" sz="1100">
                <a:solidFill>
                  <a:srgbClr val="222222"/>
                </a:solidFill>
              </a:rPr>
              <a:t>Step 4 - Creating a data Model     </a:t>
            </a:r>
            <a:endParaRPr b="0" sz="1100">
              <a:solidFill>
                <a:srgbClr val="222222"/>
              </a:solidFill>
            </a:endParaRPr>
          </a:p>
          <a:p>
            <a:pPr indent="0" lvl="0" marL="0" rtl="0" algn="l">
              <a:spcBef>
                <a:spcPts val="0"/>
              </a:spcBef>
              <a:spcAft>
                <a:spcPts val="0"/>
              </a:spcAft>
              <a:buNone/>
            </a:pPr>
            <a:r>
              <a:rPr b="0" lang="en" sz="1100">
                <a:solidFill>
                  <a:srgbClr val="222222"/>
                </a:solidFill>
              </a:rPr>
              <a:t>Step 5 - Coding the Controller and Web View     </a:t>
            </a:r>
            <a:endParaRPr b="0" sz="1100">
              <a:solidFill>
                <a:srgbClr val="222222"/>
              </a:solidFill>
            </a:endParaRPr>
          </a:p>
          <a:p>
            <a:pPr indent="0" lvl="0" marL="0" rtl="0" algn="l">
              <a:spcBef>
                <a:spcPts val="0"/>
              </a:spcBef>
              <a:spcAft>
                <a:spcPts val="0"/>
              </a:spcAft>
              <a:buNone/>
            </a:pPr>
            <a:r>
              <a:rPr b="0" lang="en" sz="1100">
                <a:solidFill>
                  <a:srgbClr val="222222"/>
                </a:solidFill>
              </a:rPr>
              <a:t>Step 6 - REST API and mobile Apps</a:t>
            </a:r>
            <a:endParaRPr sz="1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ph type="ctrTitle"/>
          </p:nvPr>
        </p:nvSpPr>
        <p:spPr>
          <a:xfrm>
            <a:off x="700125" y="112050"/>
            <a:ext cx="8235000" cy="650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800">
                <a:solidFill>
                  <a:srgbClr val="434343"/>
                </a:solidFill>
              </a:rPr>
              <a:t>#1 Setting up a web server with revIgniter &amp; LiveCode</a:t>
            </a:r>
            <a:endParaRPr sz="1800">
              <a:solidFill>
                <a:srgbClr val="434343"/>
              </a:solidFill>
            </a:endParaRPr>
          </a:p>
          <a:p>
            <a:pPr indent="0" lvl="0" marL="0" rtl="0">
              <a:spcBef>
                <a:spcPts val="0"/>
              </a:spcBef>
              <a:spcAft>
                <a:spcPts val="0"/>
              </a:spcAft>
              <a:buNone/>
            </a:pPr>
            <a:r>
              <a:t/>
            </a:r>
            <a:endParaRPr sz="2400">
              <a:solidFill>
                <a:srgbClr val="434343"/>
              </a:solidFill>
            </a:endParaRPr>
          </a:p>
        </p:txBody>
      </p:sp>
      <p:pic>
        <p:nvPicPr>
          <p:cNvPr id="111" name="Shape 111"/>
          <p:cNvPicPr preferRelativeResize="0"/>
          <p:nvPr/>
        </p:nvPicPr>
        <p:blipFill rotWithShape="1">
          <a:blip r:embed="rId3">
            <a:alphaModFix/>
          </a:blip>
          <a:srcRect b="0" l="14588" r="17935" t="0"/>
          <a:stretch/>
        </p:blipFill>
        <p:spPr>
          <a:xfrm>
            <a:off x="43475" y="28750"/>
            <a:ext cx="481099" cy="650574"/>
          </a:xfrm>
          <a:prstGeom prst="rect">
            <a:avLst/>
          </a:prstGeom>
          <a:noFill/>
          <a:ln>
            <a:noFill/>
          </a:ln>
        </p:spPr>
      </p:pic>
      <p:sp>
        <p:nvSpPr>
          <p:cNvPr id="112" name="Shape 112"/>
          <p:cNvSpPr txBox="1"/>
          <p:nvPr/>
        </p:nvSpPr>
        <p:spPr>
          <a:xfrm>
            <a:off x="172825" y="762750"/>
            <a:ext cx="3655200" cy="4224300"/>
          </a:xfrm>
          <a:prstGeom prst="rect">
            <a:avLst/>
          </a:prstGeom>
          <a:noFill/>
          <a:ln>
            <a:noFill/>
          </a:ln>
        </p:spPr>
        <p:txBody>
          <a:bodyPr anchorCtr="0" anchor="t" bIns="91425" lIns="91425" spcFirstLastPara="1" rIns="91425" wrap="square" tIns="91425">
            <a:noAutofit/>
          </a:bodyPr>
          <a:lstStyle/>
          <a:p>
            <a:pPr indent="0" lvl="0" marL="0" rtl="0">
              <a:lnSpc>
                <a:spcPct val="120000"/>
              </a:lnSpc>
              <a:spcBef>
                <a:spcPts val="0"/>
              </a:spcBef>
              <a:spcAft>
                <a:spcPts val="0"/>
              </a:spcAft>
              <a:buClr>
                <a:schemeClr val="dk1"/>
              </a:buClr>
              <a:buSzPts val="1100"/>
              <a:buFont typeface="Arial"/>
              <a:buNone/>
            </a:pPr>
            <a:r>
              <a:rPr lang="en">
                <a:solidFill>
                  <a:schemeClr val="dk1"/>
                </a:solidFill>
                <a:latin typeface="Droid Sans"/>
                <a:ea typeface="Droid Sans"/>
                <a:cs typeface="Droid Sans"/>
                <a:sym typeface="Droid Sans"/>
              </a:rPr>
              <a:t>You will need an editor for the LiveCode server scripts. You can edit directly online, but I do not recommend it. A FREE option is Atom.</a:t>
            </a:r>
            <a:endParaRPr>
              <a:solidFill>
                <a:schemeClr val="dk1"/>
              </a:solidFill>
              <a:latin typeface="Droid Sans"/>
              <a:ea typeface="Droid Sans"/>
              <a:cs typeface="Droid Sans"/>
              <a:sym typeface="Droid Sans"/>
            </a:endParaRPr>
          </a:p>
          <a:p>
            <a:pPr indent="0" lvl="0" marL="0" rtl="0">
              <a:lnSpc>
                <a:spcPct val="120000"/>
              </a:lnSpc>
              <a:spcBef>
                <a:spcPts val="0"/>
              </a:spcBef>
              <a:spcAft>
                <a:spcPts val="0"/>
              </a:spcAft>
              <a:buClr>
                <a:schemeClr val="dk1"/>
              </a:buClr>
              <a:buSzPts val="1100"/>
              <a:buFont typeface="Arial"/>
              <a:buNone/>
            </a:pPr>
            <a:r>
              <a:rPr lang="en">
                <a:solidFill>
                  <a:schemeClr val="dk1"/>
                </a:solidFill>
                <a:latin typeface="Droid Sans"/>
                <a:ea typeface="Droid Sans"/>
                <a:cs typeface="Droid Sans"/>
                <a:sym typeface="Droid Sans"/>
              </a:rPr>
              <a:t>URL:</a:t>
            </a:r>
            <a:r>
              <a:rPr lang="en" u="sng">
                <a:solidFill>
                  <a:schemeClr val="hlink"/>
                </a:solidFill>
                <a:latin typeface="Droid Sans"/>
                <a:ea typeface="Droid Sans"/>
                <a:cs typeface="Droid Sans"/>
                <a:sym typeface="Droid Sans"/>
                <a:hlinkClick r:id="rId4"/>
              </a:rPr>
              <a:t> https://atom.io/</a:t>
            </a:r>
            <a:endParaRPr/>
          </a:p>
          <a:p>
            <a:pPr indent="0" lvl="0" marL="0" rtl="0">
              <a:lnSpc>
                <a:spcPct val="120000"/>
              </a:lnSpc>
              <a:spcBef>
                <a:spcPts val="0"/>
              </a:spcBef>
              <a:spcAft>
                <a:spcPts val="0"/>
              </a:spcAft>
              <a:buClr>
                <a:schemeClr val="dk1"/>
              </a:buClr>
              <a:buSzPts val="1100"/>
              <a:buFont typeface="Arial"/>
              <a:buNone/>
            </a:pPr>
            <a:r>
              <a:t/>
            </a:r>
            <a:endParaRPr/>
          </a:p>
          <a:p>
            <a:pPr indent="0" lvl="0" marL="0" rtl="0">
              <a:lnSpc>
                <a:spcPct val="120000"/>
              </a:lnSpc>
              <a:spcBef>
                <a:spcPts val="0"/>
              </a:spcBef>
              <a:spcAft>
                <a:spcPts val="0"/>
              </a:spcAft>
              <a:buClr>
                <a:schemeClr val="dk1"/>
              </a:buClr>
              <a:buSzPts val="1100"/>
              <a:buFont typeface="Arial"/>
              <a:buNone/>
            </a:pPr>
            <a:r>
              <a:rPr lang="en"/>
              <a:t>Server ^ Bundle Files: </a:t>
            </a:r>
            <a:r>
              <a:rPr lang="en" u="sng">
                <a:solidFill>
                  <a:schemeClr val="hlink"/>
                </a:solidFill>
                <a:hlinkClick r:id="rId5"/>
              </a:rPr>
              <a:t>https://atom.io/packages/language-livecode</a:t>
            </a:r>
            <a:endParaRPr u="sng">
              <a:solidFill>
                <a:schemeClr val="hlink"/>
              </a:solidFill>
              <a:hlinkClick r:id="rId6"/>
            </a:endParaRPr>
          </a:p>
          <a:p>
            <a:pPr indent="0" lvl="0" marL="0" rtl="0">
              <a:lnSpc>
                <a:spcPct val="120000"/>
              </a:lnSpc>
              <a:spcBef>
                <a:spcPts val="0"/>
              </a:spcBef>
              <a:spcAft>
                <a:spcPts val="0"/>
              </a:spcAft>
              <a:buClr>
                <a:schemeClr val="dk1"/>
              </a:buClr>
              <a:buSzPts val="1100"/>
              <a:buFont typeface="Arial"/>
              <a:buNone/>
            </a:pPr>
            <a:r>
              <a:t/>
            </a:r>
            <a:endParaRPr>
              <a:solidFill>
                <a:schemeClr val="dk1"/>
              </a:solidFill>
              <a:latin typeface="Droid Sans"/>
              <a:ea typeface="Droid Sans"/>
              <a:cs typeface="Droid Sans"/>
              <a:sym typeface="Droid Sans"/>
            </a:endParaRPr>
          </a:p>
          <a:p>
            <a:pPr indent="0" lvl="0" marL="0" rtl="0">
              <a:lnSpc>
                <a:spcPct val="120000"/>
              </a:lnSpc>
              <a:spcBef>
                <a:spcPts val="0"/>
              </a:spcBef>
              <a:spcAft>
                <a:spcPts val="0"/>
              </a:spcAft>
              <a:buClr>
                <a:schemeClr val="dk1"/>
              </a:buClr>
              <a:buSzPts val="1100"/>
              <a:buFont typeface="Arial"/>
              <a:buNone/>
            </a:pPr>
            <a:r>
              <a:rPr lang="en">
                <a:solidFill>
                  <a:schemeClr val="dk1"/>
                </a:solidFill>
                <a:latin typeface="Droid Sans"/>
                <a:ea typeface="Droid Sans"/>
                <a:cs typeface="Droid Sans"/>
                <a:sym typeface="Droid Sans"/>
              </a:rPr>
              <a:t>revIgniter:</a:t>
            </a:r>
            <a:endParaRPr>
              <a:solidFill>
                <a:schemeClr val="dk1"/>
              </a:solidFill>
              <a:latin typeface="Droid Sans"/>
              <a:ea typeface="Droid Sans"/>
              <a:cs typeface="Droid Sans"/>
              <a:sym typeface="Droid Sans"/>
            </a:endParaRPr>
          </a:p>
          <a:p>
            <a:pPr indent="0" lvl="0" marL="0" rtl="0">
              <a:lnSpc>
                <a:spcPct val="120000"/>
              </a:lnSpc>
              <a:spcBef>
                <a:spcPts val="0"/>
              </a:spcBef>
              <a:spcAft>
                <a:spcPts val="0"/>
              </a:spcAft>
              <a:buClr>
                <a:schemeClr val="dk1"/>
              </a:buClr>
              <a:buSzPts val="1100"/>
              <a:buFont typeface="Arial"/>
              <a:buNone/>
            </a:pPr>
            <a:r>
              <a:rPr lang="en" u="sng">
                <a:solidFill>
                  <a:schemeClr val="hlink"/>
                </a:solidFill>
                <a:latin typeface="Droid Sans"/>
                <a:ea typeface="Droid Sans"/>
                <a:cs typeface="Droid Sans"/>
                <a:sym typeface="Droid Sans"/>
                <a:hlinkClick r:id="rId7"/>
              </a:rPr>
              <a:t>https://atom.io/themes/revigniter-syntax</a:t>
            </a:r>
            <a:endParaRPr>
              <a:solidFill>
                <a:schemeClr val="dk1"/>
              </a:solidFill>
              <a:latin typeface="Droid Sans"/>
              <a:ea typeface="Droid Sans"/>
              <a:cs typeface="Droid Sans"/>
              <a:sym typeface="Droid Sans"/>
            </a:endParaRPr>
          </a:p>
          <a:p>
            <a:pPr indent="0" lvl="0" marL="0" rtl="0">
              <a:lnSpc>
                <a:spcPct val="120000"/>
              </a:lnSpc>
              <a:spcBef>
                <a:spcPts val="0"/>
              </a:spcBef>
              <a:spcAft>
                <a:spcPts val="0"/>
              </a:spcAft>
              <a:buClr>
                <a:schemeClr val="dk1"/>
              </a:buClr>
              <a:buSzPts val="1100"/>
              <a:buFont typeface="Arial"/>
              <a:buNone/>
            </a:pPr>
            <a:r>
              <a:t/>
            </a:r>
            <a:endParaRPr>
              <a:solidFill>
                <a:schemeClr val="dk1"/>
              </a:solidFill>
              <a:latin typeface="Droid Sans"/>
              <a:ea typeface="Droid Sans"/>
              <a:cs typeface="Droid Sans"/>
              <a:sym typeface="Droid Sans"/>
            </a:endParaRPr>
          </a:p>
          <a:p>
            <a:pPr indent="0" lvl="0" marL="0" rtl="0">
              <a:lnSpc>
                <a:spcPct val="120000"/>
              </a:lnSpc>
              <a:spcBef>
                <a:spcPts val="0"/>
              </a:spcBef>
              <a:spcAft>
                <a:spcPts val="0"/>
              </a:spcAft>
              <a:buClr>
                <a:schemeClr val="dk1"/>
              </a:buClr>
              <a:buSzPts val="1100"/>
              <a:buFont typeface="Arial"/>
              <a:buNone/>
            </a:pPr>
            <a:r>
              <a:rPr lang="en">
                <a:solidFill>
                  <a:schemeClr val="dk1"/>
                </a:solidFill>
                <a:latin typeface="Droid Sans"/>
                <a:ea typeface="Droid Sans"/>
                <a:cs typeface="Droid Sans"/>
                <a:sym typeface="Droid Sans"/>
              </a:rPr>
              <a:t>revIgniter has a TextMate bundle that work with Atom. which will color code and provide a template for your LiveCode server script and also LC 8 Builder</a:t>
            </a:r>
            <a:endParaRPr>
              <a:solidFill>
                <a:schemeClr val="dk1"/>
              </a:solidFill>
              <a:latin typeface="Droid Sans"/>
              <a:ea typeface="Droid Sans"/>
              <a:cs typeface="Droid Sans"/>
              <a:sym typeface="Droid Sans"/>
            </a:endParaRPr>
          </a:p>
        </p:txBody>
      </p:sp>
      <p:pic>
        <p:nvPicPr>
          <p:cNvPr id="113" name="Shape 113"/>
          <p:cNvPicPr preferRelativeResize="0"/>
          <p:nvPr/>
        </p:nvPicPr>
        <p:blipFill>
          <a:blip r:embed="rId8">
            <a:alphaModFix/>
          </a:blip>
          <a:stretch>
            <a:fillRect/>
          </a:stretch>
        </p:blipFill>
        <p:spPr>
          <a:xfrm>
            <a:off x="4406900" y="1685475"/>
            <a:ext cx="4257675" cy="2886075"/>
          </a:xfrm>
          <a:prstGeom prst="rect">
            <a:avLst/>
          </a:prstGeom>
          <a:noFill/>
          <a:ln>
            <a:noFill/>
          </a:ln>
        </p:spPr>
      </p:pic>
      <p:sp>
        <p:nvSpPr>
          <p:cNvPr id="114" name="Shape 114"/>
          <p:cNvSpPr txBox="1"/>
          <p:nvPr/>
        </p:nvSpPr>
        <p:spPr>
          <a:xfrm>
            <a:off x="5234875" y="799650"/>
            <a:ext cx="3000000" cy="417300"/>
          </a:xfrm>
          <a:prstGeom prst="rect">
            <a:avLst/>
          </a:prstGeom>
          <a:noFill/>
          <a:ln>
            <a:noFill/>
          </a:ln>
        </p:spPr>
        <p:txBody>
          <a:bodyPr anchorCtr="0" anchor="t" bIns="91425" lIns="91425" spcFirstLastPara="1" rIns="91425" wrap="square" tIns="91425">
            <a:noAutofit/>
          </a:bodyPr>
          <a:lstStyle/>
          <a:p>
            <a:pPr indent="0" lvl="0" marL="0" rtl="0" algn="ctr">
              <a:lnSpc>
                <a:spcPct val="120000"/>
              </a:lnSpc>
              <a:spcBef>
                <a:spcPts val="0"/>
              </a:spcBef>
              <a:spcAft>
                <a:spcPts val="0"/>
              </a:spcAft>
              <a:buNone/>
            </a:pPr>
            <a:r>
              <a:rPr lang="en" sz="2400">
                <a:solidFill>
                  <a:srgbClr val="434343"/>
                </a:solidFill>
                <a:latin typeface="Droid Sans"/>
                <a:ea typeface="Droid Sans"/>
                <a:cs typeface="Droid Sans"/>
                <a:sym typeface="Droid Sans"/>
              </a:rPr>
              <a:t>Download Atom</a:t>
            </a:r>
            <a:endParaRPr sz="2400">
              <a:solidFill>
                <a:srgbClr val="434343"/>
              </a:solidFill>
              <a:latin typeface="Droid Sans"/>
              <a:ea typeface="Droid Sans"/>
              <a:cs typeface="Droid Sans"/>
              <a:sym typeface="Droid Sans"/>
            </a:endParaRPr>
          </a:p>
          <a:p>
            <a:pPr indent="0" lvl="0" marL="0" rtl="0">
              <a:lnSpc>
                <a:spcPct val="115000"/>
              </a:lnSpc>
              <a:spcBef>
                <a:spcPts val="0"/>
              </a:spcBef>
              <a:spcAft>
                <a:spcPts val="0"/>
              </a:spcAft>
              <a:buNone/>
            </a:pPr>
            <a:r>
              <a:t/>
            </a:r>
            <a:endParaRPr sz="2400">
              <a:solidFill>
                <a:srgbClr val="434343"/>
              </a:solidFill>
              <a:latin typeface="Droid Sans"/>
              <a:ea typeface="Droid Sans"/>
              <a:cs typeface="Droid Sans"/>
              <a:sym typeface="Droid Sans"/>
            </a:endParaRPr>
          </a:p>
        </p:txBody>
      </p:sp>
      <p:pic>
        <p:nvPicPr>
          <p:cNvPr id="115" name="Shape 115"/>
          <p:cNvPicPr preferRelativeResize="0"/>
          <p:nvPr/>
        </p:nvPicPr>
        <p:blipFill>
          <a:blip r:embed="rId9">
            <a:alphaModFix/>
          </a:blip>
          <a:stretch>
            <a:fillRect/>
          </a:stretch>
        </p:blipFill>
        <p:spPr>
          <a:xfrm>
            <a:off x="3982913" y="907825"/>
            <a:ext cx="1178175" cy="1178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ctrTitle"/>
          </p:nvPr>
        </p:nvSpPr>
        <p:spPr>
          <a:xfrm>
            <a:off x="700125" y="112050"/>
            <a:ext cx="8235000" cy="650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800">
                <a:solidFill>
                  <a:srgbClr val="434343"/>
                </a:solidFill>
              </a:rPr>
              <a:t>#1 Setting up a web server with revIgniter &amp; LiveCode</a:t>
            </a:r>
            <a:endParaRPr sz="1800">
              <a:solidFill>
                <a:srgbClr val="434343"/>
              </a:solidFill>
            </a:endParaRPr>
          </a:p>
          <a:p>
            <a:pPr indent="0" lvl="0" marL="0" rtl="0">
              <a:spcBef>
                <a:spcPts val="0"/>
              </a:spcBef>
              <a:spcAft>
                <a:spcPts val="0"/>
              </a:spcAft>
              <a:buNone/>
            </a:pPr>
            <a:r>
              <a:t/>
            </a:r>
            <a:endParaRPr sz="2400">
              <a:solidFill>
                <a:srgbClr val="434343"/>
              </a:solidFill>
            </a:endParaRPr>
          </a:p>
        </p:txBody>
      </p:sp>
      <p:pic>
        <p:nvPicPr>
          <p:cNvPr id="121" name="Shape 121"/>
          <p:cNvPicPr preferRelativeResize="0"/>
          <p:nvPr/>
        </p:nvPicPr>
        <p:blipFill rotWithShape="1">
          <a:blip r:embed="rId3">
            <a:alphaModFix/>
          </a:blip>
          <a:srcRect b="0" l="14588" r="17935" t="0"/>
          <a:stretch/>
        </p:blipFill>
        <p:spPr>
          <a:xfrm>
            <a:off x="43475" y="28750"/>
            <a:ext cx="481099" cy="650574"/>
          </a:xfrm>
          <a:prstGeom prst="rect">
            <a:avLst/>
          </a:prstGeom>
          <a:noFill/>
          <a:ln>
            <a:noFill/>
          </a:ln>
        </p:spPr>
      </p:pic>
      <p:sp>
        <p:nvSpPr>
          <p:cNvPr id="122" name="Shape 122"/>
          <p:cNvSpPr txBox="1"/>
          <p:nvPr/>
        </p:nvSpPr>
        <p:spPr>
          <a:xfrm>
            <a:off x="172825" y="762750"/>
            <a:ext cx="8626500" cy="4224300"/>
          </a:xfrm>
          <a:prstGeom prst="rect">
            <a:avLst/>
          </a:prstGeom>
          <a:noFill/>
          <a:ln>
            <a:noFill/>
          </a:ln>
        </p:spPr>
        <p:txBody>
          <a:bodyPr anchorCtr="0" anchor="t" bIns="91425" lIns="91425" spcFirstLastPara="1" rIns="91425" wrap="square" tIns="91425">
            <a:noAutofit/>
          </a:bodyPr>
          <a:lstStyle/>
          <a:p>
            <a:pPr indent="0" lvl="0" marL="0" rtl="0">
              <a:lnSpc>
                <a:spcPct val="100000"/>
              </a:lnSpc>
              <a:spcBef>
                <a:spcPts val="0"/>
              </a:spcBef>
              <a:spcAft>
                <a:spcPts val="0"/>
              </a:spcAft>
              <a:buClr>
                <a:schemeClr val="dk1"/>
              </a:buClr>
              <a:buSzPts val="1100"/>
              <a:buFont typeface="Arial"/>
              <a:buNone/>
            </a:pPr>
            <a:r>
              <a:rPr lang="en">
                <a:solidFill>
                  <a:schemeClr val="dk1"/>
                </a:solidFill>
              </a:rPr>
              <a:t>Download and install the revIgniter TextMate Bundle:</a:t>
            </a:r>
            <a:r>
              <a:rPr lang="en">
                <a:solidFill>
                  <a:schemeClr val="dk1"/>
                </a:solidFill>
                <a:uFill>
                  <a:noFill/>
                </a:uFill>
                <a:hlinkClick r:id="rId4"/>
              </a:rPr>
              <a:t> </a:t>
            </a:r>
            <a:r>
              <a:rPr lang="en" u="sng">
                <a:solidFill>
                  <a:srgbClr val="1155CC"/>
                </a:solidFill>
                <a:hlinkClick r:id="rId5"/>
              </a:rPr>
              <a:t>http://revigniter.com/downloadtmb</a:t>
            </a:r>
            <a:endParaRPr u="sng">
              <a:solidFill>
                <a:srgbClr val="1155CC"/>
              </a:solidFill>
              <a:hlinkClick r:id="rId6"/>
            </a:endParaRPr>
          </a:p>
          <a:p>
            <a:pPr indent="0" lvl="0" marL="0" rtl="0">
              <a:lnSpc>
                <a:spcPct val="100000"/>
              </a:lnSpc>
              <a:spcBef>
                <a:spcPts val="0"/>
              </a:spcBef>
              <a:spcAft>
                <a:spcPts val="0"/>
              </a:spcAft>
              <a:buClr>
                <a:schemeClr val="dk1"/>
              </a:buClr>
              <a:buSzPts val="1100"/>
              <a:buFont typeface="Arial"/>
              <a:buNone/>
            </a:pPr>
            <a:r>
              <a:t/>
            </a:r>
            <a:endParaRPr u="sng">
              <a:solidFill>
                <a:srgbClr val="1155CC"/>
              </a:solidFill>
              <a:hlinkClick r:id="rId7"/>
            </a:endParaRPr>
          </a:p>
          <a:p>
            <a:pPr indent="-317500" lvl="0" marL="457200" rtl="0">
              <a:lnSpc>
                <a:spcPct val="100000"/>
              </a:lnSpc>
              <a:spcBef>
                <a:spcPts val="0"/>
              </a:spcBef>
              <a:spcAft>
                <a:spcPts val="0"/>
              </a:spcAft>
              <a:buClr>
                <a:schemeClr val="dk1"/>
              </a:buClr>
              <a:buSzPts val="1400"/>
              <a:buAutoNum type="arabicPeriod"/>
            </a:pPr>
            <a:r>
              <a:rPr lang="en">
                <a:solidFill>
                  <a:schemeClr val="dk1"/>
                </a:solidFill>
              </a:rPr>
              <a:t>Download the file and unzip it</a:t>
            </a:r>
            <a:br>
              <a:rPr lang="en">
                <a:solidFill>
                  <a:schemeClr val="dk1"/>
                </a:solidFill>
              </a:rPr>
            </a:br>
            <a:br>
              <a:rPr lang="en">
                <a:solidFill>
                  <a:schemeClr val="dk1"/>
                </a:solidFill>
              </a:rPr>
            </a:br>
            <a:endParaRPr>
              <a:solidFill>
                <a:schemeClr val="dk1"/>
              </a:solidFill>
            </a:endParaRPr>
          </a:p>
          <a:p>
            <a:pPr indent="-317500" lvl="0" marL="457200" rtl="0">
              <a:lnSpc>
                <a:spcPct val="100000"/>
              </a:lnSpc>
              <a:spcBef>
                <a:spcPts val="0"/>
              </a:spcBef>
              <a:spcAft>
                <a:spcPts val="0"/>
              </a:spcAft>
              <a:buClr>
                <a:schemeClr val="dk1"/>
              </a:buClr>
              <a:buSzPts val="1400"/>
              <a:buAutoNum type="arabicPeriod"/>
            </a:pPr>
            <a:r>
              <a:rPr lang="en">
                <a:solidFill>
                  <a:schemeClr val="dk1"/>
                </a:solidFill>
              </a:rPr>
              <a:t>Find the directory on your computer..On the Mac, in Finder...under Go Menu,  click the "Go to Folder…"  Type in:</a:t>
            </a:r>
            <a:br>
              <a:rPr lang="en">
                <a:solidFill>
                  <a:schemeClr val="dk1"/>
                </a:solidFill>
              </a:rPr>
            </a:br>
            <a:r>
              <a:rPr lang="en">
                <a:solidFill>
                  <a:schemeClr val="dk1"/>
                </a:solidFill>
              </a:rPr>
              <a:t>              ~/Library/Application Support/textmate/Managed/Bundles/</a:t>
            </a:r>
            <a:br>
              <a:rPr lang="en">
                <a:solidFill>
                  <a:schemeClr val="dk1"/>
                </a:solidFill>
              </a:rPr>
            </a:br>
            <a:br>
              <a:rPr lang="en">
                <a:solidFill>
                  <a:schemeClr val="dk1"/>
                </a:solidFill>
              </a:rPr>
            </a:br>
            <a:endParaRPr>
              <a:solidFill>
                <a:schemeClr val="dk1"/>
              </a:solidFill>
            </a:endParaRPr>
          </a:p>
          <a:p>
            <a:pPr indent="-317500" lvl="0" marL="457200" rtl="0">
              <a:lnSpc>
                <a:spcPct val="100000"/>
              </a:lnSpc>
              <a:spcBef>
                <a:spcPts val="0"/>
              </a:spcBef>
              <a:spcAft>
                <a:spcPts val="0"/>
              </a:spcAft>
              <a:buClr>
                <a:schemeClr val="dk1"/>
              </a:buClr>
              <a:buSzPts val="1400"/>
              <a:buAutoNum type="arabicPeriod"/>
            </a:pPr>
            <a:r>
              <a:rPr lang="en">
                <a:solidFill>
                  <a:schemeClr val="dk1"/>
                </a:solidFill>
              </a:rPr>
              <a:t>Copy the revIgniter_1_6_.tmbundle and iRev.tmbundle files to the folder.</a:t>
            </a:r>
            <a:br>
              <a:rPr lang="en">
                <a:solidFill>
                  <a:schemeClr val="dk1"/>
                </a:solidFill>
              </a:rPr>
            </a:br>
            <a:br>
              <a:rPr lang="en">
                <a:solidFill>
                  <a:schemeClr val="dk1"/>
                </a:solidFill>
              </a:rPr>
            </a:br>
            <a:endParaRPr>
              <a:solidFill>
                <a:schemeClr val="dk1"/>
              </a:solidFill>
            </a:endParaRPr>
          </a:p>
          <a:p>
            <a:pPr indent="-317500" lvl="0" marL="457200" rtl="0">
              <a:lnSpc>
                <a:spcPct val="100000"/>
              </a:lnSpc>
              <a:spcBef>
                <a:spcPts val="0"/>
              </a:spcBef>
              <a:spcAft>
                <a:spcPts val="0"/>
              </a:spcAft>
              <a:buClr>
                <a:schemeClr val="dk1"/>
              </a:buClr>
              <a:buSzPts val="1400"/>
              <a:buAutoNum type="arabicPeriod"/>
            </a:pPr>
            <a:r>
              <a:rPr lang="en">
                <a:solidFill>
                  <a:schemeClr val="dk1"/>
                </a:solidFill>
              </a:rPr>
              <a:t>We strongly suggest you read the README.md that comes with the bundle to lern more options.</a:t>
            </a:r>
            <a:br>
              <a:rPr lang="en">
                <a:solidFill>
                  <a:schemeClr val="dk1"/>
                </a:solidFill>
              </a:rPr>
            </a:br>
            <a:br>
              <a:rPr lang="en">
                <a:solidFill>
                  <a:schemeClr val="dk1"/>
                </a:solidFill>
              </a:rPr>
            </a:br>
            <a:endParaRPr>
              <a:solidFill>
                <a:schemeClr val="dk1"/>
              </a:solidFill>
            </a:endParaRPr>
          </a:p>
          <a:p>
            <a:pPr indent="-317500" lvl="0" marL="457200" rtl="0">
              <a:lnSpc>
                <a:spcPct val="100000"/>
              </a:lnSpc>
              <a:spcBef>
                <a:spcPts val="0"/>
              </a:spcBef>
              <a:spcAft>
                <a:spcPts val="0"/>
              </a:spcAft>
              <a:buClr>
                <a:schemeClr val="dk1"/>
              </a:buClr>
              <a:buSzPts val="1400"/>
              <a:buAutoNum type="arabicPeriod"/>
            </a:pPr>
            <a:r>
              <a:rPr lang="en">
                <a:solidFill>
                  <a:schemeClr val="dk1"/>
                </a:solidFill>
              </a:rPr>
              <a:t>Start up TextMate again, click the Bundles in the menu, and you should see revIgniter in the list of other bundles included.</a:t>
            </a:r>
            <a:endParaRPr>
              <a:solidFill>
                <a:schemeClr val="dk1"/>
              </a:solidFill>
            </a:endParaRPr>
          </a:p>
          <a:p>
            <a:pPr indent="0" lvl="0" marL="0" rtl="0">
              <a:lnSpc>
                <a:spcPct val="100000"/>
              </a:lnSpc>
              <a:spcBef>
                <a:spcPts val="0"/>
              </a:spcBef>
              <a:spcAft>
                <a:spcPts val="0"/>
              </a:spcAft>
              <a:buNone/>
            </a:pPr>
            <a:r>
              <a:t/>
            </a:r>
            <a:endParaRPr>
              <a:solidFill>
                <a:schemeClr val="dk1"/>
              </a:solidFill>
              <a:latin typeface="Droid Sans"/>
              <a:ea typeface="Droid Sans"/>
              <a:cs typeface="Droid Sans"/>
              <a:sym typeface="Droid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pic>
        <p:nvPicPr>
          <p:cNvPr id="127" name="Shape 127"/>
          <p:cNvPicPr preferRelativeResize="0"/>
          <p:nvPr/>
        </p:nvPicPr>
        <p:blipFill rotWithShape="1">
          <a:blip r:embed="rId3">
            <a:alphaModFix/>
          </a:blip>
          <a:srcRect b="0" l="14588" r="17935" t="0"/>
          <a:stretch/>
        </p:blipFill>
        <p:spPr>
          <a:xfrm>
            <a:off x="43475" y="28750"/>
            <a:ext cx="481099" cy="650574"/>
          </a:xfrm>
          <a:prstGeom prst="rect">
            <a:avLst/>
          </a:prstGeom>
          <a:noFill/>
          <a:ln>
            <a:noFill/>
          </a:ln>
        </p:spPr>
      </p:pic>
      <p:sp>
        <p:nvSpPr>
          <p:cNvPr id="128" name="Shape 128"/>
          <p:cNvSpPr txBox="1"/>
          <p:nvPr/>
        </p:nvSpPr>
        <p:spPr>
          <a:xfrm>
            <a:off x="3701175" y="1061325"/>
            <a:ext cx="5279400" cy="3329100"/>
          </a:xfrm>
          <a:prstGeom prst="rect">
            <a:avLst/>
          </a:prstGeom>
          <a:noFill/>
          <a:ln>
            <a:noFill/>
          </a:ln>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sz="1200">
                <a:solidFill>
                  <a:schemeClr val="dk1"/>
                </a:solidFill>
                <a:latin typeface="Droid Sans"/>
                <a:ea typeface="Droid Sans"/>
                <a:cs typeface="Droid Sans"/>
                <a:sym typeface="Droid Sans"/>
              </a:rPr>
              <a:t>##</a:t>
            </a:r>
            <a:endParaRPr sz="1200">
              <a:solidFill>
                <a:schemeClr val="dk1"/>
              </a:solidFill>
              <a:latin typeface="Droid Sans"/>
              <a:ea typeface="Droid Sans"/>
              <a:cs typeface="Droid Sans"/>
              <a:sym typeface="Droid Sans"/>
            </a:endParaRPr>
          </a:p>
          <a:p>
            <a:pPr indent="0" lvl="0" marL="0" rtl="0">
              <a:lnSpc>
                <a:spcPct val="100000"/>
              </a:lnSpc>
              <a:spcBef>
                <a:spcPts val="0"/>
              </a:spcBef>
              <a:spcAft>
                <a:spcPts val="0"/>
              </a:spcAft>
              <a:buNone/>
            </a:pPr>
            <a:r>
              <a:rPr lang="en" sz="1200">
                <a:solidFill>
                  <a:schemeClr val="dk1"/>
                </a:solidFill>
                <a:latin typeface="Droid Sans"/>
                <a:ea typeface="Droid Sans"/>
                <a:cs typeface="Droid Sans"/>
                <a:sym typeface="Droid Sans"/>
              </a:rPr>
              <a:t>#--------------------------------------------------------------------------</a:t>
            </a:r>
            <a:endParaRPr sz="1200">
              <a:solidFill>
                <a:schemeClr val="dk1"/>
              </a:solidFill>
              <a:latin typeface="Droid Sans"/>
              <a:ea typeface="Droid Sans"/>
              <a:cs typeface="Droid Sans"/>
              <a:sym typeface="Droid Sans"/>
            </a:endParaRPr>
          </a:p>
          <a:p>
            <a:pPr indent="0" lvl="0" marL="0" rtl="0">
              <a:lnSpc>
                <a:spcPct val="100000"/>
              </a:lnSpc>
              <a:spcBef>
                <a:spcPts val="0"/>
              </a:spcBef>
              <a:spcAft>
                <a:spcPts val="0"/>
              </a:spcAft>
              <a:buNone/>
            </a:pPr>
            <a:r>
              <a:rPr lang="en" sz="1200">
                <a:solidFill>
                  <a:schemeClr val="dk1"/>
                </a:solidFill>
                <a:latin typeface="Droid Sans"/>
                <a:ea typeface="Droid Sans"/>
                <a:cs typeface="Droid Sans"/>
                <a:sym typeface="Droid Sans"/>
              </a:rPr>
              <a:t># Base Site URL</a:t>
            </a:r>
            <a:endParaRPr sz="1200">
              <a:solidFill>
                <a:schemeClr val="dk1"/>
              </a:solidFill>
              <a:latin typeface="Droid Sans"/>
              <a:ea typeface="Droid Sans"/>
              <a:cs typeface="Droid Sans"/>
              <a:sym typeface="Droid Sans"/>
            </a:endParaRPr>
          </a:p>
          <a:p>
            <a:pPr indent="0" lvl="0" marL="0" rtl="0">
              <a:lnSpc>
                <a:spcPct val="100000"/>
              </a:lnSpc>
              <a:spcBef>
                <a:spcPts val="0"/>
              </a:spcBef>
              <a:spcAft>
                <a:spcPts val="0"/>
              </a:spcAft>
              <a:buNone/>
            </a:pPr>
            <a:r>
              <a:rPr lang="en" sz="1200">
                <a:solidFill>
                  <a:schemeClr val="dk1"/>
                </a:solidFill>
                <a:latin typeface="Droid Sans"/>
                <a:ea typeface="Droid Sans"/>
                <a:cs typeface="Droid Sans"/>
                <a:sym typeface="Droid Sans"/>
              </a:rPr>
              <a:t>#--------------------------------------------------------------------------</a:t>
            </a:r>
            <a:endParaRPr sz="1200">
              <a:solidFill>
                <a:schemeClr val="dk1"/>
              </a:solidFill>
              <a:latin typeface="Droid Sans"/>
              <a:ea typeface="Droid Sans"/>
              <a:cs typeface="Droid Sans"/>
              <a:sym typeface="Droid Sans"/>
            </a:endParaRPr>
          </a:p>
          <a:p>
            <a:pPr indent="0" lvl="0" marL="0" rtl="0">
              <a:lnSpc>
                <a:spcPct val="100000"/>
              </a:lnSpc>
              <a:spcBef>
                <a:spcPts val="0"/>
              </a:spcBef>
              <a:spcAft>
                <a:spcPts val="0"/>
              </a:spcAft>
              <a:buNone/>
            </a:pPr>
            <a:r>
              <a:rPr lang="en" sz="1200">
                <a:solidFill>
                  <a:schemeClr val="dk1"/>
                </a:solidFill>
                <a:latin typeface="Droid Sans"/>
                <a:ea typeface="Droid Sans"/>
                <a:cs typeface="Droid Sans"/>
                <a:sym typeface="Droid Sans"/>
              </a:rPr>
              <a:t>#</a:t>
            </a:r>
            <a:endParaRPr sz="1200">
              <a:solidFill>
                <a:schemeClr val="dk1"/>
              </a:solidFill>
              <a:latin typeface="Droid Sans"/>
              <a:ea typeface="Droid Sans"/>
              <a:cs typeface="Droid Sans"/>
              <a:sym typeface="Droid Sans"/>
            </a:endParaRPr>
          </a:p>
          <a:p>
            <a:pPr indent="0" lvl="0" marL="0" rtl="0">
              <a:lnSpc>
                <a:spcPct val="100000"/>
              </a:lnSpc>
              <a:spcBef>
                <a:spcPts val="0"/>
              </a:spcBef>
              <a:spcAft>
                <a:spcPts val="0"/>
              </a:spcAft>
              <a:buNone/>
            </a:pPr>
            <a:r>
              <a:rPr lang="en" sz="1200">
                <a:solidFill>
                  <a:schemeClr val="dk1"/>
                </a:solidFill>
                <a:latin typeface="Droid Sans"/>
                <a:ea typeface="Droid Sans"/>
                <a:cs typeface="Droid Sans"/>
                <a:sym typeface="Droid Sans"/>
              </a:rPr>
              <a:t># URL to your revIgniter root. Typically this will be your base URL,</a:t>
            </a:r>
            <a:endParaRPr sz="1200">
              <a:solidFill>
                <a:schemeClr val="dk1"/>
              </a:solidFill>
              <a:latin typeface="Droid Sans"/>
              <a:ea typeface="Droid Sans"/>
              <a:cs typeface="Droid Sans"/>
              <a:sym typeface="Droid Sans"/>
            </a:endParaRPr>
          </a:p>
          <a:p>
            <a:pPr indent="0" lvl="0" marL="0" rtl="0">
              <a:lnSpc>
                <a:spcPct val="100000"/>
              </a:lnSpc>
              <a:spcBef>
                <a:spcPts val="0"/>
              </a:spcBef>
              <a:spcAft>
                <a:spcPts val="0"/>
              </a:spcAft>
              <a:buNone/>
            </a:pPr>
            <a:r>
              <a:rPr lang="en" sz="1200">
                <a:solidFill>
                  <a:schemeClr val="dk1"/>
                </a:solidFill>
                <a:latin typeface="Droid Sans"/>
                <a:ea typeface="Droid Sans"/>
                <a:cs typeface="Droid Sans"/>
                <a:sym typeface="Droid Sans"/>
              </a:rPr>
              <a:t># WITH a trailing slash:</a:t>
            </a:r>
            <a:endParaRPr sz="1200">
              <a:solidFill>
                <a:schemeClr val="dk1"/>
              </a:solidFill>
              <a:latin typeface="Droid Sans"/>
              <a:ea typeface="Droid Sans"/>
              <a:cs typeface="Droid Sans"/>
              <a:sym typeface="Droid Sans"/>
            </a:endParaRPr>
          </a:p>
          <a:p>
            <a:pPr indent="0" lvl="0" marL="0" rtl="0">
              <a:lnSpc>
                <a:spcPct val="100000"/>
              </a:lnSpc>
              <a:spcBef>
                <a:spcPts val="0"/>
              </a:spcBef>
              <a:spcAft>
                <a:spcPts val="0"/>
              </a:spcAft>
              <a:buNone/>
            </a:pPr>
            <a:r>
              <a:rPr lang="en" sz="1200">
                <a:solidFill>
                  <a:schemeClr val="dk1"/>
                </a:solidFill>
                <a:latin typeface="Droid Sans"/>
                <a:ea typeface="Droid Sans"/>
                <a:cs typeface="Droid Sans"/>
                <a:sym typeface="Droid Sans"/>
              </a:rPr>
              <a:t>#</a:t>
            </a:r>
            <a:endParaRPr sz="1200">
              <a:solidFill>
                <a:schemeClr val="dk1"/>
              </a:solidFill>
              <a:latin typeface="Droid Sans"/>
              <a:ea typeface="Droid Sans"/>
              <a:cs typeface="Droid Sans"/>
              <a:sym typeface="Droid Sans"/>
            </a:endParaRPr>
          </a:p>
          <a:p>
            <a:pPr indent="0" lvl="0" marL="0" rtl="0">
              <a:lnSpc>
                <a:spcPct val="100000"/>
              </a:lnSpc>
              <a:spcBef>
                <a:spcPts val="0"/>
              </a:spcBef>
              <a:spcAft>
                <a:spcPts val="0"/>
              </a:spcAft>
              <a:buNone/>
            </a:pPr>
            <a:r>
              <a:rPr lang="en" sz="1200">
                <a:solidFill>
                  <a:schemeClr val="dk1"/>
                </a:solidFill>
                <a:latin typeface="Droid Sans"/>
                <a:ea typeface="Droid Sans"/>
                <a:cs typeface="Droid Sans"/>
                <a:sym typeface="Droid Sans"/>
              </a:rPr>
              <a:t>#	http://example.com/</a:t>
            </a:r>
            <a:endParaRPr sz="1200">
              <a:solidFill>
                <a:schemeClr val="dk1"/>
              </a:solidFill>
              <a:latin typeface="Droid Sans"/>
              <a:ea typeface="Droid Sans"/>
              <a:cs typeface="Droid Sans"/>
              <a:sym typeface="Droid Sans"/>
            </a:endParaRPr>
          </a:p>
          <a:p>
            <a:pPr indent="0" lvl="0" marL="0" rtl="0">
              <a:lnSpc>
                <a:spcPct val="100000"/>
              </a:lnSpc>
              <a:spcBef>
                <a:spcPts val="0"/>
              </a:spcBef>
              <a:spcAft>
                <a:spcPts val="0"/>
              </a:spcAft>
              <a:buNone/>
            </a:pPr>
            <a:r>
              <a:rPr lang="en" sz="1200">
                <a:solidFill>
                  <a:schemeClr val="dk1"/>
                </a:solidFill>
                <a:latin typeface="Droid Sans"/>
                <a:ea typeface="Droid Sans"/>
                <a:cs typeface="Droid Sans"/>
                <a:sym typeface="Droid Sans"/>
              </a:rPr>
              <a:t>#</a:t>
            </a:r>
            <a:endParaRPr sz="1200">
              <a:solidFill>
                <a:schemeClr val="dk1"/>
              </a:solidFill>
              <a:latin typeface="Droid Sans"/>
              <a:ea typeface="Droid Sans"/>
              <a:cs typeface="Droid Sans"/>
              <a:sym typeface="Droid Sans"/>
            </a:endParaRPr>
          </a:p>
          <a:p>
            <a:pPr indent="0" lvl="0" marL="0" rtl="0">
              <a:lnSpc>
                <a:spcPct val="100000"/>
              </a:lnSpc>
              <a:spcBef>
                <a:spcPts val="0"/>
              </a:spcBef>
              <a:spcAft>
                <a:spcPts val="0"/>
              </a:spcAft>
              <a:buNone/>
            </a:pPr>
            <a:r>
              <a:rPr lang="en" sz="1200">
                <a:solidFill>
                  <a:schemeClr val="dk1"/>
                </a:solidFill>
                <a:latin typeface="Droid Sans"/>
                <a:ea typeface="Droid Sans"/>
                <a:cs typeface="Droid Sans"/>
                <a:sym typeface="Droid Sans"/>
              </a:rPr>
              <a:t># Set this to "" if you use secure URLs (https) along with normal</a:t>
            </a:r>
            <a:endParaRPr sz="1200">
              <a:solidFill>
                <a:schemeClr val="dk1"/>
              </a:solidFill>
              <a:latin typeface="Droid Sans"/>
              <a:ea typeface="Droid Sans"/>
              <a:cs typeface="Droid Sans"/>
              <a:sym typeface="Droid Sans"/>
            </a:endParaRPr>
          </a:p>
          <a:p>
            <a:pPr indent="0" lvl="0" marL="0" rtl="0">
              <a:lnSpc>
                <a:spcPct val="100000"/>
              </a:lnSpc>
              <a:spcBef>
                <a:spcPts val="0"/>
              </a:spcBef>
              <a:spcAft>
                <a:spcPts val="0"/>
              </a:spcAft>
              <a:buNone/>
            </a:pPr>
            <a:r>
              <a:rPr lang="en" sz="1200">
                <a:solidFill>
                  <a:schemeClr val="dk1"/>
                </a:solidFill>
                <a:latin typeface="Droid Sans"/>
                <a:ea typeface="Droid Sans"/>
                <a:cs typeface="Droid Sans"/>
                <a:sym typeface="Droid Sans"/>
              </a:rPr>
              <a:t># URLs (http). If this is "" then revIgniter will guess the protocol,</a:t>
            </a:r>
            <a:endParaRPr sz="1200">
              <a:solidFill>
                <a:schemeClr val="dk1"/>
              </a:solidFill>
              <a:latin typeface="Droid Sans"/>
              <a:ea typeface="Droid Sans"/>
              <a:cs typeface="Droid Sans"/>
              <a:sym typeface="Droid Sans"/>
            </a:endParaRPr>
          </a:p>
          <a:p>
            <a:pPr indent="0" lvl="0" marL="0" rtl="0">
              <a:lnSpc>
                <a:spcPct val="100000"/>
              </a:lnSpc>
              <a:spcBef>
                <a:spcPts val="0"/>
              </a:spcBef>
              <a:spcAft>
                <a:spcPts val="0"/>
              </a:spcAft>
              <a:buNone/>
            </a:pPr>
            <a:r>
              <a:rPr lang="en" sz="1200">
                <a:solidFill>
                  <a:schemeClr val="dk1"/>
                </a:solidFill>
                <a:latin typeface="Droid Sans"/>
                <a:ea typeface="Droid Sans"/>
                <a:cs typeface="Droid Sans"/>
                <a:sym typeface="Droid Sans"/>
              </a:rPr>
              <a:t># domain and path to your installation.</a:t>
            </a:r>
            <a:endParaRPr sz="1200">
              <a:solidFill>
                <a:schemeClr val="dk1"/>
              </a:solidFill>
              <a:latin typeface="Droid Sans"/>
              <a:ea typeface="Droid Sans"/>
              <a:cs typeface="Droid Sans"/>
              <a:sym typeface="Droid Sans"/>
            </a:endParaRPr>
          </a:p>
          <a:p>
            <a:pPr indent="0" lvl="0" marL="0" rtl="0">
              <a:lnSpc>
                <a:spcPct val="100000"/>
              </a:lnSpc>
              <a:spcBef>
                <a:spcPts val="0"/>
              </a:spcBef>
              <a:spcAft>
                <a:spcPts val="0"/>
              </a:spcAft>
              <a:buNone/>
            </a:pPr>
            <a:r>
              <a:rPr lang="en" sz="1200">
                <a:solidFill>
                  <a:schemeClr val="dk1"/>
                </a:solidFill>
                <a:latin typeface="Droid Sans"/>
                <a:ea typeface="Droid Sans"/>
                <a:cs typeface="Droid Sans"/>
                <a:sym typeface="Droid Sans"/>
              </a:rPr>
              <a:t>#</a:t>
            </a:r>
            <a:endParaRPr sz="1200">
              <a:solidFill>
                <a:schemeClr val="dk1"/>
              </a:solidFill>
              <a:latin typeface="Droid Sans"/>
              <a:ea typeface="Droid Sans"/>
              <a:cs typeface="Droid Sans"/>
              <a:sym typeface="Droid Sans"/>
            </a:endParaRPr>
          </a:p>
          <a:p>
            <a:pPr indent="0" lvl="0" marL="0" rtl="0">
              <a:lnSpc>
                <a:spcPct val="100000"/>
              </a:lnSpc>
              <a:spcBef>
                <a:spcPts val="0"/>
              </a:spcBef>
              <a:spcAft>
                <a:spcPts val="0"/>
              </a:spcAft>
              <a:buNone/>
            </a:pPr>
            <a:r>
              <a:rPr lang="en" sz="1200">
                <a:solidFill>
                  <a:schemeClr val="dk1"/>
                </a:solidFill>
                <a:latin typeface="Droid Sans"/>
                <a:ea typeface="Droid Sans"/>
                <a:cs typeface="Droid Sans"/>
                <a:sym typeface="Droid Sans"/>
              </a:rPr>
              <a:t>##</a:t>
            </a:r>
            <a:endParaRPr sz="1200">
              <a:solidFill>
                <a:schemeClr val="dk1"/>
              </a:solidFill>
              <a:latin typeface="Droid Sans"/>
              <a:ea typeface="Droid Sans"/>
              <a:cs typeface="Droid Sans"/>
              <a:sym typeface="Droid Sans"/>
            </a:endParaRPr>
          </a:p>
          <a:p>
            <a:pPr indent="0" lvl="0" marL="0" rtl="0">
              <a:lnSpc>
                <a:spcPct val="100000"/>
              </a:lnSpc>
              <a:spcBef>
                <a:spcPts val="0"/>
              </a:spcBef>
              <a:spcAft>
                <a:spcPts val="0"/>
              </a:spcAft>
              <a:buNone/>
            </a:pPr>
            <a:r>
              <a:t/>
            </a:r>
            <a:endParaRPr sz="1200">
              <a:solidFill>
                <a:schemeClr val="dk1"/>
              </a:solidFill>
              <a:latin typeface="Droid Sans"/>
              <a:ea typeface="Droid Sans"/>
              <a:cs typeface="Droid Sans"/>
              <a:sym typeface="Droid Sans"/>
            </a:endParaRPr>
          </a:p>
          <a:p>
            <a:pPr indent="0" lvl="0" marL="0" rtl="0">
              <a:lnSpc>
                <a:spcPct val="100000"/>
              </a:lnSpc>
              <a:spcBef>
                <a:spcPts val="0"/>
              </a:spcBef>
              <a:spcAft>
                <a:spcPts val="0"/>
              </a:spcAft>
              <a:buNone/>
            </a:pPr>
            <a:r>
              <a:rPr lang="en" sz="1200">
                <a:solidFill>
                  <a:schemeClr val="dk1"/>
                </a:solidFill>
                <a:latin typeface="Droid Sans"/>
                <a:ea typeface="Droid Sans"/>
                <a:cs typeface="Droid Sans"/>
                <a:sym typeface="Droid Sans"/>
              </a:rPr>
              <a:t>put "http://example.com/" into gConfig["baseUrl"]</a:t>
            </a:r>
            <a:endParaRPr sz="1200">
              <a:solidFill>
                <a:schemeClr val="dk1"/>
              </a:solidFill>
            </a:endParaRPr>
          </a:p>
          <a:p>
            <a:pPr indent="0" lvl="0" marL="0" rtl="0">
              <a:lnSpc>
                <a:spcPct val="100000"/>
              </a:lnSpc>
              <a:spcBef>
                <a:spcPts val="0"/>
              </a:spcBef>
              <a:spcAft>
                <a:spcPts val="0"/>
              </a:spcAft>
              <a:buNone/>
            </a:pPr>
            <a:r>
              <a:t/>
            </a:r>
            <a:endParaRPr/>
          </a:p>
        </p:txBody>
      </p:sp>
      <p:sp>
        <p:nvSpPr>
          <p:cNvPr id="129" name="Shape 129"/>
          <p:cNvSpPr txBox="1"/>
          <p:nvPr/>
        </p:nvSpPr>
        <p:spPr>
          <a:xfrm>
            <a:off x="4381500" y="4390425"/>
            <a:ext cx="2412900" cy="444600"/>
          </a:xfrm>
          <a:prstGeom prst="rect">
            <a:avLst/>
          </a:prstGeom>
          <a:solidFill>
            <a:srgbClr val="CC0000"/>
          </a:solidFill>
          <a:ln cap="flat" cmpd="sng" w="9525">
            <a:solidFill>
              <a:srgbClr val="FFFF00"/>
            </a:solidFill>
            <a:prstDash val="solid"/>
            <a:round/>
            <a:headEnd len="sm" w="sm" type="none"/>
            <a:tailEnd len="sm" w="sm" type="none"/>
          </a:ln>
        </p:spPr>
        <p:txBody>
          <a:bodyPr anchorCtr="0" anchor="t" bIns="91425" lIns="91425" spcFirstLastPara="1" rIns="91425" wrap="square" tIns="91425">
            <a:noAutofit/>
          </a:bodyPr>
          <a:lstStyle/>
          <a:p>
            <a:pPr indent="0" lvl="0" marL="0" rtl="0">
              <a:lnSpc>
                <a:spcPct val="120000"/>
              </a:lnSpc>
              <a:spcBef>
                <a:spcPts val="0"/>
              </a:spcBef>
              <a:spcAft>
                <a:spcPts val="0"/>
              </a:spcAft>
              <a:buNone/>
            </a:pPr>
            <a:r>
              <a:rPr lang="en">
                <a:solidFill>
                  <a:srgbClr val="FFFF00"/>
                </a:solidFill>
              </a:rPr>
              <a:t>* MUST end with a slash "/"</a:t>
            </a:r>
            <a:endParaRPr>
              <a:solidFill>
                <a:srgbClr val="FFFF00"/>
              </a:solidFill>
            </a:endParaRPr>
          </a:p>
          <a:p>
            <a:pPr indent="0" lvl="0" marL="0" rtl="0">
              <a:lnSpc>
                <a:spcPct val="115000"/>
              </a:lnSpc>
              <a:spcBef>
                <a:spcPts val="0"/>
              </a:spcBef>
              <a:spcAft>
                <a:spcPts val="0"/>
              </a:spcAft>
              <a:buNone/>
            </a:pPr>
            <a:r>
              <a:t/>
            </a:r>
            <a:endParaRPr>
              <a:solidFill>
                <a:srgbClr val="FFFF00"/>
              </a:solidFill>
            </a:endParaRPr>
          </a:p>
        </p:txBody>
      </p:sp>
      <p:sp>
        <p:nvSpPr>
          <p:cNvPr id="130" name="Shape 130"/>
          <p:cNvSpPr txBox="1"/>
          <p:nvPr/>
        </p:nvSpPr>
        <p:spPr>
          <a:xfrm>
            <a:off x="108850" y="1152075"/>
            <a:ext cx="3156900" cy="37827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Clr>
                <a:schemeClr val="dk1"/>
              </a:buClr>
              <a:buSzPts val="1100"/>
              <a:buFont typeface="Arial"/>
              <a:buNone/>
            </a:pPr>
            <a:r>
              <a:rPr lang="en">
                <a:solidFill>
                  <a:schemeClr val="dk1"/>
                </a:solidFill>
                <a:latin typeface="Droid Sans"/>
                <a:ea typeface="Droid Sans"/>
                <a:cs typeface="Droid Sans"/>
                <a:sym typeface="Droid Sans"/>
              </a:rPr>
              <a:t>With revIgniter, you start setting up your website in the config.lc file. You will find it in the following path:</a:t>
            </a:r>
            <a:endParaRPr>
              <a:solidFill>
                <a:schemeClr val="dk1"/>
              </a:solidFill>
              <a:latin typeface="Droid Sans"/>
              <a:ea typeface="Droid Sans"/>
              <a:cs typeface="Droid Sans"/>
              <a:sym typeface="Droid Sans"/>
            </a:endParaRPr>
          </a:p>
          <a:p>
            <a:pPr indent="0" lvl="0" marL="0" rtl="0">
              <a:lnSpc>
                <a:spcPct val="100000"/>
              </a:lnSpc>
              <a:spcBef>
                <a:spcPts val="0"/>
              </a:spcBef>
              <a:spcAft>
                <a:spcPts val="0"/>
              </a:spcAft>
              <a:buClr>
                <a:schemeClr val="dk1"/>
              </a:buClr>
              <a:buSzPts val="1100"/>
              <a:buFont typeface="Arial"/>
              <a:buNone/>
            </a:pPr>
            <a:r>
              <a:t/>
            </a:r>
            <a:endParaRPr>
              <a:solidFill>
                <a:schemeClr val="dk1"/>
              </a:solidFill>
              <a:latin typeface="Droid Sans"/>
              <a:ea typeface="Droid Sans"/>
              <a:cs typeface="Droid Sans"/>
              <a:sym typeface="Droid Sans"/>
            </a:endParaRPr>
          </a:p>
          <a:p>
            <a:pPr indent="0" lvl="0" marL="0" rtl="0">
              <a:lnSpc>
                <a:spcPct val="100000"/>
              </a:lnSpc>
              <a:spcBef>
                <a:spcPts val="0"/>
              </a:spcBef>
              <a:spcAft>
                <a:spcPts val="0"/>
              </a:spcAft>
              <a:buClr>
                <a:schemeClr val="dk1"/>
              </a:buClr>
              <a:buSzPts val="1100"/>
              <a:buFont typeface="Arial"/>
              <a:buNone/>
            </a:pPr>
            <a:r>
              <a:rPr lang="en">
                <a:solidFill>
                  <a:schemeClr val="dk1"/>
                </a:solidFill>
                <a:latin typeface="Droid Sans"/>
                <a:ea typeface="Droid Sans"/>
                <a:cs typeface="Droid Sans"/>
                <a:sym typeface="Droid Sans"/>
              </a:rPr>
              <a:t>revIgniter</a:t>
            </a:r>
            <a:endParaRPr>
              <a:solidFill>
                <a:schemeClr val="dk1"/>
              </a:solidFill>
              <a:latin typeface="Droid Sans"/>
              <a:ea typeface="Droid Sans"/>
              <a:cs typeface="Droid Sans"/>
              <a:sym typeface="Droid Sans"/>
            </a:endParaRPr>
          </a:p>
          <a:p>
            <a:pPr indent="457200" lvl="0" marL="0" rtl="0">
              <a:lnSpc>
                <a:spcPct val="100000"/>
              </a:lnSpc>
              <a:spcBef>
                <a:spcPts val="0"/>
              </a:spcBef>
              <a:spcAft>
                <a:spcPts val="0"/>
              </a:spcAft>
              <a:buClr>
                <a:schemeClr val="dk1"/>
              </a:buClr>
              <a:buSzPts val="1100"/>
              <a:buFont typeface="Arial"/>
              <a:buNone/>
            </a:pPr>
            <a:r>
              <a:rPr lang="en">
                <a:solidFill>
                  <a:schemeClr val="dk1"/>
                </a:solidFill>
                <a:latin typeface="Droid Sans"/>
                <a:ea typeface="Droid Sans"/>
                <a:cs typeface="Droid Sans"/>
                <a:sym typeface="Droid Sans"/>
              </a:rPr>
              <a:t>system</a:t>
            </a:r>
            <a:endParaRPr>
              <a:solidFill>
                <a:schemeClr val="dk1"/>
              </a:solidFill>
              <a:latin typeface="Droid Sans"/>
              <a:ea typeface="Droid Sans"/>
              <a:cs typeface="Droid Sans"/>
              <a:sym typeface="Droid Sans"/>
            </a:endParaRPr>
          </a:p>
          <a:p>
            <a:pPr indent="0" lvl="0" marL="0" rtl="0">
              <a:lnSpc>
                <a:spcPct val="100000"/>
              </a:lnSpc>
              <a:spcBef>
                <a:spcPts val="0"/>
              </a:spcBef>
              <a:spcAft>
                <a:spcPts val="0"/>
              </a:spcAft>
              <a:buClr>
                <a:schemeClr val="dk1"/>
              </a:buClr>
              <a:buSzPts val="1100"/>
              <a:buFont typeface="Arial"/>
              <a:buNone/>
            </a:pPr>
            <a:r>
              <a:rPr lang="en">
                <a:solidFill>
                  <a:schemeClr val="dk1"/>
                </a:solidFill>
                <a:latin typeface="Droid Sans"/>
                <a:ea typeface="Droid Sans"/>
                <a:cs typeface="Droid Sans"/>
                <a:sym typeface="Droid Sans"/>
              </a:rPr>
              <a:t>		application</a:t>
            </a:r>
            <a:endParaRPr>
              <a:solidFill>
                <a:schemeClr val="dk1"/>
              </a:solidFill>
              <a:latin typeface="Droid Sans"/>
              <a:ea typeface="Droid Sans"/>
              <a:cs typeface="Droid Sans"/>
              <a:sym typeface="Droid Sans"/>
            </a:endParaRPr>
          </a:p>
          <a:p>
            <a:pPr indent="0" lvl="0" marL="0" rtl="0">
              <a:lnSpc>
                <a:spcPct val="100000"/>
              </a:lnSpc>
              <a:spcBef>
                <a:spcPts val="0"/>
              </a:spcBef>
              <a:spcAft>
                <a:spcPts val="0"/>
              </a:spcAft>
              <a:buClr>
                <a:schemeClr val="dk1"/>
              </a:buClr>
              <a:buSzPts val="1100"/>
              <a:buFont typeface="Arial"/>
              <a:buNone/>
            </a:pPr>
            <a:r>
              <a:rPr lang="en">
                <a:solidFill>
                  <a:schemeClr val="dk1"/>
                </a:solidFill>
                <a:latin typeface="Droid Sans"/>
                <a:ea typeface="Droid Sans"/>
                <a:cs typeface="Droid Sans"/>
                <a:sym typeface="Droid Sans"/>
              </a:rPr>
              <a:t>			config</a:t>
            </a:r>
            <a:endParaRPr>
              <a:solidFill>
                <a:schemeClr val="dk1"/>
              </a:solidFill>
              <a:latin typeface="Droid Sans"/>
              <a:ea typeface="Droid Sans"/>
              <a:cs typeface="Droid Sans"/>
              <a:sym typeface="Droid Sans"/>
            </a:endParaRPr>
          </a:p>
          <a:p>
            <a:pPr indent="0" lvl="0" marL="0" rtl="0">
              <a:lnSpc>
                <a:spcPct val="100000"/>
              </a:lnSpc>
              <a:spcBef>
                <a:spcPts val="0"/>
              </a:spcBef>
              <a:spcAft>
                <a:spcPts val="0"/>
              </a:spcAft>
              <a:buClr>
                <a:schemeClr val="dk1"/>
              </a:buClr>
              <a:buSzPts val="1100"/>
              <a:buFont typeface="Arial"/>
              <a:buNone/>
            </a:pPr>
            <a:r>
              <a:rPr lang="en">
                <a:solidFill>
                  <a:schemeClr val="dk1"/>
                </a:solidFill>
                <a:latin typeface="Droid Sans"/>
                <a:ea typeface="Droid Sans"/>
                <a:cs typeface="Droid Sans"/>
                <a:sym typeface="Droid Sans"/>
              </a:rPr>
              <a:t>				config.lc</a:t>
            </a:r>
            <a:endParaRPr>
              <a:solidFill>
                <a:schemeClr val="dk1"/>
              </a:solidFill>
              <a:latin typeface="Droid Sans"/>
              <a:ea typeface="Droid Sans"/>
              <a:cs typeface="Droid Sans"/>
              <a:sym typeface="Droid Sans"/>
            </a:endParaRPr>
          </a:p>
          <a:p>
            <a:pPr indent="0" lvl="0" marL="0" rtl="0">
              <a:lnSpc>
                <a:spcPct val="100000"/>
              </a:lnSpc>
              <a:spcBef>
                <a:spcPts val="0"/>
              </a:spcBef>
              <a:spcAft>
                <a:spcPts val="0"/>
              </a:spcAft>
              <a:buClr>
                <a:schemeClr val="dk1"/>
              </a:buClr>
              <a:buSzPts val="1100"/>
              <a:buFont typeface="Arial"/>
              <a:buNone/>
            </a:pPr>
            <a:r>
              <a:t/>
            </a:r>
            <a:endParaRPr>
              <a:solidFill>
                <a:schemeClr val="dk1"/>
              </a:solidFill>
              <a:latin typeface="Droid Sans"/>
              <a:ea typeface="Droid Sans"/>
              <a:cs typeface="Droid Sans"/>
              <a:sym typeface="Droid Sans"/>
            </a:endParaRPr>
          </a:p>
          <a:p>
            <a:pPr indent="0" lvl="0" marL="0">
              <a:lnSpc>
                <a:spcPct val="100000"/>
              </a:lnSpc>
              <a:spcBef>
                <a:spcPts val="0"/>
              </a:spcBef>
              <a:spcAft>
                <a:spcPts val="0"/>
              </a:spcAft>
              <a:buNone/>
            </a:pPr>
            <a:r>
              <a:rPr lang="en">
                <a:solidFill>
                  <a:schemeClr val="dk1"/>
                </a:solidFill>
                <a:latin typeface="Droid Sans"/>
                <a:ea typeface="Droid Sans"/>
                <a:cs typeface="Droid Sans"/>
                <a:sym typeface="Droid Sans"/>
              </a:rPr>
              <a:t>Double click it on the file list on the right and the code will appear on the left. The first section is labeled Base Site URL and that is where we will start.</a:t>
            </a:r>
            <a:endParaRPr/>
          </a:p>
        </p:txBody>
      </p:sp>
      <p:sp>
        <p:nvSpPr>
          <p:cNvPr id="131" name="Shape 131"/>
          <p:cNvSpPr txBox="1"/>
          <p:nvPr>
            <p:ph type="ctrTitle"/>
          </p:nvPr>
        </p:nvSpPr>
        <p:spPr>
          <a:xfrm>
            <a:off x="700125" y="112050"/>
            <a:ext cx="8235000" cy="650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434343"/>
                </a:solidFill>
              </a:rPr>
              <a:t>#1 Setting up a web server with revIgniter &amp; LiveCode</a:t>
            </a:r>
            <a:endParaRPr sz="1800">
              <a:solidFill>
                <a:srgbClr val="434343"/>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Shape 136"/>
          <p:cNvSpPr txBox="1"/>
          <p:nvPr>
            <p:ph type="ctrTitle"/>
          </p:nvPr>
        </p:nvSpPr>
        <p:spPr>
          <a:xfrm>
            <a:off x="700125" y="112050"/>
            <a:ext cx="8235000" cy="650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800">
                <a:solidFill>
                  <a:srgbClr val="434343"/>
                </a:solidFill>
              </a:rPr>
              <a:t>#2 Understanding Control + Model + View development</a:t>
            </a:r>
            <a:endParaRPr sz="1800">
              <a:solidFill>
                <a:srgbClr val="434343"/>
              </a:solidFill>
            </a:endParaRPr>
          </a:p>
          <a:p>
            <a:pPr indent="0" lvl="0" marL="0" rtl="0">
              <a:spcBef>
                <a:spcPts val="0"/>
              </a:spcBef>
              <a:spcAft>
                <a:spcPts val="0"/>
              </a:spcAft>
              <a:buNone/>
            </a:pPr>
            <a:r>
              <a:t/>
            </a:r>
            <a:endParaRPr sz="2400"/>
          </a:p>
        </p:txBody>
      </p:sp>
      <p:pic>
        <p:nvPicPr>
          <p:cNvPr id="137" name="Shape 137"/>
          <p:cNvPicPr preferRelativeResize="0"/>
          <p:nvPr/>
        </p:nvPicPr>
        <p:blipFill rotWithShape="1">
          <a:blip r:embed="rId3">
            <a:alphaModFix/>
          </a:blip>
          <a:srcRect b="0" l="14588" r="17935" t="0"/>
          <a:stretch/>
        </p:blipFill>
        <p:spPr>
          <a:xfrm>
            <a:off x="43475" y="28750"/>
            <a:ext cx="481099" cy="650574"/>
          </a:xfrm>
          <a:prstGeom prst="rect">
            <a:avLst/>
          </a:prstGeom>
          <a:noFill/>
          <a:ln>
            <a:noFill/>
          </a:ln>
        </p:spPr>
      </p:pic>
      <p:sp>
        <p:nvSpPr>
          <p:cNvPr id="138" name="Shape 138"/>
          <p:cNvSpPr/>
          <p:nvPr/>
        </p:nvSpPr>
        <p:spPr>
          <a:xfrm>
            <a:off x="6177650" y="825500"/>
            <a:ext cx="2676000" cy="1360800"/>
          </a:xfrm>
          <a:prstGeom prst="roundRect">
            <a:avLst>
              <a:gd fmla="val 16667" name="adj"/>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en" sz="2600">
                <a:solidFill>
                  <a:srgbClr val="38761D"/>
                </a:solidFill>
              </a:rPr>
              <a:t>Control</a:t>
            </a:r>
            <a:endParaRPr sz="2600">
              <a:solidFill>
                <a:srgbClr val="38761D"/>
              </a:solidFill>
            </a:endParaRPr>
          </a:p>
        </p:txBody>
      </p:sp>
      <p:sp>
        <p:nvSpPr>
          <p:cNvPr id="139" name="Shape 139"/>
          <p:cNvSpPr/>
          <p:nvPr/>
        </p:nvSpPr>
        <p:spPr>
          <a:xfrm>
            <a:off x="4186500" y="2222463"/>
            <a:ext cx="2676000" cy="1360800"/>
          </a:xfrm>
          <a:prstGeom prst="roundRect">
            <a:avLst>
              <a:gd fmla="val 16667" name="adj"/>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351C75"/>
                </a:solidFill>
              </a:rPr>
              <a:t>Model</a:t>
            </a:r>
            <a:endParaRPr sz="2600">
              <a:solidFill>
                <a:srgbClr val="351C75"/>
              </a:solidFill>
            </a:endParaRPr>
          </a:p>
        </p:txBody>
      </p:sp>
      <p:sp>
        <p:nvSpPr>
          <p:cNvPr id="140" name="Shape 140"/>
          <p:cNvSpPr/>
          <p:nvPr/>
        </p:nvSpPr>
        <p:spPr>
          <a:xfrm>
            <a:off x="6177650" y="3619425"/>
            <a:ext cx="2676000" cy="13608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0B5394"/>
                </a:solidFill>
              </a:rPr>
              <a:t>View</a:t>
            </a:r>
            <a:endParaRPr sz="2600">
              <a:solidFill>
                <a:srgbClr val="0B5394"/>
              </a:solidFill>
            </a:endParaRPr>
          </a:p>
        </p:txBody>
      </p:sp>
      <p:sp>
        <p:nvSpPr>
          <p:cNvPr id="141" name="Shape 141"/>
          <p:cNvSpPr/>
          <p:nvPr/>
        </p:nvSpPr>
        <p:spPr>
          <a:xfrm flipH="1" rot="5400000">
            <a:off x="4948775" y="974825"/>
            <a:ext cx="1029600" cy="1148400"/>
          </a:xfrm>
          <a:prstGeom prst="leftUpArrow">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2" name="Shape 142"/>
          <p:cNvSpPr/>
          <p:nvPr/>
        </p:nvSpPr>
        <p:spPr>
          <a:xfrm flipH="1">
            <a:off x="4889375" y="3748850"/>
            <a:ext cx="1148400" cy="977400"/>
          </a:xfrm>
          <a:prstGeom prst="leftUpArrow">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3" name="Shape 143"/>
          <p:cNvSpPr txBox="1"/>
          <p:nvPr/>
        </p:nvSpPr>
        <p:spPr>
          <a:xfrm>
            <a:off x="136075" y="943425"/>
            <a:ext cx="3801000" cy="39552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lang="en">
                <a:solidFill>
                  <a:schemeClr val="dk1"/>
                </a:solidFill>
              </a:rPr>
              <a:t>The MVC architectural pattern separates the representation of data from the logic of the application.</a:t>
            </a:r>
            <a:endParaRPr>
              <a:solidFill>
                <a:schemeClr val="dk1"/>
              </a:solidFill>
            </a:endParaRPr>
          </a:p>
          <a:p>
            <a:pPr indent="0" lvl="0" marL="0" rtl="0">
              <a:lnSpc>
                <a:spcPct val="115000"/>
              </a:lnSpc>
              <a:spcBef>
                <a:spcPts val="0"/>
              </a:spcBef>
              <a:spcAft>
                <a:spcPts val="0"/>
              </a:spcAft>
              <a:buClr>
                <a:schemeClr val="dk1"/>
              </a:buClr>
              <a:buSzPts val="1100"/>
              <a:buFont typeface="Arial"/>
              <a:buNone/>
            </a:pPr>
            <a:r>
              <a:t/>
            </a:r>
            <a:endParaRPr>
              <a:solidFill>
                <a:schemeClr val="dk1"/>
              </a:solidFill>
            </a:endParaRPr>
          </a:p>
          <a:p>
            <a:pPr indent="-317500" lvl="0" marL="457200" rtl="0">
              <a:lnSpc>
                <a:spcPct val="115000"/>
              </a:lnSpc>
              <a:spcBef>
                <a:spcPts val="0"/>
              </a:spcBef>
              <a:spcAft>
                <a:spcPts val="0"/>
              </a:spcAft>
              <a:buClr>
                <a:schemeClr val="dk1"/>
              </a:buClr>
              <a:buSzPts val="1400"/>
              <a:buChar char="●"/>
            </a:pPr>
            <a:r>
              <a:rPr lang="en">
                <a:solidFill>
                  <a:schemeClr val="dk1"/>
                </a:solidFill>
              </a:rPr>
              <a:t>The View is what the visitors of the web or LiveCode application see.</a:t>
            </a:r>
            <a:endParaRPr>
              <a:solidFill>
                <a:schemeClr val="dk1"/>
              </a:solidFill>
            </a:endParaRPr>
          </a:p>
          <a:p>
            <a:pPr indent="0" lvl="0" marL="0" rtl="0">
              <a:lnSpc>
                <a:spcPct val="115000"/>
              </a:lnSpc>
              <a:spcBef>
                <a:spcPts val="0"/>
              </a:spcBef>
              <a:spcAft>
                <a:spcPts val="0"/>
              </a:spcAft>
              <a:buClr>
                <a:schemeClr val="dk1"/>
              </a:buClr>
              <a:buSzPts val="1100"/>
              <a:buFont typeface="Arial"/>
              <a:buNone/>
            </a:pPr>
            <a:r>
              <a:t/>
            </a:r>
            <a:endParaRPr>
              <a:solidFill>
                <a:schemeClr val="dk1"/>
              </a:solidFill>
            </a:endParaRPr>
          </a:p>
          <a:p>
            <a:pPr indent="-317500" lvl="0" marL="457200" rtl="0">
              <a:lnSpc>
                <a:spcPct val="115000"/>
              </a:lnSpc>
              <a:spcBef>
                <a:spcPts val="0"/>
              </a:spcBef>
              <a:spcAft>
                <a:spcPts val="0"/>
              </a:spcAft>
              <a:buClr>
                <a:schemeClr val="dk1"/>
              </a:buClr>
              <a:buSzPts val="1400"/>
              <a:buChar char="●"/>
            </a:pPr>
            <a:r>
              <a:rPr lang="en">
                <a:solidFill>
                  <a:schemeClr val="dk1"/>
                </a:solidFill>
              </a:rPr>
              <a:t>The Controller is responsible for handling the incoming requests, validating input and showing the right view.</a:t>
            </a:r>
            <a:endParaRPr>
              <a:solidFill>
                <a:schemeClr val="dk1"/>
              </a:solidFill>
            </a:endParaRPr>
          </a:p>
          <a:p>
            <a:pPr indent="0" lvl="0" marL="0" rtl="0">
              <a:lnSpc>
                <a:spcPct val="115000"/>
              </a:lnSpc>
              <a:spcBef>
                <a:spcPts val="0"/>
              </a:spcBef>
              <a:spcAft>
                <a:spcPts val="0"/>
              </a:spcAft>
              <a:buClr>
                <a:schemeClr val="dk1"/>
              </a:buClr>
              <a:buSzPts val="1100"/>
              <a:buFont typeface="Arial"/>
              <a:buNone/>
            </a:pPr>
            <a:r>
              <a:t/>
            </a:r>
            <a:endParaRPr>
              <a:solidFill>
                <a:schemeClr val="dk1"/>
              </a:solidFill>
            </a:endParaRPr>
          </a:p>
          <a:p>
            <a:pPr indent="-317500" lvl="0" marL="457200" rtl="0">
              <a:lnSpc>
                <a:spcPct val="115000"/>
              </a:lnSpc>
              <a:spcBef>
                <a:spcPts val="0"/>
              </a:spcBef>
              <a:spcAft>
                <a:spcPts val="0"/>
              </a:spcAft>
              <a:buClr>
                <a:schemeClr val="dk1"/>
              </a:buClr>
              <a:buSzPts val="1400"/>
              <a:buChar char="●"/>
            </a:pPr>
            <a:r>
              <a:rPr lang="en">
                <a:solidFill>
                  <a:schemeClr val="dk1"/>
                </a:solidFill>
              </a:rPr>
              <a:t>The Model is responsible for accessing the database or executing other operations.</a:t>
            </a:r>
            <a:endParaRPr>
              <a:solidFill>
                <a:schemeClr val="dk1"/>
              </a:solidFill>
            </a:endParaRPr>
          </a:p>
          <a:p>
            <a:pPr indent="0" lvl="0" marL="0">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ph type="ctrTitle"/>
          </p:nvPr>
        </p:nvSpPr>
        <p:spPr>
          <a:xfrm>
            <a:off x="700125" y="112050"/>
            <a:ext cx="8235000" cy="650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800">
                <a:solidFill>
                  <a:srgbClr val="434343"/>
                </a:solidFill>
              </a:rPr>
              <a:t>#2 Understanding Control + Model + View development</a:t>
            </a:r>
            <a:endParaRPr sz="1800">
              <a:solidFill>
                <a:srgbClr val="434343"/>
              </a:solidFill>
            </a:endParaRPr>
          </a:p>
          <a:p>
            <a:pPr indent="0" lvl="0" marL="0" rtl="0">
              <a:spcBef>
                <a:spcPts val="0"/>
              </a:spcBef>
              <a:spcAft>
                <a:spcPts val="0"/>
              </a:spcAft>
              <a:buNone/>
            </a:pPr>
            <a:r>
              <a:t/>
            </a:r>
            <a:endParaRPr sz="2400"/>
          </a:p>
        </p:txBody>
      </p:sp>
      <p:sp>
        <p:nvSpPr>
          <p:cNvPr id="149" name="Shape 149"/>
          <p:cNvSpPr txBox="1"/>
          <p:nvPr/>
        </p:nvSpPr>
        <p:spPr>
          <a:xfrm>
            <a:off x="266050" y="952500"/>
            <a:ext cx="3736200" cy="3955200"/>
          </a:xfrm>
          <a:prstGeom prst="rect">
            <a:avLst/>
          </a:prstGeom>
          <a:noFill/>
          <a:ln>
            <a:noFill/>
          </a:ln>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a:solidFill>
                  <a:schemeClr val="dk1"/>
                </a:solidFill>
                <a:latin typeface="Droid Sans"/>
                <a:ea typeface="Droid Sans"/>
                <a:cs typeface="Droid Sans"/>
                <a:sym typeface="Droid Sans"/>
              </a:rPr>
              <a:t>There is an old question - What comes first the chicken or the egg? Well in this in designing cloud based web app, it is the chicken. We are doing the results first.</a:t>
            </a:r>
            <a:endParaRPr>
              <a:solidFill>
                <a:schemeClr val="dk1"/>
              </a:solidFill>
              <a:latin typeface="Droid Sans"/>
              <a:ea typeface="Droid Sans"/>
              <a:cs typeface="Droid Sans"/>
              <a:sym typeface="Droid Sans"/>
            </a:endParaRPr>
          </a:p>
          <a:p>
            <a:pPr indent="0" lvl="0" marL="0" rtl="0">
              <a:lnSpc>
                <a:spcPct val="100000"/>
              </a:lnSpc>
              <a:spcBef>
                <a:spcPts val="0"/>
              </a:spcBef>
              <a:spcAft>
                <a:spcPts val="0"/>
              </a:spcAft>
              <a:buNone/>
            </a:pPr>
            <a:r>
              <a:t/>
            </a:r>
            <a:endParaRPr>
              <a:solidFill>
                <a:schemeClr val="dk1"/>
              </a:solidFill>
              <a:latin typeface="Droid Sans"/>
              <a:ea typeface="Droid Sans"/>
              <a:cs typeface="Droid Sans"/>
              <a:sym typeface="Droid Sans"/>
            </a:endParaRPr>
          </a:p>
          <a:p>
            <a:pPr indent="0" lvl="0" marL="0" rtl="0">
              <a:lnSpc>
                <a:spcPct val="100000"/>
              </a:lnSpc>
              <a:spcBef>
                <a:spcPts val="0"/>
              </a:spcBef>
              <a:spcAft>
                <a:spcPts val="0"/>
              </a:spcAft>
              <a:buNone/>
            </a:pPr>
            <a:r>
              <a:rPr lang="en">
                <a:solidFill>
                  <a:schemeClr val="dk1"/>
                </a:solidFill>
                <a:latin typeface="Droid Sans"/>
                <a:ea typeface="Droid Sans"/>
                <a:cs typeface="Droid Sans"/>
                <a:sym typeface="Droid Sans"/>
              </a:rPr>
              <a:t>I recommend that you follow these steps:</a:t>
            </a:r>
            <a:endParaRPr>
              <a:solidFill>
                <a:schemeClr val="dk1"/>
              </a:solidFill>
              <a:latin typeface="Droid Sans"/>
              <a:ea typeface="Droid Sans"/>
              <a:cs typeface="Droid Sans"/>
              <a:sym typeface="Droid Sans"/>
            </a:endParaRPr>
          </a:p>
          <a:p>
            <a:pPr indent="0" lvl="0" marL="0" rtl="0">
              <a:lnSpc>
                <a:spcPct val="100000"/>
              </a:lnSpc>
              <a:spcBef>
                <a:spcPts val="0"/>
              </a:spcBef>
              <a:spcAft>
                <a:spcPts val="0"/>
              </a:spcAft>
              <a:buNone/>
            </a:pPr>
            <a:r>
              <a:t/>
            </a:r>
            <a:endParaRPr>
              <a:solidFill>
                <a:schemeClr val="dk1"/>
              </a:solidFill>
              <a:latin typeface="Droid Sans"/>
              <a:ea typeface="Droid Sans"/>
              <a:cs typeface="Droid Sans"/>
              <a:sym typeface="Droid Sans"/>
            </a:endParaRPr>
          </a:p>
          <a:p>
            <a:pPr indent="-317500" lvl="0" marL="457200" rtl="0">
              <a:lnSpc>
                <a:spcPct val="100000"/>
              </a:lnSpc>
              <a:spcBef>
                <a:spcPts val="0"/>
              </a:spcBef>
              <a:spcAft>
                <a:spcPts val="0"/>
              </a:spcAft>
              <a:buClr>
                <a:schemeClr val="dk1"/>
              </a:buClr>
              <a:buSzPts val="1400"/>
              <a:buFont typeface="Droid Sans"/>
              <a:buAutoNum type="arabicPeriod"/>
            </a:pPr>
            <a:r>
              <a:rPr lang="en">
                <a:solidFill>
                  <a:schemeClr val="dk1"/>
                </a:solidFill>
                <a:latin typeface="Droid Sans"/>
                <a:ea typeface="Droid Sans"/>
                <a:cs typeface="Droid Sans"/>
                <a:sym typeface="Droid Sans"/>
              </a:rPr>
              <a:t>Design the User Interface </a:t>
            </a:r>
            <a:r>
              <a:rPr b="1" lang="en">
                <a:solidFill>
                  <a:schemeClr val="dk1"/>
                </a:solidFill>
                <a:latin typeface="Droid Sans"/>
                <a:ea typeface="Droid Sans"/>
                <a:cs typeface="Droid Sans"/>
                <a:sym typeface="Droid Sans"/>
              </a:rPr>
              <a:t>View</a:t>
            </a:r>
            <a:br>
              <a:rPr lang="en">
                <a:solidFill>
                  <a:schemeClr val="dk1"/>
                </a:solidFill>
                <a:latin typeface="Droid Sans"/>
                <a:ea typeface="Droid Sans"/>
                <a:cs typeface="Droid Sans"/>
                <a:sym typeface="Droid Sans"/>
              </a:rPr>
            </a:br>
            <a:endParaRPr>
              <a:solidFill>
                <a:schemeClr val="dk1"/>
              </a:solidFill>
              <a:latin typeface="Droid Sans"/>
              <a:ea typeface="Droid Sans"/>
              <a:cs typeface="Droid Sans"/>
              <a:sym typeface="Droid Sans"/>
            </a:endParaRPr>
          </a:p>
          <a:p>
            <a:pPr indent="-317500" lvl="0" marL="457200" rtl="0">
              <a:lnSpc>
                <a:spcPct val="100000"/>
              </a:lnSpc>
              <a:spcBef>
                <a:spcPts val="0"/>
              </a:spcBef>
              <a:spcAft>
                <a:spcPts val="0"/>
              </a:spcAft>
              <a:buClr>
                <a:schemeClr val="dk1"/>
              </a:buClr>
              <a:buSzPts val="1400"/>
              <a:buFont typeface="Droid Sans"/>
              <a:buAutoNum type="arabicPeriod"/>
            </a:pPr>
            <a:r>
              <a:rPr lang="en">
                <a:solidFill>
                  <a:schemeClr val="dk1"/>
                </a:solidFill>
                <a:latin typeface="Droid Sans"/>
                <a:ea typeface="Droid Sans"/>
                <a:cs typeface="Droid Sans"/>
                <a:sym typeface="Droid Sans"/>
              </a:rPr>
              <a:t>Create an Array Data </a:t>
            </a:r>
            <a:r>
              <a:rPr b="1" lang="en">
                <a:solidFill>
                  <a:schemeClr val="dk1"/>
                </a:solidFill>
                <a:latin typeface="Droid Sans"/>
                <a:ea typeface="Droid Sans"/>
                <a:cs typeface="Droid Sans"/>
                <a:sym typeface="Droid Sans"/>
              </a:rPr>
              <a:t>Model</a:t>
            </a:r>
            <a:br>
              <a:rPr lang="en">
                <a:solidFill>
                  <a:schemeClr val="dk1"/>
                </a:solidFill>
                <a:latin typeface="Droid Sans"/>
                <a:ea typeface="Droid Sans"/>
                <a:cs typeface="Droid Sans"/>
                <a:sym typeface="Droid Sans"/>
              </a:rPr>
            </a:br>
            <a:endParaRPr>
              <a:solidFill>
                <a:schemeClr val="dk1"/>
              </a:solidFill>
              <a:latin typeface="Droid Sans"/>
              <a:ea typeface="Droid Sans"/>
              <a:cs typeface="Droid Sans"/>
              <a:sym typeface="Droid Sans"/>
            </a:endParaRPr>
          </a:p>
          <a:p>
            <a:pPr indent="-317500" lvl="0" marL="457200" rtl="0">
              <a:lnSpc>
                <a:spcPct val="100000"/>
              </a:lnSpc>
              <a:spcBef>
                <a:spcPts val="0"/>
              </a:spcBef>
              <a:spcAft>
                <a:spcPts val="0"/>
              </a:spcAft>
              <a:buClr>
                <a:schemeClr val="dk1"/>
              </a:buClr>
              <a:buSzPts val="1400"/>
              <a:buFont typeface="Droid Sans"/>
              <a:buAutoNum type="arabicPeriod"/>
            </a:pPr>
            <a:r>
              <a:rPr lang="en">
                <a:solidFill>
                  <a:schemeClr val="dk1"/>
                </a:solidFill>
                <a:latin typeface="Droid Sans"/>
                <a:ea typeface="Droid Sans"/>
                <a:cs typeface="Droid Sans"/>
                <a:sym typeface="Droid Sans"/>
              </a:rPr>
              <a:t>Code the </a:t>
            </a:r>
            <a:r>
              <a:rPr b="1" lang="en">
                <a:solidFill>
                  <a:schemeClr val="dk1"/>
                </a:solidFill>
                <a:latin typeface="Droid Sans"/>
                <a:ea typeface="Droid Sans"/>
                <a:cs typeface="Droid Sans"/>
                <a:sym typeface="Droid Sans"/>
              </a:rPr>
              <a:t>Control</a:t>
            </a:r>
            <a:r>
              <a:rPr lang="en">
                <a:solidFill>
                  <a:schemeClr val="dk1"/>
                </a:solidFill>
                <a:latin typeface="Droid Sans"/>
                <a:ea typeface="Droid Sans"/>
                <a:cs typeface="Droid Sans"/>
                <a:sym typeface="Droid Sans"/>
              </a:rPr>
              <a:t> logic between the model and the view.</a:t>
            </a:r>
            <a:endParaRPr>
              <a:solidFill>
                <a:schemeClr val="dk1"/>
              </a:solidFill>
              <a:latin typeface="Droid Sans"/>
              <a:ea typeface="Droid Sans"/>
              <a:cs typeface="Droid Sans"/>
              <a:sym typeface="Droid Sans"/>
            </a:endParaRPr>
          </a:p>
          <a:p>
            <a:pPr indent="0" lvl="0" marL="0" rtl="0">
              <a:lnSpc>
                <a:spcPct val="100000"/>
              </a:lnSpc>
              <a:spcBef>
                <a:spcPts val="0"/>
              </a:spcBef>
              <a:spcAft>
                <a:spcPts val="0"/>
              </a:spcAft>
              <a:buNone/>
            </a:pPr>
            <a:r>
              <a:t/>
            </a:r>
            <a:endParaRPr/>
          </a:p>
        </p:txBody>
      </p:sp>
      <p:pic>
        <p:nvPicPr>
          <p:cNvPr id="150" name="Shape 150"/>
          <p:cNvPicPr preferRelativeResize="0"/>
          <p:nvPr/>
        </p:nvPicPr>
        <p:blipFill rotWithShape="1">
          <a:blip r:embed="rId3">
            <a:alphaModFix/>
          </a:blip>
          <a:srcRect b="0" l="14588" r="17935" t="0"/>
          <a:stretch/>
        </p:blipFill>
        <p:spPr>
          <a:xfrm>
            <a:off x="43475" y="28750"/>
            <a:ext cx="481099" cy="650574"/>
          </a:xfrm>
          <a:prstGeom prst="rect">
            <a:avLst/>
          </a:prstGeom>
          <a:noFill/>
          <a:ln>
            <a:noFill/>
          </a:ln>
        </p:spPr>
      </p:pic>
      <p:pic>
        <p:nvPicPr>
          <p:cNvPr id="151" name="Shape 151"/>
          <p:cNvPicPr preferRelativeResize="0"/>
          <p:nvPr/>
        </p:nvPicPr>
        <p:blipFill>
          <a:blip r:embed="rId4">
            <a:alphaModFix/>
          </a:blip>
          <a:stretch>
            <a:fillRect/>
          </a:stretch>
        </p:blipFill>
        <p:spPr>
          <a:xfrm>
            <a:off x="5996113" y="952500"/>
            <a:ext cx="2809875" cy="3714750"/>
          </a:xfrm>
          <a:prstGeom prst="rect">
            <a:avLst/>
          </a:prstGeom>
          <a:noFill/>
          <a:ln>
            <a:noFill/>
          </a:ln>
        </p:spPr>
      </p:pic>
      <p:cxnSp>
        <p:nvCxnSpPr>
          <p:cNvPr id="152" name="Shape 152"/>
          <p:cNvCxnSpPr/>
          <p:nvPr/>
        </p:nvCxnSpPr>
        <p:spPr>
          <a:xfrm>
            <a:off x="5487525" y="1669750"/>
            <a:ext cx="453000" cy="0"/>
          </a:xfrm>
          <a:prstGeom prst="straightConnector1">
            <a:avLst/>
          </a:prstGeom>
          <a:noFill/>
          <a:ln cap="flat" cmpd="sng" w="19050">
            <a:solidFill>
              <a:srgbClr val="CC0000"/>
            </a:solidFill>
            <a:prstDash val="solid"/>
            <a:round/>
            <a:headEnd len="med" w="med" type="none"/>
            <a:tailEnd len="med" w="med" type="triangle"/>
          </a:ln>
        </p:spPr>
      </p:cxnSp>
      <p:cxnSp>
        <p:nvCxnSpPr>
          <p:cNvPr id="153" name="Shape 153"/>
          <p:cNvCxnSpPr/>
          <p:nvPr/>
        </p:nvCxnSpPr>
        <p:spPr>
          <a:xfrm>
            <a:off x="5487525" y="3475125"/>
            <a:ext cx="453000" cy="0"/>
          </a:xfrm>
          <a:prstGeom prst="straightConnector1">
            <a:avLst/>
          </a:prstGeom>
          <a:noFill/>
          <a:ln cap="flat" cmpd="sng" w="19050">
            <a:solidFill>
              <a:srgbClr val="CC0000"/>
            </a:solidFill>
            <a:prstDash val="solid"/>
            <a:round/>
            <a:headEnd len="med" w="med" type="none"/>
            <a:tailEnd len="med" w="med" type="triangle"/>
          </a:ln>
        </p:spPr>
      </p:cxnSp>
      <p:cxnSp>
        <p:nvCxnSpPr>
          <p:cNvPr id="154" name="Shape 154"/>
          <p:cNvCxnSpPr/>
          <p:nvPr/>
        </p:nvCxnSpPr>
        <p:spPr>
          <a:xfrm>
            <a:off x="5487525" y="4265225"/>
            <a:ext cx="453000" cy="0"/>
          </a:xfrm>
          <a:prstGeom prst="straightConnector1">
            <a:avLst/>
          </a:prstGeom>
          <a:noFill/>
          <a:ln cap="flat" cmpd="sng" w="19050">
            <a:solidFill>
              <a:srgbClr val="CC0000"/>
            </a:solidFill>
            <a:prstDash val="solid"/>
            <a:round/>
            <a:headEnd len="med" w="med" type="none"/>
            <a:tailEnd len="med" w="med" type="triangle"/>
          </a:ln>
        </p:spPr>
      </p:cxnSp>
      <p:sp>
        <p:nvSpPr>
          <p:cNvPr id="155" name="Shape 155"/>
          <p:cNvSpPr txBox="1"/>
          <p:nvPr/>
        </p:nvSpPr>
        <p:spPr>
          <a:xfrm>
            <a:off x="4656850" y="1463450"/>
            <a:ext cx="830700" cy="344100"/>
          </a:xfrm>
          <a:prstGeom prst="rect">
            <a:avLst/>
          </a:prstGeom>
          <a:noFill/>
          <a:ln>
            <a:noFill/>
          </a:ln>
        </p:spPr>
        <p:txBody>
          <a:bodyPr anchorCtr="0" anchor="t" bIns="91425" lIns="91425" spcFirstLastPara="1" rIns="91425" wrap="square" tIns="91425">
            <a:noAutofit/>
          </a:bodyPr>
          <a:lstStyle/>
          <a:p>
            <a:pPr indent="0" lvl="0" marL="0" algn="r">
              <a:spcBef>
                <a:spcPts val="0"/>
              </a:spcBef>
              <a:spcAft>
                <a:spcPts val="0"/>
              </a:spcAft>
              <a:buNone/>
            </a:pPr>
            <a:r>
              <a:rPr lang="en"/>
              <a:t>Control</a:t>
            </a:r>
            <a:endParaRPr/>
          </a:p>
        </p:txBody>
      </p:sp>
      <p:sp>
        <p:nvSpPr>
          <p:cNvPr id="156" name="Shape 156"/>
          <p:cNvSpPr txBox="1"/>
          <p:nvPr/>
        </p:nvSpPr>
        <p:spPr>
          <a:xfrm>
            <a:off x="4656850" y="3303075"/>
            <a:ext cx="830700" cy="344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t>Model</a:t>
            </a:r>
            <a:endParaRPr/>
          </a:p>
        </p:txBody>
      </p:sp>
      <p:sp>
        <p:nvSpPr>
          <p:cNvPr id="157" name="Shape 157"/>
          <p:cNvSpPr txBox="1"/>
          <p:nvPr/>
        </p:nvSpPr>
        <p:spPr>
          <a:xfrm>
            <a:off x="4656850" y="4076394"/>
            <a:ext cx="830700" cy="344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t>View</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Shape 162"/>
          <p:cNvSpPr txBox="1"/>
          <p:nvPr>
            <p:ph type="ctrTitle"/>
          </p:nvPr>
        </p:nvSpPr>
        <p:spPr>
          <a:xfrm>
            <a:off x="700125" y="112050"/>
            <a:ext cx="8235000" cy="650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434343"/>
                </a:solidFill>
              </a:rPr>
              <a:t>#2 Understanding Control + Model + View development</a:t>
            </a:r>
            <a:endParaRPr sz="1800">
              <a:solidFill>
                <a:srgbClr val="434343"/>
              </a:solidFill>
            </a:endParaRPr>
          </a:p>
        </p:txBody>
      </p:sp>
      <p:pic>
        <p:nvPicPr>
          <p:cNvPr id="163" name="Shape 163"/>
          <p:cNvPicPr preferRelativeResize="0"/>
          <p:nvPr/>
        </p:nvPicPr>
        <p:blipFill rotWithShape="1">
          <a:blip r:embed="rId3">
            <a:alphaModFix/>
          </a:blip>
          <a:srcRect b="0" l="14588" r="17935" t="0"/>
          <a:stretch/>
        </p:blipFill>
        <p:spPr>
          <a:xfrm>
            <a:off x="43475" y="28750"/>
            <a:ext cx="481099" cy="650574"/>
          </a:xfrm>
          <a:prstGeom prst="rect">
            <a:avLst/>
          </a:prstGeom>
          <a:noFill/>
          <a:ln>
            <a:noFill/>
          </a:ln>
        </p:spPr>
      </p:pic>
      <p:sp>
        <p:nvSpPr>
          <p:cNvPr id="164" name="Shape 164"/>
          <p:cNvSpPr txBox="1"/>
          <p:nvPr/>
        </p:nvSpPr>
        <p:spPr>
          <a:xfrm>
            <a:off x="371025" y="935000"/>
            <a:ext cx="3302100" cy="3955200"/>
          </a:xfrm>
          <a:prstGeom prst="rect">
            <a:avLst/>
          </a:prstGeom>
          <a:noFill/>
          <a:ln>
            <a:noFill/>
          </a:ln>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a:solidFill>
                  <a:schemeClr val="dk1"/>
                </a:solidFill>
              </a:rPr>
              <a:t>Our goal is to design an App similar to Apple's App Store. As you can see the User Interface [View] is broken into three sections:</a:t>
            </a:r>
            <a:endParaRPr>
              <a:solidFill>
                <a:schemeClr val="dk1"/>
              </a:solidFill>
            </a:endParaRPr>
          </a:p>
          <a:p>
            <a:pPr indent="0" lvl="0" marL="0" rtl="0">
              <a:lnSpc>
                <a:spcPct val="100000"/>
              </a:lnSpc>
              <a:spcBef>
                <a:spcPts val="0"/>
              </a:spcBef>
              <a:spcAft>
                <a:spcPts val="0"/>
              </a:spcAft>
              <a:buNone/>
            </a:pPr>
            <a:r>
              <a:t/>
            </a:r>
            <a:endParaRPr>
              <a:solidFill>
                <a:schemeClr val="dk1"/>
              </a:solidFill>
            </a:endParaRPr>
          </a:p>
          <a:p>
            <a:pPr indent="0" lvl="0" marL="0" rtl="0">
              <a:lnSpc>
                <a:spcPct val="100000"/>
              </a:lnSpc>
              <a:spcBef>
                <a:spcPts val="0"/>
              </a:spcBef>
              <a:spcAft>
                <a:spcPts val="0"/>
              </a:spcAft>
              <a:buNone/>
            </a:pPr>
            <a:r>
              <a:t/>
            </a:r>
            <a:endParaRPr>
              <a:solidFill>
                <a:schemeClr val="dk1"/>
              </a:solidFill>
            </a:endParaRPr>
          </a:p>
          <a:p>
            <a:pPr indent="0" lvl="0" marL="0" rtl="0">
              <a:lnSpc>
                <a:spcPct val="100000"/>
              </a:lnSpc>
              <a:spcBef>
                <a:spcPts val="0"/>
              </a:spcBef>
              <a:spcAft>
                <a:spcPts val="0"/>
              </a:spcAft>
              <a:buNone/>
            </a:pPr>
            <a:r>
              <a:rPr lang="en">
                <a:solidFill>
                  <a:schemeClr val="dk1"/>
                </a:solidFill>
              </a:rPr>
              <a:t>1. Slider</a:t>
            </a:r>
            <a:endParaRPr>
              <a:solidFill>
                <a:schemeClr val="dk1"/>
              </a:solidFill>
            </a:endParaRPr>
          </a:p>
          <a:p>
            <a:pPr indent="0" lvl="0" marL="0" rtl="0">
              <a:lnSpc>
                <a:spcPct val="100000"/>
              </a:lnSpc>
              <a:spcBef>
                <a:spcPts val="0"/>
              </a:spcBef>
              <a:spcAft>
                <a:spcPts val="0"/>
              </a:spcAft>
              <a:buNone/>
            </a:pPr>
            <a:r>
              <a:t/>
            </a:r>
            <a:endParaRPr>
              <a:solidFill>
                <a:schemeClr val="dk1"/>
              </a:solidFill>
            </a:endParaRPr>
          </a:p>
          <a:p>
            <a:pPr indent="0" lvl="0" marL="0" rtl="0">
              <a:lnSpc>
                <a:spcPct val="100000"/>
              </a:lnSpc>
              <a:spcBef>
                <a:spcPts val="0"/>
              </a:spcBef>
              <a:spcAft>
                <a:spcPts val="0"/>
              </a:spcAft>
              <a:buNone/>
            </a:pPr>
            <a:r>
              <a:t/>
            </a:r>
            <a:endParaRPr>
              <a:solidFill>
                <a:schemeClr val="dk1"/>
              </a:solidFill>
            </a:endParaRPr>
          </a:p>
          <a:p>
            <a:pPr indent="0" lvl="0" marL="0" rtl="0">
              <a:lnSpc>
                <a:spcPct val="100000"/>
              </a:lnSpc>
              <a:spcBef>
                <a:spcPts val="0"/>
              </a:spcBef>
              <a:spcAft>
                <a:spcPts val="0"/>
              </a:spcAft>
              <a:buNone/>
            </a:pPr>
            <a:r>
              <a:rPr lang="en">
                <a:solidFill>
                  <a:schemeClr val="dk1"/>
                </a:solidFill>
              </a:rPr>
              <a:t>2. Products</a:t>
            </a:r>
            <a:endParaRPr>
              <a:solidFill>
                <a:schemeClr val="dk1"/>
              </a:solidFill>
            </a:endParaRPr>
          </a:p>
          <a:p>
            <a:pPr indent="0" lvl="0" marL="0" rtl="0">
              <a:lnSpc>
                <a:spcPct val="100000"/>
              </a:lnSpc>
              <a:spcBef>
                <a:spcPts val="0"/>
              </a:spcBef>
              <a:spcAft>
                <a:spcPts val="0"/>
              </a:spcAft>
              <a:buNone/>
            </a:pPr>
            <a:r>
              <a:t/>
            </a:r>
            <a:endParaRPr>
              <a:solidFill>
                <a:schemeClr val="dk1"/>
              </a:solidFill>
            </a:endParaRPr>
          </a:p>
          <a:p>
            <a:pPr indent="0" lvl="0" marL="0" rtl="0">
              <a:lnSpc>
                <a:spcPct val="100000"/>
              </a:lnSpc>
              <a:spcBef>
                <a:spcPts val="0"/>
              </a:spcBef>
              <a:spcAft>
                <a:spcPts val="0"/>
              </a:spcAft>
              <a:buNone/>
            </a:pPr>
            <a:r>
              <a:t/>
            </a:r>
            <a:endParaRPr>
              <a:solidFill>
                <a:schemeClr val="dk1"/>
              </a:solidFill>
            </a:endParaRPr>
          </a:p>
          <a:p>
            <a:pPr indent="0" lvl="0" marL="0" rtl="0">
              <a:lnSpc>
                <a:spcPct val="100000"/>
              </a:lnSpc>
              <a:spcBef>
                <a:spcPts val="0"/>
              </a:spcBef>
              <a:spcAft>
                <a:spcPts val="0"/>
              </a:spcAft>
              <a:buNone/>
            </a:pPr>
            <a:r>
              <a:rPr lang="en">
                <a:solidFill>
                  <a:schemeClr val="dk1"/>
                </a:solidFill>
              </a:rPr>
              <a:t>3. Category</a:t>
            </a:r>
            <a:endParaRPr>
              <a:solidFill>
                <a:schemeClr val="dk1"/>
              </a:solidFill>
            </a:endParaRPr>
          </a:p>
          <a:p>
            <a:pPr indent="0" lvl="0" marL="0" rtl="0">
              <a:lnSpc>
                <a:spcPct val="100000"/>
              </a:lnSpc>
              <a:spcBef>
                <a:spcPts val="0"/>
              </a:spcBef>
              <a:spcAft>
                <a:spcPts val="0"/>
              </a:spcAft>
              <a:buNone/>
            </a:pPr>
            <a:r>
              <a:t/>
            </a:r>
            <a:endParaRPr/>
          </a:p>
        </p:txBody>
      </p:sp>
      <p:sp>
        <p:nvSpPr>
          <p:cNvPr id="165" name="Shape 165"/>
          <p:cNvSpPr txBox="1"/>
          <p:nvPr>
            <p:ph type="ctrTitle"/>
          </p:nvPr>
        </p:nvSpPr>
        <p:spPr>
          <a:xfrm>
            <a:off x="4351450" y="612200"/>
            <a:ext cx="3972000" cy="533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666666"/>
                </a:solidFill>
              </a:rPr>
              <a:t>App Store UI</a:t>
            </a:r>
            <a:endParaRPr sz="1800">
              <a:solidFill>
                <a:srgbClr val="666666"/>
              </a:solidFill>
            </a:endParaRPr>
          </a:p>
        </p:txBody>
      </p:sp>
      <p:pic>
        <p:nvPicPr>
          <p:cNvPr id="166" name="Shape 166"/>
          <p:cNvPicPr preferRelativeResize="0"/>
          <p:nvPr/>
        </p:nvPicPr>
        <p:blipFill>
          <a:blip r:embed="rId4">
            <a:alphaModFix/>
          </a:blip>
          <a:stretch>
            <a:fillRect/>
          </a:stretch>
        </p:blipFill>
        <p:spPr>
          <a:xfrm>
            <a:off x="4194075" y="1145900"/>
            <a:ext cx="4572000" cy="3657600"/>
          </a:xfrm>
          <a:prstGeom prst="rect">
            <a:avLst/>
          </a:prstGeom>
          <a:noFill/>
          <a:ln cap="flat" cmpd="sng" w="19050">
            <a:solidFill>
              <a:srgbClr val="D9D9D9"/>
            </a:solidFill>
            <a:prstDash val="solid"/>
            <a:round/>
            <a:headEnd len="sm" w="sm" type="none"/>
            <a:tailEnd len="sm" w="sm" type="none"/>
          </a:ln>
        </p:spPr>
      </p:pic>
      <p:sp>
        <p:nvSpPr>
          <p:cNvPr id="167" name="Shape 167"/>
          <p:cNvSpPr/>
          <p:nvPr/>
        </p:nvSpPr>
        <p:spPr>
          <a:xfrm>
            <a:off x="4194075" y="1058500"/>
            <a:ext cx="4616100" cy="1551000"/>
          </a:xfrm>
          <a:prstGeom prst="rect">
            <a:avLst/>
          </a:prstGeom>
          <a:no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8" name="Shape 168"/>
          <p:cNvSpPr/>
          <p:nvPr/>
        </p:nvSpPr>
        <p:spPr>
          <a:xfrm>
            <a:off x="4194075" y="2651450"/>
            <a:ext cx="3577200" cy="2198400"/>
          </a:xfrm>
          <a:prstGeom prst="rect">
            <a:avLst/>
          </a:prstGeom>
          <a:no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9" name="Shape 169"/>
          <p:cNvSpPr/>
          <p:nvPr/>
        </p:nvSpPr>
        <p:spPr>
          <a:xfrm>
            <a:off x="7820125" y="2652137"/>
            <a:ext cx="990300" cy="2198400"/>
          </a:xfrm>
          <a:prstGeom prst="rect">
            <a:avLst/>
          </a:prstGeom>
          <a:no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0" name="Shape 170"/>
          <p:cNvSpPr/>
          <p:nvPr/>
        </p:nvSpPr>
        <p:spPr>
          <a:xfrm>
            <a:off x="3743088" y="1492750"/>
            <a:ext cx="381000" cy="381000"/>
          </a:xfrm>
          <a:prstGeom prst="ellipse">
            <a:avLst/>
          </a:prstGeom>
          <a:solidFill>
            <a:srgbClr val="CC0000"/>
          </a:solidFill>
          <a:ln>
            <a:noFill/>
          </a:ln>
        </p:spPr>
        <p:txBody>
          <a:bodyPr anchorCtr="0" anchor="ctr" bIns="91425" lIns="91425" spcFirstLastPara="1" rIns="91425" wrap="square" tIns="91425">
            <a:noAutofit/>
          </a:bodyPr>
          <a:lstStyle/>
          <a:p>
            <a:pPr indent="0" lvl="0" marL="0" algn="ctr">
              <a:spcBef>
                <a:spcPts val="0"/>
              </a:spcBef>
              <a:spcAft>
                <a:spcPts val="0"/>
              </a:spcAft>
              <a:buNone/>
            </a:pPr>
            <a:r>
              <a:rPr b="1" lang="en">
                <a:solidFill>
                  <a:srgbClr val="FFFFFF"/>
                </a:solidFill>
              </a:rPr>
              <a:t>1</a:t>
            </a:r>
            <a:endParaRPr b="1">
              <a:solidFill>
                <a:srgbClr val="FFFFFF"/>
              </a:solidFill>
            </a:endParaRPr>
          </a:p>
        </p:txBody>
      </p:sp>
      <p:sp>
        <p:nvSpPr>
          <p:cNvPr id="171" name="Shape 171"/>
          <p:cNvSpPr/>
          <p:nvPr/>
        </p:nvSpPr>
        <p:spPr>
          <a:xfrm>
            <a:off x="3743088" y="2722100"/>
            <a:ext cx="381000" cy="3810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2</a:t>
            </a:r>
            <a:endParaRPr b="1">
              <a:solidFill>
                <a:srgbClr val="FFFFFF"/>
              </a:solidFill>
            </a:endParaRPr>
          </a:p>
        </p:txBody>
      </p:sp>
      <p:sp>
        <p:nvSpPr>
          <p:cNvPr id="172" name="Shape 172"/>
          <p:cNvSpPr/>
          <p:nvPr/>
        </p:nvSpPr>
        <p:spPr>
          <a:xfrm>
            <a:off x="8385063" y="2784200"/>
            <a:ext cx="381000" cy="3810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3</a:t>
            </a:r>
            <a:endParaRPr b="1">
              <a:solidFill>
                <a:srgbClr val="FFFF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Shape 177"/>
          <p:cNvSpPr txBox="1"/>
          <p:nvPr>
            <p:ph type="ctrTitle"/>
          </p:nvPr>
        </p:nvSpPr>
        <p:spPr>
          <a:xfrm>
            <a:off x="700125" y="112050"/>
            <a:ext cx="8235000" cy="650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434343"/>
                </a:solidFill>
              </a:rPr>
              <a:t>#2 Understanding Control + Model + View development</a:t>
            </a:r>
            <a:endParaRPr sz="1800">
              <a:solidFill>
                <a:srgbClr val="434343"/>
              </a:solidFill>
            </a:endParaRPr>
          </a:p>
        </p:txBody>
      </p:sp>
      <p:pic>
        <p:nvPicPr>
          <p:cNvPr id="178" name="Shape 178"/>
          <p:cNvPicPr preferRelativeResize="0"/>
          <p:nvPr/>
        </p:nvPicPr>
        <p:blipFill rotWithShape="1">
          <a:blip r:embed="rId3">
            <a:alphaModFix/>
          </a:blip>
          <a:srcRect b="0" l="14588" r="17935" t="0"/>
          <a:stretch/>
        </p:blipFill>
        <p:spPr>
          <a:xfrm>
            <a:off x="43475" y="28750"/>
            <a:ext cx="481099" cy="650574"/>
          </a:xfrm>
          <a:prstGeom prst="rect">
            <a:avLst/>
          </a:prstGeom>
          <a:noFill/>
          <a:ln>
            <a:noFill/>
          </a:ln>
        </p:spPr>
      </p:pic>
      <p:sp>
        <p:nvSpPr>
          <p:cNvPr id="179" name="Shape 179"/>
          <p:cNvSpPr txBox="1"/>
          <p:nvPr/>
        </p:nvSpPr>
        <p:spPr>
          <a:xfrm>
            <a:off x="371025" y="935000"/>
            <a:ext cx="3302100" cy="3955200"/>
          </a:xfrm>
          <a:prstGeom prst="rect">
            <a:avLst/>
          </a:prstGeom>
          <a:noFill/>
          <a:ln>
            <a:noFill/>
          </a:ln>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a:solidFill>
                  <a:schemeClr val="dk1"/>
                </a:solidFill>
              </a:rPr>
              <a:t>In the views folder create let’s create </a:t>
            </a:r>
            <a:r>
              <a:rPr b="1" lang="en">
                <a:solidFill>
                  <a:schemeClr val="dk1"/>
                </a:solidFill>
              </a:rPr>
              <a:t>index.lc</a:t>
            </a:r>
            <a:r>
              <a:rPr lang="en">
                <a:solidFill>
                  <a:schemeClr val="dk1"/>
                </a:solidFill>
              </a:rPr>
              <a:t>. Copy over the HTML on the right and save the file.</a:t>
            </a:r>
            <a:endParaRPr>
              <a:solidFill>
                <a:schemeClr val="dk1"/>
              </a:solidFill>
            </a:endParaRPr>
          </a:p>
          <a:p>
            <a:pPr indent="0" lvl="0" marL="0" rtl="0">
              <a:lnSpc>
                <a:spcPct val="100000"/>
              </a:lnSpc>
              <a:spcBef>
                <a:spcPts val="0"/>
              </a:spcBef>
              <a:spcAft>
                <a:spcPts val="0"/>
              </a:spcAft>
              <a:buNone/>
            </a:pPr>
            <a:r>
              <a:t/>
            </a:r>
            <a:endParaRPr>
              <a:solidFill>
                <a:schemeClr val="dk1"/>
              </a:solidFill>
            </a:endParaRPr>
          </a:p>
          <a:p>
            <a:pPr indent="0" lvl="0" marL="0" rtl="0">
              <a:spcBef>
                <a:spcPts val="0"/>
              </a:spcBef>
              <a:spcAft>
                <a:spcPts val="0"/>
              </a:spcAft>
              <a:buClr>
                <a:schemeClr val="dk1"/>
              </a:buClr>
              <a:buSzPts val="1100"/>
              <a:buFont typeface="Arial"/>
              <a:buNone/>
            </a:pPr>
            <a:r>
              <a:rPr lang="en">
                <a:solidFill>
                  <a:schemeClr val="dk1"/>
                </a:solidFill>
              </a:rPr>
              <a:t>1. Slider - The slider Images will be built in this section.</a:t>
            </a:r>
            <a:endParaRPr>
              <a:solidFill>
                <a:schemeClr val="dk1"/>
              </a:solidFill>
            </a:endParaRPr>
          </a:p>
          <a:p>
            <a:pPr indent="0" lvl="0" marL="0" rtl="0">
              <a:spcBef>
                <a:spcPts val="0"/>
              </a:spcBef>
              <a:spcAft>
                <a:spcPts val="0"/>
              </a:spcAft>
              <a:buNone/>
            </a:pPr>
            <a:r>
              <a:t/>
            </a:r>
            <a:endParaRPr>
              <a:solidFill>
                <a:schemeClr val="dk1"/>
              </a:solidFill>
            </a:endParaRPr>
          </a:p>
          <a:p>
            <a:pPr indent="0" lvl="0" marL="0" rtl="0">
              <a:spcBef>
                <a:spcPts val="0"/>
              </a:spcBef>
              <a:spcAft>
                <a:spcPts val="0"/>
              </a:spcAft>
              <a:buClr>
                <a:schemeClr val="dk1"/>
              </a:buClr>
              <a:buSzPts val="1100"/>
              <a:buFont typeface="Arial"/>
              <a:buNone/>
            </a:pPr>
            <a:r>
              <a:t/>
            </a:r>
            <a:endParaRPr>
              <a:solidFill>
                <a:schemeClr val="dk1"/>
              </a:solidFill>
            </a:endParaRPr>
          </a:p>
          <a:p>
            <a:pPr indent="0" lvl="0" marL="0" rtl="0">
              <a:spcBef>
                <a:spcPts val="0"/>
              </a:spcBef>
              <a:spcAft>
                <a:spcPts val="0"/>
              </a:spcAft>
              <a:buNone/>
            </a:pPr>
            <a:r>
              <a:rPr lang="en">
                <a:solidFill>
                  <a:schemeClr val="dk1"/>
                </a:solidFill>
              </a:rPr>
              <a:t>2. Products - We will need to be a row based grid that list the apps for download and sale..</a:t>
            </a:r>
            <a:endParaRPr>
              <a:solidFill>
                <a:schemeClr val="dk1"/>
              </a:solidFill>
            </a:endParaRPr>
          </a:p>
          <a:p>
            <a:pPr indent="0" lvl="0" marL="0" rtl="0">
              <a:spcBef>
                <a:spcPts val="0"/>
              </a:spcBef>
              <a:spcAft>
                <a:spcPts val="0"/>
              </a:spcAft>
              <a:buClr>
                <a:schemeClr val="dk1"/>
              </a:buClr>
              <a:buSzPts val="1100"/>
              <a:buFont typeface="Arial"/>
              <a:buNone/>
            </a:pPr>
            <a:r>
              <a:t/>
            </a:r>
            <a:endParaRPr>
              <a:solidFill>
                <a:schemeClr val="dk1"/>
              </a:solidFill>
            </a:endParaRPr>
          </a:p>
          <a:p>
            <a:pPr indent="0" lvl="0" marL="0" rtl="0">
              <a:spcBef>
                <a:spcPts val="0"/>
              </a:spcBef>
              <a:spcAft>
                <a:spcPts val="0"/>
              </a:spcAft>
              <a:buClr>
                <a:schemeClr val="dk1"/>
              </a:buClr>
              <a:buSzPts val="1100"/>
              <a:buFont typeface="Arial"/>
              <a:buNone/>
            </a:pPr>
            <a:r>
              <a:t/>
            </a:r>
            <a:endParaRPr>
              <a:solidFill>
                <a:schemeClr val="dk1"/>
              </a:solidFill>
            </a:endParaRPr>
          </a:p>
          <a:p>
            <a:pPr indent="0" lvl="0" marL="0" rtl="0">
              <a:spcBef>
                <a:spcPts val="0"/>
              </a:spcBef>
              <a:spcAft>
                <a:spcPts val="0"/>
              </a:spcAft>
              <a:buClr>
                <a:schemeClr val="dk1"/>
              </a:buClr>
              <a:buSzPts val="1100"/>
              <a:buFont typeface="Arial"/>
              <a:buNone/>
            </a:pPr>
            <a:r>
              <a:rPr lang="en">
                <a:solidFill>
                  <a:schemeClr val="dk1"/>
                </a:solidFill>
              </a:rPr>
              <a:t>3. Category - This is a list of the App categories.</a:t>
            </a:r>
            <a:endParaRPr>
              <a:solidFill>
                <a:schemeClr val="dk1"/>
              </a:solidFill>
            </a:endParaRPr>
          </a:p>
          <a:p>
            <a:pPr indent="0" lvl="0" marL="0" rtl="0">
              <a:lnSpc>
                <a:spcPct val="100000"/>
              </a:lnSpc>
              <a:spcBef>
                <a:spcPts val="0"/>
              </a:spcBef>
              <a:spcAft>
                <a:spcPts val="0"/>
              </a:spcAft>
              <a:buNone/>
            </a:pPr>
            <a:r>
              <a:t/>
            </a:r>
            <a:endParaRPr/>
          </a:p>
        </p:txBody>
      </p:sp>
      <p:sp>
        <p:nvSpPr>
          <p:cNvPr id="180" name="Shape 180"/>
          <p:cNvSpPr txBox="1"/>
          <p:nvPr/>
        </p:nvSpPr>
        <p:spPr>
          <a:xfrm>
            <a:off x="4762500" y="1678425"/>
            <a:ext cx="3302100" cy="1955400"/>
          </a:xfrm>
          <a:prstGeom prst="rect">
            <a:avLst/>
          </a:prstGeom>
          <a:noFill/>
          <a:ln>
            <a:noFill/>
          </a:ln>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sz="1200">
                <a:solidFill>
                  <a:schemeClr val="dk1"/>
                </a:solidFill>
              </a:rPr>
              <a:t>&lt;html&gt;</a:t>
            </a:r>
            <a:endParaRPr sz="1200">
              <a:solidFill>
                <a:schemeClr val="dk1"/>
              </a:solidFill>
            </a:endParaRPr>
          </a:p>
          <a:p>
            <a:pPr indent="0" lvl="0" marL="0" rtl="0">
              <a:lnSpc>
                <a:spcPct val="100000"/>
              </a:lnSpc>
              <a:spcBef>
                <a:spcPts val="0"/>
              </a:spcBef>
              <a:spcAft>
                <a:spcPts val="0"/>
              </a:spcAft>
              <a:buClr>
                <a:schemeClr val="dk1"/>
              </a:buClr>
              <a:buSzPts val="1100"/>
              <a:buFont typeface="Arial"/>
              <a:buNone/>
            </a:pPr>
            <a:r>
              <a:t/>
            </a:r>
            <a:endParaRPr sz="1200">
              <a:solidFill>
                <a:schemeClr val="dk1"/>
              </a:solidFill>
            </a:endParaRPr>
          </a:p>
          <a:p>
            <a:pPr indent="0" lvl="0" marL="0" rtl="0">
              <a:lnSpc>
                <a:spcPct val="100000"/>
              </a:lnSpc>
              <a:spcBef>
                <a:spcPts val="0"/>
              </a:spcBef>
              <a:spcAft>
                <a:spcPts val="0"/>
              </a:spcAft>
              <a:buNone/>
            </a:pPr>
            <a:r>
              <a:rPr lang="en" sz="1200">
                <a:solidFill>
                  <a:schemeClr val="dk1"/>
                </a:solidFill>
              </a:rPr>
              <a:t>  &lt;p id="slider"&gt;1. Slider&lt;/p&gt;</a:t>
            </a:r>
            <a:endParaRPr sz="1200">
              <a:solidFill>
                <a:schemeClr val="dk1"/>
              </a:solidFill>
            </a:endParaRPr>
          </a:p>
          <a:p>
            <a:pPr indent="0" lvl="0" marL="0" rtl="0">
              <a:lnSpc>
                <a:spcPct val="100000"/>
              </a:lnSpc>
              <a:spcBef>
                <a:spcPts val="0"/>
              </a:spcBef>
              <a:spcAft>
                <a:spcPts val="0"/>
              </a:spcAft>
              <a:buNone/>
            </a:pPr>
            <a:r>
              <a:t/>
            </a:r>
            <a:endParaRPr sz="1200">
              <a:solidFill>
                <a:schemeClr val="dk1"/>
              </a:solidFill>
            </a:endParaRPr>
          </a:p>
          <a:p>
            <a:pPr indent="0" lvl="0" marL="0" rtl="0">
              <a:lnSpc>
                <a:spcPct val="100000"/>
              </a:lnSpc>
              <a:spcBef>
                <a:spcPts val="0"/>
              </a:spcBef>
              <a:spcAft>
                <a:spcPts val="0"/>
              </a:spcAft>
              <a:buClr>
                <a:schemeClr val="dk1"/>
              </a:buClr>
              <a:buSzPts val="1100"/>
              <a:buFont typeface="Arial"/>
              <a:buNone/>
            </a:pPr>
            <a:r>
              <a:t/>
            </a:r>
            <a:endParaRPr sz="1200">
              <a:solidFill>
                <a:schemeClr val="dk1"/>
              </a:solidFill>
            </a:endParaRPr>
          </a:p>
          <a:p>
            <a:pPr indent="0" lvl="0" marL="0" rtl="0">
              <a:lnSpc>
                <a:spcPct val="100000"/>
              </a:lnSpc>
              <a:spcBef>
                <a:spcPts val="0"/>
              </a:spcBef>
              <a:spcAft>
                <a:spcPts val="0"/>
              </a:spcAft>
              <a:buNone/>
            </a:pPr>
            <a:r>
              <a:rPr lang="en" sz="1200">
                <a:solidFill>
                  <a:schemeClr val="dk1"/>
                </a:solidFill>
              </a:rPr>
              <a:t>  &lt;p id="products"&gt;2. Products&lt;/p&gt;</a:t>
            </a:r>
            <a:endParaRPr sz="1200">
              <a:solidFill>
                <a:schemeClr val="dk1"/>
              </a:solidFill>
            </a:endParaRPr>
          </a:p>
          <a:p>
            <a:pPr indent="0" lvl="0" marL="0" rtl="0">
              <a:lnSpc>
                <a:spcPct val="100000"/>
              </a:lnSpc>
              <a:spcBef>
                <a:spcPts val="0"/>
              </a:spcBef>
              <a:spcAft>
                <a:spcPts val="0"/>
              </a:spcAft>
              <a:buNone/>
            </a:pPr>
            <a:r>
              <a:t/>
            </a:r>
            <a:endParaRPr sz="1200">
              <a:solidFill>
                <a:schemeClr val="dk1"/>
              </a:solidFill>
            </a:endParaRPr>
          </a:p>
          <a:p>
            <a:pPr indent="0" lvl="0" marL="0" rtl="0">
              <a:lnSpc>
                <a:spcPct val="100000"/>
              </a:lnSpc>
              <a:spcBef>
                <a:spcPts val="0"/>
              </a:spcBef>
              <a:spcAft>
                <a:spcPts val="0"/>
              </a:spcAft>
              <a:buClr>
                <a:schemeClr val="dk1"/>
              </a:buClr>
              <a:buSzPts val="1100"/>
              <a:buFont typeface="Arial"/>
              <a:buNone/>
            </a:pPr>
            <a:r>
              <a:t/>
            </a:r>
            <a:endParaRPr sz="1200">
              <a:solidFill>
                <a:schemeClr val="dk1"/>
              </a:solidFill>
            </a:endParaRPr>
          </a:p>
          <a:p>
            <a:pPr indent="0" lvl="0" marL="0" rtl="0">
              <a:lnSpc>
                <a:spcPct val="100000"/>
              </a:lnSpc>
              <a:spcBef>
                <a:spcPts val="0"/>
              </a:spcBef>
              <a:spcAft>
                <a:spcPts val="0"/>
              </a:spcAft>
              <a:buNone/>
            </a:pPr>
            <a:r>
              <a:rPr lang="en" sz="1200">
                <a:solidFill>
                  <a:schemeClr val="dk1"/>
                </a:solidFill>
              </a:rPr>
              <a:t>  &lt;p id="categories"&gt;3. Categories&lt;/p&gt;</a:t>
            </a:r>
            <a:endParaRPr sz="1200">
              <a:solidFill>
                <a:schemeClr val="dk1"/>
              </a:solidFill>
            </a:endParaRPr>
          </a:p>
          <a:p>
            <a:pPr indent="0" lvl="0" marL="0" rtl="0">
              <a:lnSpc>
                <a:spcPct val="100000"/>
              </a:lnSpc>
              <a:spcBef>
                <a:spcPts val="0"/>
              </a:spcBef>
              <a:spcAft>
                <a:spcPts val="0"/>
              </a:spcAft>
              <a:buClr>
                <a:schemeClr val="dk1"/>
              </a:buClr>
              <a:buSzPts val="1100"/>
              <a:buFont typeface="Arial"/>
              <a:buNone/>
            </a:pPr>
            <a:r>
              <a:t/>
            </a:r>
            <a:endParaRPr sz="1200">
              <a:solidFill>
                <a:schemeClr val="dk1"/>
              </a:solidFill>
            </a:endParaRPr>
          </a:p>
          <a:p>
            <a:pPr indent="0" lvl="0" marL="0" rtl="0">
              <a:lnSpc>
                <a:spcPct val="100000"/>
              </a:lnSpc>
              <a:spcBef>
                <a:spcPts val="0"/>
              </a:spcBef>
              <a:spcAft>
                <a:spcPts val="0"/>
              </a:spcAft>
              <a:buClr>
                <a:schemeClr val="dk1"/>
              </a:buClr>
              <a:buSzPts val="1100"/>
              <a:buFont typeface="Arial"/>
              <a:buNone/>
            </a:pPr>
            <a:r>
              <a:rPr lang="en" sz="1200">
                <a:solidFill>
                  <a:schemeClr val="dk1"/>
                </a:solidFill>
              </a:rPr>
              <a:t>&lt;/html&gt;</a:t>
            </a:r>
            <a:endParaRPr sz="1200">
              <a:solidFill>
                <a:schemeClr val="dk1"/>
              </a:solidFill>
            </a:endParaRPr>
          </a:p>
          <a:p>
            <a:pPr indent="0" lvl="0" marL="0" rtl="0">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nSpc>
                <a:spcPct val="100000"/>
              </a:lnSpc>
              <a:spcBef>
                <a:spcPts val="0"/>
              </a:spcBef>
              <a:spcAft>
                <a:spcPts val="0"/>
              </a:spcAft>
              <a:buNone/>
            </a:pPr>
            <a:r>
              <a:t/>
            </a:r>
            <a:endParaRPr>
              <a:solidFill>
                <a:schemeClr val="dk1"/>
              </a:solidFill>
            </a:endParaRPr>
          </a:p>
        </p:txBody>
      </p:sp>
      <p:sp>
        <p:nvSpPr>
          <p:cNvPr id="181" name="Shape 181"/>
          <p:cNvSpPr txBox="1"/>
          <p:nvPr>
            <p:ph type="ctrTitle"/>
          </p:nvPr>
        </p:nvSpPr>
        <p:spPr>
          <a:xfrm>
            <a:off x="4334675" y="850850"/>
            <a:ext cx="3972000" cy="533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666666"/>
                </a:solidFill>
              </a:rPr>
              <a:t>index.lc HTML [View]</a:t>
            </a:r>
            <a:endParaRPr sz="1800">
              <a:solidFill>
                <a:srgbClr val="666666"/>
              </a:solidFill>
            </a:endParaRPr>
          </a:p>
        </p:txBody>
      </p:sp>
      <p:sp>
        <p:nvSpPr>
          <p:cNvPr id="182" name="Shape 182"/>
          <p:cNvSpPr/>
          <p:nvPr/>
        </p:nvSpPr>
        <p:spPr>
          <a:xfrm>
            <a:off x="7579563" y="2002938"/>
            <a:ext cx="381000" cy="3810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1</a:t>
            </a:r>
            <a:endParaRPr b="1">
              <a:solidFill>
                <a:srgbClr val="FFFFFF"/>
              </a:solidFill>
            </a:endParaRPr>
          </a:p>
        </p:txBody>
      </p:sp>
      <p:sp>
        <p:nvSpPr>
          <p:cNvPr id="183" name="Shape 183"/>
          <p:cNvSpPr/>
          <p:nvPr/>
        </p:nvSpPr>
        <p:spPr>
          <a:xfrm>
            <a:off x="7579563" y="2537500"/>
            <a:ext cx="381000" cy="3810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2</a:t>
            </a:r>
            <a:endParaRPr b="1">
              <a:solidFill>
                <a:srgbClr val="FFFFFF"/>
              </a:solidFill>
            </a:endParaRPr>
          </a:p>
        </p:txBody>
      </p:sp>
      <p:sp>
        <p:nvSpPr>
          <p:cNvPr id="184" name="Shape 184"/>
          <p:cNvSpPr/>
          <p:nvPr/>
        </p:nvSpPr>
        <p:spPr>
          <a:xfrm>
            <a:off x="7579563" y="3136575"/>
            <a:ext cx="381000" cy="3810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3</a:t>
            </a:r>
            <a:endParaRPr b="1">
              <a:solidFill>
                <a:srgbClr val="FFFF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Shape 189"/>
          <p:cNvSpPr txBox="1"/>
          <p:nvPr>
            <p:ph type="ctrTitle"/>
          </p:nvPr>
        </p:nvSpPr>
        <p:spPr>
          <a:xfrm>
            <a:off x="700125" y="112050"/>
            <a:ext cx="8235000" cy="650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800">
                <a:solidFill>
                  <a:srgbClr val="434343"/>
                </a:solidFill>
              </a:rPr>
              <a:t>#2 Understanding Control + Model + View development</a:t>
            </a:r>
            <a:endParaRPr sz="1800">
              <a:solidFill>
                <a:srgbClr val="434343"/>
              </a:solidFill>
            </a:endParaRPr>
          </a:p>
          <a:p>
            <a:pPr indent="0" lvl="0" marL="0" rtl="0">
              <a:spcBef>
                <a:spcPts val="0"/>
              </a:spcBef>
              <a:spcAft>
                <a:spcPts val="0"/>
              </a:spcAft>
              <a:buNone/>
            </a:pPr>
            <a:r>
              <a:t/>
            </a:r>
            <a:endParaRPr sz="2400"/>
          </a:p>
        </p:txBody>
      </p:sp>
      <p:pic>
        <p:nvPicPr>
          <p:cNvPr id="190" name="Shape 190"/>
          <p:cNvPicPr preferRelativeResize="0"/>
          <p:nvPr/>
        </p:nvPicPr>
        <p:blipFill rotWithShape="1">
          <a:blip r:embed="rId3">
            <a:alphaModFix/>
          </a:blip>
          <a:srcRect b="0" l="14588" r="17935" t="0"/>
          <a:stretch/>
        </p:blipFill>
        <p:spPr>
          <a:xfrm>
            <a:off x="43475" y="28750"/>
            <a:ext cx="481099" cy="650574"/>
          </a:xfrm>
          <a:prstGeom prst="rect">
            <a:avLst/>
          </a:prstGeom>
          <a:noFill/>
          <a:ln>
            <a:noFill/>
          </a:ln>
        </p:spPr>
      </p:pic>
      <p:sp>
        <p:nvSpPr>
          <p:cNvPr id="191" name="Shape 191"/>
          <p:cNvSpPr txBox="1"/>
          <p:nvPr/>
        </p:nvSpPr>
        <p:spPr>
          <a:xfrm>
            <a:off x="3864225" y="1477900"/>
            <a:ext cx="5070900" cy="3747300"/>
          </a:xfrm>
          <a:prstGeom prst="rect">
            <a:avLst/>
          </a:prstGeom>
          <a:noFill/>
          <a:ln>
            <a:noFill/>
          </a:ln>
        </p:spPr>
        <p:txBody>
          <a:bodyPr anchorCtr="0" anchor="t" bIns="91425" lIns="91425" spcFirstLastPara="1" rIns="91425" wrap="square" tIns="91425">
            <a:noAutofit/>
          </a:bodyPr>
          <a:lstStyle/>
          <a:p>
            <a:pPr indent="0" lvl="0" marL="0" rtl="0">
              <a:lnSpc>
                <a:spcPct val="100000"/>
              </a:lnSpc>
              <a:spcBef>
                <a:spcPts val="0"/>
              </a:spcBef>
              <a:spcAft>
                <a:spcPts val="0"/>
              </a:spcAft>
              <a:buClr>
                <a:schemeClr val="dk1"/>
              </a:buClr>
              <a:buSzPts val="1100"/>
              <a:buFont typeface="Arial"/>
              <a:buNone/>
            </a:pPr>
            <a:r>
              <a:rPr lang="en" sz="1100">
                <a:solidFill>
                  <a:schemeClr val="dk1"/>
                </a:solidFill>
                <a:latin typeface="Droid Sans"/>
                <a:ea typeface="Droid Sans"/>
                <a:cs typeface="Droid Sans"/>
                <a:sym typeface="Droid Sans"/>
              </a:rPr>
              <a:t>&lt;?lc</a:t>
            </a:r>
            <a:endParaRPr sz="1100">
              <a:solidFill>
                <a:schemeClr val="dk1"/>
              </a:solidFill>
              <a:latin typeface="Droid Sans"/>
              <a:ea typeface="Droid Sans"/>
              <a:cs typeface="Droid Sans"/>
              <a:sym typeface="Droid Sans"/>
            </a:endParaRPr>
          </a:p>
          <a:p>
            <a:pPr indent="0" lvl="0" marL="0" rtl="0">
              <a:lnSpc>
                <a:spcPct val="115000"/>
              </a:lnSpc>
              <a:spcBef>
                <a:spcPts val="0"/>
              </a:spcBef>
              <a:spcAft>
                <a:spcPts val="0"/>
              </a:spcAft>
              <a:buNone/>
            </a:pPr>
            <a:r>
              <a:rPr b="1" lang="en" sz="1100">
                <a:solidFill>
                  <a:srgbClr val="008E00"/>
                </a:solidFill>
              </a:rPr>
              <a:t># PUT YOUR METHOD NAMES  INTO THE GLOBAL gControllerHandlers AS A COMMA SEPARATED LIST</a:t>
            </a:r>
            <a:endParaRPr b="1" sz="1100">
              <a:solidFill>
                <a:srgbClr val="008E00"/>
              </a:solidFill>
            </a:endParaRPr>
          </a:p>
          <a:p>
            <a:pPr indent="0" lvl="0" marL="0" rtl="0">
              <a:lnSpc>
                <a:spcPct val="115000"/>
              </a:lnSpc>
              <a:spcBef>
                <a:spcPts val="0"/>
              </a:spcBef>
              <a:spcAft>
                <a:spcPts val="0"/>
              </a:spcAft>
              <a:buClr>
                <a:schemeClr val="dk1"/>
              </a:buClr>
              <a:buSzPts val="1100"/>
              <a:buFont typeface="Arial"/>
              <a:buNone/>
            </a:pPr>
            <a:r>
              <a:rPr b="1" lang="en" sz="1100">
                <a:solidFill>
                  <a:srgbClr val="918F00"/>
                </a:solidFill>
              </a:rPr>
              <a:t>put</a:t>
            </a:r>
            <a:r>
              <a:rPr lang="en" sz="1100">
                <a:solidFill>
                  <a:schemeClr val="dk1"/>
                </a:solidFill>
              </a:rPr>
              <a:t> </a:t>
            </a:r>
            <a:r>
              <a:rPr lang="en" sz="1100">
                <a:solidFill>
                  <a:srgbClr val="011892"/>
                </a:solidFill>
              </a:rPr>
              <a:t>"homeHTML"</a:t>
            </a:r>
            <a:r>
              <a:rPr lang="en" sz="1100">
                <a:solidFill>
                  <a:schemeClr val="dk1"/>
                </a:solidFill>
              </a:rPr>
              <a:t> </a:t>
            </a:r>
            <a:r>
              <a:rPr lang="en" sz="1100">
                <a:solidFill>
                  <a:srgbClr val="932192"/>
                </a:solidFill>
              </a:rPr>
              <a:t>into</a:t>
            </a:r>
            <a:r>
              <a:rPr lang="en" sz="1100">
                <a:solidFill>
                  <a:schemeClr val="dk1"/>
                </a:solidFill>
              </a:rPr>
              <a:t> gControllerHandlers</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b="1" lang="en" sz="1100">
                <a:solidFill>
                  <a:srgbClr val="008E00"/>
                </a:solidFill>
              </a:rPr>
              <a:t>#insert data into home html View</a:t>
            </a:r>
            <a:endParaRPr b="1" sz="1100">
              <a:solidFill>
                <a:srgbClr val="008E00"/>
              </a:solidFill>
            </a:endParaRPr>
          </a:p>
          <a:p>
            <a:pPr indent="0" lvl="0" marL="0" rtl="0">
              <a:lnSpc>
                <a:spcPct val="115000"/>
              </a:lnSpc>
              <a:spcBef>
                <a:spcPts val="0"/>
              </a:spcBef>
              <a:spcAft>
                <a:spcPts val="0"/>
              </a:spcAft>
              <a:buClr>
                <a:schemeClr val="dk1"/>
              </a:buClr>
              <a:buSzPts val="1100"/>
              <a:buFont typeface="Arial"/>
              <a:buNone/>
            </a:pPr>
            <a:r>
              <a:rPr b="1" lang="en" sz="1100">
                <a:solidFill>
                  <a:schemeClr val="dk1"/>
                </a:solidFill>
              </a:rPr>
              <a:t>command</a:t>
            </a:r>
            <a:r>
              <a:rPr lang="en" sz="1100">
                <a:solidFill>
                  <a:schemeClr val="dk1"/>
                </a:solidFill>
              </a:rPr>
              <a:t> homeHTML</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918F00"/>
                </a:solidFill>
              </a:rPr>
              <a:t>get</a:t>
            </a:r>
            <a:r>
              <a:rPr lang="en" sz="1100">
                <a:solidFill>
                  <a:schemeClr val="dk1"/>
                </a:solidFill>
              </a:rPr>
              <a:t> rigLoadView(</a:t>
            </a:r>
            <a:r>
              <a:rPr lang="en" sz="1100">
                <a:solidFill>
                  <a:srgbClr val="011892"/>
                </a:solidFill>
              </a:rPr>
              <a:t>"index"</a:t>
            </a:r>
            <a:r>
              <a:rPr lang="en" sz="1100">
                <a:solidFill>
                  <a:schemeClr val="dk1"/>
                </a:solidFill>
              </a:rPr>
              <a:t>) </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b="1" lang="en" sz="1100">
                <a:solidFill>
                  <a:schemeClr val="dk1"/>
                </a:solidFill>
              </a:rPr>
              <a:t>end</a:t>
            </a:r>
            <a:r>
              <a:rPr lang="en" sz="1100">
                <a:solidFill>
                  <a:schemeClr val="dk1"/>
                </a:solidFill>
              </a:rPr>
              <a:t> homeHTML</a:t>
            </a:r>
            <a:endParaRPr sz="1100">
              <a:solidFill>
                <a:schemeClr val="dk1"/>
              </a:solidFill>
            </a:endParaRPr>
          </a:p>
          <a:p>
            <a:pPr indent="0" lvl="0" marL="0" rtl="0">
              <a:lnSpc>
                <a:spcPct val="115000"/>
              </a:lnSpc>
              <a:spcBef>
                <a:spcPts val="0"/>
              </a:spcBef>
              <a:spcAft>
                <a:spcPts val="0"/>
              </a:spcAft>
              <a:buNone/>
            </a:pPr>
            <a:r>
              <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nSpc>
                <a:spcPct val="100000"/>
              </a:lnSpc>
              <a:spcBef>
                <a:spcPts val="0"/>
              </a:spcBef>
              <a:spcAft>
                <a:spcPts val="0"/>
              </a:spcAft>
              <a:buClr>
                <a:schemeClr val="dk1"/>
              </a:buClr>
              <a:buSzPts val="1100"/>
              <a:buFont typeface="Arial"/>
              <a:buNone/>
            </a:pPr>
            <a:r>
              <a:rPr b="1" lang="en" sz="1100">
                <a:solidFill>
                  <a:srgbClr val="008E00"/>
                </a:solidFill>
                <a:latin typeface="Droid Sans"/>
                <a:ea typeface="Droid Sans"/>
                <a:cs typeface="Droid Sans"/>
                <a:sym typeface="Droid Sans"/>
              </a:rPr>
              <a:t>--| END OF index.lc</a:t>
            </a:r>
            <a:endParaRPr b="1" sz="1100">
              <a:solidFill>
                <a:srgbClr val="008E00"/>
              </a:solidFill>
              <a:latin typeface="Droid Sans"/>
              <a:ea typeface="Droid Sans"/>
              <a:cs typeface="Droid Sans"/>
              <a:sym typeface="Droid Sans"/>
            </a:endParaRPr>
          </a:p>
          <a:p>
            <a:pPr indent="0" lvl="0" marL="0" rtl="0">
              <a:lnSpc>
                <a:spcPct val="100000"/>
              </a:lnSpc>
              <a:spcBef>
                <a:spcPts val="0"/>
              </a:spcBef>
              <a:spcAft>
                <a:spcPts val="0"/>
              </a:spcAft>
              <a:buClr>
                <a:schemeClr val="dk1"/>
              </a:buClr>
              <a:buSzPts val="1100"/>
              <a:buFont typeface="Arial"/>
              <a:buNone/>
            </a:pPr>
            <a:r>
              <a:rPr b="1" lang="en" sz="1100">
                <a:solidFill>
                  <a:srgbClr val="008E00"/>
                </a:solidFill>
                <a:latin typeface="Droid Sans"/>
                <a:ea typeface="Droid Sans"/>
                <a:cs typeface="Droid Sans"/>
                <a:sym typeface="Droid Sans"/>
              </a:rPr>
              <a:t>--| Location:./system/application/controllers/index.lc</a:t>
            </a:r>
            <a:endParaRPr b="1" sz="1100">
              <a:solidFill>
                <a:srgbClr val="008E00"/>
              </a:solidFill>
              <a:latin typeface="Droid Sans"/>
              <a:ea typeface="Droid Sans"/>
              <a:cs typeface="Droid Sans"/>
              <a:sym typeface="Droid Sans"/>
            </a:endParaRPr>
          </a:p>
          <a:p>
            <a:pPr indent="0" lvl="0" marL="0" rtl="0">
              <a:lnSpc>
                <a:spcPct val="100000"/>
              </a:lnSpc>
              <a:spcBef>
                <a:spcPts val="0"/>
              </a:spcBef>
              <a:spcAft>
                <a:spcPts val="0"/>
              </a:spcAft>
              <a:buClr>
                <a:schemeClr val="dk1"/>
              </a:buClr>
              <a:buSzPts val="1100"/>
              <a:buFont typeface="Arial"/>
              <a:buNone/>
            </a:pPr>
            <a:r>
              <a:rPr b="1" lang="en" sz="1100">
                <a:solidFill>
                  <a:srgbClr val="008E00"/>
                </a:solidFill>
                <a:latin typeface="Droid Sans"/>
                <a:ea typeface="Droid Sans"/>
                <a:cs typeface="Droid Sans"/>
                <a:sym typeface="Droid Sans"/>
              </a:rPr>
              <a:t>----------------------------------------------------------------------</a:t>
            </a:r>
            <a:endParaRPr b="1" sz="1100">
              <a:solidFill>
                <a:srgbClr val="008E00"/>
              </a:solidFill>
              <a:latin typeface="Droid Sans"/>
              <a:ea typeface="Droid Sans"/>
              <a:cs typeface="Droid Sans"/>
              <a:sym typeface="Droid Sans"/>
            </a:endParaRPr>
          </a:p>
          <a:p>
            <a:pPr indent="0" lvl="0" marL="0" rtl="0">
              <a:lnSpc>
                <a:spcPct val="100000"/>
              </a:lnSpc>
              <a:spcBef>
                <a:spcPts val="0"/>
              </a:spcBef>
              <a:spcAft>
                <a:spcPts val="0"/>
              </a:spcAft>
              <a:buNone/>
            </a:pPr>
            <a:r>
              <a:t/>
            </a:r>
            <a:endParaRPr sz="1000">
              <a:solidFill>
                <a:schemeClr val="dk1"/>
              </a:solidFill>
              <a:latin typeface="Droid Sans"/>
              <a:ea typeface="Droid Sans"/>
              <a:cs typeface="Droid Sans"/>
              <a:sym typeface="Droid Sans"/>
            </a:endParaRPr>
          </a:p>
          <a:p>
            <a:pPr indent="0" lvl="0" marL="0" rtl="0">
              <a:lnSpc>
                <a:spcPct val="100000"/>
              </a:lnSpc>
              <a:spcBef>
                <a:spcPts val="0"/>
              </a:spcBef>
              <a:spcAft>
                <a:spcPts val="0"/>
              </a:spcAft>
              <a:buNone/>
            </a:pPr>
            <a:r>
              <a:t/>
            </a:r>
            <a:endParaRPr sz="1000">
              <a:solidFill>
                <a:schemeClr val="dk1"/>
              </a:solidFill>
              <a:latin typeface="Droid Sans"/>
              <a:ea typeface="Droid Sans"/>
              <a:cs typeface="Droid Sans"/>
              <a:sym typeface="Droid Sans"/>
            </a:endParaRPr>
          </a:p>
          <a:p>
            <a:pPr indent="0" lvl="0" marL="0" rtl="0">
              <a:lnSpc>
                <a:spcPct val="100000"/>
              </a:lnSpc>
              <a:spcBef>
                <a:spcPts val="0"/>
              </a:spcBef>
              <a:spcAft>
                <a:spcPts val="0"/>
              </a:spcAft>
              <a:buNone/>
            </a:pPr>
            <a:r>
              <a:t/>
            </a:r>
            <a:endParaRPr sz="1000">
              <a:solidFill>
                <a:schemeClr val="dk1"/>
              </a:solidFill>
              <a:latin typeface="Droid Sans"/>
              <a:ea typeface="Droid Sans"/>
              <a:cs typeface="Droid Sans"/>
              <a:sym typeface="Droid Sans"/>
            </a:endParaRPr>
          </a:p>
          <a:p>
            <a:pPr indent="0" lvl="0" marL="0" rtl="0">
              <a:lnSpc>
                <a:spcPct val="100000"/>
              </a:lnSpc>
              <a:spcBef>
                <a:spcPts val="0"/>
              </a:spcBef>
              <a:spcAft>
                <a:spcPts val="0"/>
              </a:spcAft>
              <a:buClr>
                <a:srgbClr val="000000"/>
              </a:buClr>
              <a:buSzPts val="1100"/>
              <a:buFont typeface="Arial"/>
              <a:buNone/>
            </a:pPr>
            <a:r>
              <a:t/>
            </a:r>
            <a:endParaRPr sz="1000"/>
          </a:p>
        </p:txBody>
      </p:sp>
      <p:sp>
        <p:nvSpPr>
          <p:cNvPr id="192" name="Shape 192"/>
          <p:cNvSpPr txBox="1"/>
          <p:nvPr/>
        </p:nvSpPr>
        <p:spPr>
          <a:xfrm>
            <a:off x="136075" y="943425"/>
            <a:ext cx="3302100" cy="3955200"/>
          </a:xfrm>
          <a:prstGeom prst="rect">
            <a:avLst/>
          </a:prstGeom>
          <a:noFill/>
          <a:ln>
            <a:noFill/>
          </a:ln>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a:solidFill>
                  <a:schemeClr val="dk1"/>
                </a:solidFill>
              </a:rPr>
              <a:t>The job of the Controller is to be the traffic cop between the Model [Data] and the View [output.] Because of that, nothing goes in or out of the web server without going through the controller.</a:t>
            </a:r>
            <a:endParaRPr>
              <a:solidFill>
                <a:schemeClr val="dk1"/>
              </a:solidFill>
            </a:endParaRPr>
          </a:p>
          <a:p>
            <a:pPr indent="0" lvl="0" marL="0" rtl="0">
              <a:lnSpc>
                <a:spcPct val="100000"/>
              </a:lnSpc>
              <a:spcBef>
                <a:spcPts val="0"/>
              </a:spcBef>
              <a:spcAft>
                <a:spcPts val="0"/>
              </a:spcAft>
              <a:buNone/>
            </a:pPr>
            <a:r>
              <a:t/>
            </a:r>
            <a:endParaRPr>
              <a:solidFill>
                <a:schemeClr val="dk1"/>
              </a:solidFill>
            </a:endParaRPr>
          </a:p>
          <a:p>
            <a:pPr indent="0" lvl="0" marL="0" rtl="0">
              <a:lnSpc>
                <a:spcPct val="100000"/>
              </a:lnSpc>
              <a:spcBef>
                <a:spcPts val="0"/>
              </a:spcBef>
              <a:spcAft>
                <a:spcPts val="0"/>
              </a:spcAft>
              <a:buNone/>
            </a:pPr>
            <a:r>
              <a:rPr lang="en">
                <a:solidFill>
                  <a:schemeClr val="dk1"/>
                </a:solidFill>
              </a:rPr>
              <a:t>1. All LiveCode server script MUST start with  </a:t>
            </a:r>
            <a:r>
              <a:rPr b="1" lang="en">
                <a:solidFill>
                  <a:schemeClr val="dk1"/>
                </a:solidFill>
              </a:rPr>
              <a:t>&lt;?lc</a:t>
            </a:r>
            <a:r>
              <a:rPr lang="en">
                <a:solidFill>
                  <a:schemeClr val="dk1"/>
                </a:solidFill>
              </a:rPr>
              <a:t> to tell the system that the following code is script.</a:t>
            </a:r>
            <a:endParaRPr>
              <a:solidFill>
                <a:schemeClr val="dk1"/>
              </a:solidFill>
            </a:endParaRPr>
          </a:p>
          <a:p>
            <a:pPr indent="0" lvl="0" marL="0" rtl="0">
              <a:lnSpc>
                <a:spcPct val="100000"/>
              </a:lnSpc>
              <a:spcBef>
                <a:spcPts val="0"/>
              </a:spcBef>
              <a:spcAft>
                <a:spcPts val="0"/>
              </a:spcAft>
              <a:buNone/>
            </a:pPr>
            <a:r>
              <a:t/>
            </a:r>
            <a:endParaRPr>
              <a:solidFill>
                <a:schemeClr val="dk1"/>
              </a:solidFill>
            </a:endParaRPr>
          </a:p>
          <a:p>
            <a:pPr indent="0" lvl="0" marL="0" rtl="0">
              <a:lnSpc>
                <a:spcPct val="100000"/>
              </a:lnSpc>
              <a:spcBef>
                <a:spcPts val="0"/>
              </a:spcBef>
              <a:spcAft>
                <a:spcPts val="0"/>
              </a:spcAft>
              <a:buNone/>
            </a:pPr>
            <a:r>
              <a:rPr lang="en">
                <a:solidFill>
                  <a:schemeClr val="dk1"/>
                </a:solidFill>
              </a:rPr>
              <a:t>2. All the the command names </a:t>
            </a:r>
            <a:r>
              <a:rPr b="1" lang="en">
                <a:solidFill>
                  <a:schemeClr val="dk1"/>
                </a:solidFill>
              </a:rPr>
              <a:t>MUST</a:t>
            </a:r>
            <a:r>
              <a:rPr lang="en">
                <a:solidFill>
                  <a:schemeClr val="dk1"/>
                </a:solidFill>
              </a:rPr>
              <a:t>  be put into the global  </a:t>
            </a:r>
            <a:r>
              <a:rPr b="1" lang="en">
                <a:solidFill>
                  <a:schemeClr val="dk1"/>
                </a:solidFill>
              </a:rPr>
              <a:t>gControllerHandlers</a:t>
            </a:r>
            <a:r>
              <a:rPr lang="en">
                <a:solidFill>
                  <a:schemeClr val="dk1"/>
                </a:solidFill>
              </a:rPr>
              <a:t> variable as a comma separated text</a:t>
            </a:r>
            <a:endParaRPr>
              <a:solidFill>
                <a:schemeClr val="dk1"/>
              </a:solidFill>
            </a:endParaRPr>
          </a:p>
          <a:p>
            <a:pPr indent="0" lvl="0" marL="0" rtl="0">
              <a:lnSpc>
                <a:spcPct val="100000"/>
              </a:lnSpc>
              <a:spcBef>
                <a:spcPts val="0"/>
              </a:spcBef>
              <a:spcAft>
                <a:spcPts val="0"/>
              </a:spcAft>
              <a:buNone/>
            </a:pPr>
            <a:r>
              <a:t/>
            </a:r>
            <a:endParaRPr>
              <a:solidFill>
                <a:schemeClr val="dk1"/>
              </a:solidFill>
            </a:endParaRPr>
          </a:p>
          <a:p>
            <a:pPr indent="0" lvl="0" marL="0" rtl="0">
              <a:lnSpc>
                <a:spcPct val="100000"/>
              </a:lnSpc>
              <a:spcBef>
                <a:spcPts val="0"/>
              </a:spcBef>
              <a:spcAft>
                <a:spcPts val="0"/>
              </a:spcAft>
              <a:buNone/>
            </a:pPr>
            <a:r>
              <a:rPr lang="en">
                <a:solidFill>
                  <a:schemeClr val="dk1"/>
                </a:solidFill>
              </a:rPr>
              <a:t>3. Just like LiveCode, the script goes here.</a:t>
            </a:r>
            <a:endParaRPr>
              <a:solidFill>
                <a:schemeClr val="dk1"/>
              </a:solidFill>
            </a:endParaRPr>
          </a:p>
          <a:p>
            <a:pPr indent="0" lvl="0" marL="0" rtl="0">
              <a:lnSpc>
                <a:spcPct val="100000"/>
              </a:lnSpc>
              <a:spcBef>
                <a:spcPts val="0"/>
              </a:spcBef>
              <a:spcAft>
                <a:spcPts val="0"/>
              </a:spcAft>
              <a:buNone/>
            </a:pPr>
            <a:r>
              <a:t/>
            </a:r>
            <a:endParaRPr/>
          </a:p>
        </p:txBody>
      </p:sp>
      <p:sp>
        <p:nvSpPr>
          <p:cNvPr id="193" name="Shape 193"/>
          <p:cNvSpPr txBox="1"/>
          <p:nvPr>
            <p:ph type="ctrTitle"/>
          </p:nvPr>
        </p:nvSpPr>
        <p:spPr>
          <a:xfrm>
            <a:off x="4334675" y="850850"/>
            <a:ext cx="3972000" cy="533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666666"/>
                </a:solidFill>
              </a:rPr>
              <a:t>All road lead to a Controller</a:t>
            </a:r>
            <a:endParaRPr sz="1800">
              <a:solidFill>
                <a:srgbClr val="666666"/>
              </a:solidFill>
            </a:endParaRPr>
          </a:p>
        </p:txBody>
      </p:sp>
      <p:sp>
        <p:nvSpPr>
          <p:cNvPr id="194" name="Shape 194"/>
          <p:cNvSpPr/>
          <p:nvPr/>
        </p:nvSpPr>
        <p:spPr>
          <a:xfrm>
            <a:off x="3914713" y="1150213"/>
            <a:ext cx="381000" cy="3810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1</a:t>
            </a:r>
            <a:endParaRPr b="1">
              <a:solidFill>
                <a:srgbClr val="FFFFFF"/>
              </a:solidFill>
            </a:endParaRPr>
          </a:p>
        </p:txBody>
      </p:sp>
      <p:sp>
        <p:nvSpPr>
          <p:cNvPr id="195" name="Shape 195"/>
          <p:cNvSpPr/>
          <p:nvPr/>
        </p:nvSpPr>
        <p:spPr>
          <a:xfrm>
            <a:off x="6734113" y="2182538"/>
            <a:ext cx="381000" cy="3810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2</a:t>
            </a:r>
            <a:endParaRPr b="1">
              <a:solidFill>
                <a:srgbClr val="FFFFFF"/>
              </a:solidFill>
            </a:endParaRPr>
          </a:p>
        </p:txBody>
      </p:sp>
      <p:sp>
        <p:nvSpPr>
          <p:cNvPr id="196" name="Shape 196"/>
          <p:cNvSpPr/>
          <p:nvPr/>
        </p:nvSpPr>
        <p:spPr>
          <a:xfrm>
            <a:off x="5825163" y="3161038"/>
            <a:ext cx="381000" cy="3810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3</a:t>
            </a:r>
            <a:endParaRPr b="1">
              <a:solidFill>
                <a:srgbClr val="FFFF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Shape 201"/>
          <p:cNvSpPr txBox="1"/>
          <p:nvPr>
            <p:ph type="ctrTitle"/>
          </p:nvPr>
        </p:nvSpPr>
        <p:spPr>
          <a:xfrm>
            <a:off x="700125" y="112050"/>
            <a:ext cx="8235000" cy="650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800">
                <a:solidFill>
                  <a:srgbClr val="434343"/>
                </a:solidFill>
              </a:rPr>
              <a:t>#2 Understanding Control + Model + View development</a:t>
            </a:r>
            <a:endParaRPr sz="1800">
              <a:solidFill>
                <a:srgbClr val="434343"/>
              </a:solidFill>
            </a:endParaRPr>
          </a:p>
          <a:p>
            <a:pPr indent="0" lvl="0" marL="0" rtl="0">
              <a:spcBef>
                <a:spcPts val="0"/>
              </a:spcBef>
              <a:spcAft>
                <a:spcPts val="0"/>
              </a:spcAft>
              <a:buNone/>
            </a:pPr>
            <a:r>
              <a:t/>
            </a:r>
            <a:endParaRPr sz="2400"/>
          </a:p>
        </p:txBody>
      </p:sp>
      <p:pic>
        <p:nvPicPr>
          <p:cNvPr id="202" name="Shape 202"/>
          <p:cNvPicPr preferRelativeResize="0"/>
          <p:nvPr/>
        </p:nvPicPr>
        <p:blipFill rotWithShape="1">
          <a:blip r:embed="rId3">
            <a:alphaModFix/>
          </a:blip>
          <a:srcRect b="0" l="14588" r="17935" t="0"/>
          <a:stretch/>
        </p:blipFill>
        <p:spPr>
          <a:xfrm>
            <a:off x="43475" y="28750"/>
            <a:ext cx="481099" cy="650574"/>
          </a:xfrm>
          <a:prstGeom prst="rect">
            <a:avLst/>
          </a:prstGeom>
          <a:noFill/>
          <a:ln>
            <a:noFill/>
          </a:ln>
        </p:spPr>
      </p:pic>
      <p:sp>
        <p:nvSpPr>
          <p:cNvPr id="203" name="Shape 203"/>
          <p:cNvSpPr txBox="1"/>
          <p:nvPr/>
        </p:nvSpPr>
        <p:spPr>
          <a:xfrm>
            <a:off x="673250" y="1491275"/>
            <a:ext cx="7696800" cy="419400"/>
          </a:xfrm>
          <a:prstGeom prst="rect">
            <a:avLst/>
          </a:prstGeom>
          <a:noFill/>
          <a:ln>
            <a:noFill/>
          </a:ln>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a:solidFill>
                  <a:schemeClr val="dk1"/>
                </a:solidFill>
                <a:latin typeface="Droid Sans"/>
                <a:ea typeface="Droid Sans"/>
                <a:cs typeface="Droid Sans"/>
                <a:sym typeface="Droid Sans"/>
              </a:rPr>
              <a:t>You have created your first web page. Take a look at the URL. You will see the logical path:</a:t>
            </a:r>
            <a:endParaRPr>
              <a:solidFill>
                <a:schemeClr val="dk1"/>
              </a:solidFill>
            </a:endParaRPr>
          </a:p>
          <a:p>
            <a:pPr indent="0" lvl="0" marL="0" rtl="0">
              <a:lnSpc>
                <a:spcPct val="100000"/>
              </a:lnSpc>
              <a:spcBef>
                <a:spcPts val="0"/>
              </a:spcBef>
              <a:spcAft>
                <a:spcPts val="0"/>
              </a:spcAft>
              <a:buNone/>
            </a:pPr>
            <a:r>
              <a:t/>
            </a:r>
            <a:endParaRPr/>
          </a:p>
        </p:txBody>
      </p:sp>
      <p:pic>
        <p:nvPicPr>
          <p:cNvPr id="204" name="Shape 204"/>
          <p:cNvPicPr preferRelativeResize="0"/>
          <p:nvPr/>
        </p:nvPicPr>
        <p:blipFill>
          <a:blip r:embed="rId4">
            <a:alphaModFix/>
          </a:blip>
          <a:stretch>
            <a:fillRect/>
          </a:stretch>
        </p:blipFill>
        <p:spPr>
          <a:xfrm>
            <a:off x="1949900" y="2238575"/>
            <a:ext cx="5143500" cy="1543050"/>
          </a:xfrm>
          <a:prstGeom prst="rect">
            <a:avLst/>
          </a:prstGeom>
          <a:noFill/>
          <a:ln cap="flat" cmpd="sng" w="19050">
            <a:solidFill>
              <a:srgbClr val="CCCCCC"/>
            </a:solidFill>
            <a:prstDash val="solid"/>
            <a:round/>
            <a:headEnd len="sm" w="sm" type="none"/>
            <a:tailEnd len="sm" w="sm" type="none"/>
          </a:ln>
        </p:spPr>
      </p:pic>
      <p:sp>
        <p:nvSpPr>
          <p:cNvPr id="205" name="Shape 205"/>
          <p:cNvSpPr txBox="1"/>
          <p:nvPr>
            <p:ph type="ctrTitle"/>
          </p:nvPr>
        </p:nvSpPr>
        <p:spPr>
          <a:xfrm>
            <a:off x="2669900" y="1079350"/>
            <a:ext cx="3972000" cy="533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666666"/>
                </a:solidFill>
              </a:rPr>
              <a:t>CONGRADULATIONS!</a:t>
            </a:r>
            <a:endParaRPr sz="1800">
              <a:solidFill>
                <a:srgbClr val="666666"/>
              </a:solidFill>
            </a:endParaRPr>
          </a:p>
        </p:txBody>
      </p:sp>
      <p:sp>
        <p:nvSpPr>
          <p:cNvPr id="206" name="Shape 206"/>
          <p:cNvSpPr txBox="1"/>
          <p:nvPr/>
        </p:nvSpPr>
        <p:spPr>
          <a:xfrm>
            <a:off x="713500" y="3991025"/>
            <a:ext cx="8064600" cy="419400"/>
          </a:xfrm>
          <a:prstGeom prst="rect">
            <a:avLst/>
          </a:prstGeom>
          <a:noFill/>
          <a:ln>
            <a:noFill/>
          </a:ln>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sz="1300">
                <a:solidFill>
                  <a:srgbClr val="CC0000"/>
                </a:solidFill>
                <a:latin typeface="Droid Sans"/>
                <a:ea typeface="Droid Sans"/>
                <a:cs typeface="Droid Sans"/>
                <a:sym typeface="Droid Sans"/>
              </a:rPr>
              <a:t>[</a:t>
            </a:r>
            <a:r>
              <a:rPr lang="en" sz="1300">
                <a:solidFill>
                  <a:schemeClr val="dk1"/>
                </a:solidFill>
                <a:latin typeface="Droid Sans"/>
                <a:ea typeface="Droid Sans"/>
                <a:cs typeface="Droid Sans"/>
                <a:sym typeface="Droid Sans"/>
              </a:rPr>
              <a:t>Your URL</a:t>
            </a:r>
            <a:r>
              <a:rPr lang="en" sz="1300">
                <a:solidFill>
                  <a:srgbClr val="CC0000"/>
                </a:solidFill>
                <a:latin typeface="Droid Sans"/>
                <a:ea typeface="Droid Sans"/>
                <a:cs typeface="Droid Sans"/>
                <a:sym typeface="Droid Sans"/>
              </a:rPr>
              <a:t>]</a:t>
            </a:r>
            <a:r>
              <a:rPr lang="en" sz="1300">
                <a:solidFill>
                  <a:schemeClr val="dk1"/>
                </a:solidFill>
                <a:latin typeface="Droid Sans"/>
                <a:ea typeface="Droid Sans"/>
                <a:cs typeface="Droid Sans"/>
                <a:sym typeface="Droid Sans"/>
              </a:rPr>
              <a:t>/</a:t>
            </a:r>
            <a:r>
              <a:rPr lang="en" sz="1300">
                <a:solidFill>
                  <a:srgbClr val="CC0000"/>
                </a:solidFill>
                <a:latin typeface="Droid Sans"/>
                <a:ea typeface="Droid Sans"/>
                <a:cs typeface="Droid Sans"/>
                <a:sym typeface="Droid Sans"/>
              </a:rPr>
              <a:t>[</a:t>
            </a:r>
            <a:r>
              <a:rPr lang="en" sz="1300">
                <a:solidFill>
                  <a:schemeClr val="dk1"/>
                </a:solidFill>
                <a:latin typeface="Droid Sans"/>
                <a:ea typeface="Droid Sans"/>
                <a:cs typeface="Droid Sans"/>
                <a:sym typeface="Droid Sans"/>
              </a:rPr>
              <a:t>Your Folder under the root</a:t>
            </a:r>
            <a:r>
              <a:rPr lang="en" sz="1300">
                <a:solidFill>
                  <a:srgbClr val="CC0000"/>
                </a:solidFill>
                <a:latin typeface="Droid Sans"/>
                <a:ea typeface="Droid Sans"/>
                <a:cs typeface="Droid Sans"/>
                <a:sym typeface="Droid Sans"/>
              </a:rPr>
              <a:t>]</a:t>
            </a:r>
            <a:r>
              <a:rPr lang="en" sz="1300">
                <a:solidFill>
                  <a:schemeClr val="dk1"/>
                </a:solidFill>
                <a:latin typeface="Droid Sans"/>
                <a:ea typeface="Droid Sans"/>
                <a:cs typeface="Droid Sans"/>
                <a:sym typeface="Droid Sans"/>
              </a:rPr>
              <a:t>/</a:t>
            </a:r>
            <a:r>
              <a:rPr lang="en" sz="1300">
                <a:solidFill>
                  <a:srgbClr val="CC0000"/>
                </a:solidFill>
                <a:latin typeface="Droid Sans"/>
                <a:ea typeface="Droid Sans"/>
                <a:cs typeface="Droid Sans"/>
                <a:sym typeface="Droid Sans"/>
              </a:rPr>
              <a:t>[</a:t>
            </a:r>
            <a:r>
              <a:rPr lang="en" sz="1300">
                <a:solidFill>
                  <a:schemeClr val="dk1"/>
                </a:solidFill>
                <a:latin typeface="Droid Sans"/>
                <a:ea typeface="Droid Sans"/>
                <a:cs typeface="Droid Sans"/>
                <a:sym typeface="Droid Sans"/>
              </a:rPr>
              <a:t>index.lc</a:t>
            </a:r>
            <a:r>
              <a:rPr lang="en" sz="1300">
                <a:solidFill>
                  <a:srgbClr val="CC0000"/>
                </a:solidFill>
                <a:latin typeface="Droid Sans"/>
                <a:ea typeface="Droid Sans"/>
                <a:cs typeface="Droid Sans"/>
                <a:sym typeface="Droid Sans"/>
              </a:rPr>
              <a:t>]</a:t>
            </a:r>
            <a:r>
              <a:rPr lang="en" sz="1300">
                <a:solidFill>
                  <a:schemeClr val="dk1"/>
                </a:solidFill>
                <a:latin typeface="Droid Sans"/>
                <a:ea typeface="Droid Sans"/>
                <a:cs typeface="Droid Sans"/>
                <a:sym typeface="Droid Sans"/>
              </a:rPr>
              <a:t>/</a:t>
            </a:r>
            <a:r>
              <a:rPr lang="en" sz="1300">
                <a:solidFill>
                  <a:srgbClr val="CC0000"/>
                </a:solidFill>
                <a:latin typeface="Droid Sans"/>
                <a:ea typeface="Droid Sans"/>
                <a:cs typeface="Droid Sans"/>
                <a:sym typeface="Droid Sans"/>
              </a:rPr>
              <a:t>[</a:t>
            </a:r>
            <a:r>
              <a:rPr lang="en" sz="1300">
                <a:solidFill>
                  <a:schemeClr val="dk1"/>
                </a:solidFill>
                <a:latin typeface="Droid Sans"/>
                <a:ea typeface="Droid Sans"/>
                <a:cs typeface="Droid Sans"/>
                <a:sym typeface="Droid Sans"/>
              </a:rPr>
              <a:t>Index- controller</a:t>
            </a:r>
            <a:r>
              <a:rPr lang="en" sz="1300">
                <a:solidFill>
                  <a:srgbClr val="CC0000"/>
                </a:solidFill>
                <a:latin typeface="Droid Sans"/>
                <a:ea typeface="Droid Sans"/>
                <a:cs typeface="Droid Sans"/>
                <a:sym typeface="Droid Sans"/>
              </a:rPr>
              <a:t>]</a:t>
            </a:r>
            <a:r>
              <a:rPr lang="en" sz="1300">
                <a:solidFill>
                  <a:schemeClr val="dk1"/>
                </a:solidFill>
                <a:latin typeface="Droid Sans"/>
                <a:ea typeface="Droid Sans"/>
                <a:cs typeface="Droid Sans"/>
                <a:sym typeface="Droid Sans"/>
              </a:rPr>
              <a:t>/</a:t>
            </a:r>
            <a:r>
              <a:rPr lang="en" sz="1300">
                <a:solidFill>
                  <a:srgbClr val="CC0000"/>
                </a:solidFill>
                <a:latin typeface="Droid Sans"/>
                <a:ea typeface="Droid Sans"/>
                <a:cs typeface="Droid Sans"/>
                <a:sym typeface="Droid Sans"/>
              </a:rPr>
              <a:t>[</a:t>
            </a:r>
            <a:r>
              <a:rPr lang="en" sz="1300">
                <a:solidFill>
                  <a:schemeClr val="dk1"/>
                </a:solidFill>
                <a:latin typeface="Droid Sans"/>
                <a:ea typeface="Droid Sans"/>
                <a:cs typeface="Droid Sans"/>
                <a:sym typeface="Droid Sans"/>
              </a:rPr>
              <a:t>homeHTML - command called</a:t>
            </a:r>
            <a:r>
              <a:rPr lang="en" sz="1300">
                <a:solidFill>
                  <a:srgbClr val="CC0000"/>
                </a:solidFill>
                <a:latin typeface="Droid Sans"/>
                <a:ea typeface="Droid Sans"/>
                <a:cs typeface="Droid Sans"/>
                <a:sym typeface="Droid Sans"/>
              </a:rPr>
              <a:t>]</a:t>
            </a:r>
            <a:endParaRPr sz="1300">
              <a:solidFill>
                <a:srgbClr val="CC0000"/>
              </a:solidFill>
            </a:endParaRPr>
          </a:p>
          <a:p>
            <a:pPr indent="0" lvl="0" marL="0" rtl="0">
              <a:lnSpc>
                <a:spcPct val="100000"/>
              </a:lnSpc>
              <a:spcBef>
                <a:spcPts val="0"/>
              </a:spcBef>
              <a:spcAft>
                <a:spcPts val="0"/>
              </a:spcAft>
              <a:buNone/>
            </a:pPr>
            <a:r>
              <a:t/>
            </a:r>
            <a:endParaRPr sz="1300"/>
          </a:p>
        </p:txBody>
      </p:sp>
      <p:sp>
        <p:nvSpPr>
          <p:cNvPr id="207" name="Shape 207"/>
          <p:cNvSpPr/>
          <p:nvPr/>
        </p:nvSpPr>
        <p:spPr>
          <a:xfrm>
            <a:off x="927613" y="4305113"/>
            <a:ext cx="381000" cy="3810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1</a:t>
            </a:r>
            <a:endParaRPr b="1">
              <a:solidFill>
                <a:srgbClr val="FFFFFF"/>
              </a:solidFill>
            </a:endParaRPr>
          </a:p>
        </p:txBody>
      </p:sp>
      <p:sp>
        <p:nvSpPr>
          <p:cNvPr id="208" name="Shape 208"/>
          <p:cNvSpPr/>
          <p:nvPr/>
        </p:nvSpPr>
        <p:spPr>
          <a:xfrm>
            <a:off x="2472863" y="4305113"/>
            <a:ext cx="381000" cy="3810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2</a:t>
            </a:r>
            <a:endParaRPr b="1">
              <a:solidFill>
                <a:srgbClr val="FFFFFF"/>
              </a:solidFill>
            </a:endParaRPr>
          </a:p>
        </p:txBody>
      </p:sp>
      <p:sp>
        <p:nvSpPr>
          <p:cNvPr id="209" name="Shape 209"/>
          <p:cNvSpPr/>
          <p:nvPr/>
        </p:nvSpPr>
        <p:spPr>
          <a:xfrm>
            <a:off x="3875488" y="4305113"/>
            <a:ext cx="381000" cy="3810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3</a:t>
            </a:r>
            <a:endParaRPr b="1">
              <a:solidFill>
                <a:srgbClr val="FFFFFF"/>
              </a:solidFill>
            </a:endParaRPr>
          </a:p>
        </p:txBody>
      </p:sp>
      <p:sp>
        <p:nvSpPr>
          <p:cNvPr id="210" name="Shape 210"/>
          <p:cNvSpPr/>
          <p:nvPr/>
        </p:nvSpPr>
        <p:spPr>
          <a:xfrm>
            <a:off x="4967663" y="4305113"/>
            <a:ext cx="381000" cy="3810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4</a:t>
            </a:r>
            <a:endParaRPr b="1">
              <a:solidFill>
                <a:srgbClr val="FFFFFF"/>
              </a:solidFill>
            </a:endParaRPr>
          </a:p>
        </p:txBody>
      </p:sp>
      <p:sp>
        <p:nvSpPr>
          <p:cNvPr id="211" name="Shape 211"/>
          <p:cNvSpPr/>
          <p:nvPr/>
        </p:nvSpPr>
        <p:spPr>
          <a:xfrm>
            <a:off x="6712388" y="4305113"/>
            <a:ext cx="381000" cy="3810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5</a:t>
            </a:r>
            <a:endParaRPr b="1">
              <a:solidFill>
                <a:srgbClr val="FFFFFF"/>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Shape 216"/>
          <p:cNvSpPr txBox="1"/>
          <p:nvPr>
            <p:ph type="ctrTitle"/>
          </p:nvPr>
        </p:nvSpPr>
        <p:spPr>
          <a:xfrm>
            <a:off x="700125" y="112050"/>
            <a:ext cx="8235000" cy="650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800">
                <a:solidFill>
                  <a:srgbClr val="434343"/>
                </a:solidFill>
              </a:rPr>
              <a:t>#2 Understanding Control + Model + View development</a:t>
            </a:r>
            <a:endParaRPr sz="1800">
              <a:solidFill>
                <a:srgbClr val="434343"/>
              </a:solidFill>
            </a:endParaRPr>
          </a:p>
          <a:p>
            <a:pPr indent="0" lvl="0" marL="0" rtl="0">
              <a:spcBef>
                <a:spcPts val="0"/>
              </a:spcBef>
              <a:spcAft>
                <a:spcPts val="0"/>
              </a:spcAft>
              <a:buNone/>
            </a:pPr>
            <a:r>
              <a:t/>
            </a:r>
            <a:endParaRPr sz="2400"/>
          </a:p>
        </p:txBody>
      </p:sp>
      <p:pic>
        <p:nvPicPr>
          <p:cNvPr id="217" name="Shape 217"/>
          <p:cNvPicPr preferRelativeResize="0"/>
          <p:nvPr/>
        </p:nvPicPr>
        <p:blipFill rotWithShape="1">
          <a:blip r:embed="rId3">
            <a:alphaModFix/>
          </a:blip>
          <a:srcRect b="0" l="14588" r="17935" t="0"/>
          <a:stretch/>
        </p:blipFill>
        <p:spPr>
          <a:xfrm>
            <a:off x="43475" y="28750"/>
            <a:ext cx="481099" cy="650574"/>
          </a:xfrm>
          <a:prstGeom prst="rect">
            <a:avLst/>
          </a:prstGeom>
          <a:noFill/>
          <a:ln>
            <a:noFill/>
          </a:ln>
        </p:spPr>
      </p:pic>
      <p:sp>
        <p:nvSpPr>
          <p:cNvPr id="218" name="Shape 218"/>
          <p:cNvSpPr txBox="1"/>
          <p:nvPr/>
        </p:nvSpPr>
        <p:spPr>
          <a:xfrm>
            <a:off x="3914725" y="1171275"/>
            <a:ext cx="5070900" cy="37473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lang="en" sz="1100">
                <a:solidFill>
                  <a:schemeClr val="dk1"/>
                </a:solidFill>
              </a:rPr>
              <a:t>&lt;?rev</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b="1" lang="en" sz="1100">
                <a:solidFill>
                  <a:srgbClr val="918F00"/>
                </a:solidFill>
              </a:rPr>
              <a:t>put</a:t>
            </a:r>
            <a:r>
              <a:rPr lang="en" sz="1100">
                <a:solidFill>
                  <a:schemeClr val="dk1"/>
                </a:solidFill>
              </a:rPr>
              <a:t> gBASEPATH </a:t>
            </a:r>
            <a:r>
              <a:rPr lang="en" sz="1100">
                <a:solidFill>
                  <a:srgbClr val="932192"/>
                </a:solidFill>
              </a:rPr>
              <a:t>into</a:t>
            </a:r>
            <a:r>
              <a:rPr lang="en" sz="1100">
                <a:solidFill>
                  <a:schemeClr val="dk1"/>
                </a:solidFill>
              </a:rPr>
              <a:t> gBASEPATH</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b="1" lang="en" sz="1100">
                <a:solidFill>
                  <a:schemeClr val="dk1"/>
                </a:solidFill>
              </a:rPr>
              <a:t>if</a:t>
            </a:r>
            <a:r>
              <a:rPr lang="en" sz="1100">
                <a:solidFill>
                  <a:schemeClr val="dk1"/>
                </a:solidFill>
              </a:rPr>
              <a:t> gBASEPATH </a:t>
            </a:r>
            <a:r>
              <a:rPr lang="en" sz="1100">
                <a:solidFill>
                  <a:srgbClr val="932192"/>
                </a:solidFill>
              </a:rPr>
              <a:t>is</a:t>
            </a:r>
            <a:r>
              <a:rPr lang="en" sz="1100">
                <a:solidFill>
                  <a:schemeClr val="dk1"/>
                </a:solidFill>
              </a:rPr>
              <a:t> </a:t>
            </a:r>
            <a:r>
              <a:rPr lang="en" sz="1100">
                <a:solidFill>
                  <a:srgbClr val="011892"/>
                </a:solidFill>
              </a:rPr>
              <a:t>"gBASEPATH"</a:t>
            </a:r>
            <a:r>
              <a:rPr lang="en" sz="1100">
                <a:solidFill>
                  <a:schemeClr val="dk1"/>
                </a:solidFill>
              </a:rPr>
              <a:t> </a:t>
            </a:r>
            <a:r>
              <a:rPr b="1" lang="en" sz="1100">
                <a:solidFill>
                  <a:schemeClr val="dk1"/>
                </a:solidFill>
              </a:rPr>
              <a:t>then</a:t>
            </a:r>
            <a:endParaRPr b="1"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918F00"/>
                </a:solidFill>
              </a:rPr>
              <a:t>put</a:t>
            </a:r>
            <a:r>
              <a:rPr lang="en" sz="1100">
                <a:solidFill>
                  <a:schemeClr val="dk1"/>
                </a:solidFill>
              </a:rPr>
              <a:t> </a:t>
            </a:r>
            <a:r>
              <a:rPr lang="en" sz="1100">
                <a:solidFill>
                  <a:srgbClr val="011892"/>
                </a:solidFill>
              </a:rPr>
              <a:t>"No direct script access allowed."</a:t>
            </a:r>
            <a:endParaRPr sz="1100">
              <a:solidFill>
                <a:srgbClr val="011892"/>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chemeClr val="dk1"/>
                </a:solidFill>
              </a:rPr>
              <a:t>exit</a:t>
            </a:r>
            <a:r>
              <a:rPr lang="en" sz="1100">
                <a:solidFill>
                  <a:schemeClr val="dk1"/>
                </a:solidFill>
              </a:rPr>
              <a:t> </a:t>
            </a:r>
            <a:r>
              <a:rPr lang="en" sz="1100">
                <a:solidFill>
                  <a:srgbClr val="932192"/>
                </a:solidFill>
              </a:rPr>
              <a:t>to</a:t>
            </a:r>
            <a:r>
              <a:rPr lang="en" sz="1100">
                <a:solidFill>
                  <a:schemeClr val="dk1"/>
                </a:solidFill>
              </a:rPr>
              <a:t> </a:t>
            </a:r>
            <a:r>
              <a:rPr lang="en" sz="1100">
                <a:solidFill>
                  <a:srgbClr val="009092"/>
                </a:solidFill>
              </a:rPr>
              <a:t>top</a:t>
            </a:r>
            <a:endParaRPr sz="1100">
              <a:solidFill>
                <a:srgbClr val="009092"/>
              </a:solidFill>
            </a:endParaRPr>
          </a:p>
          <a:p>
            <a:pPr indent="0" lvl="0" marL="0" rtl="0">
              <a:lnSpc>
                <a:spcPct val="115000"/>
              </a:lnSpc>
              <a:spcBef>
                <a:spcPts val="0"/>
              </a:spcBef>
              <a:spcAft>
                <a:spcPts val="0"/>
              </a:spcAft>
              <a:buClr>
                <a:schemeClr val="dk1"/>
              </a:buClr>
              <a:buSzPts val="1100"/>
              <a:buFont typeface="Arial"/>
              <a:buNone/>
            </a:pPr>
            <a:r>
              <a:rPr b="1" lang="en" sz="1100">
                <a:solidFill>
                  <a:schemeClr val="dk1"/>
                </a:solidFill>
              </a:rPr>
              <a:t>end</a:t>
            </a:r>
            <a:r>
              <a:rPr lang="en" sz="1100">
                <a:solidFill>
                  <a:schemeClr val="dk1"/>
                </a:solidFill>
              </a:rPr>
              <a:t> </a:t>
            </a:r>
            <a:r>
              <a:rPr b="1" lang="en" sz="1100">
                <a:solidFill>
                  <a:schemeClr val="dk1"/>
                </a:solidFill>
              </a:rPr>
              <a:t>if</a:t>
            </a:r>
            <a:endParaRPr b="1" sz="1100">
              <a:solidFill>
                <a:schemeClr val="dk1"/>
              </a:solidFill>
            </a:endParaRPr>
          </a:p>
          <a:p>
            <a:pPr indent="0" lvl="0" marL="0" rtl="0">
              <a:lnSpc>
                <a:spcPct val="115000"/>
              </a:lnSpc>
              <a:spcBef>
                <a:spcPts val="0"/>
              </a:spcBef>
              <a:spcAft>
                <a:spcPts val="0"/>
              </a:spcAft>
              <a:buClr>
                <a:schemeClr val="dk1"/>
              </a:buClr>
              <a:buSzPts val="1100"/>
              <a:buFont typeface="Arial"/>
              <a:buNone/>
            </a:pPr>
            <a:r>
              <a:t/>
            </a:r>
            <a:endParaRPr b="1" sz="1100">
              <a:solidFill>
                <a:schemeClr val="dk1"/>
              </a:solidFill>
            </a:endParaRPr>
          </a:p>
          <a:p>
            <a:pPr indent="0" lvl="0" marL="0" rtl="0">
              <a:lnSpc>
                <a:spcPct val="115000"/>
              </a:lnSpc>
              <a:spcBef>
                <a:spcPts val="0"/>
              </a:spcBef>
              <a:spcAft>
                <a:spcPts val="0"/>
              </a:spcAft>
              <a:buClr>
                <a:schemeClr val="dk1"/>
              </a:buClr>
              <a:buSzPts val="1100"/>
              <a:buFont typeface="Arial"/>
              <a:buNone/>
            </a:pPr>
            <a:r>
              <a:rPr b="1" lang="en" sz="1100">
                <a:solidFill>
                  <a:srgbClr val="008E00"/>
                </a:solidFill>
              </a:rPr>
              <a:t>#get slider data from database , then convert to json</a:t>
            </a:r>
            <a:endParaRPr b="1" sz="1100">
              <a:solidFill>
                <a:srgbClr val="008E00"/>
              </a:solidFill>
            </a:endParaRPr>
          </a:p>
          <a:p>
            <a:pPr indent="0" lvl="0" marL="0" rtl="0">
              <a:lnSpc>
                <a:spcPct val="115000"/>
              </a:lnSpc>
              <a:spcBef>
                <a:spcPts val="0"/>
              </a:spcBef>
              <a:spcAft>
                <a:spcPts val="0"/>
              </a:spcAft>
              <a:buClr>
                <a:schemeClr val="dk1"/>
              </a:buClr>
              <a:buSzPts val="1100"/>
              <a:buFont typeface="Arial"/>
              <a:buNone/>
            </a:pPr>
            <a:r>
              <a:rPr b="1" lang="en" sz="1100">
                <a:solidFill>
                  <a:schemeClr val="dk1"/>
                </a:solidFill>
              </a:rPr>
              <a:t>function</a:t>
            </a:r>
            <a:r>
              <a:rPr lang="en" sz="1100">
                <a:solidFill>
                  <a:schemeClr val="dk1"/>
                </a:solidFill>
              </a:rPr>
              <a:t> getSliderData</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008E00"/>
                </a:solidFill>
              </a:rPr>
              <a:t>--Load an image fo rthe Slider</a:t>
            </a:r>
            <a:endParaRPr b="1" sz="1100">
              <a:solidFill>
                <a:srgbClr val="008E00"/>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918F00"/>
                </a:solidFill>
              </a:rPr>
              <a:t>put</a:t>
            </a:r>
            <a:r>
              <a:rPr lang="en" sz="1100">
                <a:solidFill>
                  <a:schemeClr val="dk1"/>
                </a:solidFill>
              </a:rPr>
              <a:t> </a:t>
            </a:r>
            <a:r>
              <a:rPr lang="en" sz="1100">
                <a:solidFill>
                  <a:srgbClr val="011892"/>
                </a:solidFill>
              </a:rPr>
              <a:t>"assets/images/slide1.jpg"</a:t>
            </a:r>
            <a:r>
              <a:rPr lang="en" sz="1100">
                <a:solidFill>
                  <a:schemeClr val="dk1"/>
                </a:solidFill>
              </a:rPr>
              <a:t> </a:t>
            </a:r>
            <a:r>
              <a:rPr lang="en" sz="1100">
                <a:solidFill>
                  <a:srgbClr val="932192"/>
                </a:solidFill>
              </a:rPr>
              <a:t>into</a:t>
            </a:r>
            <a:r>
              <a:rPr lang="en" sz="1100">
                <a:solidFill>
                  <a:schemeClr val="dk1"/>
                </a:solidFill>
              </a:rPr>
              <a:t> tSlider[</a:t>
            </a:r>
            <a:r>
              <a:rPr lang="en" sz="1100">
                <a:solidFill>
                  <a:srgbClr val="011892"/>
                </a:solidFill>
              </a:rPr>
              <a:t>1</a:t>
            </a:r>
            <a:r>
              <a:rPr lang="en" sz="1100">
                <a:solidFill>
                  <a:schemeClr val="dk1"/>
                </a:solidFill>
              </a:rPr>
              <a:t>][</a:t>
            </a:r>
            <a:r>
              <a:rPr lang="en" sz="1100">
                <a:solidFill>
                  <a:srgbClr val="011892"/>
                </a:solidFill>
              </a:rPr>
              <a:t>"slideImgURL"</a:t>
            </a:r>
            <a:r>
              <a:rPr lang="en" sz="1100">
                <a:solidFill>
                  <a:schemeClr val="dk1"/>
                </a:solidFill>
              </a:rPr>
              <a:t>]</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918F00"/>
                </a:solidFill>
              </a:rPr>
              <a:t>put</a:t>
            </a:r>
            <a:r>
              <a:rPr lang="en" sz="1100">
                <a:solidFill>
                  <a:schemeClr val="dk1"/>
                </a:solidFill>
              </a:rPr>
              <a:t> </a:t>
            </a:r>
            <a:r>
              <a:rPr lang="en" sz="1100">
                <a:solidFill>
                  <a:srgbClr val="011892"/>
                </a:solidFill>
              </a:rPr>
              <a:t>"67541"</a:t>
            </a:r>
            <a:r>
              <a:rPr lang="en" sz="1100">
                <a:solidFill>
                  <a:schemeClr val="dk1"/>
                </a:solidFill>
              </a:rPr>
              <a:t> </a:t>
            </a:r>
            <a:r>
              <a:rPr lang="en" sz="1100">
                <a:solidFill>
                  <a:srgbClr val="932192"/>
                </a:solidFill>
              </a:rPr>
              <a:t>into</a:t>
            </a:r>
            <a:r>
              <a:rPr lang="en" sz="1100">
                <a:solidFill>
                  <a:schemeClr val="dk1"/>
                </a:solidFill>
              </a:rPr>
              <a:t> tSlider[</a:t>
            </a:r>
            <a:r>
              <a:rPr lang="en" sz="1100">
                <a:solidFill>
                  <a:srgbClr val="011892"/>
                </a:solidFill>
              </a:rPr>
              <a:t>1</a:t>
            </a:r>
            <a:r>
              <a:rPr lang="en" sz="1100">
                <a:solidFill>
                  <a:schemeClr val="dk1"/>
                </a:solidFill>
              </a:rPr>
              <a:t>][</a:t>
            </a:r>
            <a:r>
              <a:rPr lang="en" sz="1100">
                <a:solidFill>
                  <a:srgbClr val="011892"/>
                </a:solidFill>
              </a:rPr>
              <a:t>"sliderID"</a:t>
            </a:r>
            <a:r>
              <a:rPr lang="en" sz="1100">
                <a:solidFill>
                  <a:schemeClr val="dk1"/>
                </a:solidFill>
              </a:rPr>
              <a:t>]</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008E00"/>
                </a:solidFill>
              </a:rPr>
              <a:t>--Return the Slider Data as an Array</a:t>
            </a:r>
            <a:endParaRPr b="1" sz="1100">
              <a:solidFill>
                <a:srgbClr val="008E00"/>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918F00"/>
                </a:solidFill>
              </a:rPr>
              <a:t>return</a:t>
            </a:r>
            <a:r>
              <a:rPr lang="en" sz="1100">
                <a:solidFill>
                  <a:schemeClr val="dk1"/>
                </a:solidFill>
              </a:rPr>
              <a:t> tSliderA</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b="1" lang="en" sz="1100">
                <a:solidFill>
                  <a:schemeClr val="dk1"/>
                </a:solidFill>
              </a:rPr>
              <a:t>end</a:t>
            </a:r>
            <a:r>
              <a:rPr lang="en" sz="1100">
                <a:solidFill>
                  <a:schemeClr val="dk1"/>
                </a:solidFill>
              </a:rPr>
              <a:t> getSliderData </a:t>
            </a:r>
            <a:endParaRPr sz="1100">
              <a:solidFill>
                <a:schemeClr val="dk1"/>
              </a:solidFill>
            </a:endParaRPr>
          </a:p>
          <a:p>
            <a:pPr indent="0" lvl="0" marL="0" rtl="0">
              <a:lnSpc>
                <a:spcPct val="100000"/>
              </a:lnSpc>
              <a:spcBef>
                <a:spcPts val="0"/>
              </a:spcBef>
              <a:spcAft>
                <a:spcPts val="0"/>
              </a:spcAft>
              <a:buNone/>
            </a:pPr>
            <a:r>
              <a:t/>
            </a:r>
            <a:endParaRPr b="1" sz="1100">
              <a:solidFill>
                <a:schemeClr val="dk1"/>
              </a:solidFill>
            </a:endParaRPr>
          </a:p>
          <a:p>
            <a:pPr indent="0" lvl="0" marL="0" rtl="0">
              <a:lnSpc>
                <a:spcPct val="100000"/>
              </a:lnSpc>
              <a:spcBef>
                <a:spcPts val="0"/>
              </a:spcBef>
              <a:spcAft>
                <a:spcPts val="0"/>
              </a:spcAft>
              <a:buClr>
                <a:srgbClr val="000000"/>
              </a:buClr>
              <a:buSzPts val="1100"/>
              <a:buFont typeface="Arial"/>
              <a:buNone/>
            </a:pPr>
            <a:r>
              <a:t/>
            </a:r>
            <a:endParaRPr sz="1000"/>
          </a:p>
        </p:txBody>
      </p:sp>
      <p:sp>
        <p:nvSpPr>
          <p:cNvPr id="219" name="Shape 219"/>
          <p:cNvSpPr txBox="1"/>
          <p:nvPr/>
        </p:nvSpPr>
        <p:spPr>
          <a:xfrm>
            <a:off x="136075" y="943425"/>
            <a:ext cx="3302100" cy="3955200"/>
          </a:xfrm>
          <a:prstGeom prst="rect">
            <a:avLst/>
          </a:prstGeom>
          <a:noFill/>
          <a:ln>
            <a:noFill/>
          </a:ln>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a:solidFill>
                  <a:schemeClr val="dk1"/>
                </a:solidFill>
              </a:rPr>
              <a:t>Next up is the model. This where you query the database or get from other web services. Today we are just going to create a simple array data model.</a:t>
            </a:r>
            <a:endParaRPr>
              <a:solidFill>
                <a:schemeClr val="dk1"/>
              </a:solidFill>
            </a:endParaRPr>
          </a:p>
          <a:p>
            <a:pPr indent="0" lvl="0" marL="0" rtl="0">
              <a:lnSpc>
                <a:spcPct val="100000"/>
              </a:lnSpc>
              <a:spcBef>
                <a:spcPts val="0"/>
              </a:spcBef>
              <a:spcAft>
                <a:spcPts val="0"/>
              </a:spcAft>
              <a:buNone/>
            </a:pPr>
            <a:r>
              <a:t/>
            </a:r>
            <a:endParaRPr>
              <a:solidFill>
                <a:schemeClr val="dk1"/>
              </a:solidFill>
            </a:endParaRPr>
          </a:p>
          <a:p>
            <a:pPr indent="0" lvl="0" marL="0" rtl="0">
              <a:lnSpc>
                <a:spcPct val="100000"/>
              </a:lnSpc>
              <a:spcBef>
                <a:spcPts val="0"/>
              </a:spcBef>
              <a:spcAft>
                <a:spcPts val="0"/>
              </a:spcAft>
              <a:buNone/>
            </a:pPr>
            <a:r>
              <a:rPr lang="en">
                <a:solidFill>
                  <a:schemeClr val="dk1"/>
                </a:solidFill>
              </a:rPr>
              <a:t>1. The model MUST always start with the </a:t>
            </a:r>
            <a:r>
              <a:rPr b="1" lang="en">
                <a:solidFill>
                  <a:schemeClr val="dk1"/>
                </a:solidFill>
              </a:rPr>
              <a:t>gBASEPATH</a:t>
            </a:r>
            <a:r>
              <a:rPr lang="en">
                <a:solidFill>
                  <a:schemeClr val="dk1"/>
                </a:solidFill>
              </a:rPr>
              <a:t> code to stop hackers.</a:t>
            </a:r>
            <a:endParaRPr>
              <a:solidFill>
                <a:schemeClr val="dk1"/>
              </a:solidFill>
            </a:endParaRPr>
          </a:p>
          <a:p>
            <a:pPr indent="0" lvl="0" marL="0" rtl="0">
              <a:lnSpc>
                <a:spcPct val="100000"/>
              </a:lnSpc>
              <a:spcBef>
                <a:spcPts val="0"/>
              </a:spcBef>
              <a:spcAft>
                <a:spcPts val="0"/>
              </a:spcAft>
              <a:buNone/>
            </a:pPr>
            <a:r>
              <a:t/>
            </a:r>
            <a:endParaRPr>
              <a:solidFill>
                <a:schemeClr val="dk1"/>
              </a:solidFill>
            </a:endParaRPr>
          </a:p>
          <a:p>
            <a:pPr indent="0" lvl="0" marL="0" rtl="0">
              <a:lnSpc>
                <a:spcPct val="100000"/>
              </a:lnSpc>
              <a:spcBef>
                <a:spcPts val="0"/>
              </a:spcBef>
              <a:spcAft>
                <a:spcPts val="0"/>
              </a:spcAft>
              <a:buNone/>
            </a:pPr>
            <a:r>
              <a:rPr lang="en">
                <a:solidFill>
                  <a:schemeClr val="dk1"/>
                </a:solidFill>
              </a:rPr>
              <a:t>2. Next, should be the code that builds the array to return to the controller. Remember, the model only gets the data, it does not know what you plan on doing with it.</a:t>
            </a:r>
            <a:endParaRPr>
              <a:solidFill>
                <a:schemeClr val="dk1"/>
              </a:solidFill>
            </a:endParaRPr>
          </a:p>
          <a:p>
            <a:pPr indent="0" lvl="0" marL="0" rtl="0">
              <a:lnSpc>
                <a:spcPct val="100000"/>
              </a:lnSpc>
              <a:spcBef>
                <a:spcPts val="0"/>
              </a:spcBef>
              <a:spcAft>
                <a:spcPts val="0"/>
              </a:spcAft>
              <a:buNone/>
            </a:pPr>
            <a:r>
              <a:t/>
            </a:r>
            <a:endParaRPr>
              <a:solidFill>
                <a:schemeClr val="dk1"/>
              </a:solidFill>
            </a:endParaRPr>
          </a:p>
          <a:p>
            <a:pPr indent="0" lvl="0" marL="0" rtl="0">
              <a:lnSpc>
                <a:spcPct val="100000"/>
              </a:lnSpc>
              <a:spcBef>
                <a:spcPts val="0"/>
              </a:spcBef>
              <a:spcAft>
                <a:spcPts val="0"/>
              </a:spcAft>
              <a:buNone/>
            </a:pPr>
            <a:r>
              <a:rPr lang="en">
                <a:solidFill>
                  <a:schemeClr val="dk1"/>
                </a:solidFill>
              </a:rPr>
              <a:t>3. Just like LiveCode, you </a:t>
            </a:r>
            <a:r>
              <a:rPr b="1" lang="en">
                <a:solidFill>
                  <a:srgbClr val="918F00"/>
                </a:solidFill>
              </a:rPr>
              <a:t>return</a:t>
            </a:r>
            <a:r>
              <a:rPr lang="en">
                <a:solidFill>
                  <a:schemeClr val="dk1"/>
                </a:solidFill>
              </a:rPr>
              <a:t> the array.</a:t>
            </a:r>
            <a:endParaRPr>
              <a:solidFill>
                <a:schemeClr val="dk1"/>
              </a:solidFill>
            </a:endParaRPr>
          </a:p>
          <a:p>
            <a:pPr indent="0" lvl="0" marL="0" rtl="0">
              <a:lnSpc>
                <a:spcPct val="100000"/>
              </a:lnSpc>
              <a:spcBef>
                <a:spcPts val="0"/>
              </a:spcBef>
              <a:spcAft>
                <a:spcPts val="0"/>
              </a:spcAft>
              <a:buNone/>
            </a:pPr>
            <a:r>
              <a:t/>
            </a:r>
            <a:endParaRPr/>
          </a:p>
        </p:txBody>
      </p:sp>
      <p:sp>
        <p:nvSpPr>
          <p:cNvPr id="220" name="Shape 220"/>
          <p:cNvSpPr txBox="1"/>
          <p:nvPr>
            <p:ph type="ctrTitle"/>
          </p:nvPr>
        </p:nvSpPr>
        <p:spPr>
          <a:xfrm>
            <a:off x="3862975" y="768538"/>
            <a:ext cx="4491900" cy="533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666666"/>
                </a:solidFill>
              </a:rPr>
              <a:t>Slide Model [models/sliderModel.lc]</a:t>
            </a:r>
            <a:endParaRPr sz="1800">
              <a:solidFill>
                <a:srgbClr val="666666"/>
              </a:solidFill>
            </a:endParaRPr>
          </a:p>
        </p:txBody>
      </p:sp>
      <p:sp>
        <p:nvSpPr>
          <p:cNvPr id="221" name="Shape 221"/>
          <p:cNvSpPr/>
          <p:nvPr/>
        </p:nvSpPr>
        <p:spPr>
          <a:xfrm>
            <a:off x="6353113" y="1460438"/>
            <a:ext cx="381000" cy="3810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1</a:t>
            </a:r>
            <a:endParaRPr b="1">
              <a:solidFill>
                <a:srgbClr val="FFFFFF"/>
              </a:solidFill>
            </a:endParaRPr>
          </a:p>
        </p:txBody>
      </p:sp>
      <p:sp>
        <p:nvSpPr>
          <p:cNvPr id="222" name="Shape 222"/>
          <p:cNvSpPr/>
          <p:nvPr/>
        </p:nvSpPr>
        <p:spPr>
          <a:xfrm>
            <a:off x="7641263" y="2801213"/>
            <a:ext cx="381000" cy="3810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2</a:t>
            </a:r>
            <a:endParaRPr b="1">
              <a:solidFill>
                <a:srgbClr val="FFFFFF"/>
              </a:solidFill>
            </a:endParaRPr>
          </a:p>
        </p:txBody>
      </p:sp>
      <p:sp>
        <p:nvSpPr>
          <p:cNvPr id="223" name="Shape 223"/>
          <p:cNvSpPr/>
          <p:nvPr/>
        </p:nvSpPr>
        <p:spPr>
          <a:xfrm>
            <a:off x="5435088" y="4365213"/>
            <a:ext cx="381000" cy="3810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3</a:t>
            </a:r>
            <a:endParaRPr b="1">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 name="Shape 40"/>
        <p:cNvGrpSpPr/>
        <p:nvPr/>
      </p:nvGrpSpPr>
      <p:grpSpPr>
        <a:xfrm>
          <a:off x="0" y="0"/>
          <a:ext cx="0" cy="0"/>
          <a:chOff x="0" y="0"/>
          <a:chExt cx="0" cy="0"/>
        </a:xfrm>
      </p:grpSpPr>
      <p:sp>
        <p:nvSpPr>
          <p:cNvPr id="41" name="Shape 41"/>
          <p:cNvSpPr txBox="1"/>
          <p:nvPr>
            <p:ph type="ctrTitle"/>
          </p:nvPr>
        </p:nvSpPr>
        <p:spPr>
          <a:xfrm>
            <a:off x="4163450" y="424000"/>
            <a:ext cx="4517100" cy="1568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000"/>
              <a:t>Create a LiveCode Cloud Server in </a:t>
            </a:r>
            <a:endParaRPr sz="3000"/>
          </a:p>
          <a:p>
            <a:pPr indent="0" lvl="0" marL="0" rtl="0">
              <a:spcBef>
                <a:spcPts val="0"/>
              </a:spcBef>
              <a:spcAft>
                <a:spcPts val="0"/>
              </a:spcAft>
              <a:buNone/>
            </a:pPr>
            <a:r>
              <a:rPr lang="en" sz="3000"/>
              <a:t>6 Steps in 60 Minutes</a:t>
            </a:r>
            <a:endParaRPr sz="3000"/>
          </a:p>
        </p:txBody>
      </p:sp>
      <p:pic>
        <p:nvPicPr>
          <p:cNvPr id="42" name="Shape 42"/>
          <p:cNvPicPr preferRelativeResize="0"/>
          <p:nvPr/>
        </p:nvPicPr>
        <p:blipFill rotWithShape="1">
          <a:blip r:embed="rId3">
            <a:alphaModFix/>
          </a:blip>
          <a:srcRect b="0" l="14588" r="17935" t="0"/>
          <a:stretch/>
        </p:blipFill>
        <p:spPr>
          <a:xfrm>
            <a:off x="702025" y="389225"/>
            <a:ext cx="3086100" cy="4573549"/>
          </a:xfrm>
          <a:prstGeom prst="rect">
            <a:avLst/>
          </a:prstGeom>
          <a:noFill/>
          <a:ln>
            <a:noFill/>
          </a:ln>
        </p:spPr>
      </p:pic>
      <p:sp>
        <p:nvSpPr>
          <p:cNvPr id="43" name="Shape 43"/>
          <p:cNvSpPr txBox="1"/>
          <p:nvPr>
            <p:ph type="ctrTitle"/>
          </p:nvPr>
        </p:nvSpPr>
        <p:spPr>
          <a:xfrm>
            <a:off x="4630525" y="2411200"/>
            <a:ext cx="4304700" cy="156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1100">
                <a:solidFill>
                  <a:srgbClr val="222222"/>
                </a:solidFill>
              </a:rPr>
              <a:t>The slides and all the code and support files are located on a public Google drive and are open source and you are free to learn and reuse in your own project. You will see both the slides and a zip file. The files have been also uploaded in the app folder:</a:t>
            </a:r>
            <a:endParaRPr b="0" sz="1100">
              <a:solidFill>
                <a:srgbClr val="222222"/>
              </a:solidFill>
            </a:endParaRPr>
          </a:p>
          <a:p>
            <a:pPr indent="0" lvl="0" marL="0" rtl="0" algn="l">
              <a:spcBef>
                <a:spcPts val="0"/>
              </a:spcBef>
              <a:spcAft>
                <a:spcPts val="0"/>
              </a:spcAft>
              <a:buNone/>
            </a:pPr>
            <a:r>
              <a:rPr b="0" lang="en" sz="1100">
                <a:solidFill>
                  <a:srgbClr val="222222"/>
                </a:solidFill>
              </a:rPr>
              <a:t>	</a:t>
            </a:r>
            <a:r>
              <a:rPr b="0" lang="en" sz="1100" u="sng">
                <a:solidFill>
                  <a:schemeClr val="hlink"/>
                </a:solidFill>
                <a:hlinkClick r:id="rId4"/>
              </a:rPr>
              <a:t>https://drive.google.com/drive/folders/0B8B_tWKHZdTLfmlSdVZhUlFSQzNGYWhFcVVVTnZNUGk5TVFzaUxTZTFtcDZ4RWpMZW1TdE0</a:t>
            </a:r>
            <a:r>
              <a:rPr b="0" lang="en" sz="1100">
                <a:solidFill>
                  <a:srgbClr val="222222"/>
                </a:solidFill>
              </a:rPr>
              <a:t> </a:t>
            </a:r>
            <a:endParaRPr b="0" sz="1100">
              <a:solidFill>
                <a:srgbClr val="22222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Shape 228"/>
          <p:cNvSpPr txBox="1"/>
          <p:nvPr>
            <p:ph type="ctrTitle"/>
          </p:nvPr>
        </p:nvSpPr>
        <p:spPr>
          <a:xfrm>
            <a:off x="700125" y="112050"/>
            <a:ext cx="8235000" cy="650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800">
                <a:solidFill>
                  <a:srgbClr val="434343"/>
                </a:solidFill>
              </a:rPr>
              <a:t>#2 Understanding Control + Model + View development</a:t>
            </a:r>
            <a:endParaRPr sz="1800">
              <a:solidFill>
                <a:srgbClr val="434343"/>
              </a:solidFill>
            </a:endParaRPr>
          </a:p>
          <a:p>
            <a:pPr indent="0" lvl="0" marL="0" rtl="0">
              <a:spcBef>
                <a:spcPts val="0"/>
              </a:spcBef>
              <a:spcAft>
                <a:spcPts val="0"/>
              </a:spcAft>
              <a:buNone/>
            </a:pPr>
            <a:r>
              <a:t/>
            </a:r>
            <a:endParaRPr sz="2400"/>
          </a:p>
        </p:txBody>
      </p:sp>
      <p:pic>
        <p:nvPicPr>
          <p:cNvPr id="229" name="Shape 229"/>
          <p:cNvPicPr preferRelativeResize="0"/>
          <p:nvPr/>
        </p:nvPicPr>
        <p:blipFill rotWithShape="1">
          <a:blip r:embed="rId3">
            <a:alphaModFix/>
          </a:blip>
          <a:srcRect b="0" l="14588" r="17935" t="0"/>
          <a:stretch/>
        </p:blipFill>
        <p:spPr>
          <a:xfrm>
            <a:off x="43475" y="28750"/>
            <a:ext cx="481099" cy="650574"/>
          </a:xfrm>
          <a:prstGeom prst="rect">
            <a:avLst/>
          </a:prstGeom>
          <a:noFill/>
          <a:ln>
            <a:noFill/>
          </a:ln>
        </p:spPr>
      </p:pic>
      <p:sp>
        <p:nvSpPr>
          <p:cNvPr id="230" name="Shape 230"/>
          <p:cNvSpPr txBox="1"/>
          <p:nvPr/>
        </p:nvSpPr>
        <p:spPr>
          <a:xfrm>
            <a:off x="3864225" y="1477900"/>
            <a:ext cx="5070900" cy="37473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b="1" lang="en" sz="1100">
                <a:solidFill>
                  <a:schemeClr val="dk1"/>
                </a:solidFill>
              </a:rPr>
              <a:t>command</a:t>
            </a:r>
            <a:r>
              <a:rPr lang="en" sz="1100">
                <a:solidFill>
                  <a:schemeClr val="dk1"/>
                </a:solidFill>
              </a:rPr>
              <a:t> homeHTML</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rigLoadModel </a:t>
            </a:r>
            <a:r>
              <a:rPr lang="en" sz="1100">
                <a:solidFill>
                  <a:srgbClr val="011892"/>
                </a:solidFill>
              </a:rPr>
              <a:t>"sliderModel"</a:t>
            </a:r>
            <a:endParaRPr sz="1100">
              <a:solidFill>
                <a:srgbClr val="011892"/>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008E00"/>
                </a:solidFill>
              </a:rPr>
              <a:t># load slider images and data    </a:t>
            </a:r>
            <a:endParaRPr b="1" sz="1100">
              <a:solidFill>
                <a:srgbClr val="008E00"/>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918F00"/>
                </a:solidFill>
              </a:rPr>
              <a:t>put</a:t>
            </a:r>
            <a:r>
              <a:rPr lang="en" sz="1100">
                <a:solidFill>
                  <a:schemeClr val="dk1"/>
                </a:solidFill>
              </a:rPr>
              <a:t> getSliderData() </a:t>
            </a:r>
            <a:r>
              <a:rPr lang="en" sz="1100">
                <a:solidFill>
                  <a:srgbClr val="932192"/>
                </a:solidFill>
              </a:rPr>
              <a:t>into</a:t>
            </a:r>
            <a:r>
              <a:rPr lang="en" sz="1100">
                <a:solidFill>
                  <a:schemeClr val="dk1"/>
                </a:solidFill>
              </a:rPr>
              <a:t> tSliderArray</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b="1" lang="en" sz="1100">
                <a:solidFill>
                  <a:srgbClr val="918F00"/>
                </a:solidFill>
              </a:rPr>
              <a:t>    </a:t>
            </a:r>
            <a:r>
              <a:rPr b="1" lang="en" sz="1100">
                <a:solidFill>
                  <a:srgbClr val="008E00"/>
                </a:solidFill>
              </a:rPr>
              <a:t># all data MUST be put in gData Array </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b="1" lang="en" sz="1100">
                <a:solidFill>
                  <a:srgbClr val="918F00"/>
                </a:solidFill>
              </a:rPr>
              <a:t>    put</a:t>
            </a:r>
            <a:r>
              <a:rPr lang="en" sz="1100">
                <a:solidFill>
                  <a:schemeClr val="dk1"/>
                </a:solidFill>
              </a:rPr>
              <a:t> tSliderArray into gData[</a:t>
            </a:r>
            <a:r>
              <a:rPr lang="en" sz="1100">
                <a:solidFill>
                  <a:srgbClr val="011892"/>
                </a:solidFill>
              </a:rPr>
              <a:t>"slider"</a:t>
            </a:r>
            <a:r>
              <a:rPr lang="en" sz="1100">
                <a:solidFill>
                  <a:schemeClr val="dk1"/>
                </a:solidFill>
              </a:rPr>
              <a:t>]</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t/>
            </a:r>
            <a:endParaRPr b="1" sz="1100">
              <a:solidFill>
                <a:srgbClr val="918F00"/>
              </a:solidFill>
            </a:endParaRPr>
          </a:p>
          <a:p>
            <a:pPr indent="0" lvl="0" marL="0" rtl="0">
              <a:lnSpc>
                <a:spcPct val="115000"/>
              </a:lnSpc>
              <a:spcBef>
                <a:spcPts val="0"/>
              </a:spcBef>
              <a:spcAft>
                <a:spcPts val="0"/>
              </a:spcAft>
              <a:buClr>
                <a:schemeClr val="dk1"/>
              </a:buClr>
              <a:buSzPts val="1100"/>
              <a:buFont typeface="Arial"/>
              <a:buNone/>
            </a:pPr>
            <a:r>
              <a:rPr b="1" lang="en" sz="1100">
                <a:solidFill>
                  <a:srgbClr val="918F00"/>
                </a:solidFill>
              </a:rPr>
              <a:t>     get</a:t>
            </a:r>
            <a:r>
              <a:rPr lang="en" sz="1100">
                <a:solidFill>
                  <a:schemeClr val="dk1"/>
                </a:solidFill>
              </a:rPr>
              <a:t> rigLoadView(</a:t>
            </a:r>
            <a:r>
              <a:rPr lang="en" sz="1100">
                <a:solidFill>
                  <a:srgbClr val="011892"/>
                </a:solidFill>
              </a:rPr>
              <a:t>"index"</a:t>
            </a:r>
            <a:r>
              <a:rPr lang="en" sz="1100">
                <a:solidFill>
                  <a:schemeClr val="dk1"/>
                </a:solidFill>
              </a:rPr>
              <a:t>) </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b="1" lang="en" sz="1100">
                <a:solidFill>
                  <a:schemeClr val="dk1"/>
                </a:solidFill>
              </a:rPr>
              <a:t>end</a:t>
            </a:r>
            <a:r>
              <a:rPr lang="en" sz="1100">
                <a:solidFill>
                  <a:schemeClr val="dk1"/>
                </a:solidFill>
              </a:rPr>
              <a:t> homeHTML</a:t>
            </a:r>
            <a:endParaRPr sz="1000">
              <a:solidFill>
                <a:schemeClr val="dk1"/>
              </a:solidFill>
              <a:latin typeface="Droid Sans"/>
              <a:ea typeface="Droid Sans"/>
              <a:cs typeface="Droid Sans"/>
              <a:sym typeface="Droid Sans"/>
            </a:endParaRPr>
          </a:p>
          <a:p>
            <a:pPr indent="0" lvl="0" marL="0" rtl="0">
              <a:lnSpc>
                <a:spcPct val="100000"/>
              </a:lnSpc>
              <a:spcBef>
                <a:spcPts val="0"/>
              </a:spcBef>
              <a:spcAft>
                <a:spcPts val="0"/>
              </a:spcAft>
              <a:buNone/>
            </a:pPr>
            <a:r>
              <a:t/>
            </a:r>
            <a:endParaRPr sz="1000">
              <a:solidFill>
                <a:schemeClr val="dk1"/>
              </a:solidFill>
              <a:latin typeface="Droid Sans"/>
              <a:ea typeface="Droid Sans"/>
              <a:cs typeface="Droid Sans"/>
              <a:sym typeface="Droid Sans"/>
            </a:endParaRPr>
          </a:p>
          <a:p>
            <a:pPr indent="0" lvl="0" marL="0" rtl="0">
              <a:lnSpc>
                <a:spcPct val="100000"/>
              </a:lnSpc>
              <a:spcBef>
                <a:spcPts val="0"/>
              </a:spcBef>
              <a:spcAft>
                <a:spcPts val="0"/>
              </a:spcAft>
              <a:buClr>
                <a:srgbClr val="000000"/>
              </a:buClr>
              <a:buSzPts val="1100"/>
              <a:buFont typeface="Arial"/>
              <a:buNone/>
            </a:pPr>
            <a:r>
              <a:t/>
            </a:r>
            <a:endParaRPr sz="1000"/>
          </a:p>
        </p:txBody>
      </p:sp>
      <p:sp>
        <p:nvSpPr>
          <p:cNvPr id="231" name="Shape 231"/>
          <p:cNvSpPr txBox="1"/>
          <p:nvPr/>
        </p:nvSpPr>
        <p:spPr>
          <a:xfrm>
            <a:off x="136075" y="943425"/>
            <a:ext cx="3302100" cy="3955200"/>
          </a:xfrm>
          <a:prstGeom prst="rect">
            <a:avLst/>
          </a:prstGeom>
          <a:noFill/>
          <a:ln>
            <a:noFill/>
          </a:ln>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a:solidFill>
                  <a:schemeClr val="dk1"/>
                </a:solidFill>
              </a:rPr>
              <a:t>The job of the Controller is to be the traffic cop between the Model [Data] and the View [output.] Because of that, nothing goes in or out of the web server without going through the controller.</a:t>
            </a:r>
            <a:endParaRPr>
              <a:solidFill>
                <a:schemeClr val="dk1"/>
              </a:solidFill>
            </a:endParaRPr>
          </a:p>
          <a:p>
            <a:pPr indent="0" lvl="0" marL="0" rtl="0">
              <a:lnSpc>
                <a:spcPct val="100000"/>
              </a:lnSpc>
              <a:spcBef>
                <a:spcPts val="0"/>
              </a:spcBef>
              <a:spcAft>
                <a:spcPts val="0"/>
              </a:spcAft>
              <a:buNone/>
            </a:pPr>
            <a:r>
              <a:t/>
            </a:r>
            <a:endParaRPr>
              <a:solidFill>
                <a:schemeClr val="dk1"/>
              </a:solidFill>
            </a:endParaRPr>
          </a:p>
          <a:p>
            <a:pPr indent="0" lvl="0" marL="0" rtl="0">
              <a:lnSpc>
                <a:spcPct val="100000"/>
              </a:lnSpc>
              <a:spcBef>
                <a:spcPts val="0"/>
              </a:spcBef>
              <a:spcAft>
                <a:spcPts val="0"/>
              </a:spcAft>
              <a:buNone/>
            </a:pPr>
            <a:r>
              <a:rPr lang="en">
                <a:solidFill>
                  <a:schemeClr val="dk1"/>
                </a:solidFill>
              </a:rPr>
              <a:t>1. To use a model, you must load it first with the </a:t>
            </a:r>
            <a:r>
              <a:rPr b="1" lang="en">
                <a:solidFill>
                  <a:schemeClr val="dk1"/>
                </a:solidFill>
              </a:rPr>
              <a:t>rigLoadModel</a:t>
            </a:r>
            <a:r>
              <a:rPr lang="en">
                <a:solidFill>
                  <a:schemeClr val="dk1"/>
                </a:solidFill>
              </a:rPr>
              <a:t> function.</a:t>
            </a:r>
            <a:endParaRPr>
              <a:solidFill>
                <a:schemeClr val="dk1"/>
              </a:solidFill>
            </a:endParaRPr>
          </a:p>
          <a:p>
            <a:pPr indent="0" lvl="0" marL="0" rtl="0">
              <a:lnSpc>
                <a:spcPct val="100000"/>
              </a:lnSpc>
              <a:spcBef>
                <a:spcPts val="0"/>
              </a:spcBef>
              <a:spcAft>
                <a:spcPts val="0"/>
              </a:spcAft>
              <a:buNone/>
            </a:pPr>
            <a:r>
              <a:t/>
            </a:r>
            <a:endParaRPr>
              <a:solidFill>
                <a:schemeClr val="dk1"/>
              </a:solidFill>
            </a:endParaRPr>
          </a:p>
          <a:p>
            <a:pPr indent="0" lvl="0" marL="0" rtl="0">
              <a:lnSpc>
                <a:spcPct val="100000"/>
              </a:lnSpc>
              <a:spcBef>
                <a:spcPts val="0"/>
              </a:spcBef>
              <a:spcAft>
                <a:spcPts val="0"/>
              </a:spcAft>
              <a:buNone/>
            </a:pPr>
            <a:r>
              <a:rPr lang="en">
                <a:solidFill>
                  <a:schemeClr val="dk1"/>
                </a:solidFill>
              </a:rPr>
              <a:t>2. All the the command names </a:t>
            </a:r>
            <a:r>
              <a:rPr b="1" lang="en">
                <a:solidFill>
                  <a:schemeClr val="dk1"/>
                </a:solidFill>
              </a:rPr>
              <a:t>MUST</a:t>
            </a:r>
            <a:r>
              <a:rPr lang="en">
                <a:solidFill>
                  <a:schemeClr val="dk1"/>
                </a:solidFill>
              </a:rPr>
              <a:t>  be put into the global  </a:t>
            </a:r>
            <a:r>
              <a:rPr b="1" lang="en">
                <a:solidFill>
                  <a:schemeClr val="dk1"/>
                </a:solidFill>
              </a:rPr>
              <a:t>gControllerHandlers</a:t>
            </a:r>
            <a:r>
              <a:rPr lang="en">
                <a:solidFill>
                  <a:schemeClr val="dk1"/>
                </a:solidFill>
              </a:rPr>
              <a:t> variable as a comma separated text</a:t>
            </a:r>
            <a:endParaRPr>
              <a:solidFill>
                <a:schemeClr val="dk1"/>
              </a:solidFill>
            </a:endParaRPr>
          </a:p>
          <a:p>
            <a:pPr indent="0" lvl="0" marL="0" rtl="0">
              <a:lnSpc>
                <a:spcPct val="100000"/>
              </a:lnSpc>
              <a:spcBef>
                <a:spcPts val="0"/>
              </a:spcBef>
              <a:spcAft>
                <a:spcPts val="0"/>
              </a:spcAft>
              <a:buNone/>
            </a:pPr>
            <a:r>
              <a:t/>
            </a:r>
            <a:endParaRPr>
              <a:solidFill>
                <a:schemeClr val="dk1"/>
              </a:solidFill>
            </a:endParaRPr>
          </a:p>
          <a:p>
            <a:pPr indent="0" lvl="0" marL="0" rtl="0">
              <a:lnSpc>
                <a:spcPct val="100000"/>
              </a:lnSpc>
              <a:spcBef>
                <a:spcPts val="0"/>
              </a:spcBef>
              <a:spcAft>
                <a:spcPts val="0"/>
              </a:spcAft>
              <a:buNone/>
            </a:pPr>
            <a:r>
              <a:rPr lang="en">
                <a:solidFill>
                  <a:schemeClr val="dk1"/>
                </a:solidFill>
              </a:rPr>
              <a:t>3. Just like LiveCode, the script goes here.</a:t>
            </a:r>
            <a:endParaRPr>
              <a:solidFill>
                <a:schemeClr val="dk1"/>
              </a:solidFill>
            </a:endParaRPr>
          </a:p>
          <a:p>
            <a:pPr indent="0" lvl="0" marL="0" rtl="0">
              <a:lnSpc>
                <a:spcPct val="100000"/>
              </a:lnSpc>
              <a:spcBef>
                <a:spcPts val="0"/>
              </a:spcBef>
              <a:spcAft>
                <a:spcPts val="0"/>
              </a:spcAft>
              <a:buNone/>
            </a:pPr>
            <a:r>
              <a:t/>
            </a:r>
            <a:endParaRPr/>
          </a:p>
        </p:txBody>
      </p:sp>
      <p:sp>
        <p:nvSpPr>
          <p:cNvPr id="232" name="Shape 232"/>
          <p:cNvSpPr txBox="1"/>
          <p:nvPr>
            <p:ph type="ctrTitle"/>
          </p:nvPr>
        </p:nvSpPr>
        <p:spPr>
          <a:xfrm>
            <a:off x="3744525" y="850850"/>
            <a:ext cx="4562100" cy="533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666666"/>
                </a:solidFill>
              </a:rPr>
              <a:t>All road lead to a Controller [</a:t>
            </a:r>
            <a:r>
              <a:rPr lang="en" sz="1800">
                <a:solidFill>
                  <a:schemeClr val="dk2"/>
                </a:solidFill>
              </a:rPr>
              <a:t>index.lc]</a:t>
            </a:r>
            <a:endParaRPr sz="1800">
              <a:solidFill>
                <a:srgbClr val="666666"/>
              </a:solidFill>
            </a:endParaRPr>
          </a:p>
        </p:txBody>
      </p:sp>
      <p:sp>
        <p:nvSpPr>
          <p:cNvPr id="233" name="Shape 233"/>
          <p:cNvSpPr/>
          <p:nvPr/>
        </p:nvSpPr>
        <p:spPr>
          <a:xfrm>
            <a:off x="5846938" y="1748938"/>
            <a:ext cx="381000" cy="3810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1</a:t>
            </a:r>
            <a:endParaRPr b="1">
              <a:solidFill>
                <a:srgbClr val="FFFFFF"/>
              </a:solidFill>
            </a:endParaRPr>
          </a:p>
        </p:txBody>
      </p:sp>
      <p:sp>
        <p:nvSpPr>
          <p:cNvPr id="234" name="Shape 234"/>
          <p:cNvSpPr/>
          <p:nvPr/>
        </p:nvSpPr>
        <p:spPr>
          <a:xfrm>
            <a:off x="6552713" y="2381238"/>
            <a:ext cx="381000" cy="3810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2</a:t>
            </a:r>
            <a:endParaRPr b="1">
              <a:solidFill>
                <a:srgbClr val="FFFFFF"/>
              </a:solidFill>
            </a:endParaRPr>
          </a:p>
        </p:txBody>
      </p:sp>
      <p:sp>
        <p:nvSpPr>
          <p:cNvPr id="235" name="Shape 235"/>
          <p:cNvSpPr/>
          <p:nvPr/>
        </p:nvSpPr>
        <p:spPr>
          <a:xfrm>
            <a:off x="6697388" y="3279613"/>
            <a:ext cx="381000" cy="3810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3</a:t>
            </a:r>
            <a:endParaRPr b="1">
              <a:solidFill>
                <a:srgbClr val="FFFFFF"/>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Shape 240"/>
          <p:cNvSpPr txBox="1"/>
          <p:nvPr>
            <p:ph type="ctrTitle"/>
          </p:nvPr>
        </p:nvSpPr>
        <p:spPr>
          <a:xfrm>
            <a:off x="700125" y="112050"/>
            <a:ext cx="8235000" cy="650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800">
                <a:solidFill>
                  <a:srgbClr val="434343"/>
                </a:solidFill>
              </a:rPr>
              <a:t>#2 Understanding Control + Model + View development</a:t>
            </a:r>
            <a:endParaRPr sz="1800">
              <a:solidFill>
                <a:srgbClr val="434343"/>
              </a:solidFill>
            </a:endParaRPr>
          </a:p>
          <a:p>
            <a:pPr indent="0" lvl="0" marL="0" rtl="0">
              <a:spcBef>
                <a:spcPts val="0"/>
              </a:spcBef>
              <a:spcAft>
                <a:spcPts val="0"/>
              </a:spcAft>
              <a:buNone/>
            </a:pPr>
            <a:r>
              <a:t/>
            </a:r>
            <a:endParaRPr sz="2400"/>
          </a:p>
        </p:txBody>
      </p:sp>
      <p:pic>
        <p:nvPicPr>
          <p:cNvPr id="241" name="Shape 241"/>
          <p:cNvPicPr preferRelativeResize="0"/>
          <p:nvPr/>
        </p:nvPicPr>
        <p:blipFill rotWithShape="1">
          <a:blip r:embed="rId3">
            <a:alphaModFix/>
          </a:blip>
          <a:srcRect b="0" l="14588" r="17935" t="0"/>
          <a:stretch/>
        </p:blipFill>
        <p:spPr>
          <a:xfrm>
            <a:off x="43475" y="28750"/>
            <a:ext cx="481099" cy="650574"/>
          </a:xfrm>
          <a:prstGeom prst="rect">
            <a:avLst/>
          </a:prstGeom>
          <a:noFill/>
          <a:ln>
            <a:noFill/>
          </a:ln>
        </p:spPr>
      </p:pic>
      <p:sp>
        <p:nvSpPr>
          <p:cNvPr id="242" name="Shape 242"/>
          <p:cNvSpPr txBox="1"/>
          <p:nvPr/>
        </p:nvSpPr>
        <p:spPr>
          <a:xfrm>
            <a:off x="3710225" y="1477900"/>
            <a:ext cx="5224800" cy="37473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lang="en" sz="1100">
                <a:solidFill>
                  <a:schemeClr val="dk1"/>
                </a:solidFill>
              </a:rPr>
              <a:t>&lt;html&gt;</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&lt;p </a:t>
            </a:r>
            <a:r>
              <a:rPr lang="en" sz="1100">
                <a:solidFill>
                  <a:srgbClr val="009092"/>
                </a:solidFill>
              </a:rPr>
              <a:t>id</a:t>
            </a:r>
            <a:r>
              <a:rPr lang="en" sz="1100">
                <a:solidFill>
                  <a:schemeClr val="dk1"/>
                </a:solidFill>
              </a:rPr>
              <a:t>=</a:t>
            </a:r>
            <a:r>
              <a:rPr lang="en" sz="1100">
                <a:solidFill>
                  <a:srgbClr val="011892"/>
                </a:solidFill>
              </a:rPr>
              <a:t>"slider"</a:t>
            </a:r>
            <a:r>
              <a:rPr lang="en" sz="1100">
                <a:solidFill>
                  <a:schemeClr val="dk1"/>
                </a:solidFill>
              </a:rPr>
              <a:t>&gt; &lt;? </a:t>
            </a:r>
            <a:r>
              <a:rPr b="1" lang="en" sz="1100">
                <a:solidFill>
                  <a:srgbClr val="918F00"/>
                </a:solidFill>
              </a:rPr>
              <a:t>return</a:t>
            </a:r>
            <a:r>
              <a:rPr lang="en" sz="1100">
                <a:solidFill>
                  <a:schemeClr val="dk1"/>
                </a:solidFill>
              </a:rPr>
              <a:t> </a:t>
            </a:r>
            <a:r>
              <a:rPr lang="en" sz="1100">
                <a:solidFill>
                  <a:srgbClr val="011892"/>
                </a:solidFill>
              </a:rPr>
              <a:t>1</a:t>
            </a:r>
            <a:r>
              <a:rPr lang="en" sz="1100">
                <a:solidFill>
                  <a:schemeClr val="dk1"/>
                </a:solidFill>
              </a:rPr>
              <a:t>+</a:t>
            </a:r>
            <a:r>
              <a:rPr lang="en" sz="1100">
                <a:solidFill>
                  <a:srgbClr val="011892"/>
                </a:solidFill>
              </a:rPr>
              <a:t>0</a:t>
            </a:r>
            <a:r>
              <a:rPr lang="en" sz="1100">
                <a:solidFill>
                  <a:schemeClr val="dk1"/>
                </a:solidFill>
              </a:rPr>
              <a:t> &amp; </a:t>
            </a:r>
            <a:r>
              <a:rPr lang="en" sz="1100">
                <a:solidFill>
                  <a:srgbClr val="011892"/>
                </a:solidFill>
              </a:rPr>
              <a:t>". Slider"</a:t>
            </a:r>
            <a:r>
              <a:rPr lang="en" sz="1100">
                <a:solidFill>
                  <a:schemeClr val="dk1"/>
                </a:solidFill>
              </a:rPr>
              <a:t> ?&gt; </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&lt;</a:t>
            </a:r>
            <a:r>
              <a:rPr lang="en" sz="1100">
                <a:solidFill>
                  <a:srgbClr val="932192"/>
                </a:solidFill>
              </a:rPr>
              <a:t>img</a:t>
            </a:r>
            <a:r>
              <a:rPr lang="en" sz="1100">
                <a:solidFill>
                  <a:schemeClr val="dk1"/>
                </a:solidFill>
              </a:rPr>
              <a:t> src=</a:t>
            </a:r>
            <a:r>
              <a:rPr lang="en" sz="1100">
                <a:solidFill>
                  <a:srgbClr val="011892"/>
                </a:solidFill>
              </a:rPr>
              <a:t>"[[gConfig["</a:t>
            </a:r>
            <a:r>
              <a:rPr lang="en" sz="1100">
                <a:solidFill>
                  <a:schemeClr val="dk1"/>
                </a:solidFill>
              </a:rPr>
              <a:t>baseUrl</a:t>
            </a:r>
            <a:r>
              <a:rPr lang="en" sz="1100">
                <a:solidFill>
                  <a:srgbClr val="011892"/>
                </a:solidFill>
              </a:rPr>
              <a:t>"]]][[gData["</a:t>
            </a:r>
            <a:r>
              <a:rPr lang="en" sz="1100">
                <a:solidFill>
                  <a:schemeClr val="dk1"/>
                </a:solidFill>
              </a:rPr>
              <a:t>slider</a:t>
            </a:r>
            <a:r>
              <a:rPr lang="en" sz="1100">
                <a:solidFill>
                  <a:srgbClr val="011892"/>
                </a:solidFill>
              </a:rPr>
              <a:t>"][1]["</a:t>
            </a:r>
            <a:r>
              <a:rPr lang="en" sz="1100">
                <a:solidFill>
                  <a:schemeClr val="dk1"/>
                </a:solidFill>
              </a:rPr>
              <a:t>slideImgURL</a:t>
            </a:r>
            <a:r>
              <a:rPr lang="en" sz="1100">
                <a:solidFill>
                  <a:srgbClr val="011892"/>
                </a:solidFill>
              </a:rPr>
              <a:t>"]]]"</a:t>
            </a:r>
            <a:r>
              <a:rPr lang="en" sz="1100">
                <a:solidFill>
                  <a:schemeClr val="dk1"/>
                </a:solidFill>
              </a:rPr>
              <a:t>/&gt; </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&lt;/p&gt;</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&lt;p </a:t>
            </a:r>
            <a:r>
              <a:rPr lang="en" sz="1100">
                <a:solidFill>
                  <a:srgbClr val="009092"/>
                </a:solidFill>
              </a:rPr>
              <a:t>id</a:t>
            </a:r>
            <a:r>
              <a:rPr lang="en" sz="1100">
                <a:solidFill>
                  <a:schemeClr val="dk1"/>
                </a:solidFill>
              </a:rPr>
              <a:t>=</a:t>
            </a:r>
            <a:r>
              <a:rPr lang="en" sz="1100">
                <a:solidFill>
                  <a:srgbClr val="011892"/>
                </a:solidFill>
              </a:rPr>
              <a:t>"products"</a:t>
            </a:r>
            <a:r>
              <a:rPr lang="en" sz="1100">
                <a:solidFill>
                  <a:schemeClr val="dk1"/>
                </a:solidFill>
              </a:rPr>
              <a:t>&gt;</a:t>
            </a:r>
            <a:r>
              <a:rPr lang="en" sz="1100">
                <a:solidFill>
                  <a:srgbClr val="011892"/>
                </a:solidFill>
              </a:rPr>
              <a:t>2.</a:t>
            </a:r>
            <a:r>
              <a:rPr lang="en" sz="1100">
                <a:solidFill>
                  <a:schemeClr val="dk1"/>
                </a:solidFill>
              </a:rPr>
              <a:t> Products&lt;/p&gt;</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&lt;p </a:t>
            </a:r>
            <a:r>
              <a:rPr lang="en" sz="1100">
                <a:solidFill>
                  <a:srgbClr val="009092"/>
                </a:solidFill>
              </a:rPr>
              <a:t>id</a:t>
            </a:r>
            <a:r>
              <a:rPr lang="en" sz="1100">
                <a:solidFill>
                  <a:schemeClr val="dk1"/>
                </a:solidFill>
              </a:rPr>
              <a:t>=</a:t>
            </a:r>
            <a:r>
              <a:rPr lang="en" sz="1100">
                <a:solidFill>
                  <a:srgbClr val="011892"/>
                </a:solidFill>
              </a:rPr>
              <a:t>"categories"</a:t>
            </a:r>
            <a:r>
              <a:rPr lang="en" sz="1100">
                <a:solidFill>
                  <a:schemeClr val="dk1"/>
                </a:solidFill>
              </a:rPr>
              <a:t>&gt;</a:t>
            </a:r>
            <a:r>
              <a:rPr lang="en" sz="1100">
                <a:solidFill>
                  <a:srgbClr val="011892"/>
                </a:solidFill>
              </a:rPr>
              <a:t>3.</a:t>
            </a:r>
            <a:r>
              <a:rPr lang="en" sz="1100">
                <a:solidFill>
                  <a:schemeClr val="dk1"/>
                </a:solidFill>
              </a:rPr>
              <a:t> Categories&lt;/p&gt;</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&lt;/html&gt;</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t/>
            </a:r>
            <a:endParaRPr b="1" sz="1100">
              <a:solidFill>
                <a:schemeClr val="dk1"/>
              </a:solidFill>
            </a:endParaRPr>
          </a:p>
          <a:p>
            <a:pPr indent="0" lvl="0" marL="0" rtl="0">
              <a:lnSpc>
                <a:spcPct val="100000"/>
              </a:lnSpc>
              <a:spcBef>
                <a:spcPts val="0"/>
              </a:spcBef>
              <a:spcAft>
                <a:spcPts val="0"/>
              </a:spcAft>
              <a:buNone/>
            </a:pPr>
            <a:r>
              <a:t/>
            </a:r>
            <a:endParaRPr sz="1000">
              <a:solidFill>
                <a:schemeClr val="dk1"/>
              </a:solidFill>
              <a:latin typeface="Droid Sans"/>
              <a:ea typeface="Droid Sans"/>
              <a:cs typeface="Droid Sans"/>
              <a:sym typeface="Droid Sans"/>
            </a:endParaRPr>
          </a:p>
          <a:p>
            <a:pPr indent="0" lvl="0" marL="0" rtl="0">
              <a:lnSpc>
                <a:spcPct val="100000"/>
              </a:lnSpc>
              <a:spcBef>
                <a:spcPts val="0"/>
              </a:spcBef>
              <a:spcAft>
                <a:spcPts val="0"/>
              </a:spcAft>
              <a:buClr>
                <a:srgbClr val="000000"/>
              </a:buClr>
              <a:buSzPts val="1100"/>
              <a:buFont typeface="Arial"/>
              <a:buNone/>
            </a:pPr>
            <a:r>
              <a:t/>
            </a:r>
            <a:endParaRPr sz="1000"/>
          </a:p>
        </p:txBody>
      </p:sp>
      <p:sp>
        <p:nvSpPr>
          <p:cNvPr id="243" name="Shape 243"/>
          <p:cNvSpPr txBox="1"/>
          <p:nvPr/>
        </p:nvSpPr>
        <p:spPr>
          <a:xfrm>
            <a:off x="136075" y="943425"/>
            <a:ext cx="3302100" cy="3955200"/>
          </a:xfrm>
          <a:prstGeom prst="rect">
            <a:avLst/>
          </a:prstGeom>
          <a:noFill/>
          <a:ln>
            <a:noFill/>
          </a:ln>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a:solidFill>
                  <a:schemeClr val="dk1"/>
                </a:solidFill>
              </a:rPr>
              <a:t>Now that we have the data array, we need to update our view:</a:t>
            </a:r>
            <a:endParaRPr>
              <a:solidFill>
                <a:schemeClr val="dk1"/>
              </a:solidFill>
            </a:endParaRPr>
          </a:p>
          <a:p>
            <a:pPr indent="0" lvl="0" marL="0" rtl="0">
              <a:lnSpc>
                <a:spcPct val="100000"/>
              </a:lnSpc>
              <a:spcBef>
                <a:spcPts val="0"/>
              </a:spcBef>
              <a:spcAft>
                <a:spcPts val="0"/>
              </a:spcAft>
              <a:buNone/>
            </a:pPr>
            <a:r>
              <a:t/>
            </a:r>
            <a:endParaRPr>
              <a:solidFill>
                <a:schemeClr val="dk1"/>
              </a:solidFill>
            </a:endParaRPr>
          </a:p>
          <a:p>
            <a:pPr indent="0" lvl="0" marL="0" rtl="0">
              <a:lnSpc>
                <a:spcPct val="100000"/>
              </a:lnSpc>
              <a:spcBef>
                <a:spcPts val="0"/>
              </a:spcBef>
              <a:spcAft>
                <a:spcPts val="0"/>
              </a:spcAft>
              <a:buNone/>
            </a:pPr>
            <a:r>
              <a:rPr lang="en">
                <a:solidFill>
                  <a:schemeClr val="dk1"/>
                </a:solidFill>
              </a:rPr>
              <a:t>1. This an example of putting script code in the View. To execute LC script, just wrap it with </a:t>
            </a:r>
            <a:r>
              <a:rPr b="1" lang="en">
                <a:solidFill>
                  <a:schemeClr val="dk1"/>
                </a:solidFill>
              </a:rPr>
              <a:t>&lt;? ... ?&gt;</a:t>
            </a:r>
            <a:r>
              <a:rPr lang="en">
                <a:solidFill>
                  <a:schemeClr val="dk1"/>
                </a:solidFill>
              </a:rPr>
              <a:t>. Then just return your value.</a:t>
            </a:r>
            <a:endParaRPr>
              <a:solidFill>
                <a:schemeClr val="dk1"/>
              </a:solidFill>
            </a:endParaRPr>
          </a:p>
          <a:p>
            <a:pPr indent="0" lvl="0" marL="0" rtl="0">
              <a:lnSpc>
                <a:spcPct val="100000"/>
              </a:lnSpc>
              <a:spcBef>
                <a:spcPts val="0"/>
              </a:spcBef>
              <a:spcAft>
                <a:spcPts val="0"/>
              </a:spcAft>
              <a:buNone/>
            </a:pPr>
            <a:r>
              <a:t/>
            </a:r>
            <a:endParaRPr>
              <a:solidFill>
                <a:schemeClr val="dk1"/>
              </a:solidFill>
            </a:endParaRPr>
          </a:p>
          <a:p>
            <a:pPr indent="0" lvl="0" marL="0" rtl="0">
              <a:lnSpc>
                <a:spcPct val="100000"/>
              </a:lnSpc>
              <a:spcBef>
                <a:spcPts val="0"/>
              </a:spcBef>
              <a:spcAft>
                <a:spcPts val="0"/>
              </a:spcAft>
              <a:buNone/>
            </a:pPr>
            <a:r>
              <a:rPr lang="en">
                <a:solidFill>
                  <a:schemeClr val="dk1"/>
                </a:solidFill>
              </a:rPr>
              <a:t>2. revIgniter framework hold several global variables in an array. </a:t>
            </a:r>
            <a:r>
              <a:rPr b="1" lang="en">
                <a:solidFill>
                  <a:schemeClr val="dk1"/>
                </a:solidFill>
              </a:rPr>
              <a:t>gConfig[“baseURL”] </a:t>
            </a:r>
            <a:r>
              <a:rPr lang="en">
                <a:solidFill>
                  <a:schemeClr val="dk1"/>
                </a:solidFill>
              </a:rPr>
              <a:t>is one of them.</a:t>
            </a:r>
            <a:endParaRPr>
              <a:solidFill>
                <a:schemeClr val="dk1"/>
              </a:solidFill>
            </a:endParaRPr>
          </a:p>
          <a:p>
            <a:pPr indent="0" lvl="0" marL="0" rtl="0">
              <a:lnSpc>
                <a:spcPct val="100000"/>
              </a:lnSpc>
              <a:spcBef>
                <a:spcPts val="0"/>
              </a:spcBef>
              <a:spcAft>
                <a:spcPts val="0"/>
              </a:spcAft>
              <a:buNone/>
            </a:pPr>
            <a:r>
              <a:t/>
            </a:r>
            <a:endParaRPr>
              <a:solidFill>
                <a:schemeClr val="dk1"/>
              </a:solidFill>
            </a:endParaRPr>
          </a:p>
          <a:p>
            <a:pPr indent="0" lvl="0" marL="0" rtl="0">
              <a:lnSpc>
                <a:spcPct val="100000"/>
              </a:lnSpc>
              <a:spcBef>
                <a:spcPts val="0"/>
              </a:spcBef>
              <a:spcAft>
                <a:spcPts val="0"/>
              </a:spcAft>
              <a:buNone/>
            </a:pPr>
            <a:r>
              <a:rPr lang="en">
                <a:solidFill>
                  <a:schemeClr val="dk1"/>
                </a:solidFill>
              </a:rPr>
              <a:t>3. Now that we need to add the image path and name. We get the image info from the array and place it into the HTML.</a:t>
            </a:r>
            <a:endParaRPr>
              <a:solidFill>
                <a:schemeClr val="dk1"/>
              </a:solidFill>
            </a:endParaRPr>
          </a:p>
          <a:p>
            <a:pPr indent="0" lvl="0" marL="0" rtl="0">
              <a:lnSpc>
                <a:spcPct val="100000"/>
              </a:lnSpc>
              <a:spcBef>
                <a:spcPts val="0"/>
              </a:spcBef>
              <a:spcAft>
                <a:spcPts val="0"/>
              </a:spcAft>
              <a:buNone/>
            </a:pPr>
            <a:r>
              <a:t/>
            </a:r>
            <a:endParaRPr/>
          </a:p>
        </p:txBody>
      </p:sp>
      <p:sp>
        <p:nvSpPr>
          <p:cNvPr id="244" name="Shape 244"/>
          <p:cNvSpPr txBox="1"/>
          <p:nvPr>
            <p:ph type="ctrTitle"/>
          </p:nvPr>
        </p:nvSpPr>
        <p:spPr>
          <a:xfrm>
            <a:off x="4175250" y="817275"/>
            <a:ext cx="3972000" cy="533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666666"/>
                </a:solidFill>
              </a:rPr>
              <a:t>Update the View with the Array</a:t>
            </a:r>
            <a:endParaRPr sz="1800">
              <a:solidFill>
                <a:srgbClr val="666666"/>
              </a:solidFill>
            </a:endParaRPr>
          </a:p>
        </p:txBody>
      </p:sp>
      <p:sp>
        <p:nvSpPr>
          <p:cNvPr id="245" name="Shape 245"/>
          <p:cNvSpPr/>
          <p:nvPr/>
        </p:nvSpPr>
        <p:spPr>
          <a:xfrm>
            <a:off x="6697388" y="1692388"/>
            <a:ext cx="381000" cy="3810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1</a:t>
            </a:r>
            <a:endParaRPr b="1">
              <a:solidFill>
                <a:srgbClr val="FFFFFF"/>
              </a:solidFill>
            </a:endParaRPr>
          </a:p>
        </p:txBody>
      </p:sp>
      <p:sp>
        <p:nvSpPr>
          <p:cNvPr id="246" name="Shape 246"/>
          <p:cNvSpPr/>
          <p:nvPr/>
        </p:nvSpPr>
        <p:spPr>
          <a:xfrm>
            <a:off x="4874488" y="2571738"/>
            <a:ext cx="381000" cy="3810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2</a:t>
            </a:r>
            <a:endParaRPr b="1">
              <a:solidFill>
                <a:srgbClr val="FFFFFF"/>
              </a:solidFill>
            </a:endParaRPr>
          </a:p>
        </p:txBody>
      </p:sp>
      <p:sp>
        <p:nvSpPr>
          <p:cNvPr id="247" name="Shape 247"/>
          <p:cNvSpPr/>
          <p:nvPr/>
        </p:nvSpPr>
        <p:spPr>
          <a:xfrm>
            <a:off x="6506888" y="2571738"/>
            <a:ext cx="381000" cy="3810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3</a:t>
            </a:r>
            <a:endParaRPr b="1">
              <a:solidFill>
                <a:srgbClr val="FFFFFF"/>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Shape 252"/>
          <p:cNvSpPr txBox="1"/>
          <p:nvPr>
            <p:ph type="ctrTitle"/>
          </p:nvPr>
        </p:nvSpPr>
        <p:spPr>
          <a:xfrm>
            <a:off x="700125" y="112050"/>
            <a:ext cx="8235000" cy="650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434343"/>
                </a:solidFill>
              </a:rPr>
              <a:t>#2 Understanding Control + Model + View development</a:t>
            </a:r>
            <a:endParaRPr sz="1800">
              <a:solidFill>
                <a:srgbClr val="434343"/>
              </a:solidFill>
            </a:endParaRPr>
          </a:p>
          <a:p>
            <a:pPr indent="0" lvl="0" marL="0" rtl="0">
              <a:spcBef>
                <a:spcPts val="0"/>
              </a:spcBef>
              <a:spcAft>
                <a:spcPts val="0"/>
              </a:spcAft>
              <a:buNone/>
            </a:pPr>
            <a:r>
              <a:t/>
            </a:r>
            <a:endParaRPr sz="2400"/>
          </a:p>
        </p:txBody>
      </p:sp>
      <p:pic>
        <p:nvPicPr>
          <p:cNvPr id="253" name="Shape 253"/>
          <p:cNvPicPr preferRelativeResize="0"/>
          <p:nvPr/>
        </p:nvPicPr>
        <p:blipFill rotWithShape="1">
          <a:blip r:embed="rId3">
            <a:alphaModFix/>
          </a:blip>
          <a:srcRect b="0" l="14588" r="17935" t="0"/>
          <a:stretch/>
        </p:blipFill>
        <p:spPr>
          <a:xfrm>
            <a:off x="43475" y="28750"/>
            <a:ext cx="481099" cy="650574"/>
          </a:xfrm>
          <a:prstGeom prst="rect">
            <a:avLst/>
          </a:prstGeom>
          <a:noFill/>
          <a:ln>
            <a:noFill/>
          </a:ln>
        </p:spPr>
      </p:pic>
      <p:sp>
        <p:nvSpPr>
          <p:cNvPr id="254" name="Shape 254"/>
          <p:cNvSpPr txBox="1"/>
          <p:nvPr/>
        </p:nvSpPr>
        <p:spPr>
          <a:xfrm>
            <a:off x="1663725" y="1510250"/>
            <a:ext cx="6307800" cy="419400"/>
          </a:xfrm>
          <a:prstGeom prst="rect">
            <a:avLst/>
          </a:prstGeom>
          <a:noFill/>
          <a:ln>
            <a:noFill/>
          </a:ln>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a:solidFill>
                  <a:schemeClr val="dk1"/>
                </a:solidFill>
                <a:latin typeface="Droid Sans"/>
                <a:ea typeface="Droid Sans"/>
                <a:cs typeface="Droid Sans"/>
                <a:sym typeface="Droid Sans"/>
              </a:rPr>
              <a:t>You have created your 2 web page, but this time it is built on data and logic</a:t>
            </a:r>
            <a:endParaRPr/>
          </a:p>
        </p:txBody>
      </p:sp>
      <p:sp>
        <p:nvSpPr>
          <p:cNvPr id="255" name="Shape 255"/>
          <p:cNvSpPr txBox="1"/>
          <p:nvPr>
            <p:ph type="ctrTitle"/>
          </p:nvPr>
        </p:nvSpPr>
        <p:spPr>
          <a:xfrm>
            <a:off x="2669900" y="1079350"/>
            <a:ext cx="3972000" cy="533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666666"/>
                </a:solidFill>
              </a:rPr>
              <a:t>CONGRADULATIONS!</a:t>
            </a:r>
            <a:endParaRPr sz="1800">
              <a:solidFill>
                <a:srgbClr val="666666"/>
              </a:solidFill>
            </a:endParaRPr>
          </a:p>
        </p:txBody>
      </p:sp>
      <p:pic>
        <p:nvPicPr>
          <p:cNvPr id="256" name="Shape 256"/>
          <p:cNvPicPr preferRelativeResize="0"/>
          <p:nvPr/>
        </p:nvPicPr>
        <p:blipFill>
          <a:blip r:embed="rId4">
            <a:alphaModFix/>
          </a:blip>
          <a:stretch>
            <a:fillRect/>
          </a:stretch>
        </p:blipFill>
        <p:spPr>
          <a:xfrm>
            <a:off x="859450" y="1929648"/>
            <a:ext cx="7139801" cy="31760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Shape 261"/>
          <p:cNvSpPr txBox="1"/>
          <p:nvPr>
            <p:ph type="ctrTitle"/>
          </p:nvPr>
        </p:nvSpPr>
        <p:spPr>
          <a:xfrm>
            <a:off x="700125" y="112050"/>
            <a:ext cx="8235000" cy="650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434343"/>
                </a:solidFill>
              </a:rPr>
              <a:t>#3 Designing the 2 Views for the Web and App</a:t>
            </a:r>
            <a:endParaRPr sz="1800">
              <a:solidFill>
                <a:srgbClr val="434343"/>
              </a:solidFill>
            </a:endParaRPr>
          </a:p>
        </p:txBody>
      </p:sp>
      <p:pic>
        <p:nvPicPr>
          <p:cNvPr id="262" name="Shape 262"/>
          <p:cNvPicPr preferRelativeResize="0"/>
          <p:nvPr/>
        </p:nvPicPr>
        <p:blipFill rotWithShape="1">
          <a:blip r:embed="rId3">
            <a:alphaModFix/>
          </a:blip>
          <a:srcRect b="0" l="14588" r="17935" t="0"/>
          <a:stretch/>
        </p:blipFill>
        <p:spPr>
          <a:xfrm>
            <a:off x="43475" y="28750"/>
            <a:ext cx="481099" cy="650574"/>
          </a:xfrm>
          <a:prstGeom prst="rect">
            <a:avLst/>
          </a:prstGeom>
          <a:noFill/>
          <a:ln>
            <a:noFill/>
          </a:ln>
        </p:spPr>
      </p:pic>
      <p:sp>
        <p:nvSpPr>
          <p:cNvPr id="263" name="Shape 263"/>
          <p:cNvSpPr txBox="1"/>
          <p:nvPr/>
        </p:nvSpPr>
        <p:spPr>
          <a:xfrm>
            <a:off x="464750" y="1552275"/>
            <a:ext cx="3515700" cy="3229500"/>
          </a:xfrm>
          <a:prstGeom prst="rect">
            <a:avLst/>
          </a:prstGeom>
          <a:noFill/>
          <a:ln>
            <a:noFill/>
          </a:ln>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a:solidFill>
                  <a:schemeClr val="dk1"/>
                </a:solidFill>
                <a:latin typeface="Droid Sans"/>
                <a:ea typeface="Droid Sans"/>
                <a:cs typeface="Droid Sans"/>
                <a:sym typeface="Droid Sans"/>
              </a:rPr>
              <a:t>Now that we have a basic understanding of revIgniter and how to use LiveCode in creating web servers. I want to focus on a major resign question. How to develop cloud based Apps and web pages.</a:t>
            </a:r>
            <a:endParaRPr>
              <a:solidFill>
                <a:schemeClr val="dk1"/>
              </a:solidFill>
              <a:latin typeface="Droid Sans"/>
              <a:ea typeface="Droid Sans"/>
              <a:cs typeface="Droid Sans"/>
              <a:sym typeface="Droid Sans"/>
            </a:endParaRPr>
          </a:p>
          <a:p>
            <a:pPr indent="0" lvl="0" marL="0" rtl="0">
              <a:lnSpc>
                <a:spcPct val="100000"/>
              </a:lnSpc>
              <a:spcBef>
                <a:spcPts val="0"/>
              </a:spcBef>
              <a:spcAft>
                <a:spcPts val="0"/>
              </a:spcAft>
              <a:buNone/>
            </a:pPr>
            <a:r>
              <a:t/>
            </a:r>
            <a:endParaRPr>
              <a:solidFill>
                <a:schemeClr val="dk1"/>
              </a:solidFill>
              <a:latin typeface="Droid Sans"/>
              <a:ea typeface="Droid Sans"/>
              <a:cs typeface="Droid Sans"/>
              <a:sym typeface="Droid Sans"/>
            </a:endParaRPr>
          </a:p>
          <a:p>
            <a:pPr indent="0" lvl="0" marL="0" rtl="0">
              <a:lnSpc>
                <a:spcPct val="100000"/>
              </a:lnSpc>
              <a:spcBef>
                <a:spcPts val="0"/>
              </a:spcBef>
              <a:spcAft>
                <a:spcPts val="0"/>
              </a:spcAft>
              <a:buNone/>
            </a:pPr>
            <a:r>
              <a:rPr lang="en">
                <a:solidFill>
                  <a:schemeClr val="dk1"/>
                </a:solidFill>
                <a:latin typeface="Droid Sans"/>
                <a:ea typeface="Droid Sans"/>
                <a:cs typeface="Droid Sans"/>
                <a:sym typeface="Droid Sans"/>
              </a:rPr>
              <a:t>My advice to you is to focus on the View, Complete you Wireframe, then do a complete mockup in LiveCode and HTML before you start to design the model and controller.</a:t>
            </a:r>
            <a:endParaRPr>
              <a:solidFill>
                <a:schemeClr val="dk1"/>
              </a:solidFill>
              <a:latin typeface="Droid Sans"/>
              <a:ea typeface="Droid Sans"/>
              <a:cs typeface="Droid Sans"/>
              <a:sym typeface="Droid Sans"/>
            </a:endParaRPr>
          </a:p>
          <a:p>
            <a:pPr indent="0" lvl="0" marL="0" rtl="0">
              <a:lnSpc>
                <a:spcPct val="100000"/>
              </a:lnSpc>
              <a:spcBef>
                <a:spcPts val="0"/>
              </a:spcBef>
              <a:spcAft>
                <a:spcPts val="0"/>
              </a:spcAft>
              <a:buNone/>
            </a:pPr>
            <a:r>
              <a:t/>
            </a:r>
            <a:endParaRPr>
              <a:solidFill>
                <a:schemeClr val="dk1"/>
              </a:solidFill>
              <a:latin typeface="Droid Sans"/>
              <a:ea typeface="Droid Sans"/>
              <a:cs typeface="Droid Sans"/>
              <a:sym typeface="Droid Sans"/>
            </a:endParaRPr>
          </a:p>
          <a:p>
            <a:pPr indent="0" lvl="0" marL="0" rtl="0">
              <a:lnSpc>
                <a:spcPct val="100000"/>
              </a:lnSpc>
              <a:spcBef>
                <a:spcPts val="0"/>
              </a:spcBef>
              <a:spcAft>
                <a:spcPts val="0"/>
              </a:spcAft>
              <a:buNone/>
            </a:pPr>
            <a:r>
              <a:rPr lang="en">
                <a:solidFill>
                  <a:schemeClr val="dk1"/>
                </a:solidFill>
                <a:latin typeface="Droid Sans"/>
                <a:ea typeface="Droid Sans"/>
                <a:cs typeface="Droid Sans"/>
                <a:sym typeface="Droid Sans"/>
              </a:rPr>
              <a:t>Always remember that you need to know the design before you start conscruction.</a:t>
            </a:r>
            <a:endParaRPr>
              <a:solidFill>
                <a:schemeClr val="dk1"/>
              </a:solidFill>
              <a:latin typeface="Droid Sans"/>
              <a:ea typeface="Droid Sans"/>
              <a:cs typeface="Droid Sans"/>
              <a:sym typeface="Droid Sans"/>
            </a:endParaRPr>
          </a:p>
          <a:p>
            <a:pPr indent="0" lvl="0" marL="0" rtl="0">
              <a:lnSpc>
                <a:spcPct val="100000"/>
              </a:lnSpc>
              <a:spcBef>
                <a:spcPts val="0"/>
              </a:spcBef>
              <a:spcAft>
                <a:spcPts val="0"/>
              </a:spcAft>
              <a:buNone/>
            </a:pPr>
            <a:r>
              <a:t/>
            </a:r>
            <a:endParaRPr/>
          </a:p>
        </p:txBody>
      </p:sp>
      <p:pic>
        <p:nvPicPr>
          <p:cNvPr id="264" name="Shape 264"/>
          <p:cNvPicPr preferRelativeResize="0"/>
          <p:nvPr/>
        </p:nvPicPr>
        <p:blipFill>
          <a:blip r:embed="rId4">
            <a:alphaModFix/>
          </a:blip>
          <a:stretch>
            <a:fillRect/>
          </a:stretch>
        </p:blipFill>
        <p:spPr>
          <a:xfrm>
            <a:off x="5742250" y="1213688"/>
            <a:ext cx="1881300" cy="3344525"/>
          </a:xfrm>
          <a:prstGeom prst="rect">
            <a:avLst/>
          </a:prstGeom>
          <a:noFill/>
          <a:ln cap="flat" cmpd="sng" w="19050">
            <a:solidFill>
              <a:srgbClr val="666666"/>
            </a:solidFill>
            <a:prstDash val="solid"/>
            <a:round/>
            <a:headEnd len="sm" w="sm" type="none"/>
            <a:tailEnd len="sm" w="sm" type="none"/>
          </a:ln>
        </p:spPr>
      </p:pic>
      <p:sp>
        <p:nvSpPr>
          <p:cNvPr id="265" name="Shape 265"/>
          <p:cNvSpPr txBox="1"/>
          <p:nvPr>
            <p:ph type="ctrTitle"/>
          </p:nvPr>
        </p:nvSpPr>
        <p:spPr>
          <a:xfrm>
            <a:off x="236600" y="1018575"/>
            <a:ext cx="3972000" cy="533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666666"/>
                </a:solidFill>
              </a:rPr>
              <a:t>#Tip - Design Your View First</a:t>
            </a:r>
            <a:endParaRPr sz="1800">
              <a:solidFill>
                <a:srgbClr val="666666"/>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Shape 270"/>
          <p:cNvSpPr txBox="1"/>
          <p:nvPr>
            <p:ph type="ctrTitle"/>
          </p:nvPr>
        </p:nvSpPr>
        <p:spPr>
          <a:xfrm>
            <a:off x="700125" y="112050"/>
            <a:ext cx="8235000" cy="650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800">
                <a:solidFill>
                  <a:srgbClr val="434343"/>
                </a:solidFill>
              </a:rPr>
              <a:t>#3 Designing the 2 Views for the Web and App</a:t>
            </a:r>
            <a:endParaRPr sz="1800">
              <a:solidFill>
                <a:srgbClr val="434343"/>
              </a:solidFill>
            </a:endParaRPr>
          </a:p>
          <a:p>
            <a:pPr indent="0" lvl="0" marL="0" rtl="0">
              <a:spcBef>
                <a:spcPts val="0"/>
              </a:spcBef>
              <a:spcAft>
                <a:spcPts val="0"/>
              </a:spcAft>
              <a:buNone/>
            </a:pPr>
            <a:r>
              <a:t/>
            </a:r>
            <a:endParaRPr sz="2400"/>
          </a:p>
        </p:txBody>
      </p:sp>
      <p:pic>
        <p:nvPicPr>
          <p:cNvPr id="271" name="Shape 271"/>
          <p:cNvPicPr preferRelativeResize="0"/>
          <p:nvPr/>
        </p:nvPicPr>
        <p:blipFill rotWithShape="1">
          <a:blip r:embed="rId3">
            <a:alphaModFix/>
          </a:blip>
          <a:srcRect b="0" l="14588" r="17935" t="0"/>
          <a:stretch/>
        </p:blipFill>
        <p:spPr>
          <a:xfrm>
            <a:off x="43475" y="28750"/>
            <a:ext cx="481099" cy="650574"/>
          </a:xfrm>
          <a:prstGeom prst="rect">
            <a:avLst/>
          </a:prstGeom>
          <a:noFill/>
          <a:ln>
            <a:noFill/>
          </a:ln>
        </p:spPr>
      </p:pic>
      <p:sp>
        <p:nvSpPr>
          <p:cNvPr id="272" name="Shape 272"/>
          <p:cNvSpPr txBox="1"/>
          <p:nvPr/>
        </p:nvSpPr>
        <p:spPr>
          <a:xfrm>
            <a:off x="399125" y="1354375"/>
            <a:ext cx="3383700" cy="3535800"/>
          </a:xfrm>
          <a:prstGeom prst="rect">
            <a:avLst/>
          </a:prstGeom>
          <a:noFill/>
          <a:ln>
            <a:noFill/>
          </a:ln>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a:solidFill>
                  <a:schemeClr val="dk1"/>
                </a:solidFill>
              </a:rPr>
              <a:t>Many people try and design their own web templates, but my suggestion is to find an existing HTML page template or even a complete website and then edit the design from there.</a:t>
            </a:r>
            <a:endParaRPr>
              <a:solidFill>
                <a:schemeClr val="dk1"/>
              </a:solidFill>
            </a:endParaRPr>
          </a:p>
          <a:p>
            <a:pPr indent="0" lvl="0" marL="0" rtl="0">
              <a:lnSpc>
                <a:spcPct val="100000"/>
              </a:lnSpc>
              <a:spcBef>
                <a:spcPts val="0"/>
              </a:spcBef>
              <a:spcAft>
                <a:spcPts val="0"/>
              </a:spcAft>
              <a:buNone/>
            </a:pPr>
            <a:r>
              <a:t/>
            </a:r>
            <a:endParaRPr>
              <a:solidFill>
                <a:schemeClr val="dk1"/>
              </a:solidFill>
            </a:endParaRPr>
          </a:p>
          <a:p>
            <a:pPr indent="0" lvl="0" marL="0" rtl="0">
              <a:lnSpc>
                <a:spcPct val="100000"/>
              </a:lnSpc>
              <a:spcBef>
                <a:spcPts val="0"/>
              </a:spcBef>
              <a:spcAft>
                <a:spcPts val="0"/>
              </a:spcAft>
              <a:buNone/>
            </a:pPr>
            <a:r>
              <a:rPr lang="en">
                <a:solidFill>
                  <a:schemeClr val="dk1"/>
                </a:solidFill>
              </a:rPr>
              <a:t>Unless you have the design resources, time, money and desire - </a:t>
            </a:r>
            <a:endParaRPr>
              <a:solidFill>
                <a:schemeClr val="dk1"/>
              </a:solidFill>
            </a:endParaRPr>
          </a:p>
          <a:p>
            <a:pPr indent="0" lvl="0" marL="0" rtl="0">
              <a:lnSpc>
                <a:spcPct val="100000"/>
              </a:lnSpc>
              <a:spcBef>
                <a:spcPts val="0"/>
              </a:spcBef>
              <a:spcAft>
                <a:spcPts val="0"/>
              </a:spcAft>
              <a:buNone/>
            </a:pPr>
            <a:r>
              <a:t/>
            </a:r>
            <a:endParaRPr b="1">
              <a:solidFill>
                <a:schemeClr val="dk1"/>
              </a:solidFill>
            </a:endParaRPr>
          </a:p>
          <a:p>
            <a:pPr indent="0" lvl="0" marL="0" rtl="0" algn="ctr">
              <a:lnSpc>
                <a:spcPct val="100000"/>
              </a:lnSpc>
              <a:spcBef>
                <a:spcPts val="0"/>
              </a:spcBef>
              <a:spcAft>
                <a:spcPts val="0"/>
              </a:spcAft>
              <a:buNone/>
            </a:pPr>
            <a:r>
              <a:rPr b="1" lang="en" sz="3000">
                <a:solidFill>
                  <a:schemeClr val="dk1"/>
                </a:solidFill>
              </a:rPr>
              <a:t>JUST BUY IT!!</a:t>
            </a:r>
            <a:endParaRPr b="1" sz="3000">
              <a:solidFill>
                <a:schemeClr val="dk1"/>
              </a:solidFill>
            </a:endParaRPr>
          </a:p>
        </p:txBody>
      </p:sp>
      <p:pic>
        <p:nvPicPr>
          <p:cNvPr id="273" name="Shape 273"/>
          <p:cNvPicPr preferRelativeResize="0"/>
          <p:nvPr/>
        </p:nvPicPr>
        <p:blipFill>
          <a:blip r:embed="rId4">
            <a:alphaModFix/>
          </a:blip>
          <a:stretch>
            <a:fillRect/>
          </a:stretch>
        </p:blipFill>
        <p:spPr>
          <a:xfrm>
            <a:off x="4697775" y="1524038"/>
            <a:ext cx="3835775" cy="3196475"/>
          </a:xfrm>
          <a:prstGeom prst="rect">
            <a:avLst/>
          </a:prstGeom>
          <a:noFill/>
          <a:ln cap="flat" cmpd="sng" w="19050">
            <a:solidFill>
              <a:srgbClr val="D9D9D9"/>
            </a:solidFill>
            <a:prstDash val="solid"/>
            <a:round/>
            <a:headEnd len="sm" w="sm" type="none"/>
            <a:tailEnd len="sm" w="sm" type="none"/>
          </a:ln>
        </p:spPr>
      </p:pic>
      <p:sp>
        <p:nvSpPr>
          <p:cNvPr id="274" name="Shape 274"/>
          <p:cNvSpPr txBox="1"/>
          <p:nvPr>
            <p:ph type="ctrTitle"/>
          </p:nvPr>
        </p:nvSpPr>
        <p:spPr>
          <a:xfrm>
            <a:off x="4697775" y="1073375"/>
            <a:ext cx="3972000" cy="533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666666"/>
                </a:solidFill>
              </a:rPr>
              <a:t>HTML Templates</a:t>
            </a:r>
            <a:endParaRPr sz="1800">
              <a:solidFill>
                <a:srgbClr val="666666"/>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Shape 279"/>
          <p:cNvSpPr txBox="1"/>
          <p:nvPr>
            <p:ph type="ctrTitle"/>
          </p:nvPr>
        </p:nvSpPr>
        <p:spPr>
          <a:xfrm>
            <a:off x="700125" y="112050"/>
            <a:ext cx="8235000" cy="650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800">
                <a:solidFill>
                  <a:srgbClr val="434343"/>
                </a:solidFill>
              </a:rPr>
              <a:t>#3 Designing the 2 Views for the Web and App</a:t>
            </a:r>
            <a:endParaRPr sz="1800">
              <a:solidFill>
                <a:srgbClr val="434343"/>
              </a:solidFill>
            </a:endParaRPr>
          </a:p>
          <a:p>
            <a:pPr indent="0" lvl="0" marL="0" rtl="0">
              <a:spcBef>
                <a:spcPts val="0"/>
              </a:spcBef>
              <a:spcAft>
                <a:spcPts val="0"/>
              </a:spcAft>
              <a:buNone/>
            </a:pPr>
            <a:r>
              <a:t/>
            </a:r>
            <a:endParaRPr sz="2400"/>
          </a:p>
        </p:txBody>
      </p:sp>
      <p:pic>
        <p:nvPicPr>
          <p:cNvPr id="280" name="Shape 280"/>
          <p:cNvPicPr preferRelativeResize="0"/>
          <p:nvPr/>
        </p:nvPicPr>
        <p:blipFill rotWithShape="1">
          <a:blip r:embed="rId3">
            <a:alphaModFix/>
          </a:blip>
          <a:srcRect b="0" l="14588" r="17935" t="0"/>
          <a:stretch/>
        </p:blipFill>
        <p:spPr>
          <a:xfrm>
            <a:off x="43475" y="28750"/>
            <a:ext cx="481099" cy="650574"/>
          </a:xfrm>
          <a:prstGeom prst="rect">
            <a:avLst/>
          </a:prstGeom>
          <a:noFill/>
          <a:ln>
            <a:noFill/>
          </a:ln>
        </p:spPr>
      </p:pic>
      <p:sp>
        <p:nvSpPr>
          <p:cNvPr id="281" name="Shape 281"/>
          <p:cNvSpPr txBox="1"/>
          <p:nvPr/>
        </p:nvSpPr>
        <p:spPr>
          <a:xfrm>
            <a:off x="399125" y="935000"/>
            <a:ext cx="3570000" cy="3955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Our goal is to design an App similar to Apple's App Store. As you can see the User Interface [View] is broken into three sections:</a:t>
            </a:r>
            <a:endParaRPr>
              <a:solidFill>
                <a:schemeClr val="dk1"/>
              </a:solidFill>
            </a:endParaRPr>
          </a:p>
          <a:p>
            <a:pPr indent="0" lvl="0" marL="0" rtl="0">
              <a:spcBef>
                <a:spcPts val="0"/>
              </a:spcBef>
              <a:spcAft>
                <a:spcPts val="0"/>
              </a:spcAft>
              <a:buNone/>
            </a:pPr>
            <a:r>
              <a:t/>
            </a:r>
            <a:endParaRPr>
              <a:solidFill>
                <a:schemeClr val="dk1"/>
              </a:solidFill>
            </a:endParaRPr>
          </a:p>
          <a:p>
            <a:pPr indent="0" lvl="0" marL="0" rtl="0">
              <a:spcBef>
                <a:spcPts val="0"/>
              </a:spcBef>
              <a:spcAft>
                <a:spcPts val="0"/>
              </a:spcAft>
              <a:buNone/>
            </a:pPr>
            <a:r>
              <a:rPr lang="en">
                <a:solidFill>
                  <a:schemeClr val="dk1"/>
                </a:solidFill>
              </a:rPr>
              <a:t>1. Slider</a:t>
            </a:r>
            <a:endParaRPr>
              <a:solidFill>
                <a:schemeClr val="dk1"/>
              </a:solidFill>
            </a:endParaRPr>
          </a:p>
          <a:p>
            <a:pPr indent="0" lvl="0" marL="0" rtl="0">
              <a:spcBef>
                <a:spcPts val="0"/>
              </a:spcBef>
              <a:spcAft>
                <a:spcPts val="0"/>
              </a:spcAft>
              <a:buNone/>
            </a:pPr>
            <a:r>
              <a:t/>
            </a:r>
            <a:endParaRPr>
              <a:solidFill>
                <a:schemeClr val="dk1"/>
              </a:solidFill>
            </a:endParaRPr>
          </a:p>
          <a:p>
            <a:pPr indent="0" lvl="0" marL="0" rtl="0">
              <a:spcBef>
                <a:spcPts val="0"/>
              </a:spcBef>
              <a:spcAft>
                <a:spcPts val="0"/>
              </a:spcAft>
              <a:buNone/>
            </a:pPr>
            <a:r>
              <a:rPr lang="en">
                <a:solidFill>
                  <a:schemeClr val="dk1"/>
                </a:solidFill>
              </a:rPr>
              <a:t>2. Products</a:t>
            </a:r>
            <a:endParaRPr>
              <a:solidFill>
                <a:schemeClr val="dk1"/>
              </a:solidFill>
            </a:endParaRPr>
          </a:p>
          <a:p>
            <a:pPr indent="0" lvl="0" marL="0" rtl="0">
              <a:spcBef>
                <a:spcPts val="0"/>
              </a:spcBef>
              <a:spcAft>
                <a:spcPts val="0"/>
              </a:spcAft>
              <a:buNone/>
            </a:pPr>
            <a:r>
              <a:t/>
            </a:r>
            <a:endParaRPr>
              <a:solidFill>
                <a:schemeClr val="dk1"/>
              </a:solidFill>
            </a:endParaRPr>
          </a:p>
          <a:p>
            <a:pPr indent="0" lvl="0" marL="0" rtl="0">
              <a:spcBef>
                <a:spcPts val="0"/>
              </a:spcBef>
              <a:spcAft>
                <a:spcPts val="0"/>
              </a:spcAft>
              <a:buNone/>
            </a:pPr>
            <a:r>
              <a:rPr lang="en">
                <a:solidFill>
                  <a:schemeClr val="dk1"/>
                </a:solidFill>
              </a:rPr>
              <a:t>3. Category</a:t>
            </a:r>
            <a:endParaRPr>
              <a:solidFill>
                <a:schemeClr val="dk1"/>
              </a:solidFill>
              <a:latin typeface="Droid Sans"/>
              <a:ea typeface="Droid Sans"/>
              <a:cs typeface="Droid Sans"/>
              <a:sym typeface="Droid Sans"/>
            </a:endParaRPr>
          </a:p>
          <a:p>
            <a:pPr indent="0" lvl="0" marL="0" rtl="0">
              <a:lnSpc>
                <a:spcPct val="100000"/>
              </a:lnSpc>
              <a:spcBef>
                <a:spcPts val="0"/>
              </a:spcBef>
              <a:spcAft>
                <a:spcPts val="0"/>
              </a:spcAft>
              <a:buNone/>
            </a:pPr>
            <a:r>
              <a:t/>
            </a:r>
            <a:endParaRPr/>
          </a:p>
          <a:p>
            <a:pPr indent="0" lvl="0" marL="0" rtl="0">
              <a:lnSpc>
                <a:spcPct val="100000"/>
              </a:lnSpc>
              <a:spcBef>
                <a:spcPts val="0"/>
              </a:spcBef>
              <a:spcAft>
                <a:spcPts val="0"/>
              </a:spcAft>
              <a:buNone/>
            </a:pPr>
            <a:r>
              <a:rPr lang="en"/>
              <a:t>You will the </a:t>
            </a:r>
            <a:r>
              <a:rPr b="1" lang="en"/>
              <a:t>AppStoreTemplate.HTML</a:t>
            </a:r>
            <a:r>
              <a:rPr lang="en"/>
              <a:t> and the </a:t>
            </a:r>
            <a:r>
              <a:rPr b="1" lang="en"/>
              <a:t>AppStoreTemplate.lc</a:t>
            </a:r>
            <a:r>
              <a:rPr lang="en"/>
              <a:t> </a:t>
            </a:r>
            <a:r>
              <a:rPr lang="en">
                <a:solidFill>
                  <a:schemeClr val="dk1"/>
                </a:solidFill>
              </a:rPr>
              <a:t>files in the files folder. Take a look at them. The HTML is there for your reference. I have converted it to the LiveCode format for you.</a:t>
            </a:r>
            <a:endParaRPr/>
          </a:p>
        </p:txBody>
      </p:sp>
      <p:pic>
        <p:nvPicPr>
          <p:cNvPr id="282" name="Shape 282"/>
          <p:cNvPicPr preferRelativeResize="0"/>
          <p:nvPr/>
        </p:nvPicPr>
        <p:blipFill>
          <a:blip r:embed="rId4">
            <a:alphaModFix/>
          </a:blip>
          <a:stretch>
            <a:fillRect/>
          </a:stretch>
        </p:blipFill>
        <p:spPr>
          <a:xfrm>
            <a:off x="4456725" y="863175"/>
            <a:ext cx="4516350" cy="3920201"/>
          </a:xfrm>
          <a:prstGeom prst="rect">
            <a:avLst/>
          </a:prstGeom>
          <a:noFill/>
          <a:ln cap="flat" cmpd="sng" w="19050">
            <a:solidFill>
              <a:srgbClr val="D9D9D9"/>
            </a:solidFill>
            <a:prstDash val="solid"/>
            <a:round/>
            <a:headEnd len="sm" w="sm" type="none"/>
            <a:tailEnd len="sm" w="sm" type="none"/>
          </a:ln>
        </p:spPr>
      </p:pic>
      <p:sp>
        <p:nvSpPr>
          <p:cNvPr id="283" name="Shape 283"/>
          <p:cNvSpPr/>
          <p:nvPr/>
        </p:nvSpPr>
        <p:spPr>
          <a:xfrm>
            <a:off x="7710725" y="2893775"/>
            <a:ext cx="1262400" cy="1929300"/>
          </a:xfrm>
          <a:prstGeom prst="rect">
            <a:avLst/>
          </a:prstGeom>
          <a:no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4" name="Shape 284"/>
          <p:cNvSpPr/>
          <p:nvPr/>
        </p:nvSpPr>
        <p:spPr>
          <a:xfrm>
            <a:off x="4075713" y="1692300"/>
            <a:ext cx="381000" cy="3810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1</a:t>
            </a:r>
            <a:endParaRPr b="1">
              <a:solidFill>
                <a:srgbClr val="FFFFFF"/>
              </a:solidFill>
            </a:endParaRPr>
          </a:p>
        </p:txBody>
      </p:sp>
      <p:sp>
        <p:nvSpPr>
          <p:cNvPr id="285" name="Shape 285"/>
          <p:cNvSpPr/>
          <p:nvPr/>
        </p:nvSpPr>
        <p:spPr>
          <a:xfrm>
            <a:off x="4075713" y="3411525"/>
            <a:ext cx="381000" cy="3810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2</a:t>
            </a:r>
            <a:endParaRPr b="1">
              <a:solidFill>
                <a:srgbClr val="FFFFFF"/>
              </a:solidFill>
            </a:endParaRPr>
          </a:p>
        </p:txBody>
      </p:sp>
      <p:sp>
        <p:nvSpPr>
          <p:cNvPr id="286" name="Shape 286"/>
          <p:cNvSpPr/>
          <p:nvPr/>
        </p:nvSpPr>
        <p:spPr>
          <a:xfrm>
            <a:off x="8348788" y="2466700"/>
            <a:ext cx="381000" cy="3810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3</a:t>
            </a:r>
            <a:endParaRPr b="1">
              <a:solidFill>
                <a:srgbClr val="FFFFFF"/>
              </a:solidFill>
            </a:endParaRPr>
          </a:p>
        </p:txBody>
      </p:sp>
      <p:sp>
        <p:nvSpPr>
          <p:cNvPr id="287" name="Shape 287"/>
          <p:cNvSpPr/>
          <p:nvPr/>
        </p:nvSpPr>
        <p:spPr>
          <a:xfrm>
            <a:off x="4524850" y="2893775"/>
            <a:ext cx="3186000" cy="1929300"/>
          </a:xfrm>
          <a:prstGeom prst="rect">
            <a:avLst/>
          </a:prstGeom>
          <a:no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pic>
        <p:nvPicPr>
          <p:cNvPr id="292" name="Shape 292"/>
          <p:cNvPicPr preferRelativeResize="0"/>
          <p:nvPr/>
        </p:nvPicPr>
        <p:blipFill>
          <a:blip r:embed="rId3">
            <a:alphaModFix/>
          </a:blip>
          <a:stretch>
            <a:fillRect/>
          </a:stretch>
        </p:blipFill>
        <p:spPr>
          <a:xfrm>
            <a:off x="5596925" y="757887"/>
            <a:ext cx="2268100" cy="4309424"/>
          </a:xfrm>
          <a:prstGeom prst="rect">
            <a:avLst/>
          </a:prstGeom>
          <a:noFill/>
          <a:ln cap="flat" cmpd="sng" w="19050">
            <a:solidFill>
              <a:srgbClr val="D9D9D9"/>
            </a:solidFill>
            <a:prstDash val="solid"/>
            <a:round/>
            <a:headEnd len="sm" w="sm" type="none"/>
            <a:tailEnd len="sm" w="sm" type="none"/>
          </a:ln>
        </p:spPr>
      </p:pic>
      <p:sp>
        <p:nvSpPr>
          <p:cNvPr id="293" name="Shape 293"/>
          <p:cNvSpPr txBox="1"/>
          <p:nvPr>
            <p:ph type="ctrTitle"/>
          </p:nvPr>
        </p:nvSpPr>
        <p:spPr>
          <a:xfrm>
            <a:off x="700125" y="112050"/>
            <a:ext cx="8235000" cy="650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800">
                <a:solidFill>
                  <a:srgbClr val="434343"/>
                </a:solidFill>
              </a:rPr>
              <a:t>#3 Designing the 2 Views for the Web and App</a:t>
            </a:r>
            <a:endParaRPr sz="1800">
              <a:solidFill>
                <a:srgbClr val="434343"/>
              </a:solidFill>
            </a:endParaRPr>
          </a:p>
          <a:p>
            <a:pPr indent="0" lvl="0" marL="0" rtl="0">
              <a:spcBef>
                <a:spcPts val="0"/>
              </a:spcBef>
              <a:spcAft>
                <a:spcPts val="0"/>
              </a:spcAft>
              <a:buNone/>
            </a:pPr>
            <a:r>
              <a:t/>
            </a:r>
            <a:endParaRPr sz="2400"/>
          </a:p>
        </p:txBody>
      </p:sp>
      <p:pic>
        <p:nvPicPr>
          <p:cNvPr id="294" name="Shape 294"/>
          <p:cNvPicPr preferRelativeResize="0"/>
          <p:nvPr/>
        </p:nvPicPr>
        <p:blipFill rotWithShape="1">
          <a:blip r:embed="rId4">
            <a:alphaModFix/>
          </a:blip>
          <a:srcRect b="0" l="14588" r="17935" t="0"/>
          <a:stretch/>
        </p:blipFill>
        <p:spPr>
          <a:xfrm>
            <a:off x="43475" y="28750"/>
            <a:ext cx="481099" cy="650574"/>
          </a:xfrm>
          <a:prstGeom prst="rect">
            <a:avLst/>
          </a:prstGeom>
          <a:noFill/>
          <a:ln>
            <a:noFill/>
          </a:ln>
        </p:spPr>
      </p:pic>
      <p:sp>
        <p:nvSpPr>
          <p:cNvPr id="295" name="Shape 295"/>
          <p:cNvSpPr txBox="1"/>
          <p:nvPr/>
        </p:nvSpPr>
        <p:spPr>
          <a:xfrm>
            <a:off x="266175" y="935000"/>
            <a:ext cx="3656100" cy="3955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The AppStore_iPhone.livecode project file is also included. It is a simple demo app of the iPhone's App Store in LiveCode. You will notice our three areas again:</a:t>
            </a:r>
            <a:endParaRPr>
              <a:solidFill>
                <a:schemeClr val="dk1"/>
              </a:solidFill>
            </a:endParaRPr>
          </a:p>
          <a:p>
            <a:pPr indent="0" lvl="0" marL="0" rtl="0">
              <a:spcBef>
                <a:spcPts val="0"/>
              </a:spcBef>
              <a:spcAft>
                <a:spcPts val="0"/>
              </a:spcAft>
              <a:buNone/>
            </a:pPr>
            <a:r>
              <a:t/>
            </a:r>
            <a:endParaRPr>
              <a:solidFill>
                <a:schemeClr val="dk1"/>
              </a:solidFill>
            </a:endParaRPr>
          </a:p>
          <a:p>
            <a:pPr indent="0" lvl="0" marL="0" rtl="0">
              <a:spcBef>
                <a:spcPts val="0"/>
              </a:spcBef>
              <a:spcAft>
                <a:spcPts val="0"/>
              </a:spcAft>
              <a:buNone/>
            </a:pPr>
            <a:r>
              <a:rPr lang="en">
                <a:solidFill>
                  <a:schemeClr val="dk1"/>
                </a:solidFill>
              </a:rPr>
              <a:t>1. Slider</a:t>
            </a:r>
            <a:endParaRPr>
              <a:solidFill>
                <a:schemeClr val="dk1"/>
              </a:solidFill>
            </a:endParaRPr>
          </a:p>
          <a:p>
            <a:pPr indent="0" lvl="0" marL="0" rtl="0">
              <a:spcBef>
                <a:spcPts val="0"/>
              </a:spcBef>
              <a:spcAft>
                <a:spcPts val="0"/>
              </a:spcAft>
              <a:buNone/>
            </a:pPr>
            <a:r>
              <a:t/>
            </a:r>
            <a:endParaRPr>
              <a:solidFill>
                <a:schemeClr val="dk1"/>
              </a:solidFill>
            </a:endParaRPr>
          </a:p>
          <a:p>
            <a:pPr indent="0" lvl="0" marL="0" rtl="0">
              <a:spcBef>
                <a:spcPts val="0"/>
              </a:spcBef>
              <a:spcAft>
                <a:spcPts val="0"/>
              </a:spcAft>
              <a:buNone/>
            </a:pPr>
            <a:r>
              <a:rPr lang="en">
                <a:solidFill>
                  <a:schemeClr val="dk1"/>
                </a:solidFill>
              </a:rPr>
              <a:t>2. Products</a:t>
            </a:r>
            <a:endParaRPr>
              <a:solidFill>
                <a:schemeClr val="dk1"/>
              </a:solidFill>
            </a:endParaRPr>
          </a:p>
          <a:p>
            <a:pPr indent="0" lvl="0" marL="0" rtl="0">
              <a:spcBef>
                <a:spcPts val="0"/>
              </a:spcBef>
              <a:spcAft>
                <a:spcPts val="0"/>
              </a:spcAft>
              <a:buNone/>
            </a:pPr>
            <a:r>
              <a:t/>
            </a:r>
            <a:endParaRPr>
              <a:solidFill>
                <a:schemeClr val="dk1"/>
              </a:solidFill>
            </a:endParaRPr>
          </a:p>
          <a:p>
            <a:pPr indent="0" lvl="0" marL="0" rtl="0">
              <a:spcBef>
                <a:spcPts val="0"/>
              </a:spcBef>
              <a:spcAft>
                <a:spcPts val="0"/>
              </a:spcAft>
              <a:buNone/>
            </a:pPr>
            <a:r>
              <a:rPr lang="en">
                <a:solidFill>
                  <a:schemeClr val="dk1"/>
                </a:solidFill>
              </a:rPr>
              <a:t>3. Category [on Another Card]</a:t>
            </a:r>
            <a:endParaRPr>
              <a:solidFill>
                <a:schemeClr val="dk1"/>
              </a:solidFill>
              <a:latin typeface="Droid Sans"/>
              <a:ea typeface="Droid Sans"/>
              <a:cs typeface="Droid Sans"/>
              <a:sym typeface="Droid Sans"/>
            </a:endParaRPr>
          </a:p>
          <a:p>
            <a:pPr indent="0" lvl="0" marL="0" rtl="0">
              <a:lnSpc>
                <a:spcPct val="100000"/>
              </a:lnSpc>
              <a:spcBef>
                <a:spcPts val="0"/>
              </a:spcBef>
              <a:spcAft>
                <a:spcPts val="0"/>
              </a:spcAft>
              <a:buNone/>
            </a:pPr>
            <a:r>
              <a:t/>
            </a:r>
            <a:endParaRPr/>
          </a:p>
          <a:p>
            <a:pPr indent="0" lvl="0" marL="0" rtl="0">
              <a:lnSpc>
                <a:spcPct val="100000"/>
              </a:lnSpc>
              <a:spcBef>
                <a:spcPts val="0"/>
              </a:spcBef>
              <a:spcAft>
                <a:spcPts val="0"/>
              </a:spcAft>
              <a:buNone/>
            </a:pPr>
            <a:r>
              <a:rPr lang="en"/>
              <a:t>You will the </a:t>
            </a:r>
            <a:r>
              <a:rPr b="1" lang="en"/>
              <a:t>AppStoreTemplate.HTML</a:t>
            </a:r>
            <a:r>
              <a:rPr lang="en"/>
              <a:t> and the </a:t>
            </a:r>
            <a:r>
              <a:rPr b="1" lang="en"/>
              <a:t>AppStoreTemplate.lc</a:t>
            </a:r>
            <a:r>
              <a:rPr lang="en"/>
              <a:t> </a:t>
            </a:r>
            <a:r>
              <a:rPr lang="en">
                <a:solidFill>
                  <a:schemeClr val="dk1"/>
                </a:solidFill>
              </a:rPr>
              <a:t>files in the files folder. Take a look at them. The HTML is there for your reference. I have converted it to the LiveCode format for you.</a:t>
            </a:r>
            <a:endParaRPr/>
          </a:p>
        </p:txBody>
      </p:sp>
      <p:sp>
        <p:nvSpPr>
          <p:cNvPr id="296" name="Shape 296"/>
          <p:cNvSpPr/>
          <p:nvPr/>
        </p:nvSpPr>
        <p:spPr>
          <a:xfrm>
            <a:off x="5077788" y="1433950"/>
            <a:ext cx="381000" cy="3810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1</a:t>
            </a:r>
            <a:endParaRPr b="1">
              <a:solidFill>
                <a:srgbClr val="FFFFFF"/>
              </a:solidFill>
            </a:endParaRPr>
          </a:p>
        </p:txBody>
      </p:sp>
      <p:sp>
        <p:nvSpPr>
          <p:cNvPr id="297" name="Shape 297"/>
          <p:cNvSpPr/>
          <p:nvPr/>
        </p:nvSpPr>
        <p:spPr>
          <a:xfrm>
            <a:off x="5132588" y="2893775"/>
            <a:ext cx="381000" cy="3810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2</a:t>
            </a:r>
            <a:endParaRPr b="1">
              <a:solidFill>
                <a:srgbClr val="FFFFFF"/>
              </a:solidFill>
            </a:endParaRPr>
          </a:p>
        </p:txBody>
      </p:sp>
      <p:sp>
        <p:nvSpPr>
          <p:cNvPr id="298" name="Shape 298"/>
          <p:cNvSpPr/>
          <p:nvPr/>
        </p:nvSpPr>
        <p:spPr>
          <a:xfrm>
            <a:off x="6931788" y="4442075"/>
            <a:ext cx="381000" cy="3810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3</a:t>
            </a:r>
            <a:endParaRPr b="1">
              <a:solidFill>
                <a:srgbClr val="FFFFFF"/>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Shape 303"/>
          <p:cNvSpPr txBox="1"/>
          <p:nvPr>
            <p:ph type="ctrTitle"/>
          </p:nvPr>
        </p:nvSpPr>
        <p:spPr>
          <a:xfrm>
            <a:off x="700125" y="112050"/>
            <a:ext cx="8235000" cy="650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434343"/>
                </a:solidFill>
              </a:rPr>
              <a:t>#4 Creating a Data Model</a:t>
            </a:r>
            <a:endParaRPr sz="1800">
              <a:solidFill>
                <a:srgbClr val="434343"/>
              </a:solidFill>
            </a:endParaRPr>
          </a:p>
        </p:txBody>
      </p:sp>
      <p:pic>
        <p:nvPicPr>
          <p:cNvPr id="304" name="Shape 304"/>
          <p:cNvPicPr preferRelativeResize="0"/>
          <p:nvPr/>
        </p:nvPicPr>
        <p:blipFill rotWithShape="1">
          <a:blip r:embed="rId3">
            <a:alphaModFix/>
          </a:blip>
          <a:srcRect b="0" l="14588" r="17935" t="0"/>
          <a:stretch/>
        </p:blipFill>
        <p:spPr>
          <a:xfrm>
            <a:off x="43475" y="28750"/>
            <a:ext cx="481099" cy="650574"/>
          </a:xfrm>
          <a:prstGeom prst="rect">
            <a:avLst/>
          </a:prstGeom>
          <a:noFill/>
          <a:ln>
            <a:noFill/>
          </a:ln>
        </p:spPr>
      </p:pic>
      <p:sp>
        <p:nvSpPr>
          <p:cNvPr id="305" name="Shape 305"/>
          <p:cNvSpPr txBox="1"/>
          <p:nvPr/>
        </p:nvSpPr>
        <p:spPr>
          <a:xfrm>
            <a:off x="188525" y="952525"/>
            <a:ext cx="2825400" cy="3955200"/>
          </a:xfrm>
          <a:prstGeom prst="rect">
            <a:avLst/>
          </a:prstGeom>
          <a:noFill/>
          <a:ln>
            <a:noFill/>
          </a:ln>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a:solidFill>
                  <a:schemeClr val="dk1"/>
                </a:solidFill>
                <a:latin typeface="Droid Sans"/>
                <a:ea typeface="Droid Sans"/>
                <a:cs typeface="Droid Sans"/>
                <a:sym typeface="Droid Sans"/>
              </a:rPr>
              <a:t>What is a Data Model? It is an array structure which usually matches your view. The job of the controller is to call the different model functions to create an array to be used in the view.</a:t>
            </a:r>
            <a:endParaRPr>
              <a:solidFill>
                <a:schemeClr val="dk1"/>
              </a:solidFill>
              <a:latin typeface="Droid Sans"/>
              <a:ea typeface="Droid Sans"/>
              <a:cs typeface="Droid Sans"/>
              <a:sym typeface="Droid Sans"/>
            </a:endParaRPr>
          </a:p>
          <a:p>
            <a:pPr indent="0" lvl="0" marL="0" rtl="0">
              <a:lnSpc>
                <a:spcPct val="100000"/>
              </a:lnSpc>
              <a:spcBef>
                <a:spcPts val="0"/>
              </a:spcBef>
              <a:spcAft>
                <a:spcPts val="0"/>
              </a:spcAft>
              <a:buNone/>
            </a:pPr>
            <a:r>
              <a:t/>
            </a:r>
            <a:endParaRPr>
              <a:solidFill>
                <a:schemeClr val="dk1"/>
              </a:solidFill>
              <a:latin typeface="Droid Sans"/>
              <a:ea typeface="Droid Sans"/>
              <a:cs typeface="Droid Sans"/>
              <a:sym typeface="Droid Sans"/>
            </a:endParaRPr>
          </a:p>
          <a:p>
            <a:pPr indent="0" lvl="0" marL="0" rtl="0">
              <a:lnSpc>
                <a:spcPct val="100000"/>
              </a:lnSpc>
              <a:spcBef>
                <a:spcPts val="0"/>
              </a:spcBef>
              <a:spcAft>
                <a:spcPts val="0"/>
              </a:spcAft>
              <a:buNone/>
            </a:pPr>
            <a:r>
              <a:rPr lang="en">
                <a:solidFill>
                  <a:schemeClr val="dk1"/>
                </a:solidFill>
                <a:latin typeface="Droid Sans"/>
                <a:ea typeface="Droid Sans"/>
                <a:cs typeface="Droid Sans"/>
                <a:sym typeface="Droid Sans"/>
              </a:rPr>
              <a:t>We have three areas of our view,  so we will create a matching model array. We will also create 3 models in revIgniter to product the data we need.</a:t>
            </a:r>
            <a:endParaRPr>
              <a:solidFill>
                <a:schemeClr val="dk1"/>
              </a:solidFill>
              <a:latin typeface="Droid Sans"/>
              <a:ea typeface="Droid Sans"/>
              <a:cs typeface="Droid Sans"/>
              <a:sym typeface="Droid Sans"/>
            </a:endParaRPr>
          </a:p>
          <a:p>
            <a:pPr indent="0" lvl="0" marL="0" rtl="0">
              <a:lnSpc>
                <a:spcPct val="100000"/>
              </a:lnSpc>
              <a:spcBef>
                <a:spcPts val="0"/>
              </a:spcBef>
              <a:spcAft>
                <a:spcPts val="0"/>
              </a:spcAft>
              <a:buNone/>
            </a:pPr>
            <a:r>
              <a:t/>
            </a:r>
            <a:endParaRPr>
              <a:solidFill>
                <a:schemeClr val="dk1"/>
              </a:solidFill>
              <a:latin typeface="Droid Sans"/>
              <a:ea typeface="Droid Sans"/>
              <a:cs typeface="Droid Sans"/>
              <a:sym typeface="Droid Sans"/>
            </a:endParaRPr>
          </a:p>
          <a:p>
            <a:pPr indent="0" lvl="0" marL="0" rtl="0">
              <a:lnSpc>
                <a:spcPct val="100000"/>
              </a:lnSpc>
              <a:spcBef>
                <a:spcPts val="0"/>
              </a:spcBef>
              <a:spcAft>
                <a:spcPts val="0"/>
              </a:spcAft>
              <a:buNone/>
            </a:pPr>
            <a:r>
              <a:t/>
            </a:r>
            <a:endParaRPr>
              <a:solidFill>
                <a:schemeClr val="dk1"/>
              </a:solidFill>
              <a:latin typeface="Droid Sans"/>
              <a:ea typeface="Droid Sans"/>
              <a:cs typeface="Droid Sans"/>
              <a:sym typeface="Droid Sans"/>
            </a:endParaRPr>
          </a:p>
          <a:p>
            <a:pPr indent="0" lvl="0" marL="0" rtl="0">
              <a:lnSpc>
                <a:spcPct val="100000"/>
              </a:lnSpc>
              <a:spcBef>
                <a:spcPts val="0"/>
              </a:spcBef>
              <a:spcAft>
                <a:spcPts val="0"/>
              </a:spcAft>
              <a:buNone/>
            </a:pPr>
            <a:r>
              <a:t/>
            </a:r>
            <a:endParaRPr/>
          </a:p>
        </p:txBody>
      </p:sp>
      <p:pic>
        <p:nvPicPr>
          <p:cNvPr id="306" name="Shape 306"/>
          <p:cNvPicPr preferRelativeResize="0"/>
          <p:nvPr/>
        </p:nvPicPr>
        <p:blipFill>
          <a:blip r:embed="rId4">
            <a:alphaModFix/>
          </a:blip>
          <a:stretch>
            <a:fillRect/>
          </a:stretch>
        </p:blipFill>
        <p:spPr>
          <a:xfrm>
            <a:off x="3350075" y="679337"/>
            <a:ext cx="2268100" cy="4309424"/>
          </a:xfrm>
          <a:prstGeom prst="rect">
            <a:avLst/>
          </a:prstGeom>
          <a:noFill/>
          <a:ln cap="flat" cmpd="sng" w="19050">
            <a:solidFill>
              <a:srgbClr val="D9D9D9"/>
            </a:solidFill>
            <a:prstDash val="solid"/>
            <a:round/>
            <a:headEnd len="sm" w="sm" type="none"/>
            <a:tailEnd len="sm" w="sm" type="none"/>
          </a:ln>
        </p:spPr>
      </p:pic>
      <p:sp>
        <p:nvSpPr>
          <p:cNvPr id="307" name="Shape 307"/>
          <p:cNvSpPr txBox="1"/>
          <p:nvPr/>
        </p:nvSpPr>
        <p:spPr>
          <a:xfrm>
            <a:off x="6008950" y="762750"/>
            <a:ext cx="2825400" cy="3955200"/>
          </a:xfrm>
          <a:prstGeom prst="rect">
            <a:avLst/>
          </a:prstGeom>
          <a:noFill/>
          <a:ln>
            <a:noFill/>
          </a:ln>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a:solidFill>
                  <a:schemeClr val="dk1"/>
                </a:solidFill>
                <a:latin typeface="Droid Sans"/>
                <a:ea typeface="Droid Sans"/>
                <a:cs typeface="Droid Sans"/>
                <a:sym typeface="Droid Sans"/>
              </a:rPr>
              <a:t>1. AppStore["slider"]</a:t>
            </a:r>
            <a:endParaRPr>
              <a:solidFill>
                <a:schemeClr val="dk1"/>
              </a:solidFill>
            </a:endParaRPr>
          </a:p>
          <a:p>
            <a:pPr indent="0" lvl="0" marL="0" rtl="0">
              <a:lnSpc>
                <a:spcPct val="100000"/>
              </a:lnSpc>
              <a:spcBef>
                <a:spcPts val="0"/>
              </a:spcBef>
              <a:spcAft>
                <a:spcPts val="0"/>
              </a:spcAft>
              <a:buNone/>
            </a:pPr>
            <a:r>
              <a:rPr lang="en"/>
              <a:t>	</a:t>
            </a:r>
            <a:r>
              <a:rPr lang="en">
                <a:solidFill>
                  <a:schemeClr val="dk1"/>
                </a:solidFill>
                <a:latin typeface="Droid Sans"/>
                <a:ea typeface="Droid Sans"/>
                <a:cs typeface="Droid Sans"/>
                <a:sym typeface="Droid Sans"/>
              </a:rPr>
              <a:t>[#]["slideID"]</a:t>
            </a:r>
            <a:endParaRPr>
              <a:solidFill>
                <a:schemeClr val="dk1"/>
              </a:solidFill>
              <a:latin typeface="Droid Sans"/>
              <a:ea typeface="Droid Sans"/>
              <a:cs typeface="Droid Sans"/>
              <a:sym typeface="Droid Sans"/>
            </a:endParaRPr>
          </a:p>
          <a:p>
            <a:pPr indent="0" lvl="0" marL="0" rtl="0">
              <a:spcBef>
                <a:spcPts val="0"/>
              </a:spcBef>
              <a:spcAft>
                <a:spcPts val="0"/>
              </a:spcAft>
              <a:buClr>
                <a:schemeClr val="dk1"/>
              </a:buClr>
              <a:buSzPts val="1100"/>
              <a:buFont typeface="Arial"/>
              <a:buNone/>
            </a:pPr>
            <a:r>
              <a:rPr lang="en">
                <a:solidFill>
                  <a:schemeClr val="dk1"/>
                </a:solidFill>
              </a:rPr>
              <a:t>	</a:t>
            </a:r>
            <a:r>
              <a:rPr lang="en">
                <a:solidFill>
                  <a:schemeClr val="dk1"/>
                </a:solidFill>
                <a:latin typeface="Droid Sans"/>
                <a:ea typeface="Droid Sans"/>
                <a:cs typeface="Droid Sans"/>
                <a:sym typeface="Droid Sans"/>
              </a:rPr>
              <a:t>[#]["slideImgURL"]</a:t>
            </a:r>
            <a:endParaRPr>
              <a:solidFill>
                <a:schemeClr val="dk1"/>
              </a:solidFill>
              <a:latin typeface="Droid Sans"/>
              <a:ea typeface="Droid Sans"/>
              <a:cs typeface="Droid Sans"/>
              <a:sym typeface="Droid Sans"/>
            </a:endParaRPr>
          </a:p>
          <a:p>
            <a:pPr indent="0" lvl="0" marL="0" rtl="0">
              <a:spcBef>
                <a:spcPts val="0"/>
              </a:spcBef>
              <a:spcAft>
                <a:spcPts val="0"/>
              </a:spcAft>
              <a:buClr>
                <a:schemeClr val="dk1"/>
              </a:buClr>
              <a:buSzPts val="1100"/>
              <a:buFont typeface="Arial"/>
              <a:buNone/>
            </a:pPr>
            <a:r>
              <a:rPr lang="en">
                <a:solidFill>
                  <a:schemeClr val="dk1"/>
                </a:solidFill>
                <a:latin typeface="Droid Sans"/>
                <a:ea typeface="Droid Sans"/>
                <a:cs typeface="Droid Sans"/>
                <a:sym typeface="Droid Sans"/>
              </a:rPr>
              <a:t>          [#]["thumbImgURL"]</a:t>
            </a:r>
            <a:endParaRPr>
              <a:solidFill>
                <a:schemeClr val="dk1"/>
              </a:solidFill>
              <a:latin typeface="Droid Sans"/>
              <a:ea typeface="Droid Sans"/>
              <a:cs typeface="Droid Sans"/>
              <a:sym typeface="Droid Sans"/>
            </a:endParaRPr>
          </a:p>
          <a:p>
            <a:pPr indent="0" lvl="0" marL="0" rtl="0">
              <a:spcBef>
                <a:spcPts val="0"/>
              </a:spcBef>
              <a:spcAft>
                <a:spcPts val="0"/>
              </a:spcAft>
              <a:buClr>
                <a:schemeClr val="dk1"/>
              </a:buClr>
              <a:buSzPts val="1100"/>
              <a:buFont typeface="Arial"/>
              <a:buNone/>
            </a:pPr>
            <a:r>
              <a:t/>
            </a:r>
            <a:endParaRPr>
              <a:solidFill>
                <a:schemeClr val="dk1"/>
              </a:solidFill>
              <a:latin typeface="Droid Sans"/>
              <a:ea typeface="Droid Sans"/>
              <a:cs typeface="Droid Sans"/>
              <a:sym typeface="Droid Sans"/>
            </a:endParaRPr>
          </a:p>
          <a:p>
            <a:pPr indent="0" lvl="0" marL="0" rtl="0">
              <a:spcBef>
                <a:spcPts val="0"/>
              </a:spcBef>
              <a:spcAft>
                <a:spcPts val="0"/>
              </a:spcAft>
              <a:buNone/>
            </a:pPr>
            <a:r>
              <a:rPr lang="en">
                <a:solidFill>
                  <a:schemeClr val="dk1"/>
                </a:solidFill>
                <a:latin typeface="Droid Sans"/>
                <a:ea typeface="Droid Sans"/>
                <a:cs typeface="Droid Sans"/>
                <a:sym typeface="Droid Sans"/>
              </a:rPr>
              <a:t>2. AppStore["products"]</a:t>
            </a:r>
            <a:endParaRPr>
              <a:solidFill>
                <a:schemeClr val="dk1"/>
              </a:solidFill>
              <a:latin typeface="Droid Sans"/>
              <a:ea typeface="Droid Sans"/>
              <a:cs typeface="Droid Sans"/>
              <a:sym typeface="Droid Sans"/>
            </a:endParaRPr>
          </a:p>
          <a:p>
            <a:pPr indent="0" lvl="0" marL="0" rtl="0">
              <a:spcBef>
                <a:spcPts val="0"/>
              </a:spcBef>
              <a:spcAft>
                <a:spcPts val="0"/>
              </a:spcAft>
              <a:buNone/>
            </a:pPr>
            <a:r>
              <a:rPr lang="en">
                <a:solidFill>
                  <a:schemeClr val="dk1"/>
                </a:solidFill>
                <a:latin typeface="Droid Sans"/>
                <a:ea typeface="Droid Sans"/>
                <a:cs typeface="Droid Sans"/>
                <a:sym typeface="Droid Sans"/>
              </a:rPr>
              <a:t>	[#]["group"]</a:t>
            </a:r>
            <a:endParaRPr>
              <a:solidFill>
                <a:schemeClr val="dk1"/>
              </a:solidFill>
              <a:latin typeface="Droid Sans"/>
              <a:ea typeface="Droid Sans"/>
              <a:cs typeface="Droid Sans"/>
              <a:sym typeface="Droid Sans"/>
            </a:endParaRPr>
          </a:p>
          <a:p>
            <a:pPr indent="0" lvl="0" marL="0" rtl="0">
              <a:spcBef>
                <a:spcPts val="0"/>
              </a:spcBef>
              <a:spcAft>
                <a:spcPts val="0"/>
              </a:spcAft>
              <a:buNone/>
            </a:pPr>
            <a:r>
              <a:rPr lang="en">
                <a:solidFill>
                  <a:schemeClr val="dk1"/>
                </a:solidFill>
                <a:latin typeface="Droid Sans"/>
                <a:ea typeface="Droid Sans"/>
                <a:cs typeface="Droid Sans"/>
                <a:sym typeface="Droid Sans"/>
              </a:rPr>
              <a:t>	       [#]["appid"]</a:t>
            </a:r>
            <a:endParaRPr>
              <a:solidFill>
                <a:schemeClr val="dk1"/>
              </a:solidFill>
              <a:latin typeface="Droid Sans"/>
              <a:ea typeface="Droid Sans"/>
              <a:cs typeface="Droid Sans"/>
              <a:sym typeface="Droid Sans"/>
            </a:endParaRPr>
          </a:p>
          <a:p>
            <a:pPr indent="0" lvl="0" marL="0" rtl="0">
              <a:spcBef>
                <a:spcPts val="0"/>
              </a:spcBef>
              <a:spcAft>
                <a:spcPts val="0"/>
              </a:spcAft>
              <a:buNone/>
            </a:pPr>
            <a:r>
              <a:rPr lang="en">
                <a:solidFill>
                  <a:schemeClr val="dk1"/>
                </a:solidFill>
                <a:latin typeface="Droid Sans"/>
                <a:ea typeface="Droid Sans"/>
                <a:cs typeface="Droid Sans"/>
                <a:sym typeface="Droid Sans"/>
              </a:rPr>
              <a:t>	       [#]["appimage"]</a:t>
            </a:r>
            <a:endParaRPr>
              <a:solidFill>
                <a:schemeClr val="dk1"/>
              </a:solidFill>
              <a:latin typeface="Droid Sans"/>
              <a:ea typeface="Droid Sans"/>
              <a:cs typeface="Droid Sans"/>
              <a:sym typeface="Droid Sans"/>
            </a:endParaRPr>
          </a:p>
          <a:p>
            <a:pPr indent="0" lvl="0" marL="0" rtl="0">
              <a:spcBef>
                <a:spcPts val="0"/>
              </a:spcBef>
              <a:spcAft>
                <a:spcPts val="0"/>
              </a:spcAft>
              <a:buNone/>
            </a:pPr>
            <a:r>
              <a:rPr lang="en">
                <a:solidFill>
                  <a:schemeClr val="dk1"/>
                </a:solidFill>
                <a:latin typeface="Droid Sans"/>
                <a:ea typeface="Droid Sans"/>
                <a:cs typeface="Droid Sans"/>
                <a:sym typeface="Droid Sans"/>
              </a:rPr>
              <a:t>	       [#]["appname"]</a:t>
            </a:r>
            <a:endParaRPr>
              <a:solidFill>
                <a:schemeClr val="dk1"/>
              </a:solidFill>
              <a:latin typeface="Droid Sans"/>
              <a:ea typeface="Droid Sans"/>
              <a:cs typeface="Droid Sans"/>
              <a:sym typeface="Droid Sans"/>
            </a:endParaRPr>
          </a:p>
          <a:p>
            <a:pPr indent="0" lvl="0" marL="0" rtl="0">
              <a:spcBef>
                <a:spcPts val="0"/>
              </a:spcBef>
              <a:spcAft>
                <a:spcPts val="0"/>
              </a:spcAft>
              <a:buClr>
                <a:schemeClr val="dk1"/>
              </a:buClr>
              <a:buSzPts val="1100"/>
              <a:buFont typeface="Arial"/>
              <a:buNone/>
            </a:pPr>
            <a:r>
              <a:rPr lang="en">
                <a:solidFill>
                  <a:schemeClr val="dk1"/>
                </a:solidFill>
                <a:latin typeface="Droid Sans"/>
                <a:ea typeface="Droid Sans"/>
                <a:cs typeface="Droid Sans"/>
                <a:sym typeface="Droid Sans"/>
              </a:rPr>
              <a:t>	       [#]["appcategory"]</a:t>
            </a:r>
            <a:endParaRPr>
              <a:solidFill>
                <a:schemeClr val="dk1"/>
              </a:solidFill>
              <a:latin typeface="Droid Sans"/>
              <a:ea typeface="Droid Sans"/>
              <a:cs typeface="Droid Sans"/>
              <a:sym typeface="Droid Sans"/>
            </a:endParaRPr>
          </a:p>
          <a:p>
            <a:pPr indent="0" lvl="0" marL="0" rtl="0">
              <a:spcBef>
                <a:spcPts val="0"/>
              </a:spcBef>
              <a:spcAft>
                <a:spcPts val="0"/>
              </a:spcAft>
              <a:buClr>
                <a:schemeClr val="dk1"/>
              </a:buClr>
              <a:buSzPts val="1100"/>
              <a:buFont typeface="Arial"/>
              <a:buNone/>
            </a:pPr>
            <a:r>
              <a:t/>
            </a:r>
            <a:endParaRPr>
              <a:solidFill>
                <a:schemeClr val="dk1"/>
              </a:solidFill>
              <a:latin typeface="Droid Sans"/>
              <a:ea typeface="Droid Sans"/>
              <a:cs typeface="Droid Sans"/>
              <a:sym typeface="Droid Sans"/>
            </a:endParaRPr>
          </a:p>
          <a:p>
            <a:pPr indent="0" lvl="0" marL="0" rtl="0">
              <a:spcBef>
                <a:spcPts val="0"/>
              </a:spcBef>
              <a:spcAft>
                <a:spcPts val="0"/>
              </a:spcAft>
              <a:buNone/>
            </a:pPr>
            <a:r>
              <a:rPr lang="en">
                <a:solidFill>
                  <a:schemeClr val="dk1"/>
                </a:solidFill>
                <a:latin typeface="Droid Sans"/>
                <a:ea typeface="Droid Sans"/>
                <a:cs typeface="Droid Sans"/>
                <a:sym typeface="Droid Sans"/>
              </a:rPr>
              <a:t>3. AppStore["category"]</a:t>
            </a:r>
            <a:endParaRPr>
              <a:solidFill>
                <a:schemeClr val="dk1"/>
              </a:solidFill>
              <a:latin typeface="Droid Sans"/>
              <a:ea typeface="Droid Sans"/>
              <a:cs typeface="Droid Sans"/>
              <a:sym typeface="Droid Sans"/>
            </a:endParaRPr>
          </a:p>
          <a:p>
            <a:pPr indent="0" lvl="0" marL="0" rtl="0">
              <a:spcBef>
                <a:spcPts val="0"/>
              </a:spcBef>
              <a:spcAft>
                <a:spcPts val="0"/>
              </a:spcAft>
              <a:buNone/>
            </a:pPr>
            <a:r>
              <a:rPr lang="en">
                <a:solidFill>
                  <a:schemeClr val="dk1"/>
                </a:solidFill>
                <a:latin typeface="Droid Sans"/>
                <a:ea typeface="Droid Sans"/>
                <a:cs typeface="Droid Sans"/>
                <a:sym typeface="Droid Sans"/>
              </a:rPr>
              <a:t>	[#]["catid"]</a:t>
            </a:r>
            <a:endParaRPr>
              <a:solidFill>
                <a:schemeClr val="dk1"/>
              </a:solidFill>
              <a:latin typeface="Droid Sans"/>
              <a:ea typeface="Droid Sans"/>
              <a:cs typeface="Droid Sans"/>
              <a:sym typeface="Droid Sans"/>
            </a:endParaRPr>
          </a:p>
          <a:p>
            <a:pPr indent="0" lvl="0" marL="0" rtl="0">
              <a:spcBef>
                <a:spcPts val="0"/>
              </a:spcBef>
              <a:spcAft>
                <a:spcPts val="0"/>
              </a:spcAft>
              <a:buNone/>
            </a:pPr>
            <a:r>
              <a:rPr lang="en">
                <a:solidFill>
                  <a:schemeClr val="dk1"/>
                </a:solidFill>
                <a:latin typeface="Droid Sans"/>
                <a:ea typeface="Droid Sans"/>
                <a:cs typeface="Droid Sans"/>
                <a:sym typeface="Droid Sans"/>
              </a:rPr>
              <a:t>	[#]["catName"]</a:t>
            </a:r>
            <a:endParaRPr>
              <a:solidFill>
                <a:schemeClr val="dk1"/>
              </a:solidFill>
              <a:latin typeface="Droid Sans"/>
              <a:ea typeface="Droid Sans"/>
              <a:cs typeface="Droid Sans"/>
              <a:sym typeface="Droid Sans"/>
            </a:endParaRPr>
          </a:p>
          <a:p>
            <a:pPr indent="0" lvl="0" marL="0" rtl="0">
              <a:spcBef>
                <a:spcPts val="0"/>
              </a:spcBef>
              <a:spcAft>
                <a:spcPts val="0"/>
              </a:spcAft>
              <a:buClr>
                <a:schemeClr val="dk1"/>
              </a:buClr>
              <a:buSzPts val="1100"/>
              <a:buFont typeface="Arial"/>
              <a:buNone/>
            </a:pPr>
            <a:r>
              <a:t/>
            </a:r>
            <a:endParaRPr>
              <a:solidFill>
                <a:schemeClr val="dk1"/>
              </a:solidFill>
              <a:latin typeface="Droid Sans"/>
              <a:ea typeface="Droid Sans"/>
              <a:cs typeface="Droid Sans"/>
              <a:sym typeface="Droid San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Shape 312"/>
          <p:cNvSpPr txBox="1"/>
          <p:nvPr>
            <p:ph type="ctrTitle"/>
          </p:nvPr>
        </p:nvSpPr>
        <p:spPr>
          <a:xfrm>
            <a:off x="700125" y="112050"/>
            <a:ext cx="8235000" cy="650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800">
                <a:solidFill>
                  <a:srgbClr val="434343"/>
                </a:solidFill>
              </a:rPr>
              <a:t>#4 Creating a Data Model</a:t>
            </a:r>
            <a:endParaRPr sz="1800">
              <a:solidFill>
                <a:srgbClr val="434343"/>
              </a:solidFill>
            </a:endParaRPr>
          </a:p>
          <a:p>
            <a:pPr indent="0" lvl="0" marL="0" rtl="0">
              <a:spcBef>
                <a:spcPts val="0"/>
              </a:spcBef>
              <a:spcAft>
                <a:spcPts val="0"/>
              </a:spcAft>
              <a:buClr>
                <a:schemeClr val="dk1"/>
              </a:buClr>
              <a:buSzPts val="1100"/>
              <a:buFont typeface="Arial"/>
              <a:buNone/>
            </a:pPr>
            <a:r>
              <a:t/>
            </a:r>
            <a:endParaRPr sz="1800">
              <a:solidFill>
                <a:srgbClr val="434343"/>
              </a:solidFill>
            </a:endParaRPr>
          </a:p>
          <a:p>
            <a:pPr indent="0" lvl="0" marL="0" rtl="0">
              <a:spcBef>
                <a:spcPts val="0"/>
              </a:spcBef>
              <a:spcAft>
                <a:spcPts val="0"/>
              </a:spcAft>
              <a:buNone/>
            </a:pPr>
            <a:r>
              <a:t/>
            </a:r>
            <a:endParaRPr sz="2400"/>
          </a:p>
        </p:txBody>
      </p:sp>
      <p:pic>
        <p:nvPicPr>
          <p:cNvPr id="313" name="Shape 313"/>
          <p:cNvPicPr preferRelativeResize="0"/>
          <p:nvPr/>
        </p:nvPicPr>
        <p:blipFill rotWithShape="1">
          <a:blip r:embed="rId3">
            <a:alphaModFix/>
          </a:blip>
          <a:srcRect b="0" l="14588" r="17935" t="0"/>
          <a:stretch/>
        </p:blipFill>
        <p:spPr>
          <a:xfrm>
            <a:off x="43475" y="28750"/>
            <a:ext cx="481099" cy="650574"/>
          </a:xfrm>
          <a:prstGeom prst="rect">
            <a:avLst/>
          </a:prstGeom>
          <a:noFill/>
          <a:ln>
            <a:noFill/>
          </a:ln>
        </p:spPr>
      </p:pic>
      <p:sp>
        <p:nvSpPr>
          <p:cNvPr id="314" name="Shape 314"/>
          <p:cNvSpPr txBox="1"/>
          <p:nvPr/>
        </p:nvSpPr>
        <p:spPr>
          <a:xfrm>
            <a:off x="3864225" y="1047375"/>
            <a:ext cx="5070900" cy="39552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lang="en" sz="1100">
                <a:solidFill>
                  <a:schemeClr val="dk1"/>
                </a:solidFill>
              </a:rPr>
              <a:t>&lt;?lc</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b="1" lang="en" sz="1100">
                <a:solidFill>
                  <a:srgbClr val="918F00"/>
                </a:solidFill>
              </a:rPr>
              <a:t>put</a:t>
            </a:r>
            <a:r>
              <a:rPr lang="en" sz="1100">
                <a:solidFill>
                  <a:schemeClr val="dk1"/>
                </a:solidFill>
              </a:rPr>
              <a:t> gBASEPATH </a:t>
            </a:r>
            <a:r>
              <a:rPr lang="en" sz="1100">
                <a:solidFill>
                  <a:srgbClr val="932192"/>
                </a:solidFill>
              </a:rPr>
              <a:t>into</a:t>
            </a:r>
            <a:r>
              <a:rPr lang="en" sz="1100">
                <a:solidFill>
                  <a:schemeClr val="dk1"/>
                </a:solidFill>
              </a:rPr>
              <a:t> gBASEPATH</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b="1" lang="en" sz="1100">
                <a:solidFill>
                  <a:schemeClr val="dk1"/>
                </a:solidFill>
              </a:rPr>
              <a:t>if</a:t>
            </a:r>
            <a:r>
              <a:rPr lang="en" sz="1100">
                <a:solidFill>
                  <a:schemeClr val="dk1"/>
                </a:solidFill>
              </a:rPr>
              <a:t> gBASEPATH </a:t>
            </a:r>
            <a:r>
              <a:rPr lang="en" sz="1100">
                <a:solidFill>
                  <a:srgbClr val="932192"/>
                </a:solidFill>
              </a:rPr>
              <a:t>is</a:t>
            </a:r>
            <a:r>
              <a:rPr lang="en" sz="1100">
                <a:solidFill>
                  <a:schemeClr val="dk1"/>
                </a:solidFill>
              </a:rPr>
              <a:t> </a:t>
            </a:r>
            <a:r>
              <a:rPr lang="en" sz="1100">
                <a:solidFill>
                  <a:srgbClr val="011892"/>
                </a:solidFill>
              </a:rPr>
              <a:t>"gBASEPATH"</a:t>
            </a:r>
            <a:r>
              <a:rPr lang="en" sz="1100">
                <a:solidFill>
                  <a:schemeClr val="dk1"/>
                </a:solidFill>
              </a:rPr>
              <a:t> </a:t>
            </a:r>
            <a:r>
              <a:rPr b="1" lang="en" sz="1100">
                <a:solidFill>
                  <a:schemeClr val="dk1"/>
                </a:solidFill>
              </a:rPr>
              <a:t>then</a:t>
            </a:r>
            <a:endParaRPr b="1"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918F00"/>
                </a:solidFill>
              </a:rPr>
              <a:t>put</a:t>
            </a:r>
            <a:r>
              <a:rPr lang="en" sz="1100">
                <a:solidFill>
                  <a:schemeClr val="dk1"/>
                </a:solidFill>
              </a:rPr>
              <a:t> </a:t>
            </a:r>
            <a:r>
              <a:rPr lang="en" sz="1100">
                <a:solidFill>
                  <a:srgbClr val="011892"/>
                </a:solidFill>
              </a:rPr>
              <a:t>"No direct script access allowed."</a:t>
            </a:r>
            <a:endParaRPr sz="1100">
              <a:solidFill>
                <a:srgbClr val="011892"/>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chemeClr val="dk1"/>
                </a:solidFill>
              </a:rPr>
              <a:t>exit</a:t>
            </a:r>
            <a:r>
              <a:rPr lang="en" sz="1100">
                <a:solidFill>
                  <a:schemeClr val="dk1"/>
                </a:solidFill>
              </a:rPr>
              <a:t> </a:t>
            </a:r>
            <a:r>
              <a:rPr lang="en" sz="1100">
                <a:solidFill>
                  <a:srgbClr val="932192"/>
                </a:solidFill>
              </a:rPr>
              <a:t>to</a:t>
            </a:r>
            <a:r>
              <a:rPr lang="en" sz="1100">
                <a:solidFill>
                  <a:schemeClr val="dk1"/>
                </a:solidFill>
              </a:rPr>
              <a:t> </a:t>
            </a:r>
            <a:r>
              <a:rPr lang="en" sz="1100">
                <a:solidFill>
                  <a:srgbClr val="009092"/>
                </a:solidFill>
              </a:rPr>
              <a:t>top</a:t>
            </a:r>
            <a:endParaRPr sz="1100">
              <a:solidFill>
                <a:srgbClr val="009092"/>
              </a:solidFill>
            </a:endParaRPr>
          </a:p>
          <a:p>
            <a:pPr indent="0" lvl="0" marL="0" rtl="0">
              <a:lnSpc>
                <a:spcPct val="115000"/>
              </a:lnSpc>
              <a:spcBef>
                <a:spcPts val="0"/>
              </a:spcBef>
              <a:spcAft>
                <a:spcPts val="0"/>
              </a:spcAft>
              <a:buClr>
                <a:schemeClr val="dk1"/>
              </a:buClr>
              <a:buSzPts val="1100"/>
              <a:buFont typeface="Arial"/>
              <a:buNone/>
            </a:pPr>
            <a:r>
              <a:rPr b="1" lang="en" sz="1100">
                <a:solidFill>
                  <a:schemeClr val="dk1"/>
                </a:solidFill>
              </a:rPr>
              <a:t>end</a:t>
            </a:r>
            <a:r>
              <a:rPr lang="en" sz="1100">
                <a:solidFill>
                  <a:schemeClr val="dk1"/>
                </a:solidFill>
              </a:rPr>
              <a:t> </a:t>
            </a:r>
            <a:r>
              <a:rPr b="1" lang="en" sz="1100">
                <a:solidFill>
                  <a:schemeClr val="dk1"/>
                </a:solidFill>
              </a:rPr>
              <a:t>if</a:t>
            </a:r>
            <a:endParaRPr b="1" sz="1100">
              <a:solidFill>
                <a:schemeClr val="dk1"/>
              </a:solidFill>
            </a:endParaRPr>
          </a:p>
          <a:p>
            <a:pPr indent="0" lvl="0" marL="0" rtl="0">
              <a:lnSpc>
                <a:spcPct val="115000"/>
              </a:lnSpc>
              <a:spcBef>
                <a:spcPts val="0"/>
              </a:spcBef>
              <a:spcAft>
                <a:spcPts val="0"/>
              </a:spcAft>
              <a:buClr>
                <a:schemeClr val="dk1"/>
              </a:buClr>
              <a:buSzPts val="1100"/>
              <a:buFont typeface="Arial"/>
              <a:buNone/>
            </a:pPr>
            <a:r>
              <a:t/>
            </a:r>
            <a:endParaRPr b="1" sz="1100">
              <a:solidFill>
                <a:schemeClr val="dk1"/>
              </a:solidFill>
            </a:endParaRPr>
          </a:p>
        </p:txBody>
      </p:sp>
      <p:sp>
        <p:nvSpPr>
          <p:cNvPr id="315" name="Shape 315"/>
          <p:cNvSpPr txBox="1"/>
          <p:nvPr/>
        </p:nvSpPr>
        <p:spPr>
          <a:xfrm>
            <a:off x="136075" y="943425"/>
            <a:ext cx="3302100" cy="3955200"/>
          </a:xfrm>
          <a:prstGeom prst="rect">
            <a:avLst/>
          </a:prstGeom>
          <a:noFill/>
          <a:ln>
            <a:noFill/>
          </a:ln>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a:solidFill>
                  <a:schemeClr val="dk1"/>
                </a:solidFill>
              </a:rPr>
              <a:t>Security is a constant concern with anything on the internet. We will be covering a list of security issues, tips and tricks later. For today, the main way to protect your data scripts is to start each model with this header so there is no direct access to the file from the outside.</a:t>
            </a:r>
            <a:endParaRPr>
              <a:solidFill>
                <a:schemeClr val="dk1"/>
              </a:solidFill>
            </a:endParaRPr>
          </a:p>
          <a:p>
            <a:pPr indent="0" lvl="0" marL="0" rtl="0">
              <a:lnSpc>
                <a:spcPct val="100000"/>
              </a:lnSpc>
              <a:spcBef>
                <a:spcPts val="0"/>
              </a:spcBef>
              <a:spcAft>
                <a:spcPts val="0"/>
              </a:spcAft>
              <a:buNone/>
            </a:pPr>
            <a:r>
              <a:t/>
            </a:r>
            <a:endParaRPr/>
          </a:p>
        </p:txBody>
      </p:sp>
      <p:sp>
        <p:nvSpPr>
          <p:cNvPr id="316" name="Shape 316"/>
          <p:cNvSpPr txBox="1"/>
          <p:nvPr>
            <p:ph type="ctrTitle"/>
          </p:nvPr>
        </p:nvSpPr>
        <p:spPr>
          <a:xfrm>
            <a:off x="4366000" y="513675"/>
            <a:ext cx="3972000" cy="533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666666"/>
                </a:solidFill>
              </a:rPr>
              <a:t>Model Header</a:t>
            </a:r>
            <a:endParaRPr sz="1800">
              <a:solidFill>
                <a:srgbClr val="666666"/>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Shape 321"/>
          <p:cNvSpPr txBox="1"/>
          <p:nvPr>
            <p:ph type="ctrTitle"/>
          </p:nvPr>
        </p:nvSpPr>
        <p:spPr>
          <a:xfrm>
            <a:off x="700125" y="112050"/>
            <a:ext cx="8235000" cy="650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800">
                <a:solidFill>
                  <a:srgbClr val="434343"/>
                </a:solidFill>
              </a:rPr>
              <a:t>#4 Creating a Data Model</a:t>
            </a:r>
            <a:endParaRPr sz="1800">
              <a:solidFill>
                <a:srgbClr val="434343"/>
              </a:solidFill>
            </a:endParaRPr>
          </a:p>
          <a:p>
            <a:pPr indent="0" lvl="0" marL="0" rtl="0">
              <a:spcBef>
                <a:spcPts val="0"/>
              </a:spcBef>
              <a:spcAft>
                <a:spcPts val="0"/>
              </a:spcAft>
              <a:buClr>
                <a:schemeClr val="dk1"/>
              </a:buClr>
              <a:buSzPts val="1100"/>
              <a:buFont typeface="Arial"/>
              <a:buNone/>
            </a:pPr>
            <a:r>
              <a:t/>
            </a:r>
            <a:endParaRPr sz="1800">
              <a:solidFill>
                <a:srgbClr val="434343"/>
              </a:solidFill>
            </a:endParaRPr>
          </a:p>
          <a:p>
            <a:pPr indent="0" lvl="0" marL="0" rtl="0">
              <a:spcBef>
                <a:spcPts val="0"/>
              </a:spcBef>
              <a:spcAft>
                <a:spcPts val="0"/>
              </a:spcAft>
              <a:buNone/>
            </a:pPr>
            <a:r>
              <a:t/>
            </a:r>
            <a:endParaRPr sz="2400"/>
          </a:p>
        </p:txBody>
      </p:sp>
      <p:pic>
        <p:nvPicPr>
          <p:cNvPr id="322" name="Shape 322"/>
          <p:cNvPicPr preferRelativeResize="0"/>
          <p:nvPr/>
        </p:nvPicPr>
        <p:blipFill rotWithShape="1">
          <a:blip r:embed="rId3">
            <a:alphaModFix/>
          </a:blip>
          <a:srcRect b="0" l="14588" r="17935" t="0"/>
          <a:stretch/>
        </p:blipFill>
        <p:spPr>
          <a:xfrm>
            <a:off x="43475" y="28750"/>
            <a:ext cx="481099" cy="650574"/>
          </a:xfrm>
          <a:prstGeom prst="rect">
            <a:avLst/>
          </a:prstGeom>
          <a:noFill/>
          <a:ln>
            <a:noFill/>
          </a:ln>
        </p:spPr>
      </p:pic>
      <p:sp>
        <p:nvSpPr>
          <p:cNvPr id="323" name="Shape 323"/>
          <p:cNvSpPr txBox="1"/>
          <p:nvPr/>
        </p:nvSpPr>
        <p:spPr>
          <a:xfrm>
            <a:off x="3864225" y="1047375"/>
            <a:ext cx="5070900" cy="39552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b="1" lang="en" sz="1100">
                <a:solidFill>
                  <a:schemeClr val="dk1"/>
                </a:solidFill>
              </a:rPr>
              <a:t>function</a:t>
            </a:r>
            <a:r>
              <a:rPr lang="en" sz="1100">
                <a:solidFill>
                  <a:schemeClr val="dk1"/>
                </a:solidFill>
              </a:rPr>
              <a:t> getSlider pGroup </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918F00"/>
                </a:solidFill>
              </a:rPr>
              <a:t>put</a:t>
            </a:r>
            <a:r>
              <a:rPr lang="en" sz="1100">
                <a:solidFill>
                  <a:schemeClr val="dk1"/>
                </a:solidFill>
              </a:rPr>
              <a:t> </a:t>
            </a:r>
            <a:r>
              <a:rPr lang="en" sz="1100">
                <a:solidFill>
                  <a:srgbClr val="011892"/>
                </a:solidFill>
              </a:rPr>
              <a:t>"1"</a:t>
            </a:r>
            <a:r>
              <a:rPr lang="en" sz="1100">
                <a:solidFill>
                  <a:schemeClr val="dk1"/>
                </a:solidFill>
              </a:rPr>
              <a:t> </a:t>
            </a:r>
            <a:r>
              <a:rPr lang="en" sz="1100">
                <a:solidFill>
                  <a:srgbClr val="932192"/>
                </a:solidFill>
              </a:rPr>
              <a:t>into</a:t>
            </a:r>
            <a:r>
              <a:rPr lang="en" sz="1100">
                <a:solidFill>
                  <a:schemeClr val="dk1"/>
                </a:solidFill>
              </a:rPr>
              <a:t> tSlider[</a:t>
            </a:r>
            <a:r>
              <a:rPr lang="en" sz="1100">
                <a:solidFill>
                  <a:srgbClr val="011892"/>
                </a:solidFill>
              </a:rPr>
              <a:t>1</a:t>
            </a:r>
            <a:r>
              <a:rPr lang="en" sz="1100">
                <a:solidFill>
                  <a:schemeClr val="dk1"/>
                </a:solidFill>
              </a:rPr>
              <a:t>][</a:t>
            </a:r>
            <a:r>
              <a:rPr lang="en" sz="1100">
                <a:solidFill>
                  <a:srgbClr val="011892"/>
                </a:solidFill>
              </a:rPr>
              <a:t>"slideID"</a:t>
            </a:r>
            <a:r>
              <a:rPr lang="en" sz="1100">
                <a:solidFill>
                  <a:schemeClr val="dk1"/>
                </a:solidFill>
              </a:rPr>
              <a:t>]</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918F00"/>
                </a:solidFill>
              </a:rPr>
              <a:t>put</a:t>
            </a:r>
            <a:r>
              <a:rPr lang="en" sz="1100">
                <a:solidFill>
                  <a:schemeClr val="dk1"/>
                </a:solidFill>
              </a:rPr>
              <a:t> </a:t>
            </a:r>
            <a:r>
              <a:rPr lang="en" sz="1100">
                <a:solidFill>
                  <a:srgbClr val="011892"/>
                </a:solidFill>
              </a:rPr>
              <a:t>"slide1.jpg"</a:t>
            </a:r>
            <a:r>
              <a:rPr lang="en" sz="1100">
                <a:solidFill>
                  <a:schemeClr val="dk1"/>
                </a:solidFill>
              </a:rPr>
              <a:t> </a:t>
            </a:r>
            <a:r>
              <a:rPr lang="en" sz="1100">
                <a:solidFill>
                  <a:srgbClr val="932192"/>
                </a:solidFill>
              </a:rPr>
              <a:t>into</a:t>
            </a:r>
            <a:r>
              <a:rPr lang="en" sz="1100">
                <a:solidFill>
                  <a:schemeClr val="dk1"/>
                </a:solidFill>
              </a:rPr>
              <a:t> tSlider[</a:t>
            </a:r>
            <a:r>
              <a:rPr lang="en" sz="1100">
                <a:solidFill>
                  <a:srgbClr val="011892"/>
                </a:solidFill>
              </a:rPr>
              <a:t>1</a:t>
            </a:r>
            <a:r>
              <a:rPr lang="en" sz="1100">
                <a:solidFill>
                  <a:schemeClr val="dk1"/>
                </a:solidFill>
              </a:rPr>
              <a:t>][</a:t>
            </a:r>
            <a:r>
              <a:rPr lang="en" sz="1100">
                <a:solidFill>
                  <a:srgbClr val="011892"/>
                </a:solidFill>
              </a:rPr>
              <a:t>"slideImgURL"</a:t>
            </a:r>
            <a:r>
              <a:rPr lang="en" sz="1100">
                <a:solidFill>
                  <a:schemeClr val="dk1"/>
                </a:solidFill>
              </a:rPr>
              <a:t>]</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918F00"/>
                </a:solidFill>
              </a:rPr>
              <a:t>put</a:t>
            </a:r>
            <a:r>
              <a:rPr lang="en" sz="1100">
                <a:solidFill>
                  <a:schemeClr val="dk1"/>
                </a:solidFill>
              </a:rPr>
              <a:t> </a:t>
            </a:r>
            <a:r>
              <a:rPr lang="en" sz="1100">
                <a:solidFill>
                  <a:srgbClr val="011892"/>
                </a:solidFill>
              </a:rPr>
              <a:t>"thumb1.jpg"</a:t>
            </a:r>
            <a:r>
              <a:rPr lang="en" sz="1100">
                <a:solidFill>
                  <a:schemeClr val="dk1"/>
                </a:solidFill>
              </a:rPr>
              <a:t> </a:t>
            </a:r>
            <a:r>
              <a:rPr lang="en" sz="1100">
                <a:solidFill>
                  <a:srgbClr val="932192"/>
                </a:solidFill>
              </a:rPr>
              <a:t>into</a:t>
            </a:r>
            <a:r>
              <a:rPr lang="en" sz="1100">
                <a:solidFill>
                  <a:schemeClr val="dk1"/>
                </a:solidFill>
              </a:rPr>
              <a:t> tSlider[</a:t>
            </a:r>
            <a:r>
              <a:rPr lang="en" sz="1100">
                <a:solidFill>
                  <a:srgbClr val="011892"/>
                </a:solidFill>
              </a:rPr>
              <a:t>1</a:t>
            </a:r>
            <a:r>
              <a:rPr lang="en" sz="1100">
                <a:solidFill>
                  <a:schemeClr val="dk1"/>
                </a:solidFill>
              </a:rPr>
              <a:t>][</a:t>
            </a:r>
            <a:r>
              <a:rPr lang="en" sz="1100">
                <a:solidFill>
                  <a:srgbClr val="011892"/>
                </a:solidFill>
              </a:rPr>
              <a:t>"thumbImgURL"</a:t>
            </a:r>
            <a:r>
              <a:rPr lang="en" sz="1100">
                <a:solidFill>
                  <a:schemeClr val="dk1"/>
                </a:solidFill>
              </a:rPr>
              <a:t>]</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918F00"/>
                </a:solidFill>
              </a:rPr>
              <a:t>put</a:t>
            </a:r>
            <a:r>
              <a:rPr lang="en" sz="1100">
                <a:solidFill>
                  <a:schemeClr val="dk1"/>
                </a:solidFill>
              </a:rPr>
              <a:t> </a:t>
            </a:r>
            <a:r>
              <a:rPr lang="en" sz="1100">
                <a:solidFill>
                  <a:srgbClr val="011892"/>
                </a:solidFill>
              </a:rPr>
              <a:t>"2"</a:t>
            </a:r>
            <a:r>
              <a:rPr lang="en" sz="1100">
                <a:solidFill>
                  <a:schemeClr val="dk1"/>
                </a:solidFill>
              </a:rPr>
              <a:t> </a:t>
            </a:r>
            <a:r>
              <a:rPr lang="en" sz="1100">
                <a:solidFill>
                  <a:srgbClr val="932192"/>
                </a:solidFill>
              </a:rPr>
              <a:t>into</a:t>
            </a:r>
            <a:r>
              <a:rPr lang="en" sz="1100">
                <a:solidFill>
                  <a:schemeClr val="dk1"/>
                </a:solidFill>
              </a:rPr>
              <a:t> tSlider[</a:t>
            </a:r>
            <a:r>
              <a:rPr lang="en" sz="1100">
                <a:solidFill>
                  <a:srgbClr val="011892"/>
                </a:solidFill>
              </a:rPr>
              <a:t>1</a:t>
            </a:r>
            <a:r>
              <a:rPr lang="en" sz="1100">
                <a:solidFill>
                  <a:schemeClr val="dk1"/>
                </a:solidFill>
              </a:rPr>
              <a:t>][</a:t>
            </a:r>
            <a:r>
              <a:rPr lang="en" sz="1100">
                <a:solidFill>
                  <a:srgbClr val="011892"/>
                </a:solidFill>
              </a:rPr>
              <a:t>"slideID"</a:t>
            </a:r>
            <a:r>
              <a:rPr lang="en" sz="1100">
                <a:solidFill>
                  <a:schemeClr val="dk1"/>
                </a:solidFill>
              </a:rPr>
              <a:t>]</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918F00"/>
                </a:solidFill>
              </a:rPr>
              <a:t>put</a:t>
            </a:r>
            <a:r>
              <a:rPr lang="en" sz="1100">
                <a:solidFill>
                  <a:schemeClr val="dk1"/>
                </a:solidFill>
              </a:rPr>
              <a:t> </a:t>
            </a:r>
            <a:r>
              <a:rPr lang="en" sz="1100">
                <a:solidFill>
                  <a:srgbClr val="011892"/>
                </a:solidFill>
              </a:rPr>
              <a:t>"slide2.jpg"</a:t>
            </a:r>
            <a:r>
              <a:rPr lang="en" sz="1100">
                <a:solidFill>
                  <a:schemeClr val="dk1"/>
                </a:solidFill>
              </a:rPr>
              <a:t> </a:t>
            </a:r>
            <a:r>
              <a:rPr lang="en" sz="1100">
                <a:solidFill>
                  <a:srgbClr val="932192"/>
                </a:solidFill>
              </a:rPr>
              <a:t>into</a:t>
            </a:r>
            <a:r>
              <a:rPr lang="en" sz="1100">
                <a:solidFill>
                  <a:schemeClr val="dk1"/>
                </a:solidFill>
              </a:rPr>
              <a:t> tSlider[</a:t>
            </a:r>
            <a:r>
              <a:rPr lang="en" sz="1100">
                <a:solidFill>
                  <a:srgbClr val="011892"/>
                </a:solidFill>
              </a:rPr>
              <a:t>2</a:t>
            </a:r>
            <a:r>
              <a:rPr lang="en" sz="1100">
                <a:solidFill>
                  <a:schemeClr val="dk1"/>
                </a:solidFill>
              </a:rPr>
              <a:t>][</a:t>
            </a:r>
            <a:r>
              <a:rPr lang="en" sz="1100">
                <a:solidFill>
                  <a:srgbClr val="011892"/>
                </a:solidFill>
              </a:rPr>
              <a:t>"slideImgURL"</a:t>
            </a:r>
            <a:r>
              <a:rPr lang="en" sz="1100">
                <a:solidFill>
                  <a:schemeClr val="dk1"/>
                </a:solidFill>
              </a:rPr>
              <a:t>]</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918F00"/>
                </a:solidFill>
              </a:rPr>
              <a:t>put</a:t>
            </a:r>
            <a:r>
              <a:rPr lang="en" sz="1100">
                <a:solidFill>
                  <a:schemeClr val="dk1"/>
                </a:solidFill>
              </a:rPr>
              <a:t> </a:t>
            </a:r>
            <a:r>
              <a:rPr lang="en" sz="1100">
                <a:solidFill>
                  <a:srgbClr val="011892"/>
                </a:solidFill>
              </a:rPr>
              <a:t>"thumb2.jpg"</a:t>
            </a:r>
            <a:r>
              <a:rPr lang="en" sz="1100">
                <a:solidFill>
                  <a:schemeClr val="dk1"/>
                </a:solidFill>
              </a:rPr>
              <a:t> </a:t>
            </a:r>
            <a:r>
              <a:rPr lang="en" sz="1100">
                <a:solidFill>
                  <a:srgbClr val="932192"/>
                </a:solidFill>
              </a:rPr>
              <a:t>into</a:t>
            </a:r>
            <a:r>
              <a:rPr lang="en" sz="1100">
                <a:solidFill>
                  <a:schemeClr val="dk1"/>
                </a:solidFill>
              </a:rPr>
              <a:t> tSlider[</a:t>
            </a:r>
            <a:r>
              <a:rPr lang="en" sz="1100">
                <a:solidFill>
                  <a:srgbClr val="011892"/>
                </a:solidFill>
              </a:rPr>
              <a:t>2</a:t>
            </a:r>
            <a:r>
              <a:rPr lang="en" sz="1100">
                <a:solidFill>
                  <a:schemeClr val="dk1"/>
                </a:solidFill>
              </a:rPr>
              <a:t>][</a:t>
            </a:r>
            <a:r>
              <a:rPr lang="en" sz="1100">
                <a:solidFill>
                  <a:srgbClr val="011892"/>
                </a:solidFill>
              </a:rPr>
              <a:t>"thumbImgURL"</a:t>
            </a:r>
            <a:r>
              <a:rPr lang="en" sz="1100">
                <a:solidFill>
                  <a:schemeClr val="dk1"/>
                </a:solidFill>
              </a:rPr>
              <a:t>]</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918F00"/>
                </a:solidFill>
              </a:rPr>
              <a:t>put</a:t>
            </a:r>
            <a:r>
              <a:rPr lang="en" sz="1100">
                <a:solidFill>
                  <a:schemeClr val="dk1"/>
                </a:solidFill>
              </a:rPr>
              <a:t> </a:t>
            </a:r>
            <a:r>
              <a:rPr lang="en" sz="1100">
                <a:solidFill>
                  <a:srgbClr val="011892"/>
                </a:solidFill>
              </a:rPr>
              <a:t>"5"</a:t>
            </a:r>
            <a:r>
              <a:rPr lang="en" sz="1100">
                <a:solidFill>
                  <a:schemeClr val="dk1"/>
                </a:solidFill>
              </a:rPr>
              <a:t> </a:t>
            </a:r>
            <a:r>
              <a:rPr lang="en" sz="1100">
                <a:solidFill>
                  <a:srgbClr val="932192"/>
                </a:solidFill>
              </a:rPr>
              <a:t>into</a:t>
            </a:r>
            <a:r>
              <a:rPr lang="en" sz="1100">
                <a:solidFill>
                  <a:schemeClr val="dk1"/>
                </a:solidFill>
              </a:rPr>
              <a:t> tSlider[</a:t>
            </a:r>
            <a:r>
              <a:rPr lang="en" sz="1100">
                <a:solidFill>
                  <a:srgbClr val="011892"/>
                </a:solidFill>
              </a:rPr>
              <a:t>1</a:t>
            </a:r>
            <a:r>
              <a:rPr lang="en" sz="1100">
                <a:solidFill>
                  <a:schemeClr val="dk1"/>
                </a:solidFill>
              </a:rPr>
              <a:t>][</a:t>
            </a:r>
            <a:r>
              <a:rPr lang="en" sz="1100">
                <a:solidFill>
                  <a:srgbClr val="011892"/>
                </a:solidFill>
              </a:rPr>
              <a:t>"slideID"</a:t>
            </a:r>
            <a:r>
              <a:rPr lang="en" sz="1100">
                <a:solidFill>
                  <a:schemeClr val="dk1"/>
                </a:solidFill>
              </a:rPr>
              <a:t>]</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918F00"/>
                </a:solidFill>
              </a:rPr>
              <a:t>put</a:t>
            </a:r>
            <a:r>
              <a:rPr lang="en" sz="1100">
                <a:solidFill>
                  <a:schemeClr val="dk1"/>
                </a:solidFill>
              </a:rPr>
              <a:t> </a:t>
            </a:r>
            <a:r>
              <a:rPr lang="en" sz="1100">
                <a:solidFill>
                  <a:srgbClr val="011892"/>
                </a:solidFill>
              </a:rPr>
              <a:t>"slide5.jpg"</a:t>
            </a:r>
            <a:r>
              <a:rPr lang="en" sz="1100">
                <a:solidFill>
                  <a:schemeClr val="dk1"/>
                </a:solidFill>
              </a:rPr>
              <a:t> </a:t>
            </a:r>
            <a:r>
              <a:rPr lang="en" sz="1100">
                <a:solidFill>
                  <a:srgbClr val="932192"/>
                </a:solidFill>
              </a:rPr>
              <a:t>into</a:t>
            </a:r>
            <a:r>
              <a:rPr lang="en" sz="1100">
                <a:solidFill>
                  <a:schemeClr val="dk1"/>
                </a:solidFill>
              </a:rPr>
              <a:t> tSlider[</a:t>
            </a:r>
            <a:r>
              <a:rPr lang="en" sz="1100">
                <a:solidFill>
                  <a:srgbClr val="011892"/>
                </a:solidFill>
              </a:rPr>
              <a:t>5</a:t>
            </a:r>
            <a:r>
              <a:rPr lang="en" sz="1100">
                <a:solidFill>
                  <a:schemeClr val="dk1"/>
                </a:solidFill>
              </a:rPr>
              <a:t>][</a:t>
            </a:r>
            <a:r>
              <a:rPr lang="en" sz="1100">
                <a:solidFill>
                  <a:srgbClr val="011892"/>
                </a:solidFill>
              </a:rPr>
              <a:t>"slideImgURL"</a:t>
            </a:r>
            <a:r>
              <a:rPr lang="en" sz="1100">
                <a:solidFill>
                  <a:schemeClr val="dk1"/>
                </a:solidFill>
              </a:rPr>
              <a:t>]</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918F00"/>
                </a:solidFill>
              </a:rPr>
              <a:t>put</a:t>
            </a:r>
            <a:r>
              <a:rPr lang="en" sz="1100">
                <a:solidFill>
                  <a:schemeClr val="dk1"/>
                </a:solidFill>
              </a:rPr>
              <a:t> </a:t>
            </a:r>
            <a:r>
              <a:rPr lang="en" sz="1100">
                <a:solidFill>
                  <a:srgbClr val="011892"/>
                </a:solidFill>
              </a:rPr>
              <a:t>"thumb5.jpg"</a:t>
            </a:r>
            <a:r>
              <a:rPr lang="en" sz="1100">
                <a:solidFill>
                  <a:schemeClr val="dk1"/>
                </a:solidFill>
              </a:rPr>
              <a:t> </a:t>
            </a:r>
            <a:r>
              <a:rPr lang="en" sz="1100">
                <a:solidFill>
                  <a:srgbClr val="932192"/>
                </a:solidFill>
              </a:rPr>
              <a:t>into</a:t>
            </a:r>
            <a:r>
              <a:rPr lang="en" sz="1100">
                <a:solidFill>
                  <a:schemeClr val="dk1"/>
                </a:solidFill>
              </a:rPr>
              <a:t> tSlider[</a:t>
            </a:r>
            <a:r>
              <a:rPr lang="en" sz="1100">
                <a:solidFill>
                  <a:srgbClr val="011892"/>
                </a:solidFill>
              </a:rPr>
              <a:t>5</a:t>
            </a:r>
            <a:r>
              <a:rPr lang="en" sz="1100">
                <a:solidFill>
                  <a:schemeClr val="dk1"/>
                </a:solidFill>
              </a:rPr>
              <a:t>][</a:t>
            </a:r>
            <a:r>
              <a:rPr lang="en" sz="1100">
                <a:solidFill>
                  <a:srgbClr val="011892"/>
                </a:solidFill>
              </a:rPr>
              <a:t>"thumbImgURL"</a:t>
            </a:r>
            <a:r>
              <a:rPr lang="en" sz="1100">
                <a:solidFill>
                  <a:schemeClr val="dk1"/>
                </a:solidFill>
              </a:rPr>
              <a:t>]</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918F00"/>
                </a:solidFill>
              </a:rPr>
              <a:t>return</a:t>
            </a:r>
            <a:r>
              <a:rPr lang="en" sz="1100">
                <a:solidFill>
                  <a:schemeClr val="dk1"/>
                </a:solidFill>
              </a:rPr>
              <a:t> tSlider</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b="1" lang="en" sz="1100">
                <a:solidFill>
                  <a:schemeClr val="dk1"/>
                </a:solidFill>
              </a:rPr>
              <a:t>end</a:t>
            </a:r>
            <a:r>
              <a:rPr lang="en" sz="1100">
                <a:solidFill>
                  <a:schemeClr val="dk1"/>
                </a:solidFill>
              </a:rPr>
              <a:t> getSlider</a:t>
            </a:r>
            <a:endParaRPr sz="1100">
              <a:solidFill>
                <a:schemeClr val="dk1"/>
              </a:solidFill>
            </a:endParaRPr>
          </a:p>
        </p:txBody>
      </p:sp>
      <p:sp>
        <p:nvSpPr>
          <p:cNvPr id="324" name="Shape 324"/>
          <p:cNvSpPr txBox="1"/>
          <p:nvPr/>
        </p:nvSpPr>
        <p:spPr>
          <a:xfrm>
            <a:off x="136075" y="943425"/>
            <a:ext cx="3302100" cy="3955200"/>
          </a:xfrm>
          <a:prstGeom prst="rect">
            <a:avLst/>
          </a:prstGeom>
          <a:noFill/>
          <a:ln>
            <a:noFill/>
          </a:ln>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a:solidFill>
                  <a:schemeClr val="dk1"/>
                </a:solidFill>
              </a:rPr>
              <a:t>We build the data array of the content slider. At first, we are simply constructing an array manually to demonstrate the functionality.</a:t>
            </a:r>
            <a:endParaRPr>
              <a:solidFill>
                <a:schemeClr val="dk1"/>
              </a:solidFill>
            </a:endParaRPr>
          </a:p>
          <a:p>
            <a:pPr indent="0" lvl="0" marL="0" rtl="0">
              <a:lnSpc>
                <a:spcPct val="100000"/>
              </a:lnSpc>
              <a:spcBef>
                <a:spcPts val="0"/>
              </a:spcBef>
              <a:spcAft>
                <a:spcPts val="0"/>
              </a:spcAft>
              <a:buNone/>
            </a:pPr>
            <a:r>
              <a:t/>
            </a:r>
            <a:endParaRPr>
              <a:solidFill>
                <a:schemeClr val="dk1"/>
              </a:solidFill>
            </a:endParaRPr>
          </a:p>
          <a:p>
            <a:pPr indent="0" lvl="0" marL="0" rtl="0">
              <a:lnSpc>
                <a:spcPct val="100000"/>
              </a:lnSpc>
              <a:spcBef>
                <a:spcPts val="0"/>
              </a:spcBef>
              <a:spcAft>
                <a:spcPts val="0"/>
              </a:spcAft>
              <a:buNone/>
            </a:pPr>
            <a:r>
              <a:rPr lang="en">
                <a:solidFill>
                  <a:schemeClr val="dk1"/>
                </a:solidFill>
              </a:rPr>
              <a:t>Usually you would read the data from a database or an external data source and then convert that into your data model array.</a:t>
            </a:r>
            <a:endParaRPr>
              <a:solidFill>
                <a:schemeClr val="dk1"/>
              </a:solidFill>
            </a:endParaRPr>
          </a:p>
          <a:p>
            <a:pPr indent="0" lvl="0" marL="0" rtl="0">
              <a:lnSpc>
                <a:spcPct val="100000"/>
              </a:lnSpc>
              <a:spcBef>
                <a:spcPts val="0"/>
              </a:spcBef>
              <a:spcAft>
                <a:spcPts val="0"/>
              </a:spcAft>
              <a:buNone/>
            </a:pPr>
            <a:r>
              <a:t/>
            </a:r>
            <a:endParaRPr/>
          </a:p>
        </p:txBody>
      </p:sp>
      <p:sp>
        <p:nvSpPr>
          <p:cNvPr id="325" name="Shape 325"/>
          <p:cNvSpPr txBox="1"/>
          <p:nvPr>
            <p:ph type="ctrTitle"/>
          </p:nvPr>
        </p:nvSpPr>
        <p:spPr>
          <a:xfrm>
            <a:off x="4366000" y="513675"/>
            <a:ext cx="3972000" cy="533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rPr>
              <a:t>models/</a:t>
            </a:r>
            <a:r>
              <a:rPr lang="en" sz="1800">
                <a:solidFill>
                  <a:srgbClr val="666666"/>
                </a:solidFill>
              </a:rPr>
              <a:t>slidermodel.lc</a:t>
            </a:r>
            <a:endParaRPr sz="1800">
              <a:solidFill>
                <a:srgbClr val="666666"/>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 name="Shape 47"/>
        <p:cNvGrpSpPr/>
        <p:nvPr/>
      </p:nvGrpSpPr>
      <p:grpSpPr>
        <a:xfrm>
          <a:off x="0" y="0"/>
          <a:ext cx="0" cy="0"/>
          <a:chOff x="0" y="0"/>
          <a:chExt cx="0" cy="0"/>
        </a:xfrm>
      </p:grpSpPr>
      <p:sp>
        <p:nvSpPr>
          <p:cNvPr id="48" name="Shape 48"/>
          <p:cNvSpPr txBox="1"/>
          <p:nvPr>
            <p:ph type="ctrTitle"/>
          </p:nvPr>
        </p:nvSpPr>
        <p:spPr>
          <a:xfrm>
            <a:off x="700125" y="112050"/>
            <a:ext cx="8235000" cy="650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800">
                <a:solidFill>
                  <a:srgbClr val="434343"/>
                </a:solidFill>
              </a:rPr>
              <a:t>#1 Setting up a web server with revIgniter &amp; LiveCode</a:t>
            </a:r>
            <a:endParaRPr sz="1800">
              <a:solidFill>
                <a:srgbClr val="434343"/>
              </a:solidFill>
            </a:endParaRPr>
          </a:p>
          <a:p>
            <a:pPr indent="0" lvl="0" marL="0" rtl="0">
              <a:spcBef>
                <a:spcPts val="0"/>
              </a:spcBef>
              <a:spcAft>
                <a:spcPts val="0"/>
              </a:spcAft>
              <a:buNone/>
            </a:pPr>
            <a:r>
              <a:t/>
            </a:r>
            <a:endParaRPr sz="2400"/>
          </a:p>
        </p:txBody>
      </p:sp>
      <p:pic>
        <p:nvPicPr>
          <p:cNvPr id="49" name="Shape 49"/>
          <p:cNvPicPr preferRelativeResize="0"/>
          <p:nvPr/>
        </p:nvPicPr>
        <p:blipFill rotWithShape="1">
          <a:blip r:embed="rId3">
            <a:alphaModFix/>
          </a:blip>
          <a:srcRect b="0" l="14588" r="17935" t="0"/>
          <a:stretch/>
        </p:blipFill>
        <p:spPr>
          <a:xfrm>
            <a:off x="43475" y="28750"/>
            <a:ext cx="481099" cy="650574"/>
          </a:xfrm>
          <a:prstGeom prst="rect">
            <a:avLst/>
          </a:prstGeom>
          <a:noFill/>
          <a:ln>
            <a:noFill/>
          </a:ln>
        </p:spPr>
      </p:pic>
      <p:pic>
        <p:nvPicPr>
          <p:cNvPr id="50" name="Shape 50"/>
          <p:cNvPicPr preferRelativeResize="0"/>
          <p:nvPr/>
        </p:nvPicPr>
        <p:blipFill>
          <a:blip r:embed="rId4">
            <a:alphaModFix/>
          </a:blip>
          <a:stretch>
            <a:fillRect/>
          </a:stretch>
        </p:blipFill>
        <p:spPr>
          <a:xfrm>
            <a:off x="4225900" y="869750"/>
            <a:ext cx="4816225" cy="3993949"/>
          </a:xfrm>
          <a:prstGeom prst="rect">
            <a:avLst/>
          </a:prstGeom>
          <a:noFill/>
          <a:ln cap="flat" cmpd="sng" w="19050">
            <a:solidFill>
              <a:srgbClr val="D9D9D9"/>
            </a:solidFill>
            <a:prstDash val="solid"/>
            <a:miter lim="8000"/>
            <a:headEnd len="sm" w="sm" type="none"/>
            <a:tailEnd len="sm" w="sm" type="none"/>
          </a:ln>
        </p:spPr>
      </p:pic>
      <p:sp>
        <p:nvSpPr>
          <p:cNvPr id="51" name="Shape 51"/>
          <p:cNvSpPr txBox="1"/>
          <p:nvPr/>
        </p:nvSpPr>
        <p:spPr>
          <a:xfrm>
            <a:off x="172825" y="921725"/>
            <a:ext cx="3810300" cy="4065300"/>
          </a:xfrm>
          <a:prstGeom prst="rect">
            <a:avLst/>
          </a:prstGeom>
          <a:noFill/>
          <a:ln>
            <a:noFill/>
          </a:ln>
        </p:spPr>
        <p:txBody>
          <a:bodyPr anchorCtr="0" anchor="t" bIns="91425" lIns="91425" spcFirstLastPara="1" rIns="91425" wrap="square" tIns="91425">
            <a:noAutofit/>
          </a:bodyPr>
          <a:lstStyle/>
          <a:p>
            <a:pPr indent="0" lvl="0" marL="0" rtl="0">
              <a:lnSpc>
                <a:spcPct val="120000"/>
              </a:lnSpc>
              <a:spcBef>
                <a:spcPts val="0"/>
              </a:spcBef>
              <a:spcAft>
                <a:spcPts val="0"/>
              </a:spcAft>
              <a:buClr>
                <a:schemeClr val="dk1"/>
              </a:buClr>
              <a:buSzPts val="1100"/>
              <a:buFont typeface="Arial"/>
              <a:buNone/>
            </a:pPr>
            <a:r>
              <a:rPr lang="en">
                <a:solidFill>
                  <a:schemeClr val="dk1"/>
                </a:solidFill>
                <a:latin typeface="Droid Sans"/>
                <a:ea typeface="Droid Sans"/>
                <a:cs typeface="Droid Sans"/>
                <a:sym typeface="Droid Sans"/>
              </a:rPr>
              <a:t>After you log into your server, you will see the cPanel user interface.</a:t>
            </a:r>
            <a:endParaRPr>
              <a:solidFill>
                <a:schemeClr val="dk1"/>
              </a:solidFill>
              <a:latin typeface="Droid Sans"/>
              <a:ea typeface="Droid Sans"/>
              <a:cs typeface="Droid Sans"/>
              <a:sym typeface="Droid Sans"/>
            </a:endParaRPr>
          </a:p>
          <a:p>
            <a:pPr indent="0" lvl="0" marL="0" rtl="0">
              <a:lnSpc>
                <a:spcPct val="115000"/>
              </a:lnSpc>
              <a:spcBef>
                <a:spcPts val="0"/>
              </a:spcBef>
              <a:spcAft>
                <a:spcPts val="0"/>
              </a:spcAft>
              <a:buClr>
                <a:schemeClr val="dk1"/>
              </a:buClr>
              <a:buSzPts val="1100"/>
              <a:buFont typeface="Arial"/>
              <a:buNone/>
            </a:pPr>
            <a:r>
              <a:t/>
            </a:r>
            <a:endParaRPr>
              <a:solidFill>
                <a:schemeClr val="dk1"/>
              </a:solidFill>
              <a:latin typeface="Droid Sans"/>
              <a:ea typeface="Droid Sans"/>
              <a:cs typeface="Droid Sans"/>
              <a:sym typeface="Droid Sans"/>
            </a:endParaRPr>
          </a:p>
          <a:p>
            <a:pPr indent="0" lvl="0" marL="0" rtl="0">
              <a:lnSpc>
                <a:spcPct val="120000"/>
              </a:lnSpc>
              <a:spcBef>
                <a:spcPts val="0"/>
              </a:spcBef>
              <a:spcAft>
                <a:spcPts val="0"/>
              </a:spcAft>
              <a:buClr>
                <a:schemeClr val="dk1"/>
              </a:buClr>
              <a:buSzPts val="1100"/>
              <a:buFont typeface="Arial"/>
              <a:buNone/>
            </a:pPr>
            <a:r>
              <a:rPr lang="en">
                <a:solidFill>
                  <a:schemeClr val="dk1"/>
                </a:solidFill>
                <a:latin typeface="Droid Sans"/>
                <a:ea typeface="Droid Sans"/>
                <a:cs typeface="Droid Sans"/>
                <a:sym typeface="Droid Sans"/>
              </a:rPr>
              <a:t>cPanel is a control panel available on the LiveCode hosting accounts and servers. It lets you easily manage many aspects of your account, including the files, applications, and email hosted on your account.</a:t>
            </a:r>
            <a:endParaRPr>
              <a:solidFill>
                <a:schemeClr val="dk1"/>
              </a:solidFill>
              <a:latin typeface="Droid Sans"/>
              <a:ea typeface="Droid Sans"/>
              <a:cs typeface="Droid Sans"/>
              <a:sym typeface="Droid Sans"/>
            </a:endParaRPr>
          </a:p>
          <a:p>
            <a:pPr indent="0" lvl="0" marL="0" rtl="0">
              <a:lnSpc>
                <a:spcPct val="115000"/>
              </a:lnSpc>
              <a:spcBef>
                <a:spcPts val="0"/>
              </a:spcBef>
              <a:spcAft>
                <a:spcPts val="0"/>
              </a:spcAft>
              <a:buClr>
                <a:schemeClr val="dk1"/>
              </a:buClr>
              <a:buSzPts val="1100"/>
              <a:buFont typeface="Arial"/>
              <a:buNone/>
            </a:pPr>
            <a:r>
              <a:t/>
            </a:r>
            <a:endParaRPr>
              <a:solidFill>
                <a:schemeClr val="dk1"/>
              </a:solidFill>
              <a:latin typeface="Droid Sans"/>
              <a:ea typeface="Droid Sans"/>
              <a:cs typeface="Droid Sans"/>
              <a:sym typeface="Droid Sans"/>
            </a:endParaRPr>
          </a:p>
          <a:p>
            <a:pPr indent="0" lvl="0" marL="0" rtl="0">
              <a:lnSpc>
                <a:spcPct val="120000"/>
              </a:lnSpc>
              <a:spcBef>
                <a:spcPts val="0"/>
              </a:spcBef>
              <a:spcAft>
                <a:spcPts val="0"/>
              </a:spcAft>
              <a:buClr>
                <a:schemeClr val="dk1"/>
              </a:buClr>
              <a:buSzPts val="1100"/>
              <a:buFont typeface="Arial"/>
              <a:buNone/>
            </a:pPr>
            <a:r>
              <a:rPr lang="en">
                <a:solidFill>
                  <a:schemeClr val="dk1"/>
                </a:solidFill>
                <a:latin typeface="Droid Sans"/>
                <a:ea typeface="Droid Sans"/>
                <a:cs typeface="Droid Sans"/>
                <a:sym typeface="Droid Sans"/>
              </a:rPr>
              <a:t>Application-based support for Files,  Databases [MySQL, PostgreSQL], Domains, Emails, Metrics, Security and more.</a:t>
            </a:r>
            <a:endParaRPr>
              <a:solidFill>
                <a:schemeClr val="dk1"/>
              </a:solidFill>
              <a:latin typeface="Droid Sans"/>
              <a:ea typeface="Droid Sans"/>
              <a:cs typeface="Droid Sans"/>
              <a:sym typeface="Droid Sans"/>
            </a:endParaRPr>
          </a:p>
          <a:p>
            <a:pPr indent="0" lvl="0" marL="0" rtl="0">
              <a:lnSpc>
                <a:spcPct val="115000"/>
              </a:lnSpc>
              <a:spcBef>
                <a:spcPts val="0"/>
              </a:spcBef>
              <a:spcAft>
                <a:spcPts val="0"/>
              </a:spcAft>
              <a:buClr>
                <a:schemeClr val="dk1"/>
              </a:buClr>
              <a:buSzPts val="1100"/>
              <a:buFont typeface="Arial"/>
              <a:buNone/>
            </a:pPr>
            <a:r>
              <a:t/>
            </a:r>
            <a:endParaRPr>
              <a:solidFill>
                <a:schemeClr val="dk1"/>
              </a:solidFill>
              <a:latin typeface="Droid Sans"/>
              <a:ea typeface="Droid Sans"/>
              <a:cs typeface="Droid Sans"/>
              <a:sym typeface="Droid Sans"/>
            </a:endParaRPr>
          </a:p>
          <a:p>
            <a:pPr indent="0" lvl="0" marL="0" rtl="0">
              <a:lnSpc>
                <a:spcPct val="120000"/>
              </a:lnSpc>
              <a:spcBef>
                <a:spcPts val="0"/>
              </a:spcBef>
              <a:spcAft>
                <a:spcPts val="0"/>
              </a:spcAft>
              <a:buClr>
                <a:schemeClr val="dk1"/>
              </a:buClr>
              <a:buSzPts val="1100"/>
              <a:buFont typeface="Arial"/>
              <a:buNone/>
            </a:pPr>
            <a:r>
              <a:rPr lang="en">
                <a:solidFill>
                  <a:schemeClr val="dk1"/>
                </a:solidFill>
                <a:latin typeface="Droid Sans"/>
                <a:ea typeface="Droid Sans"/>
                <a:cs typeface="Droid Sans"/>
                <a:sym typeface="Droid Sans"/>
              </a:rPr>
              <a:t>We suggest you explore and learn more...Just be careful with the settings.</a:t>
            </a:r>
            <a:endParaRPr>
              <a:solidFill>
                <a:schemeClr val="dk1"/>
              </a:solidFill>
              <a:latin typeface="Droid Sans"/>
              <a:ea typeface="Droid Sans"/>
              <a:cs typeface="Droid Sans"/>
              <a:sym typeface="Droid Sans"/>
            </a:endParaRPr>
          </a:p>
          <a:p>
            <a:pPr indent="0" lvl="0" marL="0" rtl="0">
              <a:lnSpc>
                <a:spcPct val="115000"/>
              </a:lnSpc>
              <a:spcBef>
                <a:spcPts val="0"/>
              </a:spcBef>
              <a:spcAft>
                <a:spcPts val="0"/>
              </a:spcAft>
              <a:buClr>
                <a:schemeClr val="dk1"/>
              </a:buClr>
              <a:buSzPts val="1100"/>
              <a:buFont typeface="Arial"/>
              <a:buNone/>
            </a:pPr>
            <a:r>
              <a:t/>
            </a:r>
            <a:endParaRPr>
              <a:solidFill>
                <a:schemeClr val="dk1"/>
              </a:solidFill>
              <a:latin typeface="Droid Sans"/>
              <a:ea typeface="Droid Sans"/>
              <a:cs typeface="Droid Sans"/>
              <a:sym typeface="Droid Sans"/>
            </a:endParaRPr>
          </a:p>
          <a:p>
            <a:pPr indent="0" lvl="0" marL="0" rtl="0">
              <a:spcBef>
                <a:spcPts val="0"/>
              </a:spcBef>
              <a:spcAft>
                <a:spcPts val="0"/>
              </a:spcAft>
              <a:buNone/>
            </a:pPr>
            <a:r>
              <a:t/>
            </a:r>
            <a:endParaRPr>
              <a:latin typeface="Droid Sans"/>
              <a:ea typeface="Droid Sans"/>
              <a:cs typeface="Droid Sans"/>
              <a:sym typeface="Droid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Shape 330"/>
          <p:cNvSpPr txBox="1"/>
          <p:nvPr>
            <p:ph type="ctrTitle"/>
          </p:nvPr>
        </p:nvSpPr>
        <p:spPr>
          <a:xfrm>
            <a:off x="700125" y="112050"/>
            <a:ext cx="8235000" cy="650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800">
                <a:solidFill>
                  <a:srgbClr val="434343"/>
                </a:solidFill>
              </a:rPr>
              <a:t>#4 Creating a Data Model</a:t>
            </a:r>
            <a:endParaRPr sz="1800">
              <a:solidFill>
                <a:srgbClr val="434343"/>
              </a:solidFill>
            </a:endParaRPr>
          </a:p>
          <a:p>
            <a:pPr indent="0" lvl="0" marL="0" rtl="0">
              <a:spcBef>
                <a:spcPts val="0"/>
              </a:spcBef>
              <a:spcAft>
                <a:spcPts val="0"/>
              </a:spcAft>
              <a:buClr>
                <a:schemeClr val="dk1"/>
              </a:buClr>
              <a:buSzPts val="1100"/>
              <a:buFont typeface="Arial"/>
              <a:buNone/>
            </a:pPr>
            <a:r>
              <a:t/>
            </a:r>
            <a:endParaRPr sz="1800">
              <a:solidFill>
                <a:srgbClr val="434343"/>
              </a:solidFill>
            </a:endParaRPr>
          </a:p>
          <a:p>
            <a:pPr indent="0" lvl="0" marL="0" rtl="0">
              <a:spcBef>
                <a:spcPts val="0"/>
              </a:spcBef>
              <a:spcAft>
                <a:spcPts val="0"/>
              </a:spcAft>
              <a:buNone/>
            </a:pPr>
            <a:r>
              <a:t/>
            </a:r>
            <a:endParaRPr sz="2400"/>
          </a:p>
        </p:txBody>
      </p:sp>
      <p:pic>
        <p:nvPicPr>
          <p:cNvPr id="331" name="Shape 331"/>
          <p:cNvPicPr preferRelativeResize="0"/>
          <p:nvPr/>
        </p:nvPicPr>
        <p:blipFill rotWithShape="1">
          <a:blip r:embed="rId3">
            <a:alphaModFix/>
          </a:blip>
          <a:srcRect b="0" l="14588" r="17935" t="0"/>
          <a:stretch/>
        </p:blipFill>
        <p:spPr>
          <a:xfrm>
            <a:off x="43475" y="28750"/>
            <a:ext cx="481099" cy="650574"/>
          </a:xfrm>
          <a:prstGeom prst="rect">
            <a:avLst/>
          </a:prstGeom>
          <a:noFill/>
          <a:ln>
            <a:noFill/>
          </a:ln>
        </p:spPr>
      </p:pic>
      <p:sp>
        <p:nvSpPr>
          <p:cNvPr id="332" name="Shape 332"/>
          <p:cNvSpPr txBox="1"/>
          <p:nvPr/>
        </p:nvSpPr>
        <p:spPr>
          <a:xfrm>
            <a:off x="3753750" y="985250"/>
            <a:ext cx="5070900" cy="39552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b="1" lang="en" sz="1100">
                <a:solidFill>
                  <a:schemeClr val="dk1"/>
                </a:solidFill>
              </a:rPr>
              <a:t>function</a:t>
            </a:r>
            <a:r>
              <a:rPr lang="en" sz="1100">
                <a:solidFill>
                  <a:schemeClr val="dk1"/>
                </a:solidFill>
              </a:rPr>
              <a:t> getAppsByGroup pAppGroup </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chemeClr val="dk1"/>
                </a:solidFill>
              </a:rPr>
              <a:t>switch</a:t>
            </a:r>
            <a:r>
              <a:rPr lang="en" sz="1100">
                <a:solidFill>
                  <a:schemeClr val="dk1"/>
                </a:solidFill>
              </a:rPr>
              <a:t> pAppGroup</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chemeClr val="dk1"/>
                </a:solidFill>
              </a:rPr>
              <a:t>case</a:t>
            </a:r>
            <a:r>
              <a:rPr lang="en" sz="1100">
                <a:solidFill>
                  <a:schemeClr val="dk1"/>
                </a:solidFill>
              </a:rPr>
              <a:t> </a:t>
            </a:r>
            <a:r>
              <a:rPr lang="en" sz="1100">
                <a:solidFill>
                  <a:srgbClr val="011892"/>
                </a:solidFill>
              </a:rPr>
              <a:t>"featured"</a:t>
            </a:r>
            <a:endParaRPr sz="1100">
              <a:solidFill>
                <a:srgbClr val="011892"/>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918F00"/>
                </a:solidFill>
              </a:rPr>
              <a:t>put</a:t>
            </a:r>
            <a:r>
              <a:rPr lang="en" sz="1100">
                <a:solidFill>
                  <a:schemeClr val="dk1"/>
                </a:solidFill>
              </a:rPr>
              <a:t> </a:t>
            </a:r>
            <a:r>
              <a:rPr lang="en" sz="1100">
                <a:solidFill>
                  <a:srgbClr val="011892"/>
                </a:solidFill>
              </a:rPr>
              <a:t>"03b1125b-3b83-11e5-bbe2-001e67b6630e"</a:t>
            </a:r>
            <a:r>
              <a:rPr lang="en" sz="1100">
                <a:solidFill>
                  <a:schemeClr val="dk1"/>
                </a:solidFill>
              </a:rPr>
              <a:t> </a:t>
            </a:r>
            <a:r>
              <a:rPr lang="en" sz="1100">
                <a:solidFill>
                  <a:srgbClr val="932192"/>
                </a:solidFill>
              </a:rPr>
              <a:t>into</a:t>
            </a:r>
            <a:r>
              <a:rPr lang="en" sz="1100">
                <a:solidFill>
                  <a:schemeClr val="dk1"/>
                </a:solidFill>
              </a:rPr>
              <a:t> tApp[</a:t>
            </a:r>
            <a:r>
              <a:rPr lang="en" sz="1100">
                <a:solidFill>
                  <a:srgbClr val="011892"/>
                </a:solidFill>
              </a:rPr>
              <a:t>1</a:t>
            </a:r>
            <a:r>
              <a:rPr lang="en" sz="1100">
                <a:solidFill>
                  <a:schemeClr val="dk1"/>
                </a:solidFill>
              </a:rPr>
              <a:t>][</a:t>
            </a:r>
            <a:r>
              <a:rPr lang="en" sz="1100">
                <a:solidFill>
                  <a:srgbClr val="011892"/>
                </a:solidFill>
              </a:rPr>
              <a:t>"appid"</a:t>
            </a:r>
            <a:r>
              <a:rPr lang="en" sz="1100">
                <a:solidFill>
                  <a:schemeClr val="dk1"/>
                </a:solidFill>
              </a:rPr>
              <a:t>]</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918F00"/>
                </a:solidFill>
              </a:rPr>
              <a:t>put</a:t>
            </a:r>
            <a:r>
              <a:rPr lang="en" sz="1100">
                <a:solidFill>
                  <a:schemeClr val="dk1"/>
                </a:solidFill>
              </a:rPr>
              <a:t> </a:t>
            </a:r>
            <a:r>
              <a:rPr lang="en" sz="1100">
                <a:solidFill>
                  <a:srgbClr val="011892"/>
                </a:solidFill>
              </a:rPr>
              <a:t>"Mind the Place"</a:t>
            </a:r>
            <a:r>
              <a:rPr lang="en" sz="1100">
                <a:solidFill>
                  <a:schemeClr val="dk1"/>
                </a:solidFill>
              </a:rPr>
              <a:t> </a:t>
            </a:r>
            <a:r>
              <a:rPr lang="en" sz="1100">
                <a:solidFill>
                  <a:srgbClr val="932192"/>
                </a:solidFill>
              </a:rPr>
              <a:t>into</a:t>
            </a:r>
            <a:r>
              <a:rPr lang="en" sz="1100">
                <a:solidFill>
                  <a:schemeClr val="dk1"/>
                </a:solidFill>
              </a:rPr>
              <a:t> tApp[</a:t>
            </a:r>
            <a:r>
              <a:rPr lang="en" sz="1100">
                <a:solidFill>
                  <a:srgbClr val="011892"/>
                </a:solidFill>
              </a:rPr>
              <a:t>1</a:t>
            </a:r>
            <a:r>
              <a:rPr lang="en" sz="1100">
                <a:solidFill>
                  <a:schemeClr val="dk1"/>
                </a:solidFill>
              </a:rPr>
              <a:t>][</a:t>
            </a:r>
            <a:r>
              <a:rPr lang="en" sz="1100">
                <a:solidFill>
                  <a:srgbClr val="011892"/>
                </a:solidFill>
              </a:rPr>
              <a:t>"appName"</a:t>
            </a:r>
            <a:r>
              <a:rPr lang="en" sz="1100">
                <a:solidFill>
                  <a:schemeClr val="dk1"/>
                </a:solidFill>
              </a:rPr>
              <a:t>]</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918F00"/>
                </a:solidFill>
              </a:rPr>
              <a:t>put</a:t>
            </a:r>
            <a:r>
              <a:rPr lang="en" sz="1100">
                <a:solidFill>
                  <a:schemeClr val="dk1"/>
                </a:solidFill>
              </a:rPr>
              <a:t> </a:t>
            </a:r>
            <a:r>
              <a:rPr lang="en" sz="1100">
                <a:solidFill>
                  <a:srgbClr val="011892"/>
                </a:solidFill>
              </a:rPr>
              <a:t>"1.png"</a:t>
            </a:r>
            <a:r>
              <a:rPr lang="en" sz="1100">
                <a:solidFill>
                  <a:schemeClr val="dk1"/>
                </a:solidFill>
              </a:rPr>
              <a:t> </a:t>
            </a:r>
            <a:r>
              <a:rPr lang="en" sz="1100">
                <a:solidFill>
                  <a:srgbClr val="932192"/>
                </a:solidFill>
              </a:rPr>
              <a:t>into</a:t>
            </a:r>
            <a:r>
              <a:rPr lang="en" sz="1100">
                <a:solidFill>
                  <a:schemeClr val="dk1"/>
                </a:solidFill>
              </a:rPr>
              <a:t> tApp[</a:t>
            </a:r>
            <a:r>
              <a:rPr lang="en" sz="1100">
                <a:solidFill>
                  <a:srgbClr val="011892"/>
                </a:solidFill>
              </a:rPr>
              <a:t>1</a:t>
            </a:r>
            <a:r>
              <a:rPr lang="en" sz="1100">
                <a:solidFill>
                  <a:schemeClr val="dk1"/>
                </a:solidFill>
              </a:rPr>
              <a:t>][</a:t>
            </a:r>
            <a:r>
              <a:rPr lang="en" sz="1100">
                <a:solidFill>
                  <a:srgbClr val="011892"/>
                </a:solidFill>
              </a:rPr>
              <a:t>"appImage"</a:t>
            </a:r>
            <a:r>
              <a:rPr lang="en" sz="1100">
                <a:solidFill>
                  <a:schemeClr val="dk1"/>
                </a:solidFill>
              </a:rPr>
              <a:t>]</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918F00"/>
                </a:solidFill>
              </a:rPr>
              <a:t>put</a:t>
            </a:r>
            <a:r>
              <a:rPr lang="en" sz="1100">
                <a:solidFill>
                  <a:schemeClr val="dk1"/>
                </a:solidFill>
              </a:rPr>
              <a:t> </a:t>
            </a:r>
            <a:r>
              <a:rPr lang="en" sz="1100">
                <a:solidFill>
                  <a:srgbClr val="011892"/>
                </a:solidFill>
              </a:rPr>
              <a:t>"Productivity"</a:t>
            </a:r>
            <a:r>
              <a:rPr lang="en" sz="1100">
                <a:solidFill>
                  <a:schemeClr val="dk1"/>
                </a:solidFill>
              </a:rPr>
              <a:t> </a:t>
            </a:r>
            <a:r>
              <a:rPr lang="en" sz="1100">
                <a:solidFill>
                  <a:srgbClr val="932192"/>
                </a:solidFill>
              </a:rPr>
              <a:t>into</a:t>
            </a:r>
            <a:r>
              <a:rPr lang="en" sz="1100">
                <a:solidFill>
                  <a:schemeClr val="dk1"/>
                </a:solidFill>
              </a:rPr>
              <a:t> tApp[</a:t>
            </a:r>
            <a:r>
              <a:rPr lang="en" sz="1100">
                <a:solidFill>
                  <a:srgbClr val="011892"/>
                </a:solidFill>
              </a:rPr>
              <a:t>1</a:t>
            </a:r>
            <a:r>
              <a:rPr lang="en" sz="1100">
                <a:solidFill>
                  <a:schemeClr val="dk1"/>
                </a:solidFill>
              </a:rPr>
              <a:t>][</a:t>
            </a:r>
            <a:r>
              <a:rPr lang="en" sz="1100">
                <a:solidFill>
                  <a:srgbClr val="011892"/>
                </a:solidFill>
              </a:rPr>
              <a:t>"appCategory"</a:t>
            </a:r>
            <a:r>
              <a:rPr lang="en" sz="1100">
                <a:solidFill>
                  <a:schemeClr val="dk1"/>
                </a:solidFill>
              </a:rPr>
              <a:t>]</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918F00"/>
                </a:solidFill>
              </a:rPr>
              <a:t>break</a:t>
            </a:r>
            <a:endParaRPr b="1" sz="1100">
              <a:solidFill>
                <a:srgbClr val="918F00"/>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chemeClr val="dk1"/>
                </a:solidFill>
              </a:rPr>
              <a:t>case</a:t>
            </a:r>
            <a:r>
              <a:rPr lang="en" sz="1100">
                <a:solidFill>
                  <a:schemeClr val="dk1"/>
                </a:solidFill>
              </a:rPr>
              <a:t> </a:t>
            </a:r>
            <a:r>
              <a:rPr lang="en" sz="1100">
                <a:solidFill>
                  <a:srgbClr val="011892"/>
                </a:solidFill>
              </a:rPr>
              <a:t>"games"</a:t>
            </a:r>
            <a:endParaRPr sz="1100">
              <a:solidFill>
                <a:srgbClr val="011892"/>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918F00"/>
                </a:solidFill>
              </a:rPr>
              <a:t>put</a:t>
            </a:r>
            <a:r>
              <a:rPr lang="en" sz="1100">
                <a:solidFill>
                  <a:schemeClr val="dk1"/>
                </a:solidFill>
              </a:rPr>
              <a:t> </a:t>
            </a:r>
            <a:r>
              <a:rPr lang="en" sz="1100">
                <a:solidFill>
                  <a:srgbClr val="011892"/>
                </a:solidFill>
              </a:rPr>
              <a:t>"03b1125b-3b83-11e5-bbe2-001e67b6630e"</a:t>
            </a:r>
            <a:r>
              <a:rPr lang="en" sz="1100">
                <a:solidFill>
                  <a:schemeClr val="dk1"/>
                </a:solidFill>
              </a:rPr>
              <a:t> </a:t>
            </a:r>
            <a:r>
              <a:rPr lang="en" sz="1100">
                <a:solidFill>
                  <a:srgbClr val="932192"/>
                </a:solidFill>
              </a:rPr>
              <a:t>into</a:t>
            </a:r>
            <a:r>
              <a:rPr lang="en" sz="1100">
                <a:solidFill>
                  <a:schemeClr val="dk1"/>
                </a:solidFill>
              </a:rPr>
              <a:t> tApp[</a:t>
            </a:r>
            <a:r>
              <a:rPr lang="en" sz="1100">
                <a:solidFill>
                  <a:srgbClr val="011892"/>
                </a:solidFill>
              </a:rPr>
              <a:t>1</a:t>
            </a:r>
            <a:r>
              <a:rPr lang="en" sz="1100">
                <a:solidFill>
                  <a:schemeClr val="dk1"/>
                </a:solidFill>
              </a:rPr>
              <a:t>][</a:t>
            </a:r>
            <a:r>
              <a:rPr lang="en" sz="1100">
                <a:solidFill>
                  <a:srgbClr val="011892"/>
                </a:solidFill>
              </a:rPr>
              <a:t>"appid"</a:t>
            </a:r>
            <a:r>
              <a:rPr lang="en" sz="1100">
                <a:solidFill>
                  <a:schemeClr val="dk1"/>
                </a:solidFill>
              </a:rPr>
              <a:t>]</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918F00"/>
                </a:solidFill>
              </a:rPr>
              <a:t>put</a:t>
            </a:r>
            <a:r>
              <a:rPr lang="en" sz="1100">
                <a:solidFill>
                  <a:schemeClr val="dk1"/>
                </a:solidFill>
              </a:rPr>
              <a:t> </a:t>
            </a:r>
            <a:r>
              <a:rPr lang="en" sz="1100">
                <a:solidFill>
                  <a:srgbClr val="011892"/>
                </a:solidFill>
              </a:rPr>
              <a:t>"Minecraft"</a:t>
            </a:r>
            <a:r>
              <a:rPr lang="en" sz="1100">
                <a:solidFill>
                  <a:schemeClr val="dk1"/>
                </a:solidFill>
              </a:rPr>
              <a:t> </a:t>
            </a:r>
            <a:r>
              <a:rPr lang="en" sz="1100">
                <a:solidFill>
                  <a:srgbClr val="932192"/>
                </a:solidFill>
              </a:rPr>
              <a:t>into</a:t>
            </a:r>
            <a:r>
              <a:rPr lang="en" sz="1100">
                <a:solidFill>
                  <a:schemeClr val="dk1"/>
                </a:solidFill>
              </a:rPr>
              <a:t> tApp[</a:t>
            </a:r>
            <a:r>
              <a:rPr lang="en" sz="1100">
                <a:solidFill>
                  <a:srgbClr val="011892"/>
                </a:solidFill>
              </a:rPr>
              <a:t>1</a:t>
            </a:r>
            <a:r>
              <a:rPr lang="en" sz="1100">
                <a:solidFill>
                  <a:schemeClr val="dk1"/>
                </a:solidFill>
              </a:rPr>
              <a:t>][</a:t>
            </a:r>
            <a:r>
              <a:rPr lang="en" sz="1100">
                <a:solidFill>
                  <a:srgbClr val="011892"/>
                </a:solidFill>
              </a:rPr>
              <a:t>"appName"</a:t>
            </a:r>
            <a:r>
              <a:rPr lang="en" sz="1100">
                <a:solidFill>
                  <a:schemeClr val="dk1"/>
                </a:solidFill>
              </a:rPr>
              <a:t>]</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918F00"/>
                </a:solidFill>
              </a:rPr>
              <a:t>put</a:t>
            </a:r>
            <a:r>
              <a:rPr lang="en" sz="1100">
                <a:solidFill>
                  <a:schemeClr val="dk1"/>
                </a:solidFill>
              </a:rPr>
              <a:t> </a:t>
            </a:r>
            <a:r>
              <a:rPr lang="en" sz="1100">
                <a:solidFill>
                  <a:srgbClr val="011892"/>
                </a:solidFill>
              </a:rPr>
              <a:t>"7.png"</a:t>
            </a:r>
            <a:r>
              <a:rPr lang="en" sz="1100">
                <a:solidFill>
                  <a:schemeClr val="dk1"/>
                </a:solidFill>
              </a:rPr>
              <a:t> </a:t>
            </a:r>
            <a:r>
              <a:rPr lang="en" sz="1100">
                <a:solidFill>
                  <a:srgbClr val="932192"/>
                </a:solidFill>
              </a:rPr>
              <a:t>into</a:t>
            </a:r>
            <a:r>
              <a:rPr lang="en" sz="1100">
                <a:solidFill>
                  <a:schemeClr val="dk1"/>
                </a:solidFill>
              </a:rPr>
              <a:t> tApp[</a:t>
            </a:r>
            <a:r>
              <a:rPr lang="en" sz="1100">
                <a:solidFill>
                  <a:srgbClr val="011892"/>
                </a:solidFill>
              </a:rPr>
              <a:t>1</a:t>
            </a:r>
            <a:r>
              <a:rPr lang="en" sz="1100">
                <a:solidFill>
                  <a:schemeClr val="dk1"/>
                </a:solidFill>
              </a:rPr>
              <a:t>][</a:t>
            </a:r>
            <a:r>
              <a:rPr lang="en" sz="1100">
                <a:solidFill>
                  <a:srgbClr val="011892"/>
                </a:solidFill>
              </a:rPr>
              <a:t>"appImage"</a:t>
            </a:r>
            <a:r>
              <a:rPr lang="en" sz="1100">
                <a:solidFill>
                  <a:schemeClr val="dk1"/>
                </a:solidFill>
              </a:rPr>
              <a:t>]</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918F00"/>
                </a:solidFill>
              </a:rPr>
              <a:t>put</a:t>
            </a:r>
            <a:r>
              <a:rPr lang="en" sz="1100">
                <a:solidFill>
                  <a:schemeClr val="dk1"/>
                </a:solidFill>
              </a:rPr>
              <a:t> </a:t>
            </a:r>
            <a:r>
              <a:rPr lang="en" sz="1100">
                <a:solidFill>
                  <a:srgbClr val="011892"/>
                </a:solidFill>
              </a:rPr>
              <a:t>"Games"</a:t>
            </a:r>
            <a:r>
              <a:rPr lang="en" sz="1100">
                <a:solidFill>
                  <a:schemeClr val="dk1"/>
                </a:solidFill>
              </a:rPr>
              <a:t> </a:t>
            </a:r>
            <a:r>
              <a:rPr lang="en" sz="1100">
                <a:solidFill>
                  <a:srgbClr val="932192"/>
                </a:solidFill>
              </a:rPr>
              <a:t>into</a:t>
            </a:r>
            <a:r>
              <a:rPr lang="en" sz="1100">
                <a:solidFill>
                  <a:schemeClr val="dk1"/>
                </a:solidFill>
              </a:rPr>
              <a:t> tApp[</a:t>
            </a:r>
            <a:r>
              <a:rPr lang="en" sz="1100">
                <a:solidFill>
                  <a:srgbClr val="011892"/>
                </a:solidFill>
              </a:rPr>
              <a:t>1</a:t>
            </a:r>
            <a:r>
              <a:rPr lang="en" sz="1100">
                <a:solidFill>
                  <a:schemeClr val="dk1"/>
                </a:solidFill>
              </a:rPr>
              <a:t>][</a:t>
            </a:r>
            <a:r>
              <a:rPr lang="en" sz="1100">
                <a:solidFill>
                  <a:srgbClr val="011892"/>
                </a:solidFill>
              </a:rPr>
              <a:t>"appCategory"</a:t>
            </a:r>
            <a:r>
              <a:rPr lang="en" sz="1100">
                <a:solidFill>
                  <a:schemeClr val="dk1"/>
                </a:solidFill>
              </a:rPr>
              <a:t>]</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918F00"/>
                </a:solidFill>
              </a:rPr>
              <a:t>break</a:t>
            </a:r>
            <a:endParaRPr b="1" sz="1100">
              <a:solidFill>
                <a:srgbClr val="918F00"/>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chemeClr val="dk1"/>
                </a:solidFill>
              </a:rPr>
              <a:t>End</a:t>
            </a:r>
            <a:r>
              <a:rPr lang="en" sz="1100">
                <a:solidFill>
                  <a:schemeClr val="dk1"/>
                </a:solidFill>
              </a:rPr>
              <a:t> </a:t>
            </a:r>
            <a:r>
              <a:rPr b="1" lang="en" sz="1100">
                <a:solidFill>
                  <a:schemeClr val="dk1"/>
                </a:solidFill>
              </a:rPr>
              <a:t>switch</a:t>
            </a:r>
            <a:endParaRPr b="1" sz="1100">
              <a:solidFill>
                <a:schemeClr val="dk1"/>
              </a:solidFill>
            </a:endParaRPr>
          </a:p>
          <a:p>
            <a:pPr indent="0" lvl="0" marL="0" rtl="0">
              <a:lnSpc>
                <a:spcPct val="115000"/>
              </a:lnSpc>
              <a:spcBef>
                <a:spcPts val="0"/>
              </a:spcBef>
              <a:spcAft>
                <a:spcPts val="0"/>
              </a:spcAft>
              <a:buClr>
                <a:schemeClr val="dk1"/>
              </a:buClr>
              <a:buSzPts val="1100"/>
              <a:buFont typeface="Arial"/>
              <a:buNone/>
            </a:pPr>
            <a:r>
              <a:t/>
            </a:r>
            <a:endParaRPr b="1"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918F00"/>
                </a:solidFill>
              </a:rPr>
              <a:t>return</a:t>
            </a:r>
            <a:r>
              <a:rPr lang="en" sz="1100">
                <a:solidFill>
                  <a:schemeClr val="dk1"/>
                </a:solidFill>
              </a:rPr>
              <a:t> tApp</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b="1" lang="en" sz="1100">
                <a:solidFill>
                  <a:schemeClr val="dk1"/>
                </a:solidFill>
              </a:rPr>
              <a:t>end</a:t>
            </a:r>
            <a:r>
              <a:rPr lang="en" sz="1100">
                <a:solidFill>
                  <a:schemeClr val="dk1"/>
                </a:solidFill>
              </a:rPr>
              <a:t> getAppsByGroup</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t/>
            </a:r>
            <a:endParaRPr b="1" sz="1100">
              <a:solidFill>
                <a:schemeClr val="dk1"/>
              </a:solidFill>
            </a:endParaRPr>
          </a:p>
        </p:txBody>
      </p:sp>
      <p:sp>
        <p:nvSpPr>
          <p:cNvPr id="333" name="Shape 333"/>
          <p:cNvSpPr txBox="1"/>
          <p:nvPr/>
        </p:nvSpPr>
        <p:spPr>
          <a:xfrm>
            <a:off x="136075" y="943425"/>
            <a:ext cx="3302100" cy="3955200"/>
          </a:xfrm>
          <a:prstGeom prst="rect">
            <a:avLst/>
          </a:prstGeom>
          <a:noFill/>
          <a:ln>
            <a:noFill/>
          </a:ln>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a:solidFill>
                  <a:schemeClr val="dk1"/>
                </a:solidFill>
              </a:rPr>
              <a:t>Because we will call this model with a parameter eventually when we add in the database, we have included the parameter and return the array as it would normally do.</a:t>
            </a:r>
            <a:endParaRPr>
              <a:solidFill>
                <a:schemeClr val="dk1"/>
              </a:solidFill>
            </a:endParaRPr>
          </a:p>
          <a:p>
            <a:pPr indent="0" lvl="0" marL="0" rtl="0">
              <a:lnSpc>
                <a:spcPct val="100000"/>
              </a:lnSpc>
              <a:spcBef>
                <a:spcPts val="0"/>
              </a:spcBef>
              <a:spcAft>
                <a:spcPts val="0"/>
              </a:spcAft>
              <a:buNone/>
            </a:pPr>
            <a:r>
              <a:t/>
            </a:r>
            <a:endParaRPr/>
          </a:p>
        </p:txBody>
      </p:sp>
      <p:sp>
        <p:nvSpPr>
          <p:cNvPr id="334" name="Shape 334"/>
          <p:cNvSpPr txBox="1"/>
          <p:nvPr>
            <p:ph type="ctrTitle"/>
          </p:nvPr>
        </p:nvSpPr>
        <p:spPr>
          <a:xfrm>
            <a:off x="4366000" y="513675"/>
            <a:ext cx="3972000" cy="533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rPr>
              <a:t>models/</a:t>
            </a:r>
            <a:r>
              <a:rPr lang="en" sz="1800">
                <a:solidFill>
                  <a:srgbClr val="666666"/>
                </a:solidFill>
              </a:rPr>
              <a:t>productmodel.lc</a:t>
            </a:r>
            <a:endParaRPr sz="1800">
              <a:solidFill>
                <a:srgbClr val="666666"/>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Shape 339"/>
          <p:cNvSpPr txBox="1"/>
          <p:nvPr>
            <p:ph type="ctrTitle"/>
          </p:nvPr>
        </p:nvSpPr>
        <p:spPr>
          <a:xfrm>
            <a:off x="700125" y="112050"/>
            <a:ext cx="8235000" cy="650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800">
                <a:solidFill>
                  <a:srgbClr val="434343"/>
                </a:solidFill>
              </a:rPr>
              <a:t>#4 Creating a Data Model</a:t>
            </a:r>
            <a:endParaRPr sz="1800">
              <a:solidFill>
                <a:srgbClr val="434343"/>
              </a:solidFill>
            </a:endParaRPr>
          </a:p>
          <a:p>
            <a:pPr indent="0" lvl="0" marL="0" rtl="0">
              <a:spcBef>
                <a:spcPts val="0"/>
              </a:spcBef>
              <a:spcAft>
                <a:spcPts val="0"/>
              </a:spcAft>
              <a:buClr>
                <a:schemeClr val="dk1"/>
              </a:buClr>
              <a:buSzPts val="1100"/>
              <a:buFont typeface="Arial"/>
              <a:buNone/>
            </a:pPr>
            <a:r>
              <a:t/>
            </a:r>
            <a:endParaRPr sz="1800">
              <a:solidFill>
                <a:srgbClr val="434343"/>
              </a:solidFill>
            </a:endParaRPr>
          </a:p>
          <a:p>
            <a:pPr indent="0" lvl="0" marL="0" rtl="0">
              <a:spcBef>
                <a:spcPts val="0"/>
              </a:spcBef>
              <a:spcAft>
                <a:spcPts val="0"/>
              </a:spcAft>
              <a:buNone/>
            </a:pPr>
            <a:r>
              <a:t/>
            </a:r>
            <a:endParaRPr sz="2400"/>
          </a:p>
        </p:txBody>
      </p:sp>
      <p:pic>
        <p:nvPicPr>
          <p:cNvPr id="340" name="Shape 340"/>
          <p:cNvPicPr preferRelativeResize="0"/>
          <p:nvPr/>
        </p:nvPicPr>
        <p:blipFill rotWithShape="1">
          <a:blip r:embed="rId3">
            <a:alphaModFix/>
          </a:blip>
          <a:srcRect b="0" l="14588" r="17935" t="0"/>
          <a:stretch/>
        </p:blipFill>
        <p:spPr>
          <a:xfrm>
            <a:off x="43475" y="28750"/>
            <a:ext cx="481099" cy="650574"/>
          </a:xfrm>
          <a:prstGeom prst="rect">
            <a:avLst/>
          </a:prstGeom>
          <a:noFill/>
          <a:ln>
            <a:noFill/>
          </a:ln>
        </p:spPr>
      </p:pic>
      <p:sp>
        <p:nvSpPr>
          <p:cNvPr id="341" name="Shape 341"/>
          <p:cNvSpPr txBox="1"/>
          <p:nvPr/>
        </p:nvSpPr>
        <p:spPr>
          <a:xfrm>
            <a:off x="3603900" y="985250"/>
            <a:ext cx="5440500" cy="39552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b="1" lang="en" sz="1100">
                <a:solidFill>
                  <a:schemeClr val="dk1"/>
                </a:solidFill>
              </a:rPr>
              <a:t>function</a:t>
            </a:r>
            <a:r>
              <a:rPr lang="en" sz="1100">
                <a:solidFill>
                  <a:schemeClr val="dk1"/>
                </a:solidFill>
              </a:rPr>
              <a:t> getAppCategories </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918F00"/>
                </a:solidFill>
              </a:rPr>
              <a:t>put</a:t>
            </a:r>
            <a:r>
              <a:rPr lang="en" sz="1100">
                <a:solidFill>
                  <a:schemeClr val="dk1"/>
                </a:solidFill>
              </a:rPr>
              <a:t> </a:t>
            </a:r>
            <a:r>
              <a:rPr lang="en" sz="1100">
                <a:solidFill>
                  <a:srgbClr val="011892"/>
                </a:solidFill>
              </a:rPr>
              <a:t>"03b1125b-3b83-11e5-bbe2-001e67b6630e"</a:t>
            </a:r>
            <a:r>
              <a:rPr lang="en" sz="1100">
                <a:solidFill>
                  <a:schemeClr val="dk1"/>
                </a:solidFill>
              </a:rPr>
              <a:t> </a:t>
            </a:r>
            <a:r>
              <a:rPr lang="en" sz="1100">
                <a:solidFill>
                  <a:srgbClr val="932192"/>
                </a:solidFill>
              </a:rPr>
              <a:t>into</a:t>
            </a:r>
            <a:r>
              <a:rPr lang="en" sz="1100">
                <a:solidFill>
                  <a:schemeClr val="dk1"/>
                </a:solidFill>
              </a:rPr>
              <a:t> tAppCategories[</a:t>
            </a:r>
            <a:r>
              <a:rPr lang="en" sz="1100">
                <a:solidFill>
                  <a:srgbClr val="011892"/>
                </a:solidFill>
              </a:rPr>
              <a:t>1</a:t>
            </a:r>
            <a:r>
              <a:rPr lang="en" sz="1100">
                <a:solidFill>
                  <a:schemeClr val="dk1"/>
                </a:solidFill>
              </a:rPr>
              <a:t>][</a:t>
            </a:r>
            <a:r>
              <a:rPr lang="en" sz="1100">
                <a:solidFill>
                  <a:srgbClr val="011892"/>
                </a:solidFill>
              </a:rPr>
              <a:t>"catid"</a:t>
            </a:r>
            <a:r>
              <a:rPr lang="en" sz="1100">
                <a:solidFill>
                  <a:schemeClr val="dk1"/>
                </a:solidFill>
              </a:rPr>
              <a:t>]</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918F00"/>
                </a:solidFill>
              </a:rPr>
              <a:t>put</a:t>
            </a:r>
            <a:r>
              <a:rPr lang="en" sz="1100">
                <a:solidFill>
                  <a:schemeClr val="dk1"/>
                </a:solidFill>
              </a:rPr>
              <a:t> </a:t>
            </a:r>
            <a:r>
              <a:rPr lang="en" sz="1100">
                <a:solidFill>
                  <a:srgbClr val="011892"/>
                </a:solidFill>
              </a:rPr>
              <a:t>"Productivity"</a:t>
            </a:r>
            <a:r>
              <a:rPr lang="en" sz="1100">
                <a:solidFill>
                  <a:schemeClr val="dk1"/>
                </a:solidFill>
              </a:rPr>
              <a:t> </a:t>
            </a:r>
            <a:r>
              <a:rPr lang="en" sz="1100">
                <a:solidFill>
                  <a:srgbClr val="932192"/>
                </a:solidFill>
              </a:rPr>
              <a:t>into</a:t>
            </a:r>
            <a:r>
              <a:rPr lang="en" sz="1100">
                <a:solidFill>
                  <a:schemeClr val="dk1"/>
                </a:solidFill>
              </a:rPr>
              <a:t> tAppCategories[</a:t>
            </a:r>
            <a:r>
              <a:rPr lang="en" sz="1100">
                <a:solidFill>
                  <a:srgbClr val="011892"/>
                </a:solidFill>
              </a:rPr>
              <a:t>1</a:t>
            </a:r>
            <a:r>
              <a:rPr lang="en" sz="1100">
                <a:solidFill>
                  <a:schemeClr val="dk1"/>
                </a:solidFill>
              </a:rPr>
              <a:t>][</a:t>
            </a:r>
            <a:r>
              <a:rPr lang="en" sz="1100">
                <a:solidFill>
                  <a:srgbClr val="011892"/>
                </a:solidFill>
              </a:rPr>
              <a:t>"catName"</a:t>
            </a:r>
            <a:r>
              <a:rPr lang="en" sz="1100">
                <a:solidFill>
                  <a:schemeClr val="dk1"/>
                </a:solidFill>
              </a:rPr>
              <a:t>]</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918F00"/>
                </a:solidFill>
              </a:rPr>
              <a:t>put</a:t>
            </a:r>
            <a:r>
              <a:rPr lang="en" sz="1100">
                <a:solidFill>
                  <a:schemeClr val="dk1"/>
                </a:solidFill>
              </a:rPr>
              <a:t> </a:t>
            </a:r>
            <a:r>
              <a:rPr lang="en" sz="1100">
                <a:solidFill>
                  <a:srgbClr val="011892"/>
                </a:solidFill>
              </a:rPr>
              <a:t>"0be31c28-3b83-11e5-bbe2-001e67b6630e"</a:t>
            </a:r>
            <a:r>
              <a:rPr lang="en" sz="1100">
                <a:solidFill>
                  <a:schemeClr val="dk1"/>
                </a:solidFill>
              </a:rPr>
              <a:t> </a:t>
            </a:r>
            <a:r>
              <a:rPr lang="en" sz="1100">
                <a:solidFill>
                  <a:srgbClr val="932192"/>
                </a:solidFill>
              </a:rPr>
              <a:t>into</a:t>
            </a:r>
            <a:r>
              <a:rPr lang="en" sz="1100">
                <a:solidFill>
                  <a:schemeClr val="dk1"/>
                </a:solidFill>
              </a:rPr>
              <a:t> tAppCategories[</a:t>
            </a:r>
            <a:r>
              <a:rPr lang="en" sz="1100">
                <a:solidFill>
                  <a:srgbClr val="011892"/>
                </a:solidFill>
              </a:rPr>
              <a:t>2</a:t>
            </a:r>
            <a:r>
              <a:rPr lang="en" sz="1100">
                <a:solidFill>
                  <a:schemeClr val="dk1"/>
                </a:solidFill>
              </a:rPr>
              <a:t>][</a:t>
            </a:r>
            <a:r>
              <a:rPr lang="en" sz="1100">
                <a:solidFill>
                  <a:srgbClr val="011892"/>
                </a:solidFill>
              </a:rPr>
              <a:t>"catid"</a:t>
            </a:r>
            <a:r>
              <a:rPr lang="en" sz="1100">
                <a:solidFill>
                  <a:schemeClr val="dk1"/>
                </a:solidFill>
              </a:rPr>
              <a:t>]</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918F00"/>
                </a:solidFill>
              </a:rPr>
              <a:t>put</a:t>
            </a:r>
            <a:r>
              <a:rPr lang="en" sz="1100">
                <a:solidFill>
                  <a:schemeClr val="dk1"/>
                </a:solidFill>
              </a:rPr>
              <a:t> </a:t>
            </a:r>
            <a:r>
              <a:rPr lang="en" sz="1100">
                <a:solidFill>
                  <a:srgbClr val="011892"/>
                </a:solidFill>
              </a:rPr>
              <a:t>"Reference"</a:t>
            </a:r>
            <a:r>
              <a:rPr lang="en" sz="1100">
                <a:solidFill>
                  <a:schemeClr val="dk1"/>
                </a:solidFill>
              </a:rPr>
              <a:t> </a:t>
            </a:r>
            <a:r>
              <a:rPr lang="en" sz="1100">
                <a:solidFill>
                  <a:srgbClr val="932192"/>
                </a:solidFill>
              </a:rPr>
              <a:t>into</a:t>
            </a:r>
            <a:r>
              <a:rPr lang="en" sz="1100">
                <a:solidFill>
                  <a:schemeClr val="dk1"/>
                </a:solidFill>
              </a:rPr>
              <a:t> tAppCategories[</a:t>
            </a:r>
            <a:r>
              <a:rPr lang="en" sz="1100">
                <a:solidFill>
                  <a:srgbClr val="011892"/>
                </a:solidFill>
              </a:rPr>
              <a:t>2</a:t>
            </a:r>
            <a:r>
              <a:rPr lang="en" sz="1100">
                <a:solidFill>
                  <a:schemeClr val="dk1"/>
                </a:solidFill>
              </a:rPr>
              <a:t>][</a:t>
            </a:r>
            <a:r>
              <a:rPr lang="en" sz="1100">
                <a:solidFill>
                  <a:srgbClr val="011892"/>
                </a:solidFill>
              </a:rPr>
              <a:t>"catName"</a:t>
            </a:r>
            <a:r>
              <a:rPr lang="en" sz="1100">
                <a:solidFill>
                  <a:schemeClr val="dk1"/>
                </a:solidFill>
              </a:rPr>
              <a:t>]</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918F00"/>
                </a:solidFill>
              </a:rPr>
              <a:t>put</a:t>
            </a:r>
            <a:r>
              <a:rPr lang="en" sz="1100">
                <a:solidFill>
                  <a:schemeClr val="dk1"/>
                </a:solidFill>
              </a:rPr>
              <a:t> </a:t>
            </a:r>
            <a:r>
              <a:rPr lang="en" sz="1100">
                <a:solidFill>
                  <a:srgbClr val="011892"/>
                </a:solidFill>
              </a:rPr>
              <a:t>"14d68f57-3b83-11e5-bbe2-001e67b6630e"</a:t>
            </a:r>
            <a:r>
              <a:rPr lang="en" sz="1100">
                <a:solidFill>
                  <a:schemeClr val="dk1"/>
                </a:solidFill>
              </a:rPr>
              <a:t> </a:t>
            </a:r>
            <a:r>
              <a:rPr lang="en" sz="1100">
                <a:solidFill>
                  <a:srgbClr val="932192"/>
                </a:solidFill>
              </a:rPr>
              <a:t>into</a:t>
            </a:r>
            <a:r>
              <a:rPr lang="en" sz="1100">
                <a:solidFill>
                  <a:schemeClr val="dk1"/>
                </a:solidFill>
              </a:rPr>
              <a:t> tAppCategories[</a:t>
            </a:r>
            <a:r>
              <a:rPr lang="en" sz="1100">
                <a:solidFill>
                  <a:srgbClr val="011892"/>
                </a:solidFill>
              </a:rPr>
              <a:t>3</a:t>
            </a:r>
            <a:r>
              <a:rPr lang="en" sz="1100">
                <a:solidFill>
                  <a:schemeClr val="dk1"/>
                </a:solidFill>
              </a:rPr>
              <a:t>][</a:t>
            </a:r>
            <a:r>
              <a:rPr lang="en" sz="1100">
                <a:solidFill>
                  <a:srgbClr val="011892"/>
                </a:solidFill>
              </a:rPr>
              <a:t>"catid"</a:t>
            </a:r>
            <a:r>
              <a:rPr lang="en" sz="1100">
                <a:solidFill>
                  <a:schemeClr val="dk1"/>
                </a:solidFill>
              </a:rPr>
              <a:t>]</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918F00"/>
                </a:solidFill>
              </a:rPr>
              <a:t>put</a:t>
            </a:r>
            <a:r>
              <a:rPr lang="en" sz="1100">
                <a:solidFill>
                  <a:schemeClr val="dk1"/>
                </a:solidFill>
              </a:rPr>
              <a:t> </a:t>
            </a:r>
            <a:r>
              <a:rPr lang="en" sz="1100">
                <a:solidFill>
                  <a:srgbClr val="011892"/>
                </a:solidFill>
              </a:rPr>
              <a:t>"Social Networking"</a:t>
            </a:r>
            <a:r>
              <a:rPr lang="en" sz="1100">
                <a:solidFill>
                  <a:schemeClr val="dk1"/>
                </a:solidFill>
              </a:rPr>
              <a:t> </a:t>
            </a:r>
            <a:r>
              <a:rPr lang="en" sz="1100">
                <a:solidFill>
                  <a:srgbClr val="932192"/>
                </a:solidFill>
              </a:rPr>
              <a:t>into</a:t>
            </a:r>
            <a:r>
              <a:rPr lang="en" sz="1100">
                <a:solidFill>
                  <a:schemeClr val="dk1"/>
                </a:solidFill>
              </a:rPr>
              <a:t> tAppCategories[</a:t>
            </a:r>
            <a:r>
              <a:rPr lang="en" sz="1100">
                <a:solidFill>
                  <a:srgbClr val="011892"/>
                </a:solidFill>
              </a:rPr>
              <a:t>3</a:t>
            </a:r>
            <a:r>
              <a:rPr lang="en" sz="1100">
                <a:solidFill>
                  <a:schemeClr val="dk1"/>
                </a:solidFill>
              </a:rPr>
              <a:t>][</a:t>
            </a:r>
            <a:r>
              <a:rPr lang="en" sz="1100">
                <a:solidFill>
                  <a:srgbClr val="011892"/>
                </a:solidFill>
              </a:rPr>
              <a:t>"catName"</a:t>
            </a:r>
            <a:r>
              <a:rPr lang="en" sz="1100">
                <a:solidFill>
                  <a:schemeClr val="dk1"/>
                </a:solidFill>
              </a:rPr>
              <a:t>]</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t>  …</a:t>
            </a:r>
            <a:endParaRPr sz="1100"/>
          </a:p>
          <a:p>
            <a:pPr indent="0" lvl="0" marL="0" rtl="0">
              <a:lnSpc>
                <a:spcPct val="115000"/>
              </a:lnSpc>
              <a:spcBef>
                <a:spcPts val="0"/>
              </a:spcBef>
              <a:spcAft>
                <a:spcPts val="0"/>
              </a:spcAft>
              <a:buClr>
                <a:schemeClr val="dk1"/>
              </a:buClr>
              <a:buSzPts val="1100"/>
              <a:buFont typeface="Arial"/>
              <a:buNone/>
            </a:pPr>
            <a:r>
              <a:t/>
            </a:r>
            <a:endParaRPr sz="1100">
              <a:solidFill>
                <a:srgbClr val="011892"/>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918F00"/>
                </a:solidFill>
              </a:rPr>
              <a:t>put</a:t>
            </a:r>
            <a:r>
              <a:rPr lang="en" sz="1100">
                <a:solidFill>
                  <a:schemeClr val="dk1"/>
                </a:solidFill>
              </a:rPr>
              <a:t> </a:t>
            </a:r>
            <a:r>
              <a:rPr lang="en" sz="1100">
                <a:solidFill>
                  <a:srgbClr val="011892"/>
                </a:solidFill>
              </a:rPr>
              <a:t>"f6b80d17-3b83-11e5-bbe2-001e67b6630e"</a:t>
            </a:r>
            <a:r>
              <a:rPr lang="en" sz="1100">
                <a:solidFill>
                  <a:schemeClr val="dk1"/>
                </a:solidFill>
              </a:rPr>
              <a:t> </a:t>
            </a:r>
            <a:r>
              <a:rPr lang="en" sz="1100">
                <a:solidFill>
                  <a:srgbClr val="932192"/>
                </a:solidFill>
              </a:rPr>
              <a:t>into</a:t>
            </a:r>
            <a:r>
              <a:rPr lang="en" sz="1100">
                <a:solidFill>
                  <a:schemeClr val="dk1"/>
                </a:solidFill>
              </a:rPr>
              <a:t> tAppCategories[</a:t>
            </a:r>
            <a:r>
              <a:rPr lang="en" sz="1100">
                <a:solidFill>
                  <a:srgbClr val="011892"/>
                </a:solidFill>
              </a:rPr>
              <a:t>19</a:t>
            </a:r>
            <a:r>
              <a:rPr lang="en" sz="1100">
                <a:solidFill>
                  <a:schemeClr val="dk1"/>
                </a:solidFill>
              </a:rPr>
              <a:t>][</a:t>
            </a:r>
            <a:r>
              <a:rPr lang="en" sz="1100">
                <a:solidFill>
                  <a:srgbClr val="011892"/>
                </a:solidFill>
              </a:rPr>
              <a:t>"catid"</a:t>
            </a:r>
            <a:r>
              <a:rPr lang="en" sz="1100">
                <a:solidFill>
                  <a:schemeClr val="dk1"/>
                </a:solidFill>
              </a:rPr>
              <a:t>]</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918F00"/>
                </a:solidFill>
              </a:rPr>
              <a:t>put</a:t>
            </a:r>
            <a:r>
              <a:rPr lang="en" sz="1100">
                <a:solidFill>
                  <a:schemeClr val="dk1"/>
                </a:solidFill>
              </a:rPr>
              <a:t> </a:t>
            </a:r>
            <a:r>
              <a:rPr lang="en" sz="1100">
                <a:solidFill>
                  <a:srgbClr val="011892"/>
                </a:solidFill>
              </a:rPr>
              <a:t>"Utilities"</a:t>
            </a:r>
            <a:r>
              <a:rPr lang="en" sz="1100">
                <a:solidFill>
                  <a:schemeClr val="dk1"/>
                </a:solidFill>
              </a:rPr>
              <a:t> </a:t>
            </a:r>
            <a:r>
              <a:rPr lang="en" sz="1100">
                <a:solidFill>
                  <a:srgbClr val="932192"/>
                </a:solidFill>
              </a:rPr>
              <a:t>into</a:t>
            </a:r>
            <a:r>
              <a:rPr lang="en" sz="1100">
                <a:solidFill>
                  <a:schemeClr val="dk1"/>
                </a:solidFill>
              </a:rPr>
              <a:t> tAppCategories[</a:t>
            </a:r>
            <a:r>
              <a:rPr lang="en" sz="1100">
                <a:solidFill>
                  <a:srgbClr val="011892"/>
                </a:solidFill>
              </a:rPr>
              <a:t>19</a:t>
            </a:r>
            <a:r>
              <a:rPr lang="en" sz="1100">
                <a:solidFill>
                  <a:schemeClr val="dk1"/>
                </a:solidFill>
              </a:rPr>
              <a:t>][</a:t>
            </a:r>
            <a:r>
              <a:rPr lang="en" sz="1100">
                <a:solidFill>
                  <a:srgbClr val="011892"/>
                </a:solidFill>
              </a:rPr>
              <a:t>"catName"</a:t>
            </a:r>
            <a:r>
              <a:rPr lang="en" sz="1100">
                <a:solidFill>
                  <a:schemeClr val="dk1"/>
                </a:solidFill>
              </a:rPr>
              <a:t>]</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918F00"/>
                </a:solidFill>
              </a:rPr>
              <a:t>return</a:t>
            </a:r>
            <a:r>
              <a:rPr lang="en" sz="1100">
                <a:solidFill>
                  <a:schemeClr val="dk1"/>
                </a:solidFill>
              </a:rPr>
              <a:t> tAppCategories</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t/>
            </a:r>
            <a:endParaRPr b="1" sz="1100">
              <a:solidFill>
                <a:schemeClr val="dk1"/>
              </a:solidFill>
            </a:endParaRPr>
          </a:p>
          <a:p>
            <a:pPr indent="0" lvl="0" marL="0" rtl="0">
              <a:lnSpc>
                <a:spcPct val="115000"/>
              </a:lnSpc>
              <a:spcBef>
                <a:spcPts val="0"/>
              </a:spcBef>
              <a:spcAft>
                <a:spcPts val="0"/>
              </a:spcAft>
              <a:buClr>
                <a:schemeClr val="dk1"/>
              </a:buClr>
              <a:buSzPts val="1100"/>
              <a:buFont typeface="Arial"/>
              <a:buNone/>
            </a:pPr>
            <a:r>
              <a:rPr b="1" lang="en" sz="1100">
                <a:solidFill>
                  <a:schemeClr val="dk1"/>
                </a:solidFill>
              </a:rPr>
              <a:t>end </a:t>
            </a:r>
            <a:r>
              <a:rPr lang="en" sz="1100">
                <a:solidFill>
                  <a:schemeClr val="dk1"/>
                </a:solidFill>
              </a:rPr>
              <a:t>getAppCategories</a:t>
            </a:r>
            <a:endParaRPr b="1" sz="1100">
              <a:solidFill>
                <a:schemeClr val="dk1"/>
              </a:solidFill>
            </a:endParaRPr>
          </a:p>
        </p:txBody>
      </p:sp>
      <p:sp>
        <p:nvSpPr>
          <p:cNvPr id="342" name="Shape 342"/>
          <p:cNvSpPr txBox="1"/>
          <p:nvPr/>
        </p:nvSpPr>
        <p:spPr>
          <a:xfrm>
            <a:off x="136075" y="943425"/>
            <a:ext cx="3302100" cy="3955200"/>
          </a:xfrm>
          <a:prstGeom prst="rect">
            <a:avLst/>
          </a:prstGeom>
          <a:noFill/>
          <a:ln>
            <a:noFill/>
          </a:ln>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a:solidFill>
                  <a:schemeClr val="dk1"/>
                </a:solidFill>
              </a:rPr>
              <a:t>Add the Categories into an array and return it. Remember that the trick of the trade it to first create a data model by hard coding an array like we did here.</a:t>
            </a:r>
            <a:endParaRPr>
              <a:solidFill>
                <a:schemeClr val="dk1"/>
              </a:solidFill>
            </a:endParaRPr>
          </a:p>
          <a:p>
            <a:pPr indent="0" lvl="0" marL="0" rtl="0">
              <a:lnSpc>
                <a:spcPct val="100000"/>
              </a:lnSpc>
              <a:spcBef>
                <a:spcPts val="0"/>
              </a:spcBef>
              <a:spcAft>
                <a:spcPts val="0"/>
              </a:spcAft>
              <a:buNone/>
            </a:pPr>
            <a:r>
              <a:t/>
            </a:r>
            <a:endParaRPr>
              <a:solidFill>
                <a:schemeClr val="dk1"/>
              </a:solidFill>
            </a:endParaRPr>
          </a:p>
          <a:p>
            <a:pPr indent="0" lvl="0" marL="0" rtl="0">
              <a:lnSpc>
                <a:spcPct val="100000"/>
              </a:lnSpc>
              <a:spcBef>
                <a:spcPts val="0"/>
              </a:spcBef>
              <a:spcAft>
                <a:spcPts val="0"/>
              </a:spcAft>
              <a:buNone/>
            </a:pPr>
            <a:r>
              <a:rPr lang="en">
                <a:solidFill>
                  <a:schemeClr val="dk1"/>
                </a:solidFill>
              </a:rPr>
              <a:t>It will save you weeks and weeks of headaches when crunch time comes to deliver your app.</a:t>
            </a:r>
            <a:endParaRPr>
              <a:solidFill>
                <a:schemeClr val="dk1"/>
              </a:solidFill>
            </a:endParaRPr>
          </a:p>
          <a:p>
            <a:pPr indent="0" lvl="0" marL="0" rtl="0">
              <a:lnSpc>
                <a:spcPct val="100000"/>
              </a:lnSpc>
              <a:spcBef>
                <a:spcPts val="0"/>
              </a:spcBef>
              <a:spcAft>
                <a:spcPts val="0"/>
              </a:spcAft>
              <a:buNone/>
            </a:pPr>
            <a:r>
              <a:t/>
            </a:r>
            <a:endParaRPr/>
          </a:p>
        </p:txBody>
      </p:sp>
      <p:sp>
        <p:nvSpPr>
          <p:cNvPr id="343" name="Shape 343"/>
          <p:cNvSpPr txBox="1"/>
          <p:nvPr>
            <p:ph type="ctrTitle"/>
          </p:nvPr>
        </p:nvSpPr>
        <p:spPr>
          <a:xfrm>
            <a:off x="4366000" y="513675"/>
            <a:ext cx="3972000" cy="533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666666"/>
                </a:solidFill>
              </a:rPr>
              <a:t>models/categorymodel.lc</a:t>
            </a:r>
            <a:endParaRPr sz="1800">
              <a:solidFill>
                <a:srgbClr val="666666"/>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Shape 348"/>
          <p:cNvSpPr txBox="1"/>
          <p:nvPr>
            <p:ph type="ctrTitle"/>
          </p:nvPr>
        </p:nvSpPr>
        <p:spPr>
          <a:xfrm>
            <a:off x="700125" y="112050"/>
            <a:ext cx="8235000" cy="650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434343"/>
                </a:solidFill>
              </a:rPr>
              <a:t>#5 Coding the Controller and Web View</a:t>
            </a:r>
            <a:endParaRPr sz="1800">
              <a:solidFill>
                <a:srgbClr val="434343"/>
              </a:solidFill>
            </a:endParaRPr>
          </a:p>
        </p:txBody>
      </p:sp>
      <p:pic>
        <p:nvPicPr>
          <p:cNvPr id="349" name="Shape 349"/>
          <p:cNvPicPr preferRelativeResize="0"/>
          <p:nvPr/>
        </p:nvPicPr>
        <p:blipFill rotWithShape="1">
          <a:blip r:embed="rId3">
            <a:alphaModFix/>
          </a:blip>
          <a:srcRect b="0" l="14588" r="17935" t="0"/>
          <a:stretch/>
        </p:blipFill>
        <p:spPr>
          <a:xfrm>
            <a:off x="43475" y="28750"/>
            <a:ext cx="481099" cy="650574"/>
          </a:xfrm>
          <a:prstGeom prst="rect">
            <a:avLst/>
          </a:prstGeom>
          <a:noFill/>
          <a:ln>
            <a:noFill/>
          </a:ln>
        </p:spPr>
      </p:pic>
      <p:sp>
        <p:nvSpPr>
          <p:cNvPr id="350" name="Shape 350"/>
          <p:cNvSpPr txBox="1"/>
          <p:nvPr/>
        </p:nvSpPr>
        <p:spPr>
          <a:xfrm>
            <a:off x="4363350" y="985250"/>
            <a:ext cx="4680900" cy="39552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b="1" lang="en" sz="1100">
                <a:solidFill>
                  <a:schemeClr val="dk1"/>
                </a:solidFill>
              </a:rPr>
              <a:t>function</a:t>
            </a:r>
            <a:r>
              <a:rPr lang="en" sz="1100">
                <a:solidFill>
                  <a:schemeClr val="dk1"/>
                </a:solidFill>
              </a:rPr>
              <a:t> buildAppHomeArray</a:t>
            </a:r>
            <a:endParaRPr b="1" sz="1100">
              <a:solidFill>
                <a:srgbClr val="008E00"/>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008E00"/>
                </a:solidFill>
              </a:rPr>
              <a:t>#load the models</a:t>
            </a:r>
            <a:endParaRPr b="1" sz="1100">
              <a:solidFill>
                <a:srgbClr val="008E00"/>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rigLoadModel </a:t>
            </a:r>
            <a:r>
              <a:rPr lang="en" sz="1100">
                <a:solidFill>
                  <a:srgbClr val="011892"/>
                </a:solidFill>
              </a:rPr>
              <a:t>"sliderModel"</a:t>
            </a:r>
            <a:endParaRPr sz="1100">
              <a:solidFill>
                <a:srgbClr val="011892"/>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rigLoadModel </a:t>
            </a:r>
            <a:r>
              <a:rPr lang="en" sz="1100">
                <a:solidFill>
                  <a:srgbClr val="011892"/>
                </a:solidFill>
              </a:rPr>
              <a:t>"productModel"</a:t>
            </a:r>
            <a:endParaRPr sz="1100">
              <a:solidFill>
                <a:srgbClr val="011892"/>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rigLoadModel </a:t>
            </a:r>
            <a:r>
              <a:rPr lang="en" sz="1100">
                <a:solidFill>
                  <a:srgbClr val="011892"/>
                </a:solidFill>
              </a:rPr>
              <a:t>"categoryModel"</a:t>
            </a:r>
            <a:endParaRPr sz="1100">
              <a:solidFill>
                <a:srgbClr val="011892"/>
              </a:solidFill>
            </a:endParaRPr>
          </a:p>
          <a:p>
            <a:pPr indent="0" lvl="0" marL="0" rtl="0">
              <a:lnSpc>
                <a:spcPct val="115000"/>
              </a:lnSpc>
              <a:spcBef>
                <a:spcPts val="0"/>
              </a:spcBef>
              <a:spcAft>
                <a:spcPts val="0"/>
              </a:spcAft>
              <a:buClr>
                <a:schemeClr val="dk1"/>
              </a:buClr>
              <a:buSzPts val="1100"/>
              <a:buFont typeface="Arial"/>
              <a:buNone/>
            </a:pPr>
            <a:r>
              <a:t/>
            </a:r>
            <a:endParaRPr sz="1100">
              <a:solidFill>
                <a:srgbClr val="011892"/>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008E00"/>
                </a:solidFill>
              </a:rPr>
              <a:t>--------------------------------------------</a:t>
            </a:r>
            <a:endParaRPr b="1" sz="1100">
              <a:solidFill>
                <a:srgbClr val="008E00"/>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008E00"/>
                </a:solidFill>
              </a:rPr>
              <a:t>--Slider</a:t>
            </a:r>
            <a:endParaRPr b="1" sz="1100">
              <a:solidFill>
                <a:srgbClr val="008E00"/>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008E00"/>
                </a:solidFill>
              </a:rPr>
              <a:t># load slider images and data    </a:t>
            </a:r>
            <a:endParaRPr b="1" sz="1100">
              <a:solidFill>
                <a:srgbClr val="008E00"/>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918F00"/>
                </a:solidFill>
              </a:rPr>
              <a:t>put</a:t>
            </a:r>
            <a:r>
              <a:rPr lang="en" sz="1100">
                <a:solidFill>
                  <a:schemeClr val="dk1"/>
                </a:solidFill>
              </a:rPr>
              <a:t> getSliderData(</a:t>
            </a:r>
            <a:r>
              <a:rPr lang="en" sz="1100">
                <a:solidFill>
                  <a:srgbClr val="011892"/>
                </a:solidFill>
              </a:rPr>
              <a:t>"home"</a:t>
            </a:r>
            <a:r>
              <a:rPr lang="en" sz="1100">
                <a:solidFill>
                  <a:schemeClr val="dk1"/>
                </a:solidFill>
              </a:rPr>
              <a:t>) </a:t>
            </a:r>
            <a:r>
              <a:rPr lang="en" sz="1100">
                <a:solidFill>
                  <a:srgbClr val="932192"/>
                </a:solidFill>
              </a:rPr>
              <a:t>into</a:t>
            </a:r>
            <a:r>
              <a:rPr lang="en" sz="1100">
                <a:solidFill>
                  <a:schemeClr val="dk1"/>
                </a:solidFill>
              </a:rPr>
              <a:t> tSliderArray</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918F00"/>
                </a:solidFill>
              </a:rPr>
              <a:t>put</a:t>
            </a:r>
            <a:r>
              <a:rPr lang="en" sz="1100">
                <a:solidFill>
                  <a:schemeClr val="dk1"/>
                </a:solidFill>
              </a:rPr>
              <a:t> tSliderArray </a:t>
            </a:r>
            <a:r>
              <a:rPr lang="en" sz="1100">
                <a:solidFill>
                  <a:srgbClr val="932192"/>
                </a:solidFill>
              </a:rPr>
              <a:t>into</a:t>
            </a:r>
            <a:r>
              <a:rPr lang="en" sz="1100">
                <a:solidFill>
                  <a:schemeClr val="dk1"/>
                </a:solidFill>
              </a:rPr>
              <a:t> tHomePageA[</a:t>
            </a:r>
            <a:r>
              <a:rPr lang="en" sz="1100">
                <a:solidFill>
                  <a:srgbClr val="011892"/>
                </a:solidFill>
              </a:rPr>
              <a:t>"slider"</a:t>
            </a:r>
            <a:r>
              <a:rPr lang="en" sz="1100">
                <a:solidFill>
                  <a:schemeClr val="dk1"/>
                </a:solidFill>
              </a:rPr>
              <a:t>]</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008E00"/>
                </a:solidFill>
              </a:rPr>
              <a:t>--------------------------------------------</a:t>
            </a:r>
            <a:endParaRPr b="1" sz="1100">
              <a:solidFill>
                <a:srgbClr val="008E00"/>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008E00"/>
                </a:solidFill>
              </a:rPr>
              <a:t>--Products</a:t>
            </a:r>
            <a:endParaRPr b="1" sz="1100">
              <a:solidFill>
                <a:srgbClr val="008E00"/>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008E00"/>
                </a:solidFill>
              </a:rPr>
              <a:t># load Featured Products </a:t>
            </a:r>
            <a:endParaRPr b="1" sz="1100">
              <a:solidFill>
                <a:srgbClr val="008E00"/>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918F00"/>
                </a:solidFill>
              </a:rPr>
              <a:t>put</a:t>
            </a:r>
            <a:r>
              <a:rPr lang="en" sz="1100">
                <a:solidFill>
                  <a:schemeClr val="dk1"/>
                </a:solidFill>
              </a:rPr>
              <a:t> getAppsByGroup(</a:t>
            </a:r>
            <a:r>
              <a:rPr lang="en" sz="1100">
                <a:solidFill>
                  <a:srgbClr val="011892"/>
                </a:solidFill>
              </a:rPr>
              <a:t>"featured"</a:t>
            </a:r>
            <a:r>
              <a:rPr lang="en" sz="1100">
                <a:solidFill>
                  <a:schemeClr val="dk1"/>
                </a:solidFill>
              </a:rPr>
              <a:t>) </a:t>
            </a:r>
            <a:r>
              <a:rPr lang="en" sz="1100">
                <a:solidFill>
                  <a:srgbClr val="932192"/>
                </a:solidFill>
              </a:rPr>
              <a:t>into</a:t>
            </a:r>
            <a:r>
              <a:rPr lang="en" sz="1100">
                <a:solidFill>
                  <a:schemeClr val="dk1"/>
                </a:solidFill>
              </a:rPr>
              <a:t> tFeaturedA</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918F00"/>
                </a:solidFill>
              </a:rPr>
              <a:t>put</a:t>
            </a:r>
            <a:r>
              <a:rPr lang="en" sz="1100">
                <a:solidFill>
                  <a:schemeClr val="dk1"/>
                </a:solidFill>
              </a:rPr>
              <a:t> tFeaturedA </a:t>
            </a:r>
            <a:r>
              <a:rPr lang="en" sz="1100">
                <a:solidFill>
                  <a:srgbClr val="932192"/>
                </a:solidFill>
              </a:rPr>
              <a:t>into</a:t>
            </a:r>
            <a:r>
              <a:rPr lang="en" sz="1100">
                <a:solidFill>
                  <a:schemeClr val="dk1"/>
                </a:solidFill>
              </a:rPr>
              <a:t> tHomePageA[</a:t>
            </a:r>
            <a:r>
              <a:rPr lang="en" sz="1100">
                <a:solidFill>
                  <a:srgbClr val="011892"/>
                </a:solidFill>
              </a:rPr>
              <a:t>"products"</a:t>
            </a:r>
            <a:r>
              <a:rPr lang="en" sz="1100">
                <a:solidFill>
                  <a:schemeClr val="dk1"/>
                </a:solidFill>
              </a:rPr>
              <a:t>][</a:t>
            </a:r>
            <a:r>
              <a:rPr lang="en" sz="1100">
                <a:solidFill>
                  <a:srgbClr val="011892"/>
                </a:solidFill>
              </a:rPr>
              <a:t>"featured"</a:t>
            </a:r>
            <a:r>
              <a:rPr lang="en" sz="1100">
                <a:solidFill>
                  <a:schemeClr val="dk1"/>
                </a:solidFill>
              </a:rPr>
              <a:t>]</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..Continue on next slide</a:t>
            </a:r>
            <a:endParaRPr sz="1100">
              <a:solidFill>
                <a:schemeClr val="dk1"/>
              </a:solidFill>
            </a:endParaRPr>
          </a:p>
        </p:txBody>
      </p:sp>
      <p:sp>
        <p:nvSpPr>
          <p:cNvPr id="351" name="Shape 351"/>
          <p:cNvSpPr txBox="1"/>
          <p:nvPr/>
        </p:nvSpPr>
        <p:spPr>
          <a:xfrm>
            <a:off x="136075" y="943425"/>
            <a:ext cx="3302100" cy="3955200"/>
          </a:xfrm>
          <a:prstGeom prst="rect">
            <a:avLst/>
          </a:prstGeom>
          <a:noFill/>
          <a:ln>
            <a:noFill/>
          </a:ln>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a:solidFill>
                  <a:schemeClr val="dk1"/>
                </a:solidFill>
              </a:rPr>
              <a:t>Now we finally start to wrap all of this together into a concept of a “cloud” server on the web. This is done with the code and logic of the controller.</a:t>
            </a:r>
            <a:endParaRPr>
              <a:solidFill>
                <a:schemeClr val="dk1"/>
              </a:solidFill>
            </a:endParaRPr>
          </a:p>
          <a:p>
            <a:pPr indent="0" lvl="0" marL="0" rtl="0">
              <a:lnSpc>
                <a:spcPct val="100000"/>
              </a:lnSpc>
              <a:spcBef>
                <a:spcPts val="0"/>
              </a:spcBef>
              <a:spcAft>
                <a:spcPts val="0"/>
              </a:spcAft>
              <a:buNone/>
            </a:pPr>
            <a:r>
              <a:t/>
            </a:r>
            <a:endParaRPr>
              <a:solidFill>
                <a:schemeClr val="dk1"/>
              </a:solidFill>
            </a:endParaRPr>
          </a:p>
          <a:p>
            <a:pPr indent="0" lvl="0" marL="0" rtl="0">
              <a:lnSpc>
                <a:spcPct val="100000"/>
              </a:lnSpc>
              <a:spcBef>
                <a:spcPts val="0"/>
              </a:spcBef>
              <a:spcAft>
                <a:spcPts val="0"/>
              </a:spcAft>
              <a:buNone/>
            </a:pPr>
            <a:r>
              <a:rPr lang="en">
                <a:solidFill>
                  <a:schemeClr val="dk1"/>
                </a:solidFill>
              </a:rPr>
              <a:t>1. Always load the models with the </a:t>
            </a:r>
            <a:r>
              <a:rPr b="1" lang="en">
                <a:solidFill>
                  <a:schemeClr val="dk1"/>
                </a:solidFill>
              </a:rPr>
              <a:t>rigLoadModel</a:t>
            </a:r>
            <a:r>
              <a:rPr lang="en">
                <a:solidFill>
                  <a:schemeClr val="dk1"/>
                </a:solidFill>
              </a:rPr>
              <a:t> function. it will tell revIgniter to load the functionality and make the script available. Here we are loading the 3 models we have created.</a:t>
            </a:r>
            <a:endParaRPr>
              <a:solidFill>
                <a:schemeClr val="dk1"/>
              </a:solidFill>
            </a:endParaRPr>
          </a:p>
          <a:p>
            <a:pPr indent="0" lvl="0" marL="0" rtl="0">
              <a:lnSpc>
                <a:spcPct val="100000"/>
              </a:lnSpc>
              <a:spcBef>
                <a:spcPts val="0"/>
              </a:spcBef>
              <a:spcAft>
                <a:spcPts val="0"/>
              </a:spcAft>
              <a:buNone/>
            </a:pPr>
            <a:r>
              <a:t/>
            </a:r>
            <a:endParaRPr>
              <a:solidFill>
                <a:schemeClr val="dk1"/>
              </a:solidFill>
            </a:endParaRPr>
          </a:p>
          <a:p>
            <a:pPr indent="0" lvl="0" marL="0" rtl="0">
              <a:lnSpc>
                <a:spcPct val="100000"/>
              </a:lnSpc>
              <a:spcBef>
                <a:spcPts val="0"/>
              </a:spcBef>
              <a:spcAft>
                <a:spcPts val="0"/>
              </a:spcAft>
              <a:buNone/>
            </a:pPr>
            <a:r>
              <a:rPr lang="en">
                <a:solidFill>
                  <a:schemeClr val="dk1"/>
                </a:solidFill>
              </a:rPr>
              <a:t>2. Now call our model function which will return to us the array.</a:t>
            </a:r>
            <a:endParaRPr>
              <a:solidFill>
                <a:schemeClr val="dk1"/>
              </a:solidFill>
            </a:endParaRPr>
          </a:p>
          <a:p>
            <a:pPr indent="0" lvl="0" marL="0" rtl="0">
              <a:lnSpc>
                <a:spcPct val="100000"/>
              </a:lnSpc>
              <a:spcBef>
                <a:spcPts val="0"/>
              </a:spcBef>
              <a:spcAft>
                <a:spcPts val="0"/>
              </a:spcAft>
              <a:buNone/>
            </a:pPr>
            <a:r>
              <a:t/>
            </a:r>
            <a:endParaRPr>
              <a:solidFill>
                <a:schemeClr val="dk1"/>
              </a:solidFill>
            </a:endParaRPr>
          </a:p>
          <a:p>
            <a:pPr indent="0" lvl="0" marL="0" rtl="0">
              <a:lnSpc>
                <a:spcPct val="100000"/>
              </a:lnSpc>
              <a:spcBef>
                <a:spcPts val="0"/>
              </a:spcBef>
              <a:spcAft>
                <a:spcPts val="0"/>
              </a:spcAft>
              <a:buNone/>
            </a:pPr>
            <a:r>
              <a:rPr lang="en">
                <a:solidFill>
                  <a:schemeClr val="dk1"/>
                </a:solidFill>
              </a:rPr>
              <a:t>3. Same with the App products, but here we only get one group at a time.</a:t>
            </a:r>
            <a:endParaRPr>
              <a:solidFill>
                <a:schemeClr val="dk1"/>
              </a:solidFill>
            </a:endParaRPr>
          </a:p>
          <a:p>
            <a:pPr indent="0" lvl="0" marL="0" rtl="0">
              <a:lnSpc>
                <a:spcPct val="100000"/>
              </a:lnSpc>
              <a:spcBef>
                <a:spcPts val="0"/>
              </a:spcBef>
              <a:spcAft>
                <a:spcPts val="0"/>
              </a:spcAft>
              <a:buNone/>
            </a:pPr>
            <a:r>
              <a:t/>
            </a:r>
            <a:endParaRPr/>
          </a:p>
        </p:txBody>
      </p:sp>
      <p:sp>
        <p:nvSpPr>
          <p:cNvPr id="352" name="Shape 352"/>
          <p:cNvSpPr/>
          <p:nvPr/>
        </p:nvSpPr>
        <p:spPr>
          <a:xfrm>
            <a:off x="3911013" y="1385600"/>
            <a:ext cx="381000" cy="3810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1</a:t>
            </a:r>
            <a:endParaRPr b="1">
              <a:solidFill>
                <a:srgbClr val="FFFFFF"/>
              </a:solidFill>
            </a:endParaRPr>
          </a:p>
        </p:txBody>
      </p:sp>
      <p:sp>
        <p:nvSpPr>
          <p:cNvPr id="353" name="Shape 353"/>
          <p:cNvSpPr/>
          <p:nvPr/>
        </p:nvSpPr>
        <p:spPr>
          <a:xfrm>
            <a:off x="3911013" y="2692913"/>
            <a:ext cx="381000" cy="3810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2</a:t>
            </a:r>
            <a:endParaRPr b="1">
              <a:solidFill>
                <a:srgbClr val="FFFFFF"/>
              </a:solidFill>
            </a:endParaRPr>
          </a:p>
        </p:txBody>
      </p:sp>
      <p:sp>
        <p:nvSpPr>
          <p:cNvPr id="354" name="Shape 354"/>
          <p:cNvSpPr/>
          <p:nvPr/>
        </p:nvSpPr>
        <p:spPr>
          <a:xfrm>
            <a:off x="3911013" y="4000225"/>
            <a:ext cx="381000" cy="3810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3</a:t>
            </a:r>
            <a:endParaRPr b="1">
              <a:solidFill>
                <a:srgbClr val="FFFFFF"/>
              </a:solidFill>
            </a:endParaRPr>
          </a:p>
        </p:txBody>
      </p:sp>
      <p:sp>
        <p:nvSpPr>
          <p:cNvPr id="355" name="Shape 355"/>
          <p:cNvSpPr txBox="1"/>
          <p:nvPr>
            <p:ph type="ctrTitle"/>
          </p:nvPr>
        </p:nvSpPr>
        <p:spPr>
          <a:xfrm>
            <a:off x="4366000" y="513675"/>
            <a:ext cx="3972000" cy="533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666666"/>
                </a:solidFill>
              </a:rPr>
              <a:t>controllers/index.lc</a:t>
            </a:r>
            <a:endParaRPr sz="1800">
              <a:solidFill>
                <a:srgbClr val="666666"/>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Shape 360"/>
          <p:cNvSpPr txBox="1"/>
          <p:nvPr>
            <p:ph type="ctrTitle"/>
          </p:nvPr>
        </p:nvSpPr>
        <p:spPr>
          <a:xfrm>
            <a:off x="700125" y="112050"/>
            <a:ext cx="8235000" cy="650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434343"/>
                </a:solidFill>
              </a:rPr>
              <a:t>#5 Coding the Controller and Web View</a:t>
            </a:r>
            <a:endParaRPr sz="1800">
              <a:solidFill>
                <a:srgbClr val="434343"/>
              </a:solidFill>
            </a:endParaRPr>
          </a:p>
        </p:txBody>
      </p:sp>
      <p:pic>
        <p:nvPicPr>
          <p:cNvPr id="361" name="Shape 361"/>
          <p:cNvPicPr preferRelativeResize="0"/>
          <p:nvPr/>
        </p:nvPicPr>
        <p:blipFill rotWithShape="1">
          <a:blip r:embed="rId3">
            <a:alphaModFix/>
          </a:blip>
          <a:srcRect b="0" l="14588" r="17935" t="0"/>
          <a:stretch/>
        </p:blipFill>
        <p:spPr>
          <a:xfrm>
            <a:off x="43475" y="28750"/>
            <a:ext cx="481099" cy="650574"/>
          </a:xfrm>
          <a:prstGeom prst="rect">
            <a:avLst/>
          </a:prstGeom>
          <a:noFill/>
          <a:ln>
            <a:noFill/>
          </a:ln>
        </p:spPr>
      </p:pic>
      <p:sp>
        <p:nvSpPr>
          <p:cNvPr id="362" name="Shape 362"/>
          <p:cNvSpPr txBox="1"/>
          <p:nvPr/>
        </p:nvSpPr>
        <p:spPr>
          <a:xfrm>
            <a:off x="4453100" y="985250"/>
            <a:ext cx="4591200" cy="39552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t/>
            </a:r>
            <a:endParaRPr b="1" sz="1100">
              <a:solidFill>
                <a:schemeClr val="dk1"/>
              </a:solidFill>
            </a:endParaRPr>
          </a:p>
          <a:p>
            <a:pPr indent="0" lvl="0" marL="0" rtl="0">
              <a:lnSpc>
                <a:spcPct val="115000"/>
              </a:lnSpc>
              <a:spcBef>
                <a:spcPts val="0"/>
              </a:spcBef>
              <a:spcAft>
                <a:spcPts val="0"/>
              </a:spcAft>
              <a:buClr>
                <a:schemeClr val="dk1"/>
              </a:buClr>
              <a:buSzPts val="1100"/>
              <a:buFont typeface="Arial"/>
              <a:buNone/>
            </a:pPr>
            <a:r>
              <a:t/>
            </a:r>
            <a:endParaRPr b="1"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008E00"/>
                </a:solidFill>
              </a:rPr>
              <a:t># load Best Game Products </a:t>
            </a:r>
            <a:endParaRPr b="1" sz="1100">
              <a:solidFill>
                <a:srgbClr val="008E00"/>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918F00"/>
                </a:solidFill>
              </a:rPr>
              <a:t>put</a:t>
            </a:r>
            <a:r>
              <a:rPr lang="en" sz="1100">
                <a:solidFill>
                  <a:schemeClr val="dk1"/>
                </a:solidFill>
              </a:rPr>
              <a:t> getAppsByGroup(</a:t>
            </a:r>
            <a:r>
              <a:rPr lang="en" sz="1100">
                <a:solidFill>
                  <a:srgbClr val="011892"/>
                </a:solidFill>
              </a:rPr>
              <a:t>"games"</a:t>
            </a:r>
            <a:r>
              <a:rPr lang="en" sz="1100">
                <a:solidFill>
                  <a:schemeClr val="dk1"/>
                </a:solidFill>
              </a:rPr>
              <a:t>) </a:t>
            </a:r>
            <a:r>
              <a:rPr lang="en" sz="1100">
                <a:solidFill>
                  <a:srgbClr val="932192"/>
                </a:solidFill>
              </a:rPr>
              <a:t>into</a:t>
            </a:r>
            <a:r>
              <a:rPr lang="en" sz="1100">
                <a:solidFill>
                  <a:schemeClr val="dk1"/>
                </a:solidFill>
              </a:rPr>
              <a:t> tGamesA</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918F00"/>
                </a:solidFill>
              </a:rPr>
              <a:t>put</a:t>
            </a:r>
            <a:r>
              <a:rPr lang="en" sz="1100">
                <a:solidFill>
                  <a:schemeClr val="dk1"/>
                </a:solidFill>
              </a:rPr>
              <a:t> tFeaturedA </a:t>
            </a:r>
            <a:r>
              <a:rPr lang="en" sz="1100">
                <a:solidFill>
                  <a:srgbClr val="932192"/>
                </a:solidFill>
              </a:rPr>
              <a:t>into</a:t>
            </a:r>
            <a:r>
              <a:rPr lang="en" sz="1100">
                <a:solidFill>
                  <a:schemeClr val="dk1"/>
                </a:solidFill>
              </a:rPr>
              <a:t> tHomePageA[</a:t>
            </a:r>
            <a:r>
              <a:rPr lang="en" sz="1100">
                <a:solidFill>
                  <a:srgbClr val="011892"/>
                </a:solidFill>
              </a:rPr>
              <a:t>"products"</a:t>
            </a:r>
            <a:r>
              <a:rPr lang="en" sz="1100">
                <a:solidFill>
                  <a:schemeClr val="dk1"/>
                </a:solidFill>
              </a:rPr>
              <a:t>][</a:t>
            </a:r>
            <a:r>
              <a:rPr lang="en" sz="1100">
                <a:solidFill>
                  <a:srgbClr val="011892"/>
                </a:solidFill>
              </a:rPr>
              <a:t>"games"</a:t>
            </a:r>
            <a:r>
              <a:rPr lang="en" sz="1100">
                <a:solidFill>
                  <a:schemeClr val="dk1"/>
                </a:solidFill>
              </a:rPr>
              <a:t>]</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008E00"/>
                </a:solidFill>
              </a:rPr>
              <a:t>--------------------------------------------</a:t>
            </a:r>
            <a:endParaRPr b="1" sz="1100">
              <a:solidFill>
                <a:srgbClr val="008E00"/>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008E00"/>
                </a:solidFill>
              </a:rPr>
              <a:t>--Category</a:t>
            </a:r>
            <a:endParaRPr b="1" sz="1100">
              <a:solidFill>
                <a:srgbClr val="008E00"/>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918F00"/>
                </a:solidFill>
              </a:rPr>
              <a:t>put</a:t>
            </a:r>
            <a:r>
              <a:rPr lang="en" sz="1100">
                <a:solidFill>
                  <a:schemeClr val="dk1"/>
                </a:solidFill>
              </a:rPr>
              <a:t> getAppCategories() </a:t>
            </a:r>
            <a:r>
              <a:rPr lang="en" sz="1100">
                <a:solidFill>
                  <a:srgbClr val="932192"/>
                </a:solidFill>
              </a:rPr>
              <a:t>into</a:t>
            </a:r>
            <a:r>
              <a:rPr lang="en" sz="1100">
                <a:solidFill>
                  <a:schemeClr val="dk1"/>
                </a:solidFill>
              </a:rPr>
              <a:t> tCategoriesArray</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918F00"/>
                </a:solidFill>
              </a:rPr>
              <a:t>put</a:t>
            </a:r>
            <a:r>
              <a:rPr lang="en" sz="1100">
                <a:solidFill>
                  <a:schemeClr val="dk1"/>
                </a:solidFill>
              </a:rPr>
              <a:t> tCategoriesArray </a:t>
            </a:r>
            <a:r>
              <a:rPr lang="en" sz="1100">
                <a:solidFill>
                  <a:srgbClr val="932192"/>
                </a:solidFill>
              </a:rPr>
              <a:t>into</a:t>
            </a:r>
            <a:r>
              <a:rPr lang="en" sz="1100">
                <a:solidFill>
                  <a:schemeClr val="dk1"/>
                </a:solidFill>
              </a:rPr>
              <a:t> tHomePageA[</a:t>
            </a:r>
            <a:r>
              <a:rPr lang="en" sz="1100">
                <a:solidFill>
                  <a:srgbClr val="011892"/>
                </a:solidFill>
              </a:rPr>
              <a:t>"categories"</a:t>
            </a:r>
            <a:r>
              <a:rPr lang="en" sz="1100">
                <a:solidFill>
                  <a:schemeClr val="dk1"/>
                </a:solidFill>
              </a:rPr>
              <a:t>]</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918F00"/>
                </a:solidFill>
              </a:rPr>
              <a:t>return</a:t>
            </a:r>
            <a:r>
              <a:rPr lang="en" sz="1100">
                <a:solidFill>
                  <a:schemeClr val="dk1"/>
                </a:solidFill>
              </a:rPr>
              <a:t> tHomePageA</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b="1" lang="en" sz="1100">
                <a:solidFill>
                  <a:schemeClr val="dk1"/>
                </a:solidFill>
              </a:rPr>
              <a:t>end</a:t>
            </a:r>
            <a:r>
              <a:rPr lang="en" sz="1100">
                <a:solidFill>
                  <a:schemeClr val="dk1"/>
                </a:solidFill>
              </a:rPr>
              <a:t> buildAppHomeArray</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t/>
            </a:r>
            <a:endParaRPr b="1" sz="1100">
              <a:solidFill>
                <a:schemeClr val="dk1"/>
              </a:solidFill>
            </a:endParaRPr>
          </a:p>
        </p:txBody>
      </p:sp>
      <p:sp>
        <p:nvSpPr>
          <p:cNvPr id="363" name="Shape 363"/>
          <p:cNvSpPr txBox="1"/>
          <p:nvPr/>
        </p:nvSpPr>
        <p:spPr>
          <a:xfrm>
            <a:off x="136075" y="943425"/>
            <a:ext cx="3302100" cy="3955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t/>
            </a:r>
            <a:endParaRPr>
              <a:solidFill>
                <a:schemeClr val="dk1"/>
              </a:solidFill>
            </a:endParaRPr>
          </a:p>
          <a:p>
            <a:pPr indent="0" lvl="0" marL="0" rtl="0">
              <a:spcBef>
                <a:spcPts val="0"/>
              </a:spcBef>
              <a:spcAft>
                <a:spcPts val="0"/>
              </a:spcAft>
              <a:buClr>
                <a:schemeClr val="dk1"/>
              </a:buClr>
              <a:buSzPts val="1100"/>
              <a:buFont typeface="Arial"/>
              <a:buNone/>
            </a:pPr>
            <a:r>
              <a:t/>
            </a:r>
            <a:endParaRPr>
              <a:solidFill>
                <a:schemeClr val="dk1"/>
              </a:solidFill>
            </a:endParaRPr>
          </a:p>
          <a:p>
            <a:pPr indent="0" lvl="0" marL="0" rtl="0">
              <a:spcBef>
                <a:spcPts val="0"/>
              </a:spcBef>
              <a:spcAft>
                <a:spcPts val="0"/>
              </a:spcAft>
              <a:buClr>
                <a:schemeClr val="dk1"/>
              </a:buClr>
              <a:buSzPts val="1100"/>
              <a:buFont typeface="Arial"/>
              <a:buNone/>
            </a:pPr>
            <a:r>
              <a:rPr lang="en">
                <a:solidFill>
                  <a:schemeClr val="dk1"/>
                </a:solidFill>
              </a:rPr>
              <a:t>4. Get the next app product group. In this case it is “games”.</a:t>
            </a:r>
            <a:endParaRPr>
              <a:solidFill>
                <a:schemeClr val="dk1"/>
              </a:solidFill>
            </a:endParaRPr>
          </a:p>
          <a:p>
            <a:pPr indent="0" lvl="0" marL="0" rtl="0">
              <a:spcBef>
                <a:spcPts val="0"/>
              </a:spcBef>
              <a:spcAft>
                <a:spcPts val="0"/>
              </a:spcAft>
              <a:buClr>
                <a:schemeClr val="dk1"/>
              </a:buClr>
              <a:buSzPts val="1100"/>
              <a:buFont typeface="Arial"/>
              <a:buNone/>
            </a:pPr>
            <a:r>
              <a:t/>
            </a:r>
            <a:endParaRPr>
              <a:solidFill>
                <a:schemeClr val="dk1"/>
              </a:solidFill>
            </a:endParaRPr>
          </a:p>
          <a:p>
            <a:pPr indent="0" lvl="0" marL="0" rtl="0">
              <a:spcBef>
                <a:spcPts val="0"/>
              </a:spcBef>
              <a:spcAft>
                <a:spcPts val="0"/>
              </a:spcAft>
              <a:buClr>
                <a:schemeClr val="dk1"/>
              </a:buClr>
              <a:buSzPts val="1100"/>
              <a:buFont typeface="Arial"/>
              <a:buNone/>
            </a:pPr>
            <a:r>
              <a:rPr lang="en">
                <a:solidFill>
                  <a:schemeClr val="dk1"/>
                </a:solidFill>
              </a:rPr>
              <a:t>5. After the array is created, return the </a:t>
            </a:r>
            <a:r>
              <a:rPr b="1" lang="en">
                <a:solidFill>
                  <a:schemeClr val="dk1"/>
                </a:solidFill>
              </a:rPr>
              <a:t>tHomePageA</a:t>
            </a:r>
            <a:r>
              <a:rPr lang="en">
                <a:solidFill>
                  <a:schemeClr val="dk1"/>
                </a:solidFill>
              </a:rPr>
              <a:t> array.</a:t>
            </a:r>
            <a:endParaRPr>
              <a:solidFill>
                <a:schemeClr val="dk1"/>
              </a:solidFill>
            </a:endParaRPr>
          </a:p>
          <a:p>
            <a:pPr indent="0" lvl="0" marL="0" rtl="0">
              <a:lnSpc>
                <a:spcPct val="100000"/>
              </a:lnSpc>
              <a:spcBef>
                <a:spcPts val="0"/>
              </a:spcBef>
              <a:spcAft>
                <a:spcPts val="0"/>
              </a:spcAft>
              <a:buNone/>
            </a:pPr>
            <a:r>
              <a:t/>
            </a:r>
            <a:endParaRPr/>
          </a:p>
        </p:txBody>
      </p:sp>
      <p:sp>
        <p:nvSpPr>
          <p:cNvPr id="364" name="Shape 364"/>
          <p:cNvSpPr/>
          <p:nvPr/>
        </p:nvSpPr>
        <p:spPr>
          <a:xfrm>
            <a:off x="3952438" y="1578925"/>
            <a:ext cx="381000" cy="3810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4</a:t>
            </a:r>
            <a:endParaRPr b="1">
              <a:solidFill>
                <a:srgbClr val="FFFFFF"/>
              </a:solidFill>
            </a:endParaRPr>
          </a:p>
        </p:txBody>
      </p:sp>
      <p:sp>
        <p:nvSpPr>
          <p:cNvPr id="365" name="Shape 365"/>
          <p:cNvSpPr/>
          <p:nvPr/>
        </p:nvSpPr>
        <p:spPr>
          <a:xfrm>
            <a:off x="3993863" y="3058838"/>
            <a:ext cx="381000" cy="3810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5</a:t>
            </a:r>
            <a:endParaRPr b="1">
              <a:solidFill>
                <a:srgbClr val="FFFFFF"/>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sp>
        <p:nvSpPr>
          <p:cNvPr id="370" name="Shape 370"/>
          <p:cNvSpPr txBox="1"/>
          <p:nvPr>
            <p:ph type="ctrTitle"/>
          </p:nvPr>
        </p:nvSpPr>
        <p:spPr>
          <a:xfrm>
            <a:off x="700125" y="112050"/>
            <a:ext cx="8235000" cy="650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434343"/>
                </a:solidFill>
              </a:rPr>
              <a:t>#5 Coding the Controller and Web View</a:t>
            </a:r>
            <a:endParaRPr sz="1800">
              <a:solidFill>
                <a:srgbClr val="434343"/>
              </a:solidFill>
            </a:endParaRPr>
          </a:p>
        </p:txBody>
      </p:sp>
      <p:pic>
        <p:nvPicPr>
          <p:cNvPr id="371" name="Shape 371"/>
          <p:cNvPicPr preferRelativeResize="0"/>
          <p:nvPr/>
        </p:nvPicPr>
        <p:blipFill rotWithShape="1">
          <a:blip r:embed="rId3">
            <a:alphaModFix/>
          </a:blip>
          <a:srcRect b="0" l="14588" r="17935" t="0"/>
          <a:stretch/>
        </p:blipFill>
        <p:spPr>
          <a:xfrm>
            <a:off x="43475" y="28750"/>
            <a:ext cx="481099" cy="650574"/>
          </a:xfrm>
          <a:prstGeom prst="rect">
            <a:avLst/>
          </a:prstGeom>
          <a:noFill/>
          <a:ln>
            <a:noFill/>
          </a:ln>
        </p:spPr>
      </p:pic>
      <p:sp>
        <p:nvSpPr>
          <p:cNvPr id="372" name="Shape 372"/>
          <p:cNvSpPr txBox="1"/>
          <p:nvPr/>
        </p:nvSpPr>
        <p:spPr>
          <a:xfrm>
            <a:off x="4363350" y="985250"/>
            <a:ext cx="4680900" cy="39552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b="1" lang="en" sz="1100">
                <a:solidFill>
                  <a:schemeClr val="dk1"/>
                </a:solidFill>
              </a:rPr>
              <a:t>command</a:t>
            </a:r>
            <a:r>
              <a:rPr lang="en" sz="1100">
                <a:solidFill>
                  <a:schemeClr val="dk1"/>
                </a:solidFill>
              </a:rPr>
              <a:t> homeAppStoreHTML</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008E00"/>
                </a:solidFill>
              </a:rPr>
              <a:t>--Get the Data from the buildAppHomeArray</a:t>
            </a:r>
            <a:endParaRPr b="1" sz="1100">
              <a:solidFill>
                <a:srgbClr val="008E00"/>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008E00"/>
                </a:solidFill>
              </a:rPr>
              <a:t>--and simply add it to the global array gData</a:t>
            </a:r>
            <a:endParaRPr b="1" sz="1100">
              <a:solidFill>
                <a:srgbClr val="008E00"/>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918F00"/>
                </a:solidFill>
              </a:rPr>
              <a:t>put</a:t>
            </a:r>
            <a:r>
              <a:rPr lang="en" sz="1100">
                <a:solidFill>
                  <a:schemeClr val="dk1"/>
                </a:solidFill>
              </a:rPr>
              <a:t> buildAppHomeArray() </a:t>
            </a:r>
            <a:r>
              <a:rPr lang="en" sz="1100">
                <a:solidFill>
                  <a:srgbClr val="932192"/>
                </a:solidFill>
              </a:rPr>
              <a:t>into</a:t>
            </a:r>
            <a:r>
              <a:rPr lang="en" sz="1100">
                <a:solidFill>
                  <a:schemeClr val="dk1"/>
                </a:solidFill>
              </a:rPr>
              <a:t> gData[</a:t>
            </a:r>
            <a:r>
              <a:rPr lang="en" sz="1100">
                <a:solidFill>
                  <a:srgbClr val="011892"/>
                </a:solidFill>
              </a:rPr>
              <a:t>"slider"</a:t>
            </a:r>
            <a:r>
              <a:rPr lang="en" sz="1100">
                <a:solidFill>
                  <a:schemeClr val="dk1"/>
                </a:solidFill>
              </a:rPr>
              <a:t>]</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008E00"/>
                </a:solidFill>
              </a:rPr>
              <a:t>--Build the Home Page</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918F00"/>
                </a:solidFill>
              </a:rPr>
              <a:t>get</a:t>
            </a:r>
            <a:r>
              <a:rPr lang="en" sz="1100">
                <a:solidFill>
                  <a:schemeClr val="dk1"/>
                </a:solidFill>
              </a:rPr>
              <a:t> rigLoadView(</a:t>
            </a:r>
            <a:r>
              <a:rPr lang="en" sz="1100">
                <a:solidFill>
                  <a:srgbClr val="011892"/>
                </a:solidFill>
              </a:rPr>
              <a:t>"home"</a:t>
            </a:r>
            <a:r>
              <a:rPr lang="en" sz="1100">
                <a:solidFill>
                  <a:schemeClr val="dk1"/>
                </a:solidFill>
              </a:rPr>
              <a:t>) </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b="1" lang="en" sz="1100">
                <a:solidFill>
                  <a:schemeClr val="dk1"/>
                </a:solidFill>
              </a:rPr>
              <a:t>end</a:t>
            </a:r>
            <a:r>
              <a:rPr lang="en" sz="1100">
                <a:solidFill>
                  <a:schemeClr val="dk1"/>
                </a:solidFill>
              </a:rPr>
              <a:t> homeAppStoreHTML</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t/>
            </a:r>
            <a:endParaRPr b="1" sz="1100">
              <a:solidFill>
                <a:schemeClr val="dk1"/>
              </a:solidFill>
            </a:endParaRPr>
          </a:p>
        </p:txBody>
      </p:sp>
      <p:sp>
        <p:nvSpPr>
          <p:cNvPr id="373" name="Shape 373"/>
          <p:cNvSpPr txBox="1"/>
          <p:nvPr/>
        </p:nvSpPr>
        <p:spPr>
          <a:xfrm>
            <a:off x="136075" y="943425"/>
            <a:ext cx="3302100" cy="3955200"/>
          </a:xfrm>
          <a:prstGeom prst="rect">
            <a:avLst/>
          </a:prstGeom>
          <a:noFill/>
          <a:ln>
            <a:noFill/>
          </a:ln>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b="1" lang="en">
                <a:solidFill>
                  <a:schemeClr val="dk1"/>
                </a:solidFill>
              </a:rPr>
              <a:t>homeAppStoreHTML</a:t>
            </a:r>
            <a:r>
              <a:rPr lang="en">
                <a:solidFill>
                  <a:schemeClr val="dk1"/>
                </a:solidFill>
              </a:rPr>
              <a:t> is the actual public call to generate the HTML for our App Store.</a:t>
            </a:r>
            <a:endParaRPr>
              <a:solidFill>
                <a:schemeClr val="dk1"/>
              </a:solidFill>
            </a:endParaRPr>
          </a:p>
          <a:p>
            <a:pPr indent="0" lvl="0" marL="0" rtl="0">
              <a:lnSpc>
                <a:spcPct val="100000"/>
              </a:lnSpc>
              <a:spcBef>
                <a:spcPts val="0"/>
              </a:spcBef>
              <a:spcAft>
                <a:spcPts val="0"/>
              </a:spcAft>
              <a:buNone/>
            </a:pPr>
            <a:r>
              <a:t/>
            </a:r>
            <a:endParaRPr>
              <a:solidFill>
                <a:schemeClr val="dk1"/>
              </a:solidFill>
            </a:endParaRPr>
          </a:p>
          <a:p>
            <a:pPr indent="0" lvl="0" marL="0" rtl="0">
              <a:lnSpc>
                <a:spcPct val="100000"/>
              </a:lnSpc>
              <a:spcBef>
                <a:spcPts val="0"/>
              </a:spcBef>
              <a:spcAft>
                <a:spcPts val="0"/>
              </a:spcAft>
              <a:buNone/>
            </a:pPr>
            <a:r>
              <a:rPr lang="en">
                <a:solidFill>
                  <a:schemeClr val="dk1"/>
                </a:solidFill>
              </a:rPr>
              <a:t>1. We call the </a:t>
            </a:r>
            <a:r>
              <a:rPr b="1" lang="en">
                <a:solidFill>
                  <a:schemeClr val="dk1"/>
                </a:solidFill>
              </a:rPr>
              <a:t>buildAppHomeArray</a:t>
            </a:r>
            <a:r>
              <a:rPr lang="en">
                <a:solidFill>
                  <a:schemeClr val="dk1"/>
                </a:solidFill>
              </a:rPr>
              <a:t> to load load the array and do all of the work with the model. Our job here is to load it into the gData global array to be use in the view.</a:t>
            </a:r>
            <a:endParaRPr>
              <a:solidFill>
                <a:schemeClr val="dk1"/>
              </a:solidFill>
            </a:endParaRPr>
          </a:p>
          <a:p>
            <a:pPr indent="0" lvl="0" marL="0" rtl="0">
              <a:lnSpc>
                <a:spcPct val="100000"/>
              </a:lnSpc>
              <a:spcBef>
                <a:spcPts val="0"/>
              </a:spcBef>
              <a:spcAft>
                <a:spcPts val="0"/>
              </a:spcAft>
              <a:buNone/>
            </a:pPr>
            <a:r>
              <a:t/>
            </a:r>
            <a:endParaRPr>
              <a:solidFill>
                <a:schemeClr val="dk1"/>
              </a:solidFill>
            </a:endParaRPr>
          </a:p>
          <a:p>
            <a:pPr indent="0" lvl="0" marL="0" rtl="0">
              <a:lnSpc>
                <a:spcPct val="100000"/>
              </a:lnSpc>
              <a:spcBef>
                <a:spcPts val="0"/>
              </a:spcBef>
              <a:spcAft>
                <a:spcPts val="0"/>
              </a:spcAft>
              <a:buNone/>
            </a:pPr>
            <a:r>
              <a:rPr lang="en">
                <a:solidFill>
                  <a:schemeClr val="dk1"/>
                </a:solidFill>
              </a:rPr>
              <a:t>2. Call the </a:t>
            </a:r>
            <a:r>
              <a:rPr b="1" lang="en">
                <a:solidFill>
                  <a:schemeClr val="dk1"/>
                </a:solidFill>
              </a:rPr>
              <a:t>rigLoadView</a:t>
            </a:r>
            <a:r>
              <a:rPr lang="en">
                <a:solidFill>
                  <a:schemeClr val="dk1"/>
                </a:solidFill>
              </a:rPr>
              <a:t> which will find the “home” </a:t>
            </a:r>
            <a:r>
              <a:rPr b="1" lang="en">
                <a:solidFill>
                  <a:schemeClr val="dk1"/>
                </a:solidFill>
              </a:rPr>
              <a:t>home.lc</a:t>
            </a:r>
            <a:r>
              <a:rPr lang="en">
                <a:solidFill>
                  <a:schemeClr val="dk1"/>
                </a:solidFill>
              </a:rPr>
              <a:t> in the views folder.</a:t>
            </a:r>
            <a:endParaRPr>
              <a:solidFill>
                <a:schemeClr val="dk1"/>
              </a:solidFill>
            </a:endParaRPr>
          </a:p>
          <a:p>
            <a:pPr indent="0" lvl="0" marL="0" rtl="0">
              <a:lnSpc>
                <a:spcPct val="100000"/>
              </a:lnSpc>
              <a:spcBef>
                <a:spcPts val="0"/>
              </a:spcBef>
              <a:spcAft>
                <a:spcPts val="0"/>
              </a:spcAft>
              <a:buNone/>
            </a:pPr>
            <a:r>
              <a:t/>
            </a:r>
            <a:endParaRPr>
              <a:solidFill>
                <a:schemeClr val="dk1"/>
              </a:solidFill>
            </a:endParaRPr>
          </a:p>
          <a:p>
            <a:pPr indent="0" lvl="0" marL="0" rtl="0">
              <a:lnSpc>
                <a:spcPct val="100000"/>
              </a:lnSpc>
              <a:spcBef>
                <a:spcPts val="0"/>
              </a:spcBef>
              <a:spcAft>
                <a:spcPts val="0"/>
              </a:spcAft>
              <a:buNone/>
            </a:pPr>
            <a:r>
              <a:t/>
            </a:r>
            <a:endParaRPr/>
          </a:p>
        </p:txBody>
      </p:sp>
      <p:sp>
        <p:nvSpPr>
          <p:cNvPr id="374" name="Shape 374"/>
          <p:cNvSpPr/>
          <p:nvPr/>
        </p:nvSpPr>
        <p:spPr>
          <a:xfrm>
            <a:off x="3911013" y="1716975"/>
            <a:ext cx="381000" cy="3810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1</a:t>
            </a:r>
            <a:endParaRPr b="1">
              <a:solidFill>
                <a:srgbClr val="FFFFFF"/>
              </a:solidFill>
            </a:endParaRPr>
          </a:p>
        </p:txBody>
      </p:sp>
      <p:sp>
        <p:nvSpPr>
          <p:cNvPr id="375" name="Shape 375"/>
          <p:cNvSpPr/>
          <p:nvPr/>
        </p:nvSpPr>
        <p:spPr>
          <a:xfrm>
            <a:off x="3911013" y="2534138"/>
            <a:ext cx="381000" cy="3810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2</a:t>
            </a:r>
            <a:endParaRPr b="1">
              <a:solidFill>
                <a:srgbClr val="FFFFFF"/>
              </a:solidFill>
            </a:endParaRPr>
          </a:p>
        </p:txBody>
      </p:sp>
      <p:sp>
        <p:nvSpPr>
          <p:cNvPr id="376" name="Shape 376"/>
          <p:cNvSpPr txBox="1"/>
          <p:nvPr>
            <p:ph type="ctrTitle"/>
          </p:nvPr>
        </p:nvSpPr>
        <p:spPr>
          <a:xfrm>
            <a:off x="4366000" y="513675"/>
            <a:ext cx="3972000" cy="533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666666"/>
                </a:solidFill>
              </a:rPr>
              <a:t>controllers/index.lc</a:t>
            </a:r>
            <a:endParaRPr sz="1800">
              <a:solidFill>
                <a:srgbClr val="666666"/>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Shape 381"/>
          <p:cNvSpPr txBox="1"/>
          <p:nvPr>
            <p:ph type="ctrTitle"/>
          </p:nvPr>
        </p:nvSpPr>
        <p:spPr>
          <a:xfrm>
            <a:off x="700125" y="112050"/>
            <a:ext cx="8235000" cy="650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434343"/>
                </a:solidFill>
              </a:rPr>
              <a:t>#6 REST API and mobile Apps</a:t>
            </a:r>
            <a:endParaRPr sz="1800">
              <a:solidFill>
                <a:srgbClr val="434343"/>
              </a:solidFill>
            </a:endParaRPr>
          </a:p>
          <a:p>
            <a:pPr indent="0" lvl="0" marL="0" rtl="0">
              <a:spcBef>
                <a:spcPts val="0"/>
              </a:spcBef>
              <a:spcAft>
                <a:spcPts val="0"/>
              </a:spcAft>
              <a:buNone/>
            </a:pPr>
            <a:r>
              <a:t/>
            </a:r>
            <a:endParaRPr sz="1800">
              <a:solidFill>
                <a:srgbClr val="434343"/>
              </a:solidFill>
            </a:endParaRPr>
          </a:p>
        </p:txBody>
      </p:sp>
      <p:pic>
        <p:nvPicPr>
          <p:cNvPr id="382" name="Shape 382"/>
          <p:cNvPicPr preferRelativeResize="0"/>
          <p:nvPr/>
        </p:nvPicPr>
        <p:blipFill rotWithShape="1">
          <a:blip r:embed="rId3">
            <a:alphaModFix/>
          </a:blip>
          <a:srcRect b="0" l="14588" r="17935" t="0"/>
          <a:stretch/>
        </p:blipFill>
        <p:spPr>
          <a:xfrm>
            <a:off x="43475" y="28750"/>
            <a:ext cx="481099" cy="650574"/>
          </a:xfrm>
          <a:prstGeom prst="rect">
            <a:avLst/>
          </a:prstGeom>
          <a:noFill/>
          <a:ln>
            <a:noFill/>
          </a:ln>
        </p:spPr>
      </p:pic>
      <p:sp>
        <p:nvSpPr>
          <p:cNvPr id="383" name="Shape 383"/>
          <p:cNvSpPr txBox="1"/>
          <p:nvPr/>
        </p:nvSpPr>
        <p:spPr>
          <a:xfrm>
            <a:off x="188525" y="952525"/>
            <a:ext cx="4090800" cy="3955200"/>
          </a:xfrm>
          <a:prstGeom prst="rect">
            <a:avLst/>
          </a:prstGeom>
          <a:noFill/>
          <a:ln>
            <a:noFill/>
          </a:ln>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a:solidFill>
                  <a:schemeClr val="dk1"/>
                </a:solidFill>
                <a:latin typeface="Droid Sans"/>
                <a:ea typeface="Droid Sans"/>
                <a:cs typeface="Droid Sans"/>
                <a:sym typeface="Droid Sans"/>
              </a:rPr>
              <a:t>Now the App side… This will be different from our web view because the server can not control the view. It is an app that has already been created. We can only send the data array in the form of JSON. The the App [an external View] will need to have the logic to </a:t>
            </a:r>
            <a:endParaRPr>
              <a:solidFill>
                <a:schemeClr val="dk1"/>
              </a:solidFill>
              <a:latin typeface="Droid Sans"/>
              <a:ea typeface="Droid Sans"/>
              <a:cs typeface="Droid Sans"/>
              <a:sym typeface="Droid Sans"/>
            </a:endParaRPr>
          </a:p>
          <a:p>
            <a:pPr indent="0" lvl="0" marL="0" rtl="0">
              <a:lnSpc>
                <a:spcPct val="100000"/>
              </a:lnSpc>
              <a:spcBef>
                <a:spcPts val="0"/>
              </a:spcBef>
              <a:spcAft>
                <a:spcPts val="0"/>
              </a:spcAft>
              <a:buNone/>
            </a:pPr>
            <a:r>
              <a:t/>
            </a:r>
            <a:endParaRPr>
              <a:solidFill>
                <a:schemeClr val="dk1"/>
              </a:solidFill>
              <a:latin typeface="Droid Sans"/>
              <a:ea typeface="Droid Sans"/>
              <a:cs typeface="Droid Sans"/>
              <a:sym typeface="Droid Sans"/>
            </a:endParaRPr>
          </a:p>
          <a:p>
            <a:pPr indent="-317500" lvl="0" marL="457200" rtl="0">
              <a:lnSpc>
                <a:spcPct val="100000"/>
              </a:lnSpc>
              <a:spcBef>
                <a:spcPts val="0"/>
              </a:spcBef>
              <a:spcAft>
                <a:spcPts val="0"/>
              </a:spcAft>
              <a:buClr>
                <a:schemeClr val="dk1"/>
              </a:buClr>
              <a:buSzPts val="1400"/>
              <a:buFont typeface="Droid Sans"/>
              <a:buAutoNum type="arabicPeriod"/>
            </a:pPr>
            <a:r>
              <a:rPr lang="en">
                <a:solidFill>
                  <a:schemeClr val="dk1"/>
                </a:solidFill>
                <a:latin typeface="Droid Sans"/>
                <a:ea typeface="Droid Sans"/>
                <a:cs typeface="Droid Sans"/>
                <a:sym typeface="Droid Sans"/>
              </a:rPr>
              <a:t>Get the JSON from the server by using the cCloudURL URL.</a:t>
            </a:r>
            <a:br>
              <a:rPr lang="en">
                <a:solidFill>
                  <a:schemeClr val="dk1"/>
                </a:solidFill>
                <a:latin typeface="Droid Sans"/>
                <a:ea typeface="Droid Sans"/>
                <a:cs typeface="Droid Sans"/>
                <a:sym typeface="Droid Sans"/>
              </a:rPr>
            </a:br>
            <a:endParaRPr>
              <a:solidFill>
                <a:schemeClr val="dk1"/>
              </a:solidFill>
              <a:latin typeface="Droid Sans"/>
              <a:ea typeface="Droid Sans"/>
              <a:cs typeface="Droid Sans"/>
              <a:sym typeface="Droid Sans"/>
            </a:endParaRPr>
          </a:p>
          <a:p>
            <a:pPr indent="-317500" lvl="0" marL="457200" rtl="0">
              <a:lnSpc>
                <a:spcPct val="100000"/>
              </a:lnSpc>
              <a:spcBef>
                <a:spcPts val="0"/>
              </a:spcBef>
              <a:spcAft>
                <a:spcPts val="0"/>
              </a:spcAft>
              <a:buClr>
                <a:schemeClr val="dk1"/>
              </a:buClr>
              <a:buSzPts val="1400"/>
              <a:buFont typeface="Droid Sans"/>
              <a:buAutoNum type="arabicPeriod"/>
            </a:pPr>
            <a:r>
              <a:rPr lang="en">
                <a:solidFill>
                  <a:schemeClr val="dk1"/>
                </a:solidFill>
                <a:latin typeface="Droid Sans"/>
                <a:ea typeface="Droid Sans"/>
                <a:cs typeface="Droid Sans"/>
                <a:sym typeface="Droid Sans"/>
              </a:rPr>
              <a:t>Convert the JSON back into an Array.</a:t>
            </a:r>
            <a:br>
              <a:rPr lang="en">
                <a:solidFill>
                  <a:schemeClr val="dk1"/>
                </a:solidFill>
                <a:latin typeface="Droid Sans"/>
                <a:ea typeface="Droid Sans"/>
                <a:cs typeface="Droid Sans"/>
                <a:sym typeface="Droid Sans"/>
              </a:rPr>
            </a:br>
            <a:endParaRPr>
              <a:solidFill>
                <a:schemeClr val="dk1"/>
              </a:solidFill>
              <a:latin typeface="Droid Sans"/>
              <a:ea typeface="Droid Sans"/>
              <a:cs typeface="Droid Sans"/>
              <a:sym typeface="Droid Sans"/>
            </a:endParaRPr>
          </a:p>
          <a:p>
            <a:pPr indent="-317500" lvl="0" marL="457200" rtl="0">
              <a:lnSpc>
                <a:spcPct val="100000"/>
              </a:lnSpc>
              <a:spcBef>
                <a:spcPts val="0"/>
              </a:spcBef>
              <a:spcAft>
                <a:spcPts val="0"/>
              </a:spcAft>
              <a:buClr>
                <a:schemeClr val="dk1"/>
              </a:buClr>
              <a:buSzPts val="1400"/>
              <a:buFont typeface="Droid Sans"/>
              <a:buAutoNum type="arabicPeriod"/>
            </a:pPr>
            <a:r>
              <a:rPr lang="en">
                <a:solidFill>
                  <a:schemeClr val="dk1"/>
                </a:solidFill>
                <a:latin typeface="Droid Sans"/>
                <a:ea typeface="Droid Sans"/>
                <a:cs typeface="Droid Sans"/>
                <a:sym typeface="Droid Sans"/>
              </a:rPr>
              <a:t>Use the data to create a View, but this time for mobile apps.</a:t>
            </a:r>
            <a:endParaRPr>
              <a:solidFill>
                <a:schemeClr val="dk1"/>
              </a:solidFill>
              <a:latin typeface="Droid Sans"/>
              <a:ea typeface="Droid Sans"/>
              <a:cs typeface="Droid Sans"/>
              <a:sym typeface="Droid Sans"/>
            </a:endParaRPr>
          </a:p>
          <a:p>
            <a:pPr indent="0" lvl="0" marL="0" rtl="0">
              <a:lnSpc>
                <a:spcPct val="100000"/>
              </a:lnSpc>
              <a:spcBef>
                <a:spcPts val="0"/>
              </a:spcBef>
              <a:spcAft>
                <a:spcPts val="0"/>
              </a:spcAft>
              <a:buNone/>
            </a:pPr>
            <a:r>
              <a:t/>
            </a:r>
            <a:endParaRPr>
              <a:solidFill>
                <a:schemeClr val="dk1"/>
              </a:solidFill>
              <a:latin typeface="Droid Sans"/>
              <a:ea typeface="Droid Sans"/>
              <a:cs typeface="Droid Sans"/>
              <a:sym typeface="Droid Sans"/>
            </a:endParaRPr>
          </a:p>
          <a:p>
            <a:pPr indent="0" lvl="0" marL="0" rtl="0">
              <a:lnSpc>
                <a:spcPct val="100000"/>
              </a:lnSpc>
              <a:spcBef>
                <a:spcPts val="0"/>
              </a:spcBef>
              <a:spcAft>
                <a:spcPts val="0"/>
              </a:spcAft>
              <a:buNone/>
            </a:pPr>
            <a:r>
              <a:t/>
            </a:r>
            <a:endParaRPr>
              <a:solidFill>
                <a:schemeClr val="dk1"/>
              </a:solidFill>
              <a:latin typeface="Droid Sans"/>
              <a:ea typeface="Droid Sans"/>
              <a:cs typeface="Droid Sans"/>
              <a:sym typeface="Droid Sans"/>
            </a:endParaRPr>
          </a:p>
          <a:p>
            <a:pPr indent="0" lvl="0" marL="0" rtl="0">
              <a:lnSpc>
                <a:spcPct val="100000"/>
              </a:lnSpc>
              <a:spcBef>
                <a:spcPts val="0"/>
              </a:spcBef>
              <a:spcAft>
                <a:spcPts val="0"/>
              </a:spcAft>
              <a:buNone/>
            </a:pPr>
            <a:r>
              <a:t/>
            </a:r>
            <a:endParaRPr>
              <a:solidFill>
                <a:schemeClr val="dk1"/>
              </a:solidFill>
              <a:latin typeface="Droid Sans"/>
              <a:ea typeface="Droid Sans"/>
              <a:cs typeface="Droid Sans"/>
              <a:sym typeface="Droid Sans"/>
            </a:endParaRPr>
          </a:p>
          <a:p>
            <a:pPr indent="0" lvl="0" marL="0" rtl="0">
              <a:lnSpc>
                <a:spcPct val="100000"/>
              </a:lnSpc>
              <a:spcBef>
                <a:spcPts val="0"/>
              </a:spcBef>
              <a:spcAft>
                <a:spcPts val="0"/>
              </a:spcAft>
              <a:buNone/>
            </a:pPr>
            <a:r>
              <a:t/>
            </a:r>
            <a:endParaRPr>
              <a:solidFill>
                <a:schemeClr val="dk1"/>
              </a:solidFill>
              <a:latin typeface="Droid Sans"/>
              <a:ea typeface="Droid Sans"/>
              <a:cs typeface="Droid Sans"/>
              <a:sym typeface="Droid Sans"/>
            </a:endParaRPr>
          </a:p>
          <a:p>
            <a:pPr indent="0" lvl="0" marL="0" rtl="0">
              <a:lnSpc>
                <a:spcPct val="100000"/>
              </a:lnSpc>
              <a:spcBef>
                <a:spcPts val="0"/>
              </a:spcBef>
              <a:spcAft>
                <a:spcPts val="0"/>
              </a:spcAft>
              <a:buNone/>
            </a:pPr>
            <a:r>
              <a:t/>
            </a:r>
            <a:endParaRPr/>
          </a:p>
        </p:txBody>
      </p:sp>
      <p:pic>
        <p:nvPicPr>
          <p:cNvPr id="384" name="Shape 384"/>
          <p:cNvPicPr preferRelativeResize="0"/>
          <p:nvPr/>
        </p:nvPicPr>
        <p:blipFill>
          <a:blip r:embed="rId4">
            <a:alphaModFix/>
          </a:blip>
          <a:stretch>
            <a:fillRect/>
          </a:stretch>
        </p:blipFill>
        <p:spPr>
          <a:xfrm>
            <a:off x="5993300" y="598312"/>
            <a:ext cx="2268100" cy="4309424"/>
          </a:xfrm>
          <a:prstGeom prst="rect">
            <a:avLst/>
          </a:prstGeom>
          <a:noFill/>
          <a:ln cap="flat" cmpd="sng" w="19050">
            <a:solidFill>
              <a:srgbClr val="D9D9D9"/>
            </a:solidFill>
            <a:prstDash val="solid"/>
            <a:round/>
            <a:headEnd len="sm" w="sm" type="none"/>
            <a:tailEnd len="sm" w="sm" type="none"/>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sp>
        <p:nvSpPr>
          <p:cNvPr id="389" name="Shape 389"/>
          <p:cNvSpPr txBox="1"/>
          <p:nvPr>
            <p:ph type="ctrTitle"/>
          </p:nvPr>
        </p:nvSpPr>
        <p:spPr>
          <a:xfrm>
            <a:off x="700125" y="112050"/>
            <a:ext cx="8235000" cy="650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800">
                <a:solidFill>
                  <a:srgbClr val="434343"/>
                </a:solidFill>
              </a:rPr>
              <a:t>#6 REST API and mobile Apps</a:t>
            </a:r>
            <a:endParaRPr sz="1800">
              <a:solidFill>
                <a:srgbClr val="434343"/>
              </a:solidFill>
            </a:endParaRPr>
          </a:p>
          <a:p>
            <a:pPr indent="0" lvl="0" marL="0" rtl="0">
              <a:spcBef>
                <a:spcPts val="0"/>
              </a:spcBef>
              <a:spcAft>
                <a:spcPts val="0"/>
              </a:spcAft>
              <a:buNone/>
            </a:pPr>
            <a:r>
              <a:t/>
            </a:r>
            <a:endParaRPr sz="1800">
              <a:solidFill>
                <a:srgbClr val="434343"/>
              </a:solidFill>
            </a:endParaRPr>
          </a:p>
        </p:txBody>
      </p:sp>
      <p:pic>
        <p:nvPicPr>
          <p:cNvPr id="390" name="Shape 390"/>
          <p:cNvPicPr preferRelativeResize="0"/>
          <p:nvPr/>
        </p:nvPicPr>
        <p:blipFill rotWithShape="1">
          <a:blip r:embed="rId3">
            <a:alphaModFix/>
          </a:blip>
          <a:srcRect b="0" l="14588" r="17935" t="0"/>
          <a:stretch/>
        </p:blipFill>
        <p:spPr>
          <a:xfrm>
            <a:off x="43475" y="28750"/>
            <a:ext cx="481099" cy="650574"/>
          </a:xfrm>
          <a:prstGeom prst="rect">
            <a:avLst/>
          </a:prstGeom>
          <a:noFill/>
          <a:ln>
            <a:noFill/>
          </a:ln>
        </p:spPr>
      </p:pic>
      <p:sp>
        <p:nvSpPr>
          <p:cNvPr id="391" name="Shape 391"/>
          <p:cNvSpPr txBox="1"/>
          <p:nvPr/>
        </p:nvSpPr>
        <p:spPr>
          <a:xfrm>
            <a:off x="4363350" y="985250"/>
            <a:ext cx="4680900" cy="39552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t/>
            </a:r>
            <a:endParaRPr b="1" sz="1100">
              <a:solidFill>
                <a:srgbClr val="008E00"/>
              </a:solidFill>
            </a:endParaRPr>
          </a:p>
          <a:p>
            <a:pPr indent="0" lvl="0" marL="0" rtl="0">
              <a:lnSpc>
                <a:spcPct val="115000"/>
              </a:lnSpc>
              <a:spcBef>
                <a:spcPts val="0"/>
              </a:spcBef>
              <a:spcAft>
                <a:spcPts val="0"/>
              </a:spcAft>
              <a:buClr>
                <a:schemeClr val="dk1"/>
              </a:buClr>
              <a:buSzPts val="1100"/>
              <a:buFont typeface="Arial"/>
              <a:buNone/>
            </a:pPr>
            <a:r>
              <a:rPr b="1" lang="en" sz="1100">
                <a:solidFill>
                  <a:schemeClr val="dk1"/>
                </a:solidFill>
              </a:rPr>
              <a:t>command</a:t>
            </a:r>
            <a:r>
              <a:rPr lang="en" sz="1100">
                <a:solidFill>
                  <a:schemeClr val="dk1"/>
                </a:solidFill>
              </a:rPr>
              <a:t> getHomeData</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918F00"/>
                </a:solidFill>
              </a:rPr>
              <a:t>include</a:t>
            </a:r>
            <a:r>
              <a:rPr lang="en" sz="1100">
                <a:solidFill>
                  <a:schemeClr val="dk1"/>
                </a:solidFill>
              </a:rPr>
              <a:t> </a:t>
            </a:r>
            <a:r>
              <a:rPr lang="en" sz="1100">
                <a:solidFill>
                  <a:srgbClr val="011892"/>
                </a:solidFill>
              </a:rPr>
              <a:t>"easyjson.lc"</a:t>
            </a:r>
            <a:endParaRPr sz="1100">
              <a:solidFill>
                <a:srgbClr val="011892"/>
              </a:solidFill>
            </a:endParaRPr>
          </a:p>
          <a:p>
            <a:pPr indent="0" lvl="0" marL="0" rtl="0">
              <a:lnSpc>
                <a:spcPct val="115000"/>
              </a:lnSpc>
              <a:spcBef>
                <a:spcPts val="0"/>
              </a:spcBef>
              <a:spcAft>
                <a:spcPts val="0"/>
              </a:spcAft>
              <a:buClr>
                <a:schemeClr val="dk1"/>
              </a:buClr>
              <a:buSzPts val="1100"/>
              <a:buFont typeface="Arial"/>
              <a:buNone/>
            </a:pPr>
            <a:r>
              <a:t/>
            </a:r>
            <a:endParaRPr sz="1100">
              <a:solidFill>
                <a:srgbClr val="011892"/>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008E00"/>
                </a:solidFill>
              </a:rPr>
              <a:t>--Get the Data from the buildAppHomeArray</a:t>
            </a:r>
            <a:endParaRPr b="1" sz="1100">
              <a:solidFill>
                <a:srgbClr val="008E00"/>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008E00"/>
                </a:solidFill>
              </a:rPr>
              <a:t>--and simply add it to the global array gData</a:t>
            </a:r>
            <a:endParaRPr b="1" sz="1100">
              <a:solidFill>
                <a:srgbClr val="008E00"/>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918F00"/>
                </a:solidFill>
              </a:rPr>
              <a:t>put</a:t>
            </a:r>
            <a:r>
              <a:rPr lang="en" sz="1100">
                <a:solidFill>
                  <a:schemeClr val="dk1"/>
                </a:solidFill>
              </a:rPr>
              <a:t> buildAppHomeArray() </a:t>
            </a:r>
            <a:r>
              <a:rPr lang="en" sz="1100">
                <a:solidFill>
                  <a:srgbClr val="932192"/>
                </a:solidFill>
              </a:rPr>
              <a:t>into</a:t>
            </a:r>
            <a:r>
              <a:rPr lang="en" sz="1100">
                <a:solidFill>
                  <a:schemeClr val="dk1"/>
                </a:solidFill>
              </a:rPr>
              <a:t> tHomeDataArray</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008E00"/>
                </a:solidFill>
              </a:rPr>
              <a:t>#convert data entries array to json</a:t>
            </a:r>
            <a:endParaRPr b="1" sz="1100">
              <a:solidFill>
                <a:srgbClr val="008E00"/>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918F00"/>
                </a:solidFill>
              </a:rPr>
              <a:t>put</a:t>
            </a:r>
            <a:r>
              <a:rPr lang="en" sz="1100">
                <a:solidFill>
                  <a:schemeClr val="dk1"/>
                </a:solidFill>
              </a:rPr>
              <a:t> jsonFromArray (tHomeDataArray) </a:t>
            </a:r>
            <a:r>
              <a:rPr lang="en" sz="1100">
                <a:solidFill>
                  <a:srgbClr val="932192"/>
                </a:solidFill>
              </a:rPr>
              <a:t>into</a:t>
            </a:r>
            <a:r>
              <a:rPr lang="en" sz="1100">
                <a:solidFill>
                  <a:schemeClr val="dk1"/>
                </a:solidFill>
              </a:rPr>
              <a:t> tJSON	</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008E00"/>
                </a:solidFill>
              </a:rPr>
              <a:t>--Return JSON to the caller</a:t>
            </a:r>
            <a:endParaRPr b="1" sz="1100">
              <a:solidFill>
                <a:srgbClr val="008E00"/>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918F00"/>
                </a:solidFill>
              </a:rPr>
              <a:t>put</a:t>
            </a:r>
            <a:r>
              <a:rPr lang="en" sz="1100">
                <a:solidFill>
                  <a:schemeClr val="dk1"/>
                </a:solidFill>
              </a:rPr>
              <a:t> tJSON</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b="1" lang="en" sz="1100">
                <a:solidFill>
                  <a:schemeClr val="dk1"/>
                </a:solidFill>
              </a:rPr>
              <a:t>end</a:t>
            </a:r>
            <a:r>
              <a:rPr lang="en" sz="1100">
                <a:solidFill>
                  <a:schemeClr val="dk1"/>
                </a:solidFill>
              </a:rPr>
              <a:t> getHomeData</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t/>
            </a:r>
            <a:endParaRPr b="1" sz="1100">
              <a:solidFill>
                <a:schemeClr val="dk1"/>
              </a:solidFill>
            </a:endParaRPr>
          </a:p>
        </p:txBody>
      </p:sp>
      <p:sp>
        <p:nvSpPr>
          <p:cNvPr id="392" name="Shape 392"/>
          <p:cNvSpPr txBox="1"/>
          <p:nvPr/>
        </p:nvSpPr>
        <p:spPr>
          <a:xfrm>
            <a:off x="136075" y="943425"/>
            <a:ext cx="3302100" cy="3955200"/>
          </a:xfrm>
          <a:prstGeom prst="rect">
            <a:avLst/>
          </a:prstGeom>
          <a:noFill/>
          <a:ln>
            <a:noFill/>
          </a:ln>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a:solidFill>
                  <a:schemeClr val="dk1"/>
                </a:solidFill>
              </a:rPr>
              <a:t>This time we need to get our Array data to the View. But this time it is a mobile LiveCode App, NOT HTML. The data format will be JSON. It is a text representation of the array and can be easily sent over the internet because it is text. We need to add </a:t>
            </a:r>
            <a:r>
              <a:rPr b="1" lang="en">
                <a:solidFill>
                  <a:schemeClr val="dk1"/>
                </a:solidFill>
              </a:rPr>
              <a:t>getHomeData</a:t>
            </a:r>
            <a:r>
              <a:rPr lang="en">
                <a:solidFill>
                  <a:schemeClr val="dk1"/>
                </a:solidFill>
              </a:rPr>
              <a:t> in out controller.</a:t>
            </a:r>
            <a:endParaRPr>
              <a:solidFill>
                <a:schemeClr val="dk1"/>
              </a:solidFill>
            </a:endParaRPr>
          </a:p>
          <a:p>
            <a:pPr indent="0" lvl="0" marL="0" rtl="0">
              <a:lnSpc>
                <a:spcPct val="100000"/>
              </a:lnSpc>
              <a:spcBef>
                <a:spcPts val="0"/>
              </a:spcBef>
              <a:spcAft>
                <a:spcPts val="0"/>
              </a:spcAft>
              <a:buNone/>
            </a:pPr>
            <a:r>
              <a:t/>
            </a:r>
            <a:endParaRPr>
              <a:solidFill>
                <a:schemeClr val="dk1"/>
              </a:solidFill>
            </a:endParaRPr>
          </a:p>
          <a:p>
            <a:pPr indent="0" lvl="0" marL="0" rtl="0">
              <a:lnSpc>
                <a:spcPct val="100000"/>
              </a:lnSpc>
              <a:spcBef>
                <a:spcPts val="0"/>
              </a:spcBef>
              <a:spcAft>
                <a:spcPts val="0"/>
              </a:spcAft>
              <a:buNone/>
            </a:pPr>
            <a:r>
              <a:rPr lang="en">
                <a:solidFill>
                  <a:schemeClr val="dk1"/>
                </a:solidFill>
              </a:rPr>
              <a:t>1. Include </a:t>
            </a:r>
            <a:r>
              <a:rPr b="1" lang="en">
                <a:solidFill>
                  <a:schemeClr val="dk1"/>
                </a:solidFill>
              </a:rPr>
              <a:t>"easyjson.lc"</a:t>
            </a:r>
            <a:r>
              <a:rPr lang="en">
                <a:solidFill>
                  <a:schemeClr val="dk1"/>
                </a:solidFill>
              </a:rPr>
              <a:t> to do the Array to JSON conversion</a:t>
            </a:r>
            <a:endParaRPr>
              <a:solidFill>
                <a:schemeClr val="dk1"/>
              </a:solidFill>
            </a:endParaRPr>
          </a:p>
          <a:p>
            <a:pPr indent="0" lvl="0" marL="0" rtl="0">
              <a:lnSpc>
                <a:spcPct val="100000"/>
              </a:lnSpc>
              <a:spcBef>
                <a:spcPts val="0"/>
              </a:spcBef>
              <a:spcAft>
                <a:spcPts val="0"/>
              </a:spcAft>
              <a:buNone/>
            </a:pPr>
            <a:r>
              <a:t/>
            </a:r>
            <a:endParaRPr>
              <a:solidFill>
                <a:schemeClr val="dk1"/>
              </a:solidFill>
            </a:endParaRPr>
          </a:p>
          <a:p>
            <a:pPr indent="0" lvl="0" marL="0" rtl="0">
              <a:lnSpc>
                <a:spcPct val="100000"/>
              </a:lnSpc>
              <a:spcBef>
                <a:spcPts val="0"/>
              </a:spcBef>
              <a:spcAft>
                <a:spcPts val="0"/>
              </a:spcAft>
              <a:buNone/>
            </a:pPr>
            <a:r>
              <a:rPr lang="en">
                <a:solidFill>
                  <a:schemeClr val="dk1"/>
                </a:solidFill>
              </a:rPr>
              <a:t>2. Get the array buildAppHomeArray() function.</a:t>
            </a:r>
            <a:endParaRPr>
              <a:solidFill>
                <a:schemeClr val="dk1"/>
              </a:solidFill>
            </a:endParaRPr>
          </a:p>
          <a:p>
            <a:pPr indent="0" lvl="0" marL="0" rtl="0">
              <a:lnSpc>
                <a:spcPct val="100000"/>
              </a:lnSpc>
              <a:spcBef>
                <a:spcPts val="0"/>
              </a:spcBef>
              <a:spcAft>
                <a:spcPts val="0"/>
              </a:spcAft>
              <a:buNone/>
            </a:pPr>
            <a:r>
              <a:t/>
            </a:r>
            <a:endParaRPr>
              <a:solidFill>
                <a:schemeClr val="dk1"/>
              </a:solidFill>
            </a:endParaRPr>
          </a:p>
          <a:p>
            <a:pPr indent="0" lvl="0" marL="0" rtl="0">
              <a:lnSpc>
                <a:spcPct val="100000"/>
              </a:lnSpc>
              <a:spcBef>
                <a:spcPts val="0"/>
              </a:spcBef>
              <a:spcAft>
                <a:spcPts val="0"/>
              </a:spcAft>
              <a:buNone/>
            </a:pPr>
            <a:r>
              <a:rPr lang="en">
                <a:solidFill>
                  <a:schemeClr val="dk1"/>
                </a:solidFill>
              </a:rPr>
              <a:t>3. Call the jsonFromArray() function to convert everything to JSON to return it to the app making the call.</a:t>
            </a:r>
            <a:endParaRPr>
              <a:solidFill>
                <a:schemeClr val="dk1"/>
              </a:solidFill>
            </a:endParaRPr>
          </a:p>
          <a:p>
            <a:pPr indent="0" lvl="0" marL="0" rtl="0">
              <a:lnSpc>
                <a:spcPct val="100000"/>
              </a:lnSpc>
              <a:spcBef>
                <a:spcPts val="0"/>
              </a:spcBef>
              <a:spcAft>
                <a:spcPts val="0"/>
              </a:spcAft>
              <a:buNone/>
            </a:pPr>
            <a:r>
              <a:t/>
            </a:r>
            <a:endParaRPr/>
          </a:p>
        </p:txBody>
      </p:sp>
      <p:sp>
        <p:nvSpPr>
          <p:cNvPr id="393" name="Shape 393"/>
          <p:cNvSpPr/>
          <p:nvPr/>
        </p:nvSpPr>
        <p:spPr>
          <a:xfrm>
            <a:off x="3869588" y="1392525"/>
            <a:ext cx="381000" cy="3810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1</a:t>
            </a:r>
            <a:endParaRPr b="1">
              <a:solidFill>
                <a:srgbClr val="FFFFFF"/>
              </a:solidFill>
            </a:endParaRPr>
          </a:p>
        </p:txBody>
      </p:sp>
      <p:sp>
        <p:nvSpPr>
          <p:cNvPr id="394" name="Shape 394"/>
          <p:cNvSpPr/>
          <p:nvPr/>
        </p:nvSpPr>
        <p:spPr>
          <a:xfrm>
            <a:off x="3869588" y="2126775"/>
            <a:ext cx="381000" cy="3810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2</a:t>
            </a:r>
            <a:endParaRPr b="1">
              <a:solidFill>
                <a:srgbClr val="FFFFFF"/>
              </a:solidFill>
            </a:endParaRPr>
          </a:p>
        </p:txBody>
      </p:sp>
      <p:sp>
        <p:nvSpPr>
          <p:cNvPr id="395" name="Shape 395"/>
          <p:cNvSpPr/>
          <p:nvPr/>
        </p:nvSpPr>
        <p:spPr>
          <a:xfrm>
            <a:off x="3869588" y="2957700"/>
            <a:ext cx="381000" cy="3810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3</a:t>
            </a:r>
            <a:endParaRPr b="1">
              <a:solidFill>
                <a:srgbClr val="FFFFFF"/>
              </a:solidFill>
            </a:endParaRPr>
          </a:p>
        </p:txBody>
      </p:sp>
      <p:sp>
        <p:nvSpPr>
          <p:cNvPr id="396" name="Shape 396"/>
          <p:cNvSpPr txBox="1"/>
          <p:nvPr>
            <p:ph type="ctrTitle"/>
          </p:nvPr>
        </p:nvSpPr>
        <p:spPr>
          <a:xfrm>
            <a:off x="4366000" y="513675"/>
            <a:ext cx="3972000" cy="533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666666"/>
                </a:solidFill>
              </a:rPr>
              <a:t>controllers/index.lc</a:t>
            </a:r>
            <a:endParaRPr sz="1800">
              <a:solidFill>
                <a:srgbClr val="666666"/>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0" name="Shape 400"/>
        <p:cNvGrpSpPr/>
        <p:nvPr/>
      </p:nvGrpSpPr>
      <p:grpSpPr>
        <a:xfrm>
          <a:off x="0" y="0"/>
          <a:ext cx="0" cy="0"/>
          <a:chOff x="0" y="0"/>
          <a:chExt cx="0" cy="0"/>
        </a:xfrm>
      </p:grpSpPr>
      <p:sp>
        <p:nvSpPr>
          <p:cNvPr id="401" name="Shape 401"/>
          <p:cNvSpPr txBox="1"/>
          <p:nvPr>
            <p:ph type="ctrTitle"/>
          </p:nvPr>
        </p:nvSpPr>
        <p:spPr>
          <a:xfrm>
            <a:off x="700125" y="112050"/>
            <a:ext cx="8235000" cy="650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800">
                <a:solidFill>
                  <a:srgbClr val="434343"/>
                </a:solidFill>
              </a:rPr>
              <a:t>#6 REST API and mobile Apps</a:t>
            </a:r>
            <a:endParaRPr sz="1800">
              <a:solidFill>
                <a:srgbClr val="434343"/>
              </a:solidFill>
            </a:endParaRPr>
          </a:p>
          <a:p>
            <a:pPr indent="0" lvl="0" marL="0" rtl="0">
              <a:spcBef>
                <a:spcPts val="0"/>
              </a:spcBef>
              <a:spcAft>
                <a:spcPts val="0"/>
              </a:spcAft>
              <a:buNone/>
            </a:pPr>
            <a:r>
              <a:t/>
            </a:r>
            <a:endParaRPr sz="1800">
              <a:solidFill>
                <a:srgbClr val="434343"/>
              </a:solidFill>
            </a:endParaRPr>
          </a:p>
        </p:txBody>
      </p:sp>
      <p:pic>
        <p:nvPicPr>
          <p:cNvPr id="402" name="Shape 402"/>
          <p:cNvPicPr preferRelativeResize="0"/>
          <p:nvPr/>
        </p:nvPicPr>
        <p:blipFill rotWithShape="1">
          <a:blip r:embed="rId3">
            <a:alphaModFix/>
          </a:blip>
          <a:srcRect b="0" l="14588" r="17935" t="0"/>
          <a:stretch/>
        </p:blipFill>
        <p:spPr>
          <a:xfrm>
            <a:off x="43475" y="28750"/>
            <a:ext cx="481099" cy="650574"/>
          </a:xfrm>
          <a:prstGeom prst="rect">
            <a:avLst/>
          </a:prstGeom>
          <a:noFill/>
          <a:ln>
            <a:noFill/>
          </a:ln>
        </p:spPr>
      </p:pic>
      <p:sp>
        <p:nvSpPr>
          <p:cNvPr id="403" name="Shape 403"/>
          <p:cNvSpPr txBox="1"/>
          <p:nvPr/>
        </p:nvSpPr>
        <p:spPr>
          <a:xfrm>
            <a:off x="4363350" y="985250"/>
            <a:ext cx="4680900" cy="39552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t/>
            </a:r>
            <a:endParaRPr b="1" sz="1100">
              <a:solidFill>
                <a:srgbClr val="008E00"/>
              </a:solidFill>
            </a:endParaRPr>
          </a:p>
          <a:p>
            <a:pPr indent="0" lvl="0" marL="0" rtl="0">
              <a:lnSpc>
                <a:spcPct val="115000"/>
              </a:lnSpc>
              <a:spcBef>
                <a:spcPts val="0"/>
              </a:spcBef>
              <a:spcAft>
                <a:spcPts val="0"/>
              </a:spcAft>
              <a:buClr>
                <a:schemeClr val="dk1"/>
              </a:buClr>
              <a:buSzPts val="1100"/>
              <a:buFont typeface="Arial"/>
              <a:buNone/>
            </a:pPr>
            <a:r>
              <a:rPr b="1" lang="en" sz="1100">
                <a:solidFill>
                  <a:srgbClr val="008E00"/>
                </a:solidFill>
              </a:rPr>
              <a:t># PUT YOUR METHOD NAMES  INTO THE GLOBAL </a:t>
            </a:r>
            <a:r>
              <a:rPr lang="en" sz="1100"/>
              <a:t>gControllerHandlers AS A COMMA SEPARATED LIST put "homeAppStoreHTML, homeHTML, getHomeData" into gControllerHandlers</a:t>
            </a:r>
            <a:endParaRPr sz="1100"/>
          </a:p>
          <a:p>
            <a:pPr indent="0" lvl="0" marL="0" rtl="0">
              <a:lnSpc>
                <a:spcPct val="115000"/>
              </a:lnSpc>
              <a:spcBef>
                <a:spcPts val="0"/>
              </a:spcBef>
              <a:spcAft>
                <a:spcPts val="0"/>
              </a:spcAft>
              <a:buClr>
                <a:schemeClr val="dk1"/>
              </a:buClr>
              <a:buSzPts val="1100"/>
              <a:buFont typeface="Arial"/>
              <a:buNone/>
            </a:pPr>
            <a:r>
              <a:t/>
            </a:r>
            <a:endParaRPr b="1" sz="1100">
              <a:solidFill>
                <a:srgbClr val="008E00"/>
              </a:solidFill>
            </a:endParaRPr>
          </a:p>
          <a:p>
            <a:pPr indent="0" lvl="0" marL="0" rtl="0">
              <a:lnSpc>
                <a:spcPct val="115000"/>
              </a:lnSpc>
              <a:spcBef>
                <a:spcPts val="0"/>
              </a:spcBef>
              <a:spcAft>
                <a:spcPts val="0"/>
              </a:spcAft>
              <a:buClr>
                <a:schemeClr val="dk1"/>
              </a:buClr>
              <a:buSzPts val="1100"/>
              <a:buFont typeface="Arial"/>
              <a:buNone/>
            </a:pPr>
            <a:r>
              <a:t/>
            </a:r>
            <a:endParaRPr b="1" sz="1100">
              <a:solidFill>
                <a:schemeClr val="dk1"/>
              </a:solidFill>
            </a:endParaRPr>
          </a:p>
        </p:txBody>
      </p:sp>
      <p:sp>
        <p:nvSpPr>
          <p:cNvPr id="404" name="Shape 404"/>
          <p:cNvSpPr txBox="1"/>
          <p:nvPr/>
        </p:nvSpPr>
        <p:spPr>
          <a:xfrm>
            <a:off x="136075" y="943425"/>
            <a:ext cx="3302100" cy="3955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a:solidFill>
                  <a:schemeClr val="dk1"/>
                </a:solidFill>
              </a:rPr>
              <a:t>VERY VERY IMPORTANT</a:t>
            </a:r>
            <a:endParaRPr b="1">
              <a:solidFill>
                <a:schemeClr val="dk1"/>
              </a:solidFill>
            </a:endParaRPr>
          </a:p>
          <a:p>
            <a:pPr indent="0" lvl="0" marL="0" rtl="0">
              <a:lnSpc>
                <a:spcPct val="100000"/>
              </a:lnSpc>
              <a:spcBef>
                <a:spcPts val="0"/>
              </a:spcBef>
              <a:spcAft>
                <a:spcPts val="0"/>
              </a:spcAft>
              <a:buNone/>
            </a:pPr>
            <a:r>
              <a:t/>
            </a:r>
            <a:endParaRPr>
              <a:solidFill>
                <a:schemeClr val="dk1"/>
              </a:solidFill>
            </a:endParaRPr>
          </a:p>
          <a:p>
            <a:pPr indent="0" lvl="0" marL="0" rtl="0">
              <a:lnSpc>
                <a:spcPct val="100000"/>
              </a:lnSpc>
              <a:spcBef>
                <a:spcPts val="0"/>
              </a:spcBef>
              <a:spcAft>
                <a:spcPts val="0"/>
              </a:spcAft>
              <a:buNone/>
            </a:pPr>
            <a:r>
              <a:rPr lang="en">
                <a:solidFill>
                  <a:schemeClr val="dk1"/>
                </a:solidFill>
              </a:rPr>
              <a:t>I can not tell you how many times people [myself included],  forget to declare the function they wish to make public in the controller. </a:t>
            </a:r>
            <a:endParaRPr>
              <a:solidFill>
                <a:schemeClr val="dk1"/>
              </a:solidFill>
            </a:endParaRPr>
          </a:p>
          <a:p>
            <a:pPr indent="0" lvl="0" marL="0" rtl="0">
              <a:lnSpc>
                <a:spcPct val="100000"/>
              </a:lnSpc>
              <a:spcBef>
                <a:spcPts val="0"/>
              </a:spcBef>
              <a:spcAft>
                <a:spcPts val="0"/>
              </a:spcAft>
              <a:buNone/>
            </a:pPr>
            <a:r>
              <a:t/>
            </a:r>
            <a:endParaRPr>
              <a:solidFill>
                <a:schemeClr val="dk1"/>
              </a:solidFill>
            </a:endParaRPr>
          </a:p>
          <a:p>
            <a:pPr indent="0" lvl="0" marL="0" rtl="0">
              <a:lnSpc>
                <a:spcPct val="100000"/>
              </a:lnSpc>
              <a:spcBef>
                <a:spcPts val="0"/>
              </a:spcBef>
              <a:spcAft>
                <a:spcPts val="0"/>
              </a:spcAft>
              <a:buNone/>
            </a:pPr>
            <a:r>
              <a:rPr lang="en">
                <a:solidFill>
                  <a:schemeClr val="dk1"/>
                </a:solidFill>
              </a:rPr>
              <a:t>You need to list the function in the </a:t>
            </a:r>
            <a:r>
              <a:rPr b="1" lang="en">
                <a:solidFill>
                  <a:schemeClr val="dk1"/>
                </a:solidFill>
              </a:rPr>
              <a:t>gControllerHandlers</a:t>
            </a:r>
            <a:r>
              <a:rPr lang="en">
                <a:solidFill>
                  <a:schemeClr val="dk1"/>
                </a:solidFill>
              </a:rPr>
              <a:t> on the top of your controller.lc file.</a:t>
            </a:r>
            <a:endParaRPr>
              <a:solidFill>
                <a:schemeClr val="dk1"/>
              </a:solidFill>
            </a:endParaRPr>
          </a:p>
          <a:p>
            <a:pPr indent="0" lvl="0" marL="0" rtl="0">
              <a:lnSpc>
                <a:spcPct val="100000"/>
              </a:lnSpc>
              <a:spcBef>
                <a:spcPts val="0"/>
              </a:spcBef>
              <a:spcAft>
                <a:spcPts val="0"/>
              </a:spcAft>
              <a:buNone/>
            </a:pPr>
            <a:r>
              <a:t/>
            </a:r>
            <a:endParaRPr>
              <a:solidFill>
                <a:schemeClr val="dk1"/>
              </a:solidFill>
            </a:endParaRPr>
          </a:p>
          <a:p>
            <a:pPr indent="0" lvl="0" marL="0" rtl="0">
              <a:lnSpc>
                <a:spcPct val="100000"/>
              </a:lnSpc>
              <a:spcBef>
                <a:spcPts val="0"/>
              </a:spcBef>
              <a:spcAft>
                <a:spcPts val="0"/>
              </a:spcAft>
              <a:buNone/>
            </a:pPr>
            <a:r>
              <a:rPr lang="en">
                <a:solidFill>
                  <a:schemeClr val="dk1"/>
                </a:solidFill>
              </a:rPr>
              <a:t>If you do not, and you try to call the function, you will get back HTML with a </a:t>
            </a:r>
            <a:r>
              <a:rPr b="1" lang="en">
                <a:solidFill>
                  <a:schemeClr val="dk1"/>
                </a:solidFill>
              </a:rPr>
              <a:t>“404 Page Not Found”</a:t>
            </a:r>
            <a:r>
              <a:rPr lang="en">
                <a:solidFill>
                  <a:schemeClr val="dk1"/>
                </a:solidFill>
              </a:rPr>
              <a:t> error.</a:t>
            </a:r>
            <a:endParaRPr>
              <a:solidFill>
                <a:schemeClr val="dk1"/>
              </a:solidFill>
            </a:endParaRPr>
          </a:p>
          <a:p>
            <a:pPr indent="0" lvl="0" marL="0" rtl="0">
              <a:lnSpc>
                <a:spcPct val="100000"/>
              </a:lnSpc>
              <a:spcBef>
                <a:spcPts val="0"/>
              </a:spcBef>
              <a:spcAft>
                <a:spcPts val="0"/>
              </a:spcAft>
              <a:buNone/>
            </a:pPr>
            <a:r>
              <a:t/>
            </a:r>
            <a:endParaRPr/>
          </a:p>
        </p:txBody>
      </p:sp>
      <p:sp>
        <p:nvSpPr>
          <p:cNvPr id="405" name="Shape 405"/>
          <p:cNvSpPr txBox="1"/>
          <p:nvPr>
            <p:ph type="ctrTitle"/>
          </p:nvPr>
        </p:nvSpPr>
        <p:spPr>
          <a:xfrm>
            <a:off x="4366000" y="513675"/>
            <a:ext cx="3972000" cy="533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666666"/>
                </a:solidFill>
              </a:rPr>
              <a:t>controllers/index.lc</a:t>
            </a:r>
            <a:endParaRPr sz="1800">
              <a:solidFill>
                <a:srgbClr val="666666"/>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9" name="Shape 409"/>
        <p:cNvGrpSpPr/>
        <p:nvPr/>
      </p:nvGrpSpPr>
      <p:grpSpPr>
        <a:xfrm>
          <a:off x="0" y="0"/>
          <a:ext cx="0" cy="0"/>
          <a:chOff x="0" y="0"/>
          <a:chExt cx="0" cy="0"/>
        </a:xfrm>
      </p:grpSpPr>
      <p:sp>
        <p:nvSpPr>
          <p:cNvPr id="410" name="Shape 410"/>
          <p:cNvSpPr txBox="1"/>
          <p:nvPr>
            <p:ph type="ctrTitle"/>
          </p:nvPr>
        </p:nvSpPr>
        <p:spPr>
          <a:xfrm>
            <a:off x="700125" y="112050"/>
            <a:ext cx="8235000" cy="650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800">
                <a:solidFill>
                  <a:srgbClr val="434343"/>
                </a:solidFill>
              </a:rPr>
              <a:t>#6 REST API and mobile Apps</a:t>
            </a:r>
            <a:endParaRPr sz="1800">
              <a:solidFill>
                <a:srgbClr val="434343"/>
              </a:solidFill>
            </a:endParaRPr>
          </a:p>
          <a:p>
            <a:pPr indent="0" lvl="0" marL="0" rtl="0">
              <a:spcBef>
                <a:spcPts val="0"/>
              </a:spcBef>
              <a:spcAft>
                <a:spcPts val="0"/>
              </a:spcAft>
              <a:buNone/>
            </a:pPr>
            <a:r>
              <a:t/>
            </a:r>
            <a:endParaRPr sz="2400"/>
          </a:p>
        </p:txBody>
      </p:sp>
      <p:pic>
        <p:nvPicPr>
          <p:cNvPr id="411" name="Shape 411"/>
          <p:cNvPicPr preferRelativeResize="0"/>
          <p:nvPr/>
        </p:nvPicPr>
        <p:blipFill rotWithShape="1">
          <a:blip r:embed="rId3">
            <a:alphaModFix/>
          </a:blip>
          <a:srcRect b="0" l="14588" r="17935" t="0"/>
          <a:stretch/>
        </p:blipFill>
        <p:spPr>
          <a:xfrm>
            <a:off x="43475" y="28750"/>
            <a:ext cx="481099" cy="650574"/>
          </a:xfrm>
          <a:prstGeom prst="rect">
            <a:avLst/>
          </a:prstGeom>
          <a:noFill/>
          <a:ln>
            <a:noFill/>
          </a:ln>
        </p:spPr>
      </p:pic>
      <p:pic>
        <p:nvPicPr>
          <p:cNvPr id="412" name="Shape 412"/>
          <p:cNvPicPr preferRelativeResize="0"/>
          <p:nvPr/>
        </p:nvPicPr>
        <p:blipFill>
          <a:blip r:embed="rId4">
            <a:alphaModFix/>
          </a:blip>
          <a:stretch>
            <a:fillRect/>
          </a:stretch>
        </p:blipFill>
        <p:spPr>
          <a:xfrm>
            <a:off x="4252675" y="1504050"/>
            <a:ext cx="4505325" cy="1305424"/>
          </a:xfrm>
          <a:prstGeom prst="rect">
            <a:avLst/>
          </a:prstGeom>
          <a:noFill/>
          <a:ln cap="flat" cmpd="sng" w="19050">
            <a:solidFill>
              <a:srgbClr val="EFEFEF"/>
            </a:solidFill>
            <a:prstDash val="solid"/>
            <a:miter lim="8000"/>
            <a:headEnd len="sm" w="sm" type="none"/>
            <a:tailEnd len="sm" w="sm" type="none"/>
          </a:ln>
        </p:spPr>
      </p:pic>
      <p:sp>
        <p:nvSpPr>
          <p:cNvPr id="413" name="Shape 413"/>
          <p:cNvSpPr txBox="1"/>
          <p:nvPr/>
        </p:nvSpPr>
        <p:spPr>
          <a:xfrm>
            <a:off x="235850" y="916225"/>
            <a:ext cx="3782700" cy="3973200"/>
          </a:xfrm>
          <a:prstGeom prst="rect">
            <a:avLst/>
          </a:prstGeom>
          <a:noFill/>
          <a:ln>
            <a:noFill/>
          </a:ln>
        </p:spPr>
        <p:txBody>
          <a:bodyPr anchorCtr="0" anchor="t" bIns="91425" lIns="91425" spcFirstLastPara="1" rIns="91425" wrap="square" tIns="91425">
            <a:noAutofit/>
          </a:bodyPr>
          <a:lstStyle/>
          <a:p>
            <a:pPr indent="0" lvl="0" marL="0" rtl="0">
              <a:lnSpc>
                <a:spcPct val="100000"/>
              </a:lnSpc>
              <a:spcBef>
                <a:spcPts val="0"/>
              </a:spcBef>
              <a:spcAft>
                <a:spcPts val="0"/>
              </a:spcAft>
              <a:buClr>
                <a:schemeClr val="dk1"/>
              </a:buClr>
              <a:buSzPts val="1100"/>
              <a:buFont typeface="Arial"/>
              <a:buNone/>
            </a:pPr>
            <a:r>
              <a:rPr lang="en">
                <a:solidFill>
                  <a:schemeClr val="dk1"/>
                </a:solidFill>
                <a:latin typeface="Droid Sans"/>
                <a:ea typeface="Droid Sans"/>
                <a:cs typeface="Droid Sans"/>
                <a:sym typeface="Droid Sans"/>
              </a:rPr>
              <a:t>JSON is the primary data format for Cloud and web based services, overtaking XML several years ago. XML is still a viable data format, but because most tool have built in JSON reads and it is the native format for web browsers - JSON has become the winner.</a:t>
            </a:r>
            <a:endParaRPr>
              <a:solidFill>
                <a:schemeClr val="dk1"/>
              </a:solidFill>
              <a:latin typeface="Droid Sans"/>
              <a:ea typeface="Droid Sans"/>
              <a:cs typeface="Droid Sans"/>
              <a:sym typeface="Droid Sans"/>
            </a:endParaRPr>
          </a:p>
          <a:p>
            <a:pPr indent="0" lvl="0" marL="0" rtl="0">
              <a:lnSpc>
                <a:spcPct val="100000"/>
              </a:lnSpc>
              <a:spcBef>
                <a:spcPts val="0"/>
              </a:spcBef>
              <a:spcAft>
                <a:spcPts val="0"/>
              </a:spcAft>
              <a:buClr>
                <a:schemeClr val="dk1"/>
              </a:buClr>
              <a:buSzPts val="1100"/>
              <a:buFont typeface="Arial"/>
              <a:buNone/>
            </a:pPr>
            <a:r>
              <a:t/>
            </a:r>
            <a:endParaRPr>
              <a:solidFill>
                <a:schemeClr val="dk1"/>
              </a:solidFill>
              <a:latin typeface="Droid Sans"/>
              <a:ea typeface="Droid Sans"/>
              <a:cs typeface="Droid Sans"/>
              <a:sym typeface="Droid Sans"/>
            </a:endParaRPr>
          </a:p>
          <a:p>
            <a:pPr indent="0" lvl="0" marL="0" rtl="0">
              <a:lnSpc>
                <a:spcPct val="100000"/>
              </a:lnSpc>
              <a:spcBef>
                <a:spcPts val="0"/>
              </a:spcBef>
              <a:spcAft>
                <a:spcPts val="0"/>
              </a:spcAft>
              <a:buClr>
                <a:schemeClr val="dk1"/>
              </a:buClr>
              <a:buSzPts val="1100"/>
              <a:buFont typeface="Arial"/>
              <a:buNone/>
            </a:pPr>
            <a:r>
              <a:rPr lang="en">
                <a:solidFill>
                  <a:schemeClr val="dk1"/>
                </a:solidFill>
                <a:latin typeface="Droid Sans"/>
                <a:ea typeface="Droid Sans"/>
                <a:cs typeface="Droid Sans"/>
                <a:sym typeface="Droid Sans"/>
              </a:rPr>
              <a:t>To learn more go to:</a:t>
            </a:r>
            <a:endParaRPr>
              <a:solidFill>
                <a:schemeClr val="dk1"/>
              </a:solidFill>
              <a:latin typeface="Droid Sans"/>
              <a:ea typeface="Droid Sans"/>
              <a:cs typeface="Droid Sans"/>
              <a:sym typeface="Droid Sans"/>
            </a:endParaRPr>
          </a:p>
          <a:p>
            <a:pPr indent="0" lvl="0" marL="0" rtl="0">
              <a:lnSpc>
                <a:spcPct val="115000"/>
              </a:lnSpc>
              <a:spcBef>
                <a:spcPts val="0"/>
              </a:spcBef>
              <a:spcAft>
                <a:spcPts val="0"/>
              </a:spcAft>
              <a:buClr>
                <a:schemeClr val="dk1"/>
              </a:buClr>
              <a:buSzPts val="1100"/>
              <a:buFont typeface="Arial"/>
              <a:buNone/>
            </a:pPr>
            <a:r>
              <a:t/>
            </a:r>
            <a:endParaRPr>
              <a:solidFill>
                <a:schemeClr val="dk1"/>
              </a:solidFill>
              <a:latin typeface="Droid Sans"/>
              <a:ea typeface="Droid Sans"/>
              <a:cs typeface="Droid Sans"/>
              <a:sym typeface="Droid Sans"/>
            </a:endParaRPr>
          </a:p>
          <a:p>
            <a:pPr indent="0" lvl="0" marL="0" rtl="0" algn="ctr">
              <a:lnSpc>
                <a:spcPct val="120000"/>
              </a:lnSpc>
              <a:spcBef>
                <a:spcPts val="0"/>
              </a:spcBef>
              <a:spcAft>
                <a:spcPts val="0"/>
              </a:spcAft>
              <a:buClr>
                <a:schemeClr val="dk1"/>
              </a:buClr>
              <a:buSzPts val="1100"/>
              <a:buFont typeface="Arial"/>
              <a:buNone/>
            </a:pPr>
            <a:r>
              <a:rPr lang="en" sz="1800" u="sng">
                <a:solidFill>
                  <a:srgbClr val="1155CC"/>
                </a:solidFill>
                <a:latin typeface="Droid Sans"/>
                <a:ea typeface="Droid Sans"/>
                <a:cs typeface="Droid Sans"/>
                <a:sym typeface="Droid Sans"/>
                <a:hlinkClick r:id="rId5"/>
              </a:rPr>
              <a:t>JSON.ORG</a:t>
            </a:r>
            <a:endParaRPr sz="1800" u="sng">
              <a:solidFill>
                <a:srgbClr val="1155CC"/>
              </a:solidFill>
              <a:latin typeface="Droid Sans"/>
              <a:ea typeface="Droid Sans"/>
              <a:cs typeface="Droid Sans"/>
              <a:sym typeface="Droid Sans"/>
              <a:hlinkClick r:id="rId6"/>
            </a:endParaRPr>
          </a:p>
          <a:p>
            <a:pPr indent="0" lvl="0" marL="0" rtl="0">
              <a:lnSpc>
                <a:spcPct val="115000"/>
              </a:lnSpc>
              <a:spcBef>
                <a:spcPts val="0"/>
              </a:spcBef>
              <a:spcAft>
                <a:spcPts val="0"/>
              </a:spcAft>
              <a:buClr>
                <a:schemeClr val="dk1"/>
              </a:buClr>
              <a:buSzPts val="1100"/>
              <a:buFont typeface="Arial"/>
              <a:buNone/>
            </a:pPr>
            <a:r>
              <a:t/>
            </a:r>
            <a:endParaRPr sz="1800" u="sng">
              <a:solidFill>
                <a:srgbClr val="1155CC"/>
              </a:solidFill>
              <a:latin typeface="Droid Sans"/>
              <a:ea typeface="Droid Sans"/>
              <a:cs typeface="Droid Sans"/>
              <a:sym typeface="Droid Sans"/>
              <a:hlinkClick r:id="rId7"/>
            </a:endParaRPr>
          </a:p>
          <a:p>
            <a:pPr indent="0" lvl="0" marL="0" rtl="0" algn="ctr">
              <a:lnSpc>
                <a:spcPct val="120000"/>
              </a:lnSpc>
              <a:spcBef>
                <a:spcPts val="0"/>
              </a:spcBef>
              <a:spcAft>
                <a:spcPts val="0"/>
              </a:spcAft>
              <a:buClr>
                <a:schemeClr val="dk1"/>
              </a:buClr>
              <a:buSzPts val="1100"/>
              <a:buFont typeface="Arial"/>
              <a:buNone/>
            </a:pPr>
            <a:r>
              <a:rPr lang="en" sz="1800" u="sng">
                <a:solidFill>
                  <a:srgbClr val="1155CC"/>
                </a:solidFill>
                <a:latin typeface="Droid Sans"/>
                <a:ea typeface="Droid Sans"/>
                <a:cs typeface="Droid Sans"/>
                <a:sym typeface="Droid Sans"/>
                <a:hlinkClick r:id="rId8"/>
              </a:rPr>
              <a:t>Wikipedia</a:t>
            </a:r>
            <a:endParaRPr sz="1800" u="sng">
              <a:solidFill>
                <a:srgbClr val="1155CC"/>
              </a:solidFill>
              <a:latin typeface="Droid Sans"/>
              <a:ea typeface="Droid Sans"/>
              <a:cs typeface="Droid Sans"/>
              <a:sym typeface="Droid Sans"/>
              <a:hlinkClick r:id="rId9"/>
            </a:endParaRPr>
          </a:p>
          <a:p>
            <a:pPr indent="0" lvl="0" marL="0" rtl="0">
              <a:lnSpc>
                <a:spcPct val="115000"/>
              </a:lnSpc>
              <a:spcBef>
                <a:spcPts val="0"/>
              </a:spcBef>
              <a:spcAft>
                <a:spcPts val="0"/>
              </a:spcAft>
              <a:buClr>
                <a:schemeClr val="dk1"/>
              </a:buClr>
              <a:buSzPts val="1100"/>
              <a:buFont typeface="Arial"/>
              <a:buNone/>
            </a:pPr>
            <a:r>
              <a:t/>
            </a:r>
            <a:endParaRPr sz="1800" u="sng">
              <a:solidFill>
                <a:srgbClr val="1155CC"/>
              </a:solidFill>
              <a:latin typeface="Droid Sans"/>
              <a:ea typeface="Droid Sans"/>
              <a:cs typeface="Droid Sans"/>
              <a:sym typeface="Droid Sans"/>
              <a:hlinkClick r:id="rId10"/>
            </a:endParaRPr>
          </a:p>
          <a:p>
            <a:pPr indent="0" lvl="0" marL="0" rtl="0" algn="ctr">
              <a:lnSpc>
                <a:spcPct val="120000"/>
              </a:lnSpc>
              <a:spcBef>
                <a:spcPts val="0"/>
              </a:spcBef>
              <a:spcAft>
                <a:spcPts val="0"/>
              </a:spcAft>
              <a:buNone/>
            </a:pPr>
            <a:r>
              <a:rPr lang="en" sz="1800" u="sng">
                <a:solidFill>
                  <a:srgbClr val="1155CC"/>
                </a:solidFill>
                <a:latin typeface="Droid Sans"/>
                <a:ea typeface="Droid Sans"/>
                <a:cs typeface="Droid Sans"/>
                <a:sym typeface="Droid Sans"/>
                <a:hlinkClick r:id="rId11"/>
              </a:rPr>
              <a:t>W3 Schools</a:t>
            </a:r>
            <a:endParaRPr/>
          </a:p>
        </p:txBody>
      </p:sp>
      <p:sp>
        <p:nvSpPr>
          <p:cNvPr id="414" name="Shape 414"/>
          <p:cNvSpPr txBox="1"/>
          <p:nvPr/>
        </p:nvSpPr>
        <p:spPr>
          <a:xfrm>
            <a:off x="5005338" y="2939150"/>
            <a:ext cx="3000000" cy="2092800"/>
          </a:xfrm>
          <a:prstGeom prst="rect">
            <a:avLst/>
          </a:prstGeom>
          <a:noFill/>
          <a:ln>
            <a:noFill/>
          </a:ln>
        </p:spPr>
        <p:txBody>
          <a:bodyPr anchorCtr="0" anchor="ctr" bIns="91425" lIns="91425" spcFirstLastPara="1" rIns="91425" wrap="square" tIns="91425">
            <a:noAutofit/>
          </a:bodyPr>
          <a:lstStyle/>
          <a:p>
            <a:pPr indent="0" lvl="0" marL="0" rtl="0">
              <a:lnSpc>
                <a:spcPct val="120000"/>
              </a:lnSpc>
              <a:spcBef>
                <a:spcPts val="0"/>
              </a:spcBef>
              <a:spcAft>
                <a:spcPts val="0"/>
              </a:spcAft>
              <a:buNone/>
            </a:pPr>
            <a:r>
              <a:rPr lang="en">
                <a:solidFill>
                  <a:schemeClr val="dk1"/>
                </a:solidFill>
                <a:latin typeface="Droid Sans"/>
                <a:ea typeface="Droid Sans"/>
                <a:cs typeface="Droid Sans"/>
                <a:sym typeface="Droid Sans"/>
              </a:rPr>
              <a:t>LiveCode JSON libraries. We will be using Easy JSON:</a:t>
            </a:r>
            <a:endParaRPr>
              <a:solidFill>
                <a:schemeClr val="dk1"/>
              </a:solidFill>
              <a:latin typeface="Droid Sans"/>
              <a:ea typeface="Droid Sans"/>
              <a:cs typeface="Droid Sans"/>
              <a:sym typeface="Droid Sans"/>
            </a:endParaRPr>
          </a:p>
          <a:p>
            <a:pPr indent="0" lvl="0" marL="0" rtl="0">
              <a:lnSpc>
                <a:spcPct val="115000"/>
              </a:lnSpc>
              <a:spcBef>
                <a:spcPts val="0"/>
              </a:spcBef>
              <a:spcAft>
                <a:spcPts val="0"/>
              </a:spcAft>
              <a:buNone/>
            </a:pPr>
            <a:r>
              <a:t/>
            </a:r>
            <a:endParaRPr>
              <a:solidFill>
                <a:schemeClr val="dk1"/>
              </a:solidFill>
              <a:latin typeface="Droid Sans"/>
              <a:ea typeface="Droid Sans"/>
              <a:cs typeface="Droid Sans"/>
              <a:sym typeface="Droid Sans"/>
            </a:endParaRPr>
          </a:p>
          <a:p>
            <a:pPr indent="0" lvl="0" marL="0" rtl="0" algn="ctr">
              <a:lnSpc>
                <a:spcPct val="120000"/>
              </a:lnSpc>
              <a:spcBef>
                <a:spcPts val="0"/>
              </a:spcBef>
              <a:spcAft>
                <a:spcPts val="0"/>
              </a:spcAft>
              <a:buNone/>
            </a:pPr>
            <a:r>
              <a:rPr lang="en" sz="3000" u="sng">
                <a:solidFill>
                  <a:srgbClr val="1155CC"/>
                </a:solidFill>
                <a:hlinkClick r:id="rId12"/>
              </a:rPr>
              <a:t>Easy JSON</a:t>
            </a:r>
            <a:endParaRPr sz="3000" u="sng">
              <a:solidFill>
                <a:srgbClr val="1155CC"/>
              </a:solidFill>
            </a:endParaRPr>
          </a:p>
          <a:p>
            <a:pPr indent="0" lvl="0" marL="0" rtl="0" algn="ctr">
              <a:lnSpc>
                <a:spcPct val="120000"/>
              </a:lnSpc>
              <a:spcBef>
                <a:spcPts val="0"/>
              </a:spcBef>
              <a:spcAft>
                <a:spcPts val="0"/>
              </a:spcAft>
              <a:buNone/>
            </a:pPr>
            <a:r>
              <a:rPr lang="en" sz="3000" u="sng">
                <a:solidFill>
                  <a:schemeClr val="hlink"/>
                </a:solidFill>
                <a:hlinkClick r:id="rId13"/>
              </a:rPr>
              <a:t>libJSON</a:t>
            </a:r>
            <a:endParaRPr sz="3000" u="sng">
              <a:solidFill>
                <a:srgbClr val="1155CC"/>
              </a:solidFill>
              <a:hlinkClick r:id="rId14"/>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8" name="Shape 418"/>
        <p:cNvGrpSpPr/>
        <p:nvPr/>
      </p:nvGrpSpPr>
      <p:grpSpPr>
        <a:xfrm>
          <a:off x="0" y="0"/>
          <a:ext cx="0" cy="0"/>
          <a:chOff x="0" y="0"/>
          <a:chExt cx="0" cy="0"/>
        </a:xfrm>
      </p:grpSpPr>
      <p:sp>
        <p:nvSpPr>
          <p:cNvPr id="419" name="Shape 419"/>
          <p:cNvSpPr txBox="1"/>
          <p:nvPr>
            <p:ph type="ctrTitle"/>
          </p:nvPr>
        </p:nvSpPr>
        <p:spPr>
          <a:xfrm>
            <a:off x="700125" y="112050"/>
            <a:ext cx="8235000" cy="650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800">
                <a:solidFill>
                  <a:srgbClr val="434343"/>
                </a:solidFill>
              </a:rPr>
              <a:t>#6 REST API and mobile Apps</a:t>
            </a:r>
            <a:endParaRPr sz="1800">
              <a:solidFill>
                <a:srgbClr val="434343"/>
              </a:solidFill>
            </a:endParaRPr>
          </a:p>
          <a:p>
            <a:pPr indent="0" lvl="0" marL="0" rtl="0" algn="l">
              <a:spcBef>
                <a:spcPts val="0"/>
              </a:spcBef>
              <a:spcAft>
                <a:spcPts val="0"/>
              </a:spcAft>
              <a:buNone/>
            </a:pPr>
            <a:r>
              <a:t/>
            </a:r>
            <a:endParaRPr sz="1800">
              <a:solidFill>
                <a:srgbClr val="434343"/>
              </a:solidFill>
            </a:endParaRPr>
          </a:p>
        </p:txBody>
      </p:sp>
      <p:pic>
        <p:nvPicPr>
          <p:cNvPr id="420" name="Shape 420"/>
          <p:cNvPicPr preferRelativeResize="0"/>
          <p:nvPr/>
        </p:nvPicPr>
        <p:blipFill rotWithShape="1">
          <a:blip r:embed="rId3">
            <a:alphaModFix/>
          </a:blip>
          <a:srcRect b="0" l="14588" r="17935" t="0"/>
          <a:stretch/>
        </p:blipFill>
        <p:spPr>
          <a:xfrm>
            <a:off x="43475" y="28750"/>
            <a:ext cx="481099" cy="650574"/>
          </a:xfrm>
          <a:prstGeom prst="rect">
            <a:avLst/>
          </a:prstGeom>
          <a:noFill/>
          <a:ln>
            <a:noFill/>
          </a:ln>
        </p:spPr>
      </p:pic>
      <p:sp>
        <p:nvSpPr>
          <p:cNvPr id="421" name="Shape 421"/>
          <p:cNvSpPr txBox="1"/>
          <p:nvPr/>
        </p:nvSpPr>
        <p:spPr>
          <a:xfrm>
            <a:off x="136075" y="898200"/>
            <a:ext cx="2948400" cy="4000500"/>
          </a:xfrm>
          <a:prstGeom prst="rect">
            <a:avLst/>
          </a:prstGeom>
          <a:noFill/>
          <a:ln>
            <a:noFill/>
          </a:ln>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b="1" lang="en">
                <a:solidFill>
                  <a:schemeClr val="dk1"/>
                </a:solidFill>
              </a:rPr>
              <a:t>MOST IMPORTANT:</a:t>
            </a:r>
            <a:r>
              <a:rPr lang="en">
                <a:solidFill>
                  <a:schemeClr val="dk1"/>
                </a:solidFill>
              </a:rPr>
              <a:t> you will need to know the URL address for your cloud.</a:t>
            </a:r>
            <a:endParaRPr>
              <a:solidFill>
                <a:schemeClr val="dk1"/>
              </a:solidFill>
            </a:endParaRPr>
          </a:p>
          <a:p>
            <a:pPr indent="0" lvl="0" marL="0" rtl="0">
              <a:lnSpc>
                <a:spcPct val="100000"/>
              </a:lnSpc>
              <a:spcBef>
                <a:spcPts val="0"/>
              </a:spcBef>
              <a:spcAft>
                <a:spcPts val="0"/>
              </a:spcAft>
              <a:buNone/>
            </a:pPr>
            <a:r>
              <a:t/>
            </a:r>
            <a:endParaRPr>
              <a:solidFill>
                <a:schemeClr val="dk1"/>
              </a:solidFill>
            </a:endParaRPr>
          </a:p>
          <a:p>
            <a:pPr indent="0" lvl="0" marL="0" rtl="0">
              <a:lnSpc>
                <a:spcPct val="100000"/>
              </a:lnSpc>
              <a:spcBef>
                <a:spcPts val="0"/>
              </a:spcBef>
              <a:spcAft>
                <a:spcPts val="0"/>
              </a:spcAft>
              <a:buNone/>
            </a:pPr>
            <a:r>
              <a:rPr lang="en">
                <a:solidFill>
                  <a:schemeClr val="dk1"/>
                </a:solidFill>
              </a:rPr>
              <a:t>The best option is to keep your cloud server as a stack custom property accessible everywhere in you app.</a:t>
            </a:r>
            <a:endParaRPr>
              <a:solidFill>
                <a:schemeClr val="dk1"/>
              </a:solidFill>
            </a:endParaRPr>
          </a:p>
          <a:p>
            <a:pPr indent="0" lvl="0" marL="0" rtl="0">
              <a:lnSpc>
                <a:spcPct val="100000"/>
              </a:lnSpc>
              <a:spcBef>
                <a:spcPts val="0"/>
              </a:spcBef>
              <a:spcAft>
                <a:spcPts val="0"/>
              </a:spcAft>
              <a:buNone/>
            </a:pPr>
            <a:r>
              <a:t/>
            </a:r>
            <a:endParaRPr>
              <a:solidFill>
                <a:schemeClr val="dk1"/>
              </a:solidFill>
            </a:endParaRPr>
          </a:p>
          <a:p>
            <a:pPr indent="0" lvl="0" marL="0" rtl="0">
              <a:lnSpc>
                <a:spcPct val="100000"/>
              </a:lnSpc>
              <a:spcBef>
                <a:spcPts val="0"/>
              </a:spcBef>
              <a:spcAft>
                <a:spcPts val="0"/>
              </a:spcAft>
              <a:buNone/>
            </a:pPr>
            <a:r>
              <a:rPr lang="en">
                <a:solidFill>
                  <a:schemeClr val="dk1"/>
                </a:solidFill>
              </a:rPr>
              <a:t>I suggest you set it on openStack and it will then be used in the functions to get the data. For several reasons, it is recommend to have one central function to access your cloud data.</a:t>
            </a:r>
            <a:endParaRPr>
              <a:solidFill>
                <a:schemeClr val="dk1"/>
              </a:solidFill>
            </a:endParaRPr>
          </a:p>
          <a:p>
            <a:pPr indent="0" lvl="0" marL="0" rtl="0">
              <a:lnSpc>
                <a:spcPct val="100000"/>
              </a:lnSpc>
              <a:spcBef>
                <a:spcPts val="0"/>
              </a:spcBef>
              <a:spcAft>
                <a:spcPts val="0"/>
              </a:spcAft>
              <a:buNone/>
            </a:pPr>
            <a:r>
              <a:t/>
            </a:r>
            <a:endParaRPr>
              <a:solidFill>
                <a:schemeClr val="dk1"/>
              </a:solidFill>
            </a:endParaRPr>
          </a:p>
          <a:p>
            <a:pPr indent="0" lvl="0" marL="0" rtl="0">
              <a:lnSpc>
                <a:spcPct val="100000"/>
              </a:lnSpc>
              <a:spcBef>
                <a:spcPts val="0"/>
              </a:spcBef>
              <a:spcAft>
                <a:spcPts val="0"/>
              </a:spcAft>
              <a:buNone/>
            </a:pPr>
            <a:r>
              <a:rPr lang="en">
                <a:solidFill>
                  <a:schemeClr val="dk1"/>
                </a:solidFill>
              </a:rPr>
              <a:t>If you find bugs or a better way to access the data, you only need to change that in one place</a:t>
            </a:r>
            <a:endParaRPr/>
          </a:p>
        </p:txBody>
      </p:sp>
      <p:sp>
        <p:nvSpPr>
          <p:cNvPr id="422" name="Shape 422"/>
          <p:cNvSpPr txBox="1"/>
          <p:nvPr/>
        </p:nvSpPr>
        <p:spPr>
          <a:xfrm>
            <a:off x="3126850" y="1220200"/>
            <a:ext cx="6143400" cy="35592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b="1" lang="en" sz="1100">
                <a:solidFill>
                  <a:schemeClr val="dk1"/>
                </a:solidFill>
              </a:rPr>
              <a:t>on</a:t>
            </a:r>
            <a:r>
              <a:rPr lang="en" sz="1100">
                <a:solidFill>
                  <a:schemeClr val="dk1"/>
                </a:solidFill>
              </a:rPr>
              <a:t> openstack</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918F00"/>
                </a:solidFill>
              </a:rPr>
              <a:t>set</a:t>
            </a:r>
            <a:r>
              <a:rPr lang="en" sz="1100">
                <a:solidFill>
                  <a:schemeClr val="dk1"/>
                </a:solidFill>
              </a:rPr>
              <a:t> </a:t>
            </a:r>
            <a:r>
              <a:rPr lang="en" sz="1100">
                <a:solidFill>
                  <a:srgbClr val="932192"/>
                </a:solidFill>
              </a:rPr>
              <a:t>the</a:t>
            </a:r>
            <a:r>
              <a:rPr lang="en" sz="1100">
                <a:solidFill>
                  <a:schemeClr val="dk1"/>
                </a:solidFill>
              </a:rPr>
              <a:t> </a:t>
            </a:r>
            <a:r>
              <a:rPr lang="en" sz="1100">
                <a:solidFill>
                  <a:srgbClr val="009092"/>
                </a:solidFill>
              </a:rPr>
              <a:t>fullscreenmode</a:t>
            </a:r>
            <a:r>
              <a:rPr lang="en" sz="1100">
                <a:solidFill>
                  <a:schemeClr val="dk1"/>
                </a:solidFill>
              </a:rPr>
              <a:t> </a:t>
            </a:r>
            <a:r>
              <a:rPr lang="en" sz="1100">
                <a:solidFill>
                  <a:srgbClr val="932192"/>
                </a:solidFill>
              </a:rPr>
              <a:t>of</a:t>
            </a:r>
            <a:r>
              <a:rPr lang="en" sz="1100">
                <a:solidFill>
                  <a:schemeClr val="dk1"/>
                </a:solidFill>
              </a:rPr>
              <a:t> </a:t>
            </a:r>
            <a:r>
              <a:rPr lang="en" sz="1100">
                <a:solidFill>
                  <a:srgbClr val="932192"/>
                </a:solidFill>
              </a:rPr>
              <a:t>this</a:t>
            </a:r>
            <a:r>
              <a:rPr lang="en" sz="1100">
                <a:solidFill>
                  <a:schemeClr val="dk1"/>
                </a:solidFill>
              </a:rPr>
              <a:t> </a:t>
            </a:r>
            <a:r>
              <a:rPr lang="en" sz="1100">
                <a:solidFill>
                  <a:srgbClr val="932192"/>
                </a:solidFill>
              </a:rPr>
              <a:t>stack</a:t>
            </a:r>
            <a:r>
              <a:rPr lang="en" sz="1100">
                <a:solidFill>
                  <a:schemeClr val="dk1"/>
                </a:solidFill>
              </a:rPr>
              <a:t> </a:t>
            </a:r>
            <a:r>
              <a:rPr lang="en" sz="1100">
                <a:solidFill>
                  <a:srgbClr val="932192"/>
                </a:solidFill>
              </a:rPr>
              <a:t>to</a:t>
            </a:r>
            <a:r>
              <a:rPr lang="en" sz="1100">
                <a:solidFill>
                  <a:schemeClr val="dk1"/>
                </a:solidFill>
              </a:rPr>
              <a:t> </a:t>
            </a:r>
            <a:r>
              <a:rPr lang="en" sz="1100">
                <a:solidFill>
                  <a:srgbClr val="011892"/>
                </a:solidFill>
              </a:rPr>
              <a:t>"exactfit"</a:t>
            </a:r>
            <a:r>
              <a:rPr lang="en" sz="1100">
                <a:solidFill>
                  <a:schemeClr val="dk1"/>
                </a:solidFill>
              </a:rPr>
              <a:t> </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918F00"/>
                </a:solidFill>
              </a:rPr>
              <a:t>start</a:t>
            </a:r>
            <a:r>
              <a:rPr lang="en" sz="1100">
                <a:solidFill>
                  <a:schemeClr val="dk1"/>
                </a:solidFill>
              </a:rPr>
              <a:t> </a:t>
            </a:r>
            <a:r>
              <a:rPr lang="en" sz="1100">
                <a:solidFill>
                  <a:srgbClr val="932192"/>
                </a:solidFill>
              </a:rPr>
              <a:t>using</a:t>
            </a:r>
            <a:r>
              <a:rPr lang="en" sz="1100">
                <a:solidFill>
                  <a:schemeClr val="dk1"/>
                </a:solidFill>
              </a:rPr>
              <a:t> </a:t>
            </a:r>
            <a:r>
              <a:rPr lang="en" sz="1100">
                <a:solidFill>
                  <a:srgbClr val="932192"/>
                </a:solidFill>
              </a:rPr>
              <a:t>stack</a:t>
            </a:r>
            <a:r>
              <a:rPr lang="en" sz="1100">
                <a:solidFill>
                  <a:schemeClr val="dk1"/>
                </a:solidFill>
              </a:rPr>
              <a:t> </a:t>
            </a:r>
            <a:r>
              <a:rPr lang="en" sz="1100">
                <a:solidFill>
                  <a:srgbClr val="011892"/>
                </a:solidFill>
              </a:rPr>
              <a:t>"easyJSON"</a:t>
            </a:r>
            <a:endParaRPr sz="1100">
              <a:solidFill>
                <a:srgbClr val="011892"/>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918F00"/>
                </a:solidFill>
              </a:rPr>
              <a:t>set</a:t>
            </a:r>
            <a:r>
              <a:rPr lang="en" sz="1100">
                <a:solidFill>
                  <a:schemeClr val="dk1"/>
                </a:solidFill>
              </a:rPr>
              <a:t> </a:t>
            </a:r>
            <a:r>
              <a:rPr lang="en" sz="1100">
                <a:solidFill>
                  <a:srgbClr val="932192"/>
                </a:solidFill>
              </a:rPr>
              <a:t>the</a:t>
            </a:r>
            <a:r>
              <a:rPr lang="en" sz="1100">
                <a:solidFill>
                  <a:schemeClr val="dk1"/>
                </a:solidFill>
              </a:rPr>
              <a:t> cCloudURL </a:t>
            </a:r>
            <a:r>
              <a:rPr lang="en" sz="1100">
                <a:solidFill>
                  <a:srgbClr val="932192"/>
                </a:solidFill>
              </a:rPr>
              <a:t>of</a:t>
            </a:r>
            <a:r>
              <a:rPr lang="en" sz="1100">
                <a:solidFill>
                  <a:schemeClr val="dk1"/>
                </a:solidFill>
              </a:rPr>
              <a:t> </a:t>
            </a:r>
            <a:r>
              <a:rPr lang="en" sz="1100">
                <a:solidFill>
                  <a:srgbClr val="932192"/>
                </a:solidFill>
              </a:rPr>
              <a:t>this</a:t>
            </a:r>
            <a:r>
              <a:rPr lang="en" sz="1100">
                <a:solidFill>
                  <a:schemeClr val="dk1"/>
                </a:solidFill>
              </a:rPr>
              <a:t> </a:t>
            </a:r>
            <a:r>
              <a:rPr lang="en" sz="1100">
                <a:solidFill>
                  <a:srgbClr val="932192"/>
                </a:solidFill>
              </a:rPr>
              <a:t>stack</a:t>
            </a:r>
            <a:r>
              <a:rPr lang="en" sz="1100">
                <a:solidFill>
                  <a:schemeClr val="dk1"/>
                </a:solidFill>
              </a:rPr>
              <a:t>  </a:t>
            </a:r>
            <a:r>
              <a:rPr lang="en" sz="1100">
                <a:solidFill>
                  <a:srgbClr val="932192"/>
                </a:solidFill>
              </a:rPr>
              <a:t>to</a:t>
            </a:r>
            <a:r>
              <a:rPr lang="en" sz="1100">
                <a:solidFill>
                  <a:schemeClr val="dk1"/>
                </a:solidFill>
              </a:rPr>
              <a:t> </a:t>
            </a:r>
            <a:r>
              <a:rPr lang="en" sz="1100">
                <a:solidFill>
                  <a:srgbClr val="011892"/>
                </a:solidFill>
              </a:rPr>
              <a:t>"http://ua890858.serversignin.com/lcapi/index.lc/index/"</a:t>
            </a:r>
            <a:endParaRPr sz="1100">
              <a:solidFill>
                <a:srgbClr val="011892"/>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918F00"/>
                </a:solidFill>
              </a:rPr>
              <a:t>set</a:t>
            </a:r>
            <a:r>
              <a:rPr lang="en" sz="1100">
                <a:solidFill>
                  <a:schemeClr val="dk1"/>
                </a:solidFill>
              </a:rPr>
              <a:t> </a:t>
            </a:r>
            <a:r>
              <a:rPr lang="en" sz="1100">
                <a:solidFill>
                  <a:srgbClr val="932192"/>
                </a:solidFill>
              </a:rPr>
              <a:t>the</a:t>
            </a:r>
            <a:r>
              <a:rPr lang="en" sz="1100">
                <a:solidFill>
                  <a:schemeClr val="dk1"/>
                </a:solidFill>
              </a:rPr>
              <a:t> cFileURL </a:t>
            </a:r>
            <a:r>
              <a:rPr lang="en" sz="1100">
                <a:solidFill>
                  <a:srgbClr val="932192"/>
                </a:solidFill>
              </a:rPr>
              <a:t>of</a:t>
            </a:r>
            <a:r>
              <a:rPr lang="en" sz="1100">
                <a:solidFill>
                  <a:schemeClr val="dk1"/>
                </a:solidFill>
              </a:rPr>
              <a:t> </a:t>
            </a:r>
            <a:r>
              <a:rPr lang="en" sz="1100">
                <a:solidFill>
                  <a:srgbClr val="932192"/>
                </a:solidFill>
              </a:rPr>
              <a:t>this</a:t>
            </a:r>
            <a:r>
              <a:rPr lang="en" sz="1100">
                <a:solidFill>
                  <a:schemeClr val="dk1"/>
                </a:solidFill>
              </a:rPr>
              <a:t> </a:t>
            </a:r>
            <a:r>
              <a:rPr lang="en" sz="1100">
                <a:solidFill>
                  <a:srgbClr val="932192"/>
                </a:solidFill>
              </a:rPr>
              <a:t>stack</a:t>
            </a:r>
            <a:r>
              <a:rPr lang="en" sz="1100">
                <a:solidFill>
                  <a:schemeClr val="dk1"/>
                </a:solidFill>
              </a:rPr>
              <a:t>  </a:t>
            </a:r>
            <a:r>
              <a:rPr lang="en" sz="1100">
                <a:solidFill>
                  <a:srgbClr val="932192"/>
                </a:solidFill>
              </a:rPr>
              <a:t>to</a:t>
            </a:r>
            <a:r>
              <a:rPr lang="en" sz="1100">
                <a:solidFill>
                  <a:schemeClr val="dk1"/>
                </a:solidFill>
              </a:rPr>
              <a:t> </a:t>
            </a:r>
            <a:r>
              <a:rPr lang="en" sz="1100">
                <a:solidFill>
                  <a:srgbClr val="011892"/>
                </a:solidFill>
              </a:rPr>
              <a:t>"http://ua890858.serversignin.com/lcapi/assets/images/"</a:t>
            </a:r>
            <a:endParaRPr sz="1100">
              <a:solidFill>
                <a:srgbClr val="011892"/>
              </a:solidFill>
            </a:endParaRPr>
          </a:p>
          <a:p>
            <a:pPr indent="0" lvl="0" marL="0" rtl="0">
              <a:lnSpc>
                <a:spcPct val="115000"/>
              </a:lnSpc>
              <a:spcBef>
                <a:spcPts val="0"/>
              </a:spcBef>
              <a:spcAft>
                <a:spcPts val="0"/>
              </a:spcAft>
              <a:buClr>
                <a:schemeClr val="dk1"/>
              </a:buClr>
              <a:buSzPts val="1100"/>
              <a:buFont typeface="Arial"/>
              <a:buNone/>
            </a:pPr>
            <a:r>
              <a:rPr b="1" lang="en" sz="1100">
                <a:solidFill>
                  <a:schemeClr val="dk1"/>
                </a:solidFill>
              </a:rPr>
              <a:t>end</a:t>
            </a:r>
            <a:r>
              <a:rPr lang="en" sz="1100">
                <a:solidFill>
                  <a:schemeClr val="dk1"/>
                </a:solidFill>
              </a:rPr>
              <a:t> openstack</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b="1" lang="en" sz="1100">
                <a:solidFill>
                  <a:srgbClr val="918F00"/>
                </a:solidFill>
              </a:rPr>
              <a:t>set</a:t>
            </a:r>
            <a:r>
              <a:rPr lang="en" sz="1100">
                <a:solidFill>
                  <a:schemeClr val="dk1"/>
                </a:solidFill>
              </a:rPr>
              <a:t> </a:t>
            </a:r>
            <a:r>
              <a:rPr lang="en" sz="1100">
                <a:solidFill>
                  <a:srgbClr val="932192"/>
                </a:solidFill>
              </a:rPr>
              <a:t>the</a:t>
            </a:r>
            <a:r>
              <a:rPr lang="en" sz="1100">
                <a:solidFill>
                  <a:schemeClr val="dk1"/>
                </a:solidFill>
              </a:rPr>
              <a:t> cCloudURL </a:t>
            </a:r>
            <a:r>
              <a:rPr lang="en" sz="1100">
                <a:solidFill>
                  <a:srgbClr val="932192"/>
                </a:solidFill>
              </a:rPr>
              <a:t>of</a:t>
            </a:r>
            <a:r>
              <a:rPr lang="en" sz="1100">
                <a:solidFill>
                  <a:schemeClr val="dk1"/>
                </a:solidFill>
              </a:rPr>
              <a:t> </a:t>
            </a:r>
            <a:r>
              <a:rPr lang="en" sz="1100">
                <a:solidFill>
                  <a:srgbClr val="932192"/>
                </a:solidFill>
              </a:rPr>
              <a:t>this</a:t>
            </a:r>
            <a:r>
              <a:rPr lang="en" sz="1100">
                <a:solidFill>
                  <a:schemeClr val="dk1"/>
                </a:solidFill>
              </a:rPr>
              <a:t> </a:t>
            </a:r>
            <a:r>
              <a:rPr lang="en" sz="1100">
                <a:solidFill>
                  <a:srgbClr val="932192"/>
                </a:solidFill>
              </a:rPr>
              <a:t>stack</a:t>
            </a:r>
            <a:r>
              <a:rPr lang="en" sz="1100">
                <a:solidFill>
                  <a:schemeClr val="dk1"/>
                </a:solidFill>
              </a:rPr>
              <a:t>  </a:t>
            </a:r>
            <a:r>
              <a:rPr lang="en" sz="1100">
                <a:solidFill>
                  <a:srgbClr val="932192"/>
                </a:solidFill>
              </a:rPr>
              <a:t>to</a:t>
            </a:r>
            <a:r>
              <a:rPr lang="en" sz="1100">
                <a:solidFill>
                  <a:schemeClr val="dk1"/>
                </a:solidFill>
              </a:rPr>
              <a:t> </a:t>
            </a:r>
            <a:r>
              <a:rPr lang="en" sz="1100">
                <a:solidFill>
                  <a:srgbClr val="011892"/>
                </a:solidFill>
              </a:rPr>
              <a:t>"[Your cloud URL]"</a:t>
            </a:r>
            <a:endParaRPr sz="1100">
              <a:solidFill>
                <a:srgbClr val="011892"/>
              </a:solidFill>
            </a:endParaRPr>
          </a:p>
          <a:p>
            <a:pPr indent="0" lvl="0" marL="0" rtl="0">
              <a:lnSpc>
                <a:spcPct val="115000"/>
              </a:lnSpc>
              <a:spcBef>
                <a:spcPts val="0"/>
              </a:spcBef>
              <a:spcAft>
                <a:spcPts val="0"/>
              </a:spcAft>
              <a:buClr>
                <a:schemeClr val="dk1"/>
              </a:buClr>
              <a:buSzPts val="1100"/>
              <a:buFont typeface="Arial"/>
              <a:buNone/>
            </a:pPr>
            <a:r>
              <a:rPr b="1" lang="en" sz="1100">
                <a:solidFill>
                  <a:srgbClr val="918F00"/>
                </a:solidFill>
              </a:rPr>
              <a:t>set</a:t>
            </a:r>
            <a:r>
              <a:rPr lang="en" sz="1100">
                <a:solidFill>
                  <a:schemeClr val="dk1"/>
                </a:solidFill>
              </a:rPr>
              <a:t> </a:t>
            </a:r>
            <a:r>
              <a:rPr lang="en" sz="1100">
                <a:solidFill>
                  <a:srgbClr val="932192"/>
                </a:solidFill>
              </a:rPr>
              <a:t>the</a:t>
            </a:r>
            <a:r>
              <a:rPr lang="en" sz="1100">
                <a:solidFill>
                  <a:schemeClr val="dk1"/>
                </a:solidFill>
              </a:rPr>
              <a:t> cFileURL </a:t>
            </a:r>
            <a:r>
              <a:rPr lang="en" sz="1100">
                <a:solidFill>
                  <a:srgbClr val="932192"/>
                </a:solidFill>
              </a:rPr>
              <a:t>of</a:t>
            </a:r>
            <a:r>
              <a:rPr lang="en" sz="1100">
                <a:solidFill>
                  <a:schemeClr val="dk1"/>
                </a:solidFill>
              </a:rPr>
              <a:t> </a:t>
            </a:r>
            <a:r>
              <a:rPr lang="en" sz="1100">
                <a:solidFill>
                  <a:srgbClr val="932192"/>
                </a:solidFill>
              </a:rPr>
              <a:t>this</a:t>
            </a:r>
            <a:r>
              <a:rPr lang="en" sz="1100">
                <a:solidFill>
                  <a:schemeClr val="dk1"/>
                </a:solidFill>
              </a:rPr>
              <a:t> </a:t>
            </a:r>
            <a:r>
              <a:rPr lang="en" sz="1100">
                <a:solidFill>
                  <a:srgbClr val="932192"/>
                </a:solidFill>
              </a:rPr>
              <a:t>stack</a:t>
            </a:r>
            <a:r>
              <a:rPr lang="en" sz="1100">
                <a:solidFill>
                  <a:schemeClr val="dk1"/>
                </a:solidFill>
              </a:rPr>
              <a:t>  </a:t>
            </a:r>
            <a:r>
              <a:rPr lang="en" sz="1100">
                <a:solidFill>
                  <a:srgbClr val="932192"/>
                </a:solidFill>
              </a:rPr>
              <a:t>to</a:t>
            </a:r>
            <a:r>
              <a:rPr lang="en" sz="1100">
                <a:solidFill>
                  <a:schemeClr val="dk1"/>
                </a:solidFill>
              </a:rPr>
              <a:t> </a:t>
            </a:r>
            <a:r>
              <a:rPr lang="en" sz="1100">
                <a:solidFill>
                  <a:srgbClr val="011892"/>
                </a:solidFill>
              </a:rPr>
              <a:t>"[Your Image files URL]"</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t/>
            </a:r>
            <a:endParaRPr b="1" sz="1100">
              <a:solidFill>
                <a:schemeClr val="dk1"/>
              </a:solidFill>
            </a:endParaRPr>
          </a:p>
          <a:p>
            <a:pPr indent="0" lvl="0" marL="0" rtl="0">
              <a:lnSpc>
                <a:spcPct val="115000"/>
              </a:lnSpc>
              <a:spcBef>
                <a:spcPts val="0"/>
              </a:spcBef>
              <a:spcAft>
                <a:spcPts val="0"/>
              </a:spcAft>
              <a:buClr>
                <a:schemeClr val="dk1"/>
              </a:buClr>
              <a:buSzPts val="1100"/>
              <a:buFont typeface="Arial"/>
              <a:buNone/>
            </a:pPr>
            <a:r>
              <a:t/>
            </a:r>
            <a:endParaRPr b="1" sz="1100">
              <a:solidFill>
                <a:schemeClr val="dk1"/>
              </a:solidFill>
            </a:endParaRPr>
          </a:p>
        </p:txBody>
      </p:sp>
      <p:sp>
        <p:nvSpPr>
          <p:cNvPr id="423" name="Shape 423"/>
          <p:cNvSpPr txBox="1"/>
          <p:nvPr>
            <p:ph type="ctrTitle"/>
          </p:nvPr>
        </p:nvSpPr>
        <p:spPr>
          <a:xfrm>
            <a:off x="4363350" y="640775"/>
            <a:ext cx="3972000" cy="533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800">
                <a:solidFill>
                  <a:schemeClr val="dk2"/>
                </a:solidFill>
              </a:rPr>
              <a:t>cCloudURL</a:t>
            </a:r>
            <a:endParaRPr sz="1800">
              <a:solidFill>
                <a:srgbClr val="66666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Shape 56"/>
          <p:cNvSpPr txBox="1"/>
          <p:nvPr>
            <p:ph type="ctrTitle"/>
          </p:nvPr>
        </p:nvSpPr>
        <p:spPr>
          <a:xfrm>
            <a:off x="700125" y="112050"/>
            <a:ext cx="8235000" cy="650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800">
                <a:solidFill>
                  <a:srgbClr val="434343"/>
                </a:solidFill>
              </a:rPr>
              <a:t>#1 Setting up a web server with revIgniter &amp; LiveCode</a:t>
            </a:r>
            <a:endParaRPr sz="1800">
              <a:solidFill>
                <a:srgbClr val="434343"/>
              </a:solidFill>
            </a:endParaRPr>
          </a:p>
          <a:p>
            <a:pPr indent="0" lvl="0" marL="0" rtl="0">
              <a:spcBef>
                <a:spcPts val="0"/>
              </a:spcBef>
              <a:spcAft>
                <a:spcPts val="0"/>
              </a:spcAft>
              <a:buNone/>
            </a:pPr>
            <a:r>
              <a:t/>
            </a:r>
            <a:endParaRPr sz="2400"/>
          </a:p>
        </p:txBody>
      </p:sp>
      <p:pic>
        <p:nvPicPr>
          <p:cNvPr id="57" name="Shape 57"/>
          <p:cNvPicPr preferRelativeResize="0"/>
          <p:nvPr/>
        </p:nvPicPr>
        <p:blipFill rotWithShape="1">
          <a:blip r:embed="rId3">
            <a:alphaModFix/>
          </a:blip>
          <a:srcRect b="0" l="14588" r="17935" t="0"/>
          <a:stretch/>
        </p:blipFill>
        <p:spPr>
          <a:xfrm>
            <a:off x="43475" y="28750"/>
            <a:ext cx="481099" cy="650574"/>
          </a:xfrm>
          <a:prstGeom prst="rect">
            <a:avLst/>
          </a:prstGeom>
          <a:noFill/>
          <a:ln>
            <a:noFill/>
          </a:ln>
        </p:spPr>
      </p:pic>
      <p:pic>
        <p:nvPicPr>
          <p:cNvPr id="58" name="Shape 58"/>
          <p:cNvPicPr preferRelativeResize="0"/>
          <p:nvPr/>
        </p:nvPicPr>
        <p:blipFill>
          <a:blip r:embed="rId4">
            <a:alphaModFix/>
          </a:blip>
          <a:stretch>
            <a:fillRect/>
          </a:stretch>
        </p:blipFill>
        <p:spPr>
          <a:xfrm>
            <a:off x="4225900" y="869750"/>
            <a:ext cx="4816225" cy="3993949"/>
          </a:xfrm>
          <a:prstGeom prst="rect">
            <a:avLst/>
          </a:prstGeom>
          <a:noFill/>
          <a:ln cap="flat" cmpd="sng" w="19050">
            <a:solidFill>
              <a:srgbClr val="D9D9D9"/>
            </a:solidFill>
            <a:prstDash val="solid"/>
            <a:miter lim="8000"/>
            <a:headEnd len="sm" w="sm" type="none"/>
            <a:tailEnd len="sm" w="sm" type="none"/>
          </a:ln>
        </p:spPr>
      </p:pic>
      <p:sp>
        <p:nvSpPr>
          <p:cNvPr id="59" name="Shape 59"/>
          <p:cNvSpPr txBox="1"/>
          <p:nvPr/>
        </p:nvSpPr>
        <p:spPr>
          <a:xfrm>
            <a:off x="172825" y="921725"/>
            <a:ext cx="3810300" cy="40653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lang="en">
                <a:solidFill>
                  <a:schemeClr val="dk1"/>
                </a:solidFill>
                <a:latin typeface="Droid Sans"/>
                <a:ea typeface="Droid Sans"/>
                <a:cs typeface="Droid Sans"/>
                <a:sym typeface="Droid Sans"/>
              </a:rPr>
              <a:t>There are 3 areas we need to be aware first:</a:t>
            </a:r>
            <a:endParaRPr>
              <a:solidFill>
                <a:schemeClr val="dk1"/>
              </a:solidFill>
              <a:latin typeface="Droid Sans"/>
              <a:ea typeface="Droid Sans"/>
              <a:cs typeface="Droid Sans"/>
              <a:sym typeface="Droid Sans"/>
            </a:endParaRPr>
          </a:p>
          <a:p>
            <a:pPr indent="0" lvl="0" marL="0" rtl="0">
              <a:lnSpc>
                <a:spcPct val="115000"/>
              </a:lnSpc>
              <a:spcBef>
                <a:spcPts val="0"/>
              </a:spcBef>
              <a:spcAft>
                <a:spcPts val="0"/>
              </a:spcAft>
              <a:buClr>
                <a:schemeClr val="dk1"/>
              </a:buClr>
              <a:buSzPts val="1100"/>
              <a:buFont typeface="Arial"/>
              <a:buNone/>
            </a:pPr>
            <a:r>
              <a:t/>
            </a:r>
            <a:endParaRPr>
              <a:solidFill>
                <a:schemeClr val="dk1"/>
              </a:solidFill>
              <a:latin typeface="Droid Sans"/>
              <a:ea typeface="Droid Sans"/>
              <a:cs typeface="Droid Sans"/>
              <a:sym typeface="Droid Sans"/>
            </a:endParaRPr>
          </a:p>
          <a:p>
            <a:pPr indent="0" lvl="0" marL="0" rtl="0">
              <a:lnSpc>
                <a:spcPct val="115000"/>
              </a:lnSpc>
              <a:spcBef>
                <a:spcPts val="0"/>
              </a:spcBef>
              <a:spcAft>
                <a:spcPts val="0"/>
              </a:spcAft>
              <a:buClr>
                <a:schemeClr val="dk1"/>
              </a:buClr>
              <a:buSzPts val="1100"/>
              <a:buFont typeface="Arial"/>
              <a:buNone/>
            </a:pPr>
            <a:r>
              <a:rPr b="1" lang="en">
                <a:solidFill>
                  <a:schemeClr val="dk1"/>
                </a:solidFill>
                <a:latin typeface="Droid Sans"/>
                <a:ea typeface="Droid Sans"/>
                <a:cs typeface="Droid Sans"/>
                <a:sym typeface="Droid Sans"/>
              </a:rPr>
              <a:t>Main Domain</a:t>
            </a:r>
            <a:r>
              <a:rPr lang="en">
                <a:solidFill>
                  <a:schemeClr val="dk1"/>
                </a:solidFill>
                <a:latin typeface="Droid Sans"/>
                <a:ea typeface="Droid Sans"/>
                <a:cs typeface="Droid Sans"/>
                <a:sym typeface="Droid Sans"/>
              </a:rPr>
              <a:t>: This is the domain assigned to your on-rev hosting account. You can get you own domain URL like</a:t>
            </a:r>
            <a:r>
              <a:rPr lang="en">
                <a:solidFill>
                  <a:schemeClr val="dk1"/>
                </a:solidFill>
                <a:uFill>
                  <a:noFill/>
                </a:uFill>
                <a:latin typeface="Droid Sans"/>
                <a:ea typeface="Droid Sans"/>
                <a:cs typeface="Droid Sans"/>
                <a:sym typeface="Droid Sans"/>
                <a:hlinkClick r:id="rId5"/>
              </a:rPr>
              <a:t> </a:t>
            </a:r>
            <a:r>
              <a:rPr lang="en" u="sng">
                <a:solidFill>
                  <a:srgbClr val="1155CC"/>
                </a:solidFill>
                <a:latin typeface="Droid Sans"/>
                <a:ea typeface="Droid Sans"/>
                <a:cs typeface="Droid Sans"/>
                <a:sym typeface="Droid Sans"/>
                <a:hlinkClick r:id="rId6"/>
              </a:rPr>
              <a:t>www.yourwebsite.com</a:t>
            </a:r>
            <a:r>
              <a:rPr lang="en">
                <a:solidFill>
                  <a:schemeClr val="dk1"/>
                </a:solidFill>
                <a:latin typeface="Droid Sans"/>
                <a:ea typeface="Droid Sans"/>
                <a:cs typeface="Droid Sans"/>
                <a:sym typeface="Droid Sans"/>
              </a:rPr>
              <a:t>, but this will always be available your core URL.</a:t>
            </a:r>
            <a:endParaRPr>
              <a:solidFill>
                <a:schemeClr val="dk1"/>
              </a:solidFill>
              <a:latin typeface="Droid Sans"/>
              <a:ea typeface="Droid Sans"/>
              <a:cs typeface="Droid Sans"/>
              <a:sym typeface="Droid Sans"/>
            </a:endParaRPr>
          </a:p>
          <a:p>
            <a:pPr indent="0" lvl="0" marL="0" rtl="0">
              <a:lnSpc>
                <a:spcPct val="115000"/>
              </a:lnSpc>
              <a:spcBef>
                <a:spcPts val="0"/>
              </a:spcBef>
              <a:spcAft>
                <a:spcPts val="0"/>
              </a:spcAft>
              <a:buClr>
                <a:schemeClr val="dk1"/>
              </a:buClr>
              <a:buSzPts val="1100"/>
              <a:buFont typeface="Arial"/>
              <a:buNone/>
            </a:pPr>
            <a:r>
              <a:t/>
            </a:r>
            <a:endParaRPr>
              <a:solidFill>
                <a:schemeClr val="dk1"/>
              </a:solidFill>
              <a:latin typeface="Droid Sans"/>
              <a:ea typeface="Droid Sans"/>
              <a:cs typeface="Droid Sans"/>
              <a:sym typeface="Droid Sans"/>
            </a:endParaRPr>
          </a:p>
          <a:p>
            <a:pPr indent="0" lvl="0" marL="0" rtl="0">
              <a:lnSpc>
                <a:spcPct val="115000"/>
              </a:lnSpc>
              <a:spcBef>
                <a:spcPts val="0"/>
              </a:spcBef>
              <a:spcAft>
                <a:spcPts val="0"/>
              </a:spcAft>
              <a:buClr>
                <a:schemeClr val="dk1"/>
              </a:buClr>
              <a:buSzPts val="1100"/>
              <a:buFont typeface="Arial"/>
              <a:buNone/>
            </a:pPr>
            <a:r>
              <a:rPr b="1" lang="en">
                <a:solidFill>
                  <a:schemeClr val="dk1"/>
                </a:solidFill>
                <a:latin typeface="Droid Sans"/>
                <a:ea typeface="Droid Sans"/>
                <a:cs typeface="Droid Sans"/>
                <a:sym typeface="Droid Sans"/>
              </a:rPr>
              <a:t>File Manager</a:t>
            </a:r>
            <a:r>
              <a:rPr lang="en">
                <a:solidFill>
                  <a:schemeClr val="dk1"/>
                </a:solidFill>
                <a:latin typeface="Droid Sans"/>
                <a:ea typeface="Droid Sans"/>
                <a:cs typeface="Droid Sans"/>
                <a:sym typeface="Droid Sans"/>
              </a:rPr>
              <a:t>: Here is where you can add sub directories and organize you files, just like you would on your PC.</a:t>
            </a:r>
            <a:endParaRPr>
              <a:solidFill>
                <a:schemeClr val="dk1"/>
              </a:solidFill>
              <a:latin typeface="Droid Sans"/>
              <a:ea typeface="Droid Sans"/>
              <a:cs typeface="Droid Sans"/>
              <a:sym typeface="Droid Sans"/>
            </a:endParaRPr>
          </a:p>
          <a:p>
            <a:pPr indent="0" lvl="0" marL="0" rtl="0">
              <a:lnSpc>
                <a:spcPct val="115000"/>
              </a:lnSpc>
              <a:spcBef>
                <a:spcPts val="0"/>
              </a:spcBef>
              <a:spcAft>
                <a:spcPts val="0"/>
              </a:spcAft>
              <a:buClr>
                <a:schemeClr val="dk1"/>
              </a:buClr>
              <a:buSzPts val="1100"/>
              <a:buFont typeface="Arial"/>
              <a:buNone/>
            </a:pPr>
            <a:r>
              <a:t/>
            </a:r>
            <a:endParaRPr>
              <a:solidFill>
                <a:schemeClr val="dk1"/>
              </a:solidFill>
              <a:latin typeface="Droid Sans"/>
              <a:ea typeface="Droid Sans"/>
              <a:cs typeface="Droid Sans"/>
              <a:sym typeface="Droid Sans"/>
            </a:endParaRPr>
          </a:p>
          <a:p>
            <a:pPr indent="0" lvl="0" marL="0" rtl="0">
              <a:lnSpc>
                <a:spcPct val="115000"/>
              </a:lnSpc>
              <a:spcBef>
                <a:spcPts val="0"/>
              </a:spcBef>
              <a:spcAft>
                <a:spcPts val="0"/>
              </a:spcAft>
              <a:buClr>
                <a:schemeClr val="dk1"/>
              </a:buClr>
              <a:buSzPts val="1100"/>
              <a:buFont typeface="Arial"/>
              <a:buNone/>
            </a:pPr>
            <a:r>
              <a:rPr b="1" lang="en">
                <a:solidFill>
                  <a:schemeClr val="dk1"/>
                </a:solidFill>
                <a:latin typeface="Droid Sans"/>
                <a:ea typeface="Droid Sans"/>
                <a:cs typeface="Droid Sans"/>
                <a:sym typeface="Droid Sans"/>
              </a:rPr>
              <a:t>FTP Accounts</a:t>
            </a:r>
            <a:r>
              <a:rPr lang="en">
                <a:solidFill>
                  <a:schemeClr val="dk1"/>
                </a:solidFill>
                <a:latin typeface="Droid Sans"/>
                <a:ea typeface="Droid Sans"/>
                <a:cs typeface="Droid Sans"/>
                <a:sym typeface="Droid Sans"/>
              </a:rPr>
              <a:t>: To link your PC with your web server, you will need to setup and link to an FTP account on your server.</a:t>
            </a:r>
            <a:endParaRPr>
              <a:solidFill>
                <a:schemeClr val="dk1"/>
              </a:solidFill>
              <a:latin typeface="Droid Sans"/>
              <a:ea typeface="Droid Sans"/>
              <a:cs typeface="Droid Sans"/>
              <a:sym typeface="Droid Sans"/>
            </a:endParaRPr>
          </a:p>
          <a:p>
            <a:pPr indent="0" lvl="0" marL="0" rtl="0">
              <a:lnSpc>
                <a:spcPct val="100000"/>
              </a:lnSpc>
              <a:spcBef>
                <a:spcPts val="0"/>
              </a:spcBef>
              <a:spcAft>
                <a:spcPts val="0"/>
              </a:spcAft>
              <a:buClr>
                <a:schemeClr val="dk1"/>
              </a:buClr>
              <a:buSzPts val="1100"/>
              <a:buFont typeface="Arial"/>
              <a:buNone/>
            </a:pPr>
            <a:r>
              <a:t/>
            </a:r>
            <a:endParaRPr>
              <a:solidFill>
                <a:schemeClr val="dk1"/>
              </a:solidFill>
              <a:latin typeface="Droid Sans"/>
              <a:ea typeface="Droid Sans"/>
              <a:cs typeface="Droid Sans"/>
              <a:sym typeface="Droid Sans"/>
            </a:endParaRPr>
          </a:p>
          <a:p>
            <a:pPr indent="0" lvl="0" marL="0" rtl="0">
              <a:lnSpc>
                <a:spcPct val="100000"/>
              </a:lnSpc>
              <a:spcBef>
                <a:spcPts val="0"/>
              </a:spcBef>
              <a:spcAft>
                <a:spcPts val="0"/>
              </a:spcAft>
              <a:buNone/>
            </a:pPr>
            <a:r>
              <a:t/>
            </a:r>
            <a:endParaRPr>
              <a:latin typeface="Droid Sans"/>
              <a:ea typeface="Droid Sans"/>
              <a:cs typeface="Droid Sans"/>
              <a:sym typeface="Droid Sans"/>
            </a:endParaRPr>
          </a:p>
        </p:txBody>
      </p:sp>
      <p:sp>
        <p:nvSpPr>
          <p:cNvPr id="60" name="Shape 60"/>
          <p:cNvSpPr/>
          <p:nvPr/>
        </p:nvSpPr>
        <p:spPr>
          <a:xfrm>
            <a:off x="4236350" y="2576275"/>
            <a:ext cx="1415100" cy="435600"/>
          </a:xfrm>
          <a:prstGeom prst="rect">
            <a:avLst/>
          </a:prstGeom>
          <a:no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 name="Shape 61"/>
          <p:cNvSpPr/>
          <p:nvPr/>
        </p:nvSpPr>
        <p:spPr>
          <a:xfrm>
            <a:off x="5812950" y="2465600"/>
            <a:ext cx="1099500" cy="391800"/>
          </a:xfrm>
          <a:prstGeom prst="rect">
            <a:avLst/>
          </a:prstGeom>
          <a:no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 name="Shape 62"/>
          <p:cNvSpPr/>
          <p:nvPr/>
        </p:nvSpPr>
        <p:spPr>
          <a:xfrm>
            <a:off x="7679850" y="3416275"/>
            <a:ext cx="1099500" cy="391800"/>
          </a:xfrm>
          <a:prstGeom prst="rect">
            <a:avLst/>
          </a:prstGeom>
          <a:no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7" name="Shape 427"/>
        <p:cNvGrpSpPr/>
        <p:nvPr/>
      </p:nvGrpSpPr>
      <p:grpSpPr>
        <a:xfrm>
          <a:off x="0" y="0"/>
          <a:ext cx="0" cy="0"/>
          <a:chOff x="0" y="0"/>
          <a:chExt cx="0" cy="0"/>
        </a:xfrm>
      </p:grpSpPr>
      <p:sp>
        <p:nvSpPr>
          <p:cNvPr id="428" name="Shape 428"/>
          <p:cNvSpPr txBox="1"/>
          <p:nvPr>
            <p:ph type="ctrTitle"/>
          </p:nvPr>
        </p:nvSpPr>
        <p:spPr>
          <a:xfrm>
            <a:off x="700125" y="112050"/>
            <a:ext cx="8235000" cy="650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800">
                <a:solidFill>
                  <a:srgbClr val="434343"/>
                </a:solidFill>
              </a:rPr>
              <a:t>#6 REST API and mobile Apps</a:t>
            </a:r>
            <a:endParaRPr sz="1800">
              <a:solidFill>
                <a:srgbClr val="434343"/>
              </a:solidFill>
            </a:endParaRPr>
          </a:p>
          <a:p>
            <a:pPr indent="0" lvl="0" marL="0" rtl="0">
              <a:spcBef>
                <a:spcPts val="0"/>
              </a:spcBef>
              <a:spcAft>
                <a:spcPts val="0"/>
              </a:spcAft>
              <a:buNone/>
            </a:pPr>
            <a:r>
              <a:t/>
            </a:r>
            <a:endParaRPr sz="1800">
              <a:solidFill>
                <a:srgbClr val="434343"/>
              </a:solidFill>
            </a:endParaRPr>
          </a:p>
        </p:txBody>
      </p:sp>
      <p:pic>
        <p:nvPicPr>
          <p:cNvPr id="429" name="Shape 429"/>
          <p:cNvPicPr preferRelativeResize="0"/>
          <p:nvPr/>
        </p:nvPicPr>
        <p:blipFill rotWithShape="1">
          <a:blip r:embed="rId3">
            <a:alphaModFix/>
          </a:blip>
          <a:srcRect b="0" l="14588" r="17935" t="0"/>
          <a:stretch/>
        </p:blipFill>
        <p:spPr>
          <a:xfrm>
            <a:off x="43475" y="28750"/>
            <a:ext cx="481099" cy="650574"/>
          </a:xfrm>
          <a:prstGeom prst="rect">
            <a:avLst/>
          </a:prstGeom>
          <a:noFill/>
          <a:ln>
            <a:noFill/>
          </a:ln>
        </p:spPr>
      </p:pic>
      <p:sp>
        <p:nvSpPr>
          <p:cNvPr id="430" name="Shape 430"/>
          <p:cNvSpPr txBox="1"/>
          <p:nvPr/>
        </p:nvSpPr>
        <p:spPr>
          <a:xfrm>
            <a:off x="4363350" y="985250"/>
            <a:ext cx="4680900" cy="39552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b="1" lang="en" sz="1100">
                <a:solidFill>
                  <a:schemeClr val="dk1"/>
                </a:solidFill>
              </a:rPr>
              <a:t>function</a:t>
            </a:r>
            <a:r>
              <a:rPr lang="en" sz="1100">
                <a:solidFill>
                  <a:schemeClr val="dk1"/>
                </a:solidFill>
              </a:rPr>
              <a:t> getCloudData pPostA, pAPICall</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008E00"/>
                </a:solidFill>
              </a:rPr>
              <a:t>--build the URL</a:t>
            </a:r>
            <a:endParaRPr b="1" sz="1100">
              <a:solidFill>
                <a:srgbClr val="008E00"/>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918F00"/>
                </a:solidFill>
              </a:rPr>
              <a:t>put</a:t>
            </a:r>
            <a:r>
              <a:rPr lang="en" sz="1100">
                <a:solidFill>
                  <a:schemeClr val="dk1"/>
                </a:solidFill>
              </a:rPr>
              <a:t> </a:t>
            </a:r>
            <a:r>
              <a:rPr lang="en" sz="1100">
                <a:solidFill>
                  <a:srgbClr val="932192"/>
                </a:solidFill>
              </a:rPr>
              <a:t>the</a:t>
            </a:r>
            <a:r>
              <a:rPr lang="en" sz="1100">
                <a:solidFill>
                  <a:schemeClr val="dk1"/>
                </a:solidFill>
              </a:rPr>
              <a:t> cCloudURL </a:t>
            </a:r>
            <a:r>
              <a:rPr lang="en" sz="1100">
                <a:solidFill>
                  <a:srgbClr val="932192"/>
                </a:solidFill>
              </a:rPr>
              <a:t>of</a:t>
            </a:r>
            <a:r>
              <a:rPr lang="en" sz="1100">
                <a:solidFill>
                  <a:schemeClr val="dk1"/>
                </a:solidFill>
              </a:rPr>
              <a:t> </a:t>
            </a:r>
            <a:r>
              <a:rPr lang="en" sz="1100">
                <a:solidFill>
                  <a:srgbClr val="932192"/>
                </a:solidFill>
              </a:rPr>
              <a:t>this</a:t>
            </a:r>
            <a:r>
              <a:rPr lang="en" sz="1100">
                <a:solidFill>
                  <a:schemeClr val="dk1"/>
                </a:solidFill>
              </a:rPr>
              <a:t> </a:t>
            </a:r>
            <a:r>
              <a:rPr lang="en" sz="1100">
                <a:solidFill>
                  <a:srgbClr val="932192"/>
                </a:solidFill>
              </a:rPr>
              <a:t>stack</a:t>
            </a:r>
            <a:r>
              <a:rPr lang="en" sz="1100">
                <a:solidFill>
                  <a:schemeClr val="dk1"/>
                </a:solidFill>
              </a:rPr>
              <a:t> &amp; pAPICall  </a:t>
            </a:r>
            <a:r>
              <a:rPr lang="en" sz="1100">
                <a:solidFill>
                  <a:srgbClr val="932192"/>
                </a:solidFill>
              </a:rPr>
              <a:t>into</a:t>
            </a:r>
            <a:r>
              <a:rPr lang="en" sz="1100">
                <a:solidFill>
                  <a:schemeClr val="dk1"/>
                </a:solidFill>
              </a:rPr>
              <a:t> tRestAPIurl</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chemeClr val="dk1"/>
                </a:solidFill>
              </a:rPr>
              <a:t>If</a:t>
            </a:r>
            <a:r>
              <a:rPr lang="en" sz="1100">
                <a:solidFill>
                  <a:schemeClr val="dk1"/>
                </a:solidFill>
              </a:rPr>
              <a:t> pPostA </a:t>
            </a:r>
            <a:r>
              <a:rPr lang="en" sz="1100">
                <a:solidFill>
                  <a:srgbClr val="932192"/>
                </a:solidFill>
              </a:rPr>
              <a:t>is</a:t>
            </a:r>
            <a:r>
              <a:rPr lang="en" sz="1100">
                <a:solidFill>
                  <a:schemeClr val="dk1"/>
                </a:solidFill>
              </a:rPr>
              <a:t> </a:t>
            </a:r>
            <a:r>
              <a:rPr lang="en" sz="1100">
                <a:solidFill>
                  <a:srgbClr val="932192"/>
                </a:solidFill>
              </a:rPr>
              <a:t>empty</a:t>
            </a:r>
            <a:r>
              <a:rPr lang="en" sz="1100">
                <a:solidFill>
                  <a:schemeClr val="dk1"/>
                </a:solidFill>
              </a:rPr>
              <a:t> </a:t>
            </a:r>
            <a:r>
              <a:rPr b="1" lang="en" sz="1100">
                <a:solidFill>
                  <a:schemeClr val="dk1"/>
                </a:solidFill>
              </a:rPr>
              <a:t>then</a:t>
            </a:r>
            <a:endParaRPr b="1"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008E00"/>
                </a:solidFill>
              </a:rPr>
              <a:t>--No tArgList so just get the JSON</a:t>
            </a:r>
            <a:endParaRPr b="1" sz="1100">
              <a:solidFill>
                <a:srgbClr val="008E00"/>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918F00"/>
                </a:solidFill>
              </a:rPr>
              <a:t>put</a:t>
            </a:r>
            <a:r>
              <a:rPr lang="en" sz="1100">
                <a:solidFill>
                  <a:schemeClr val="dk1"/>
                </a:solidFill>
              </a:rPr>
              <a:t> </a:t>
            </a:r>
            <a:r>
              <a:rPr lang="en" sz="1100">
                <a:solidFill>
                  <a:srgbClr val="932192"/>
                </a:solidFill>
              </a:rPr>
              <a:t>URL</a:t>
            </a:r>
            <a:r>
              <a:rPr lang="en" sz="1100">
                <a:solidFill>
                  <a:schemeClr val="dk1"/>
                </a:solidFill>
              </a:rPr>
              <a:t>(tRestAPIurl) </a:t>
            </a:r>
            <a:r>
              <a:rPr lang="en" sz="1100">
                <a:solidFill>
                  <a:srgbClr val="932192"/>
                </a:solidFill>
              </a:rPr>
              <a:t>into</a:t>
            </a:r>
            <a:r>
              <a:rPr lang="en" sz="1100">
                <a:solidFill>
                  <a:schemeClr val="dk1"/>
                </a:solidFill>
              </a:rPr>
              <a:t> tResponce</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chemeClr val="dk1"/>
                </a:solidFill>
              </a:rPr>
              <a:t>else</a:t>
            </a:r>
            <a:endParaRPr b="1"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008E00"/>
                </a:solidFill>
              </a:rPr>
              <a:t>--Build the argument list by looping the tArgList array</a:t>
            </a:r>
            <a:endParaRPr b="1" sz="1100">
              <a:solidFill>
                <a:srgbClr val="008E00"/>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008E00"/>
                </a:solidFill>
              </a:rPr>
              <a:t>--**IMPORTANT**: the key in the array MUST match the </a:t>
            </a:r>
            <a:endParaRPr b="1" sz="1100">
              <a:solidFill>
                <a:srgbClr val="008E00"/>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008E00"/>
                </a:solidFill>
              </a:rPr>
              <a:t>-- expected parameter on the array.</a:t>
            </a:r>
            <a:endParaRPr b="1" sz="1100">
              <a:solidFill>
                <a:srgbClr val="008E00"/>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918F00"/>
                </a:solidFill>
              </a:rPr>
              <a:t>put</a:t>
            </a:r>
            <a:r>
              <a:rPr lang="en" sz="1100">
                <a:solidFill>
                  <a:schemeClr val="dk1"/>
                </a:solidFill>
              </a:rPr>
              <a:t> </a:t>
            </a:r>
            <a:r>
              <a:rPr lang="en" sz="1100">
                <a:solidFill>
                  <a:srgbClr val="932192"/>
                </a:solidFill>
              </a:rPr>
              <a:t>empty</a:t>
            </a:r>
            <a:r>
              <a:rPr lang="en" sz="1100">
                <a:solidFill>
                  <a:schemeClr val="dk1"/>
                </a:solidFill>
              </a:rPr>
              <a:t> </a:t>
            </a:r>
            <a:r>
              <a:rPr lang="en" sz="1100">
                <a:solidFill>
                  <a:srgbClr val="932192"/>
                </a:solidFill>
              </a:rPr>
              <a:t>into</a:t>
            </a:r>
            <a:r>
              <a:rPr lang="en" sz="1100">
                <a:solidFill>
                  <a:schemeClr val="dk1"/>
                </a:solidFill>
              </a:rPr>
              <a:t> tArgList</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chemeClr val="dk1"/>
                </a:solidFill>
              </a:rPr>
              <a:t>repeat</a:t>
            </a:r>
            <a:r>
              <a:rPr lang="en" sz="1100">
                <a:solidFill>
                  <a:schemeClr val="dk1"/>
                </a:solidFill>
              </a:rPr>
              <a:t> </a:t>
            </a:r>
            <a:r>
              <a:rPr lang="en" sz="1100">
                <a:solidFill>
                  <a:srgbClr val="932192"/>
                </a:solidFill>
              </a:rPr>
              <a:t>for</a:t>
            </a:r>
            <a:r>
              <a:rPr lang="en" sz="1100">
                <a:solidFill>
                  <a:schemeClr val="dk1"/>
                </a:solidFill>
              </a:rPr>
              <a:t> </a:t>
            </a:r>
            <a:r>
              <a:rPr lang="en" sz="1100">
                <a:solidFill>
                  <a:srgbClr val="932192"/>
                </a:solidFill>
              </a:rPr>
              <a:t>each</a:t>
            </a:r>
            <a:r>
              <a:rPr lang="en" sz="1100">
                <a:solidFill>
                  <a:schemeClr val="dk1"/>
                </a:solidFill>
              </a:rPr>
              <a:t> </a:t>
            </a:r>
            <a:r>
              <a:rPr lang="en" sz="1100">
                <a:solidFill>
                  <a:srgbClr val="932192"/>
                </a:solidFill>
              </a:rPr>
              <a:t>key</a:t>
            </a:r>
            <a:r>
              <a:rPr lang="en" sz="1100">
                <a:solidFill>
                  <a:schemeClr val="dk1"/>
                </a:solidFill>
              </a:rPr>
              <a:t> tKey </a:t>
            </a:r>
            <a:r>
              <a:rPr lang="en" sz="1100">
                <a:solidFill>
                  <a:srgbClr val="932192"/>
                </a:solidFill>
              </a:rPr>
              <a:t>in</a:t>
            </a:r>
            <a:r>
              <a:rPr lang="en" sz="1100">
                <a:solidFill>
                  <a:schemeClr val="dk1"/>
                </a:solidFill>
              </a:rPr>
              <a:t> pPostA</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chemeClr val="dk1"/>
                </a:solidFill>
              </a:rPr>
              <a:t>if</a:t>
            </a:r>
            <a:r>
              <a:rPr lang="en" sz="1100">
                <a:solidFill>
                  <a:schemeClr val="dk1"/>
                </a:solidFill>
              </a:rPr>
              <a:t> tArgList </a:t>
            </a:r>
            <a:r>
              <a:rPr lang="en" sz="1100">
                <a:solidFill>
                  <a:srgbClr val="932192"/>
                </a:solidFill>
              </a:rPr>
              <a:t>is</a:t>
            </a:r>
            <a:r>
              <a:rPr lang="en" sz="1100">
                <a:solidFill>
                  <a:schemeClr val="dk1"/>
                </a:solidFill>
              </a:rPr>
              <a:t> </a:t>
            </a:r>
            <a:r>
              <a:rPr lang="en" sz="1100">
                <a:solidFill>
                  <a:srgbClr val="932192"/>
                </a:solidFill>
              </a:rPr>
              <a:t>not</a:t>
            </a:r>
            <a:r>
              <a:rPr lang="en" sz="1100">
                <a:solidFill>
                  <a:schemeClr val="dk1"/>
                </a:solidFill>
              </a:rPr>
              <a:t> </a:t>
            </a:r>
            <a:r>
              <a:rPr lang="en" sz="1100">
                <a:solidFill>
                  <a:srgbClr val="932192"/>
                </a:solidFill>
              </a:rPr>
              <a:t>empty</a:t>
            </a:r>
            <a:r>
              <a:rPr lang="en" sz="1100">
                <a:solidFill>
                  <a:schemeClr val="dk1"/>
                </a:solidFill>
              </a:rPr>
              <a:t> </a:t>
            </a:r>
            <a:r>
              <a:rPr b="1" lang="en" sz="1100">
                <a:solidFill>
                  <a:schemeClr val="dk1"/>
                </a:solidFill>
              </a:rPr>
              <a:t>then</a:t>
            </a:r>
            <a:endParaRPr b="1"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918F00"/>
                </a:solidFill>
              </a:rPr>
              <a:t>put</a:t>
            </a:r>
            <a:r>
              <a:rPr lang="en" sz="1100">
                <a:solidFill>
                  <a:schemeClr val="dk1"/>
                </a:solidFill>
              </a:rPr>
              <a:t> </a:t>
            </a:r>
            <a:r>
              <a:rPr lang="en" sz="1100">
                <a:solidFill>
                  <a:srgbClr val="011892"/>
                </a:solidFill>
              </a:rPr>
              <a:t>"&amp;"</a:t>
            </a:r>
            <a:r>
              <a:rPr lang="en" sz="1100">
                <a:solidFill>
                  <a:schemeClr val="dk1"/>
                </a:solidFill>
              </a:rPr>
              <a:t> </a:t>
            </a:r>
            <a:r>
              <a:rPr lang="en" sz="1100">
                <a:solidFill>
                  <a:srgbClr val="932192"/>
                </a:solidFill>
              </a:rPr>
              <a:t>after</a:t>
            </a:r>
            <a:r>
              <a:rPr lang="en" sz="1100">
                <a:solidFill>
                  <a:schemeClr val="dk1"/>
                </a:solidFill>
              </a:rPr>
              <a:t> tArgList</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chemeClr val="dk1"/>
                </a:solidFill>
              </a:rPr>
              <a:t>end</a:t>
            </a:r>
            <a:r>
              <a:rPr lang="en" sz="1100">
                <a:solidFill>
                  <a:schemeClr val="dk1"/>
                </a:solidFill>
              </a:rPr>
              <a:t> </a:t>
            </a:r>
            <a:r>
              <a:rPr b="1" lang="en" sz="1100">
                <a:solidFill>
                  <a:schemeClr val="dk1"/>
                </a:solidFill>
              </a:rPr>
              <a:t>if</a:t>
            </a:r>
            <a:endParaRPr b="1"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918F00"/>
                </a:solidFill>
              </a:rPr>
              <a:t>put</a:t>
            </a:r>
            <a:r>
              <a:rPr lang="en" sz="1100">
                <a:solidFill>
                  <a:schemeClr val="dk1"/>
                </a:solidFill>
              </a:rPr>
              <a:t> tKey &amp; </a:t>
            </a:r>
            <a:r>
              <a:rPr lang="en" sz="1100">
                <a:solidFill>
                  <a:srgbClr val="011892"/>
                </a:solidFill>
              </a:rPr>
              <a:t>"="</a:t>
            </a:r>
            <a:r>
              <a:rPr lang="en" sz="1100">
                <a:solidFill>
                  <a:schemeClr val="dk1"/>
                </a:solidFill>
              </a:rPr>
              <a:t> &amp; </a:t>
            </a:r>
            <a:r>
              <a:rPr lang="en" sz="1100">
                <a:solidFill>
                  <a:srgbClr val="932192"/>
                </a:solidFill>
              </a:rPr>
              <a:t>urlEncode</a:t>
            </a:r>
            <a:r>
              <a:rPr lang="en" sz="1100">
                <a:solidFill>
                  <a:schemeClr val="dk1"/>
                </a:solidFill>
              </a:rPr>
              <a:t> (pPostA[tKey]) </a:t>
            </a:r>
            <a:r>
              <a:rPr lang="en" sz="1100">
                <a:solidFill>
                  <a:srgbClr val="932192"/>
                </a:solidFill>
              </a:rPr>
              <a:t>after</a:t>
            </a:r>
            <a:r>
              <a:rPr lang="en" sz="1100">
                <a:solidFill>
                  <a:schemeClr val="dk1"/>
                </a:solidFill>
              </a:rPr>
              <a:t> tArgList</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chemeClr val="dk1"/>
                </a:solidFill>
              </a:rPr>
              <a:t>end</a:t>
            </a:r>
            <a:r>
              <a:rPr lang="en" sz="1100">
                <a:solidFill>
                  <a:schemeClr val="dk1"/>
                </a:solidFill>
              </a:rPr>
              <a:t> </a:t>
            </a:r>
            <a:r>
              <a:rPr b="1" lang="en" sz="1100">
                <a:solidFill>
                  <a:schemeClr val="dk1"/>
                </a:solidFill>
              </a:rPr>
              <a:t>repeat</a:t>
            </a:r>
            <a:endParaRPr b="1" sz="1100">
              <a:solidFill>
                <a:schemeClr val="dk1"/>
              </a:solidFill>
            </a:endParaRPr>
          </a:p>
        </p:txBody>
      </p:sp>
      <p:sp>
        <p:nvSpPr>
          <p:cNvPr id="431" name="Shape 431"/>
          <p:cNvSpPr txBox="1"/>
          <p:nvPr/>
        </p:nvSpPr>
        <p:spPr>
          <a:xfrm>
            <a:off x="136075" y="943425"/>
            <a:ext cx="3346500" cy="3955200"/>
          </a:xfrm>
          <a:prstGeom prst="rect">
            <a:avLst/>
          </a:prstGeom>
          <a:noFill/>
          <a:ln>
            <a:noFill/>
          </a:ln>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a:solidFill>
                  <a:schemeClr val="dk1"/>
                </a:solidFill>
              </a:rPr>
              <a:t>First, in the Stack script, we finally start to wrap all of this together into a concept of a “cloud” server on the web. We create the </a:t>
            </a:r>
            <a:r>
              <a:rPr b="1" lang="en">
                <a:solidFill>
                  <a:schemeClr val="dk1"/>
                </a:solidFill>
              </a:rPr>
              <a:t>getCloudData</a:t>
            </a:r>
            <a:r>
              <a:rPr lang="en">
                <a:solidFill>
                  <a:schemeClr val="dk1"/>
                </a:solidFill>
              </a:rPr>
              <a:t> function to communicate with the cloud.</a:t>
            </a:r>
            <a:endParaRPr>
              <a:solidFill>
                <a:schemeClr val="dk1"/>
              </a:solidFill>
            </a:endParaRPr>
          </a:p>
          <a:p>
            <a:pPr indent="0" lvl="0" marL="0" rtl="0">
              <a:lnSpc>
                <a:spcPct val="100000"/>
              </a:lnSpc>
              <a:spcBef>
                <a:spcPts val="0"/>
              </a:spcBef>
              <a:spcAft>
                <a:spcPts val="0"/>
              </a:spcAft>
              <a:buNone/>
            </a:pPr>
            <a:r>
              <a:t/>
            </a:r>
            <a:endParaRPr>
              <a:solidFill>
                <a:schemeClr val="dk1"/>
              </a:solidFill>
            </a:endParaRPr>
          </a:p>
          <a:p>
            <a:pPr indent="0" lvl="0" marL="0" rtl="0">
              <a:lnSpc>
                <a:spcPct val="100000"/>
              </a:lnSpc>
              <a:spcBef>
                <a:spcPts val="0"/>
              </a:spcBef>
              <a:spcAft>
                <a:spcPts val="0"/>
              </a:spcAft>
              <a:buNone/>
            </a:pPr>
            <a:r>
              <a:rPr lang="en">
                <a:solidFill>
                  <a:schemeClr val="dk1"/>
                </a:solidFill>
              </a:rPr>
              <a:t>1. Always load the models with the </a:t>
            </a:r>
            <a:r>
              <a:rPr b="1" lang="en">
                <a:solidFill>
                  <a:schemeClr val="dk1"/>
                </a:solidFill>
              </a:rPr>
              <a:t>rigLoadModel</a:t>
            </a:r>
            <a:r>
              <a:rPr lang="en">
                <a:solidFill>
                  <a:schemeClr val="dk1"/>
                </a:solidFill>
              </a:rPr>
              <a:t> function. it will tell revIgniter to load the functionality and make the script available. Here we are loading the 3 models we have created.</a:t>
            </a:r>
            <a:endParaRPr>
              <a:solidFill>
                <a:schemeClr val="dk1"/>
              </a:solidFill>
            </a:endParaRPr>
          </a:p>
          <a:p>
            <a:pPr indent="0" lvl="0" marL="0" rtl="0">
              <a:lnSpc>
                <a:spcPct val="100000"/>
              </a:lnSpc>
              <a:spcBef>
                <a:spcPts val="0"/>
              </a:spcBef>
              <a:spcAft>
                <a:spcPts val="0"/>
              </a:spcAft>
              <a:buNone/>
            </a:pPr>
            <a:r>
              <a:t/>
            </a:r>
            <a:endParaRPr>
              <a:solidFill>
                <a:schemeClr val="dk1"/>
              </a:solidFill>
            </a:endParaRPr>
          </a:p>
          <a:p>
            <a:pPr indent="0" lvl="0" marL="0" rtl="0">
              <a:lnSpc>
                <a:spcPct val="100000"/>
              </a:lnSpc>
              <a:spcBef>
                <a:spcPts val="0"/>
              </a:spcBef>
              <a:spcAft>
                <a:spcPts val="0"/>
              </a:spcAft>
              <a:buNone/>
            </a:pPr>
            <a:r>
              <a:rPr lang="en">
                <a:solidFill>
                  <a:schemeClr val="dk1"/>
                </a:solidFill>
              </a:rPr>
              <a:t>2. Now call our model function which will return to us the array.</a:t>
            </a:r>
            <a:endParaRPr>
              <a:solidFill>
                <a:schemeClr val="dk1"/>
              </a:solidFill>
            </a:endParaRPr>
          </a:p>
          <a:p>
            <a:pPr indent="0" lvl="0" marL="0" rtl="0">
              <a:lnSpc>
                <a:spcPct val="100000"/>
              </a:lnSpc>
              <a:spcBef>
                <a:spcPts val="0"/>
              </a:spcBef>
              <a:spcAft>
                <a:spcPts val="0"/>
              </a:spcAft>
              <a:buNone/>
            </a:pPr>
            <a:r>
              <a:t/>
            </a:r>
            <a:endParaRPr>
              <a:solidFill>
                <a:schemeClr val="dk1"/>
              </a:solidFill>
            </a:endParaRPr>
          </a:p>
          <a:p>
            <a:pPr indent="0" lvl="0" marL="0" rtl="0">
              <a:lnSpc>
                <a:spcPct val="100000"/>
              </a:lnSpc>
              <a:spcBef>
                <a:spcPts val="0"/>
              </a:spcBef>
              <a:spcAft>
                <a:spcPts val="0"/>
              </a:spcAft>
              <a:buNone/>
            </a:pPr>
            <a:r>
              <a:rPr lang="en">
                <a:solidFill>
                  <a:schemeClr val="dk1"/>
                </a:solidFill>
              </a:rPr>
              <a:t>3. Same with the App products, but here we only get one group at a time.</a:t>
            </a:r>
            <a:endParaRPr>
              <a:solidFill>
                <a:schemeClr val="dk1"/>
              </a:solidFill>
            </a:endParaRPr>
          </a:p>
          <a:p>
            <a:pPr indent="0" lvl="0" marL="0" rtl="0">
              <a:lnSpc>
                <a:spcPct val="100000"/>
              </a:lnSpc>
              <a:spcBef>
                <a:spcPts val="0"/>
              </a:spcBef>
              <a:spcAft>
                <a:spcPts val="0"/>
              </a:spcAft>
              <a:buNone/>
            </a:pPr>
            <a:r>
              <a:t/>
            </a:r>
            <a:endParaRPr/>
          </a:p>
        </p:txBody>
      </p:sp>
      <p:sp>
        <p:nvSpPr>
          <p:cNvPr id="432" name="Shape 432"/>
          <p:cNvSpPr/>
          <p:nvPr/>
        </p:nvSpPr>
        <p:spPr>
          <a:xfrm>
            <a:off x="3911013" y="1385600"/>
            <a:ext cx="381000" cy="3810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1</a:t>
            </a:r>
            <a:endParaRPr b="1">
              <a:solidFill>
                <a:srgbClr val="FFFFFF"/>
              </a:solidFill>
            </a:endParaRPr>
          </a:p>
        </p:txBody>
      </p:sp>
      <p:sp>
        <p:nvSpPr>
          <p:cNvPr id="433" name="Shape 433"/>
          <p:cNvSpPr/>
          <p:nvPr/>
        </p:nvSpPr>
        <p:spPr>
          <a:xfrm>
            <a:off x="3911013" y="2692913"/>
            <a:ext cx="381000" cy="3810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2</a:t>
            </a:r>
            <a:endParaRPr b="1">
              <a:solidFill>
                <a:srgbClr val="FFFFFF"/>
              </a:solidFill>
            </a:endParaRPr>
          </a:p>
        </p:txBody>
      </p:sp>
      <p:sp>
        <p:nvSpPr>
          <p:cNvPr id="434" name="Shape 434"/>
          <p:cNvSpPr/>
          <p:nvPr/>
        </p:nvSpPr>
        <p:spPr>
          <a:xfrm>
            <a:off x="3911013" y="4000225"/>
            <a:ext cx="381000" cy="3810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3</a:t>
            </a:r>
            <a:endParaRPr b="1">
              <a:solidFill>
                <a:srgbClr val="FFFFFF"/>
              </a:solidFill>
            </a:endParaRPr>
          </a:p>
        </p:txBody>
      </p:sp>
      <p:sp>
        <p:nvSpPr>
          <p:cNvPr id="435" name="Shape 435"/>
          <p:cNvSpPr txBox="1"/>
          <p:nvPr>
            <p:ph type="ctrTitle"/>
          </p:nvPr>
        </p:nvSpPr>
        <p:spPr>
          <a:xfrm>
            <a:off x="4366000" y="513675"/>
            <a:ext cx="3972000" cy="533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800">
                <a:solidFill>
                  <a:schemeClr val="dk2"/>
                </a:solidFill>
              </a:rPr>
              <a:t>getCloudData</a:t>
            </a:r>
            <a:endParaRPr sz="1800">
              <a:solidFill>
                <a:srgbClr val="666666"/>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9" name="Shape 439"/>
        <p:cNvGrpSpPr/>
        <p:nvPr/>
      </p:nvGrpSpPr>
      <p:grpSpPr>
        <a:xfrm>
          <a:off x="0" y="0"/>
          <a:ext cx="0" cy="0"/>
          <a:chOff x="0" y="0"/>
          <a:chExt cx="0" cy="0"/>
        </a:xfrm>
      </p:grpSpPr>
      <p:sp>
        <p:nvSpPr>
          <p:cNvPr id="440" name="Shape 440"/>
          <p:cNvSpPr txBox="1"/>
          <p:nvPr>
            <p:ph type="ctrTitle"/>
          </p:nvPr>
        </p:nvSpPr>
        <p:spPr>
          <a:xfrm>
            <a:off x="700125" y="112050"/>
            <a:ext cx="8235000" cy="650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800">
                <a:solidFill>
                  <a:srgbClr val="434343"/>
                </a:solidFill>
              </a:rPr>
              <a:t>#6 REST API and mobile Apps</a:t>
            </a:r>
            <a:endParaRPr sz="1800">
              <a:solidFill>
                <a:srgbClr val="434343"/>
              </a:solidFill>
            </a:endParaRPr>
          </a:p>
          <a:p>
            <a:pPr indent="0" lvl="0" marL="0" rtl="0">
              <a:spcBef>
                <a:spcPts val="0"/>
              </a:spcBef>
              <a:spcAft>
                <a:spcPts val="0"/>
              </a:spcAft>
              <a:buNone/>
            </a:pPr>
            <a:r>
              <a:t/>
            </a:r>
            <a:endParaRPr sz="1800">
              <a:solidFill>
                <a:srgbClr val="434343"/>
              </a:solidFill>
            </a:endParaRPr>
          </a:p>
        </p:txBody>
      </p:sp>
      <p:pic>
        <p:nvPicPr>
          <p:cNvPr id="441" name="Shape 441"/>
          <p:cNvPicPr preferRelativeResize="0"/>
          <p:nvPr/>
        </p:nvPicPr>
        <p:blipFill rotWithShape="1">
          <a:blip r:embed="rId3">
            <a:alphaModFix/>
          </a:blip>
          <a:srcRect b="0" l="14588" r="17935" t="0"/>
          <a:stretch/>
        </p:blipFill>
        <p:spPr>
          <a:xfrm>
            <a:off x="43475" y="28750"/>
            <a:ext cx="481099" cy="650574"/>
          </a:xfrm>
          <a:prstGeom prst="rect">
            <a:avLst/>
          </a:prstGeom>
          <a:noFill/>
          <a:ln>
            <a:noFill/>
          </a:ln>
        </p:spPr>
      </p:pic>
      <p:sp>
        <p:nvSpPr>
          <p:cNvPr id="442" name="Shape 442"/>
          <p:cNvSpPr txBox="1"/>
          <p:nvPr/>
        </p:nvSpPr>
        <p:spPr>
          <a:xfrm>
            <a:off x="4363350" y="985250"/>
            <a:ext cx="4680900" cy="39552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t/>
            </a:r>
            <a:endParaRPr b="1" sz="1100">
              <a:solidFill>
                <a:schemeClr val="dk1"/>
              </a:solidFill>
            </a:endParaRPr>
          </a:p>
          <a:p>
            <a:pPr indent="0" lvl="0" marL="0" rtl="0">
              <a:lnSpc>
                <a:spcPct val="115000"/>
              </a:lnSpc>
              <a:spcBef>
                <a:spcPts val="0"/>
              </a:spcBef>
              <a:spcAft>
                <a:spcPts val="0"/>
              </a:spcAft>
              <a:buClr>
                <a:schemeClr val="dk1"/>
              </a:buClr>
              <a:buSzPts val="1100"/>
              <a:buFont typeface="Arial"/>
              <a:buNone/>
            </a:pPr>
            <a:r>
              <a:t/>
            </a:r>
            <a:endParaRPr b="1"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008E00"/>
                </a:solidFill>
              </a:rPr>
              <a:t>--Set the ArgList to the RESTAPI</a:t>
            </a:r>
            <a:endParaRPr b="1" sz="1100">
              <a:solidFill>
                <a:srgbClr val="008E00"/>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918F00"/>
                </a:solidFill>
              </a:rPr>
              <a:t>post</a:t>
            </a:r>
            <a:r>
              <a:rPr lang="en" sz="1100">
                <a:solidFill>
                  <a:schemeClr val="dk1"/>
                </a:solidFill>
              </a:rPr>
              <a:t> tArgList </a:t>
            </a:r>
            <a:r>
              <a:rPr lang="en" sz="1100">
                <a:solidFill>
                  <a:srgbClr val="932192"/>
                </a:solidFill>
              </a:rPr>
              <a:t>to</a:t>
            </a:r>
            <a:r>
              <a:rPr lang="en" sz="1100">
                <a:solidFill>
                  <a:schemeClr val="dk1"/>
                </a:solidFill>
              </a:rPr>
              <a:t> </a:t>
            </a:r>
            <a:r>
              <a:rPr lang="en" sz="1100">
                <a:solidFill>
                  <a:srgbClr val="932192"/>
                </a:solidFill>
              </a:rPr>
              <a:t>URL</a:t>
            </a:r>
            <a:r>
              <a:rPr lang="en" sz="1100">
                <a:solidFill>
                  <a:schemeClr val="dk1"/>
                </a:solidFill>
              </a:rPr>
              <a:t> tRestAPIurl</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918F00"/>
                </a:solidFill>
              </a:rPr>
              <a:t>put</a:t>
            </a:r>
            <a:r>
              <a:rPr lang="en" sz="1100">
                <a:solidFill>
                  <a:schemeClr val="dk1"/>
                </a:solidFill>
              </a:rPr>
              <a:t> it </a:t>
            </a:r>
            <a:r>
              <a:rPr lang="en" sz="1100">
                <a:solidFill>
                  <a:srgbClr val="932192"/>
                </a:solidFill>
              </a:rPr>
              <a:t>into</a:t>
            </a:r>
            <a:r>
              <a:rPr lang="en" sz="1100">
                <a:solidFill>
                  <a:schemeClr val="dk1"/>
                </a:solidFill>
              </a:rPr>
              <a:t> tResponce</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chemeClr val="dk1"/>
                </a:solidFill>
              </a:rPr>
              <a:t>end</a:t>
            </a:r>
            <a:r>
              <a:rPr lang="en" sz="1100">
                <a:solidFill>
                  <a:schemeClr val="dk1"/>
                </a:solidFill>
              </a:rPr>
              <a:t> </a:t>
            </a:r>
            <a:r>
              <a:rPr b="1" lang="en" sz="1100">
                <a:solidFill>
                  <a:schemeClr val="dk1"/>
                </a:solidFill>
              </a:rPr>
              <a:t>if</a:t>
            </a:r>
            <a:endParaRPr b="1"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008E00"/>
                </a:solidFill>
              </a:rPr>
              <a:t>--Convert the JSON Response Data to an Array</a:t>
            </a:r>
            <a:endParaRPr b="1" sz="1100">
              <a:solidFill>
                <a:srgbClr val="008E00"/>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918F00"/>
                </a:solidFill>
              </a:rPr>
              <a:t>put</a:t>
            </a:r>
            <a:r>
              <a:rPr lang="en" sz="1100">
                <a:solidFill>
                  <a:schemeClr val="dk1"/>
                </a:solidFill>
              </a:rPr>
              <a:t> </a:t>
            </a:r>
            <a:r>
              <a:rPr lang="en" sz="1100">
                <a:solidFill>
                  <a:srgbClr val="932192"/>
                </a:solidFill>
              </a:rPr>
              <a:t>empty</a:t>
            </a:r>
            <a:r>
              <a:rPr lang="en" sz="1100">
                <a:solidFill>
                  <a:schemeClr val="dk1"/>
                </a:solidFill>
              </a:rPr>
              <a:t> </a:t>
            </a:r>
            <a:r>
              <a:rPr lang="en" sz="1100">
                <a:solidFill>
                  <a:srgbClr val="932192"/>
                </a:solidFill>
              </a:rPr>
              <a:t>into</a:t>
            </a:r>
            <a:r>
              <a:rPr lang="en" sz="1100">
                <a:solidFill>
                  <a:schemeClr val="dk1"/>
                </a:solidFill>
              </a:rPr>
              <a:t> tResultArray</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918F00"/>
                </a:solidFill>
              </a:rPr>
              <a:t>put</a:t>
            </a:r>
            <a:r>
              <a:rPr lang="en" sz="1100">
                <a:solidFill>
                  <a:schemeClr val="dk1"/>
                </a:solidFill>
              </a:rPr>
              <a:t> arrayFromJson(tResponce) </a:t>
            </a:r>
            <a:r>
              <a:rPr lang="en" sz="1100">
                <a:solidFill>
                  <a:srgbClr val="932192"/>
                </a:solidFill>
              </a:rPr>
              <a:t>into</a:t>
            </a:r>
            <a:r>
              <a:rPr lang="en" sz="1100">
                <a:solidFill>
                  <a:schemeClr val="dk1"/>
                </a:solidFill>
              </a:rPr>
              <a:t> tResultArray</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008E00"/>
                </a:solidFill>
              </a:rPr>
              <a:t>--Return the Array</a:t>
            </a:r>
            <a:endParaRPr b="1" sz="1100">
              <a:solidFill>
                <a:srgbClr val="008E00"/>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918F00"/>
                </a:solidFill>
              </a:rPr>
              <a:t>return</a:t>
            </a:r>
            <a:r>
              <a:rPr lang="en" sz="1100">
                <a:solidFill>
                  <a:schemeClr val="dk1"/>
                </a:solidFill>
              </a:rPr>
              <a:t> tResultArray</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b="1" lang="en" sz="1100">
                <a:solidFill>
                  <a:schemeClr val="dk1"/>
                </a:solidFill>
              </a:rPr>
              <a:t>end</a:t>
            </a:r>
            <a:r>
              <a:rPr lang="en" sz="1100">
                <a:solidFill>
                  <a:schemeClr val="dk1"/>
                </a:solidFill>
              </a:rPr>
              <a:t> getCloudData</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t/>
            </a:r>
            <a:endParaRPr b="1" sz="1100">
              <a:solidFill>
                <a:schemeClr val="dk1"/>
              </a:solidFill>
            </a:endParaRPr>
          </a:p>
        </p:txBody>
      </p:sp>
      <p:sp>
        <p:nvSpPr>
          <p:cNvPr id="443" name="Shape 443"/>
          <p:cNvSpPr txBox="1"/>
          <p:nvPr/>
        </p:nvSpPr>
        <p:spPr>
          <a:xfrm>
            <a:off x="136075" y="943425"/>
            <a:ext cx="3302100" cy="3955200"/>
          </a:xfrm>
          <a:prstGeom prst="rect">
            <a:avLst/>
          </a:prstGeom>
          <a:noFill/>
          <a:ln>
            <a:noFill/>
          </a:ln>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a:solidFill>
                  <a:schemeClr val="dk1"/>
                </a:solidFill>
              </a:rPr>
              <a:t>Now we finally start to wrap all of this together into a concept of a “cloud” server on the web. This is done with the code and logic of the controller.</a:t>
            </a:r>
            <a:endParaRPr>
              <a:solidFill>
                <a:schemeClr val="dk1"/>
              </a:solidFill>
            </a:endParaRPr>
          </a:p>
          <a:p>
            <a:pPr indent="0" lvl="0" marL="0" rtl="0">
              <a:lnSpc>
                <a:spcPct val="100000"/>
              </a:lnSpc>
              <a:spcBef>
                <a:spcPts val="0"/>
              </a:spcBef>
              <a:spcAft>
                <a:spcPts val="0"/>
              </a:spcAft>
              <a:buNone/>
            </a:pPr>
            <a:r>
              <a:t/>
            </a:r>
            <a:endParaRPr>
              <a:solidFill>
                <a:schemeClr val="dk1"/>
              </a:solidFill>
            </a:endParaRPr>
          </a:p>
          <a:p>
            <a:pPr indent="0" lvl="0" marL="0" rtl="0">
              <a:lnSpc>
                <a:spcPct val="100000"/>
              </a:lnSpc>
              <a:spcBef>
                <a:spcPts val="0"/>
              </a:spcBef>
              <a:spcAft>
                <a:spcPts val="0"/>
              </a:spcAft>
              <a:buNone/>
            </a:pPr>
            <a:r>
              <a:rPr lang="en">
                <a:solidFill>
                  <a:schemeClr val="dk1"/>
                </a:solidFill>
              </a:rPr>
              <a:t>1. Always load the models with the </a:t>
            </a:r>
            <a:r>
              <a:rPr b="1" lang="en">
                <a:solidFill>
                  <a:schemeClr val="dk1"/>
                </a:solidFill>
              </a:rPr>
              <a:t>rigLoadModel</a:t>
            </a:r>
            <a:r>
              <a:rPr lang="en">
                <a:solidFill>
                  <a:schemeClr val="dk1"/>
                </a:solidFill>
              </a:rPr>
              <a:t> function. it will tell revIgniter to load the functionality and make the script available. Here we are loading the 3 models we have created.</a:t>
            </a:r>
            <a:endParaRPr>
              <a:solidFill>
                <a:schemeClr val="dk1"/>
              </a:solidFill>
            </a:endParaRPr>
          </a:p>
          <a:p>
            <a:pPr indent="0" lvl="0" marL="0" rtl="0">
              <a:lnSpc>
                <a:spcPct val="100000"/>
              </a:lnSpc>
              <a:spcBef>
                <a:spcPts val="0"/>
              </a:spcBef>
              <a:spcAft>
                <a:spcPts val="0"/>
              </a:spcAft>
              <a:buNone/>
            </a:pPr>
            <a:r>
              <a:t/>
            </a:r>
            <a:endParaRPr>
              <a:solidFill>
                <a:schemeClr val="dk1"/>
              </a:solidFill>
            </a:endParaRPr>
          </a:p>
          <a:p>
            <a:pPr indent="0" lvl="0" marL="0" rtl="0">
              <a:lnSpc>
                <a:spcPct val="100000"/>
              </a:lnSpc>
              <a:spcBef>
                <a:spcPts val="0"/>
              </a:spcBef>
              <a:spcAft>
                <a:spcPts val="0"/>
              </a:spcAft>
              <a:buNone/>
            </a:pPr>
            <a:r>
              <a:rPr lang="en">
                <a:solidFill>
                  <a:schemeClr val="dk1"/>
                </a:solidFill>
              </a:rPr>
              <a:t>2. Now call our model function which will return to us the array.</a:t>
            </a:r>
            <a:endParaRPr>
              <a:solidFill>
                <a:schemeClr val="dk1"/>
              </a:solidFill>
            </a:endParaRPr>
          </a:p>
          <a:p>
            <a:pPr indent="0" lvl="0" marL="0" rtl="0">
              <a:lnSpc>
                <a:spcPct val="100000"/>
              </a:lnSpc>
              <a:spcBef>
                <a:spcPts val="0"/>
              </a:spcBef>
              <a:spcAft>
                <a:spcPts val="0"/>
              </a:spcAft>
              <a:buNone/>
            </a:pPr>
            <a:r>
              <a:t/>
            </a:r>
            <a:endParaRPr>
              <a:solidFill>
                <a:schemeClr val="dk1"/>
              </a:solidFill>
            </a:endParaRPr>
          </a:p>
          <a:p>
            <a:pPr indent="0" lvl="0" marL="0" rtl="0">
              <a:lnSpc>
                <a:spcPct val="100000"/>
              </a:lnSpc>
              <a:spcBef>
                <a:spcPts val="0"/>
              </a:spcBef>
              <a:spcAft>
                <a:spcPts val="0"/>
              </a:spcAft>
              <a:buNone/>
            </a:pPr>
            <a:r>
              <a:rPr lang="en">
                <a:solidFill>
                  <a:schemeClr val="dk1"/>
                </a:solidFill>
              </a:rPr>
              <a:t>3. Same with the App products, but here we only get one group at a time.</a:t>
            </a:r>
            <a:endParaRPr>
              <a:solidFill>
                <a:schemeClr val="dk1"/>
              </a:solidFill>
            </a:endParaRPr>
          </a:p>
          <a:p>
            <a:pPr indent="0" lvl="0" marL="0" rtl="0">
              <a:lnSpc>
                <a:spcPct val="100000"/>
              </a:lnSpc>
              <a:spcBef>
                <a:spcPts val="0"/>
              </a:spcBef>
              <a:spcAft>
                <a:spcPts val="0"/>
              </a:spcAft>
              <a:buNone/>
            </a:pPr>
            <a:r>
              <a:t/>
            </a:r>
            <a:endParaRPr/>
          </a:p>
        </p:txBody>
      </p:sp>
      <p:sp>
        <p:nvSpPr>
          <p:cNvPr id="444" name="Shape 444"/>
          <p:cNvSpPr/>
          <p:nvPr/>
        </p:nvSpPr>
        <p:spPr>
          <a:xfrm>
            <a:off x="3911013" y="1385600"/>
            <a:ext cx="381000" cy="3810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1</a:t>
            </a:r>
            <a:endParaRPr b="1">
              <a:solidFill>
                <a:srgbClr val="FFFFFF"/>
              </a:solidFill>
            </a:endParaRPr>
          </a:p>
        </p:txBody>
      </p:sp>
      <p:sp>
        <p:nvSpPr>
          <p:cNvPr id="445" name="Shape 445"/>
          <p:cNvSpPr/>
          <p:nvPr/>
        </p:nvSpPr>
        <p:spPr>
          <a:xfrm>
            <a:off x="3911013" y="2692913"/>
            <a:ext cx="381000" cy="3810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2</a:t>
            </a:r>
            <a:endParaRPr b="1">
              <a:solidFill>
                <a:srgbClr val="FFFFFF"/>
              </a:solidFill>
            </a:endParaRPr>
          </a:p>
        </p:txBody>
      </p:sp>
      <p:sp>
        <p:nvSpPr>
          <p:cNvPr id="446" name="Shape 446"/>
          <p:cNvSpPr/>
          <p:nvPr/>
        </p:nvSpPr>
        <p:spPr>
          <a:xfrm>
            <a:off x="3911013" y="4000225"/>
            <a:ext cx="381000" cy="3810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3</a:t>
            </a:r>
            <a:endParaRPr b="1">
              <a:solidFill>
                <a:srgbClr val="FFFFFF"/>
              </a:solidFill>
            </a:endParaRPr>
          </a:p>
        </p:txBody>
      </p:sp>
      <p:sp>
        <p:nvSpPr>
          <p:cNvPr id="447" name="Shape 447"/>
          <p:cNvSpPr txBox="1"/>
          <p:nvPr>
            <p:ph type="ctrTitle"/>
          </p:nvPr>
        </p:nvSpPr>
        <p:spPr>
          <a:xfrm>
            <a:off x="4363350" y="679325"/>
            <a:ext cx="3972000" cy="533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666666"/>
                </a:solidFill>
              </a:rPr>
              <a:t>getCloudData</a:t>
            </a:r>
            <a:endParaRPr sz="1800">
              <a:solidFill>
                <a:srgbClr val="666666"/>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1" name="Shape 451"/>
        <p:cNvGrpSpPr/>
        <p:nvPr/>
      </p:nvGrpSpPr>
      <p:grpSpPr>
        <a:xfrm>
          <a:off x="0" y="0"/>
          <a:ext cx="0" cy="0"/>
          <a:chOff x="0" y="0"/>
          <a:chExt cx="0" cy="0"/>
        </a:xfrm>
      </p:grpSpPr>
      <p:sp>
        <p:nvSpPr>
          <p:cNvPr id="452" name="Shape 452"/>
          <p:cNvSpPr txBox="1"/>
          <p:nvPr>
            <p:ph type="ctrTitle"/>
          </p:nvPr>
        </p:nvSpPr>
        <p:spPr>
          <a:xfrm>
            <a:off x="700125" y="112050"/>
            <a:ext cx="8235000" cy="650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434343"/>
                </a:solidFill>
              </a:rPr>
              <a:t>#6 REST API and mobile Apps</a:t>
            </a:r>
            <a:endParaRPr sz="1800">
              <a:solidFill>
                <a:srgbClr val="434343"/>
              </a:solidFill>
            </a:endParaRPr>
          </a:p>
          <a:p>
            <a:pPr indent="0" lvl="0" marL="0" rtl="0">
              <a:spcBef>
                <a:spcPts val="0"/>
              </a:spcBef>
              <a:spcAft>
                <a:spcPts val="0"/>
              </a:spcAft>
              <a:buNone/>
            </a:pPr>
            <a:r>
              <a:t/>
            </a:r>
            <a:endParaRPr sz="1800">
              <a:solidFill>
                <a:srgbClr val="434343"/>
              </a:solidFill>
            </a:endParaRPr>
          </a:p>
        </p:txBody>
      </p:sp>
      <p:pic>
        <p:nvPicPr>
          <p:cNvPr id="453" name="Shape 453"/>
          <p:cNvPicPr preferRelativeResize="0"/>
          <p:nvPr/>
        </p:nvPicPr>
        <p:blipFill rotWithShape="1">
          <a:blip r:embed="rId3">
            <a:alphaModFix/>
          </a:blip>
          <a:srcRect b="0" l="14588" r="17935" t="0"/>
          <a:stretch/>
        </p:blipFill>
        <p:spPr>
          <a:xfrm>
            <a:off x="43475" y="28750"/>
            <a:ext cx="481099" cy="650574"/>
          </a:xfrm>
          <a:prstGeom prst="rect">
            <a:avLst/>
          </a:prstGeom>
          <a:noFill/>
          <a:ln>
            <a:noFill/>
          </a:ln>
        </p:spPr>
      </p:pic>
      <p:sp>
        <p:nvSpPr>
          <p:cNvPr id="454" name="Shape 454"/>
          <p:cNvSpPr txBox="1"/>
          <p:nvPr/>
        </p:nvSpPr>
        <p:spPr>
          <a:xfrm>
            <a:off x="4363350" y="985250"/>
            <a:ext cx="4680900" cy="39552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t/>
            </a:r>
            <a:endParaRPr b="1" sz="1100">
              <a:solidFill>
                <a:srgbClr val="008E00"/>
              </a:solidFill>
            </a:endParaRPr>
          </a:p>
          <a:p>
            <a:pPr indent="0" lvl="0" marL="0" rtl="0">
              <a:lnSpc>
                <a:spcPct val="115000"/>
              </a:lnSpc>
              <a:spcBef>
                <a:spcPts val="0"/>
              </a:spcBef>
              <a:spcAft>
                <a:spcPts val="0"/>
              </a:spcAft>
              <a:buClr>
                <a:schemeClr val="dk1"/>
              </a:buClr>
              <a:buSzPts val="1100"/>
              <a:buFont typeface="Arial"/>
              <a:buNone/>
            </a:pPr>
            <a:r>
              <a:rPr b="1" lang="en" sz="1100">
                <a:solidFill>
                  <a:schemeClr val="dk1"/>
                </a:solidFill>
              </a:rPr>
              <a:t>function</a:t>
            </a:r>
            <a:r>
              <a:rPr lang="en" sz="1100">
                <a:solidFill>
                  <a:schemeClr val="dk1"/>
                </a:solidFill>
              </a:rPr>
              <a:t> getCloudFile pFileName</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008E00"/>
                </a:solidFill>
              </a:rPr>
              <a:t>--build the URL</a:t>
            </a:r>
            <a:endParaRPr b="1" sz="1100">
              <a:solidFill>
                <a:srgbClr val="008E00"/>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918F00"/>
                </a:solidFill>
              </a:rPr>
              <a:t>put</a:t>
            </a:r>
            <a:r>
              <a:rPr lang="en" sz="1100">
                <a:solidFill>
                  <a:schemeClr val="dk1"/>
                </a:solidFill>
              </a:rPr>
              <a:t> </a:t>
            </a:r>
            <a:r>
              <a:rPr lang="en" sz="1100">
                <a:solidFill>
                  <a:srgbClr val="932192"/>
                </a:solidFill>
              </a:rPr>
              <a:t>the</a:t>
            </a:r>
            <a:r>
              <a:rPr lang="en" sz="1100">
                <a:solidFill>
                  <a:schemeClr val="dk1"/>
                </a:solidFill>
              </a:rPr>
              <a:t> cFileURL </a:t>
            </a:r>
            <a:r>
              <a:rPr lang="en" sz="1100">
                <a:solidFill>
                  <a:srgbClr val="932192"/>
                </a:solidFill>
              </a:rPr>
              <a:t>of</a:t>
            </a:r>
            <a:r>
              <a:rPr lang="en" sz="1100">
                <a:solidFill>
                  <a:schemeClr val="dk1"/>
                </a:solidFill>
              </a:rPr>
              <a:t> </a:t>
            </a:r>
            <a:r>
              <a:rPr lang="en" sz="1100">
                <a:solidFill>
                  <a:srgbClr val="932192"/>
                </a:solidFill>
              </a:rPr>
              <a:t>this</a:t>
            </a:r>
            <a:r>
              <a:rPr lang="en" sz="1100">
                <a:solidFill>
                  <a:schemeClr val="dk1"/>
                </a:solidFill>
              </a:rPr>
              <a:t> </a:t>
            </a:r>
            <a:r>
              <a:rPr lang="en" sz="1100">
                <a:solidFill>
                  <a:srgbClr val="932192"/>
                </a:solidFill>
              </a:rPr>
              <a:t>stack</a:t>
            </a:r>
            <a:r>
              <a:rPr lang="en" sz="1100">
                <a:solidFill>
                  <a:schemeClr val="dk1"/>
                </a:solidFill>
              </a:rPr>
              <a:t> &amp; pFileName </a:t>
            </a:r>
            <a:r>
              <a:rPr lang="en" sz="1100">
                <a:solidFill>
                  <a:srgbClr val="932192"/>
                </a:solidFill>
              </a:rPr>
              <a:t>into</a:t>
            </a:r>
            <a:r>
              <a:rPr lang="en" sz="1100">
                <a:solidFill>
                  <a:schemeClr val="dk1"/>
                </a:solidFill>
              </a:rPr>
              <a:t> tFileURL</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918F00"/>
                </a:solidFill>
              </a:rPr>
              <a:t>put</a:t>
            </a:r>
            <a:r>
              <a:rPr lang="en" sz="1100">
                <a:solidFill>
                  <a:schemeClr val="dk1"/>
                </a:solidFill>
              </a:rPr>
              <a:t>  </a:t>
            </a:r>
            <a:r>
              <a:rPr lang="en" sz="1100">
                <a:solidFill>
                  <a:srgbClr val="932192"/>
                </a:solidFill>
              </a:rPr>
              <a:t>URL</a:t>
            </a:r>
            <a:r>
              <a:rPr lang="en" sz="1100">
                <a:solidFill>
                  <a:schemeClr val="dk1"/>
                </a:solidFill>
              </a:rPr>
              <a:t>  tFileURL </a:t>
            </a:r>
            <a:r>
              <a:rPr lang="en" sz="1100">
                <a:solidFill>
                  <a:srgbClr val="932192"/>
                </a:solidFill>
              </a:rPr>
              <a:t>into</a:t>
            </a:r>
            <a:r>
              <a:rPr lang="en" sz="1100">
                <a:solidFill>
                  <a:schemeClr val="dk1"/>
                </a:solidFill>
              </a:rPr>
              <a:t> tFileBinary</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008E00"/>
                </a:solidFill>
              </a:rPr>
              <a:t>--Return the Array</a:t>
            </a:r>
            <a:endParaRPr b="1" sz="1100">
              <a:solidFill>
                <a:srgbClr val="008E00"/>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r>
              <a:rPr b="1" lang="en" sz="1100">
                <a:solidFill>
                  <a:srgbClr val="918F00"/>
                </a:solidFill>
              </a:rPr>
              <a:t>return</a:t>
            </a:r>
            <a:r>
              <a:rPr lang="en" sz="1100">
                <a:solidFill>
                  <a:schemeClr val="dk1"/>
                </a:solidFill>
              </a:rPr>
              <a:t> tFileBinary</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b="1" lang="en" sz="1100">
                <a:solidFill>
                  <a:schemeClr val="dk1"/>
                </a:solidFill>
              </a:rPr>
              <a:t>end</a:t>
            </a:r>
            <a:r>
              <a:rPr lang="en" sz="1100">
                <a:solidFill>
                  <a:schemeClr val="dk1"/>
                </a:solidFill>
              </a:rPr>
              <a:t> getCloudFile</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t/>
            </a:r>
            <a:endParaRPr b="1" sz="1100">
              <a:solidFill>
                <a:schemeClr val="dk1"/>
              </a:solidFill>
            </a:endParaRPr>
          </a:p>
        </p:txBody>
      </p:sp>
      <p:sp>
        <p:nvSpPr>
          <p:cNvPr id="455" name="Shape 455"/>
          <p:cNvSpPr txBox="1"/>
          <p:nvPr/>
        </p:nvSpPr>
        <p:spPr>
          <a:xfrm>
            <a:off x="136075" y="943425"/>
            <a:ext cx="3346500" cy="3955200"/>
          </a:xfrm>
          <a:prstGeom prst="rect">
            <a:avLst/>
          </a:prstGeom>
          <a:noFill/>
          <a:ln>
            <a:noFill/>
          </a:ln>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a:solidFill>
                  <a:schemeClr val="dk1"/>
                </a:solidFill>
              </a:rPr>
              <a:t>Second, in the Stack script, we create the </a:t>
            </a:r>
            <a:r>
              <a:rPr b="1" lang="en">
                <a:solidFill>
                  <a:schemeClr val="dk1"/>
                </a:solidFill>
              </a:rPr>
              <a:t>getCloudFile</a:t>
            </a:r>
            <a:r>
              <a:rPr lang="en">
                <a:solidFill>
                  <a:schemeClr val="dk1"/>
                </a:solidFill>
              </a:rPr>
              <a:t> function to read and download media files from the internet. Livecode makes this easy:</a:t>
            </a:r>
            <a:endParaRPr>
              <a:solidFill>
                <a:schemeClr val="dk1"/>
              </a:solidFill>
            </a:endParaRPr>
          </a:p>
          <a:p>
            <a:pPr indent="0" lvl="0" marL="0" rtl="0">
              <a:lnSpc>
                <a:spcPct val="100000"/>
              </a:lnSpc>
              <a:spcBef>
                <a:spcPts val="0"/>
              </a:spcBef>
              <a:spcAft>
                <a:spcPts val="0"/>
              </a:spcAft>
              <a:buNone/>
            </a:pPr>
            <a:r>
              <a:t/>
            </a:r>
            <a:endParaRPr>
              <a:solidFill>
                <a:schemeClr val="dk1"/>
              </a:solidFill>
            </a:endParaRPr>
          </a:p>
          <a:p>
            <a:pPr indent="0" lvl="0" marL="0" rtl="0">
              <a:lnSpc>
                <a:spcPct val="100000"/>
              </a:lnSpc>
              <a:spcBef>
                <a:spcPts val="0"/>
              </a:spcBef>
              <a:spcAft>
                <a:spcPts val="0"/>
              </a:spcAft>
              <a:buNone/>
            </a:pPr>
            <a:r>
              <a:rPr lang="en">
                <a:solidFill>
                  <a:schemeClr val="dk1"/>
                </a:solidFill>
              </a:rPr>
              <a:t>1. Build the URL based on the given path to the location of the file. Usually it will not be the same full URL as your controller. It is off the root folder of your website.</a:t>
            </a:r>
            <a:endParaRPr>
              <a:solidFill>
                <a:schemeClr val="dk1"/>
              </a:solidFill>
            </a:endParaRPr>
          </a:p>
          <a:p>
            <a:pPr indent="0" lvl="0" marL="0" rtl="0">
              <a:lnSpc>
                <a:spcPct val="100000"/>
              </a:lnSpc>
              <a:spcBef>
                <a:spcPts val="0"/>
              </a:spcBef>
              <a:spcAft>
                <a:spcPts val="0"/>
              </a:spcAft>
              <a:buNone/>
            </a:pPr>
            <a:r>
              <a:t/>
            </a:r>
            <a:endParaRPr>
              <a:solidFill>
                <a:schemeClr val="dk1"/>
              </a:solidFill>
            </a:endParaRPr>
          </a:p>
          <a:p>
            <a:pPr indent="0" lvl="0" marL="0" rtl="0">
              <a:lnSpc>
                <a:spcPct val="100000"/>
              </a:lnSpc>
              <a:spcBef>
                <a:spcPts val="0"/>
              </a:spcBef>
              <a:spcAft>
                <a:spcPts val="0"/>
              </a:spcAft>
              <a:buNone/>
            </a:pPr>
            <a:r>
              <a:rPr lang="en">
                <a:solidFill>
                  <a:schemeClr val="dk1"/>
                </a:solidFill>
              </a:rPr>
              <a:t>2. It uses the URL function to read the file from the internet and puts it into the </a:t>
            </a:r>
            <a:r>
              <a:rPr b="1" lang="en">
                <a:solidFill>
                  <a:schemeClr val="dk1"/>
                </a:solidFill>
              </a:rPr>
              <a:t>tFileBinary</a:t>
            </a:r>
            <a:r>
              <a:rPr lang="en">
                <a:solidFill>
                  <a:schemeClr val="dk1"/>
                </a:solidFill>
              </a:rPr>
              <a:t> variable which is returned. </a:t>
            </a:r>
            <a:endParaRPr/>
          </a:p>
        </p:txBody>
      </p:sp>
      <p:sp>
        <p:nvSpPr>
          <p:cNvPr id="456" name="Shape 456"/>
          <p:cNvSpPr/>
          <p:nvPr/>
        </p:nvSpPr>
        <p:spPr>
          <a:xfrm>
            <a:off x="3982338" y="1673700"/>
            <a:ext cx="381000" cy="3810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1</a:t>
            </a:r>
            <a:endParaRPr b="1">
              <a:solidFill>
                <a:srgbClr val="FFFFFF"/>
              </a:solidFill>
            </a:endParaRPr>
          </a:p>
        </p:txBody>
      </p:sp>
      <p:sp>
        <p:nvSpPr>
          <p:cNvPr id="457" name="Shape 457"/>
          <p:cNvSpPr/>
          <p:nvPr/>
        </p:nvSpPr>
        <p:spPr>
          <a:xfrm>
            <a:off x="3982338" y="2190975"/>
            <a:ext cx="381000" cy="3810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2</a:t>
            </a:r>
            <a:endParaRPr b="1">
              <a:solidFill>
                <a:srgbClr val="FFFFFF"/>
              </a:solidFill>
            </a:endParaRPr>
          </a:p>
        </p:txBody>
      </p:sp>
      <p:sp>
        <p:nvSpPr>
          <p:cNvPr id="458" name="Shape 458"/>
          <p:cNvSpPr txBox="1"/>
          <p:nvPr>
            <p:ph type="ctrTitle"/>
          </p:nvPr>
        </p:nvSpPr>
        <p:spPr>
          <a:xfrm>
            <a:off x="4366000" y="513675"/>
            <a:ext cx="3972000" cy="533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rPr>
              <a:t>getCloudFile</a:t>
            </a:r>
            <a:endParaRPr sz="1800">
              <a:solidFill>
                <a:srgbClr val="666666"/>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2" name="Shape 462"/>
        <p:cNvGrpSpPr/>
        <p:nvPr/>
      </p:nvGrpSpPr>
      <p:grpSpPr>
        <a:xfrm>
          <a:off x="0" y="0"/>
          <a:ext cx="0" cy="0"/>
          <a:chOff x="0" y="0"/>
          <a:chExt cx="0" cy="0"/>
        </a:xfrm>
      </p:grpSpPr>
      <p:sp>
        <p:nvSpPr>
          <p:cNvPr id="463" name="Shape 463"/>
          <p:cNvSpPr txBox="1"/>
          <p:nvPr>
            <p:ph type="ctrTitle"/>
          </p:nvPr>
        </p:nvSpPr>
        <p:spPr>
          <a:xfrm>
            <a:off x="700125" y="112050"/>
            <a:ext cx="8235000" cy="650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434343"/>
                </a:solidFill>
              </a:rPr>
              <a:t>#6 REST API and mobile Apps</a:t>
            </a:r>
            <a:endParaRPr sz="1800">
              <a:solidFill>
                <a:srgbClr val="434343"/>
              </a:solidFill>
            </a:endParaRPr>
          </a:p>
          <a:p>
            <a:pPr indent="0" lvl="0" marL="0" rtl="0">
              <a:spcBef>
                <a:spcPts val="0"/>
              </a:spcBef>
              <a:spcAft>
                <a:spcPts val="0"/>
              </a:spcAft>
              <a:buNone/>
            </a:pPr>
            <a:r>
              <a:t/>
            </a:r>
            <a:endParaRPr sz="1800">
              <a:solidFill>
                <a:srgbClr val="434343"/>
              </a:solidFill>
            </a:endParaRPr>
          </a:p>
        </p:txBody>
      </p:sp>
      <p:pic>
        <p:nvPicPr>
          <p:cNvPr id="464" name="Shape 464"/>
          <p:cNvPicPr preferRelativeResize="0"/>
          <p:nvPr/>
        </p:nvPicPr>
        <p:blipFill rotWithShape="1">
          <a:blip r:embed="rId3">
            <a:alphaModFix/>
          </a:blip>
          <a:srcRect b="0" l="14588" r="17935" t="0"/>
          <a:stretch/>
        </p:blipFill>
        <p:spPr>
          <a:xfrm>
            <a:off x="43475" y="28750"/>
            <a:ext cx="481099" cy="650574"/>
          </a:xfrm>
          <a:prstGeom prst="rect">
            <a:avLst/>
          </a:prstGeom>
          <a:noFill/>
          <a:ln>
            <a:noFill/>
          </a:ln>
        </p:spPr>
      </p:pic>
      <p:sp>
        <p:nvSpPr>
          <p:cNvPr id="465" name="Shape 465"/>
          <p:cNvSpPr txBox="1"/>
          <p:nvPr/>
        </p:nvSpPr>
        <p:spPr>
          <a:xfrm>
            <a:off x="188525" y="952525"/>
            <a:ext cx="4090800" cy="3955200"/>
          </a:xfrm>
          <a:prstGeom prst="rect">
            <a:avLst/>
          </a:prstGeom>
          <a:noFill/>
          <a:ln>
            <a:noFill/>
          </a:ln>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a:solidFill>
                  <a:schemeClr val="dk1"/>
                </a:solidFill>
                <a:latin typeface="Droid Sans"/>
                <a:ea typeface="Droid Sans"/>
                <a:cs typeface="Droid Sans"/>
                <a:sym typeface="Droid Sans"/>
              </a:rPr>
              <a:t>Now lets tie together our data from the controller/model</a:t>
            </a:r>
            <a:endParaRPr>
              <a:solidFill>
                <a:schemeClr val="dk1"/>
              </a:solidFill>
              <a:latin typeface="Droid Sans"/>
              <a:ea typeface="Droid Sans"/>
              <a:cs typeface="Droid Sans"/>
              <a:sym typeface="Droid Sans"/>
            </a:endParaRPr>
          </a:p>
          <a:p>
            <a:pPr indent="0" lvl="0" marL="0" rtl="0">
              <a:lnSpc>
                <a:spcPct val="100000"/>
              </a:lnSpc>
              <a:spcBef>
                <a:spcPts val="0"/>
              </a:spcBef>
              <a:spcAft>
                <a:spcPts val="0"/>
              </a:spcAft>
              <a:buNone/>
            </a:pPr>
            <a:r>
              <a:t/>
            </a:r>
            <a:endParaRPr>
              <a:solidFill>
                <a:schemeClr val="dk1"/>
              </a:solidFill>
              <a:latin typeface="Droid Sans"/>
              <a:ea typeface="Droid Sans"/>
              <a:cs typeface="Droid Sans"/>
              <a:sym typeface="Droid Sans"/>
            </a:endParaRPr>
          </a:p>
          <a:p>
            <a:pPr indent="-317500" lvl="0" marL="457200" rtl="0">
              <a:lnSpc>
                <a:spcPct val="100000"/>
              </a:lnSpc>
              <a:spcBef>
                <a:spcPts val="0"/>
              </a:spcBef>
              <a:spcAft>
                <a:spcPts val="0"/>
              </a:spcAft>
              <a:buClr>
                <a:schemeClr val="dk1"/>
              </a:buClr>
              <a:buSzPts val="1400"/>
              <a:buFont typeface="Droid Sans"/>
              <a:buAutoNum type="arabicPeriod"/>
            </a:pPr>
            <a:r>
              <a:rPr lang="en">
                <a:solidFill>
                  <a:schemeClr val="dk1"/>
                </a:solidFill>
                <a:latin typeface="Droid Sans"/>
                <a:ea typeface="Droid Sans"/>
                <a:cs typeface="Droid Sans"/>
                <a:sym typeface="Droid Sans"/>
              </a:rPr>
              <a:t>Get the JSON from the server by using the cCloudURL URL.</a:t>
            </a:r>
            <a:br>
              <a:rPr lang="en">
                <a:solidFill>
                  <a:schemeClr val="dk1"/>
                </a:solidFill>
                <a:latin typeface="Droid Sans"/>
                <a:ea typeface="Droid Sans"/>
                <a:cs typeface="Droid Sans"/>
                <a:sym typeface="Droid Sans"/>
              </a:rPr>
            </a:br>
            <a:endParaRPr>
              <a:solidFill>
                <a:schemeClr val="dk1"/>
              </a:solidFill>
              <a:latin typeface="Droid Sans"/>
              <a:ea typeface="Droid Sans"/>
              <a:cs typeface="Droid Sans"/>
              <a:sym typeface="Droid Sans"/>
            </a:endParaRPr>
          </a:p>
          <a:p>
            <a:pPr indent="-317500" lvl="0" marL="457200" rtl="0">
              <a:lnSpc>
                <a:spcPct val="100000"/>
              </a:lnSpc>
              <a:spcBef>
                <a:spcPts val="0"/>
              </a:spcBef>
              <a:spcAft>
                <a:spcPts val="0"/>
              </a:spcAft>
              <a:buClr>
                <a:schemeClr val="dk1"/>
              </a:buClr>
              <a:buSzPts val="1400"/>
              <a:buFont typeface="Droid Sans"/>
              <a:buAutoNum type="arabicPeriod"/>
            </a:pPr>
            <a:r>
              <a:rPr lang="en">
                <a:solidFill>
                  <a:schemeClr val="dk1"/>
                </a:solidFill>
                <a:latin typeface="Droid Sans"/>
                <a:ea typeface="Droid Sans"/>
                <a:cs typeface="Droid Sans"/>
                <a:sym typeface="Droid Sans"/>
              </a:rPr>
              <a:t>Convert the JSON back into an Array.</a:t>
            </a:r>
            <a:br>
              <a:rPr lang="en">
                <a:solidFill>
                  <a:schemeClr val="dk1"/>
                </a:solidFill>
                <a:latin typeface="Droid Sans"/>
                <a:ea typeface="Droid Sans"/>
                <a:cs typeface="Droid Sans"/>
                <a:sym typeface="Droid Sans"/>
              </a:rPr>
            </a:br>
            <a:endParaRPr>
              <a:solidFill>
                <a:schemeClr val="dk1"/>
              </a:solidFill>
              <a:latin typeface="Droid Sans"/>
              <a:ea typeface="Droid Sans"/>
              <a:cs typeface="Droid Sans"/>
              <a:sym typeface="Droid Sans"/>
            </a:endParaRPr>
          </a:p>
          <a:p>
            <a:pPr indent="-317500" lvl="0" marL="457200" rtl="0">
              <a:lnSpc>
                <a:spcPct val="100000"/>
              </a:lnSpc>
              <a:spcBef>
                <a:spcPts val="0"/>
              </a:spcBef>
              <a:spcAft>
                <a:spcPts val="0"/>
              </a:spcAft>
              <a:buClr>
                <a:schemeClr val="dk1"/>
              </a:buClr>
              <a:buSzPts val="1400"/>
              <a:buFont typeface="Droid Sans"/>
              <a:buAutoNum type="arabicPeriod"/>
            </a:pPr>
            <a:r>
              <a:rPr lang="en">
                <a:solidFill>
                  <a:schemeClr val="dk1"/>
                </a:solidFill>
                <a:latin typeface="Droid Sans"/>
                <a:ea typeface="Droid Sans"/>
                <a:cs typeface="Droid Sans"/>
                <a:sym typeface="Droid Sans"/>
              </a:rPr>
              <a:t>Use the data to create a View, but this time for mobile apps.</a:t>
            </a:r>
            <a:endParaRPr>
              <a:solidFill>
                <a:schemeClr val="dk1"/>
              </a:solidFill>
              <a:latin typeface="Droid Sans"/>
              <a:ea typeface="Droid Sans"/>
              <a:cs typeface="Droid Sans"/>
              <a:sym typeface="Droid Sans"/>
            </a:endParaRPr>
          </a:p>
          <a:p>
            <a:pPr indent="0" lvl="0" marL="0" rtl="0">
              <a:lnSpc>
                <a:spcPct val="100000"/>
              </a:lnSpc>
              <a:spcBef>
                <a:spcPts val="0"/>
              </a:spcBef>
              <a:spcAft>
                <a:spcPts val="0"/>
              </a:spcAft>
              <a:buNone/>
            </a:pPr>
            <a:r>
              <a:t/>
            </a:r>
            <a:endParaRPr>
              <a:solidFill>
                <a:schemeClr val="dk1"/>
              </a:solidFill>
              <a:latin typeface="Droid Sans"/>
              <a:ea typeface="Droid Sans"/>
              <a:cs typeface="Droid Sans"/>
              <a:sym typeface="Droid Sans"/>
            </a:endParaRPr>
          </a:p>
          <a:p>
            <a:pPr indent="0" lvl="0" marL="0" rtl="0">
              <a:lnSpc>
                <a:spcPct val="100000"/>
              </a:lnSpc>
              <a:spcBef>
                <a:spcPts val="0"/>
              </a:spcBef>
              <a:spcAft>
                <a:spcPts val="0"/>
              </a:spcAft>
              <a:buNone/>
            </a:pPr>
            <a:r>
              <a:t/>
            </a:r>
            <a:endParaRPr>
              <a:solidFill>
                <a:schemeClr val="dk1"/>
              </a:solidFill>
              <a:latin typeface="Droid Sans"/>
              <a:ea typeface="Droid Sans"/>
              <a:cs typeface="Droid Sans"/>
              <a:sym typeface="Droid Sans"/>
            </a:endParaRPr>
          </a:p>
          <a:p>
            <a:pPr indent="0" lvl="0" marL="0" rtl="0">
              <a:lnSpc>
                <a:spcPct val="100000"/>
              </a:lnSpc>
              <a:spcBef>
                <a:spcPts val="0"/>
              </a:spcBef>
              <a:spcAft>
                <a:spcPts val="0"/>
              </a:spcAft>
              <a:buNone/>
            </a:pPr>
            <a:r>
              <a:t/>
            </a:r>
            <a:endParaRPr>
              <a:solidFill>
                <a:schemeClr val="dk1"/>
              </a:solidFill>
              <a:latin typeface="Droid Sans"/>
              <a:ea typeface="Droid Sans"/>
              <a:cs typeface="Droid Sans"/>
              <a:sym typeface="Droid Sans"/>
            </a:endParaRPr>
          </a:p>
          <a:p>
            <a:pPr indent="0" lvl="0" marL="0" rtl="0">
              <a:lnSpc>
                <a:spcPct val="100000"/>
              </a:lnSpc>
              <a:spcBef>
                <a:spcPts val="0"/>
              </a:spcBef>
              <a:spcAft>
                <a:spcPts val="0"/>
              </a:spcAft>
              <a:buNone/>
            </a:pPr>
            <a:r>
              <a:t/>
            </a:r>
            <a:endParaRPr>
              <a:solidFill>
                <a:schemeClr val="dk1"/>
              </a:solidFill>
              <a:latin typeface="Droid Sans"/>
              <a:ea typeface="Droid Sans"/>
              <a:cs typeface="Droid Sans"/>
              <a:sym typeface="Droid Sans"/>
            </a:endParaRPr>
          </a:p>
          <a:p>
            <a:pPr indent="0" lvl="0" marL="0" rtl="0">
              <a:lnSpc>
                <a:spcPct val="100000"/>
              </a:lnSpc>
              <a:spcBef>
                <a:spcPts val="0"/>
              </a:spcBef>
              <a:spcAft>
                <a:spcPts val="0"/>
              </a:spcAft>
              <a:buNone/>
            </a:pPr>
            <a:r>
              <a:t/>
            </a:r>
            <a:endParaRPr/>
          </a:p>
        </p:txBody>
      </p:sp>
      <p:pic>
        <p:nvPicPr>
          <p:cNvPr id="466" name="Shape 466"/>
          <p:cNvPicPr preferRelativeResize="0"/>
          <p:nvPr/>
        </p:nvPicPr>
        <p:blipFill>
          <a:blip r:embed="rId4">
            <a:alphaModFix/>
          </a:blip>
          <a:stretch>
            <a:fillRect/>
          </a:stretch>
        </p:blipFill>
        <p:spPr>
          <a:xfrm>
            <a:off x="6118100" y="639849"/>
            <a:ext cx="2268100" cy="4309424"/>
          </a:xfrm>
          <a:prstGeom prst="rect">
            <a:avLst/>
          </a:prstGeom>
          <a:noFill/>
          <a:ln cap="flat" cmpd="sng" w="19050">
            <a:solidFill>
              <a:srgbClr val="D9D9D9"/>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ctrTitle"/>
          </p:nvPr>
        </p:nvSpPr>
        <p:spPr>
          <a:xfrm>
            <a:off x="700125" y="112050"/>
            <a:ext cx="8235000" cy="650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800">
                <a:solidFill>
                  <a:srgbClr val="434343"/>
                </a:solidFill>
              </a:rPr>
              <a:t>#1 Setting up a web server with revIgniter &amp; LiveCode</a:t>
            </a:r>
            <a:endParaRPr sz="1800">
              <a:solidFill>
                <a:srgbClr val="434343"/>
              </a:solidFill>
            </a:endParaRPr>
          </a:p>
          <a:p>
            <a:pPr indent="0" lvl="0" marL="0" rtl="0">
              <a:spcBef>
                <a:spcPts val="0"/>
              </a:spcBef>
              <a:spcAft>
                <a:spcPts val="0"/>
              </a:spcAft>
              <a:buNone/>
            </a:pPr>
            <a:r>
              <a:t/>
            </a:r>
            <a:endParaRPr sz="2400"/>
          </a:p>
        </p:txBody>
      </p:sp>
      <p:pic>
        <p:nvPicPr>
          <p:cNvPr id="68" name="Shape 68"/>
          <p:cNvPicPr preferRelativeResize="0"/>
          <p:nvPr/>
        </p:nvPicPr>
        <p:blipFill rotWithShape="1">
          <a:blip r:embed="rId3">
            <a:alphaModFix/>
          </a:blip>
          <a:srcRect b="0" l="14588" r="17935" t="0"/>
          <a:stretch/>
        </p:blipFill>
        <p:spPr>
          <a:xfrm>
            <a:off x="43475" y="28750"/>
            <a:ext cx="481099" cy="650574"/>
          </a:xfrm>
          <a:prstGeom prst="rect">
            <a:avLst/>
          </a:prstGeom>
          <a:noFill/>
          <a:ln>
            <a:noFill/>
          </a:ln>
        </p:spPr>
      </p:pic>
      <p:sp>
        <p:nvSpPr>
          <p:cNvPr id="69" name="Shape 69"/>
          <p:cNvSpPr txBox="1"/>
          <p:nvPr/>
        </p:nvSpPr>
        <p:spPr>
          <a:xfrm>
            <a:off x="172825" y="921725"/>
            <a:ext cx="3810300" cy="4065300"/>
          </a:xfrm>
          <a:prstGeom prst="rect">
            <a:avLst/>
          </a:prstGeom>
          <a:noFill/>
          <a:ln>
            <a:noFill/>
          </a:ln>
        </p:spPr>
        <p:txBody>
          <a:bodyPr anchorCtr="0" anchor="t" bIns="91425" lIns="91425" spcFirstLastPara="1" rIns="91425" wrap="square" tIns="91425">
            <a:noAutofit/>
          </a:bodyPr>
          <a:lstStyle/>
          <a:p>
            <a:pPr indent="0" lvl="0" marL="0" rtl="0">
              <a:lnSpc>
                <a:spcPct val="120000"/>
              </a:lnSpc>
              <a:spcBef>
                <a:spcPts val="0"/>
              </a:spcBef>
              <a:spcAft>
                <a:spcPts val="0"/>
              </a:spcAft>
              <a:buClr>
                <a:schemeClr val="dk1"/>
              </a:buClr>
              <a:buSzPts val="1100"/>
              <a:buFont typeface="Arial"/>
              <a:buNone/>
            </a:pPr>
            <a:r>
              <a:rPr b="1" lang="en">
                <a:solidFill>
                  <a:schemeClr val="dk1"/>
                </a:solidFill>
                <a:latin typeface="Droid Sans"/>
                <a:ea typeface="Droid Sans"/>
                <a:cs typeface="Droid Sans"/>
                <a:sym typeface="Droid Sans"/>
              </a:rPr>
              <a:t>Create a New Folder</a:t>
            </a:r>
            <a:endParaRPr b="1">
              <a:solidFill>
                <a:schemeClr val="dk1"/>
              </a:solidFill>
              <a:latin typeface="Droid Sans"/>
              <a:ea typeface="Droid Sans"/>
              <a:cs typeface="Droid Sans"/>
              <a:sym typeface="Droid Sans"/>
            </a:endParaRPr>
          </a:p>
          <a:p>
            <a:pPr indent="0" lvl="0" marL="0" rtl="0">
              <a:lnSpc>
                <a:spcPct val="115000"/>
              </a:lnSpc>
              <a:spcBef>
                <a:spcPts val="0"/>
              </a:spcBef>
              <a:spcAft>
                <a:spcPts val="0"/>
              </a:spcAft>
              <a:buClr>
                <a:schemeClr val="dk1"/>
              </a:buClr>
              <a:buSzPts val="1100"/>
              <a:buFont typeface="Arial"/>
              <a:buNone/>
            </a:pPr>
            <a:r>
              <a:t/>
            </a:r>
            <a:endParaRPr>
              <a:solidFill>
                <a:schemeClr val="dk1"/>
              </a:solidFill>
              <a:latin typeface="Droid Sans"/>
              <a:ea typeface="Droid Sans"/>
              <a:cs typeface="Droid Sans"/>
              <a:sym typeface="Droid Sans"/>
            </a:endParaRPr>
          </a:p>
          <a:p>
            <a:pPr indent="0" lvl="0" marL="0" rtl="0">
              <a:lnSpc>
                <a:spcPct val="120000"/>
              </a:lnSpc>
              <a:spcBef>
                <a:spcPts val="0"/>
              </a:spcBef>
              <a:spcAft>
                <a:spcPts val="0"/>
              </a:spcAft>
              <a:buClr>
                <a:schemeClr val="dk1"/>
              </a:buClr>
              <a:buSzPts val="1100"/>
              <a:buFont typeface="Arial"/>
              <a:buNone/>
            </a:pPr>
            <a:r>
              <a:rPr lang="en">
                <a:solidFill>
                  <a:schemeClr val="dk1"/>
                </a:solidFill>
                <a:latin typeface="Droid Sans"/>
                <a:ea typeface="Droid Sans"/>
                <a:cs typeface="Droid Sans"/>
                <a:sym typeface="Droid Sans"/>
              </a:rPr>
              <a:t>The first step in creating a new website is to create a new folder [directory] to hold the website in. I do NOT recommend putting any site into your root  or public_html folder.</a:t>
            </a:r>
            <a:endParaRPr>
              <a:solidFill>
                <a:schemeClr val="dk1"/>
              </a:solidFill>
              <a:latin typeface="Droid Sans"/>
              <a:ea typeface="Droid Sans"/>
              <a:cs typeface="Droid Sans"/>
              <a:sym typeface="Droid Sans"/>
            </a:endParaRPr>
          </a:p>
          <a:p>
            <a:pPr indent="0" lvl="0" marL="0" rtl="0">
              <a:lnSpc>
                <a:spcPct val="115000"/>
              </a:lnSpc>
              <a:spcBef>
                <a:spcPts val="0"/>
              </a:spcBef>
              <a:spcAft>
                <a:spcPts val="0"/>
              </a:spcAft>
              <a:buClr>
                <a:schemeClr val="dk1"/>
              </a:buClr>
              <a:buSzPts val="1100"/>
              <a:buFont typeface="Arial"/>
              <a:buNone/>
            </a:pPr>
            <a:r>
              <a:t/>
            </a:r>
            <a:endParaRPr>
              <a:solidFill>
                <a:schemeClr val="dk1"/>
              </a:solidFill>
              <a:latin typeface="Droid Sans"/>
              <a:ea typeface="Droid Sans"/>
              <a:cs typeface="Droid Sans"/>
              <a:sym typeface="Droid Sans"/>
            </a:endParaRPr>
          </a:p>
          <a:p>
            <a:pPr indent="0" lvl="0" marL="0" rtl="0">
              <a:lnSpc>
                <a:spcPct val="115000"/>
              </a:lnSpc>
              <a:spcBef>
                <a:spcPts val="0"/>
              </a:spcBef>
              <a:spcAft>
                <a:spcPts val="0"/>
              </a:spcAft>
              <a:buClr>
                <a:schemeClr val="dk1"/>
              </a:buClr>
              <a:buSzPts val="1100"/>
              <a:buFont typeface="Arial"/>
              <a:buNone/>
            </a:pPr>
            <a:r>
              <a:rPr lang="en">
                <a:solidFill>
                  <a:schemeClr val="dk1"/>
                </a:solidFill>
                <a:latin typeface="Droid Sans"/>
                <a:ea typeface="Droid Sans"/>
                <a:cs typeface="Droid Sans"/>
                <a:sym typeface="Droid Sans"/>
              </a:rPr>
              <a:t>Click file directory, select public_html and click "+ Folder". The New Folder box will appear with a place for you to enter the name. Make sure that the new folder will be created in the "/public_html" folder so that you can be assured public access.</a:t>
            </a:r>
            <a:endParaRPr>
              <a:solidFill>
                <a:schemeClr val="dk1"/>
              </a:solidFill>
              <a:latin typeface="Droid Sans"/>
              <a:ea typeface="Droid Sans"/>
              <a:cs typeface="Droid Sans"/>
              <a:sym typeface="Droid Sans"/>
            </a:endParaRPr>
          </a:p>
          <a:p>
            <a:pPr indent="0" lvl="0" marL="0" rtl="0">
              <a:lnSpc>
                <a:spcPct val="100000"/>
              </a:lnSpc>
              <a:spcBef>
                <a:spcPts val="0"/>
              </a:spcBef>
              <a:spcAft>
                <a:spcPts val="0"/>
              </a:spcAft>
              <a:buClr>
                <a:schemeClr val="dk1"/>
              </a:buClr>
              <a:buSzPts val="1100"/>
              <a:buFont typeface="Arial"/>
              <a:buNone/>
            </a:pPr>
            <a:r>
              <a:t/>
            </a:r>
            <a:endParaRPr>
              <a:solidFill>
                <a:schemeClr val="dk1"/>
              </a:solidFill>
              <a:latin typeface="Droid Sans"/>
              <a:ea typeface="Droid Sans"/>
              <a:cs typeface="Droid Sans"/>
              <a:sym typeface="Droid Sans"/>
            </a:endParaRPr>
          </a:p>
          <a:p>
            <a:pPr indent="0" lvl="0" marL="0" rtl="0">
              <a:lnSpc>
                <a:spcPct val="100000"/>
              </a:lnSpc>
              <a:spcBef>
                <a:spcPts val="0"/>
              </a:spcBef>
              <a:spcAft>
                <a:spcPts val="0"/>
              </a:spcAft>
              <a:buNone/>
            </a:pPr>
            <a:r>
              <a:t/>
            </a:r>
            <a:endParaRPr>
              <a:latin typeface="Droid Sans"/>
              <a:ea typeface="Droid Sans"/>
              <a:cs typeface="Droid Sans"/>
              <a:sym typeface="Droid Sans"/>
            </a:endParaRPr>
          </a:p>
        </p:txBody>
      </p:sp>
      <p:pic>
        <p:nvPicPr>
          <p:cNvPr id="70" name="Shape 70"/>
          <p:cNvPicPr preferRelativeResize="0"/>
          <p:nvPr/>
        </p:nvPicPr>
        <p:blipFill>
          <a:blip r:embed="rId4">
            <a:alphaModFix/>
          </a:blip>
          <a:stretch>
            <a:fillRect/>
          </a:stretch>
        </p:blipFill>
        <p:spPr>
          <a:xfrm>
            <a:off x="4561100" y="1150250"/>
            <a:ext cx="4114800" cy="1876425"/>
          </a:xfrm>
          <a:prstGeom prst="rect">
            <a:avLst/>
          </a:prstGeom>
          <a:noFill/>
          <a:ln cap="flat" cmpd="sng" w="19050">
            <a:solidFill>
              <a:srgbClr val="D9D9D9"/>
            </a:solidFill>
            <a:prstDash val="solid"/>
            <a:miter lim="8000"/>
            <a:headEnd len="sm" w="sm" type="none"/>
            <a:tailEnd len="sm" w="sm" type="none"/>
          </a:ln>
        </p:spPr>
      </p:pic>
      <p:sp>
        <p:nvSpPr>
          <p:cNvPr id="71" name="Shape 71"/>
          <p:cNvSpPr txBox="1"/>
          <p:nvPr/>
        </p:nvSpPr>
        <p:spPr>
          <a:xfrm>
            <a:off x="4200075" y="3456225"/>
            <a:ext cx="5025600" cy="562500"/>
          </a:xfrm>
          <a:prstGeom prst="rect">
            <a:avLst/>
          </a:prstGeom>
          <a:noFill/>
          <a:ln>
            <a:noFill/>
          </a:ln>
        </p:spPr>
        <p:txBody>
          <a:bodyPr anchorCtr="0" anchor="t" bIns="91425" lIns="91425" spcFirstLastPara="1" rIns="91425" wrap="square" tIns="91425">
            <a:noAutofit/>
          </a:bodyPr>
          <a:lstStyle/>
          <a:p>
            <a:pPr indent="0" lvl="0" marL="0" rtl="0">
              <a:lnSpc>
                <a:spcPct val="120000"/>
              </a:lnSpc>
              <a:spcBef>
                <a:spcPts val="0"/>
              </a:spcBef>
              <a:spcAft>
                <a:spcPts val="0"/>
              </a:spcAft>
              <a:buClr>
                <a:schemeClr val="dk1"/>
              </a:buClr>
              <a:buSzPts val="1100"/>
              <a:buFont typeface="Arial"/>
              <a:buNone/>
            </a:pPr>
            <a:r>
              <a:rPr b="1" lang="en">
                <a:solidFill>
                  <a:srgbClr val="333333"/>
                </a:solidFill>
                <a:highlight>
                  <a:srgbClr val="FFFFFF"/>
                </a:highlight>
              </a:rPr>
              <a:t>Your URL: [main domain name].on-rev.com/[new folder]</a:t>
            </a:r>
            <a:endParaRPr b="1">
              <a:solidFill>
                <a:srgbClr val="333333"/>
              </a:solidFill>
              <a:highlight>
                <a:srgbClr val="FFFFFF"/>
              </a:highlight>
            </a:endParaRPr>
          </a:p>
          <a:p>
            <a:pPr indent="0" lvl="0" marL="0" rtl="0">
              <a:lnSpc>
                <a:spcPct val="115000"/>
              </a:lnSpc>
              <a:spcBef>
                <a:spcPts val="0"/>
              </a:spcBef>
              <a:spcAft>
                <a:spcPts val="0"/>
              </a:spcAft>
              <a:buClr>
                <a:schemeClr val="dk1"/>
              </a:buClr>
              <a:buSzPts val="1100"/>
              <a:buFont typeface="Arial"/>
              <a:buNone/>
            </a:pPr>
            <a:r>
              <a:t/>
            </a:r>
            <a:endParaRPr>
              <a:solidFill>
                <a:srgbClr val="333333"/>
              </a:solidFill>
              <a:highlight>
                <a:srgbClr val="FFFFFF"/>
              </a:highlight>
            </a:endParaRPr>
          </a:p>
          <a:p>
            <a:pPr indent="0" lvl="0" marL="0">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Shape 76"/>
          <p:cNvSpPr txBox="1"/>
          <p:nvPr>
            <p:ph type="ctrTitle"/>
          </p:nvPr>
        </p:nvSpPr>
        <p:spPr>
          <a:xfrm>
            <a:off x="700125" y="112050"/>
            <a:ext cx="8235000" cy="650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434343"/>
                </a:solidFill>
              </a:rPr>
              <a:t>#1 Setting up a web server with revIgniter &amp; LiveCode</a:t>
            </a:r>
            <a:endParaRPr sz="1800">
              <a:solidFill>
                <a:srgbClr val="434343"/>
              </a:solidFill>
            </a:endParaRPr>
          </a:p>
          <a:p>
            <a:pPr indent="0" lvl="0" marL="0" rtl="0">
              <a:spcBef>
                <a:spcPts val="0"/>
              </a:spcBef>
              <a:spcAft>
                <a:spcPts val="0"/>
              </a:spcAft>
              <a:buClr>
                <a:schemeClr val="dk1"/>
              </a:buClr>
              <a:buSzPts val="1100"/>
              <a:buFont typeface="Arial"/>
              <a:buNone/>
            </a:pPr>
            <a:r>
              <a:t/>
            </a:r>
            <a:endParaRPr sz="1800">
              <a:solidFill>
                <a:srgbClr val="434343"/>
              </a:solidFill>
            </a:endParaRPr>
          </a:p>
          <a:p>
            <a:pPr indent="0" lvl="0" marL="0" rtl="0">
              <a:spcBef>
                <a:spcPts val="0"/>
              </a:spcBef>
              <a:spcAft>
                <a:spcPts val="0"/>
              </a:spcAft>
              <a:buNone/>
            </a:pPr>
            <a:r>
              <a:t/>
            </a:r>
            <a:endParaRPr sz="2400"/>
          </a:p>
        </p:txBody>
      </p:sp>
      <p:pic>
        <p:nvPicPr>
          <p:cNvPr id="77" name="Shape 77"/>
          <p:cNvPicPr preferRelativeResize="0"/>
          <p:nvPr/>
        </p:nvPicPr>
        <p:blipFill rotWithShape="1">
          <a:blip r:embed="rId3">
            <a:alphaModFix/>
          </a:blip>
          <a:srcRect b="0" l="14588" r="17935" t="0"/>
          <a:stretch/>
        </p:blipFill>
        <p:spPr>
          <a:xfrm>
            <a:off x="43475" y="28750"/>
            <a:ext cx="481099" cy="650574"/>
          </a:xfrm>
          <a:prstGeom prst="rect">
            <a:avLst/>
          </a:prstGeom>
          <a:noFill/>
          <a:ln>
            <a:noFill/>
          </a:ln>
        </p:spPr>
      </p:pic>
      <p:sp>
        <p:nvSpPr>
          <p:cNvPr id="78" name="Shape 78"/>
          <p:cNvSpPr txBox="1"/>
          <p:nvPr/>
        </p:nvSpPr>
        <p:spPr>
          <a:xfrm>
            <a:off x="172825" y="762750"/>
            <a:ext cx="4635000" cy="4224300"/>
          </a:xfrm>
          <a:prstGeom prst="rect">
            <a:avLst/>
          </a:prstGeom>
          <a:noFill/>
          <a:ln>
            <a:noFill/>
          </a:ln>
        </p:spPr>
        <p:txBody>
          <a:bodyPr anchorCtr="0" anchor="t" bIns="91425" lIns="91425" spcFirstLastPara="1" rIns="91425" wrap="square" tIns="91425">
            <a:noAutofit/>
          </a:bodyPr>
          <a:lstStyle/>
          <a:p>
            <a:pPr indent="0" lvl="0" marL="0" rtl="0">
              <a:lnSpc>
                <a:spcPct val="120000"/>
              </a:lnSpc>
              <a:spcBef>
                <a:spcPts val="0"/>
              </a:spcBef>
              <a:spcAft>
                <a:spcPts val="0"/>
              </a:spcAft>
              <a:buClr>
                <a:schemeClr val="dk1"/>
              </a:buClr>
              <a:buSzPts val="1100"/>
              <a:buFont typeface="Arial"/>
              <a:buNone/>
            </a:pPr>
            <a:r>
              <a:rPr lang="en">
                <a:solidFill>
                  <a:schemeClr val="dk1"/>
                </a:solidFill>
                <a:latin typeface="Droid Sans"/>
                <a:ea typeface="Droid Sans"/>
                <a:cs typeface="Droid Sans"/>
                <a:sym typeface="Droid Sans"/>
              </a:rPr>
              <a:t>FileZilla is one of the best open source cross platform FTP applications on the market today.</a:t>
            </a:r>
            <a:endParaRPr>
              <a:solidFill>
                <a:schemeClr val="dk1"/>
              </a:solidFill>
              <a:latin typeface="Droid Sans"/>
              <a:ea typeface="Droid Sans"/>
              <a:cs typeface="Droid Sans"/>
              <a:sym typeface="Droid Sans"/>
            </a:endParaRPr>
          </a:p>
          <a:p>
            <a:pPr indent="0" lvl="0" marL="0" rtl="0">
              <a:lnSpc>
                <a:spcPct val="115000"/>
              </a:lnSpc>
              <a:spcBef>
                <a:spcPts val="0"/>
              </a:spcBef>
              <a:spcAft>
                <a:spcPts val="0"/>
              </a:spcAft>
              <a:buClr>
                <a:schemeClr val="dk1"/>
              </a:buClr>
              <a:buSzPts val="1100"/>
              <a:buFont typeface="Arial"/>
              <a:buNone/>
            </a:pPr>
            <a:r>
              <a:t/>
            </a:r>
            <a:endParaRPr>
              <a:solidFill>
                <a:schemeClr val="dk1"/>
              </a:solidFill>
              <a:latin typeface="Droid Sans"/>
              <a:ea typeface="Droid Sans"/>
              <a:cs typeface="Droid Sans"/>
              <a:sym typeface="Droid Sans"/>
            </a:endParaRPr>
          </a:p>
          <a:p>
            <a:pPr indent="0" lvl="0" marL="0" rtl="0">
              <a:lnSpc>
                <a:spcPct val="120000"/>
              </a:lnSpc>
              <a:spcBef>
                <a:spcPts val="0"/>
              </a:spcBef>
              <a:spcAft>
                <a:spcPts val="0"/>
              </a:spcAft>
              <a:buClr>
                <a:schemeClr val="dk1"/>
              </a:buClr>
              <a:buSzPts val="1100"/>
              <a:buFont typeface="Arial"/>
              <a:buNone/>
            </a:pPr>
            <a:r>
              <a:rPr lang="en">
                <a:solidFill>
                  <a:schemeClr val="dk1"/>
                </a:solidFill>
                <a:latin typeface="Droid Sans"/>
                <a:ea typeface="Droid Sans"/>
                <a:cs typeface="Droid Sans"/>
                <a:sym typeface="Droid Sans"/>
              </a:rPr>
              <a:t>These are some features of FileZilla.:</a:t>
            </a:r>
            <a:endParaRPr>
              <a:solidFill>
                <a:schemeClr val="dk1"/>
              </a:solidFill>
              <a:latin typeface="Droid Sans"/>
              <a:ea typeface="Droid Sans"/>
              <a:cs typeface="Droid Sans"/>
              <a:sym typeface="Droid Sans"/>
            </a:endParaRPr>
          </a:p>
          <a:p>
            <a:pPr indent="0" lvl="0" marL="0" rtl="0">
              <a:lnSpc>
                <a:spcPct val="115000"/>
              </a:lnSpc>
              <a:spcBef>
                <a:spcPts val="0"/>
              </a:spcBef>
              <a:spcAft>
                <a:spcPts val="0"/>
              </a:spcAft>
              <a:buClr>
                <a:schemeClr val="dk1"/>
              </a:buClr>
              <a:buSzPts val="1100"/>
              <a:buFont typeface="Arial"/>
              <a:buNone/>
            </a:pPr>
            <a:r>
              <a:t/>
            </a:r>
            <a:endParaRPr>
              <a:solidFill>
                <a:schemeClr val="dk1"/>
              </a:solidFill>
              <a:latin typeface="Droid Sans"/>
              <a:ea typeface="Droid Sans"/>
              <a:cs typeface="Droid Sans"/>
              <a:sym typeface="Droid Sans"/>
            </a:endParaRPr>
          </a:p>
          <a:p>
            <a:pPr indent="-317500" lvl="0" marL="457200" rtl="0">
              <a:lnSpc>
                <a:spcPct val="120000"/>
              </a:lnSpc>
              <a:spcBef>
                <a:spcPts val="0"/>
              </a:spcBef>
              <a:spcAft>
                <a:spcPts val="0"/>
              </a:spcAft>
              <a:buClr>
                <a:schemeClr val="dk1"/>
              </a:buClr>
              <a:buSzPts val="1400"/>
              <a:buFont typeface="Droid Sans"/>
              <a:buChar char="●"/>
            </a:pPr>
            <a:r>
              <a:rPr lang="en">
                <a:solidFill>
                  <a:schemeClr val="dk1"/>
                </a:solidFill>
                <a:latin typeface="Droid Sans"/>
                <a:ea typeface="Droid Sans"/>
                <a:cs typeface="Droid Sans"/>
                <a:sym typeface="Droid Sans"/>
              </a:rPr>
              <a:t>Transfer files in FTP, SFTP, encrypted FTP such as FTPS and SFTP</a:t>
            </a:r>
            <a:endParaRPr>
              <a:solidFill>
                <a:schemeClr val="dk1"/>
              </a:solidFill>
              <a:latin typeface="Droid Sans"/>
              <a:ea typeface="Droid Sans"/>
              <a:cs typeface="Droid Sans"/>
              <a:sym typeface="Droid Sans"/>
            </a:endParaRPr>
          </a:p>
          <a:p>
            <a:pPr indent="-317500" lvl="0" marL="457200" rtl="0">
              <a:lnSpc>
                <a:spcPct val="120000"/>
              </a:lnSpc>
              <a:spcBef>
                <a:spcPts val="0"/>
              </a:spcBef>
              <a:spcAft>
                <a:spcPts val="0"/>
              </a:spcAft>
              <a:buClr>
                <a:schemeClr val="dk1"/>
              </a:buClr>
              <a:buSzPts val="1400"/>
              <a:buFont typeface="Droid Sans"/>
              <a:buChar char="●"/>
            </a:pPr>
            <a:r>
              <a:rPr lang="en">
                <a:solidFill>
                  <a:schemeClr val="dk1"/>
                </a:solidFill>
                <a:latin typeface="Droid Sans"/>
                <a:ea typeface="Droid Sans"/>
                <a:cs typeface="Droid Sans"/>
                <a:sym typeface="Droid Sans"/>
              </a:rPr>
              <a:t>Support IPv6 which is the latest version of internet protocol</a:t>
            </a:r>
            <a:endParaRPr>
              <a:solidFill>
                <a:schemeClr val="dk1"/>
              </a:solidFill>
              <a:latin typeface="Droid Sans"/>
              <a:ea typeface="Droid Sans"/>
              <a:cs typeface="Droid Sans"/>
              <a:sym typeface="Droid Sans"/>
            </a:endParaRPr>
          </a:p>
          <a:p>
            <a:pPr indent="-317500" lvl="0" marL="457200" rtl="0">
              <a:lnSpc>
                <a:spcPct val="120000"/>
              </a:lnSpc>
              <a:spcBef>
                <a:spcPts val="0"/>
              </a:spcBef>
              <a:spcAft>
                <a:spcPts val="0"/>
              </a:spcAft>
              <a:buClr>
                <a:schemeClr val="dk1"/>
              </a:buClr>
              <a:buSzPts val="1400"/>
              <a:buFont typeface="Droid Sans"/>
              <a:buChar char="●"/>
            </a:pPr>
            <a:r>
              <a:rPr lang="en">
                <a:solidFill>
                  <a:schemeClr val="dk1"/>
                </a:solidFill>
                <a:latin typeface="Droid Sans"/>
                <a:ea typeface="Droid Sans"/>
                <a:cs typeface="Droid Sans"/>
                <a:sym typeface="Droid Sans"/>
              </a:rPr>
              <a:t>Available in 47 languages worldwide</a:t>
            </a:r>
            <a:endParaRPr>
              <a:solidFill>
                <a:schemeClr val="dk1"/>
              </a:solidFill>
              <a:latin typeface="Droid Sans"/>
              <a:ea typeface="Droid Sans"/>
              <a:cs typeface="Droid Sans"/>
              <a:sym typeface="Droid Sans"/>
            </a:endParaRPr>
          </a:p>
          <a:p>
            <a:pPr indent="-317500" lvl="0" marL="457200" rtl="0">
              <a:lnSpc>
                <a:spcPct val="120000"/>
              </a:lnSpc>
              <a:spcBef>
                <a:spcPts val="0"/>
              </a:spcBef>
              <a:spcAft>
                <a:spcPts val="0"/>
              </a:spcAft>
              <a:buClr>
                <a:schemeClr val="dk1"/>
              </a:buClr>
              <a:buSzPts val="1400"/>
              <a:buFont typeface="Droid Sans"/>
              <a:buChar char="●"/>
            </a:pPr>
            <a:r>
              <a:rPr lang="en">
                <a:solidFill>
                  <a:schemeClr val="dk1"/>
                </a:solidFill>
                <a:latin typeface="Droid Sans"/>
                <a:ea typeface="Droid Sans"/>
                <a:cs typeface="Droid Sans"/>
                <a:sym typeface="Droid Sans"/>
              </a:rPr>
              <a:t>Supports resume which means the file transfer process can be paused and continued</a:t>
            </a:r>
            <a:endParaRPr>
              <a:solidFill>
                <a:schemeClr val="dk1"/>
              </a:solidFill>
              <a:latin typeface="Droid Sans"/>
              <a:ea typeface="Droid Sans"/>
              <a:cs typeface="Droid Sans"/>
              <a:sym typeface="Droid Sans"/>
            </a:endParaRPr>
          </a:p>
          <a:p>
            <a:pPr indent="-317500" lvl="0" marL="457200" rtl="0">
              <a:lnSpc>
                <a:spcPct val="120000"/>
              </a:lnSpc>
              <a:spcBef>
                <a:spcPts val="0"/>
              </a:spcBef>
              <a:spcAft>
                <a:spcPts val="0"/>
              </a:spcAft>
              <a:buClr>
                <a:schemeClr val="dk1"/>
              </a:buClr>
              <a:buSzPts val="1400"/>
              <a:buFont typeface="Droid Sans"/>
              <a:buChar char="●"/>
            </a:pPr>
            <a:r>
              <a:rPr lang="en">
                <a:solidFill>
                  <a:schemeClr val="dk1"/>
                </a:solidFill>
                <a:latin typeface="Droid Sans"/>
                <a:ea typeface="Droid Sans"/>
                <a:cs typeface="Droid Sans"/>
                <a:sym typeface="Droid Sans"/>
              </a:rPr>
              <a:t>Bookmarks for easy access to most frequent use</a:t>
            </a:r>
            <a:endParaRPr>
              <a:solidFill>
                <a:schemeClr val="dk1"/>
              </a:solidFill>
              <a:latin typeface="Droid Sans"/>
              <a:ea typeface="Droid Sans"/>
              <a:cs typeface="Droid Sans"/>
              <a:sym typeface="Droid Sans"/>
            </a:endParaRPr>
          </a:p>
          <a:p>
            <a:pPr indent="-317500" lvl="0" marL="457200" rtl="0">
              <a:lnSpc>
                <a:spcPct val="120000"/>
              </a:lnSpc>
              <a:spcBef>
                <a:spcPts val="0"/>
              </a:spcBef>
              <a:spcAft>
                <a:spcPts val="0"/>
              </a:spcAft>
              <a:buClr>
                <a:schemeClr val="dk1"/>
              </a:buClr>
              <a:buSzPts val="1400"/>
              <a:buFont typeface="Droid Sans"/>
              <a:buChar char="●"/>
            </a:pPr>
            <a:r>
              <a:rPr lang="en">
                <a:solidFill>
                  <a:schemeClr val="dk1"/>
                </a:solidFill>
                <a:latin typeface="Droid Sans"/>
                <a:ea typeface="Droid Sans"/>
                <a:cs typeface="Droid Sans"/>
                <a:sym typeface="Droid Sans"/>
              </a:rPr>
              <a:t>Drag &amp; Drop</a:t>
            </a:r>
            <a:endParaRPr>
              <a:solidFill>
                <a:schemeClr val="dk1"/>
              </a:solidFill>
              <a:latin typeface="Droid Sans"/>
              <a:ea typeface="Droid Sans"/>
              <a:cs typeface="Droid Sans"/>
              <a:sym typeface="Droid Sans"/>
            </a:endParaRPr>
          </a:p>
          <a:p>
            <a:pPr indent="-317500" lvl="0" marL="457200" rtl="0">
              <a:lnSpc>
                <a:spcPct val="115000"/>
              </a:lnSpc>
              <a:spcBef>
                <a:spcPts val="0"/>
              </a:spcBef>
              <a:spcAft>
                <a:spcPts val="0"/>
              </a:spcAft>
              <a:buClr>
                <a:schemeClr val="dk1"/>
              </a:buClr>
              <a:buSzPts val="1400"/>
              <a:buFont typeface="Droid Sans"/>
              <a:buChar char="●"/>
            </a:pPr>
            <a:r>
              <a:rPr lang="en">
                <a:solidFill>
                  <a:schemeClr val="dk1"/>
                </a:solidFill>
                <a:latin typeface="Droid Sans"/>
                <a:ea typeface="Droid Sans"/>
                <a:cs typeface="Droid Sans"/>
                <a:sym typeface="Droid Sans"/>
              </a:rPr>
              <a:t>FREE</a:t>
            </a:r>
            <a:endParaRPr>
              <a:solidFill>
                <a:schemeClr val="dk1"/>
              </a:solidFill>
              <a:latin typeface="Droid Sans"/>
              <a:ea typeface="Droid Sans"/>
              <a:cs typeface="Droid Sans"/>
              <a:sym typeface="Droid Sans"/>
            </a:endParaRPr>
          </a:p>
          <a:p>
            <a:pPr indent="0" lvl="0" marL="0" rtl="0">
              <a:spcBef>
                <a:spcPts val="0"/>
              </a:spcBef>
              <a:spcAft>
                <a:spcPts val="0"/>
              </a:spcAft>
              <a:buNone/>
            </a:pPr>
            <a:r>
              <a:t/>
            </a:r>
            <a:endParaRPr>
              <a:solidFill>
                <a:schemeClr val="dk1"/>
              </a:solidFill>
              <a:latin typeface="Droid Sans"/>
              <a:ea typeface="Droid Sans"/>
              <a:cs typeface="Droid Sans"/>
              <a:sym typeface="Droid Sans"/>
            </a:endParaRPr>
          </a:p>
        </p:txBody>
      </p:sp>
      <p:pic>
        <p:nvPicPr>
          <p:cNvPr id="79" name="Shape 79"/>
          <p:cNvPicPr preferRelativeResize="0"/>
          <p:nvPr/>
        </p:nvPicPr>
        <p:blipFill>
          <a:blip r:embed="rId4">
            <a:alphaModFix/>
          </a:blip>
          <a:stretch>
            <a:fillRect/>
          </a:stretch>
        </p:blipFill>
        <p:spPr>
          <a:xfrm>
            <a:off x="5493225" y="1071175"/>
            <a:ext cx="2133600" cy="2143125"/>
          </a:xfrm>
          <a:prstGeom prst="rect">
            <a:avLst/>
          </a:prstGeom>
          <a:noFill/>
          <a:ln>
            <a:noFill/>
          </a:ln>
        </p:spPr>
      </p:pic>
      <p:sp>
        <p:nvSpPr>
          <p:cNvPr id="80" name="Shape 80"/>
          <p:cNvSpPr txBox="1"/>
          <p:nvPr/>
        </p:nvSpPr>
        <p:spPr>
          <a:xfrm>
            <a:off x="5060025" y="3301975"/>
            <a:ext cx="3000000" cy="15216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a:p>
            <a:pPr indent="0" lvl="0" marL="0" rtl="0" algn="ctr">
              <a:lnSpc>
                <a:spcPct val="120000"/>
              </a:lnSpc>
              <a:spcBef>
                <a:spcPts val="0"/>
              </a:spcBef>
              <a:spcAft>
                <a:spcPts val="0"/>
              </a:spcAft>
              <a:buNone/>
            </a:pPr>
            <a:r>
              <a:rPr lang="en" sz="3000">
                <a:latin typeface="Droid Sans"/>
                <a:ea typeface="Droid Sans"/>
                <a:cs typeface="Droid Sans"/>
                <a:sym typeface="Droid Sans"/>
              </a:rPr>
              <a:t>FileZilla</a:t>
            </a:r>
            <a:endParaRPr sz="3000">
              <a:latin typeface="Droid Sans"/>
              <a:ea typeface="Droid Sans"/>
              <a:cs typeface="Droid Sans"/>
              <a:sym typeface="Droid Sans"/>
            </a:endParaRPr>
          </a:p>
          <a:p>
            <a:pPr indent="0" lvl="0" marL="0" rtl="0">
              <a:lnSpc>
                <a:spcPct val="115000"/>
              </a:lnSpc>
              <a:spcBef>
                <a:spcPts val="0"/>
              </a:spcBef>
              <a:spcAft>
                <a:spcPts val="0"/>
              </a:spcAft>
              <a:buNone/>
            </a:pPr>
            <a:r>
              <a:t/>
            </a:r>
            <a:endParaRPr sz="3000">
              <a:latin typeface="Droid Sans"/>
              <a:ea typeface="Droid Sans"/>
              <a:cs typeface="Droid Sans"/>
              <a:sym typeface="Droid Sans"/>
            </a:endParaRPr>
          </a:p>
          <a:p>
            <a:pPr indent="0" lvl="0" marL="0" rtl="0" algn="ctr">
              <a:lnSpc>
                <a:spcPct val="120000"/>
              </a:lnSpc>
              <a:spcBef>
                <a:spcPts val="0"/>
              </a:spcBef>
              <a:spcAft>
                <a:spcPts val="0"/>
              </a:spcAft>
              <a:buNone/>
            </a:pPr>
            <a:r>
              <a:rPr lang="en" u="sng">
                <a:solidFill>
                  <a:srgbClr val="1155CC"/>
                </a:solidFill>
                <a:latin typeface="Droid Sans"/>
                <a:ea typeface="Droid Sans"/>
                <a:cs typeface="Droid Sans"/>
                <a:sym typeface="Droid Sans"/>
                <a:hlinkClick r:id="rId5"/>
              </a:rPr>
              <a:t>https://filezilla-project.org/</a:t>
            </a:r>
            <a:endParaRPr u="sng">
              <a:solidFill>
                <a:srgbClr val="1155CC"/>
              </a:solidFill>
              <a:latin typeface="Droid Sans"/>
              <a:ea typeface="Droid Sans"/>
              <a:cs typeface="Droid Sans"/>
              <a:sym typeface="Droid Sans"/>
              <a:hlinkClick r:id="rId6"/>
            </a:endParaRPr>
          </a:p>
          <a:p>
            <a:pPr indent="0" lvl="0" marL="0" rtl="0">
              <a:lnSpc>
                <a:spcPct val="115000"/>
              </a:lnSpc>
              <a:spcBef>
                <a:spcPts val="0"/>
              </a:spcBef>
              <a:spcAft>
                <a:spcPts val="0"/>
              </a:spcAft>
              <a:buNone/>
            </a:pPr>
            <a:r>
              <a:t/>
            </a:r>
            <a:endParaRPr u="sng">
              <a:solidFill>
                <a:srgbClr val="1155CC"/>
              </a:solidFill>
              <a:latin typeface="Droid Sans"/>
              <a:ea typeface="Droid Sans"/>
              <a:cs typeface="Droid Sans"/>
              <a:sym typeface="Droid Sans"/>
              <a:hlinkClick r:id="rId7"/>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ctrTitle"/>
          </p:nvPr>
        </p:nvSpPr>
        <p:spPr>
          <a:xfrm>
            <a:off x="700125" y="112050"/>
            <a:ext cx="8235000" cy="650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800">
                <a:solidFill>
                  <a:srgbClr val="434343"/>
                </a:solidFill>
              </a:rPr>
              <a:t>#1 Setting up a web server with revIgniter &amp; LiveCode</a:t>
            </a:r>
            <a:endParaRPr sz="1800">
              <a:solidFill>
                <a:srgbClr val="434343"/>
              </a:solidFill>
            </a:endParaRPr>
          </a:p>
          <a:p>
            <a:pPr indent="0" lvl="0" marL="0" rtl="0">
              <a:spcBef>
                <a:spcPts val="0"/>
              </a:spcBef>
              <a:spcAft>
                <a:spcPts val="0"/>
              </a:spcAft>
              <a:buNone/>
            </a:pPr>
            <a:r>
              <a:t/>
            </a:r>
            <a:endParaRPr sz="2400"/>
          </a:p>
        </p:txBody>
      </p:sp>
      <p:pic>
        <p:nvPicPr>
          <p:cNvPr id="86" name="Shape 86"/>
          <p:cNvPicPr preferRelativeResize="0"/>
          <p:nvPr/>
        </p:nvPicPr>
        <p:blipFill rotWithShape="1">
          <a:blip r:embed="rId3">
            <a:alphaModFix/>
          </a:blip>
          <a:srcRect b="0" l="14588" r="17935" t="0"/>
          <a:stretch/>
        </p:blipFill>
        <p:spPr>
          <a:xfrm>
            <a:off x="43475" y="28750"/>
            <a:ext cx="481099" cy="650574"/>
          </a:xfrm>
          <a:prstGeom prst="rect">
            <a:avLst/>
          </a:prstGeom>
          <a:noFill/>
          <a:ln>
            <a:noFill/>
          </a:ln>
        </p:spPr>
      </p:pic>
      <p:sp>
        <p:nvSpPr>
          <p:cNvPr id="87" name="Shape 87"/>
          <p:cNvSpPr txBox="1"/>
          <p:nvPr/>
        </p:nvSpPr>
        <p:spPr>
          <a:xfrm>
            <a:off x="172825" y="762750"/>
            <a:ext cx="3655200" cy="4224300"/>
          </a:xfrm>
          <a:prstGeom prst="rect">
            <a:avLst/>
          </a:prstGeom>
          <a:noFill/>
          <a:ln>
            <a:noFill/>
          </a:ln>
        </p:spPr>
        <p:txBody>
          <a:bodyPr anchorCtr="0" anchor="t" bIns="91425" lIns="91425" spcFirstLastPara="1" rIns="91425" wrap="square" tIns="91425">
            <a:noAutofit/>
          </a:bodyPr>
          <a:lstStyle/>
          <a:p>
            <a:pPr indent="0" lvl="0" marL="0" rtl="0">
              <a:lnSpc>
                <a:spcPct val="100000"/>
              </a:lnSpc>
              <a:spcBef>
                <a:spcPts val="0"/>
              </a:spcBef>
              <a:spcAft>
                <a:spcPts val="0"/>
              </a:spcAft>
              <a:buClr>
                <a:schemeClr val="dk1"/>
              </a:buClr>
              <a:buSzPts val="1100"/>
              <a:buFont typeface="Arial"/>
              <a:buNone/>
            </a:pPr>
            <a:r>
              <a:rPr lang="en">
                <a:solidFill>
                  <a:schemeClr val="dk1"/>
                </a:solidFill>
                <a:latin typeface="Droid Sans"/>
                <a:ea typeface="Droid Sans"/>
                <a:cs typeface="Droid Sans"/>
                <a:sym typeface="Droid Sans"/>
              </a:rPr>
              <a:t>revIgniter empowers you to build websites in a fraction of time compared to writing LiveCode code from scratch by providing a large number of code libraries addressing frequently needed tasks, as well as a straightforward interface and consequential pattern to access these libraries.</a:t>
            </a:r>
            <a:endParaRPr>
              <a:solidFill>
                <a:schemeClr val="dk1"/>
              </a:solidFill>
              <a:latin typeface="Droid Sans"/>
              <a:ea typeface="Droid Sans"/>
              <a:cs typeface="Droid Sans"/>
              <a:sym typeface="Droid Sans"/>
            </a:endParaRPr>
          </a:p>
          <a:p>
            <a:pPr indent="0" lvl="0" marL="0" rtl="0">
              <a:lnSpc>
                <a:spcPct val="100000"/>
              </a:lnSpc>
              <a:spcBef>
                <a:spcPts val="0"/>
              </a:spcBef>
              <a:spcAft>
                <a:spcPts val="0"/>
              </a:spcAft>
              <a:buClr>
                <a:schemeClr val="dk1"/>
              </a:buClr>
              <a:buSzPts val="1100"/>
              <a:buFont typeface="Arial"/>
              <a:buNone/>
            </a:pPr>
            <a:r>
              <a:t/>
            </a:r>
            <a:endParaRPr>
              <a:solidFill>
                <a:schemeClr val="dk1"/>
              </a:solidFill>
              <a:latin typeface="Droid Sans"/>
              <a:ea typeface="Droid Sans"/>
              <a:cs typeface="Droid Sans"/>
              <a:sym typeface="Droid Sans"/>
            </a:endParaRPr>
          </a:p>
          <a:p>
            <a:pPr indent="0" lvl="0" marL="0" rtl="0">
              <a:lnSpc>
                <a:spcPct val="100000"/>
              </a:lnSpc>
              <a:spcBef>
                <a:spcPts val="0"/>
              </a:spcBef>
              <a:spcAft>
                <a:spcPts val="0"/>
              </a:spcAft>
              <a:buNone/>
            </a:pPr>
            <a:r>
              <a:rPr lang="en">
                <a:solidFill>
                  <a:schemeClr val="dk1"/>
                </a:solidFill>
                <a:latin typeface="Droid Sans"/>
                <a:ea typeface="Droid Sans"/>
                <a:cs typeface="Droid Sans"/>
                <a:sym typeface="Droid Sans"/>
              </a:rPr>
              <a:t>The first step is to install revIgniter, then read all the topics in the Introduction section of the user guide. Next, read each of the General Topics pages in order. Each topic builds on the previous one, and includes code examples that you are encouraged to try. Once you understand the basics, explore the Library and Helper Reference pages to learn to utilize the native libraries and helper files.</a:t>
            </a:r>
            <a:endParaRPr>
              <a:solidFill>
                <a:schemeClr val="dk1"/>
              </a:solidFill>
              <a:latin typeface="Droid Sans"/>
              <a:ea typeface="Droid Sans"/>
              <a:cs typeface="Droid Sans"/>
              <a:sym typeface="Droid Sans"/>
            </a:endParaRPr>
          </a:p>
        </p:txBody>
      </p:sp>
      <p:pic>
        <p:nvPicPr>
          <p:cNvPr id="88" name="Shape 88"/>
          <p:cNvPicPr preferRelativeResize="0"/>
          <p:nvPr/>
        </p:nvPicPr>
        <p:blipFill>
          <a:blip r:embed="rId4">
            <a:alphaModFix/>
          </a:blip>
          <a:stretch>
            <a:fillRect/>
          </a:stretch>
        </p:blipFill>
        <p:spPr>
          <a:xfrm>
            <a:off x="4512675" y="1730800"/>
            <a:ext cx="4422450" cy="176381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Shape 93"/>
          <p:cNvSpPr txBox="1"/>
          <p:nvPr>
            <p:ph type="ctrTitle"/>
          </p:nvPr>
        </p:nvSpPr>
        <p:spPr>
          <a:xfrm>
            <a:off x="700125" y="112050"/>
            <a:ext cx="8235000" cy="650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800">
                <a:solidFill>
                  <a:srgbClr val="434343"/>
                </a:solidFill>
              </a:rPr>
              <a:t>#1 Setting up a web server with revIgniter &amp; LiveCode</a:t>
            </a:r>
            <a:endParaRPr sz="1800">
              <a:solidFill>
                <a:srgbClr val="434343"/>
              </a:solidFill>
            </a:endParaRPr>
          </a:p>
          <a:p>
            <a:pPr indent="0" lvl="0" marL="0" rtl="0">
              <a:spcBef>
                <a:spcPts val="0"/>
              </a:spcBef>
              <a:spcAft>
                <a:spcPts val="0"/>
              </a:spcAft>
              <a:buNone/>
            </a:pPr>
            <a:r>
              <a:t/>
            </a:r>
            <a:endParaRPr sz="2400"/>
          </a:p>
        </p:txBody>
      </p:sp>
      <p:pic>
        <p:nvPicPr>
          <p:cNvPr id="94" name="Shape 94"/>
          <p:cNvPicPr preferRelativeResize="0"/>
          <p:nvPr/>
        </p:nvPicPr>
        <p:blipFill rotWithShape="1">
          <a:blip r:embed="rId3">
            <a:alphaModFix/>
          </a:blip>
          <a:srcRect b="0" l="14588" r="17935" t="0"/>
          <a:stretch/>
        </p:blipFill>
        <p:spPr>
          <a:xfrm>
            <a:off x="43475" y="28750"/>
            <a:ext cx="481099" cy="650574"/>
          </a:xfrm>
          <a:prstGeom prst="rect">
            <a:avLst/>
          </a:prstGeom>
          <a:noFill/>
          <a:ln>
            <a:noFill/>
          </a:ln>
        </p:spPr>
      </p:pic>
      <p:sp>
        <p:nvSpPr>
          <p:cNvPr id="95" name="Shape 95"/>
          <p:cNvSpPr txBox="1"/>
          <p:nvPr/>
        </p:nvSpPr>
        <p:spPr>
          <a:xfrm>
            <a:off x="172825" y="762750"/>
            <a:ext cx="3655200" cy="4224300"/>
          </a:xfrm>
          <a:prstGeom prst="rect">
            <a:avLst/>
          </a:prstGeom>
          <a:noFill/>
          <a:ln>
            <a:noFill/>
          </a:ln>
        </p:spPr>
        <p:txBody>
          <a:bodyPr anchorCtr="0" anchor="t" bIns="91425" lIns="91425" spcFirstLastPara="1" rIns="91425" wrap="square" tIns="91425">
            <a:noAutofit/>
          </a:bodyPr>
          <a:lstStyle/>
          <a:p>
            <a:pPr indent="0" lvl="0" marL="0" rtl="0">
              <a:lnSpc>
                <a:spcPct val="120000"/>
              </a:lnSpc>
              <a:spcBef>
                <a:spcPts val="0"/>
              </a:spcBef>
              <a:spcAft>
                <a:spcPts val="0"/>
              </a:spcAft>
              <a:buClr>
                <a:schemeClr val="dk1"/>
              </a:buClr>
              <a:buSzPts val="1100"/>
              <a:buFont typeface="Arial"/>
              <a:buNone/>
            </a:pPr>
            <a:r>
              <a:rPr lang="en">
                <a:solidFill>
                  <a:schemeClr val="dk1"/>
                </a:solidFill>
                <a:latin typeface="Droid Sans"/>
                <a:ea typeface="Droid Sans"/>
                <a:cs typeface="Droid Sans"/>
                <a:sym typeface="Droid Sans"/>
              </a:rPr>
              <a:t>To download revIgniter, you can find the download button on the homepage or go directly to the download link:</a:t>
            </a:r>
            <a:endParaRPr>
              <a:solidFill>
                <a:schemeClr val="dk1"/>
              </a:solidFill>
              <a:latin typeface="Droid Sans"/>
              <a:ea typeface="Droid Sans"/>
              <a:cs typeface="Droid Sans"/>
              <a:sym typeface="Droid Sans"/>
            </a:endParaRPr>
          </a:p>
          <a:p>
            <a:pPr indent="0" lvl="0" marL="0" rtl="0">
              <a:lnSpc>
                <a:spcPct val="115000"/>
              </a:lnSpc>
              <a:spcBef>
                <a:spcPts val="0"/>
              </a:spcBef>
              <a:spcAft>
                <a:spcPts val="0"/>
              </a:spcAft>
              <a:buClr>
                <a:schemeClr val="dk1"/>
              </a:buClr>
              <a:buSzPts val="1100"/>
              <a:buFont typeface="Arial"/>
              <a:buNone/>
            </a:pPr>
            <a:r>
              <a:t/>
            </a:r>
            <a:endParaRPr>
              <a:solidFill>
                <a:schemeClr val="dk1"/>
              </a:solidFill>
              <a:latin typeface="Droid Sans"/>
              <a:ea typeface="Droid Sans"/>
              <a:cs typeface="Droid Sans"/>
              <a:sym typeface="Droid Sans"/>
            </a:endParaRPr>
          </a:p>
          <a:p>
            <a:pPr indent="0" lvl="0" marL="0" rtl="0" algn="ctr">
              <a:lnSpc>
                <a:spcPct val="120000"/>
              </a:lnSpc>
              <a:spcBef>
                <a:spcPts val="0"/>
              </a:spcBef>
              <a:spcAft>
                <a:spcPts val="0"/>
              </a:spcAft>
              <a:buClr>
                <a:schemeClr val="dk1"/>
              </a:buClr>
              <a:buSzPts val="1100"/>
              <a:buFont typeface="Arial"/>
              <a:buNone/>
            </a:pPr>
            <a:r>
              <a:rPr lang="en" u="sng">
                <a:solidFill>
                  <a:srgbClr val="1155CC"/>
                </a:solidFill>
                <a:latin typeface="Droid Sans"/>
                <a:ea typeface="Droid Sans"/>
                <a:cs typeface="Droid Sans"/>
                <a:sym typeface="Droid Sans"/>
                <a:hlinkClick r:id="rId4"/>
              </a:rPr>
              <a:t>http://revigniter.com/download</a:t>
            </a:r>
            <a:endParaRPr u="sng">
              <a:solidFill>
                <a:srgbClr val="1155CC"/>
              </a:solidFill>
              <a:latin typeface="Droid Sans"/>
              <a:ea typeface="Droid Sans"/>
              <a:cs typeface="Droid Sans"/>
              <a:sym typeface="Droid Sans"/>
              <a:hlinkClick r:id="rId5"/>
            </a:endParaRPr>
          </a:p>
          <a:p>
            <a:pPr indent="0" lvl="0" marL="0" rtl="0">
              <a:lnSpc>
                <a:spcPct val="115000"/>
              </a:lnSpc>
              <a:spcBef>
                <a:spcPts val="0"/>
              </a:spcBef>
              <a:spcAft>
                <a:spcPts val="0"/>
              </a:spcAft>
              <a:buClr>
                <a:schemeClr val="dk1"/>
              </a:buClr>
              <a:buSzPts val="1100"/>
              <a:buFont typeface="Arial"/>
              <a:buNone/>
            </a:pPr>
            <a:r>
              <a:t/>
            </a:r>
            <a:endParaRPr u="sng">
              <a:solidFill>
                <a:srgbClr val="1155CC"/>
              </a:solidFill>
              <a:latin typeface="Droid Sans"/>
              <a:ea typeface="Droid Sans"/>
              <a:cs typeface="Droid Sans"/>
              <a:sym typeface="Droid Sans"/>
              <a:hlinkClick r:id="rId6"/>
            </a:endParaRPr>
          </a:p>
          <a:p>
            <a:pPr indent="0" lvl="0" marL="0" rtl="0">
              <a:spcBef>
                <a:spcPts val="0"/>
              </a:spcBef>
              <a:spcAft>
                <a:spcPts val="0"/>
              </a:spcAft>
              <a:buClr>
                <a:schemeClr val="dk1"/>
              </a:buClr>
              <a:buSzPts val="1100"/>
              <a:buFont typeface="Arial"/>
              <a:buNone/>
            </a:pPr>
            <a:r>
              <a:t/>
            </a:r>
            <a:endParaRPr u="sng">
              <a:solidFill>
                <a:srgbClr val="1155CC"/>
              </a:solidFill>
              <a:latin typeface="Droid Sans"/>
              <a:ea typeface="Droid Sans"/>
              <a:cs typeface="Droid Sans"/>
              <a:sym typeface="Droid Sans"/>
              <a:hlinkClick r:id="rId7"/>
            </a:endParaRPr>
          </a:p>
          <a:p>
            <a:pPr indent="0" lvl="0" marL="0" rtl="0">
              <a:lnSpc>
                <a:spcPct val="120000"/>
              </a:lnSpc>
              <a:spcBef>
                <a:spcPts val="0"/>
              </a:spcBef>
              <a:spcAft>
                <a:spcPts val="0"/>
              </a:spcAft>
              <a:buClr>
                <a:schemeClr val="dk1"/>
              </a:buClr>
              <a:buSzPts val="1100"/>
              <a:buFont typeface="Arial"/>
              <a:buNone/>
            </a:pPr>
            <a:r>
              <a:rPr lang="en">
                <a:solidFill>
                  <a:schemeClr val="dk1"/>
                </a:solidFill>
                <a:latin typeface="Droid Sans"/>
                <a:ea typeface="Droid Sans"/>
                <a:cs typeface="Droid Sans"/>
                <a:sym typeface="Droid Sans"/>
              </a:rPr>
              <a:t>Once you download the zip file, expand it where you wish to keep the website locally and can be backed up.</a:t>
            </a:r>
            <a:endParaRPr>
              <a:solidFill>
                <a:schemeClr val="dk1"/>
              </a:solidFill>
              <a:latin typeface="Droid Sans"/>
              <a:ea typeface="Droid Sans"/>
              <a:cs typeface="Droid Sans"/>
              <a:sym typeface="Droid Sans"/>
            </a:endParaRPr>
          </a:p>
          <a:p>
            <a:pPr indent="0" lvl="0" marL="0" rtl="0">
              <a:lnSpc>
                <a:spcPct val="115000"/>
              </a:lnSpc>
              <a:spcBef>
                <a:spcPts val="0"/>
              </a:spcBef>
              <a:spcAft>
                <a:spcPts val="0"/>
              </a:spcAft>
              <a:buClr>
                <a:schemeClr val="dk1"/>
              </a:buClr>
              <a:buSzPts val="1100"/>
              <a:buFont typeface="Arial"/>
              <a:buNone/>
            </a:pPr>
            <a:r>
              <a:t/>
            </a:r>
            <a:endParaRPr>
              <a:solidFill>
                <a:schemeClr val="dk1"/>
              </a:solidFill>
              <a:latin typeface="Droid Sans"/>
              <a:ea typeface="Droid Sans"/>
              <a:cs typeface="Droid Sans"/>
              <a:sym typeface="Droid Sans"/>
            </a:endParaRPr>
          </a:p>
          <a:p>
            <a:pPr indent="0" lvl="0" marL="0" rtl="0">
              <a:spcBef>
                <a:spcPts val="0"/>
              </a:spcBef>
              <a:spcAft>
                <a:spcPts val="0"/>
              </a:spcAft>
              <a:buNone/>
            </a:pPr>
            <a:r>
              <a:rPr lang="en">
                <a:solidFill>
                  <a:schemeClr val="dk1"/>
                </a:solidFill>
                <a:latin typeface="Droid Sans"/>
                <a:ea typeface="Droid Sans"/>
                <a:cs typeface="Droid Sans"/>
                <a:sym typeface="Droid Sans"/>
              </a:rPr>
              <a:t>The first step is to install revIgniter, then next read all the topics in the Introduction section of the user guide. </a:t>
            </a:r>
            <a:endParaRPr>
              <a:solidFill>
                <a:schemeClr val="dk1"/>
              </a:solidFill>
              <a:latin typeface="Droid Sans"/>
              <a:ea typeface="Droid Sans"/>
              <a:cs typeface="Droid Sans"/>
              <a:sym typeface="Droid Sans"/>
            </a:endParaRPr>
          </a:p>
        </p:txBody>
      </p:sp>
      <p:pic>
        <p:nvPicPr>
          <p:cNvPr id="96" name="Shape 96"/>
          <p:cNvPicPr preferRelativeResize="0"/>
          <p:nvPr/>
        </p:nvPicPr>
        <p:blipFill>
          <a:blip r:embed="rId8">
            <a:alphaModFix/>
          </a:blip>
          <a:stretch>
            <a:fillRect/>
          </a:stretch>
        </p:blipFill>
        <p:spPr>
          <a:xfrm>
            <a:off x="4134750" y="1132125"/>
            <a:ext cx="4476750" cy="3124200"/>
          </a:xfrm>
          <a:prstGeom prst="rect">
            <a:avLst/>
          </a:prstGeom>
          <a:noFill/>
          <a:ln>
            <a:noFill/>
          </a:ln>
        </p:spPr>
      </p:pic>
      <p:sp>
        <p:nvSpPr>
          <p:cNvPr id="97" name="Shape 97"/>
          <p:cNvSpPr/>
          <p:nvPr/>
        </p:nvSpPr>
        <p:spPr>
          <a:xfrm>
            <a:off x="5769425" y="3483425"/>
            <a:ext cx="1269900" cy="650700"/>
          </a:xfrm>
          <a:prstGeom prst="rect">
            <a:avLst/>
          </a:prstGeom>
          <a:no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ctrTitle"/>
          </p:nvPr>
        </p:nvSpPr>
        <p:spPr>
          <a:xfrm>
            <a:off x="700125" y="112050"/>
            <a:ext cx="8235000" cy="650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1800">
                <a:solidFill>
                  <a:srgbClr val="434343"/>
                </a:solidFill>
              </a:rPr>
              <a:t>#1 Setting up a web server with revIgniter &amp; LiveCode</a:t>
            </a:r>
            <a:endParaRPr sz="1800">
              <a:solidFill>
                <a:srgbClr val="434343"/>
              </a:solidFill>
            </a:endParaRPr>
          </a:p>
          <a:p>
            <a:pPr indent="0" lvl="0" marL="0" rtl="0">
              <a:spcBef>
                <a:spcPts val="0"/>
              </a:spcBef>
              <a:spcAft>
                <a:spcPts val="0"/>
              </a:spcAft>
              <a:buNone/>
            </a:pPr>
            <a:r>
              <a:t/>
            </a:r>
            <a:endParaRPr sz="2400"/>
          </a:p>
        </p:txBody>
      </p:sp>
      <p:pic>
        <p:nvPicPr>
          <p:cNvPr id="103" name="Shape 103"/>
          <p:cNvPicPr preferRelativeResize="0"/>
          <p:nvPr/>
        </p:nvPicPr>
        <p:blipFill rotWithShape="1">
          <a:blip r:embed="rId3">
            <a:alphaModFix/>
          </a:blip>
          <a:srcRect b="0" l="14588" r="17935" t="0"/>
          <a:stretch/>
        </p:blipFill>
        <p:spPr>
          <a:xfrm>
            <a:off x="43475" y="28750"/>
            <a:ext cx="481099" cy="650574"/>
          </a:xfrm>
          <a:prstGeom prst="rect">
            <a:avLst/>
          </a:prstGeom>
          <a:noFill/>
          <a:ln>
            <a:noFill/>
          </a:ln>
        </p:spPr>
      </p:pic>
      <p:sp>
        <p:nvSpPr>
          <p:cNvPr id="104" name="Shape 104"/>
          <p:cNvSpPr txBox="1"/>
          <p:nvPr/>
        </p:nvSpPr>
        <p:spPr>
          <a:xfrm>
            <a:off x="172825" y="762750"/>
            <a:ext cx="3655200" cy="4224300"/>
          </a:xfrm>
          <a:prstGeom prst="rect">
            <a:avLst/>
          </a:prstGeom>
          <a:noFill/>
          <a:ln>
            <a:noFill/>
          </a:ln>
        </p:spPr>
        <p:txBody>
          <a:bodyPr anchorCtr="0" anchor="t" bIns="91425" lIns="91425" spcFirstLastPara="1" rIns="91425" wrap="square" tIns="91425">
            <a:noAutofit/>
          </a:bodyPr>
          <a:lstStyle/>
          <a:p>
            <a:pPr indent="0" lvl="0" marL="0" rtl="0">
              <a:lnSpc>
                <a:spcPct val="120000"/>
              </a:lnSpc>
              <a:spcBef>
                <a:spcPts val="0"/>
              </a:spcBef>
              <a:spcAft>
                <a:spcPts val="0"/>
              </a:spcAft>
              <a:buClr>
                <a:schemeClr val="dk1"/>
              </a:buClr>
              <a:buSzPts val="1100"/>
              <a:buFont typeface="Arial"/>
              <a:buNone/>
            </a:pPr>
            <a:r>
              <a:rPr lang="en">
                <a:solidFill>
                  <a:schemeClr val="dk1"/>
                </a:solidFill>
                <a:latin typeface="Droid Sans"/>
                <a:ea typeface="Droid Sans"/>
                <a:cs typeface="Droid Sans"/>
                <a:sym typeface="Droid Sans"/>
              </a:rPr>
              <a:t>Click the User Guide button or directly to the link:</a:t>
            </a:r>
            <a:r>
              <a:rPr lang="en">
                <a:solidFill>
                  <a:schemeClr val="dk1"/>
                </a:solidFill>
                <a:uFill>
                  <a:noFill/>
                </a:uFill>
                <a:latin typeface="Droid Sans"/>
                <a:ea typeface="Droid Sans"/>
                <a:cs typeface="Droid Sans"/>
                <a:sym typeface="Droid Sans"/>
                <a:hlinkClick r:id="rId4"/>
              </a:rPr>
              <a:t> </a:t>
            </a:r>
            <a:r>
              <a:rPr lang="en" u="sng">
                <a:solidFill>
                  <a:srgbClr val="1155CC"/>
                </a:solidFill>
                <a:latin typeface="Droid Sans"/>
                <a:ea typeface="Droid Sans"/>
                <a:cs typeface="Droid Sans"/>
                <a:sym typeface="Droid Sans"/>
                <a:hlinkClick r:id="rId5"/>
              </a:rPr>
              <a:t>http://revigniter.com/userGuide</a:t>
            </a:r>
            <a:endParaRPr u="sng">
              <a:solidFill>
                <a:srgbClr val="1155CC"/>
              </a:solidFill>
              <a:latin typeface="Droid Sans"/>
              <a:ea typeface="Droid Sans"/>
              <a:cs typeface="Droid Sans"/>
              <a:sym typeface="Droid Sans"/>
              <a:hlinkClick r:id="rId6"/>
            </a:endParaRPr>
          </a:p>
          <a:p>
            <a:pPr indent="0" lvl="0" marL="0" rtl="0">
              <a:lnSpc>
                <a:spcPct val="115000"/>
              </a:lnSpc>
              <a:spcBef>
                <a:spcPts val="0"/>
              </a:spcBef>
              <a:spcAft>
                <a:spcPts val="0"/>
              </a:spcAft>
              <a:buClr>
                <a:schemeClr val="dk1"/>
              </a:buClr>
              <a:buSzPts val="1100"/>
              <a:buFont typeface="Arial"/>
              <a:buNone/>
            </a:pPr>
            <a:r>
              <a:t/>
            </a:r>
            <a:endParaRPr u="sng">
              <a:solidFill>
                <a:srgbClr val="1155CC"/>
              </a:solidFill>
              <a:latin typeface="Droid Sans"/>
              <a:ea typeface="Droid Sans"/>
              <a:cs typeface="Droid Sans"/>
              <a:sym typeface="Droid Sans"/>
              <a:hlinkClick r:id="rId7"/>
            </a:endParaRPr>
          </a:p>
          <a:p>
            <a:pPr indent="0" lvl="0" marL="0" rtl="0">
              <a:lnSpc>
                <a:spcPct val="120000"/>
              </a:lnSpc>
              <a:spcBef>
                <a:spcPts val="0"/>
              </a:spcBef>
              <a:spcAft>
                <a:spcPts val="0"/>
              </a:spcAft>
              <a:buClr>
                <a:schemeClr val="dk1"/>
              </a:buClr>
              <a:buSzPts val="1100"/>
              <a:buFont typeface="Arial"/>
              <a:buNone/>
            </a:pPr>
            <a:r>
              <a:rPr lang="en">
                <a:solidFill>
                  <a:schemeClr val="dk1"/>
                </a:solidFill>
                <a:latin typeface="Droid Sans"/>
                <a:ea typeface="Droid Sans"/>
                <a:cs typeface="Droid Sans"/>
                <a:sym typeface="Droid Sans"/>
              </a:rPr>
              <a:t>revIgniter empowers you to build websites in a fraction of time compared to writing LiveCode code from scratch by providing a large number of code libraries addressing frequently needed tasks, as well as a straightforward interface.</a:t>
            </a:r>
            <a:endParaRPr>
              <a:solidFill>
                <a:schemeClr val="dk1"/>
              </a:solidFill>
              <a:latin typeface="Droid Sans"/>
              <a:ea typeface="Droid Sans"/>
              <a:cs typeface="Droid Sans"/>
              <a:sym typeface="Droid Sans"/>
            </a:endParaRPr>
          </a:p>
          <a:p>
            <a:pPr indent="0" lvl="0" marL="0" rtl="0">
              <a:lnSpc>
                <a:spcPct val="115000"/>
              </a:lnSpc>
              <a:spcBef>
                <a:spcPts val="0"/>
              </a:spcBef>
              <a:spcAft>
                <a:spcPts val="0"/>
              </a:spcAft>
              <a:buClr>
                <a:schemeClr val="dk1"/>
              </a:buClr>
              <a:buSzPts val="1100"/>
              <a:buFont typeface="Arial"/>
              <a:buNone/>
            </a:pPr>
            <a:r>
              <a:t/>
            </a:r>
            <a:endParaRPr>
              <a:solidFill>
                <a:schemeClr val="dk1"/>
              </a:solidFill>
              <a:latin typeface="Droid Sans"/>
              <a:ea typeface="Droid Sans"/>
              <a:cs typeface="Droid Sans"/>
              <a:sym typeface="Droid Sans"/>
            </a:endParaRPr>
          </a:p>
          <a:p>
            <a:pPr indent="0" lvl="0" marL="0" rtl="0">
              <a:spcBef>
                <a:spcPts val="0"/>
              </a:spcBef>
              <a:spcAft>
                <a:spcPts val="0"/>
              </a:spcAft>
              <a:buNone/>
            </a:pPr>
            <a:r>
              <a:rPr lang="en">
                <a:solidFill>
                  <a:schemeClr val="dk1"/>
                </a:solidFill>
                <a:latin typeface="Droid Sans"/>
                <a:ea typeface="Droid Sans"/>
                <a:cs typeface="Droid Sans"/>
                <a:sym typeface="Droid Sans"/>
              </a:rPr>
              <a:t>Read each of the General Topics pages in order. Each topic builds on the previous one, and includes code examples that you are encouraged to try. Once you understand the basics, explore the Library and Helper Reference pages to learn to utilize the native libraries and helper files.</a:t>
            </a:r>
            <a:endParaRPr>
              <a:solidFill>
                <a:schemeClr val="dk1"/>
              </a:solidFill>
              <a:latin typeface="Droid Sans"/>
              <a:ea typeface="Droid Sans"/>
              <a:cs typeface="Droid Sans"/>
              <a:sym typeface="Droid Sans"/>
            </a:endParaRPr>
          </a:p>
        </p:txBody>
      </p:sp>
      <p:pic>
        <p:nvPicPr>
          <p:cNvPr id="105" name="Shape 105"/>
          <p:cNvPicPr preferRelativeResize="0"/>
          <p:nvPr/>
        </p:nvPicPr>
        <p:blipFill>
          <a:blip r:embed="rId8">
            <a:alphaModFix/>
          </a:blip>
          <a:stretch>
            <a:fillRect/>
          </a:stretch>
        </p:blipFill>
        <p:spPr>
          <a:xfrm>
            <a:off x="4290800" y="1364563"/>
            <a:ext cx="4574725" cy="2486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