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Google Shape;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c75e12a8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75e12a8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c75e12a8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75e12a8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c75e12a8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75e12a8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c758e6b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758e6b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c758e6be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758e6be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c7752bce9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7752bce9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c75e12a8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75e12a8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c7752bce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7752bce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c75e12a8f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75e12a8f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c7752bce9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7752bce9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 name="Shape 37"/>
        <p:cNvGrpSpPr/>
        <p:nvPr/>
      </p:nvGrpSpPr>
      <p:grpSpPr>
        <a:xfrm>
          <a:off x="0" y="0"/>
          <a:ext cx="0" cy="0"/>
          <a:chOff x="0" y="0"/>
          <a:chExt cx="0" cy="0"/>
        </a:xfrm>
      </p:grpSpPr>
      <p:sp>
        <p:nvSpPr>
          <p:cNvPr id="38" name="Google Shape;38;gc7bfe3c27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 name="Google Shape;39;gc7bfe3c27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c7752bce9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c7752bce9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c7752bce9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c7752bce9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c7752bce9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c7752bce9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c75e12a8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c75e12a8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c75e12a8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c75e12a8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c7752bce9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c7752bce9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c77be2ba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c77be2ba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c758e6be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c758e6be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c78137d5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c78137d5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c78137d5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c78137d5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gc7bfe3c27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gc7bfe3c27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c78137d5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c78137d5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c78137d5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c78137d5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c758e6be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c758e6be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c7752bce9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c7752bce9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c7752bce9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c7752bce9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c7bfe3c27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c7bfe3c27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c78137d5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c78137d5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c7bfe3c27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c7bfe3c27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c75e12a8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c75e12a8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c7bfe3c27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c7bfe3c27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c75e12a8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75e12a8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c7bfe3c2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c7bfe3c2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c7bfe3c27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c7bfe3c27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c7bfe3c27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c7bfe3c27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c7bfe3c27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c7bfe3c27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75e12a8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75e12a8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c75e12a8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75e12a8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75e12a8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75e12a8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c75e12a8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75e12a8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c75e12a8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75e12a8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85800" y="1583342"/>
            <a:ext cx="7772400" cy="1159856"/>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1" name="Google Shape;11;p2"/>
          <p:cNvSpPr txBox="1"/>
          <p:nvPr>
            <p:ph idx="1" type="subTitle"/>
          </p:nvPr>
        </p:nvSpPr>
        <p:spPr>
          <a:xfrm>
            <a:off x="685800" y="2840054"/>
            <a:ext cx="7772400" cy="784738"/>
          </a:xfrm>
          <a:prstGeom prst="rect">
            <a:avLst/>
          </a:prstGeom>
        </p:spPr>
        <p:txBody>
          <a:bodyPr anchorCtr="0" anchor="t" bIns="91425" lIns="91425" spcFirstLastPara="1" rIns="91425" wrap="square" tIns="91425"/>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12" name="Google Shape;12;p2"/>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457200" y="205978"/>
            <a:ext cx="8229600" cy="85725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 name="Google Shape;15;p3"/>
          <p:cNvSpPr txBox="1"/>
          <p:nvPr>
            <p:ph idx="1" type="body"/>
          </p:nvPr>
        </p:nvSpPr>
        <p:spPr>
          <a:xfrm>
            <a:off x="457200" y="1200150"/>
            <a:ext cx="8229600" cy="3725681"/>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6" name="Google Shape;16;p3"/>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457200" y="205978"/>
            <a:ext cx="8229600" cy="85725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4"/>
          <p:cNvSpPr txBox="1"/>
          <p:nvPr>
            <p:ph idx="1" type="body"/>
          </p:nvPr>
        </p:nvSpPr>
        <p:spPr>
          <a:xfrm>
            <a:off x="457200" y="1200150"/>
            <a:ext cx="3994526" cy="3725681"/>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4"/>
          <p:cNvSpPr txBox="1"/>
          <p:nvPr>
            <p:ph idx="2" type="body"/>
          </p:nvPr>
        </p:nvSpPr>
        <p:spPr>
          <a:xfrm>
            <a:off x="4692274" y="1200150"/>
            <a:ext cx="3994526" cy="3725681"/>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1" name="Google Shape;21;p4"/>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457200" y="205978"/>
            <a:ext cx="8229600" cy="85725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 name="Google Shape;24;p5"/>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5" name="Shape 25"/>
        <p:cNvGrpSpPr/>
        <p:nvPr/>
      </p:nvGrpSpPr>
      <p:grpSpPr>
        <a:xfrm>
          <a:off x="0" y="0"/>
          <a:ext cx="0" cy="0"/>
          <a:chOff x="0" y="0"/>
          <a:chExt cx="0" cy="0"/>
        </a:xfrm>
      </p:grpSpPr>
      <p:sp>
        <p:nvSpPr>
          <p:cNvPr id="26" name="Google Shape;26;p6"/>
          <p:cNvSpPr txBox="1"/>
          <p:nvPr>
            <p:ph idx="1" type="body"/>
          </p:nvPr>
        </p:nvSpPr>
        <p:spPr>
          <a:xfrm>
            <a:off x="457200" y="4406309"/>
            <a:ext cx="8229600" cy="51952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800"/>
              <a:buNone/>
              <a:defRPr sz="1800"/>
            </a:lvl1pPr>
          </a:lstStyle>
          <a:p/>
        </p:txBody>
      </p:sp>
      <p:sp>
        <p:nvSpPr>
          <p:cNvPr id="27" name="Google Shape;27;p6"/>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 name="Shape 28"/>
        <p:cNvGrpSpPr/>
        <p:nvPr/>
      </p:nvGrpSpPr>
      <p:grpSpPr>
        <a:xfrm>
          <a:off x="0" y="0"/>
          <a:ext cx="0" cy="0"/>
          <a:chOff x="0" y="0"/>
          <a:chExt cx="0" cy="0"/>
        </a:xfrm>
      </p:grpSpPr>
      <p:sp>
        <p:nvSpPr>
          <p:cNvPr id="29" name="Google Shape;29;p7"/>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25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681"/>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4749851"/>
            <a:ext cx="548700" cy="393525"/>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hyperlink" Target="https://atom.io/" TargetMode="External"/><Relationship Id="rId9" Type="http://schemas.openxmlformats.org/officeDocument/2006/relationships/image" Target="../media/image6.png"/><Relationship Id="rId5" Type="http://schemas.openxmlformats.org/officeDocument/2006/relationships/hyperlink" Target="https://atom.io/packages/language-livecode" TargetMode="External"/><Relationship Id="rId6" Type="http://schemas.openxmlformats.org/officeDocument/2006/relationships/hyperlink" Target="https://macromates.com/" TargetMode="External"/><Relationship Id="rId7" Type="http://schemas.openxmlformats.org/officeDocument/2006/relationships/hyperlink" Target="https://atom.io/themes/revigniter-syntax" TargetMode="External"/><Relationship Id="rId8"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hyperlink" Target="http://revigniter.com/downloadtmb" TargetMode="External"/><Relationship Id="rId5" Type="http://schemas.openxmlformats.org/officeDocument/2006/relationships/hyperlink" Target="http://revigniter.com/downloadtmb" TargetMode="External"/><Relationship Id="rId6" Type="http://schemas.openxmlformats.org/officeDocument/2006/relationships/hyperlink" Target="http://revigniter.com/downloadtmb" TargetMode="External"/><Relationship Id="rId7" Type="http://schemas.openxmlformats.org/officeDocument/2006/relationships/hyperlink" Target="http://revigniter.com/downloadtmb"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hyperlink" Target="https://drive.google.com/drive/folders/0B8B_tWKHZdTLfmlSdVZhUlFSQzNGYWhFcVVVTnZNUGk5TVFzaUxTZTFtcDZ4RWpMZW1TdE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7.png"/><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1" Type="http://schemas.openxmlformats.org/officeDocument/2006/relationships/hyperlink" Target="http://www.w3schools.com/json/" TargetMode="External"/><Relationship Id="rId10" Type="http://schemas.openxmlformats.org/officeDocument/2006/relationships/hyperlink" Target="https://en.wikipedia.org/wiki/JSON" TargetMode="External"/><Relationship Id="rId13" Type="http://schemas.openxmlformats.org/officeDocument/2006/relationships/hyperlink" Target="http://marksmith.on-rev.com/revstuff/" TargetMode="External"/><Relationship Id="rId12" Type="http://schemas.openxmlformats.org/officeDocument/2006/relationships/hyperlink" Target="https://github.com/luxlogica/easyjson" TargetMode="External"/><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7.png"/><Relationship Id="rId4" Type="http://schemas.openxmlformats.org/officeDocument/2006/relationships/image" Target="../media/image17.png"/><Relationship Id="rId9" Type="http://schemas.openxmlformats.org/officeDocument/2006/relationships/hyperlink" Target="https://en.wikipedia.org/wiki/JSON" TargetMode="External"/><Relationship Id="rId14" Type="http://schemas.openxmlformats.org/officeDocument/2006/relationships/hyperlink" Target="http://marksmith.on-rev.com/revstuff/" TargetMode="External"/><Relationship Id="rId5" Type="http://schemas.openxmlformats.org/officeDocument/2006/relationships/hyperlink" Target="http://json.org/" TargetMode="External"/><Relationship Id="rId6" Type="http://schemas.openxmlformats.org/officeDocument/2006/relationships/hyperlink" Target="http://json.org/" TargetMode="External"/><Relationship Id="rId7" Type="http://schemas.openxmlformats.org/officeDocument/2006/relationships/hyperlink" Target="http://json.org/" TargetMode="External"/><Relationship Id="rId8" Type="http://schemas.openxmlformats.org/officeDocument/2006/relationships/hyperlink" Target="https://en.wikipedia.org/wiki/JSON"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hyperlink" Target="http://www.yourwebsite.com" TargetMode="External"/><Relationship Id="rId6" Type="http://schemas.openxmlformats.org/officeDocument/2006/relationships/hyperlink" Target="http://www.yourwebsite.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7.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hyperlink" Target="https://filezilla-project.org/" TargetMode="External"/><Relationship Id="rId6" Type="http://schemas.openxmlformats.org/officeDocument/2006/relationships/hyperlink" Target="https://filezilla-project.org/" TargetMode="External"/><Relationship Id="rId7" Type="http://schemas.openxmlformats.org/officeDocument/2006/relationships/hyperlink" Target="https://filezilla-project.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hyperlink" Target="http://revigniter.com/download" TargetMode="External"/><Relationship Id="rId5" Type="http://schemas.openxmlformats.org/officeDocument/2006/relationships/hyperlink" Target="http://revigniter.com/download" TargetMode="External"/><Relationship Id="rId6" Type="http://schemas.openxmlformats.org/officeDocument/2006/relationships/hyperlink" Target="http://revigniter.com/download" TargetMode="External"/><Relationship Id="rId7" Type="http://schemas.openxmlformats.org/officeDocument/2006/relationships/hyperlink" Target="http://revigniter.com/download" TargetMode="External"/><Relationship Id="rId8"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hyperlink" Target="http://revigniter.com/userGuide" TargetMode="External"/><Relationship Id="rId5" Type="http://schemas.openxmlformats.org/officeDocument/2006/relationships/hyperlink" Target="http://revigniter.com/userGuide" TargetMode="External"/><Relationship Id="rId6" Type="http://schemas.openxmlformats.org/officeDocument/2006/relationships/hyperlink" Target="http://revigniter.com/userGuide" TargetMode="External"/><Relationship Id="rId7" Type="http://schemas.openxmlformats.org/officeDocument/2006/relationships/hyperlink" Target="http://revigniter.com/userGuide" TargetMode="External"/><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 name="Shape 33"/>
        <p:cNvGrpSpPr/>
        <p:nvPr/>
      </p:nvGrpSpPr>
      <p:grpSpPr>
        <a:xfrm>
          <a:off x="0" y="0"/>
          <a:ext cx="0" cy="0"/>
          <a:chOff x="0" y="0"/>
          <a:chExt cx="0" cy="0"/>
        </a:xfrm>
      </p:grpSpPr>
      <p:sp>
        <p:nvSpPr>
          <p:cNvPr id="34" name="Google Shape;34;p8"/>
          <p:cNvSpPr txBox="1"/>
          <p:nvPr>
            <p:ph type="ctrTitle"/>
          </p:nvPr>
        </p:nvSpPr>
        <p:spPr>
          <a:xfrm>
            <a:off x="4163450" y="424000"/>
            <a:ext cx="4517100" cy="1568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000"/>
              <a:t>Create a LiveCode Cloud Server in </a:t>
            </a:r>
            <a:endParaRPr sz="3000"/>
          </a:p>
          <a:p>
            <a:pPr indent="0" lvl="0" marL="0">
              <a:spcBef>
                <a:spcPts val="0"/>
              </a:spcBef>
              <a:spcAft>
                <a:spcPts val="0"/>
              </a:spcAft>
              <a:buNone/>
            </a:pPr>
            <a:r>
              <a:rPr lang="en" sz="3000"/>
              <a:t>6 Steps in 60 Minutes</a:t>
            </a:r>
            <a:endParaRPr sz="3000"/>
          </a:p>
        </p:txBody>
      </p:sp>
      <p:pic>
        <p:nvPicPr>
          <p:cNvPr id="35" name="Google Shape;35;p8"/>
          <p:cNvPicPr preferRelativeResize="0"/>
          <p:nvPr/>
        </p:nvPicPr>
        <p:blipFill rotWithShape="1">
          <a:blip r:embed="rId3">
            <a:alphaModFix/>
          </a:blip>
          <a:srcRect b="0" l="14588" r="17935" t="0"/>
          <a:stretch/>
        </p:blipFill>
        <p:spPr>
          <a:xfrm>
            <a:off x="702025" y="389225"/>
            <a:ext cx="3086100" cy="4573549"/>
          </a:xfrm>
          <a:prstGeom prst="rect">
            <a:avLst/>
          </a:prstGeom>
          <a:noFill/>
          <a:ln>
            <a:noFill/>
          </a:ln>
        </p:spPr>
      </p:pic>
      <p:sp>
        <p:nvSpPr>
          <p:cNvPr id="36" name="Google Shape;36;p8"/>
          <p:cNvSpPr txBox="1"/>
          <p:nvPr>
            <p:ph type="ctrTitle"/>
          </p:nvPr>
        </p:nvSpPr>
        <p:spPr>
          <a:xfrm>
            <a:off x="4630525" y="2411200"/>
            <a:ext cx="4304700" cy="15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100">
                <a:solidFill>
                  <a:srgbClr val="222222"/>
                </a:solidFill>
              </a:rPr>
              <a:t>Step 1 - Setting up a web server with revIgniter &amp; LiveCode     </a:t>
            </a:r>
            <a:endParaRPr b="0" sz="1100">
              <a:solidFill>
                <a:srgbClr val="222222"/>
              </a:solidFill>
            </a:endParaRPr>
          </a:p>
          <a:p>
            <a:pPr indent="0" lvl="0" marL="0" rtl="0" algn="l">
              <a:spcBef>
                <a:spcPts val="0"/>
              </a:spcBef>
              <a:spcAft>
                <a:spcPts val="0"/>
              </a:spcAft>
              <a:buNone/>
            </a:pPr>
            <a:r>
              <a:rPr b="0" lang="en" sz="1100">
                <a:solidFill>
                  <a:srgbClr val="222222"/>
                </a:solidFill>
              </a:rPr>
              <a:t>Step 2 - Understanding Control + Model + View development     </a:t>
            </a:r>
            <a:endParaRPr b="0" sz="1100">
              <a:solidFill>
                <a:srgbClr val="222222"/>
              </a:solidFill>
            </a:endParaRPr>
          </a:p>
          <a:p>
            <a:pPr indent="0" lvl="0" marL="0" rtl="0" algn="l">
              <a:spcBef>
                <a:spcPts val="0"/>
              </a:spcBef>
              <a:spcAft>
                <a:spcPts val="0"/>
              </a:spcAft>
              <a:buNone/>
            </a:pPr>
            <a:r>
              <a:rPr b="0" lang="en" sz="1100">
                <a:solidFill>
                  <a:srgbClr val="222222"/>
                </a:solidFill>
              </a:rPr>
              <a:t>Step 3 - Designing the 2 Views  for the Web and App     </a:t>
            </a:r>
            <a:endParaRPr b="0" sz="1100">
              <a:solidFill>
                <a:srgbClr val="222222"/>
              </a:solidFill>
            </a:endParaRPr>
          </a:p>
          <a:p>
            <a:pPr indent="0" lvl="0" marL="0" rtl="0" algn="l">
              <a:spcBef>
                <a:spcPts val="0"/>
              </a:spcBef>
              <a:spcAft>
                <a:spcPts val="0"/>
              </a:spcAft>
              <a:buNone/>
            </a:pPr>
            <a:r>
              <a:rPr b="0" lang="en" sz="1100">
                <a:solidFill>
                  <a:srgbClr val="222222"/>
                </a:solidFill>
              </a:rPr>
              <a:t>Step 4 - Creating a data Model     </a:t>
            </a:r>
            <a:endParaRPr b="0" sz="1100">
              <a:solidFill>
                <a:srgbClr val="222222"/>
              </a:solidFill>
            </a:endParaRPr>
          </a:p>
          <a:p>
            <a:pPr indent="0" lvl="0" marL="0" rtl="0" algn="l">
              <a:spcBef>
                <a:spcPts val="0"/>
              </a:spcBef>
              <a:spcAft>
                <a:spcPts val="0"/>
              </a:spcAft>
              <a:buNone/>
            </a:pPr>
            <a:r>
              <a:rPr b="0" lang="en" sz="1100">
                <a:solidFill>
                  <a:srgbClr val="222222"/>
                </a:solidFill>
              </a:rPr>
              <a:t>Step 5 - Coding the Controller and Web View     </a:t>
            </a:r>
            <a:endParaRPr b="0" sz="1100">
              <a:solidFill>
                <a:srgbClr val="222222"/>
              </a:solidFill>
            </a:endParaRPr>
          </a:p>
          <a:p>
            <a:pPr indent="0" lvl="0" marL="0" rtl="0" algn="l">
              <a:spcBef>
                <a:spcPts val="0"/>
              </a:spcBef>
              <a:spcAft>
                <a:spcPts val="0"/>
              </a:spcAft>
              <a:buNone/>
            </a:pPr>
            <a:r>
              <a:rPr b="0" lang="en" sz="1100">
                <a:solidFill>
                  <a:srgbClr val="222222"/>
                </a:solidFill>
              </a:rPr>
              <a:t>Step 6 - REST API and mobile Apps</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#1 Setting up a web server with revIgniter &amp; LiveCode</a:t>
            </a:r>
            <a:endParaRPr sz="1800">
              <a:solidFill>
                <a:srgbClr val="434343"/>
              </a:solidFill>
            </a:endParaRPr>
          </a:p>
          <a:p>
            <a:pPr indent="0" lvl="0" marL="0" rtl="0">
              <a:spcBef>
                <a:spcPts val="0"/>
              </a:spcBef>
              <a:spcAft>
                <a:spcPts val="0"/>
              </a:spcAft>
              <a:buNone/>
            </a:pPr>
            <a:r>
              <a:t/>
            </a:r>
            <a:endParaRPr sz="2400">
              <a:solidFill>
                <a:srgbClr val="434343"/>
              </a:solidFill>
            </a:endParaRPr>
          </a:p>
        </p:txBody>
      </p:sp>
      <p:pic>
        <p:nvPicPr>
          <p:cNvPr id="111" name="Google Shape;111;p17"/>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112" name="Google Shape;112;p17"/>
          <p:cNvSpPr txBox="1"/>
          <p:nvPr/>
        </p:nvSpPr>
        <p:spPr>
          <a:xfrm>
            <a:off x="172825" y="762750"/>
            <a:ext cx="3655200" cy="4224300"/>
          </a:xfrm>
          <a:prstGeom prst="rect">
            <a:avLst/>
          </a:prstGeom>
          <a:noFill/>
          <a:ln>
            <a:noFill/>
          </a:ln>
        </p:spPr>
        <p:txBody>
          <a:bodyPr anchorCtr="0" anchor="t" bIns="91425" lIns="91425" spcFirstLastPara="1" rIns="91425" wrap="square" tIns="91425">
            <a:noAutofit/>
          </a:bodyPr>
          <a:lstStyle/>
          <a:p>
            <a:pPr indent="0" lvl="0" marL="0" rtl="0">
              <a:lnSpc>
                <a:spcPct val="12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You will need an editor for the LiveCode server scripts. You can edit directly online, but I do not recommend it. A FREE option is Atom.</a:t>
            </a:r>
            <a:endParaRPr>
              <a:solidFill>
                <a:schemeClr val="dk1"/>
              </a:solidFill>
              <a:latin typeface="Droid Sans"/>
              <a:ea typeface="Droid Sans"/>
              <a:cs typeface="Droid Sans"/>
              <a:sym typeface="Droid Sans"/>
            </a:endParaRPr>
          </a:p>
          <a:p>
            <a:pPr indent="0" lvl="0" marL="0" rtl="0">
              <a:lnSpc>
                <a:spcPct val="12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URL:</a:t>
            </a:r>
            <a:r>
              <a:rPr lang="en" u="sng">
                <a:solidFill>
                  <a:schemeClr val="hlink"/>
                </a:solidFill>
                <a:latin typeface="Droid Sans"/>
                <a:ea typeface="Droid Sans"/>
                <a:cs typeface="Droid Sans"/>
                <a:sym typeface="Droid Sans"/>
                <a:hlinkClick r:id="rId4"/>
              </a:rPr>
              <a:t> https://atom.io/</a:t>
            </a:r>
            <a:endParaRPr/>
          </a:p>
          <a:p>
            <a:pPr indent="0" lvl="0" marL="0" rtl="0">
              <a:lnSpc>
                <a:spcPct val="120000"/>
              </a:lnSpc>
              <a:spcBef>
                <a:spcPts val="0"/>
              </a:spcBef>
              <a:spcAft>
                <a:spcPts val="0"/>
              </a:spcAft>
              <a:buClr>
                <a:schemeClr val="dk1"/>
              </a:buClr>
              <a:buSzPts val="1100"/>
              <a:buFont typeface="Arial"/>
              <a:buNone/>
            </a:pPr>
            <a:r>
              <a:t/>
            </a:r>
            <a:endParaRPr/>
          </a:p>
          <a:p>
            <a:pPr indent="0" lvl="0" marL="0" rtl="0">
              <a:lnSpc>
                <a:spcPct val="120000"/>
              </a:lnSpc>
              <a:spcBef>
                <a:spcPts val="0"/>
              </a:spcBef>
              <a:spcAft>
                <a:spcPts val="0"/>
              </a:spcAft>
              <a:buClr>
                <a:schemeClr val="dk1"/>
              </a:buClr>
              <a:buSzPts val="1100"/>
              <a:buFont typeface="Arial"/>
              <a:buNone/>
            </a:pPr>
            <a:r>
              <a:rPr lang="en"/>
              <a:t>Server ^ Bundle Files: </a:t>
            </a:r>
            <a:r>
              <a:rPr lang="en" u="sng">
                <a:solidFill>
                  <a:schemeClr val="hlink"/>
                </a:solidFill>
                <a:hlinkClick r:id="rId5"/>
              </a:rPr>
              <a:t>https://atom.io/packages/language-livecode</a:t>
            </a:r>
            <a:endParaRPr u="sng">
              <a:solidFill>
                <a:schemeClr val="hlink"/>
              </a:solidFill>
              <a:hlinkClick r:id="rId6"/>
            </a:endParaRPr>
          </a:p>
          <a:p>
            <a:pPr indent="0" lvl="0" marL="0" rtl="0">
              <a:lnSpc>
                <a:spcPct val="120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2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revIgniter:</a:t>
            </a:r>
            <a:endParaRPr>
              <a:solidFill>
                <a:schemeClr val="dk1"/>
              </a:solidFill>
              <a:latin typeface="Droid Sans"/>
              <a:ea typeface="Droid Sans"/>
              <a:cs typeface="Droid Sans"/>
              <a:sym typeface="Droid Sans"/>
            </a:endParaRPr>
          </a:p>
          <a:p>
            <a:pPr indent="0" lvl="0" marL="0" rtl="0">
              <a:lnSpc>
                <a:spcPct val="120000"/>
              </a:lnSpc>
              <a:spcBef>
                <a:spcPts val="0"/>
              </a:spcBef>
              <a:spcAft>
                <a:spcPts val="0"/>
              </a:spcAft>
              <a:buClr>
                <a:schemeClr val="dk1"/>
              </a:buClr>
              <a:buSzPts val="1100"/>
              <a:buFont typeface="Arial"/>
              <a:buNone/>
            </a:pPr>
            <a:r>
              <a:rPr lang="en" u="sng">
                <a:solidFill>
                  <a:schemeClr val="hlink"/>
                </a:solidFill>
                <a:latin typeface="Droid Sans"/>
                <a:ea typeface="Droid Sans"/>
                <a:cs typeface="Droid Sans"/>
                <a:sym typeface="Droid Sans"/>
                <a:hlinkClick r:id="rId7"/>
              </a:rPr>
              <a:t>https://atom.io/themes/revigniter-syntax</a:t>
            </a:r>
            <a:endParaRPr>
              <a:solidFill>
                <a:schemeClr val="dk1"/>
              </a:solidFill>
              <a:latin typeface="Droid Sans"/>
              <a:ea typeface="Droid Sans"/>
              <a:cs typeface="Droid Sans"/>
              <a:sym typeface="Droid Sans"/>
            </a:endParaRPr>
          </a:p>
          <a:p>
            <a:pPr indent="0" lvl="0" marL="0" rtl="0">
              <a:lnSpc>
                <a:spcPct val="120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2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revIgniter has a TextMate bundle that work with Atom. which will color code and provide a template for your LiveCode server script and also LC 8 Builder</a:t>
            </a:r>
            <a:endParaRPr>
              <a:solidFill>
                <a:schemeClr val="dk1"/>
              </a:solidFill>
              <a:latin typeface="Droid Sans"/>
              <a:ea typeface="Droid Sans"/>
              <a:cs typeface="Droid Sans"/>
              <a:sym typeface="Droid Sans"/>
            </a:endParaRPr>
          </a:p>
        </p:txBody>
      </p:sp>
      <p:pic>
        <p:nvPicPr>
          <p:cNvPr id="113" name="Google Shape;113;p17"/>
          <p:cNvPicPr preferRelativeResize="0"/>
          <p:nvPr/>
        </p:nvPicPr>
        <p:blipFill>
          <a:blip r:embed="rId8">
            <a:alphaModFix/>
          </a:blip>
          <a:stretch>
            <a:fillRect/>
          </a:stretch>
        </p:blipFill>
        <p:spPr>
          <a:xfrm>
            <a:off x="4406900" y="1685475"/>
            <a:ext cx="4257675" cy="2886075"/>
          </a:xfrm>
          <a:prstGeom prst="rect">
            <a:avLst/>
          </a:prstGeom>
          <a:noFill/>
          <a:ln>
            <a:noFill/>
          </a:ln>
        </p:spPr>
      </p:pic>
      <p:sp>
        <p:nvSpPr>
          <p:cNvPr id="114" name="Google Shape;114;p17"/>
          <p:cNvSpPr txBox="1"/>
          <p:nvPr/>
        </p:nvSpPr>
        <p:spPr>
          <a:xfrm>
            <a:off x="5234875" y="799650"/>
            <a:ext cx="3000000" cy="4173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None/>
            </a:pPr>
            <a:r>
              <a:rPr lang="en" sz="2400">
                <a:solidFill>
                  <a:srgbClr val="434343"/>
                </a:solidFill>
                <a:latin typeface="Droid Sans"/>
                <a:ea typeface="Droid Sans"/>
                <a:cs typeface="Droid Sans"/>
                <a:sym typeface="Droid Sans"/>
              </a:rPr>
              <a:t>Download Atom</a:t>
            </a:r>
            <a:endParaRPr sz="2400">
              <a:solidFill>
                <a:srgbClr val="434343"/>
              </a:solidFill>
              <a:latin typeface="Droid Sans"/>
              <a:ea typeface="Droid Sans"/>
              <a:cs typeface="Droid Sans"/>
              <a:sym typeface="Droid Sans"/>
            </a:endParaRPr>
          </a:p>
          <a:p>
            <a:pPr indent="0" lvl="0" marL="0" rtl="0">
              <a:lnSpc>
                <a:spcPct val="115000"/>
              </a:lnSpc>
              <a:spcBef>
                <a:spcPts val="0"/>
              </a:spcBef>
              <a:spcAft>
                <a:spcPts val="0"/>
              </a:spcAft>
              <a:buNone/>
            </a:pPr>
            <a:r>
              <a:t/>
            </a:r>
            <a:endParaRPr sz="2400">
              <a:solidFill>
                <a:srgbClr val="434343"/>
              </a:solidFill>
              <a:latin typeface="Droid Sans"/>
              <a:ea typeface="Droid Sans"/>
              <a:cs typeface="Droid Sans"/>
              <a:sym typeface="Droid Sans"/>
            </a:endParaRPr>
          </a:p>
        </p:txBody>
      </p:sp>
      <p:pic>
        <p:nvPicPr>
          <p:cNvPr id="115" name="Google Shape;115;p17"/>
          <p:cNvPicPr preferRelativeResize="0"/>
          <p:nvPr/>
        </p:nvPicPr>
        <p:blipFill>
          <a:blip r:embed="rId9">
            <a:alphaModFix/>
          </a:blip>
          <a:stretch>
            <a:fillRect/>
          </a:stretch>
        </p:blipFill>
        <p:spPr>
          <a:xfrm>
            <a:off x="3982913" y="907825"/>
            <a:ext cx="1178175" cy="1178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#1 Setting up a web server with revIgniter &amp; LiveCode</a:t>
            </a:r>
            <a:endParaRPr sz="1800">
              <a:solidFill>
                <a:srgbClr val="434343"/>
              </a:solidFill>
            </a:endParaRPr>
          </a:p>
          <a:p>
            <a:pPr indent="0" lvl="0" marL="0" rtl="0">
              <a:spcBef>
                <a:spcPts val="0"/>
              </a:spcBef>
              <a:spcAft>
                <a:spcPts val="0"/>
              </a:spcAft>
              <a:buNone/>
            </a:pPr>
            <a:r>
              <a:t/>
            </a:r>
            <a:endParaRPr sz="2400">
              <a:solidFill>
                <a:srgbClr val="434343"/>
              </a:solidFill>
            </a:endParaRPr>
          </a:p>
        </p:txBody>
      </p:sp>
      <p:pic>
        <p:nvPicPr>
          <p:cNvPr id="121" name="Google Shape;121;p18"/>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122" name="Google Shape;122;p18"/>
          <p:cNvSpPr txBox="1"/>
          <p:nvPr/>
        </p:nvSpPr>
        <p:spPr>
          <a:xfrm>
            <a:off x="172825" y="762750"/>
            <a:ext cx="8626500" cy="42243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lang="en">
                <a:solidFill>
                  <a:schemeClr val="dk1"/>
                </a:solidFill>
              </a:rPr>
              <a:t>Download and install the revIgniter TextMate Bundle:</a:t>
            </a:r>
            <a:r>
              <a:rPr lang="en">
                <a:solidFill>
                  <a:schemeClr val="dk1"/>
                </a:solidFill>
                <a:uFill>
                  <a:noFill/>
                </a:uFill>
                <a:hlinkClick r:id="rId4"/>
              </a:rPr>
              <a:t> </a:t>
            </a:r>
            <a:r>
              <a:rPr lang="en" u="sng">
                <a:solidFill>
                  <a:srgbClr val="1155CC"/>
                </a:solidFill>
                <a:hlinkClick r:id="rId5"/>
              </a:rPr>
              <a:t>http://revigniter.com/downloadtmb</a:t>
            </a:r>
            <a:endParaRPr u="sng">
              <a:solidFill>
                <a:srgbClr val="1155CC"/>
              </a:solidFill>
              <a:hlinkClick r:id="rId6"/>
            </a:endParaRPr>
          </a:p>
          <a:p>
            <a:pPr indent="0" lvl="0" marL="0" rtl="0">
              <a:lnSpc>
                <a:spcPct val="100000"/>
              </a:lnSpc>
              <a:spcBef>
                <a:spcPts val="0"/>
              </a:spcBef>
              <a:spcAft>
                <a:spcPts val="0"/>
              </a:spcAft>
              <a:buClr>
                <a:schemeClr val="dk1"/>
              </a:buClr>
              <a:buSzPts val="1100"/>
              <a:buFont typeface="Arial"/>
              <a:buNone/>
            </a:pPr>
            <a:r>
              <a:t/>
            </a:r>
            <a:endParaRPr u="sng">
              <a:solidFill>
                <a:srgbClr val="1155CC"/>
              </a:solidFill>
              <a:hlinkClick r:id="rId7"/>
            </a:endParaRPr>
          </a:p>
          <a:p>
            <a:pPr indent="-317500" lvl="0" marL="457200" rtl="0">
              <a:lnSpc>
                <a:spcPct val="100000"/>
              </a:lnSpc>
              <a:spcBef>
                <a:spcPts val="0"/>
              </a:spcBef>
              <a:spcAft>
                <a:spcPts val="0"/>
              </a:spcAft>
              <a:buClr>
                <a:schemeClr val="dk1"/>
              </a:buClr>
              <a:buSzPts val="1400"/>
              <a:buAutoNum type="arabicPeriod"/>
            </a:pPr>
            <a:r>
              <a:rPr lang="en">
                <a:solidFill>
                  <a:schemeClr val="dk1"/>
                </a:solidFill>
              </a:rPr>
              <a:t>Download the file and unzip it</a:t>
            </a:r>
            <a:br>
              <a:rPr lang="en">
                <a:solidFill>
                  <a:schemeClr val="dk1"/>
                </a:solidFill>
              </a:rPr>
            </a:br>
            <a:br>
              <a:rPr lang="en">
                <a:solidFill>
                  <a:schemeClr val="dk1"/>
                </a:solidFill>
              </a:rPr>
            </a:br>
            <a:endParaRPr>
              <a:solidFill>
                <a:schemeClr val="dk1"/>
              </a:solidFill>
            </a:endParaRPr>
          </a:p>
          <a:p>
            <a:pPr indent="-317500" lvl="0" marL="457200" rtl="0">
              <a:lnSpc>
                <a:spcPct val="100000"/>
              </a:lnSpc>
              <a:spcBef>
                <a:spcPts val="0"/>
              </a:spcBef>
              <a:spcAft>
                <a:spcPts val="0"/>
              </a:spcAft>
              <a:buClr>
                <a:schemeClr val="dk1"/>
              </a:buClr>
              <a:buSzPts val="1400"/>
              <a:buAutoNum type="arabicPeriod"/>
            </a:pPr>
            <a:r>
              <a:rPr lang="en">
                <a:solidFill>
                  <a:schemeClr val="dk1"/>
                </a:solidFill>
              </a:rPr>
              <a:t>Find the directory on your computer..On the Mac, in Finder...under Go Menu,  click the "Go to Folder…"  Type in:</a:t>
            </a:r>
            <a:br>
              <a:rPr lang="en">
                <a:solidFill>
                  <a:schemeClr val="dk1"/>
                </a:solidFill>
              </a:rPr>
            </a:br>
            <a:r>
              <a:rPr lang="en">
                <a:solidFill>
                  <a:schemeClr val="dk1"/>
                </a:solidFill>
              </a:rPr>
              <a:t>              ~/Library/Application Support/textmate/Managed/Bundles/</a:t>
            </a:r>
            <a:br>
              <a:rPr lang="en">
                <a:solidFill>
                  <a:schemeClr val="dk1"/>
                </a:solidFill>
              </a:rPr>
            </a:br>
            <a:br>
              <a:rPr lang="en">
                <a:solidFill>
                  <a:schemeClr val="dk1"/>
                </a:solidFill>
              </a:rPr>
            </a:br>
            <a:endParaRPr>
              <a:solidFill>
                <a:schemeClr val="dk1"/>
              </a:solidFill>
            </a:endParaRPr>
          </a:p>
          <a:p>
            <a:pPr indent="-317500" lvl="0" marL="457200" rtl="0">
              <a:lnSpc>
                <a:spcPct val="100000"/>
              </a:lnSpc>
              <a:spcBef>
                <a:spcPts val="0"/>
              </a:spcBef>
              <a:spcAft>
                <a:spcPts val="0"/>
              </a:spcAft>
              <a:buClr>
                <a:schemeClr val="dk1"/>
              </a:buClr>
              <a:buSzPts val="1400"/>
              <a:buAutoNum type="arabicPeriod"/>
            </a:pPr>
            <a:r>
              <a:rPr lang="en">
                <a:solidFill>
                  <a:schemeClr val="dk1"/>
                </a:solidFill>
              </a:rPr>
              <a:t>Copy the revIgniter_1_6_.tmbundle and iRev.tmbundle files to the folder.</a:t>
            </a:r>
            <a:br>
              <a:rPr lang="en">
                <a:solidFill>
                  <a:schemeClr val="dk1"/>
                </a:solidFill>
              </a:rPr>
            </a:br>
            <a:br>
              <a:rPr lang="en">
                <a:solidFill>
                  <a:schemeClr val="dk1"/>
                </a:solidFill>
              </a:rPr>
            </a:br>
            <a:endParaRPr>
              <a:solidFill>
                <a:schemeClr val="dk1"/>
              </a:solidFill>
            </a:endParaRPr>
          </a:p>
          <a:p>
            <a:pPr indent="-317500" lvl="0" marL="457200" rtl="0">
              <a:lnSpc>
                <a:spcPct val="100000"/>
              </a:lnSpc>
              <a:spcBef>
                <a:spcPts val="0"/>
              </a:spcBef>
              <a:spcAft>
                <a:spcPts val="0"/>
              </a:spcAft>
              <a:buClr>
                <a:schemeClr val="dk1"/>
              </a:buClr>
              <a:buSzPts val="1400"/>
              <a:buAutoNum type="arabicPeriod"/>
            </a:pPr>
            <a:r>
              <a:rPr lang="en">
                <a:solidFill>
                  <a:schemeClr val="dk1"/>
                </a:solidFill>
              </a:rPr>
              <a:t>We strongly suggest you read the README.md that comes with the bundle to lern more options.</a:t>
            </a:r>
            <a:br>
              <a:rPr lang="en">
                <a:solidFill>
                  <a:schemeClr val="dk1"/>
                </a:solidFill>
              </a:rPr>
            </a:br>
            <a:br>
              <a:rPr lang="en">
                <a:solidFill>
                  <a:schemeClr val="dk1"/>
                </a:solidFill>
              </a:rPr>
            </a:br>
            <a:endParaRPr>
              <a:solidFill>
                <a:schemeClr val="dk1"/>
              </a:solidFill>
            </a:endParaRPr>
          </a:p>
          <a:p>
            <a:pPr indent="-317500" lvl="0" marL="457200" rtl="0">
              <a:lnSpc>
                <a:spcPct val="100000"/>
              </a:lnSpc>
              <a:spcBef>
                <a:spcPts val="0"/>
              </a:spcBef>
              <a:spcAft>
                <a:spcPts val="0"/>
              </a:spcAft>
              <a:buClr>
                <a:schemeClr val="dk1"/>
              </a:buClr>
              <a:buSzPts val="1400"/>
              <a:buAutoNum type="arabicPeriod"/>
            </a:pPr>
            <a:r>
              <a:rPr lang="en">
                <a:solidFill>
                  <a:schemeClr val="dk1"/>
                </a:solidFill>
              </a:rPr>
              <a:t>Start up TextMate again, click the Bundles in the menu, and you should see revIgniter in the list of other bundles included.</a:t>
            </a:r>
            <a:endParaRPr>
              <a:solidFill>
                <a:schemeClr val="dk1"/>
              </a:solidFill>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19"/>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128" name="Google Shape;128;p19"/>
          <p:cNvSpPr txBox="1"/>
          <p:nvPr/>
        </p:nvSpPr>
        <p:spPr>
          <a:xfrm>
            <a:off x="3701175" y="1061325"/>
            <a:ext cx="5279400" cy="33291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 Base Site URL</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 URL to your revIgniter root. Typically this will be your base URL,</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 WITH a trailing slash:</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	http://example.com/</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 Set this to "" if you use secure URLs (https) along with normal</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 URLs (http). If this is "" then revIgniter will guess the protocol,</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 domain and path to your installation.</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put "http://example.com/" into gConfig["baseUrl"]</a:t>
            </a:r>
            <a:endParaRPr sz="1200">
              <a:solidFill>
                <a:schemeClr val="dk1"/>
              </a:solidFill>
            </a:endParaRPr>
          </a:p>
          <a:p>
            <a:pPr indent="0" lvl="0" marL="0" rtl="0">
              <a:lnSpc>
                <a:spcPct val="100000"/>
              </a:lnSpc>
              <a:spcBef>
                <a:spcPts val="0"/>
              </a:spcBef>
              <a:spcAft>
                <a:spcPts val="0"/>
              </a:spcAft>
              <a:buNone/>
            </a:pPr>
            <a:r>
              <a:t/>
            </a:r>
            <a:endParaRPr/>
          </a:p>
        </p:txBody>
      </p:sp>
      <p:sp>
        <p:nvSpPr>
          <p:cNvPr id="129" name="Google Shape;129;p19"/>
          <p:cNvSpPr txBox="1"/>
          <p:nvPr/>
        </p:nvSpPr>
        <p:spPr>
          <a:xfrm>
            <a:off x="4381500" y="4390425"/>
            <a:ext cx="2412900" cy="444600"/>
          </a:xfrm>
          <a:prstGeom prst="rect">
            <a:avLst/>
          </a:prstGeom>
          <a:solidFill>
            <a:srgbClr val="CC0000"/>
          </a:solidFill>
          <a:ln cap="flat" cmpd="sng" w="9525">
            <a:solidFill>
              <a:srgbClr val="FFFF00"/>
            </a:solidFill>
            <a:prstDash val="solid"/>
            <a:round/>
            <a:headEnd len="sm" w="sm" type="none"/>
            <a:tailEnd len="sm" w="sm" type="none"/>
          </a:ln>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rgbClr val="FFFF00"/>
                </a:solidFill>
              </a:rPr>
              <a:t>* MUST end with a slash "/"</a:t>
            </a:r>
            <a:endParaRPr>
              <a:solidFill>
                <a:srgbClr val="FFFF00"/>
              </a:solidFill>
            </a:endParaRPr>
          </a:p>
          <a:p>
            <a:pPr indent="0" lvl="0" marL="0" rtl="0">
              <a:lnSpc>
                <a:spcPct val="115000"/>
              </a:lnSpc>
              <a:spcBef>
                <a:spcPts val="0"/>
              </a:spcBef>
              <a:spcAft>
                <a:spcPts val="0"/>
              </a:spcAft>
              <a:buNone/>
            </a:pPr>
            <a:r>
              <a:t/>
            </a:r>
            <a:endParaRPr>
              <a:solidFill>
                <a:srgbClr val="FFFF00"/>
              </a:solidFill>
            </a:endParaRPr>
          </a:p>
        </p:txBody>
      </p:sp>
      <p:sp>
        <p:nvSpPr>
          <p:cNvPr id="130" name="Google Shape;130;p19"/>
          <p:cNvSpPr txBox="1"/>
          <p:nvPr/>
        </p:nvSpPr>
        <p:spPr>
          <a:xfrm>
            <a:off x="108850" y="1152075"/>
            <a:ext cx="3156900" cy="37827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With revIgniter, you start setting up your website in the config.lc file. You will find it in the following path:</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revIgniter</a:t>
            </a:r>
            <a:endParaRPr>
              <a:solidFill>
                <a:schemeClr val="dk1"/>
              </a:solidFill>
              <a:latin typeface="Droid Sans"/>
              <a:ea typeface="Droid Sans"/>
              <a:cs typeface="Droid Sans"/>
              <a:sym typeface="Droid Sans"/>
            </a:endParaRPr>
          </a:p>
          <a:p>
            <a:pPr indent="457200" lvl="0" marL="0" rtl="0">
              <a:lnSpc>
                <a:spcPct val="10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system</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		application</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			config</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				config.lc</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a:lnSpc>
                <a:spcPct val="100000"/>
              </a:lnSpc>
              <a:spcBef>
                <a:spcPts val="0"/>
              </a:spcBef>
              <a:spcAft>
                <a:spcPts val="0"/>
              </a:spcAft>
              <a:buNone/>
            </a:pPr>
            <a:r>
              <a:rPr lang="en">
                <a:solidFill>
                  <a:schemeClr val="dk1"/>
                </a:solidFill>
                <a:latin typeface="Droid Sans"/>
                <a:ea typeface="Droid Sans"/>
                <a:cs typeface="Droid Sans"/>
                <a:sym typeface="Droid Sans"/>
              </a:rPr>
              <a:t>Double click it on the file list on the right and the code will appear on the left. The first section is labeled Base Site URL and that is where we will start.</a:t>
            </a:r>
            <a:endParaRPr/>
          </a:p>
        </p:txBody>
      </p:sp>
      <p:sp>
        <p:nvSpPr>
          <p:cNvPr id="131" name="Google Shape;131;p19"/>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34343"/>
                </a:solidFill>
              </a:rPr>
              <a:t>#1 Setting up a web server with revIgniter &amp; LiveCode</a:t>
            </a:r>
            <a:endParaRPr sz="1800">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#2 Understanding Control + Model + View development</a:t>
            </a:r>
            <a:endParaRPr sz="1800">
              <a:solidFill>
                <a:srgbClr val="434343"/>
              </a:solidFill>
            </a:endParaRPr>
          </a:p>
          <a:p>
            <a:pPr indent="0" lvl="0" marL="0" rtl="0">
              <a:spcBef>
                <a:spcPts val="0"/>
              </a:spcBef>
              <a:spcAft>
                <a:spcPts val="0"/>
              </a:spcAft>
              <a:buNone/>
            </a:pPr>
            <a:r>
              <a:t/>
            </a:r>
            <a:endParaRPr sz="2400"/>
          </a:p>
        </p:txBody>
      </p:sp>
      <p:pic>
        <p:nvPicPr>
          <p:cNvPr id="137" name="Google Shape;137;p20"/>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138" name="Google Shape;138;p20"/>
          <p:cNvSpPr/>
          <p:nvPr/>
        </p:nvSpPr>
        <p:spPr>
          <a:xfrm>
            <a:off x="6177650" y="825500"/>
            <a:ext cx="2676000" cy="13608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sz="2600">
                <a:solidFill>
                  <a:srgbClr val="38761D"/>
                </a:solidFill>
              </a:rPr>
              <a:t>Control</a:t>
            </a:r>
            <a:endParaRPr sz="2600">
              <a:solidFill>
                <a:srgbClr val="38761D"/>
              </a:solidFill>
            </a:endParaRPr>
          </a:p>
        </p:txBody>
      </p:sp>
      <p:sp>
        <p:nvSpPr>
          <p:cNvPr id="139" name="Google Shape;139;p20"/>
          <p:cNvSpPr/>
          <p:nvPr/>
        </p:nvSpPr>
        <p:spPr>
          <a:xfrm>
            <a:off x="4186500" y="2222463"/>
            <a:ext cx="2676000" cy="13608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351C75"/>
                </a:solidFill>
              </a:rPr>
              <a:t>Model</a:t>
            </a:r>
            <a:endParaRPr sz="2600">
              <a:solidFill>
                <a:srgbClr val="351C75"/>
              </a:solidFill>
            </a:endParaRPr>
          </a:p>
        </p:txBody>
      </p:sp>
      <p:sp>
        <p:nvSpPr>
          <p:cNvPr id="140" name="Google Shape;140;p20"/>
          <p:cNvSpPr/>
          <p:nvPr/>
        </p:nvSpPr>
        <p:spPr>
          <a:xfrm>
            <a:off x="6177650" y="3619425"/>
            <a:ext cx="2676000" cy="1360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0B5394"/>
                </a:solidFill>
              </a:rPr>
              <a:t>View</a:t>
            </a:r>
            <a:endParaRPr sz="2600">
              <a:solidFill>
                <a:srgbClr val="0B5394"/>
              </a:solidFill>
            </a:endParaRPr>
          </a:p>
        </p:txBody>
      </p:sp>
      <p:sp>
        <p:nvSpPr>
          <p:cNvPr id="141" name="Google Shape;141;p20"/>
          <p:cNvSpPr/>
          <p:nvPr/>
        </p:nvSpPr>
        <p:spPr>
          <a:xfrm flipH="1" rot="5400000">
            <a:off x="4948775" y="974825"/>
            <a:ext cx="1029600" cy="1148400"/>
          </a:xfrm>
          <a:prstGeom prst="leftUpArrow">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Google Shape;142;p20"/>
          <p:cNvSpPr/>
          <p:nvPr/>
        </p:nvSpPr>
        <p:spPr>
          <a:xfrm flipH="1">
            <a:off x="4889375" y="3748850"/>
            <a:ext cx="1148400" cy="977400"/>
          </a:xfrm>
          <a:prstGeom prst="leftUpArrow">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Google Shape;143;p20"/>
          <p:cNvSpPr txBox="1"/>
          <p:nvPr/>
        </p:nvSpPr>
        <p:spPr>
          <a:xfrm>
            <a:off x="136075" y="943425"/>
            <a:ext cx="3801000" cy="3955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a:solidFill>
                  <a:schemeClr val="dk1"/>
                </a:solidFill>
              </a:rPr>
              <a:t>The MVC architectural pattern separates the representation of data from the logic of the application.</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The View is what the visitors of the web or LiveCode application see.</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The Controller is responsible for handling the incoming requests, validating input and showing the right view.</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The Model is responsible for accessing the database or executing other operations.</a:t>
            </a:r>
            <a:endParaRPr>
              <a:solidFill>
                <a:schemeClr val="dk1"/>
              </a:solidFill>
            </a:endParaRPr>
          </a:p>
          <a:p>
            <a:pPr indent="0" lvl="0" marL="0">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1"/>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#2 Understanding Control + Model + View development</a:t>
            </a:r>
            <a:endParaRPr sz="1800">
              <a:solidFill>
                <a:srgbClr val="434343"/>
              </a:solidFill>
            </a:endParaRPr>
          </a:p>
          <a:p>
            <a:pPr indent="0" lvl="0" marL="0" rtl="0">
              <a:spcBef>
                <a:spcPts val="0"/>
              </a:spcBef>
              <a:spcAft>
                <a:spcPts val="0"/>
              </a:spcAft>
              <a:buNone/>
            </a:pPr>
            <a:r>
              <a:t/>
            </a:r>
            <a:endParaRPr sz="2400"/>
          </a:p>
        </p:txBody>
      </p:sp>
      <p:sp>
        <p:nvSpPr>
          <p:cNvPr id="149" name="Google Shape;149;p21"/>
          <p:cNvSpPr txBox="1"/>
          <p:nvPr/>
        </p:nvSpPr>
        <p:spPr>
          <a:xfrm>
            <a:off x="266050" y="952500"/>
            <a:ext cx="37362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latin typeface="Droid Sans"/>
                <a:ea typeface="Droid Sans"/>
                <a:cs typeface="Droid Sans"/>
                <a:sym typeface="Droid Sans"/>
              </a:rPr>
              <a:t>There is an old question - What comes first the chicken or the egg? Well in this in designing cloud based web app, it is the chicken. We are doing the results first.</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a:solidFill>
                  <a:schemeClr val="dk1"/>
                </a:solidFill>
                <a:latin typeface="Droid Sans"/>
                <a:ea typeface="Droid Sans"/>
                <a:cs typeface="Droid Sans"/>
                <a:sym typeface="Droid Sans"/>
              </a:rPr>
              <a:t>I recommend that you follow these steps:</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317500" lvl="0" marL="457200" rtl="0">
              <a:lnSpc>
                <a:spcPct val="100000"/>
              </a:lnSpc>
              <a:spcBef>
                <a:spcPts val="0"/>
              </a:spcBef>
              <a:spcAft>
                <a:spcPts val="0"/>
              </a:spcAft>
              <a:buClr>
                <a:schemeClr val="dk1"/>
              </a:buClr>
              <a:buSzPts val="1400"/>
              <a:buFont typeface="Droid Sans"/>
              <a:buAutoNum type="arabicPeriod"/>
            </a:pPr>
            <a:r>
              <a:rPr lang="en">
                <a:solidFill>
                  <a:schemeClr val="dk1"/>
                </a:solidFill>
                <a:latin typeface="Droid Sans"/>
                <a:ea typeface="Droid Sans"/>
                <a:cs typeface="Droid Sans"/>
                <a:sym typeface="Droid Sans"/>
              </a:rPr>
              <a:t>Design the User Interface </a:t>
            </a:r>
            <a:r>
              <a:rPr b="1" lang="en">
                <a:solidFill>
                  <a:schemeClr val="dk1"/>
                </a:solidFill>
                <a:latin typeface="Droid Sans"/>
                <a:ea typeface="Droid Sans"/>
                <a:cs typeface="Droid Sans"/>
                <a:sym typeface="Droid Sans"/>
              </a:rPr>
              <a:t>View</a:t>
            </a:r>
            <a:br>
              <a:rPr lang="en">
                <a:solidFill>
                  <a:schemeClr val="dk1"/>
                </a:solidFill>
                <a:latin typeface="Droid Sans"/>
                <a:ea typeface="Droid Sans"/>
                <a:cs typeface="Droid Sans"/>
                <a:sym typeface="Droid Sans"/>
              </a:rPr>
            </a:br>
            <a:endParaRPr>
              <a:solidFill>
                <a:schemeClr val="dk1"/>
              </a:solidFill>
              <a:latin typeface="Droid Sans"/>
              <a:ea typeface="Droid Sans"/>
              <a:cs typeface="Droid Sans"/>
              <a:sym typeface="Droid Sans"/>
            </a:endParaRPr>
          </a:p>
          <a:p>
            <a:pPr indent="-317500" lvl="0" marL="457200" rtl="0">
              <a:lnSpc>
                <a:spcPct val="100000"/>
              </a:lnSpc>
              <a:spcBef>
                <a:spcPts val="0"/>
              </a:spcBef>
              <a:spcAft>
                <a:spcPts val="0"/>
              </a:spcAft>
              <a:buClr>
                <a:schemeClr val="dk1"/>
              </a:buClr>
              <a:buSzPts val="1400"/>
              <a:buFont typeface="Droid Sans"/>
              <a:buAutoNum type="arabicPeriod"/>
            </a:pPr>
            <a:r>
              <a:rPr lang="en">
                <a:solidFill>
                  <a:schemeClr val="dk1"/>
                </a:solidFill>
                <a:latin typeface="Droid Sans"/>
                <a:ea typeface="Droid Sans"/>
                <a:cs typeface="Droid Sans"/>
                <a:sym typeface="Droid Sans"/>
              </a:rPr>
              <a:t>Create an Array Data </a:t>
            </a:r>
            <a:r>
              <a:rPr b="1" lang="en">
                <a:solidFill>
                  <a:schemeClr val="dk1"/>
                </a:solidFill>
                <a:latin typeface="Droid Sans"/>
                <a:ea typeface="Droid Sans"/>
                <a:cs typeface="Droid Sans"/>
                <a:sym typeface="Droid Sans"/>
              </a:rPr>
              <a:t>Model</a:t>
            </a:r>
            <a:br>
              <a:rPr lang="en">
                <a:solidFill>
                  <a:schemeClr val="dk1"/>
                </a:solidFill>
                <a:latin typeface="Droid Sans"/>
                <a:ea typeface="Droid Sans"/>
                <a:cs typeface="Droid Sans"/>
                <a:sym typeface="Droid Sans"/>
              </a:rPr>
            </a:br>
            <a:endParaRPr>
              <a:solidFill>
                <a:schemeClr val="dk1"/>
              </a:solidFill>
              <a:latin typeface="Droid Sans"/>
              <a:ea typeface="Droid Sans"/>
              <a:cs typeface="Droid Sans"/>
              <a:sym typeface="Droid Sans"/>
            </a:endParaRPr>
          </a:p>
          <a:p>
            <a:pPr indent="-317500" lvl="0" marL="457200" rtl="0">
              <a:lnSpc>
                <a:spcPct val="100000"/>
              </a:lnSpc>
              <a:spcBef>
                <a:spcPts val="0"/>
              </a:spcBef>
              <a:spcAft>
                <a:spcPts val="0"/>
              </a:spcAft>
              <a:buClr>
                <a:schemeClr val="dk1"/>
              </a:buClr>
              <a:buSzPts val="1400"/>
              <a:buFont typeface="Droid Sans"/>
              <a:buAutoNum type="arabicPeriod"/>
            </a:pPr>
            <a:r>
              <a:rPr lang="en">
                <a:solidFill>
                  <a:schemeClr val="dk1"/>
                </a:solidFill>
                <a:latin typeface="Droid Sans"/>
                <a:ea typeface="Droid Sans"/>
                <a:cs typeface="Droid Sans"/>
                <a:sym typeface="Droid Sans"/>
              </a:rPr>
              <a:t>Code the </a:t>
            </a:r>
            <a:r>
              <a:rPr b="1" lang="en">
                <a:solidFill>
                  <a:schemeClr val="dk1"/>
                </a:solidFill>
                <a:latin typeface="Droid Sans"/>
                <a:ea typeface="Droid Sans"/>
                <a:cs typeface="Droid Sans"/>
                <a:sym typeface="Droid Sans"/>
              </a:rPr>
              <a:t>Control</a:t>
            </a:r>
            <a:r>
              <a:rPr lang="en">
                <a:solidFill>
                  <a:schemeClr val="dk1"/>
                </a:solidFill>
                <a:latin typeface="Droid Sans"/>
                <a:ea typeface="Droid Sans"/>
                <a:cs typeface="Droid Sans"/>
                <a:sym typeface="Droid Sans"/>
              </a:rPr>
              <a:t> logic between the model and the view.</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p>
        </p:txBody>
      </p:sp>
      <p:pic>
        <p:nvPicPr>
          <p:cNvPr id="150" name="Google Shape;150;p21"/>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pic>
        <p:nvPicPr>
          <p:cNvPr id="151" name="Google Shape;151;p21"/>
          <p:cNvPicPr preferRelativeResize="0"/>
          <p:nvPr/>
        </p:nvPicPr>
        <p:blipFill>
          <a:blip r:embed="rId4">
            <a:alphaModFix/>
          </a:blip>
          <a:stretch>
            <a:fillRect/>
          </a:stretch>
        </p:blipFill>
        <p:spPr>
          <a:xfrm>
            <a:off x="5996113" y="952500"/>
            <a:ext cx="2809875" cy="3714750"/>
          </a:xfrm>
          <a:prstGeom prst="rect">
            <a:avLst/>
          </a:prstGeom>
          <a:noFill/>
          <a:ln>
            <a:noFill/>
          </a:ln>
        </p:spPr>
      </p:pic>
      <p:cxnSp>
        <p:nvCxnSpPr>
          <p:cNvPr id="152" name="Google Shape;152;p21"/>
          <p:cNvCxnSpPr/>
          <p:nvPr/>
        </p:nvCxnSpPr>
        <p:spPr>
          <a:xfrm>
            <a:off x="5487525" y="1669750"/>
            <a:ext cx="453000" cy="0"/>
          </a:xfrm>
          <a:prstGeom prst="straightConnector1">
            <a:avLst/>
          </a:prstGeom>
          <a:noFill/>
          <a:ln cap="flat" cmpd="sng" w="19050">
            <a:solidFill>
              <a:srgbClr val="CC0000"/>
            </a:solidFill>
            <a:prstDash val="solid"/>
            <a:round/>
            <a:headEnd len="med" w="med" type="none"/>
            <a:tailEnd len="med" w="med" type="triangle"/>
          </a:ln>
        </p:spPr>
      </p:cxnSp>
      <p:cxnSp>
        <p:nvCxnSpPr>
          <p:cNvPr id="153" name="Google Shape;153;p21"/>
          <p:cNvCxnSpPr/>
          <p:nvPr/>
        </p:nvCxnSpPr>
        <p:spPr>
          <a:xfrm>
            <a:off x="5487525" y="3475125"/>
            <a:ext cx="453000" cy="0"/>
          </a:xfrm>
          <a:prstGeom prst="straightConnector1">
            <a:avLst/>
          </a:prstGeom>
          <a:noFill/>
          <a:ln cap="flat" cmpd="sng" w="19050">
            <a:solidFill>
              <a:srgbClr val="CC0000"/>
            </a:solidFill>
            <a:prstDash val="solid"/>
            <a:round/>
            <a:headEnd len="med" w="med" type="none"/>
            <a:tailEnd len="med" w="med" type="triangle"/>
          </a:ln>
        </p:spPr>
      </p:cxnSp>
      <p:cxnSp>
        <p:nvCxnSpPr>
          <p:cNvPr id="154" name="Google Shape;154;p21"/>
          <p:cNvCxnSpPr/>
          <p:nvPr/>
        </p:nvCxnSpPr>
        <p:spPr>
          <a:xfrm>
            <a:off x="5487525" y="4265225"/>
            <a:ext cx="453000" cy="0"/>
          </a:xfrm>
          <a:prstGeom prst="straightConnector1">
            <a:avLst/>
          </a:prstGeom>
          <a:noFill/>
          <a:ln cap="flat" cmpd="sng" w="19050">
            <a:solidFill>
              <a:srgbClr val="CC0000"/>
            </a:solidFill>
            <a:prstDash val="solid"/>
            <a:round/>
            <a:headEnd len="med" w="med" type="none"/>
            <a:tailEnd len="med" w="med" type="triangle"/>
          </a:ln>
        </p:spPr>
      </p:cxnSp>
      <p:sp>
        <p:nvSpPr>
          <p:cNvPr id="155" name="Google Shape;155;p21"/>
          <p:cNvSpPr txBox="1"/>
          <p:nvPr/>
        </p:nvSpPr>
        <p:spPr>
          <a:xfrm>
            <a:off x="4656850" y="1463450"/>
            <a:ext cx="830700" cy="344100"/>
          </a:xfrm>
          <a:prstGeom prst="rect">
            <a:avLst/>
          </a:prstGeom>
          <a:noFill/>
          <a:ln>
            <a:noFill/>
          </a:ln>
        </p:spPr>
        <p:txBody>
          <a:bodyPr anchorCtr="0" anchor="t" bIns="91425" lIns="91425" spcFirstLastPara="1" rIns="91425" wrap="square" tIns="91425">
            <a:noAutofit/>
          </a:bodyPr>
          <a:lstStyle/>
          <a:p>
            <a:pPr indent="0" lvl="0" marL="0" algn="r">
              <a:spcBef>
                <a:spcPts val="0"/>
              </a:spcBef>
              <a:spcAft>
                <a:spcPts val="0"/>
              </a:spcAft>
              <a:buNone/>
            </a:pPr>
            <a:r>
              <a:rPr lang="en"/>
              <a:t>Control</a:t>
            </a:r>
            <a:endParaRPr/>
          </a:p>
        </p:txBody>
      </p:sp>
      <p:sp>
        <p:nvSpPr>
          <p:cNvPr id="156" name="Google Shape;156;p21"/>
          <p:cNvSpPr txBox="1"/>
          <p:nvPr/>
        </p:nvSpPr>
        <p:spPr>
          <a:xfrm>
            <a:off x="4656850" y="3303075"/>
            <a:ext cx="830700" cy="34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Model</a:t>
            </a:r>
            <a:endParaRPr/>
          </a:p>
        </p:txBody>
      </p:sp>
      <p:sp>
        <p:nvSpPr>
          <p:cNvPr id="157" name="Google Shape;157;p21"/>
          <p:cNvSpPr txBox="1"/>
          <p:nvPr/>
        </p:nvSpPr>
        <p:spPr>
          <a:xfrm>
            <a:off x="4656850" y="4076394"/>
            <a:ext cx="830700" cy="34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View</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2"/>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34343"/>
                </a:solidFill>
              </a:rPr>
              <a:t>#2 Understanding Control + Model + View development</a:t>
            </a:r>
            <a:endParaRPr sz="1800">
              <a:solidFill>
                <a:srgbClr val="434343"/>
              </a:solidFill>
            </a:endParaRPr>
          </a:p>
        </p:txBody>
      </p:sp>
      <p:pic>
        <p:nvPicPr>
          <p:cNvPr id="163" name="Google Shape;163;p22"/>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164" name="Google Shape;164;p22"/>
          <p:cNvSpPr txBox="1"/>
          <p:nvPr/>
        </p:nvSpPr>
        <p:spPr>
          <a:xfrm>
            <a:off x="371025" y="935000"/>
            <a:ext cx="33021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Our goal is to design an App similar to Apple's App Store. As you can see the User Interface [View] is broken into three sections:</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1. Slider</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2. Products</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3. Category</a:t>
            </a:r>
            <a:endParaRPr>
              <a:solidFill>
                <a:schemeClr val="dk1"/>
              </a:solidFill>
            </a:endParaRPr>
          </a:p>
          <a:p>
            <a:pPr indent="0" lvl="0" marL="0" rtl="0">
              <a:lnSpc>
                <a:spcPct val="100000"/>
              </a:lnSpc>
              <a:spcBef>
                <a:spcPts val="0"/>
              </a:spcBef>
              <a:spcAft>
                <a:spcPts val="0"/>
              </a:spcAft>
              <a:buNone/>
            </a:pPr>
            <a:r>
              <a:t/>
            </a:r>
            <a:endParaRPr/>
          </a:p>
        </p:txBody>
      </p:sp>
      <p:sp>
        <p:nvSpPr>
          <p:cNvPr id="165" name="Google Shape;165;p22"/>
          <p:cNvSpPr txBox="1"/>
          <p:nvPr>
            <p:ph type="ctrTitle"/>
          </p:nvPr>
        </p:nvSpPr>
        <p:spPr>
          <a:xfrm>
            <a:off x="4351450" y="612200"/>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App Store UI</a:t>
            </a:r>
            <a:endParaRPr sz="1800">
              <a:solidFill>
                <a:srgbClr val="666666"/>
              </a:solidFill>
            </a:endParaRPr>
          </a:p>
        </p:txBody>
      </p:sp>
      <p:pic>
        <p:nvPicPr>
          <p:cNvPr id="166" name="Google Shape;166;p22"/>
          <p:cNvPicPr preferRelativeResize="0"/>
          <p:nvPr/>
        </p:nvPicPr>
        <p:blipFill>
          <a:blip r:embed="rId4">
            <a:alphaModFix/>
          </a:blip>
          <a:stretch>
            <a:fillRect/>
          </a:stretch>
        </p:blipFill>
        <p:spPr>
          <a:xfrm>
            <a:off x="4194075" y="1145900"/>
            <a:ext cx="4572000" cy="3657600"/>
          </a:xfrm>
          <a:prstGeom prst="rect">
            <a:avLst/>
          </a:prstGeom>
          <a:noFill/>
          <a:ln cap="flat" cmpd="sng" w="19050">
            <a:solidFill>
              <a:srgbClr val="D9D9D9"/>
            </a:solidFill>
            <a:prstDash val="solid"/>
            <a:round/>
            <a:headEnd len="sm" w="sm" type="none"/>
            <a:tailEnd len="sm" w="sm" type="none"/>
          </a:ln>
        </p:spPr>
      </p:pic>
      <p:sp>
        <p:nvSpPr>
          <p:cNvPr id="167" name="Google Shape;167;p22"/>
          <p:cNvSpPr/>
          <p:nvPr/>
        </p:nvSpPr>
        <p:spPr>
          <a:xfrm>
            <a:off x="4194075" y="1058500"/>
            <a:ext cx="4616100" cy="15510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Google Shape;168;p22"/>
          <p:cNvSpPr/>
          <p:nvPr/>
        </p:nvSpPr>
        <p:spPr>
          <a:xfrm>
            <a:off x="4194075" y="2651450"/>
            <a:ext cx="3577200" cy="2198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 name="Google Shape;169;p22"/>
          <p:cNvSpPr/>
          <p:nvPr/>
        </p:nvSpPr>
        <p:spPr>
          <a:xfrm>
            <a:off x="7820125" y="2652137"/>
            <a:ext cx="990300" cy="2198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 name="Google Shape;170;p22"/>
          <p:cNvSpPr/>
          <p:nvPr/>
        </p:nvSpPr>
        <p:spPr>
          <a:xfrm>
            <a:off x="3743088" y="1492750"/>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a:solidFill>
                  <a:srgbClr val="FFFFFF"/>
                </a:solidFill>
              </a:rPr>
              <a:t>1</a:t>
            </a:r>
            <a:endParaRPr b="1">
              <a:solidFill>
                <a:srgbClr val="FFFFFF"/>
              </a:solidFill>
            </a:endParaRPr>
          </a:p>
        </p:txBody>
      </p:sp>
      <p:sp>
        <p:nvSpPr>
          <p:cNvPr id="171" name="Google Shape;171;p22"/>
          <p:cNvSpPr/>
          <p:nvPr/>
        </p:nvSpPr>
        <p:spPr>
          <a:xfrm>
            <a:off x="3743088" y="2722100"/>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sp>
        <p:nvSpPr>
          <p:cNvPr id="172" name="Google Shape;172;p22"/>
          <p:cNvSpPr/>
          <p:nvPr/>
        </p:nvSpPr>
        <p:spPr>
          <a:xfrm>
            <a:off x="8385063" y="2784200"/>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3</a:t>
            </a:r>
            <a:endParaRPr b="1">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3"/>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34343"/>
                </a:solidFill>
              </a:rPr>
              <a:t>#2 Understanding Control + Model + View development</a:t>
            </a:r>
            <a:endParaRPr sz="1800">
              <a:solidFill>
                <a:srgbClr val="434343"/>
              </a:solidFill>
            </a:endParaRPr>
          </a:p>
        </p:txBody>
      </p:sp>
      <p:pic>
        <p:nvPicPr>
          <p:cNvPr id="178" name="Google Shape;178;p23"/>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179" name="Google Shape;179;p23"/>
          <p:cNvSpPr txBox="1"/>
          <p:nvPr/>
        </p:nvSpPr>
        <p:spPr>
          <a:xfrm>
            <a:off x="371025" y="935000"/>
            <a:ext cx="33021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In the views folder create let’s create </a:t>
            </a:r>
            <a:r>
              <a:rPr b="1" lang="en">
                <a:solidFill>
                  <a:schemeClr val="dk1"/>
                </a:solidFill>
              </a:rPr>
              <a:t>index.lc</a:t>
            </a:r>
            <a:r>
              <a:rPr lang="en">
                <a:solidFill>
                  <a:schemeClr val="dk1"/>
                </a:solidFill>
              </a:rPr>
              <a:t>. Copy over the HTML on the right and save the file.</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1. Slider - The slider Images will be built in this section.</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None/>
            </a:pPr>
            <a:r>
              <a:rPr lang="en">
                <a:solidFill>
                  <a:schemeClr val="dk1"/>
                </a:solidFill>
              </a:rPr>
              <a:t>2. Products - We will need to be a row based grid that list the apps for download and sale..</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3. Category - This is a list of the App categories.</a:t>
            </a:r>
            <a:endParaRPr>
              <a:solidFill>
                <a:schemeClr val="dk1"/>
              </a:solidFill>
            </a:endParaRPr>
          </a:p>
          <a:p>
            <a:pPr indent="0" lvl="0" marL="0" rtl="0">
              <a:lnSpc>
                <a:spcPct val="100000"/>
              </a:lnSpc>
              <a:spcBef>
                <a:spcPts val="0"/>
              </a:spcBef>
              <a:spcAft>
                <a:spcPts val="0"/>
              </a:spcAft>
              <a:buNone/>
            </a:pPr>
            <a:r>
              <a:t/>
            </a:r>
            <a:endParaRPr/>
          </a:p>
        </p:txBody>
      </p:sp>
      <p:sp>
        <p:nvSpPr>
          <p:cNvPr id="180" name="Google Shape;180;p23"/>
          <p:cNvSpPr txBox="1"/>
          <p:nvPr/>
        </p:nvSpPr>
        <p:spPr>
          <a:xfrm>
            <a:off x="4762500" y="1678425"/>
            <a:ext cx="3302100" cy="19554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200">
                <a:solidFill>
                  <a:schemeClr val="dk1"/>
                </a:solidFill>
              </a:rPr>
              <a:t>&lt;html&gt;</a:t>
            </a:r>
            <a:endParaRPr sz="1200">
              <a:solidFill>
                <a:schemeClr val="dk1"/>
              </a:solidFill>
            </a:endParaRPr>
          </a:p>
          <a:p>
            <a:pPr indent="0" lvl="0" marL="0" rtl="0">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nSpc>
                <a:spcPct val="100000"/>
              </a:lnSpc>
              <a:spcBef>
                <a:spcPts val="0"/>
              </a:spcBef>
              <a:spcAft>
                <a:spcPts val="0"/>
              </a:spcAft>
              <a:buNone/>
            </a:pPr>
            <a:r>
              <a:rPr lang="en" sz="1200">
                <a:solidFill>
                  <a:schemeClr val="dk1"/>
                </a:solidFill>
              </a:rPr>
              <a:t>  &lt;p id="slider"&gt;1. Slider&lt;/p&gt;</a:t>
            </a:r>
            <a:endParaRPr sz="1200">
              <a:solidFill>
                <a:schemeClr val="dk1"/>
              </a:solidFill>
            </a:endParaRPr>
          </a:p>
          <a:p>
            <a:pPr indent="0" lvl="0" marL="0" rtl="0">
              <a:lnSpc>
                <a:spcPct val="100000"/>
              </a:lnSpc>
              <a:spcBef>
                <a:spcPts val="0"/>
              </a:spcBef>
              <a:spcAft>
                <a:spcPts val="0"/>
              </a:spcAft>
              <a:buNone/>
            </a:pPr>
            <a:r>
              <a:t/>
            </a:r>
            <a:endParaRPr sz="1200">
              <a:solidFill>
                <a:schemeClr val="dk1"/>
              </a:solidFill>
            </a:endParaRPr>
          </a:p>
          <a:p>
            <a:pPr indent="0" lvl="0" marL="0" rtl="0">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nSpc>
                <a:spcPct val="100000"/>
              </a:lnSpc>
              <a:spcBef>
                <a:spcPts val="0"/>
              </a:spcBef>
              <a:spcAft>
                <a:spcPts val="0"/>
              </a:spcAft>
              <a:buNone/>
            </a:pPr>
            <a:r>
              <a:rPr lang="en" sz="1200">
                <a:solidFill>
                  <a:schemeClr val="dk1"/>
                </a:solidFill>
              </a:rPr>
              <a:t>  &lt;p id="products"&gt;2. Products&lt;/p&gt;</a:t>
            </a:r>
            <a:endParaRPr sz="1200">
              <a:solidFill>
                <a:schemeClr val="dk1"/>
              </a:solidFill>
            </a:endParaRPr>
          </a:p>
          <a:p>
            <a:pPr indent="0" lvl="0" marL="0" rtl="0">
              <a:lnSpc>
                <a:spcPct val="100000"/>
              </a:lnSpc>
              <a:spcBef>
                <a:spcPts val="0"/>
              </a:spcBef>
              <a:spcAft>
                <a:spcPts val="0"/>
              </a:spcAft>
              <a:buNone/>
            </a:pPr>
            <a:r>
              <a:t/>
            </a:r>
            <a:endParaRPr sz="1200">
              <a:solidFill>
                <a:schemeClr val="dk1"/>
              </a:solidFill>
            </a:endParaRPr>
          </a:p>
          <a:p>
            <a:pPr indent="0" lvl="0" marL="0" rtl="0">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nSpc>
                <a:spcPct val="100000"/>
              </a:lnSpc>
              <a:spcBef>
                <a:spcPts val="0"/>
              </a:spcBef>
              <a:spcAft>
                <a:spcPts val="0"/>
              </a:spcAft>
              <a:buNone/>
            </a:pPr>
            <a:r>
              <a:rPr lang="en" sz="1200">
                <a:solidFill>
                  <a:schemeClr val="dk1"/>
                </a:solidFill>
              </a:rPr>
              <a:t>  &lt;p id="categories"&gt;3. Categories&lt;/p&gt;</a:t>
            </a:r>
            <a:endParaRPr sz="1200">
              <a:solidFill>
                <a:schemeClr val="dk1"/>
              </a:solidFill>
            </a:endParaRPr>
          </a:p>
          <a:p>
            <a:pPr indent="0" lvl="0" marL="0" rtl="0">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nSpc>
                <a:spcPct val="100000"/>
              </a:lnSpc>
              <a:spcBef>
                <a:spcPts val="0"/>
              </a:spcBef>
              <a:spcAft>
                <a:spcPts val="0"/>
              </a:spcAft>
              <a:buClr>
                <a:schemeClr val="dk1"/>
              </a:buClr>
              <a:buSzPts val="1100"/>
              <a:buFont typeface="Arial"/>
              <a:buNone/>
            </a:pPr>
            <a:r>
              <a:rPr lang="en" sz="1200">
                <a:solidFill>
                  <a:schemeClr val="dk1"/>
                </a:solidFill>
              </a:rPr>
              <a:t>&lt;/html&gt;</a:t>
            </a:r>
            <a:endParaRPr sz="1200">
              <a:solidFill>
                <a:schemeClr val="dk1"/>
              </a:solidFill>
            </a:endParaRPr>
          </a:p>
          <a:p>
            <a:pPr indent="0" lvl="0" marL="0" rtl="0">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p:txBody>
      </p:sp>
      <p:sp>
        <p:nvSpPr>
          <p:cNvPr id="181" name="Google Shape;181;p23"/>
          <p:cNvSpPr txBox="1"/>
          <p:nvPr>
            <p:ph type="ctrTitle"/>
          </p:nvPr>
        </p:nvSpPr>
        <p:spPr>
          <a:xfrm>
            <a:off x="4334675" y="850850"/>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index.lc HTML [View]</a:t>
            </a:r>
            <a:endParaRPr sz="1800">
              <a:solidFill>
                <a:srgbClr val="666666"/>
              </a:solidFill>
            </a:endParaRPr>
          </a:p>
        </p:txBody>
      </p:sp>
      <p:sp>
        <p:nvSpPr>
          <p:cNvPr id="182" name="Google Shape;182;p23"/>
          <p:cNvSpPr/>
          <p:nvPr/>
        </p:nvSpPr>
        <p:spPr>
          <a:xfrm>
            <a:off x="7579563" y="2002938"/>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183" name="Google Shape;183;p23"/>
          <p:cNvSpPr/>
          <p:nvPr/>
        </p:nvSpPr>
        <p:spPr>
          <a:xfrm>
            <a:off x="7579563" y="2537500"/>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sp>
        <p:nvSpPr>
          <p:cNvPr id="184" name="Google Shape;184;p23"/>
          <p:cNvSpPr/>
          <p:nvPr/>
        </p:nvSpPr>
        <p:spPr>
          <a:xfrm>
            <a:off x="7579563" y="3136575"/>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3</a:t>
            </a:r>
            <a:endParaRPr b="1">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4"/>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#2 Understanding Control + Model + View development</a:t>
            </a:r>
            <a:endParaRPr sz="1800">
              <a:solidFill>
                <a:srgbClr val="434343"/>
              </a:solidFill>
            </a:endParaRPr>
          </a:p>
          <a:p>
            <a:pPr indent="0" lvl="0" marL="0" rtl="0">
              <a:spcBef>
                <a:spcPts val="0"/>
              </a:spcBef>
              <a:spcAft>
                <a:spcPts val="0"/>
              </a:spcAft>
              <a:buNone/>
            </a:pPr>
            <a:r>
              <a:t/>
            </a:r>
            <a:endParaRPr sz="2400"/>
          </a:p>
        </p:txBody>
      </p:sp>
      <p:pic>
        <p:nvPicPr>
          <p:cNvPr id="190" name="Google Shape;190;p24"/>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191" name="Google Shape;191;p24"/>
          <p:cNvSpPr txBox="1"/>
          <p:nvPr/>
        </p:nvSpPr>
        <p:spPr>
          <a:xfrm>
            <a:off x="3864225" y="1477900"/>
            <a:ext cx="5070900" cy="37473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lang="en" sz="1100">
                <a:solidFill>
                  <a:schemeClr val="dk1"/>
                </a:solidFill>
                <a:latin typeface="Droid Sans"/>
                <a:ea typeface="Droid Sans"/>
                <a:cs typeface="Droid Sans"/>
                <a:sym typeface="Droid Sans"/>
              </a:rPr>
              <a:t>&lt;?lc</a:t>
            </a:r>
            <a:endParaRPr sz="1100">
              <a:solidFill>
                <a:schemeClr val="dk1"/>
              </a:solidFill>
              <a:latin typeface="Droid Sans"/>
              <a:ea typeface="Droid Sans"/>
              <a:cs typeface="Droid Sans"/>
              <a:sym typeface="Droid Sans"/>
            </a:endParaRPr>
          </a:p>
          <a:p>
            <a:pPr indent="0" lvl="0" marL="0" rtl="0">
              <a:lnSpc>
                <a:spcPct val="115000"/>
              </a:lnSpc>
              <a:spcBef>
                <a:spcPts val="0"/>
              </a:spcBef>
              <a:spcAft>
                <a:spcPts val="0"/>
              </a:spcAft>
              <a:buNone/>
            </a:pPr>
            <a:r>
              <a:rPr b="1" lang="en" sz="1100">
                <a:solidFill>
                  <a:srgbClr val="008E00"/>
                </a:solidFill>
              </a:rPr>
              <a:t># PUT YOUR METHOD NAMES  INTO THE GLOBAL gControllerHandlers AS A COMMA SEPARATED LIST</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b="1" lang="en" sz="1100">
                <a:solidFill>
                  <a:srgbClr val="918F00"/>
                </a:solidFill>
              </a:rPr>
              <a:t>put</a:t>
            </a:r>
            <a:r>
              <a:rPr lang="en" sz="1100">
                <a:solidFill>
                  <a:schemeClr val="dk1"/>
                </a:solidFill>
              </a:rPr>
              <a:t> </a:t>
            </a:r>
            <a:r>
              <a:rPr lang="en" sz="1100">
                <a:solidFill>
                  <a:srgbClr val="011892"/>
                </a:solidFill>
              </a:rPr>
              <a:t>"homeHTML"</a:t>
            </a:r>
            <a:r>
              <a:rPr lang="en" sz="1100">
                <a:solidFill>
                  <a:schemeClr val="dk1"/>
                </a:solidFill>
              </a:rPr>
              <a:t> </a:t>
            </a:r>
            <a:r>
              <a:rPr lang="en" sz="1100">
                <a:solidFill>
                  <a:srgbClr val="932192"/>
                </a:solidFill>
              </a:rPr>
              <a:t>into</a:t>
            </a:r>
            <a:r>
              <a:rPr lang="en" sz="1100">
                <a:solidFill>
                  <a:schemeClr val="dk1"/>
                </a:solidFill>
              </a:rPr>
              <a:t> gControllerHandlers</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rgbClr val="008E00"/>
                </a:solidFill>
              </a:rPr>
              <a:t>#insert data into home html View</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command</a:t>
            </a:r>
            <a:r>
              <a:rPr lang="en" sz="1100">
                <a:solidFill>
                  <a:schemeClr val="dk1"/>
                </a:solidFill>
              </a:rPr>
              <a:t> homeHTML</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get</a:t>
            </a:r>
            <a:r>
              <a:rPr lang="en" sz="1100">
                <a:solidFill>
                  <a:schemeClr val="dk1"/>
                </a:solidFill>
              </a:rPr>
              <a:t> rigLoadView(</a:t>
            </a:r>
            <a:r>
              <a:rPr lang="en" sz="1100">
                <a:solidFill>
                  <a:srgbClr val="011892"/>
                </a:solidFill>
              </a:rPr>
              <a:t>"index"</a:t>
            </a: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end</a:t>
            </a:r>
            <a:r>
              <a:rPr lang="en" sz="1100">
                <a:solidFill>
                  <a:schemeClr val="dk1"/>
                </a:solidFill>
              </a:rPr>
              <a:t> homeHTML</a:t>
            </a:r>
            <a:endParaRPr sz="1100">
              <a:solidFill>
                <a:schemeClr val="dk1"/>
              </a:solidFill>
            </a:endParaRPr>
          </a:p>
          <a:p>
            <a:pPr indent="0" lvl="0" marL="0" rtl="0">
              <a:lnSpc>
                <a:spcPct val="115000"/>
              </a:lnSpc>
              <a:spcBef>
                <a:spcPts val="0"/>
              </a:spcBef>
              <a:spcAft>
                <a:spcPts val="0"/>
              </a:spcAft>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00000"/>
              </a:lnSpc>
              <a:spcBef>
                <a:spcPts val="0"/>
              </a:spcBef>
              <a:spcAft>
                <a:spcPts val="0"/>
              </a:spcAft>
              <a:buClr>
                <a:schemeClr val="dk1"/>
              </a:buClr>
              <a:buSzPts val="1100"/>
              <a:buFont typeface="Arial"/>
              <a:buNone/>
            </a:pPr>
            <a:r>
              <a:rPr b="1" lang="en" sz="1100">
                <a:solidFill>
                  <a:srgbClr val="008E00"/>
                </a:solidFill>
                <a:latin typeface="Droid Sans"/>
                <a:ea typeface="Droid Sans"/>
                <a:cs typeface="Droid Sans"/>
                <a:sym typeface="Droid Sans"/>
              </a:rPr>
              <a:t>--| END OF index.lc</a:t>
            </a:r>
            <a:endParaRPr b="1" sz="1100">
              <a:solidFill>
                <a:srgbClr val="008E00"/>
              </a:solidFill>
              <a:latin typeface="Droid Sans"/>
              <a:ea typeface="Droid Sans"/>
              <a:cs typeface="Droid Sans"/>
              <a:sym typeface="Droid Sans"/>
            </a:endParaRPr>
          </a:p>
          <a:p>
            <a:pPr indent="0" lvl="0" marL="0" rtl="0">
              <a:lnSpc>
                <a:spcPct val="100000"/>
              </a:lnSpc>
              <a:spcBef>
                <a:spcPts val="0"/>
              </a:spcBef>
              <a:spcAft>
                <a:spcPts val="0"/>
              </a:spcAft>
              <a:buClr>
                <a:schemeClr val="dk1"/>
              </a:buClr>
              <a:buSzPts val="1100"/>
              <a:buFont typeface="Arial"/>
              <a:buNone/>
            </a:pPr>
            <a:r>
              <a:rPr b="1" lang="en" sz="1100">
                <a:solidFill>
                  <a:srgbClr val="008E00"/>
                </a:solidFill>
                <a:latin typeface="Droid Sans"/>
                <a:ea typeface="Droid Sans"/>
                <a:cs typeface="Droid Sans"/>
                <a:sym typeface="Droid Sans"/>
              </a:rPr>
              <a:t>--| Location:./system/application/controllers/index.lc</a:t>
            </a:r>
            <a:endParaRPr b="1" sz="1100">
              <a:solidFill>
                <a:srgbClr val="008E00"/>
              </a:solidFill>
              <a:latin typeface="Droid Sans"/>
              <a:ea typeface="Droid Sans"/>
              <a:cs typeface="Droid Sans"/>
              <a:sym typeface="Droid Sans"/>
            </a:endParaRPr>
          </a:p>
          <a:p>
            <a:pPr indent="0" lvl="0" marL="0" rtl="0">
              <a:lnSpc>
                <a:spcPct val="100000"/>
              </a:lnSpc>
              <a:spcBef>
                <a:spcPts val="0"/>
              </a:spcBef>
              <a:spcAft>
                <a:spcPts val="0"/>
              </a:spcAft>
              <a:buClr>
                <a:schemeClr val="dk1"/>
              </a:buClr>
              <a:buSzPts val="1100"/>
              <a:buFont typeface="Arial"/>
              <a:buNone/>
            </a:pPr>
            <a:r>
              <a:rPr b="1" lang="en" sz="1100">
                <a:solidFill>
                  <a:srgbClr val="008E00"/>
                </a:solidFill>
                <a:latin typeface="Droid Sans"/>
                <a:ea typeface="Droid Sans"/>
                <a:cs typeface="Droid Sans"/>
                <a:sym typeface="Droid Sans"/>
              </a:rPr>
              <a:t>----------------------------------------------------------------------</a:t>
            </a:r>
            <a:endParaRPr b="1" sz="1100">
              <a:solidFill>
                <a:srgbClr val="008E00"/>
              </a:solidFill>
              <a:latin typeface="Droid Sans"/>
              <a:ea typeface="Droid Sans"/>
              <a:cs typeface="Droid Sans"/>
              <a:sym typeface="Droid Sans"/>
            </a:endParaRPr>
          </a:p>
          <a:p>
            <a:pPr indent="0" lvl="0" marL="0" rtl="0">
              <a:lnSpc>
                <a:spcPct val="100000"/>
              </a:lnSpc>
              <a:spcBef>
                <a:spcPts val="0"/>
              </a:spcBef>
              <a:spcAft>
                <a:spcPts val="0"/>
              </a:spcAft>
              <a:buNone/>
            </a:pPr>
            <a:r>
              <a:t/>
            </a:r>
            <a:endParaRPr sz="10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sz="10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sz="1000">
              <a:solidFill>
                <a:schemeClr val="dk1"/>
              </a:solidFill>
              <a:latin typeface="Droid Sans"/>
              <a:ea typeface="Droid Sans"/>
              <a:cs typeface="Droid Sans"/>
              <a:sym typeface="Droid Sans"/>
            </a:endParaRPr>
          </a:p>
          <a:p>
            <a:pPr indent="0" lvl="0" marL="0" rtl="0">
              <a:lnSpc>
                <a:spcPct val="100000"/>
              </a:lnSpc>
              <a:spcBef>
                <a:spcPts val="0"/>
              </a:spcBef>
              <a:spcAft>
                <a:spcPts val="0"/>
              </a:spcAft>
              <a:buClr>
                <a:srgbClr val="000000"/>
              </a:buClr>
              <a:buSzPts val="1100"/>
              <a:buFont typeface="Arial"/>
              <a:buNone/>
            </a:pPr>
            <a:r>
              <a:t/>
            </a:r>
            <a:endParaRPr sz="1000"/>
          </a:p>
        </p:txBody>
      </p:sp>
      <p:sp>
        <p:nvSpPr>
          <p:cNvPr id="192" name="Google Shape;192;p24"/>
          <p:cNvSpPr txBox="1"/>
          <p:nvPr/>
        </p:nvSpPr>
        <p:spPr>
          <a:xfrm>
            <a:off x="136075" y="943425"/>
            <a:ext cx="33021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The job of the Controller is to be the traffic cop between the Model [Data] and the View [output.] Because of that, nothing goes in or out of the web server without going through the controller.</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1. All LiveCode server script MUST start with  </a:t>
            </a:r>
            <a:r>
              <a:rPr b="1" lang="en">
                <a:solidFill>
                  <a:schemeClr val="dk1"/>
                </a:solidFill>
              </a:rPr>
              <a:t>&lt;?lc</a:t>
            </a:r>
            <a:r>
              <a:rPr lang="en">
                <a:solidFill>
                  <a:schemeClr val="dk1"/>
                </a:solidFill>
              </a:rPr>
              <a:t> to tell the system that the following code is script.</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2. All the the command names </a:t>
            </a:r>
            <a:r>
              <a:rPr b="1" lang="en">
                <a:solidFill>
                  <a:schemeClr val="dk1"/>
                </a:solidFill>
              </a:rPr>
              <a:t>MUST</a:t>
            </a:r>
            <a:r>
              <a:rPr lang="en">
                <a:solidFill>
                  <a:schemeClr val="dk1"/>
                </a:solidFill>
              </a:rPr>
              <a:t>  be put into the global  </a:t>
            </a:r>
            <a:r>
              <a:rPr b="1" lang="en">
                <a:solidFill>
                  <a:schemeClr val="dk1"/>
                </a:solidFill>
              </a:rPr>
              <a:t>gControllerHandlers</a:t>
            </a:r>
            <a:r>
              <a:rPr lang="en">
                <a:solidFill>
                  <a:schemeClr val="dk1"/>
                </a:solidFill>
              </a:rPr>
              <a:t> variable as a comma separated text</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3. Just like LiveCode, the script goes here.</a:t>
            </a:r>
            <a:endParaRPr>
              <a:solidFill>
                <a:schemeClr val="dk1"/>
              </a:solidFill>
            </a:endParaRPr>
          </a:p>
          <a:p>
            <a:pPr indent="0" lvl="0" marL="0" rtl="0">
              <a:lnSpc>
                <a:spcPct val="100000"/>
              </a:lnSpc>
              <a:spcBef>
                <a:spcPts val="0"/>
              </a:spcBef>
              <a:spcAft>
                <a:spcPts val="0"/>
              </a:spcAft>
              <a:buNone/>
            </a:pPr>
            <a:r>
              <a:t/>
            </a:r>
            <a:endParaRPr/>
          </a:p>
        </p:txBody>
      </p:sp>
      <p:sp>
        <p:nvSpPr>
          <p:cNvPr id="193" name="Google Shape;193;p24"/>
          <p:cNvSpPr txBox="1"/>
          <p:nvPr>
            <p:ph type="ctrTitle"/>
          </p:nvPr>
        </p:nvSpPr>
        <p:spPr>
          <a:xfrm>
            <a:off x="4334675" y="850850"/>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All road lead to a Controller</a:t>
            </a:r>
            <a:endParaRPr sz="1800">
              <a:solidFill>
                <a:srgbClr val="666666"/>
              </a:solidFill>
            </a:endParaRPr>
          </a:p>
        </p:txBody>
      </p:sp>
      <p:sp>
        <p:nvSpPr>
          <p:cNvPr id="194" name="Google Shape;194;p24"/>
          <p:cNvSpPr/>
          <p:nvPr/>
        </p:nvSpPr>
        <p:spPr>
          <a:xfrm>
            <a:off x="3914713" y="1150213"/>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195" name="Google Shape;195;p24"/>
          <p:cNvSpPr/>
          <p:nvPr/>
        </p:nvSpPr>
        <p:spPr>
          <a:xfrm>
            <a:off x="6734113" y="2182538"/>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sp>
        <p:nvSpPr>
          <p:cNvPr id="196" name="Google Shape;196;p24"/>
          <p:cNvSpPr/>
          <p:nvPr/>
        </p:nvSpPr>
        <p:spPr>
          <a:xfrm>
            <a:off x="5825163" y="3161038"/>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3</a:t>
            </a:r>
            <a:endParaRPr b="1">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5"/>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#2 Understanding Control + Model + View development</a:t>
            </a:r>
            <a:endParaRPr sz="1800">
              <a:solidFill>
                <a:srgbClr val="434343"/>
              </a:solidFill>
            </a:endParaRPr>
          </a:p>
          <a:p>
            <a:pPr indent="0" lvl="0" marL="0" rtl="0">
              <a:spcBef>
                <a:spcPts val="0"/>
              </a:spcBef>
              <a:spcAft>
                <a:spcPts val="0"/>
              </a:spcAft>
              <a:buNone/>
            </a:pPr>
            <a:r>
              <a:t/>
            </a:r>
            <a:endParaRPr sz="2400"/>
          </a:p>
        </p:txBody>
      </p:sp>
      <p:pic>
        <p:nvPicPr>
          <p:cNvPr id="202" name="Google Shape;202;p25"/>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203" name="Google Shape;203;p25"/>
          <p:cNvSpPr txBox="1"/>
          <p:nvPr/>
        </p:nvSpPr>
        <p:spPr>
          <a:xfrm>
            <a:off x="673250" y="1491275"/>
            <a:ext cx="7696800" cy="4194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latin typeface="Droid Sans"/>
                <a:ea typeface="Droid Sans"/>
                <a:cs typeface="Droid Sans"/>
                <a:sym typeface="Droid Sans"/>
              </a:rPr>
              <a:t>You have created your first web page. Take a look at the URL. You will see the logical path:</a:t>
            </a:r>
            <a:endParaRPr>
              <a:solidFill>
                <a:schemeClr val="dk1"/>
              </a:solidFill>
            </a:endParaRPr>
          </a:p>
          <a:p>
            <a:pPr indent="0" lvl="0" marL="0" rtl="0">
              <a:lnSpc>
                <a:spcPct val="100000"/>
              </a:lnSpc>
              <a:spcBef>
                <a:spcPts val="0"/>
              </a:spcBef>
              <a:spcAft>
                <a:spcPts val="0"/>
              </a:spcAft>
              <a:buNone/>
            </a:pPr>
            <a:r>
              <a:t/>
            </a:r>
            <a:endParaRPr/>
          </a:p>
        </p:txBody>
      </p:sp>
      <p:pic>
        <p:nvPicPr>
          <p:cNvPr id="204" name="Google Shape;204;p25"/>
          <p:cNvPicPr preferRelativeResize="0"/>
          <p:nvPr/>
        </p:nvPicPr>
        <p:blipFill>
          <a:blip r:embed="rId4">
            <a:alphaModFix/>
          </a:blip>
          <a:stretch>
            <a:fillRect/>
          </a:stretch>
        </p:blipFill>
        <p:spPr>
          <a:xfrm>
            <a:off x="1949900" y="2238575"/>
            <a:ext cx="5143500" cy="1543050"/>
          </a:xfrm>
          <a:prstGeom prst="rect">
            <a:avLst/>
          </a:prstGeom>
          <a:noFill/>
          <a:ln cap="flat" cmpd="sng" w="19050">
            <a:solidFill>
              <a:srgbClr val="CCCCCC"/>
            </a:solidFill>
            <a:prstDash val="solid"/>
            <a:round/>
            <a:headEnd len="sm" w="sm" type="none"/>
            <a:tailEnd len="sm" w="sm" type="none"/>
          </a:ln>
        </p:spPr>
      </p:pic>
      <p:sp>
        <p:nvSpPr>
          <p:cNvPr id="205" name="Google Shape;205;p25"/>
          <p:cNvSpPr txBox="1"/>
          <p:nvPr>
            <p:ph type="ctrTitle"/>
          </p:nvPr>
        </p:nvSpPr>
        <p:spPr>
          <a:xfrm>
            <a:off x="2669900" y="1079350"/>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CONGRADULATIONS!</a:t>
            </a:r>
            <a:endParaRPr sz="1800">
              <a:solidFill>
                <a:srgbClr val="666666"/>
              </a:solidFill>
            </a:endParaRPr>
          </a:p>
        </p:txBody>
      </p:sp>
      <p:sp>
        <p:nvSpPr>
          <p:cNvPr id="206" name="Google Shape;206;p25"/>
          <p:cNvSpPr txBox="1"/>
          <p:nvPr/>
        </p:nvSpPr>
        <p:spPr>
          <a:xfrm>
            <a:off x="713500" y="3991025"/>
            <a:ext cx="8064600" cy="4194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300">
                <a:solidFill>
                  <a:srgbClr val="CC0000"/>
                </a:solidFill>
                <a:latin typeface="Droid Sans"/>
                <a:ea typeface="Droid Sans"/>
                <a:cs typeface="Droid Sans"/>
                <a:sym typeface="Droid Sans"/>
              </a:rPr>
              <a:t>[</a:t>
            </a:r>
            <a:r>
              <a:rPr lang="en" sz="1300">
                <a:solidFill>
                  <a:schemeClr val="dk1"/>
                </a:solidFill>
                <a:latin typeface="Droid Sans"/>
                <a:ea typeface="Droid Sans"/>
                <a:cs typeface="Droid Sans"/>
                <a:sym typeface="Droid Sans"/>
              </a:rPr>
              <a:t>Your URL</a:t>
            </a:r>
            <a:r>
              <a:rPr lang="en" sz="1300">
                <a:solidFill>
                  <a:srgbClr val="CC0000"/>
                </a:solidFill>
                <a:latin typeface="Droid Sans"/>
                <a:ea typeface="Droid Sans"/>
                <a:cs typeface="Droid Sans"/>
                <a:sym typeface="Droid Sans"/>
              </a:rPr>
              <a:t>]</a:t>
            </a:r>
            <a:r>
              <a:rPr lang="en" sz="1300">
                <a:solidFill>
                  <a:schemeClr val="dk1"/>
                </a:solidFill>
                <a:latin typeface="Droid Sans"/>
                <a:ea typeface="Droid Sans"/>
                <a:cs typeface="Droid Sans"/>
                <a:sym typeface="Droid Sans"/>
              </a:rPr>
              <a:t>/</a:t>
            </a:r>
            <a:r>
              <a:rPr lang="en" sz="1300">
                <a:solidFill>
                  <a:srgbClr val="CC0000"/>
                </a:solidFill>
                <a:latin typeface="Droid Sans"/>
                <a:ea typeface="Droid Sans"/>
                <a:cs typeface="Droid Sans"/>
                <a:sym typeface="Droid Sans"/>
              </a:rPr>
              <a:t>[</a:t>
            </a:r>
            <a:r>
              <a:rPr lang="en" sz="1300">
                <a:solidFill>
                  <a:schemeClr val="dk1"/>
                </a:solidFill>
                <a:latin typeface="Droid Sans"/>
                <a:ea typeface="Droid Sans"/>
                <a:cs typeface="Droid Sans"/>
                <a:sym typeface="Droid Sans"/>
              </a:rPr>
              <a:t>Your Folder under the root</a:t>
            </a:r>
            <a:r>
              <a:rPr lang="en" sz="1300">
                <a:solidFill>
                  <a:srgbClr val="CC0000"/>
                </a:solidFill>
                <a:latin typeface="Droid Sans"/>
                <a:ea typeface="Droid Sans"/>
                <a:cs typeface="Droid Sans"/>
                <a:sym typeface="Droid Sans"/>
              </a:rPr>
              <a:t>]</a:t>
            </a:r>
            <a:r>
              <a:rPr lang="en" sz="1300">
                <a:solidFill>
                  <a:schemeClr val="dk1"/>
                </a:solidFill>
                <a:latin typeface="Droid Sans"/>
                <a:ea typeface="Droid Sans"/>
                <a:cs typeface="Droid Sans"/>
                <a:sym typeface="Droid Sans"/>
              </a:rPr>
              <a:t>/</a:t>
            </a:r>
            <a:r>
              <a:rPr lang="en" sz="1300">
                <a:solidFill>
                  <a:srgbClr val="CC0000"/>
                </a:solidFill>
                <a:latin typeface="Droid Sans"/>
                <a:ea typeface="Droid Sans"/>
                <a:cs typeface="Droid Sans"/>
                <a:sym typeface="Droid Sans"/>
              </a:rPr>
              <a:t>[</a:t>
            </a:r>
            <a:r>
              <a:rPr lang="en" sz="1300">
                <a:solidFill>
                  <a:schemeClr val="dk1"/>
                </a:solidFill>
                <a:latin typeface="Droid Sans"/>
                <a:ea typeface="Droid Sans"/>
                <a:cs typeface="Droid Sans"/>
                <a:sym typeface="Droid Sans"/>
              </a:rPr>
              <a:t>index.lc</a:t>
            </a:r>
            <a:r>
              <a:rPr lang="en" sz="1300">
                <a:solidFill>
                  <a:srgbClr val="CC0000"/>
                </a:solidFill>
                <a:latin typeface="Droid Sans"/>
                <a:ea typeface="Droid Sans"/>
                <a:cs typeface="Droid Sans"/>
                <a:sym typeface="Droid Sans"/>
              </a:rPr>
              <a:t>]</a:t>
            </a:r>
            <a:r>
              <a:rPr lang="en" sz="1300">
                <a:solidFill>
                  <a:schemeClr val="dk1"/>
                </a:solidFill>
                <a:latin typeface="Droid Sans"/>
                <a:ea typeface="Droid Sans"/>
                <a:cs typeface="Droid Sans"/>
                <a:sym typeface="Droid Sans"/>
              </a:rPr>
              <a:t>/</a:t>
            </a:r>
            <a:r>
              <a:rPr lang="en" sz="1300">
                <a:solidFill>
                  <a:srgbClr val="CC0000"/>
                </a:solidFill>
                <a:latin typeface="Droid Sans"/>
                <a:ea typeface="Droid Sans"/>
                <a:cs typeface="Droid Sans"/>
                <a:sym typeface="Droid Sans"/>
              </a:rPr>
              <a:t>[</a:t>
            </a:r>
            <a:r>
              <a:rPr lang="en" sz="1300">
                <a:solidFill>
                  <a:schemeClr val="dk1"/>
                </a:solidFill>
                <a:latin typeface="Droid Sans"/>
                <a:ea typeface="Droid Sans"/>
                <a:cs typeface="Droid Sans"/>
                <a:sym typeface="Droid Sans"/>
              </a:rPr>
              <a:t>Index- controller</a:t>
            </a:r>
            <a:r>
              <a:rPr lang="en" sz="1300">
                <a:solidFill>
                  <a:srgbClr val="CC0000"/>
                </a:solidFill>
                <a:latin typeface="Droid Sans"/>
                <a:ea typeface="Droid Sans"/>
                <a:cs typeface="Droid Sans"/>
                <a:sym typeface="Droid Sans"/>
              </a:rPr>
              <a:t>]</a:t>
            </a:r>
            <a:r>
              <a:rPr lang="en" sz="1300">
                <a:solidFill>
                  <a:schemeClr val="dk1"/>
                </a:solidFill>
                <a:latin typeface="Droid Sans"/>
                <a:ea typeface="Droid Sans"/>
                <a:cs typeface="Droid Sans"/>
                <a:sym typeface="Droid Sans"/>
              </a:rPr>
              <a:t>/</a:t>
            </a:r>
            <a:r>
              <a:rPr lang="en" sz="1300">
                <a:solidFill>
                  <a:srgbClr val="CC0000"/>
                </a:solidFill>
                <a:latin typeface="Droid Sans"/>
                <a:ea typeface="Droid Sans"/>
                <a:cs typeface="Droid Sans"/>
                <a:sym typeface="Droid Sans"/>
              </a:rPr>
              <a:t>[</a:t>
            </a:r>
            <a:r>
              <a:rPr lang="en" sz="1300">
                <a:solidFill>
                  <a:schemeClr val="dk1"/>
                </a:solidFill>
                <a:latin typeface="Droid Sans"/>
                <a:ea typeface="Droid Sans"/>
                <a:cs typeface="Droid Sans"/>
                <a:sym typeface="Droid Sans"/>
              </a:rPr>
              <a:t>homeHTML - command called</a:t>
            </a:r>
            <a:r>
              <a:rPr lang="en" sz="1300">
                <a:solidFill>
                  <a:srgbClr val="CC0000"/>
                </a:solidFill>
                <a:latin typeface="Droid Sans"/>
                <a:ea typeface="Droid Sans"/>
                <a:cs typeface="Droid Sans"/>
                <a:sym typeface="Droid Sans"/>
              </a:rPr>
              <a:t>]</a:t>
            </a:r>
            <a:endParaRPr sz="1300">
              <a:solidFill>
                <a:srgbClr val="CC0000"/>
              </a:solidFill>
            </a:endParaRPr>
          </a:p>
          <a:p>
            <a:pPr indent="0" lvl="0" marL="0" rtl="0">
              <a:lnSpc>
                <a:spcPct val="100000"/>
              </a:lnSpc>
              <a:spcBef>
                <a:spcPts val="0"/>
              </a:spcBef>
              <a:spcAft>
                <a:spcPts val="0"/>
              </a:spcAft>
              <a:buNone/>
            </a:pPr>
            <a:r>
              <a:t/>
            </a:r>
            <a:endParaRPr sz="1300"/>
          </a:p>
        </p:txBody>
      </p:sp>
      <p:sp>
        <p:nvSpPr>
          <p:cNvPr id="207" name="Google Shape;207;p25"/>
          <p:cNvSpPr/>
          <p:nvPr/>
        </p:nvSpPr>
        <p:spPr>
          <a:xfrm>
            <a:off x="927613" y="4305113"/>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208" name="Google Shape;208;p25"/>
          <p:cNvSpPr/>
          <p:nvPr/>
        </p:nvSpPr>
        <p:spPr>
          <a:xfrm>
            <a:off x="2472863" y="4305113"/>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sp>
        <p:nvSpPr>
          <p:cNvPr id="209" name="Google Shape;209;p25"/>
          <p:cNvSpPr/>
          <p:nvPr/>
        </p:nvSpPr>
        <p:spPr>
          <a:xfrm>
            <a:off x="3875488" y="4305113"/>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3</a:t>
            </a:r>
            <a:endParaRPr b="1">
              <a:solidFill>
                <a:srgbClr val="FFFFFF"/>
              </a:solidFill>
            </a:endParaRPr>
          </a:p>
        </p:txBody>
      </p:sp>
      <p:sp>
        <p:nvSpPr>
          <p:cNvPr id="210" name="Google Shape;210;p25"/>
          <p:cNvSpPr/>
          <p:nvPr/>
        </p:nvSpPr>
        <p:spPr>
          <a:xfrm>
            <a:off x="4967663" y="4305113"/>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4</a:t>
            </a:r>
            <a:endParaRPr b="1">
              <a:solidFill>
                <a:srgbClr val="FFFFFF"/>
              </a:solidFill>
            </a:endParaRPr>
          </a:p>
        </p:txBody>
      </p:sp>
      <p:sp>
        <p:nvSpPr>
          <p:cNvPr id="211" name="Google Shape;211;p25"/>
          <p:cNvSpPr/>
          <p:nvPr/>
        </p:nvSpPr>
        <p:spPr>
          <a:xfrm>
            <a:off x="6712388" y="4305113"/>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5</a:t>
            </a:r>
            <a:endParaRPr b="1">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6"/>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#2 Understanding Control + Model + View development</a:t>
            </a:r>
            <a:endParaRPr sz="1800">
              <a:solidFill>
                <a:srgbClr val="434343"/>
              </a:solidFill>
            </a:endParaRPr>
          </a:p>
          <a:p>
            <a:pPr indent="0" lvl="0" marL="0" rtl="0">
              <a:spcBef>
                <a:spcPts val="0"/>
              </a:spcBef>
              <a:spcAft>
                <a:spcPts val="0"/>
              </a:spcAft>
              <a:buNone/>
            </a:pPr>
            <a:r>
              <a:t/>
            </a:r>
            <a:endParaRPr sz="2400"/>
          </a:p>
        </p:txBody>
      </p:sp>
      <p:pic>
        <p:nvPicPr>
          <p:cNvPr id="217" name="Google Shape;217;p26"/>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218" name="Google Shape;218;p26"/>
          <p:cNvSpPr txBox="1"/>
          <p:nvPr/>
        </p:nvSpPr>
        <p:spPr>
          <a:xfrm>
            <a:off x="3914725" y="1171275"/>
            <a:ext cx="5070900" cy="3747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100">
                <a:solidFill>
                  <a:schemeClr val="dk1"/>
                </a:solidFill>
              </a:rPr>
              <a:t>&lt;?rev</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rgbClr val="918F00"/>
                </a:solidFill>
              </a:rPr>
              <a:t>put</a:t>
            </a:r>
            <a:r>
              <a:rPr lang="en" sz="1100">
                <a:solidFill>
                  <a:schemeClr val="dk1"/>
                </a:solidFill>
              </a:rPr>
              <a:t> gBASEPATH </a:t>
            </a:r>
            <a:r>
              <a:rPr lang="en" sz="1100">
                <a:solidFill>
                  <a:srgbClr val="932192"/>
                </a:solidFill>
              </a:rPr>
              <a:t>into</a:t>
            </a:r>
            <a:r>
              <a:rPr lang="en" sz="1100">
                <a:solidFill>
                  <a:schemeClr val="dk1"/>
                </a:solidFill>
              </a:rPr>
              <a:t> gBASEPATH</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if</a:t>
            </a:r>
            <a:r>
              <a:rPr lang="en" sz="1100">
                <a:solidFill>
                  <a:schemeClr val="dk1"/>
                </a:solidFill>
              </a:rPr>
              <a:t> gBASEPATH </a:t>
            </a:r>
            <a:r>
              <a:rPr lang="en" sz="1100">
                <a:solidFill>
                  <a:srgbClr val="932192"/>
                </a:solidFill>
              </a:rPr>
              <a:t>is</a:t>
            </a:r>
            <a:r>
              <a:rPr lang="en" sz="1100">
                <a:solidFill>
                  <a:schemeClr val="dk1"/>
                </a:solidFill>
              </a:rPr>
              <a:t> </a:t>
            </a:r>
            <a:r>
              <a:rPr lang="en" sz="1100">
                <a:solidFill>
                  <a:srgbClr val="011892"/>
                </a:solidFill>
              </a:rPr>
              <a:t>"gBASEPATH"</a:t>
            </a:r>
            <a:r>
              <a:rPr lang="en" sz="1100">
                <a:solidFill>
                  <a:schemeClr val="dk1"/>
                </a:solidFill>
              </a:rPr>
              <a:t> </a:t>
            </a:r>
            <a:r>
              <a:rPr b="1" lang="en" sz="1100">
                <a:solidFill>
                  <a:schemeClr val="dk1"/>
                </a:solidFill>
              </a:rPr>
              <a:t>then</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"No direct script access allowed."</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chemeClr val="dk1"/>
                </a:solidFill>
              </a:rPr>
              <a:t>exit</a:t>
            </a:r>
            <a:r>
              <a:rPr lang="en" sz="1100">
                <a:solidFill>
                  <a:schemeClr val="dk1"/>
                </a:solidFill>
              </a:rPr>
              <a:t> </a:t>
            </a:r>
            <a:r>
              <a:rPr lang="en" sz="1100">
                <a:solidFill>
                  <a:srgbClr val="932192"/>
                </a:solidFill>
              </a:rPr>
              <a:t>to</a:t>
            </a:r>
            <a:r>
              <a:rPr lang="en" sz="1100">
                <a:solidFill>
                  <a:schemeClr val="dk1"/>
                </a:solidFill>
              </a:rPr>
              <a:t> </a:t>
            </a:r>
            <a:r>
              <a:rPr lang="en" sz="1100">
                <a:solidFill>
                  <a:srgbClr val="009092"/>
                </a:solidFill>
              </a:rPr>
              <a:t>top</a:t>
            </a:r>
            <a:endParaRPr sz="1100">
              <a:solidFill>
                <a:srgbClr val="009092"/>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end</a:t>
            </a:r>
            <a:r>
              <a:rPr lang="en" sz="1100">
                <a:solidFill>
                  <a:schemeClr val="dk1"/>
                </a:solidFill>
              </a:rPr>
              <a:t> </a:t>
            </a:r>
            <a:r>
              <a:rPr b="1" lang="en" sz="1100">
                <a:solidFill>
                  <a:schemeClr val="dk1"/>
                </a:solidFill>
              </a:rPr>
              <a:t>if</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rgbClr val="008E00"/>
                </a:solidFill>
              </a:rPr>
              <a:t>#get slider data from database , then convert to json</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function</a:t>
            </a:r>
            <a:r>
              <a:rPr lang="en" sz="1100">
                <a:solidFill>
                  <a:schemeClr val="dk1"/>
                </a:solidFill>
              </a:rPr>
              <a:t> getSliderData</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--Load an image fo rthe Slider</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"assets/images/slide1.jpg"</a:t>
            </a:r>
            <a:r>
              <a:rPr lang="en" sz="1100">
                <a:solidFill>
                  <a:schemeClr val="dk1"/>
                </a:solidFill>
              </a:rPr>
              <a:t> </a:t>
            </a:r>
            <a:r>
              <a:rPr lang="en" sz="1100">
                <a:solidFill>
                  <a:srgbClr val="932192"/>
                </a:solidFill>
              </a:rPr>
              <a:t>into</a:t>
            </a:r>
            <a:r>
              <a:rPr lang="en" sz="1100">
                <a:solidFill>
                  <a:schemeClr val="dk1"/>
                </a:solidFill>
              </a:rPr>
              <a:t> tSlider[</a:t>
            </a:r>
            <a:r>
              <a:rPr lang="en" sz="1100">
                <a:solidFill>
                  <a:srgbClr val="011892"/>
                </a:solidFill>
              </a:rPr>
              <a:t>1</a:t>
            </a:r>
            <a:r>
              <a:rPr lang="en" sz="1100">
                <a:solidFill>
                  <a:schemeClr val="dk1"/>
                </a:solidFill>
              </a:rPr>
              <a:t>][</a:t>
            </a:r>
            <a:r>
              <a:rPr lang="en" sz="1100">
                <a:solidFill>
                  <a:srgbClr val="011892"/>
                </a:solidFill>
              </a:rPr>
              <a:t>"slideImgURL"</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"67541"</a:t>
            </a:r>
            <a:r>
              <a:rPr lang="en" sz="1100">
                <a:solidFill>
                  <a:schemeClr val="dk1"/>
                </a:solidFill>
              </a:rPr>
              <a:t> </a:t>
            </a:r>
            <a:r>
              <a:rPr lang="en" sz="1100">
                <a:solidFill>
                  <a:srgbClr val="932192"/>
                </a:solidFill>
              </a:rPr>
              <a:t>into</a:t>
            </a:r>
            <a:r>
              <a:rPr lang="en" sz="1100">
                <a:solidFill>
                  <a:schemeClr val="dk1"/>
                </a:solidFill>
              </a:rPr>
              <a:t> tSlider[</a:t>
            </a:r>
            <a:r>
              <a:rPr lang="en" sz="1100">
                <a:solidFill>
                  <a:srgbClr val="011892"/>
                </a:solidFill>
              </a:rPr>
              <a:t>1</a:t>
            </a:r>
            <a:r>
              <a:rPr lang="en" sz="1100">
                <a:solidFill>
                  <a:schemeClr val="dk1"/>
                </a:solidFill>
              </a:rPr>
              <a:t>][</a:t>
            </a:r>
            <a:r>
              <a:rPr lang="en" sz="1100">
                <a:solidFill>
                  <a:srgbClr val="011892"/>
                </a:solidFill>
              </a:rPr>
              <a:t>"sliderID"</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--Return the Slider Data as an Array</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return</a:t>
            </a:r>
            <a:r>
              <a:rPr lang="en" sz="1100">
                <a:solidFill>
                  <a:schemeClr val="dk1"/>
                </a:solidFill>
              </a:rPr>
              <a:t> tSliderA</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end</a:t>
            </a:r>
            <a:r>
              <a:rPr lang="en" sz="1100">
                <a:solidFill>
                  <a:schemeClr val="dk1"/>
                </a:solidFill>
              </a:rPr>
              <a:t> getSliderData </a:t>
            </a:r>
            <a:endParaRPr sz="1100">
              <a:solidFill>
                <a:schemeClr val="dk1"/>
              </a:solidFill>
            </a:endParaRPr>
          </a:p>
          <a:p>
            <a:pPr indent="0" lvl="0" marL="0" rtl="0">
              <a:lnSpc>
                <a:spcPct val="100000"/>
              </a:lnSpc>
              <a:spcBef>
                <a:spcPts val="0"/>
              </a:spcBef>
              <a:spcAft>
                <a:spcPts val="0"/>
              </a:spcAft>
              <a:buNone/>
            </a:pPr>
            <a:r>
              <a:t/>
            </a:r>
            <a:endParaRPr b="1" sz="1100">
              <a:solidFill>
                <a:schemeClr val="dk1"/>
              </a:solidFill>
            </a:endParaRPr>
          </a:p>
          <a:p>
            <a:pPr indent="0" lvl="0" marL="0" rtl="0">
              <a:lnSpc>
                <a:spcPct val="100000"/>
              </a:lnSpc>
              <a:spcBef>
                <a:spcPts val="0"/>
              </a:spcBef>
              <a:spcAft>
                <a:spcPts val="0"/>
              </a:spcAft>
              <a:buClr>
                <a:srgbClr val="000000"/>
              </a:buClr>
              <a:buSzPts val="1100"/>
              <a:buFont typeface="Arial"/>
              <a:buNone/>
            </a:pPr>
            <a:r>
              <a:t/>
            </a:r>
            <a:endParaRPr sz="1000"/>
          </a:p>
        </p:txBody>
      </p:sp>
      <p:sp>
        <p:nvSpPr>
          <p:cNvPr id="219" name="Google Shape;219;p26"/>
          <p:cNvSpPr txBox="1"/>
          <p:nvPr/>
        </p:nvSpPr>
        <p:spPr>
          <a:xfrm>
            <a:off x="136075" y="943425"/>
            <a:ext cx="33021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Next up is the model. This where you query the database or get from other web services. Today we are just going to create a simple array data model.</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1. The model MUST always start with the </a:t>
            </a:r>
            <a:r>
              <a:rPr b="1" lang="en">
                <a:solidFill>
                  <a:schemeClr val="dk1"/>
                </a:solidFill>
              </a:rPr>
              <a:t>gBASEPATH</a:t>
            </a:r>
            <a:r>
              <a:rPr lang="en">
                <a:solidFill>
                  <a:schemeClr val="dk1"/>
                </a:solidFill>
              </a:rPr>
              <a:t> code to stop hackers.</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2. Next, should be the code that builds the array to return to the controller. Remember, the model only gets the data, it does not know what you plan on doing with it.</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3. Just like LiveCode, you </a:t>
            </a:r>
            <a:r>
              <a:rPr b="1" lang="en">
                <a:solidFill>
                  <a:srgbClr val="918F00"/>
                </a:solidFill>
              </a:rPr>
              <a:t>return</a:t>
            </a:r>
            <a:r>
              <a:rPr lang="en">
                <a:solidFill>
                  <a:schemeClr val="dk1"/>
                </a:solidFill>
              </a:rPr>
              <a:t> the array.</a:t>
            </a:r>
            <a:endParaRPr>
              <a:solidFill>
                <a:schemeClr val="dk1"/>
              </a:solidFill>
            </a:endParaRPr>
          </a:p>
          <a:p>
            <a:pPr indent="0" lvl="0" marL="0" rtl="0">
              <a:lnSpc>
                <a:spcPct val="100000"/>
              </a:lnSpc>
              <a:spcBef>
                <a:spcPts val="0"/>
              </a:spcBef>
              <a:spcAft>
                <a:spcPts val="0"/>
              </a:spcAft>
              <a:buNone/>
            </a:pPr>
            <a:r>
              <a:t/>
            </a:r>
            <a:endParaRPr/>
          </a:p>
        </p:txBody>
      </p:sp>
      <p:sp>
        <p:nvSpPr>
          <p:cNvPr id="220" name="Google Shape;220;p26"/>
          <p:cNvSpPr txBox="1"/>
          <p:nvPr>
            <p:ph type="ctrTitle"/>
          </p:nvPr>
        </p:nvSpPr>
        <p:spPr>
          <a:xfrm>
            <a:off x="3862975" y="768538"/>
            <a:ext cx="44919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Slide Model [models/sliderModel.lc]</a:t>
            </a:r>
            <a:endParaRPr sz="1800">
              <a:solidFill>
                <a:srgbClr val="666666"/>
              </a:solidFill>
            </a:endParaRPr>
          </a:p>
        </p:txBody>
      </p:sp>
      <p:sp>
        <p:nvSpPr>
          <p:cNvPr id="221" name="Google Shape;221;p26"/>
          <p:cNvSpPr/>
          <p:nvPr/>
        </p:nvSpPr>
        <p:spPr>
          <a:xfrm>
            <a:off x="6353113" y="1460438"/>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222" name="Google Shape;222;p26"/>
          <p:cNvSpPr/>
          <p:nvPr/>
        </p:nvSpPr>
        <p:spPr>
          <a:xfrm>
            <a:off x="7641263" y="2801213"/>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sp>
        <p:nvSpPr>
          <p:cNvPr id="223" name="Google Shape;223;p26"/>
          <p:cNvSpPr/>
          <p:nvPr/>
        </p:nvSpPr>
        <p:spPr>
          <a:xfrm>
            <a:off x="5435088" y="4365213"/>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3</a:t>
            </a:r>
            <a:endParaRPr b="1">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 name="Shape 40"/>
        <p:cNvGrpSpPr/>
        <p:nvPr/>
      </p:nvGrpSpPr>
      <p:grpSpPr>
        <a:xfrm>
          <a:off x="0" y="0"/>
          <a:ext cx="0" cy="0"/>
          <a:chOff x="0" y="0"/>
          <a:chExt cx="0" cy="0"/>
        </a:xfrm>
      </p:grpSpPr>
      <p:sp>
        <p:nvSpPr>
          <p:cNvPr id="41" name="Google Shape;41;p9"/>
          <p:cNvSpPr txBox="1"/>
          <p:nvPr>
            <p:ph type="ctrTitle"/>
          </p:nvPr>
        </p:nvSpPr>
        <p:spPr>
          <a:xfrm>
            <a:off x="4163450" y="424000"/>
            <a:ext cx="4517100" cy="1568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000"/>
              <a:t>Create a LiveCode Cloud Server in </a:t>
            </a:r>
            <a:endParaRPr sz="3000"/>
          </a:p>
          <a:p>
            <a:pPr indent="0" lvl="0" marL="0" rtl="0">
              <a:spcBef>
                <a:spcPts val="0"/>
              </a:spcBef>
              <a:spcAft>
                <a:spcPts val="0"/>
              </a:spcAft>
              <a:buNone/>
            </a:pPr>
            <a:r>
              <a:rPr lang="en" sz="3000"/>
              <a:t>6 Steps in 60 Minutes</a:t>
            </a:r>
            <a:endParaRPr sz="3000"/>
          </a:p>
        </p:txBody>
      </p:sp>
      <p:pic>
        <p:nvPicPr>
          <p:cNvPr id="42" name="Google Shape;42;p9"/>
          <p:cNvPicPr preferRelativeResize="0"/>
          <p:nvPr/>
        </p:nvPicPr>
        <p:blipFill rotWithShape="1">
          <a:blip r:embed="rId3">
            <a:alphaModFix/>
          </a:blip>
          <a:srcRect b="0" l="14588" r="17935" t="0"/>
          <a:stretch/>
        </p:blipFill>
        <p:spPr>
          <a:xfrm>
            <a:off x="702025" y="389225"/>
            <a:ext cx="3086100" cy="4573549"/>
          </a:xfrm>
          <a:prstGeom prst="rect">
            <a:avLst/>
          </a:prstGeom>
          <a:noFill/>
          <a:ln>
            <a:noFill/>
          </a:ln>
        </p:spPr>
      </p:pic>
      <p:sp>
        <p:nvSpPr>
          <p:cNvPr id="43" name="Google Shape;43;p9"/>
          <p:cNvSpPr txBox="1"/>
          <p:nvPr>
            <p:ph type="ctrTitle"/>
          </p:nvPr>
        </p:nvSpPr>
        <p:spPr>
          <a:xfrm>
            <a:off x="4630525" y="2411200"/>
            <a:ext cx="4304700" cy="15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100">
                <a:solidFill>
                  <a:srgbClr val="222222"/>
                </a:solidFill>
              </a:rPr>
              <a:t>The slides and all the code and support files are located on a public Google drive and are open source and you are free to learn and reuse in your own project. You will see both the slides and a zip file. The files have been also uploaded in the app folder:</a:t>
            </a:r>
            <a:endParaRPr b="0" sz="1100">
              <a:solidFill>
                <a:srgbClr val="222222"/>
              </a:solidFill>
            </a:endParaRPr>
          </a:p>
          <a:p>
            <a:pPr indent="0" lvl="0" marL="0" rtl="0" algn="l">
              <a:spcBef>
                <a:spcPts val="0"/>
              </a:spcBef>
              <a:spcAft>
                <a:spcPts val="0"/>
              </a:spcAft>
              <a:buNone/>
            </a:pPr>
            <a:r>
              <a:rPr b="0" lang="en" sz="1100">
                <a:solidFill>
                  <a:srgbClr val="222222"/>
                </a:solidFill>
              </a:rPr>
              <a:t>	</a:t>
            </a:r>
            <a:r>
              <a:rPr b="0" lang="en" sz="1100" u="sng">
                <a:solidFill>
                  <a:schemeClr val="hlink"/>
                </a:solidFill>
                <a:hlinkClick r:id="rId4"/>
              </a:rPr>
              <a:t>https://drive.google.com/drive/folders/0B8B_tWKHZdTLfmlSdVZhUlFSQzNGYWhFcVVVTnZNUGk5TVFzaUxTZTFtcDZ4RWpMZW1TdE0</a:t>
            </a:r>
            <a:r>
              <a:rPr b="0" lang="en" sz="1100">
                <a:solidFill>
                  <a:srgbClr val="222222"/>
                </a:solidFill>
              </a:rPr>
              <a:t> </a:t>
            </a:r>
            <a:endParaRPr b="0" sz="1100">
              <a:solidFill>
                <a:srgbClr val="22222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7"/>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#2 Understanding Control + Model + View development</a:t>
            </a:r>
            <a:endParaRPr sz="1800">
              <a:solidFill>
                <a:srgbClr val="434343"/>
              </a:solidFill>
            </a:endParaRPr>
          </a:p>
          <a:p>
            <a:pPr indent="0" lvl="0" marL="0" rtl="0">
              <a:spcBef>
                <a:spcPts val="0"/>
              </a:spcBef>
              <a:spcAft>
                <a:spcPts val="0"/>
              </a:spcAft>
              <a:buNone/>
            </a:pPr>
            <a:r>
              <a:t/>
            </a:r>
            <a:endParaRPr sz="2400"/>
          </a:p>
        </p:txBody>
      </p:sp>
      <p:pic>
        <p:nvPicPr>
          <p:cNvPr id="229" name="Google Shape;229;p27"/>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230" name="Google Shape;230;p27"/>
          <p:cNvSpPr txBox="1"/>
          <p:nvPr/>
        </p:nvSpPr>
        <p:spPr>
          <a:xfrm>
            <a:off x="3864225" y="1477900"/>
            <a:ext cx="5070900" cy="3747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sz="1100">
                <a:solidFill>
                  <a:schemeClr val="dk1"/>
                </a:solidFill>
              </a:rPr>
              <a:t>command</a:t>
            </a:r>
            <a:r>
              <a:rPr lang="en" sz="1100">
                <a:solidFill>
                  <a:schemeClr val="dk1"/>
                </a:solidFill>
              </a:rPr>
              <a:t> homeHTML</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rigLoadModel </a:t>
            </a:r>
            <a:r>
              <a:rPr lang="en" sz="1100">
                <a:solidFill>
                  <a:srgbClr val="011892"/>
                </a:solidFill>
              </a:rPr>
              <a:t>"sliderModel"</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 load slider images and data    </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getSliderData() </a:t>
            </a:r>
            <a:r>
              <a:rPr lang="en" sz="1100">
                <a:solidFill>
                  <a:srgbClr val="932192"/>
                </a:solidFill>
              </a:rPr>
              <a:t>into</a:t>
            </a:r>
            <a:r>
              <a:rPr lang="en" sz="1100">
                <a:solidFill>
                  <a:schemeClr val="dk1"/>
                </a:solidFill>
              </a:rPr>
              <a:t> tSliderArray</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rgbClr val="918F00"/>
                </a:solidFill>
              </a:rPr>
              <a:t>    </a:t>
            </a:r>
            <a:r>
              <a:rPr b="1" lang="en" sz="1100">
                <a:solidFill>
                  <a:srgbClr val="008E00"/>
                </a:solidFill>
              </a:rPr>
              <a:t># all data MUST be put in gData Array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rgbClr val="918F00"/>
                </a:solidFill>
              </a:rPr>
              <a:t>    put</a:t>
            </a:r>
            <a:r>
              <a:rPr lang="en" sz="1100">
                <a:solidFill>
                  <a:schemeClr val="dk1"/>
                </a:solidFill>
              </a:rPr>
              <a:t> tSliderArray into gData[</a:t>
            </a:r>
            <a:r>
              <a:rPr lang="en" sz="1100">
                <a:solidFill>
                  <a:srgbClr val="011892"/>
                </a:solidFill>
              </a:rPr>
              <a:t>"slider"</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rgbClr val="918F00"/>
              </a:solidFill>
            </a:endParaRPr>
          </a:p>
          <a:p>
            <a:pPr indent="0" lvl="0" marL="0" rtl="0">
              <a:lnSpc>
                <a:spcPct val="115000"/>
              </a:lnSpc>
              <a:spcBef>
                <a:spcPts val="0"/>
              </a:spcBef>
              <a:spcAft>
                <a:spcPts val="0"/>
              </a:spcAft>
              <a:buClr>
                <a:schemeClr val="dk1"/>
              </a:buClr>
              <a:buSzPts val="1100"/>
              <a:buFont typeface="Arial"/>
              <a:buNone/>
            </a:pPr>
            <a:r>
              <a:rPr b="1" lang="en" sz="1100">
                <a:solidFill>
                  <a:srgbClr val="918F00"/>
                </a:solidFill>
              </a:rPr>
              <a:t>     get</a:t>
            </a:r>
            <a:r>
              <a:rPr lang="en" sz="1100">
                <a:solidFill>
                  <a:schemeClr val="dk1"/>
                </a:solidFill>
              </a:rPr>
              <a:t> rigLoadView(</a:t>
            </a:r>
            <a:r>
              <a:rPr lang="en" sz="1100">
                <a:solidFill>
                  <a:srgbClr val="011892"/>
                </a:solidFill>
              </a:rPr>
              <a:t>"index"</a:t>
            </a: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end</a:t>
            </a:r>
            <a:r>
              <a:rPr lang="en" sz="1100">
                <a:solidFill>
                  <a:schemeClr val="dk1"/>
                </a:solidFill>
              </a:rPr>
              <a:t> homeHTML</a:t>
            </a:r>
            <a:endParaRPr sz="10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sz="1000">
              <a:solidFill>
                <a:schemeClr val="dk1"/>
              </a:solidFill>
              <a:latin typeface="Droid Sans"/>
              <a:ea typeface="Droid Sans"/>
              <a:cs typeface="Droid Sans"/>
              <a:sym typeface="Droid Sans"/>
            </a:endParaRPr>
          </a:p>
          <a:p>
            <a:pPr indent="0" lvl="0" marL="0" rtl="0">
              <a:lnSpc>
                <a:spcPct val="100000"/>
              </a:lnSpc>
              <a:spcBef>
                <a:spcPts val="0"/>
              </a:spcBef>
              <a:spcAft>
                <a:spcPts val="0"/>
              </a:spcAft>
              <a:buClr>
                <a:srgbClr val="000000"/>
              </a:buClr>
              <a:buSzPts val="1100"/>
              <a:buFont typeface="Arial"/>
              <a:buNone/>
            </a:pPr>
            <a:r>
              <a:t/>
            </a:r>
            <a:endParaRPr sz="1000"/>
          </a:p>
        </p:txBody>
      </p:sp>
      <p:sp>
        <p:nvSpPr>
          <p:cNvPr id="231" name="Google Shape;231;p27"/>
          <p:cNvSpPr txBox="1"/>
          <p:nvPr/>
        </p:nvSpPr>
        <p:spPr>
          <a:xfrm>
            <a:off x="136075" y="943425"/>
            <a:ext cx="33021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The job of the Controller is to be the traffic cop between the Model [Data] and the View [output.] Because of that, nothing goes in or out of the web server without going through the controller.</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1. To use a model, you must load it first with the </a:t>
            </a:r>
            <a:r>
              <a:rPr b="1" lang="en">
                <a:solidFill>
                  <a:schemeClr val="dk1"/>
                </a:solidFill>
              </a:rPr>
              <a:t>rigLoadModel</a:t>
            </a:r>
            <a:r>
              <a:rPr lang="en">
                <a:solidFill>
                  <a:schemeClr val="dk1"/>
                </a:solidFill>
              </a:rPr>
              <a:t> function.</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2. All the the command names </a:t>
            </a:r>
            <a:r>
              <a:rPr b="1" lang="en">
                <a:solidFill>
                  <a:schemeClr val="dk1"/>
                </a:solidFill>
              </a:rPr>
              <a:t>MUST</a:t>
            </a:r>
            <a:r>
              <a:rPr lang="en">
                <a:solidFill>
                  <a:schemeClr val="dk1"/>
                </a:solidFill>
              </a:rPr>
              <a:t>  be put into the global  </a:t>
            </a:r>
            <a:r>
              <a:rPr b="1" lang="en">
                <a:solidFill>
                  <a:schemeClr val="dk1"/>
                </a:solidFill>
              </a:rPr>
              <a:t>gControllerHandlers</a:t>
            </a:r>
            <a:r>
              <a:rPr lang="en">
                <a:solidFill>
                  <a:schemeClr val="dk1"/>
                </a:solidFill>
              </a:rPr>
              <a:t> variable as a comma separated text</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3. Just like LiveCode, the script goes here.</a:t>
            </a:r>
            <a:endParaRPr>
              <a:solidFill>
                <a:schemeClr val="dk1"/>
              </a:solidFill>
            </a:endParaRPr>
          </a:p>
          <a:p>
            <a:pPr indent="0" lvl="0" marL="0" rtl="0">
              <a:lnSpc>
                <a:spcPct val="100000"/>
              </a:lnSpc>
              <a:spcBef>
                <a:spcPts val="0"/>
              </a:spcBef>
              <a:spcAft>
                <a:spcPts val="0"/>
              </a:spcAft>
              <a:buNone/>
            </a:pPr>
            <a:r>
              <a:t/>
            </a:r>
            <a:endParaRPr/>
          </a:p>
        </p:txBody>
      </p:sp>
      <p:sp>
        <p:nvSpPr>
          <p:cNvPr id="232" name="Google Shape;232;p27"/>
          <p:cNvSpPr txBox="1"/>
          <p:nvPr>
            <p:ph type="ctrTitle"/>
          </p:nvPr>
        </p:nvSpPr>
        <p:spPr>
          <a:xfrm>
            <a:off x="3744525" y="850850"/>
            <a:ext cx="45621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All road lead to a Controller [</a:t>
            </a:r>
            <a:r>
              <a:rPr lang="en" sz="1800">
                <a:solidFill>
                  <a:schemeClr val="dk2"/>
                </a:solidFill>
              </a:rPr>
              <a:t>index.lc]</a:t>
            </a:r>
            <a:endParaRPr sz="1800">
              <a:solidFill>
                <a:srgbClr val="666666"/>
              </a:solidFill>
            </a:endParaRPr>
          </a:p>
        </p:txBody>
      </p:sp>
      <p:sp>
        <p:nvSpPr>
          <p:cNvPr id="233" name="Google Shape;233;p27"/>
          <p:cNvSpPr/>
          <p:nvPr/>
        </p:nvSpPr>
        <p:spPr>
          <a:xfrm>
            <a:off x="5846938" y="1748938"/>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234" name="Google Shape;234;p27"/>
          <p:cNvSpPr/>
          <p:nvPr/>
        </p:nvSpPr>
        <p:spPr>
          <a:xfrm>
            <a:off x="6552713" y="2381238"/>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sp>
        <p:nvSpPr>
          <p:cNvPr id="235" name="Google Shape;235;p27"/>
          <p:cNvSpPr/>
          <p:nvPr/>
        </p:nvSpPr>
        <p:spPr>
          <a:xfrm>
            <a:off x="6697388" y="3279613"/>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3</a:t>
            </a:r>
            <a:endParaRPr b="1">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8"/>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#2 Understanding Control + Model + View development</a:t>
            </a:r>
            <a:endParaRPr sz="1800">
              <a:solidFill>
                <a:srgbClr val="434343"/>
              </a:solidFill>
            </a:endParaRPr>
          </a:p>
          <a:p>
            <a:pPr indent="0" lvl="0" marL="0" rtl="0">
              <a:spcBef>
                <a:spcPts val="0"/>
              </a:spcBef>
              <a:spcAft>
                <a:spcPts val="0"/>
              </a:spcAft>
              <a:buNone/>
            </a:pPr>
            <a:r>
              <a:t/>
            </a:r>
            <a:endParaRPr sz="2400"/>
          </a:p>
        </p:txBody>
      </p:sp>
      <p:pic>
        <p:nvPicPr>
          <p:cNvPr id="241" name="Google Shape;241;p28"/>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242" name="Google Shape;242;p28"/>
          <p:cNvSpPr txBox="1"/>
          <p:nvPr/>
        </p:nvSpPr>
        <p:spPr>
          <a:xfrm>
            <a:off x="3710225" y="1477900"/>
            <a:ext cx="5224800" cy="3747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100">
                <a:solidFill>
                  <a:schemeClr val="dk1"/>
                </a:solidFill>
              </a:rPr>
              <a:t>&lt;html&gt;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&lt;p </a:t>
            </a:r>
            <a:r>
              <a:rPr lang="en" sz="1100">
                <a:solidFill>
                  <a:srgbClr val="009092"/>
                </a:solidFill>
              </a:rPr>
              <a:t>id</a:t>
            </a:r>
            <a:r>
              <a:rPr lang="en" sz="1100">
                <a:solidFill>
                  <a:schemeClr val="dk1"/>
                </a:solidFill>
              </a:rPr>
              <a:t>=</a:t>
            </a:r>
            <a:r>
              <a:rPr lang="en" sz="1100">
                <a:solidFill>
                  <a:srgbClr val="011892"/>
                </a:solidFill>
              </a:rPr>
              <a:t>"slider"</a:t>
            </a:r>
            <a:r>
              <a:rPr lang="en" sz="1100">
                <a:solidFill>
                  <a:schemeClr val="dk1"/>
                </a:solidFill>
              </a:rPr>
              <a:t>&gt; &lt;? </a:t>
            </a:r>
            <a:r>
              <a:rPr b="1" lang="en" sz="1100">
                <a:solidFill>
                  <a:srgbClr val="918F00"/>
                </a:solidFill>
              </a:rPr>
              <a:t>return</a:t>
            </a:r>
            <a:r>
              <a:rPr lang="en" sz="1100">
                <a:solidFill>
                  <a:schemeClr val="dk1"/>
                </a:solidFill>
              </a:rPr>
              <a:t> </a:t>
            </a:r>
            <a:r>
              <a:rPr lang="en" sz="1100">
                <a:solidFill>
                  <a:srgbClr val="011892"/>
                </a:solidFill>
              </a:rPr>
              <a:t>1</a:t>
            </a:r>
            <a:r>
              <a:rPr lang="en" sz="1100">
                <a:solidFill>
                  <a:schemeClr val="dk1"/>
                </a:solidFill>
              </a:rPr>
              <a:t>+</a:t>
            </a:r>
            <a:r>
              <a:rPr lang="en" sz="1100">
                <a:solidFill>
                  <a:srgbClr val="011892"/>
                </a:solidFill>
              </a:rPr>
              <a:t>0</a:t>
            </a:r>
            <a:r>
              <a:rPr lang="en" sz="1100">
                <a:solidFill>
                  <a:schemeClr val="dk1"/>
                </a:solidFill>
              </a:rPr>
              <a:t> &amp; </a:t>
            </a:r>
            <a:r>
              <a:rPr lang="en" sz="1100">
                <a:solidFill>
                  <a:srgbClr val="011892"/>
                </a:solidFill>
              </a:rPr>
              <a:t>". Slider"</a:t>
            </a:r>
            <a:r>
              <a:rPr lang="en" sz="1100">
                <a:solidFill>
                  <a:schemeClr val="dk1"/>
                </a:solidFill>
              </a:rPr>
              <a:t> ?&gt;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&lt;</a:t>
            </a:r>
            <a:r>
              <a:rPr lang="en" sz="1100">
                <a:solidFill>
                  <a:srgbClr val="932192"/>
                </a:solidFill>
              </a:rPr>
              <a:t>img</a:t>
            </a:r>
            <a:r>
              <a:rPr lang="en" sz="1100">
                <a:solidFill>
                  <a:schemeClr val="dk1"/>
                </a:solidFill>
              </a:rPr>
              <a:t> src=</a:t>
            </a:r>
            <a:r>
              <a:rPr lang="en" sz="1100">
                <a:solidFill>
                  <a:srgbClr val="011892"/>
                </a:solidFill>
              </a:rPr>
              <a:t>"[[gConfig["</a:t>
            </a:r>
            <a:r>
              <a:rPr lang="en" sz="1100">
                <a:solidFill>
                  <a:schemeClr val="dk1"/>
                </a:solidFill>
              </a:rPr>
              <a:t>baseUrl</a:t>
            </a:r>
            <a:r>
              <a:rPr lang="en" sz="1100">
                <a:solidFill>
                  <a:srgbClr val="011892"/>
                </a:solidFill>
              </a:rPr>
              <a:t>"]]][[gData["</a:t>
            </a:r>
            <a:r>
              <a:rPr lang="en" sz="1100">
                <a:solidFill>
                  <a:schemeClr val="dk1"/>
                </a:solidFill>
              </a:rPr>
              <a:t>slider</a:t>
            </a:r>
            <a:r>
              <a:rPr lang="en" sz="1100">
                <a:solidFill>
                  <a:srgbClr val="011892"/>
                </a:solidFill>
              </a:rPr>
              <a:t>"][1]["</a:t>
            </a:r>
            <a:r>
              <a:rPr lang="en" sz="1100">
                <a:solidFill>
                  <a:schemeClr val="dk1"/>
                </a:solidFill>
              </a:rPr>
              <a:t>slideImgURL</a:t>
            </a:r>
            <a:r>
              <a:rPr lang="en" sz="1100">
                <a:solidFill>
                  <a:srgbClr val="011892"/>
                </a:solidFill>
              </a:rPr>
              <a:t>"]]]"</a:t>
            </a:r>
            <a:r>
              <a:rPr lang="en" sz="1100">
                <a:solidFill>
                  <a:schemeClr val="dk1"/>
                </a:solidFill>
              </a:rPr>
              <a:t>/&gt;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&lt;/p&gt;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&lt;p </a:t>
            </a:r>
            <a:r>
              <a:rPr lang="en" sz="1100">
                <a:solidFill>
                  <a:srgbClr val="009092"/>
                </a:solidFill>
              </a:rPr>
              <a:t>id</a:t>
            </a:r>
            <a:r>
              <a:rPr lang="en" sz="1100">
                <a:solidFill>
                  <a:schemeClr val="dk1"/>
                </a:solidFill>
              </a:rPr>
              <a:t>=</a:t>
            </a:r>
            <a:r>
              <a:rPr lang="en" sz="1100">
                <a:solidFill>
                  <a:srgbClr val="011892"/>
                </a:solidFill>
              </a:rPr>
              <a:t>"products"</a:t>
            </a:r>
            <a:r>
              <a:rPr lang="en" sz="1100">
                <a:solidFill>
                  <a:schemeClr val="dk1"/>
                </a:solidFill>
              </a:rPr>
              <a:t>&gt;</a:t>
            </a:r>
            <a:r>
              <a:rPr lang="en" sz="1100">
                <a:solidFill>
                  <a:srgbClr val="011892"/>
                </a:solidFill>
              </a:rPr>
              <a:t>2.</a:t>
            </a:r>
            <a:r>
              <a:rPr lang="en" sz="1100">
                <a:solidFill>
                  <a:schemeClr val="dk1"/>
                </a:solidFill>
              </a:rPr>
              <a:t> Products&lt;/p&gt;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&lt;p </a:t>
            </a:r>
            <a:r>
              <a:rPr lang="en" sz="1100">
                <a:solidFill>
                  <a:srgbClr val="009092"/>
                </a:solidFill>
              </a:rPr>
              <a:t>id</a:t>
            </a:r>
            <a:r>
              <a:rPr lang="en" sz="1100">
                <a:solidFill>
                  <a:schemeClr val="dk1"/>
                </a:solidFill>
              </a:rPr>
              <a:t>=</a:t>
            </a:r>
            <a:r>
              <a:rPr lang="en" sz="1100">
                <a:solidFill>
                  <a:srgbClr val="011892"/>
                </a:solidFill>
              </a:rPr>
              <a:t>"categories"</a:t>
            </a:r>
            <a:r>
              <a:rPr lang="en" sz="1100">
                <a:solidFill>
                  <a:schemeClr val="dk1"/>
                </a:solidFill>
              </a:rPr>
              <a:t>&gt;</a:t>
            </a:r>
            <a:r>
              <a:rPr lang="en" sz="1100">
                <a:solidFill>
                  <a:srgbClr val="011892"/>
                </a:solidFill>
              </a:rPr>
              <a:t>3.</a:t>
            </a:r>
            <a:r>
              <a:rPr lang="en" sz="1100">
                <a:solidFill>
                  <a:schemeClr val="dk1"/>
                </a:solidFill>
              </a:rPr>
              <a:t> Categories&lt;/p&gt;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&lt;/html&gt;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a:p>
            <a:pPr indent="0" lvl="0" marL="0" rtl="0">
              <a:lnSpc>
                <a:spcPct val="100000"/>
              </a:lnSpc>
              <a:spcBef>
                <a:spcPts val="0"/>
              </a:spcBef>
              <a:spcAft>
                <a:spcPts val="0"/>
              </a:spcAft>
              <a:buNone/>
            </a:pPr>
            <a:r>
              <a:t/>
            </a:r>
            <a:endParaRPr sz="1000">
              <a:solidFill>
                <a:schemeClr val="dk1"/>
              </a:solidFill>
              <a:latin typeface="Droid Sans"/>
              <a:ea typeface="Droid Sans"/>
              <a:cs typeface="Droid Sans"/>
              <a:sym typeface="Droid Sans"/>
            </a:endParaRPr>
          </a:p>
          <a:p>
            <a:pPr indent="0" lvl="0" marL="0" rtl="0">
              <a:lnSpc>
                <a:spcPct val="100000"/>
              </a:lnSpc>
              <a:spcBef>
                <a:spcPts val="0"/>
              </a:spcBef>
              <a:spcAft>
                <a:spcPts val="0"/>
              </a:spcAft>
              <a:buClr>
                <a:srgbClr val="000000"/>
              </a:buClr>
              <a:buSzPts val="1100"/>
              <a:buFont typeface="Arial"/>
              <a:buNone/>
            </a:pPr>
            <a:r>
              <a:t/>
            </a:r>
            <a:endParaRPr sz="1000"/>
          </a:p>
        </p:txBody>
      </p:sp>
      <p:sp>
        <p:nvSpPr>
          <p:cNvPr id="243" name="Google Shape;243;p28"/>
          <p:cNvSpPr txBox="1"/>
          <p:nvPr/>
        </p:nvSpPr>
        <p:spPr>
          <a:xfrm>
            <a:off x="136075" y="943425"/>
            <a:ext cx="33021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Now that we have the data array, we need to update our view:</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1. This an example of putting script code in the View. To execute LC script, just wrap it with </a:t>
            </a:r>
            <a:r>
              <a:rPr b="1" lang="en">
                <a:solidFill>
                  <a:schemeClr val="dk1"/>
                </a:solidFill>
              </a:rPr>
              <a:t>&lt;? ... ?&gt;</a:t>
            </a:r>
            <a:r>
              <a:rPr lang="en">
                <a:solidFill>
                  <a:schemeClr val="dk1"/>
                </a:solidFill>
              </a:rPr>
              <a:t>. Then just return your value.</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2. revIgniter framework hold several global variables in an array. </a:t>
            </a:r>
            <a:r>
              <a:rPr b="1" lang="en">
                <a:solidFill>
                  <a:schemeClr val="dk1"/>
                </a:solidFill>
              </a:rPr>
              <a:t>gConfig[“baseURL”] </a:t>
            </a:r>
            <a:r>
              <a:rPr lang="en">
                <a:solidFill>
                  <a:schemeClr val="dk1"/>
                </a:solidFill>
              </a:rPr>
              <a:t>is one of them.</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3. Now that we need to add the image path and name. We get the image info from the array and place it into the HTML.</a:t>
            </a:r>
            <a:endParaRPr>
              <a:solidFill>
                <a:schemeClr val="dk1"/>
              </a:solidFill>
            </a:endParaRPr>
          </a:p>
          <a:p>
            <a:pPr indent="0" lvl="0" marL="0" rtl="0">
              <a:lnSpc>
                <a:spcPct val="100000"/>
              </a:lnSpc>
              <a:spcBef>
                <a:spcPts val="0"/>
              </a:spcBef>
              <a:spcAft>
                <a:spcPts val="0"/>
              </a:spcAft>
              <a:buNone/>
            </a:pPr>
            <a:r>
              <a:t/>
            </a:r>
            <a:endParaRPr/>
          </a:p>
        </p:txBody>
      </p:sp>
      <p:sp>
        <p:nvSpPr>
          <p:cNvPr id="244" name="Google Shape;244;p28"/>
          <p:cNvSpPr txBox="1"/>
          <p:nvPr>
            <p:ph type="ctrTitle"/>
          </p:nvPr>
        </p:nvSpPr>
        <p:spPr>
          <a:xfrm>
            <a:off x="4175250" y="817275"/>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Update the View with the Array</a:t>
            </a:r>
            <a:endParaRPr sz="1800">
              <a:solidFill>
                <a:srgbClr val="666666"/>
              </a:solidFill>
            </a:endParaRPr>
          </a:p>
        </p:txBody>
      </p:sp>
      <p:sp>
        <p:nvSpPr>
          <p:cNvPr id="245" name="Google Shape;245;p28"/>
          <p:cNvSpPr/>
          <p:nvPr/>
        </p:nvSpPr>
        <p:spPr>
          <a:xfrm>
            <a:off x="6697388" y="1692388"/>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246" name="Google Shape;246;p28"/>
          <p:cNvSpPr/>
          <p:nvPr/>
        </p:nvSpPr>
        <p:spPr>
          <a:xfrm>
            <a:off x="4874488" y="2571738"/>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sp>
        <p:nvSpPr>
          <p:cNvPr id="247" name="Google Shape;247;p28"/>
          <p:cNvSpPr/>
          <p:nvPr/>
        </p:nvSpPr>
        <p:spPr>
          <a:xfrm>
            <a:off x="6506888" y="2571738"/>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3</a:t>
            </a:r>
            <a:endParaRPr b="1">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9"/>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34343"/>
                </a:solidFill>
              </a:rPr>
              <a:t>#2 Understanding Control + Model + View development</a:t>
            </a:r>
            <a:endParaRPr sz="1800">
              <a:solidFill>
                <a:srgbClr val="434343"/>
              </a:solidFill>
            </a:endParaRPr>
          </a:p>
          <a:p>
            <a:pPr indent="0" lvl="0" marL="0" rtl="0">
              <a:spcBef>
                <a:spcPts val="0"/>
              </a:spcBef>
              <a:spcAft>
                <a:spcPts val="0"/>
              </a:spcAft>
              <a:buNone/>
            </a:pPr>
            <a:r>
              <a:t/>
            </a:r>
            <a:endParaRPr sz="2400"/>
          </a:p>
        </p:txBody>
      </p:sp>
      <p:pic>
        <p:nvPicPr>
          <p:cNvPr id="253" name="Google Shape;253;p29"/>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254" name="Google Shape;254;p29"/>
          <p:cNvSpPr txBox="1"/>
          <p:nvPr/>
        </p:nvSpPr>
        <p:spPr>
          <a:xfrm>
            <a:off x="1663725" y="1510250"/>
            <a:ext cx="6307800" cy="4194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latin typeface="Droid Sans"/>
                <a:ea typeface="Droid Sans"/>
                <a:cs typeface="Droid Sans"/>
                <a:sym typeface="Droid Sans"/>
              </a:rPr>
              <a:t>You have created your 2 web page, but this time it is built on data and logic</a:t>
            </a:r>
            <a:endParaRPr/>
          </a:p>
        </p:txBody>
      </p:sp>
      <p:sp>
        <p:nvSpPr>
          <p:cNvPr id="255" name="Google Shape;255;p29"/>
          <p:cNvSpPr txBox="1"/>
          <p:nvPr>
            <p:ph type="ctrTitle"/>
          </p:nvPr>
        </p:nvSpPr>
        <p:spPr>
          <a:xfrm>
            <a:off x="2669900" y="1079350"/>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CONGRADULATIONS!</a:t>
            </a:r>
            <a:endParaRPr sz="1800">
              <a:solidFill>
                <a:srgbClr val="666666"/>
              </a:solidFill>
            </a:endParaRPr>
          </a:p>
        </p:txBody>
      </p:sp>
      <p:pic>
        <p:nvPicPr>
          <p:cNvPr id="256" name="Google Shape;256;p29"/>
          <p:cNvPicPr preferRelativeResize="0"/>
          <p:nvPr/>
        </p:nvPicPr>
        <p:blipFill>
          <a:blip r:embed="rId4">
            <a:alphaModFix/>
          </a:blip>
          <a:stretch>
            <a:fillRect/>
          </a:stretch>
        </p:blipFill>
        <p:spPr>
          <a:xfrm>
            <a:off x="859450" y="1929648"/>
            <a:ext cx="7139801" cy="3176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0"/>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34343"/>
                </a:solidFill>
              </a:rPr>
              <a:t>#3 Designing the 2 Views for the Web and App</a:t>
            </a:r>
            <a:endParaRPr sz="1800">
              <a:solidFill>
                <a:srgbClr val="434343"/>
              </a:solidFill>
            </a:endParaRPr>
          </a:p>
        </p:txBody>
      </p:sp>
      <p:pic>
        <p:nvPicPr>
          <p:cNvPr id="262" name="Google Shape;262;p30"/>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263" name="Google Shape;263;p30"/>
          <p:cNvSpPr txBox="1"/>
          <p:nvPr/>
        </p:nvSpPr>
        <p:spPr>
          <a:xfrm>
            <a:off x="464750" y="1552275"/>
            <a:ext cx="3515700" cy="32295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latin typeface="Droid Sans"/>
                <a:ea typeface="Droid Sans"/>
                <a:cs typeface="Droid Sans"/>
                <a:sym typeface="Droid Sans"/>
              </a:rPr>
              <a:t>Now that we have a basic understanding of revIgniter and how to use LiveCode in creating web servers. I want to focus on a major resign question. How to develop cloud based Apps and web pages.</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a:solidFill>
                  <a:schemeClr val="dk1"/>
                </a:solidFill>
                <a:latin typeface="Droid Sans"/>
                <a:ea typeface="Droid Sans"/>
                <a:cs typeface="Droid Sans"/>
                <a:sym typeface="Droid Sans"/>
              </a:rPr>
              <a:t>My advice to you is to focus on the View, Complete you Wireframe, then do a complete mockup in LiveCode and HTML before you start to design the model and controller.</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a:solidFill>
                  <a:schemeClr val="dk1"/>
                </a:solidFill>
                <a:latin typeface="Droid Sans"/>
                <a:ea typeface="Droid Sans"/>
                <a:cs typeface="Droid Sans"/>
                <a:sym typeface="Droid Sans"/>
              </a:rPr>
              <a:t>Always remember that you need to know the design before you start conscruction.</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p>
        </p:txBody>
      </p:sp>
      <p:pic>
        <p:nvPicPr>
          <p:cNvPr id="264" name="Google Shape;264;p30"/>
          <p:cNvPicPr preferRelativeResize="0"/>
          <p:nvPr/>
        </p:nvPicPr>
        <p:blipFill>
          <a:blip r:embed="rId4">
            <a:alphaModFix/>
          </a:blip>
          <a:stretch>
            <a:fillRect/>
          </a:stretch>
        </p:blipFill>
        <p:spPr>
          <a:xfrm>
            <a:off x="5742250" y="1213688"/>
            <a:ext cx="1881300" cy="3344525"/>
          </a:xfrm>
          <a:prstGeom prst="rect">
            <a:avLst/>
          </a:prstGeom>
          <a:noFill/>
          <a:ln cap="flat" cmpd="sng" w="19050">
            <a:solidFill>
              <a:srgbClr val="666666"/>
            </a:solidFill>
            <a:prstDash val="solid"/>
            <a:round/>
            <a:headEnd len="sm" w="sm" type="none"/>
            <a:tailEnd len="sm" w="sm" type="none"/>
          </a:ln>
        </p:spPr>
      </p:pic>
      <p:sp>
        <p:nvSpPr>
          <p:cNvPr id="265" name="Google Shape;265;p30"/>
          <p:cNvSpPr txBox="1"/>
          <p:nvPr>
            <p:ph type="ctrTitle"/>
          </p:nvPr>
        </p:nvSpPr>
        <p:spPr>
          <a:xfrm>
            <a:off x="236600" y="1018575"/>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#Tip - Design Your View First</a:t>
            </a:r>
            <a:endParaRPr sz="1800">
              <a:solidFill>
                <a:srgbClr val="666666"/>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1"/>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#3 Designing the 2 Views for the Web and App</a:t>
            </a:r>
            <a:endParaRPr sz="1800">
              <a:solidFill>
                <a:srgbClr val="434343"/>
              </a:solidFill>
            </a:endParaRPr>
          </a:p>
          <a:p>
            <a:pPr indent="0" lvl="0" marL="0" rtl="0">
              <a:spcBef>
                <a:spcPts val="0"/>
              </a:spcBef>
              <a:spcAft>
                <a:spcPts val="0"/>
              </a:spcAft>
              <a:buNone/>
            </a:pPr>
            <a:r>
              <a:t/>
            </a:r>
            <a:endParaRPr sz="2400"/>
          </a:p>
        </p:txBody>
      </p:sp>
      <p:pic>
        <p:nvPicPr>
          <p:cNvPr id="271" name="Google Shape;271;p31"/>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272" name="Google Shape;272;p31"/>
          <p:cNvSpPr txBox="1"/>
          <p:nvPr/>
        </p:nvSpPr>
        <p:spPr>
          <a:xfrm>
            <a:off x="399125" y="1354375"/>
            <a:ext cx="3383700" cy="35358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Many people try and design their own web templates, but my suggestion is to find an existing HTML page template or even a complete website and then edit the design from there.</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Unless you have the design resources, time, money and desire - </a:t>
            </a:r>
            <a:endParaRPr>
              <a:solidFill>
                <a:schemeClr val="dk1"/>
              </a:solidFill>
            </a:endParaRPr>
          </a:p>
          <a:p>
            <a:pPr indent="0" lvl="0" marL="0" rtl="0">
              <a:lnSpc>
                <a:spcPct val="100000"/>
              </a:lnSpc>
              <a:spcBef>
                <a:spcPts val="0"/>
              </a:spcBef>
              <a:spcAft>
                <a:spcPts val="0"/>
              </a:spcAft>
              <a:buNone/>
            </a:pPr>
            <a:r>
              <a:t/>
            </a:r>
            <a:endParaRPr b="1">
              <a:solidFill>
                <a:schemeClr val="dk1"/>
              </a:solidFill>
            </a:endParaRPr>
          </a:p>
          <a:p>
            <a:pPr indent="0" lvl="0" marL="0" rtl="0" algn="ctr">
              <a:lnSpc>
                <a:spcPct val="100000"/>
              </a:lnSpc>
              <a:spcBef>
                <a:spcPts val="0"/>
              </a:spcBef>
              <a:spcAft>
                <a:spcPts val="0"/>
              </a:spcAft>
              <a:buNone/>
            </a:pPr>
            <a:r>
              <a:rPr b="1" lang="en" sz="3000">
                <a:solidFill>
                  <a:schemeClr val="dk1"/>
                </a:solidFill>
              </a:rPr>
              <a:t>JUST BUY IT!!</a:t>
            </a:r>
            <a:endParaRPr b="1" sz="3000">
              <a:solidFill>
                <a:schemeClr val="dk1"/>
              </a:solidFill>
            </a:endParaRPr>
          </a:p>
        </p:txBody>
      </p:sp>
      <p:pic>
        <p:nvPicPr>
          <p:cNvPr id="273" name="Google Shape;273;p31"/>
          <p:cNvPicPr preferRelativeResize="0"/>
          <p:nvPr/>
        </p:nvPicPr>
        <p:blipFill>
          <a:blip r:embed="rId4">
            <a:alphaModFix/>
          </a:blip>
          <a:stretch>
            <a:fillRect/>
          </a:stretch>
        </p:blipFill>
        <p:spPr>
          <a:xfrm>
            <a:off x="4697775" y="1524038"/>
            <a:ext cx="3835775" cy="3196475"/>
          </a:xfrm>
          <a:prstGeom prst="rect">
            <a:avLst/>
          </a:prstGeom>
          <a:noFill/>
          <a:ln cap="flat" cmpd="sng" w="19050">
            <a:solidFill>
              <a:srgbClr val="D9D9D9"/>
            </a:solidFill>
            <a:prstDash val="solid"/>
            <a:round/>
            <a:headEnd len="sm" w="sm" type="none"/>
            <a:tailEnd len="sm" w="sm" type="none"/>
          </a:ln>
        </p:spPr>
      </p:pic>
      <p:sp>
        <p:nvSpPr>
          <p:cNvPr id="274" name="Google Shape;274;p31"/>
          <p:cNvSpPr txBox="1"/>
          <p:nvPr>
            <p:ph type="ctrTitle"/>
          </p:nvPr>
        </p:nvSpPr>
        <p:spPr>
          <a:xfrm>
            <a:off x="4697775" y="1073375"/>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HTML Templates</a:t>
            </a:r>
            <a:endParaRPr sz="1800">
              <a:solidFill>
                <a:srgbClr val="666666"/>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2"/>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#3 Designing the 2 Views for the Web and App</a:t>
            </a:r>
            <a:endParaRPr sz="1800">
              <a:solidFill>
                <a:srgbClr val="434343"/>
              </a:solidFill>
            </a:endParaRPr>
          </a:p>
          <a:p>
            <a:pPr indent="0" lvl="0" marL="0" rtl="0">
              <a:spcBef>
                <a:spcPts val="0"/>
              </a:spcBef>
              <a:spcAft>
                <a:spcPts val="0"/>
              </a:spcAft>
              <a:buNone/>
            </a:pPr>
            <a:r>
              <a:t/>
            </a:r>
            <a:endParaRPr sz="2400"/>
          </a:p>
        </p:txBody>
      </p:sp>
      <p:pic>
        <p:nvPicPr>
          <p:cNvPr id="280" name="Google Shape;280;p32"/>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281" name="Google Shape;281;p32"/>
          <p:cNvSpPr txBox="1"/>
          <p:nvPr/>
        </p:nvSpPr>
        <p:spPr>
          <a:xfrm>
            <a:off x="399125" y="935000"/>
            <a:ext cx="3570000" cy="395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Our goal is to design an App similar to Apple's App Store. As you can see the User Interface [View] is broken into three sections:</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a:solidFill>
                  <a:schemeClr val="dk1"/>
                </a:solidFill>
              </a:rPr>
              <a:t>1. Slider</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a:solidFill>
                  <a:schemeClr val="dk1"/>
                </a:solidFill>
              </a:rPr>
              <a:t>2. Products</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a:solidFill>
                  <a:schemeClr val="dk1"/>
                </a:solidFill>
              </a:rPr>
              <a:t>3. Category</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lang="en"/>
              <a:t>You will the </a:t>
            </a:r>
            <a:r>
              <a:rPr b="1" lang="en"/>
              <a:t>AppStoreTemplate.HTML</a:t>
            </a:r>
            <a:r>
              <a:rPr lang="en"/>
              <a:t> and the </a:t>
            </a:r>
            <a:r>
              <a:rPr b="1" lang="en"/>
              <a:t>AppStoreTemplate.lc</a:t>
            </a:r>
            <a:r>
              <a:rPr lang="en"/>
              <a:t> </a:t>
            </a:r>
            <a:r>
              <a:rPr lang="en">
                <a:solidFill>
                  <a:schemeClr val="dk1"/>
                </a:solidFill>
              </a:rPr>
              <a:t>files in the files folder. Take a look at them. The HTML is there for your reference. I have converted it to the LiveCode format for you.</a:t>
            </a:r>
            <a:endParaRPr/>
          </a:p>
        </p:txBody>
      </p:sp>
      <p:pic>
        <p:nvPicPr>
          <p:cNvPr id="282" name="Google Shape;282;p32"/>
          <p:cNvPicPr preferRelativeResize="0"/>
          <p:nvPr/>
        </p:nvPicPr>
        <p:blipFill>
          <a:blip r:embed="rId4">
            <a:alphaModFix/>
          </a:blip>
          <a:stretch>
            <a:fillRect/>
          </a:stretch>
        </p:blipFill>
        <p:spPr>
          <a:xfrm>
            <a:off x="4456725" y="863175"/>
            <a:ext cx="4516350" cy="3920201"/>
          </a:xfrm>
          <a:prstGeom prst="rect">
            <a:avLst/>
          </a:prstGeom>
          <a:noFill/>
          <a:ln cap="flat" cmpd="sng" w="19050">
            <a:solidFill>
              <a:srgbClr val="D9D9D9"/>
            </a:solidFill>
            <a:prstDash val="solid"/>
            <a:round/>
            <a:headEnd len="sm" w="sm" type="none"/>
            <a:tailEnd len="sm" w="sm" type="none"/>
          </a:ln>
        </p:spPr>
      </p:pic>
      <p:sp>
        <p:nvSpPr>
          <p:cNvPr id="283" name="Google Shape;283;p32"/>
          <p:cNvSpPr/>
          <p:nvPr/>
        </p:nvSpPr>
        <p:spPr>
          <a:xfrm>
            <a:off x="7710725" y="2893775"/>
            <a:ext cx="1262400" cy="19293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 name="Google Shape;284;p32"/>
          <p:cNvSpPr/>
          <p:nvPr/>
        </p:nvSpPr>
        <p:spPr>
          <a:xfrm>
            <a:off x="4075713" y="1692300"/>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285" name="Google Shape;285;p32"/>
          <p:cNvSpPr/>
          <p:nvPr/>
        </p:nvSpPr>
        <p:spPr>
          <a:xfrm>
            <a:off x="4075713" y="3411525"/>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sp>
        <p:nvSpPr>
          <p:cNvPr id="286" name="Google Shape;286;p32"/>
          <p:cNvSpPr/>
          <p:nvPr/>
        </p:nvSpPr>
        <p:spPr>
          <a:xfrm>
            <a:off x="8348788" y="2466700"/>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3</a:t>
            </a:r>
            <a:endParaRPr b="1">
              <a:solidFill>
                <a:srgbClr val="FFFFFF"/>
              </a:solidFill>
            </a:endParaRPr>
          </a:p>
        </p:txBody>
      </p:sp>
      <p:sp>
        <p:nvSpPr>
          <p:cNvPr id="287" name="Google Shape;287;p32"/>
          <p:cNvSpPr/>
          <p:nvPr/>
        </p:nvSpPr>
        <p:spPr>
          <a:xfrm>
            <a:off x="4524850" y="2893775"/>
            <a:ext cx="3186000" cy="19293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pic>
        <p:nvPicPr>
          <p:cNvPr id="292" name="Google Shape;292;p33"/>
          <p:cNvPicPr preferRelativeResize="0"/>
          <p:nvPr/>
        </p:nvPicPr>
        <p:blipFill>
          <a:blip r:embed="rId3">
            <a:alphaModFix/>
          </a:blip>
          <a:stretch>
            <a:fillRect/>
          </a:stretch>
        </p:blipFill>
        <p:spPr>
          <a:xfrm>
            <a:off x="5596925" y="757887"/>
            <a:ext cx="2268100" cy="4309424"/>
          </a:xfrm>
          <a:prstGeom prst="rect">
            <a:avLst/>
          </a:prstGeom>
          <a:noFill/>
          <a:ln cap="flat" cmpd="sng" w="19050">
            <a:solidFill>
              <a:srgbClr val="D9D9D9"/>
            </a:solidFill>
            <a:prstDash val="solid"/>
            <a:round/>
            <a:headEnd len="sm" w="sm" type="none"/>
            <a:tailEnd len="sm" w="sm" type="none"/>
          </a:ln>
        </p:spPr>
      </p:pic>
      <p:sp>
        <p:nvSpPr>
          <p:cNvPr id="293" name="Google Shape;293;p33"/>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#3 Designing the 2 Views for the Web and App</a:t>
            </a:r>
            <a:endParaRPr sz="1800">
              <a:solidFill>
                <a:srgbClr val="434343"/>
              </a:solidFill>
            </a:endParaRPr>
          </a:p>
          <a:p>
            <a:pPr indent="0" lvl="0" marL="0" rtl="0">
              <a:spcBef>
                <a:spcPts val="0"/>
              </a:spcBef>
              <a:spcAft>
                <a:spcPts val="0"/>
              </a:spcAft>
              <a:buNone/>
            </a:pPr>
            <a:r>
              <a:t/>
            </a:r>
            <a:endParaRPr sz="2400"/>
          </a:p>
        </p:txBody>
      </p:sp>
      <p:pic>
        <p:nvPicPr>
          <p:cNvPr id="294" name="Google Shape;294;p33"/>
          <p:cNvPicPr preferRelativeResize="0"/>
          <p:nvPr/>
        </p:nvPicPr>
        <p:blipFill rotWithShape="1">
          <a:blip r:embed="rId4">
            <a:alphaModFix/>
          </a:blip>
          <a:srcRect b="0" l="14588" r="17935" t="0"/>
          <a:stretch/>
        </p:blipFill>
        <p:spPr>
          <a:xfrm>
            <a:off x="43475" y="28750"/>
            <a:ext cx="481099" cy="650574"/>
          </a:xfrm>
          <a:prstGeom prst="rect">
            <a:avLst/>
          </a:prstGeom>
          <a:noFill/>
          <a:ln>
            <a:noFill/>
          </a:ln>
        </p:spPr>
      </p:pic>
      <p:sp>
        <p:nvSpPr>
          <p:cNvPr id="295" name="Google Shape;295;p33"/>
          <p:cNvSpPr txBox="1"/>
          <p:nvPr/>
        </p:nvSpPr>
        <p:spPr>
          <a:xfrm>
            <a:off x="266175" y="935000"/>
            <a:ext cx="3656100" cy="395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The AppStore_iPhone.livecode project file is also included. It is a simple demo app of the iPhone's App Store in LiveCode. You will notice our three areas again:</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a:solidFill>
                  <a:schemeClr val="dk1"/>
                </a:solidFill>
              </a:rPr>
              <a:t>1. Slider</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a:solidFill>
                  <a:schemeClr val="dk1"/>
                </a:solidFill>
              </a:rPr>
              <a:t>2. Products</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a:solidFill>
                  <a:schemeClr val="dk1"/>
                </a:solidFill>
              </a:rPr>
              <a:t>3. Category [on Another Card]</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lang="en"/>
              <a:t>You will the </a:t>
            </a:r>
            <a:r>
              <a:rPr b="1" lang="en"/>
              <a:t>AppStoreTemplate.HTML</a:t>
            </a:r>
            <a:r>
              <a:rPr lang="en"/>
              <a:t> and the </a:t>
            </a:r>
            <a:r>
              <a:rPr b="1" lang="en"/>
              <a:t>AppStoreTemplate.lc</a:t>
            </a:r>
            <a:r>
              <a:rPr lang="en"/>
              <a:t> </a:t>
            </a:r>
            <a:r>
              <a:rPr lang="en">
                <a:solidFill>
                  <a:schemeClr val="dk1"/>
                </a:solidFill>
              </a:rPr>
              <a:t>files in the files folder. Take a look at them. The HTML is there for your reference. I have converted it to the LiveCode format for you.</a:t>
            </a:r>
            <a:endParaRPr/>
          </a:p>
        </p:txBody>
      </p:sp>
      <p:sp>
        <p:nvSpPr>
          <p:cNvPr id="296" name="Google Shape;296;p33"/>
          <p:cNvSpPr/>
          <p:nvPr/>
        </p:nvSpPr>
        <p:spPr>
          <a:xfrm>
            <a:off x="5077788" y="1433950"/>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297" name="Google Shape;297;p33"/>
          <p:cNvSpPr/>
          <p:nvPr/>
        </p:nvSpPr>
        <p:spPr>
          <a:xfrm>
            <a:off x="5132588" y="2893775"/>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sp>
        <p:nvSpPr>
          <p:cNvPr id="298" name="Google Shape;298;p33"/>
          <p:cNvSpPr/>
          <p:nvPr/>
        </p:nvSpPr>
        <p:spPr>
          <a:xfrm>
            <a:off x="6931788" y="4442075"/>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3</a:t>
            </a:r>
            <a:endParaRPr b="1">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4"/>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34343"/>
                </a:solidFill>
              </a:rPr>
              <a:t>#4 Creating a Data Model</a:t>
            </a:r>
            <a:endParaRPr sz="1800">
              <a:solidFill>
                <a:srgbClr val="434343"/>
              </a:solidFill>
            </a:endParaRPr>
          </a:p>
        </p:txBody>
      </p:sp>
      <p:pic>
        <p:nvPicPr>
          <p:cNvPr id="304" name="Google Shape;304;p34"/>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305" name="Google Shape;305;p34"/>
          <p:cNvSpPr txBox="1"/>
          <p:nvPr/>
        </p:nvSpPr>
        <p:spPr>
          <a:xfrm>
            <a:off x="188525" y="952525"/>
            <a:ext cx="28254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latin typeface="Droid Sans"/>
                <a:ea typeface="Droid Sans"/>
                <a:cs typeface="Droid Sans"/>
                <a:sym typeface="Droid Sans"/>
              </a:rPr>
              <a:t>What is a Data Model? It is an array structure which usually matches your view. The job of the controller is to call the different model functions to create an array to be used in the view.</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a:solidFill>
                  <a:schemeClr val="dk1"/>
                </a:solidFill>
                <a:latin typeface="Droid Sans"/>
                <a:ea typeface="Droid Sans"/>
                <a:cs typeface="Droid Sans"/>
                <a:sym typeface="Droid Sans"/>
              </a:rPr>
              <a:t>We have three areas of our view,  so we will create a matching model array. We will also create 3 models in revIgniter to product the data we need.</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p>
        </p:txBody>
      </p:sp>
      <p:pic>
        <p:nvPicPr>
          <p:cNvPr id="306" name="Google Shape;306;p34"/>
          <p:cNvPicPr preferRelativeResize="0"/>
          <p:nvPr/>
        </p:nvPicPr>
        <p:blipFill>
          <a:blip r:embed="rId4">
            <a:alphaModFix/>
          </a:blip>
          <a:stretch>
            <a:fillRect/>
          </a:stretch>
        </p:blipFill>
        <p:spPr>
          <a:xfrm>
            <a:off x="3350075" y="679337"/>
            <a:ext cx="2268100" cy="4309424"/>
          </a:xfrm>
          <a:prstGeom prst="rect">
            <a:avLst/>
          </a:prstGeom>
          <a:noFill/>
          <a:ln cap="flat" cmpd="sng" w="19050">
            <a:solidFill>
              <a:srgbClr val="D9D9D9"/>
            </a:solidFill>
            <a:prstDash val="solid"/>
            <a:round/>
            <a:headEnd len="sm" w="sm" type="none"/>
            <a:tailEnd len="sm" w="sm" type="none"/>
          </a:ln>
        </p:spPr>
      </p:pic>
      <p:sp>
        <p:nvSpPr>
          <p:cNvPr id="307" name="Google Shape;307;p34"/>
          <p:cNvSpPr txBox="1"/>
          <p:nvPr/>
        </p:nvSpPr>
        <p:spPr>
          <a:xfrm>
            <a:off x="6008950" y="762750"/>
            <a:ext cx="28254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latin typeface="Droid Sans"/>
                <a:ea typeface="Droid Sans"/>
                <a:cs typeface="Droid Sans"/>
                <a:sym typeface="Droid Sans"/>
              </a:rPr>
              <a:t>1. AppStore["slider"]</a:t>
            </a:r>
            <a:endParaRPr>
              <a:solidFill>
                <a:schemeClr val="dk1"/>
              </a:solidFill>
            </a:endParaRPr>
          </a:p>
          <a:p>
            <a:pPr indent="0" lvl="0" marL="0" rtl="0">
              <a:lnSpc>
                <a:spcPct val="100000"/>
              </a:lnSpc>
              <a:spcBef>
                <a:spcPts val="0"/>
              </a:spcBef>
              <a:spcAft>
                <a:spcPts val="0"/>
              </a:spcAft>
              <a:buNone/>
            </a:pPr>
            <a:r>
              <a:rPr lang="en"/>
              <a:t>	</a:t>
            </a:r>
            <a:r>
              <a:rPr lang="en">
                <a:solidFill>
                  <a:schemeClr val="dk1"/>
                </a:solidFill>
                <a:latin typeface="Droid Sans"/>
                <a:ea typeface="Droid Sans"/>
                <a:cs typeface="Droid Sans"/>
                <a:sym typeface="Droid Sans"/>
              </a:rPr>
              <a:t>[#]["slideID"]</a:t>
            </a:r>
            <a:endParaRPr>
              <a:solidFill>
                <a:schemeClr val="dk1"/>
              </a:solidFill>
              <a:latin typeface="Droid Sans"/>
              <a:ea typeface="Droid Sans"/>
              <a:cs typeface="Droid Sans"/>
              <a:sym typeface="Droid Sans"/>
            </a:endParaRPr>
          </a:p>
          <a:p>
            <a:pPr indent="0" lvl="0" marL="0" rtl="0">
              <a:spcBef>
                <a:spcPts val="0"/>
              </a:spcBef>
              <a:spcAft>
                <a:spcPts val="0"/>
              </a:spcAft>
              <a:buClr>
                <a:schemeClr val="dk1"/>
              </a:buClr>
              <a:buSzPts val="1100"/>
              <a:buFont typeface="Arial"/>
              <a:buNone/>
            </a:pPr>
            <a:r>
              <a:rPr lang="en">
                <a:solidFill>
                  <a:schemeClr val="dk1"/>
                </a:solidFill>
              </a:rPr>
              <a:t>	</a:t>
            </a:r>
            <a:r>
              <a:rPr lang="en">
                <a:solidFill>
                  <a:schemeClr val="dk1"/>
                </a:solidFill>
                <a:latin typeface="Droid Sans"/>
                <a:ea typeface="Droid Sans"/>
                <a:cs typeface="Droid Sans"/>
                <a:sym typeface="Droid Sans"/>
              </a:rPr>
              <a:t>[#]["slideImgURL"]</a:t>
            </a:r>
            <a:endParaRPr>
              <a:solidFill>
                <a:schemeClr val="dk1"/>
              </a:solidFill>
              <a:latin typeface="Droid Sans"/>
              <a:ea typeface="Droid Sans"/>
              <a:cs typeface="Droid Sans"/>
              <a:sym typeface="Droid Sans"/>
            </a:endParaRPr>
          </a:p>
          <a:p>
            <a:pPr indent="0" lvl="0" marL="0" rtl="0">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          [#]["thumbImgURL"]</a:t>
            </a:r>
            <a:endParaRPr>
              <a:solidFill>
                <a:schemeClr val="dk1"/>
              </a:solidFill>
              <a:latin typeface="Droid Sans"/>
              <a:ea typeface="Droid Sans"/>
              <a:cs typeface="Droid Sans"/>
              <a:sym typeface="Droid Sans"/>
            </a:endParaRPr>
          </a:p>
          <a:p>
            <a:pPr indent="0" lvl="0" marL="0" rtl="0">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spcBef>
                <a:spcPts val="0"/>
              </a:spcBef>
              <a:spcAft>
                <a:spcPts val="0"/>
              </a:spcAft>
              <a:buNone/>
            </a:pPr>
            <a:r>
              <a:rPr lang="en">
                <a:solidFill>
                  <a:schemeClr val="dk1"/>
                </a:solidFill>
                <a:latin typeface="Droid Sans"/>
                <a:ea typeface="Droid Sans"/>
                <a:cs typeface="Droid Sans"/>
                <a:sym typeface="Droid Sans"/>
              </a:rPr>
              <a:t>2. AppStore["products"]</a:t>
            </a:r>
            <a:endParaRPr>
              <a:solidFill>
                <a:schemeClr val="dk1"/>
              </a:solidFill>
              <a:latin typeface="Droid Sans"/>
              <a:ea typeface="Droid Sans"/>
              <a:cs typeface="Droid Sans"/>
              <a:sym typeface="Droid Sans"/>
            </a:endParaRPr>
          </a:p>
          <a:p>
            <a:pPr indent="0" lvl="0" marL="0" rtl="0">
              <a:spcBef>
                <a:spcPts val="0"/>
              </a:spcBef>
              <a:spcAft>
                <a:spcPts val="0"/>
              </a:spcAft>
              <a:buNone/>
            </a:pPr>
            <a:r>
              <a:rPr lang="en">
                <a:solidFill>
                  <a:schemeClr val="dk1"/>
                </a:solidFill>
                <a:latin typeface="Droid Sans"/>
                <a:ea typeface="Droid Sans"/>
                <a:cs typeface="Droid Sans"/>
                <a:sym typeface="Droid Sans"/>
              </a:rPr>
              <a:t>	[#]["group"]</a:t>
            </a:r>
            <a:endParaRPr>
              <a:solidFill>
                <a:schemeClr val="dk1"/>
              </a:solidFill>
              <a:latin typeface="Droid Sans"/>
              <a:ea typeface="Droid Sans"/>
              <a:cs typeface="Droid Sans"/>
              <a:sym typeface="Droid Sans"/>
            </a:endParaRPr>
          </a:p>
          <a:p>
            <a:pPr indent="0" lvl="0" marL="0" rtl="0">
              <a:spcBef>
                <a:spcPts val="0"/>
              </a:spcBef>
              <a:spcAft>
                <a:spcPts val="0"/>
              </a:spcAft>
              <a:buNone/>
            </a:pPr>
            <a:r>
              <a:rPr lang="en">
                <a:solidFill>
                  <a:schemeClr val="dk1"/>
                </a:solidFill>
                <a:latin typeface="Droid Sans"/>
                <a:ea typeface="Droid Sans"/>
                <a:cs typeface="Droid Sans"/>
                <a:sym typeface="Droid Sans"/>
              </a:rPr>
              <a:t>	       [#]["appid"]</a:t>
            </a:r>
            <a:endParaRPr>
              <a:solidFill>
                <a:schemeClr val="dk1"/>
              </a:solidFill>
              <a:latin typeface="Droid Sans"/>
              <a:ea typeface="Droid Sans"/>
              <a:cs typeface="Droid Sans"/>
              <a:sym typeface="Droid Sans"/>
            </a:endParaRPr>
          </a:p>
          <a:p>
            <a:pPr indent="0" lvl="0" marL="0" rtl="0">
              <a:spcBef>
                <a:spcPts val="0"/>
              </a:spcBef>
              <a:spcAft>
                <a:spcPts val="0"/>
              </a:spcAft>
              <a:buNone/>
            </a:pPr>
            <a:r>
              <a:rPr lang="en">
                <a:solidFill>
                  <a:schemeClr val="dk1"/>
                </a:solidFill>
                <a:latin typeface="Droid Sans"/>
                <a:ea typeface="Droid Sans"/>
                <a:cs typeface="Droid Sans"/>
                <a:sym typeface="Droid Sans"/>
              </a:rPr>
              <a:t>	       [#]["appimage"]</a:t>
            </a:r>
            <a:endParaRPr>
              <a:solidFill>
                <a:schemeClr val="dk1"/>
              </a:solidFill>
              <a:latin typeface="Droid Sans"/>
              <a:ea typeface="Droid Sans"/>
              <a:cs typeface="Droid Sans"/>
              <a:sym typeface="Droid Sans"/>
            </a:endParaRPr>
          </a:p>
          <a:p>
            <a:pPr indent="0" lvl="0" marL="0" rtl="0">
              <a:spcBef>
                <a:spcPts val="0"/>
              </a:spcBef>
              <a:spcAft>
                <a:spcPts val="0"/>
              </a:spcAft>
              <a:buNone/>
            </a:pPr>
            <a:r>
              <a:rPr lang="en">
                <a:solidFill>
                  <a:schemeClr val="dk1"/>
                </a:solidFill>
                <a:latin typeface="Droid Sans"/>
                <a:ea typeface="Droid Sans"/>
                <a:cs typeface="Droid Sans"/>
                <a:sym typeface="Droid Sans"/>
              </a:rPr>
              <a:t>	       [#]["appname"]</a:t>
            </a:r>
            <a:endParaRPr>
              <a:solidFill>
                <a:schemeClr val="dk1"/>
              </a:solidFill>
              <a:latin typeface="Droid Sans"/>
              <a:ea typeface="Droid Sans"/>
              <a:cs typeface="Droid Sans"/>
              <a:sym typeface="Droid Sans"/>
            </a:endParaRPr>
          </a:p>
          <a:p>
            <a:pPr indent="0" lvl="0" marL="0" rtl="0">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	       [#]["appcategory"]</a:t>
            </a:r>
            <a:endParaRPr>
              <a:solidFill>
                <a:schemeClr val="dk1"/>
              </a:solidFill>
              <a:latin typeface="Droid Sans"/>
              <a:ea typeface="Droid Sans"/>
              <a:cs typeface="Droid Sans"/>
              <a:sym typeface="Droid Sans"/>
            </a:endParaRPr>
          </a:p>
          <a:p>
            <a:pPr indent="0" lvl="0" marL="0" rtl="0">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spcBef>
                <a:spcPts val="0"/>
              </a:spcBef>
              <a:spcAft>
                <a:spcPts val="0"/>
              </a:spcAft>
              <a:buNone/>
            </a:pPr>
            <a:r>
              <a:rPr lang="en">
                <a:solidFill>
                  <a:schemeClr val="dk1"/>
                </a:solidFill>
                <a:latin typeface="Droid Sans"/>
                <a:ea typeface="Droid Sans"/>
                <a:cs typeface="Droid Sans"/>
                <a:sym typeface="Droid Sans"/>
              </a:rPr>
              <a:t>3. AppStore["category"]</a:t>
            </a:r>
            <a:endParaRPr>
              <a:solidFill>
                <a:schemeClr val="dk1"/>
              </a:solidFill>
              <a:latin typeface="Droid Sans"/>
              <a:ea typeface="Droid Sans"/>
              <a:cs typeface="Droid Sans"/>
              <a:sym typeface="Droid Sans"/>
            </a:endParaRPr>
          </a:p>
          <a:p>
            <a:pPr indent="0" lvl="0" marL="0" rtl="0">
              <a:spcBef>
                <a:spcPts val="0"/>
              </a:spcBef>
              <a:spcAft>
                <a:spcPts val="0"/>
              </a:spcAft>
              <a:buNone/>
            </a:pPr>
            <a:r>
              <a:rPr lang="en">
                <a:solidFill>
                  <a:schemeClr val="dk1"/>
                </a:solidFill>
                <a:latin typeface="Droid Sans"/>
                <a:ea typeface="Droid Sans"/>
                <a:cs typeface="Droid Sans"/>
                <a:sym typeface="Droid Sans"/>
              </a:rPr>
              <a:t>	[#]["catid"]</a:t>
            </a:r>
            <a:endParaRPr>
              <a:solidFill>
                <a:schemeClr val="dk1"/>
              </a:solidFill>
              <a:latin typeface="Droid Sans"/>
              <a:ea typeface="Droid Sans"/>
              <a:cs typeface="Droid Sans"/>
              <a:sym typeface="Droid Sans"/>
            </a:endParaRPr>
          </a:p>
          <a:p>
            <a:pPr indent="0" lvl="0" marL="0" rtl="0">
              <a:spcBef>
                <a:spcPts val="0"/>
              </a:spcBef>
              <a:spcAft>
                <a:spcPts val="0"/>
              </a:spcAft>
              <a:buNone/>
            </a:pPr>
            <a:r>
              <a:rPr lang="en">
                <a:solidFill>
                  <a:schemeClr val="dk1"/>
                </a:solidFill>
                <a:latin typeface="Droid Sans"/>
                <a:ea typeface="Droid Sans"/>
                <a:cs typeface="Droid Sans"/>
                <a:sym typeface="Droid Sans"/>
              </a:rPr>
              <a:t>	[#]["catName"]</a:t>
            </a:r>
            <a:endParaRPr>
              <a:solidFill>
                <a:schemeClr val="dk1"/>
              </a:solidFill>
              <a:latin typeface="Droid Sans"/>
              <a:ea typeface="Droid Sans"/>
              <a:cs typeface="Droid Sans"/>
              <a:sym typeface="Droid Sans"/>
            </a:endParaRPr>
          </a:p>
          <a:p>
            <a:pPr indent="0" lvl="0" marL="0" rtl="0">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5"/>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#4 Creating a Data Model</a:t>
            </a:r>
            <a:endParaRPr sz="1800">
              <a:solidFill>
                <a:srgbClr val="434343"/>
              </a:solidFill>
            </a:endParaRPr>
          </a:p>
          <a:p>
            <a:pPr indent="0" lvl="0" marL="0" rtl="0">
              <a:spcBef>
                <a:spcPts val="0"/>
              </a:spcBef>
              <a:spcAft>
                <a:spcPts val="0"/>
              </a:spcAft>
              <a:buClr>
                <a:schemeClr val="dk1"/>
              </a:buClr>
              <a:buSzPts val="1100"/>
              <a:buFont typeface="Arial"/>
              <a:buNone/>
            </a:pPr>
            <a:r>
              <a:t/>
            </a:r>
            <a:endParaRPr sz="1800">
              <a:solidFill>
                <a:srgbClr val="434343"/>
              </a:solidFill>
            </a:endParaRPr>
          </a:p>
          <a:p>
            <a:pPr indent="0" lvl="0" marL="0" rtl="0">
              <a:spcBef>
                <a:spcPts val="0"/>
              </a:spcBef>
              <a:spcAft>
                <a:spcPts val="0"/>
              </a:spcAft>
              <a:buNone/>
            </a:pPr>
            <a:r>
              <a:t/>
            </a:r>
            <a:endParaRPr sz="2400"/>
          </a:p>
        </p:txBody>
      </p:sp>
      <p:pic>
        <p:nvPicPr>
          <p:cNvPr id="313" name="Google Shape;313;p35"/>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314" name="Google Shape;314;p35"/>
          <p:cNvSpPr txBox="1"/>
          <p:nvPr/>
        </p:nvSpPr>
        <p:spPr>
          <a:xfrm>
            <a:off x="3864225" y="1047375"/>
            <a:ext cx="5070900" cy="3955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100">
                <a:solidFill>
                  <a:schemeClr val="dk1"/>
                </a:solidFill>
              </a:rPr>
              <a:t>&lt;?lc</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rgbClr val="918F00"/>
                </a:solidFill>
              </a:rPr>
              <a:t>put</a:t>
            </a:r>
            <a:r>
              <a:rPr lang="en" sz="1100">
                <a:solidFill>
                  <a:schemeClr val="dk1"/>
                </a:solidFill>
              </a:rPr>
              <a:t> gBASEPATH </a:t>
            </a:r>
            <a:r>
              <a:rPr lang="en" sz="1100">
                <a:solidFill>
                  <a:srgbClr val="932192"/>
                </a:solidFill>
              </a:rPr>
              <a:t>into</a:t>
            </a:r>
            <a:r>
              <a:rPr lang="en" sz="1100">
                <a:solidFill>
                  <a:schemeClr val="dk1"/>
                </a:solidFill>
              </a:rPr>
              <a:t> gBASEPATH</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if</a:t>
            </a:r>
            <a:r>
              <a:rPr lang="en" sz="1100">
                <a:solidFill>
                  <a:schemeClr val="dk1"/>
                </a:solidFill>
              </a:rPr>
              <a:t> gBASEPATH </a:t>
            </a:r>
            <a:r>
              <a:rPr lang="en" sz="1100">
                <a:solidFill>
                  <a:srgbClr val="932192"/>
                </a:solidFill>
              </a:rPr>
              <a:t>is</a:t>
            </a:r>
            <a:r>
              <a:rPr lang="en" sz="1100">
                <a:solidFill>
                  <a:schemeClr val="dk1"/>
                </a:solidFill>
              </a:rPr>
              <a:t> </a:t>
            </a:r>
            <a:r>
              <a:rPr lang="en" sz="1100">
                <a:solidFill>
                  <a:srgbClr val="011892"/>
                </a:solidFill>
              </a:rPr>
              <a:t>"gBASEPATH"</a:t>
            </a:r>
            <a:r>
              <a:rPr lang="en" sz="1100">
                <a:solidFill>
                  <a:schemeClr val="dk1"/>
                </a:solidFill>
              </a:rPr>
              <a:t> </a:t>
            </a:r>
            <a:r>
              <a:rPr b="1" lang="en" sz="1100">
                <a:solidFill>
                  <a:schemeClr val="dk1"/>
                </a:solidFill>
              </a:rPr>
              <a:t>then</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"No direct script access allowed."</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chemeClr val="dk1"/>
                </a:solidFill>
              </a:rPr>
              <a:t>exit</a:t>
            </a:r>
            <a:r>
              <a:rPr lang="en" sz="1100">
                <a:solidFill>
                  <a:schemeClr val="dk1"/>
                </a:solidFill>
              </a:rPr>
              <a:t> </a:t>
            </a:r>
            <a:r>
              <a:rPr lang="en" sz="1100">
                <a:solidFill>
                  <a:srgbClr val="932192"/>
                </a:solidFill>
              </a:rPr>
              <a:t>to</a:t>
            </a:r>
            <a:r>
              <a:rPr lang="en" sz="1100">
                <a:solidFill>
                  <a:schemeClr val="dk1"/>
                </a:solidFill>
              </a:rPr>
              <a:t> </a:t>
            </a:r>
            <a:r>
              <a:rPr lang="en" sz="1100">
                <a:solidFill>
                  <a:srgbClr val="009092"/>
                </a:solidFill>
              </a:rPr>
              <a:t>top</a:t>
            </a:r>
            <a:endParaRPr sz="1100">
              <a:solidFill>
                <a:srgbClr val="009092"/>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end</a:t>
            </a:r>
            <a:r>
              <a:rPr lang="en" sz="1100">
                <a:solidFill>
                  <a:schemeClr val="dk1"/>
                </a:solidFill>
              </a:rPr>
              <a:t> </a:t>
            </a:r>
            <a:r>
              <a:rPr b="1" lang="en" sz="1100">
                <a:solidFill>
                  <a:schemeClr val="dk1"/>
                </a:solidFill>
              </a:rPr>
              <a:t>if</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p:txBody>
      </p:sp>
      <p:sp>
        <p:nvSpPr>
          <p:cNvPr id="315" name="Google Shape;315;p35"/>
          <p:cNvSpPr txBox="1"/>
          <p:nvPr/>
        </p:nvSpPr>
        <p:spPr>
          <a:xfrm>
            <a:off x="136075" y="943425"/>
            <a:ext cx="33021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Security is a constant concern with anything on the internet. We will be covering a list of security issues, tips and tricks later. For today, the main way to protect your data scripts is to start each model with this header so there is no direct access to the file from the outside.</a:t>
            </a:r>
            <a:endParaRPr>
              <a:solidFill>
                <a:schemeClr val="dk1"/>
              </a:solidFill>
            </a:endParaRPr>
          </a:p>
          <a:p>
            <a:pPr indent="0" lvl="0" marL="0" rtl="0">
              <a:lnSpc>
                <a:spcPct val="100000"/>
              </a:lnSpc>
              <a:spcBef>
                <a:spcPts val="0"/>
              </a:spcBef>
              <a:spcAft>
                <a:spcPts val="0"/>
              </a:spcAft>
              <a:buNone/>
            </a:pPr>
            <a:r>
              <a:t/>
            </a:r>
            <a:endParaRPr/>
          </a:p>
        </p:txBody>
      </p:sp>
      <p:sp>
        <p:nvSpPr>
          <p:cNvPr id="316" name="Google Shape;316;p35"/>
          <p:cNvSpPr txBox="1"/>
          <p:nvPr>
            <p:ph type="ctrTitle"/>
          </p:nvPr>
        </p:nvSpPr>
        <p:spPr>
          <a:xfrm>
            <a:off x="4366000" y="513675"/>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Model Header</a:t>
            </a:r>
            <a:endParaRPr sz="1800">
              <a:solidFill>
                <a:srgbClr val="666666"/>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36"/>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#4 Creating a Data Model</a:t>
            </a:r>
            <a:endParaRPr sz="1800">
              <a:solidFill>
                <a:srgbClr val="434343"/>
              </a:solidFill>
            </a:endParaRPr>
          </a:p>
          <a:p>
            <a:pPr indent="0" lvl="0" marL="0" rtl="0">
              <a:spcBef>
                <a:spcPts val="0"/>
              </a:spcBef>
              <a:spcAft>
                <a:spcPts val="0"/>
              </a:spcAft>
              <a:buClr>
                <a:schemeClr val="dk1"/>
              </a:buClr>
              <a:buSzPts val="1100"/>
              <a:buFont typeface="Arial"/>
              <a:buNone/>
            </a:pPr>
            <a:r>
              <a:t/>
            </a:r>
            <a:endParaRPr sz="1800">
              <a:solidFill>
                <a:srgbClr val="434343"/>
              </a:solidFill>
            </a:endParaRPr>
          </a:p>
          <a:p>
            <a:pPr indent="0" lvl="0" marL="0" rtl="0">
              <a:spcBef>
                <a:spcPts val="0"/>
              </a:spcBef>
              <a:spcAft>
                <a:spcPts val="0"/>
              </a:spcAft>
              <a:buNone/>
            </a:pPr>
            <a:r>
              <a:t/>
            </a:r>
            <a:endParaRPr sz="2400"/>
          </a:p>
        </p:txBody>
      </p:sp>
      <p:pic>
        <p:nvPicPr>
          <p:cNvPr id="322" name="Google Shape;322;p36"/>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323" name="Google Shape;323;p36"/>
          <p:cNvSpPr txBox="1"/>
          <p:nvPr/>
        </p:nvSpPr>
        <p:spPr>
          <a:xfrm>
            <a:off x="3864225" y="1047375"/>
            <a:ext cx="5070900" cy="3955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sz="1100">
                <a:solidFill>
                  <a:schemeClr val="dk1"/>
                </a:solidFill>
              </a:rPr>
              <a:t>function</a:t>
            </a:r>
            <a:r>
              <a:rPr lang="en" sz="1100">
                <a:solidFill>
                  <a:schemeClr val="dk1"/>
                </a:solidFill>
              </a:rPr>
              <a:t> getSlider pGroup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"1"</a:t>
            </a:r>
            <a:r>
              <a:rPr lang="en" sz="1100">
                <a:solidFill>
                  <a:schemeClr val="dk1"/>
                </a:solidFill>
              </a:rPr>
              <a:t> </a:t>
            </a:r>
            <a:r>
              <a:rPr lang="en" sz="1100">
                <a:solidFill>
                  <a:srgbClr val="932192"/>
                </a:solidFill>
              </a:rPr>
              <a:t>into</a:t>
            </a:r>
            <a:r>
              <a:rPr lang="en" sz="1100">
                <a:solidFill>
                  <a:schemeClr val="dk1"/>
                </a:solidFill>
              </a:rPr>
              <a:t> tSlider[</a:t>
            </a:r>
            <a:r>
              <a:rPr lang="en" sz="1100">
                <a:solidFill>
                  <a:srgbClr val="011892"/>
                </a:solidFill>
              </a:rPr>
              <a:t>1</a:t>
            </a:r>
            <a:r>
              <a:rPr lang="en" sz="1100">
                <a:solidFill>
                  <a:schemeClr val="dk1"/>
                </a:solidFill>
              </a:rPr>
              <a:t>][</a:t>
            </a:r>
            <a:r>
              <a:rPr lang="en" sz="1100">
                <a:solidFill>
                  <a:srgbClr val="011892"/>
                </a:solidFill>
              </a:rPr>
              <a:t>"slideID"</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"slide1.jpg"</a:t>
            </a:r>
            <a:r>
              <a:rPr lang="en" sz="1100">
                <a:solidFill>
                  <a:schemeClr val="dk1"/>
                </a:solidFill>
              </a:rPr>
              <a:t> </a:t>
            </a:r>
            <a:r>
              <a:rPr lang="en" sz="1100">
                <a:solidFill>
                  <a:srgbClr val="932192"/>
                </a:solidFill>
              </a:rPr>
              <a:t>into</a:t>
            </a:r>
            <a:r>
              <a:rPr lang="en" sz="1100">
                <a:solidFill>
                  <a:schemeClr val="dk1"/>
                </a:solidFill>
              </a:rPr>
              <a:t> tSlider[</a:t>
            </a:r>
            <a:r>
              <a:rPr lang="en" sz="1100">
                <a:solidFill>
                  <a:srgbClr val="011892"/>
                </a:solidFill>
              </a:rPr>
              <a:t>1</a:t>
            </a:r>
            <a:r>
              <a:rPr lang="en" sz="1100">
                <a:solidFill>
                  <a:schemeClr val="dk1"/>
                </a:solidFill>
              </a:rPr>
              <a:t>][</a:t>
            </a:r>
            <a:r>
              <a:rPr lang="en" sz="1100">
                <a:solidFill>
                  <a:srgbClr val="011892"/>
                </a:solidFill>
              </a:rPr>
              <a:t>"slideImgURL"</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"thumb1.jpg"</a:t>
            </a:r>
            <a:r>
              <a:rPr lang="en" sz="1100">
                <a:solidFill>
                  <a:schemeClr val="dk1"/>
                </a:solidFill>
              </a:rPr>
              <a:t> </a:t>
            </a:r>
            <a:r>
              <a:rPr lang="en" sz="1100">
                <a:solidFill>
                  <a:srgbClr val="932192"/>
                </a:solidFill>
              </a:rPr>
              <a:t>into</a:t>
            </a:r>
            <a:r>
              <a:rPr lang="en" sz="1100">
                <a:solidFill>
                  <a:schemeClr val="dk1"/>
                </a:solidFill>
              </a:rPr>
              <a:t> tSlider[</a:t>
            </a:r>
            <a:r>
              <a:rPr lang="en" sz="1100">
                <a:solidFill>
                  <a:srgbClr val="011892"/>
                </a:solidFill>
              </a:rPr>
              <a:t>1</a:t>
            </a:r>
            <a:r>
              <a:rPr lang="en" sz="1100">
                <a:solidFill>
                  <a:schemeClr val="dk1"/>
                </a:solidFill>
              </a:rPr>
              <a:t>][</a:t>
            </a:r>
            <a:r>
              <a:rPr lang="en" sz="1100">
                <a:solidFill>
                  <a:srgbClr val="011892"/>
                </a:solidFill>
              </a:rPr>
              <a:t>"thumbImgURL"</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"2"</a:t>
            </a:r>
            <a:r>
              <a:rPr lang="en" sz="1100">
                <a:solidFill>
                  <a:schemeClr val="dk1"/>
                </a:solidFill>
              </a:rPr>
              <a:t> </a:t>
            </a:r>
            <a:r>
              <a:rPr lang="en" sz="1100">
                <a:solidFill>
                  <a:srgbClr val="932192"/>
                </a:solidFill>
              </a:rPr>
              <a:t>into</a:t>
            </a:r>
            <a:r>
              <a:rPr lang="en" sz="1100">
                <a:solidFill>
                  <a:schemeClr val="dk1"/>
                </a:solidFill>
              </a:rPr>
              <a:t> tSlider[</a:t>
            </a:r>
            <a:r>
              <a:rPr lang="en" sz="1100">
                <a:solidFill>
                  <a:srgbClr val="011892"/>
                </a:solidFill>
              </a:rPr>
              <a:t>1</a:t>
            </a:r>
            <a:r>
              <a:rPr lang="en" sz="1100">
                <a:solidFill>
                  <a:schemeClr val="dk1"/>
                </a:solidFill>
              </a:rPr>
              <a:t>][</a:t>
            </a:r>
            <a:r>
              <a:rPr lang="en" sz="1100">
                <a:solidFill>
                  <a:srgbClr val="011892"/>
                </a:solidFill>
              </a:rPr>
              <a:t>"slideID"</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"slide2.jpg"</a:t>
            </a:r>
            <a:r>
              <a:rPr lang="en" sz="1100">
                <a:solidFill>
                  <a:schemeClr val="dk1"/>
                </a:solidFill>
              </a:rPr>
              <a:t> </a:t>
            </a:r>
            <a:r>
              <a:rPr lang="en" sz="1100">
                <a:solidFill>
                  <a:srgbClr val="932192"/>
                </a:solidFill>
              </a:rPr>
              <a:t>into</a:t>
            </a:r>
            <a:r>
              <a:rPr lang="en" sz="1100">
                <a:solidFill>
                  <a:schemeClr val="dk1"/>
                </a:solidFill>
              </a:rPr>
              <a:t> tSlider[</a:t>
            </a:r>
            <a:r>
              <a:rPr lang="en" sz="1100">
                <a:solidFill>
                  <a:srgbClr val="011892"/>
                </a:solidFill>
              </a:rPr>
              <a:t>2</a:t>
            </a:r>
            <a:r>
              <a:rPr lang="en" sz="1100">
                <a:solidFill>
                  <a:schemeClr val="dk1"/>
                </a:solidFill>
              </a:rPr>
              <a:t>][</a:t>
            </a:r>
            <a:r>
              <a:rPr lang="en" sz="1100">
                <a:solidFill>
                  <a:srgbClr val="011892"/>
                </a:solidFill>
              </a:rPr>
              <a:t>"slideImgURL"</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"thumb2.jpg"</a:t>
            </a:r>
            <a:r>
              <a:rPr lang="en" sz="1100">
                <a:solidFill>
                  <a:schemeClr val="dk1"/>
                </a:solidFill>
              </a:rPr>
              <a:t> </a:t>
            </a:r>
            <a:r>
              <a:rPr lang="en" sz="1100">
                <a:solidFill>
                  <a:srgbClr val="932192"/>
                </a:solidFill>
              </a:rPr>
              <a:t>into</a:t>
            </a:r>
            <a:r>
              <a:rPr lang="en" sz="1100">
                <a:solidFill>
                  <a:schemeClr val="dk1"/>
                </a:solidFill>
              </a:rPr>
              <a:t> tSlider[</a:t>
            </a:r>
            <a:r>
              <a:rPr lang="en" sz="1100">
                <a:solidFill>
                  <a:srgbClr val="011892"/>
                </a:solidFill>
              </a:rPr>
              <a:t>2</a:t>
            </a:r>
            <a:r>
              <a:rPr lang="en" sz="1100">
                <a:solidFill>
                  <a:schemeClr val="dk1"/>
                </a:solidFill>
              </a:rPr>
              <a:t>][</a:t>
            </a:r>
            <a:r>
              <a:rPr lang="en" sz="1100">
                <a:solidFill>
                  <a:srgbClr val="011892"/>
                </a:solidFill>
              </a:rPr>
              <a:t>"thumbImgURL"</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"5"</a:t>
            </a:r>
            <a:r>
              <a:rPr lang="en" sz="1100">
                <a:solidFill>
                  <a:schemeClr val="dk1"/>
                </a:solidFill>
              </a:rPr>
              <a:t> </a:t>
            </a:r>
            <a:r>
              <a:rPr lang="en" sz="1100">
                <a:solidFill>
                  <a:srgbClr val="932192"/>
                </a:solidFill>
              </a:rPr>
              <a:t>into</a:t>
            </a:r>
            <a:r>
              <a:rPr lang="en" sz="1100">
                <a:solidFill>
                  <a:schemeClr val="dk1"/>
                </a:solidFill>
              </a:rPr>
              <a:t> tSlider[</a:t>
            </a:r>
            <a:r>
              <a:rPr lang="en" sz="1100">
                <a:solidFill>
                  <a:srgbClr val="011892"/>
                </a:solidFill>
              </a:rPr>
              <a:t>1</a:t>
            </a:r>
            <a:r>
              <a:rPr lang="en" sz="1100">
                <a:solidFill>
                  <a:schemeClr val="dk1"/>
                </a:solidFill>
              </a:rPr>
              <a:t>][</a:t>
            </a:r>
            <a:r>
              <a:rPr lang="en" sz="1100">
                <a:solidFill>
                  <a:srgbClr val="011892"/>
                </a:solidFill>
              </a:rPr>
              <a:t>"slideID"</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"slide5.jpg"</a:t>
            </a:r>
            <a:r>
              <a:rPr lang="en" sz="1100">
                <a:solidFill>
                  <a:schemeClr val="dk1"/>
                </a:solidFill>
              </a:rPr>
              <a:t> </a:t>
            </a:r>
            <a:r>
              <a:rPr lang="en" sz="1100">
                <a:solidFill>
                  <a:srgbClr val="932192"/>
                </a:solidFill>
              </a:rPr>
              <a:t>into</a:t>
            </a:r>
            <a:r>
              <a:rPr lang="en" sz="1100">
                <a:solidFill>
                  <a:schemeClr val="dk1"/>
                </a:solidFill>
              </a:rPr>
              <a:t> tSlider[</a:t>
            </a:r>
            <a:r>
              <a:rPr lang="en" sz="1100">
                <a:solidFill>
                  <a:srgbClr val="011892"/>
                </a:solidFill>
              </a:rPr>
              <a:t>5</a:t>
            </a:r>
            <a:r>
              <a:rPr lang="en" sz="1100">
                <a:solidFill>
                  <a:schemeClr val="dk1"/>
                </a:solidFill>
              </a:rPr>
              <a:t>][</a:t>
            </a:r>
            <a:r>
              <a:rPr lang="en" sz="1100">
                <a:solidFill>
                  <a:srgbClr val="011892"/>
                </a:solidFill>
              </a:rPr>
              <a:t>"slideImgURL"</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"thumb5.jpg"</a:t>
            </a:r>
            <a:r>
              <a:rPr lang="en" sz="1100">
                <a:solidFill>
                  <a:schemeClr val="dk1"/>
                </a:solidFill>
              </a:rPr>
              <a:t> </a:t>
            </a:r>
            <a:r>
              <a:rPr lang="en" sz="1100">
                <a:solidFill>
                  <a:srgbClr val="932192"/>
                </a:solidFill>
              </a:rPr>
              <a:t>into</a:t>
            </a:r>
            <a:r>
              <a:rPr lang="en" sz="1100">
                <a:solidFill>
                  <a:schemeClr val="dk1"/>
                </a:solidFill>
              </a:rPr>
              <a:t> tSlider[</a:t>
            </a:r>
            <a:r>
              <a:rPr lang="en" sz="1100">
                <a:solidFill>
                  <a:srgbClr val="011892"/>
                </a:solidFill>
              </a:rPr>
              <a:t>5</a:t>
            </a:r>
            <a:r>
              <a:rPr lang="en" sz="1100">
                <a:solidFill>
                  <a:schemeClr val="dk1"/>
                </a:solidFill>
              </a:rPr>
              <a:t>][</a:t>
            </a:r>
            <a:r>
              <a:rPr lang="en" sz="1100">
                <a:solidFill>
                  <a:srgbClr val="011892"/>
                </a:solidFill>
              </a:rPr>
              <a:t>"thumbImgURL"</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return</a:t>
            </a:r>
            <a:r>
              <a:rPr lang="en" sz="1100">
                <a:solidFill>
                  <a:schemeClr val="dk1"/>
                </a:solidFill>
              </a:rPr>
              <a:t> tSlider</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end</a:t>
            </a:r>
            <a:r>
              <a:rPr lang="en" sz="1100">
                <a:solidFill>
                  <a:schemeClr val="dk1"/>
                </a:solidFill>
              </a:rPr>
              <a:t> getSlider</a:t>
            </a:r>
            <a:endParaRPr sz="1100">
              <a:solidFill>
                <a:schemeClr val="dk1"/>
              </a:solidFill>
            </a:endParaRPr>
          </a:p>
        </p:txBody>
      </p:sp>
      <p:sp>
        <p:nvSpPr>
          <p:cNvPr id="324" name="Google Shape;324;p36"/>
          <p:cNvSpPr txBox="1"/>
          <p:nvPr/>
        </p:nvSpPr>
        <p:spPr>
          <a:xfrm>
            <a:off x="136075" y="943425"/>
            <a:ext cx="33021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We build the data array of the content slider. At first, we are simply constructing an array manually to demonstrate the functionality.</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Usually you would read the data from a database or an external data source and then convert that into your data model array.</a:t>
            </a:r>
            <a:endParaRPr>
              <a:solidFill>
                <a:schemeClr val="dk1"/>
              </a:solidFill>
            </a:endParaRPr>
          </a:p>
          <a:p>
            <a:pPr indent="0" lvl="0" marL="0" rtl="0">
              <a:lnSpc>
                <a:spcPct val="100000"/>
              </a:lnSpc>
              <a:spcBef>
                <a:spcPts val="0"/>
              </a:spcBef>
              <a:spcAft>
                <a:spcPts val="0"/>
              </a:spcAft>
              <a:buNone/>
            </a:pPr>
            <a:r>
              <a:t/>
            </a:r>
            <a:endParaRPr/>
          </a:p>
        </p:txBody>
      </p:sp>
      <p:sp>
        <p:nvSpPr>
          <p:cNvPr id="325" name="Google Shape;325;p36"/>
          <p:cNvSpPr txBox="1"/>
          <p:nvPr>
            <p:ph type="ctrTitle"/>
          </p:nvPr>
        </p:nvSpPr>
        <p:spPr>
          <a:xfrm>
            <a:off x="4366000" y="513675"/>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rPr>
              <a:t>models/</a:t>
            </a:r>
            <a:r>
              <a:rPr lang="en" sz="1800">
                <a:solidFill>
                  <a:srgbClr val="666666"/>
                </a:solidFill>
              </a:rPr>
              <a:t>slidermodel.lc</a:t>
            </a:r>
            <a:endParaRPr sz="18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10"/>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#1 Setting up a web server with revIgniter &amp; LiveCode</a:t>
            </a:r>
            <a:endParaRPr sz="1800">
              <a:solidFill>
                <a:srgbClr val="434343"/>
              </a:solidFill>
            </a:endParaRPr>
          </a:p>
          <a:p>
            <a:pPr indent="0" lvl="0" marL="0" rtl="0">
              <a:spcBef>
                <a:spcPts val="0"/>
              </a:spcBef>
              <a:spcAft>
                <a:spcPts val="0"/>
              </a:spcAft>
              <a:buNone/>
            </a:pPr>
            <a:r>
              <a:t/>
            </a:r>
            <a:endParaRPr sz="2400"/>
          </a:p>
        </p:txBody>
      </p:sp>
      <p:pic>
        <p:nvPicPr>
          <p:cNvPr id="49" name="Google Shape;49;p10"/>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pic>
        <p:nvPicPr>
          <p:cNvPr id="50" name="Google Shape;50;p10"/>
          <p:cNvPicPr preferRelativeResize="0"/>
          <p:nvPr/>
        </p:nvPicPr>
        <p:blipFill>
          <a:blip r:embed="rId4">
            <a:alphaModFix/>
          </a:blip>
          <a:stretch>
            <a:fillRect/>
          </a:stretch>
        </p:blipFill>
        <p:spPr>
          <a:xfrm>
            <a:off x="4225900" y="869750"/>
            <a:ext cx="4816225" cy="3993949"/>
          </a:xfrm>
          <a:prstGeom prst="rect">
            <a:avLst/>
          </a:prstGeom>
          <a:noFill/>
          <a:ln cap="flat" cmpd="sng" w="19050">
            <a:solidFill>
              <a:srgbClr val="D9D9D9"/>
            </a:solidFill>
            <a:prstDash val="solid"/>
            <a:miter lim="8000"/>
            <a:headEnd len="sm" w="sm" type="none"/>
            <a:tailEnd len="sm" w="sm" type="none"/>
          </a:ln>
        </p:spPr>
      </p:pic>
      <p:sp>
        <p:nvSpPr>
          <p:cNvPr id="51" name="Google Shape;51;p10"/>
          <p:cNvSpPr txBox="1"/>
          <p:nvPr/>
        </p:nvSpPr>
        <p:spPr>
          <a:xfrm>
            <a:off x="172825" y="921725"/>
            <a:ext cx="3810300" cy="4065300"/>
          </a:xfrm>
          <a:prstGeom prst="rect">
            <a:avLst/>
          </a:prstGeom>
          <a:noFill/>
          <a:ln>
            <a:noFill/>
          </a:ln>
        </p:spPr>
        <p:txBody>
          <a:bodyPr anchorCtr="0" anchor="t" bIns="91425" lIns="91425" spcFirstLastPara="1" rIns="91425" wrap="square" tIns="91425">
            <a:noAutofit/>
          </a:bodyPr>
          <a:lstStyle/>
          <a:p>
            <a:pPr indent="0" lvl="0" marL="0" rtl="0">
              <a:lnSpc>
                <a:spcPct val="12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After you log into your server, you will see the cPanel user interface.</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2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cPanel is a control panel available on the LiveCode hosting accounts and servers. It lets you easily manage many aspects of your account, including the files, applications, and email hosted on your account.</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2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Application-based support for Files,  Databases [MySQL, PostgreSQL], Domains, Emails, Metrics, Security and more.</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2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We suggest you explore and learn more...Just be careful with the settings.</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spcBef>
                <a:spcPts val="0"/>
              </a:spcBef>
              <a:spcAft>
                <a:spcPts val="0"/>
              </a:spcAft>
              <a:buNone/>
            </a:pPr>
            <a:r>
              <a:t/>
            </a:r>
            <a:endParaRPr>
              <a:latin typeface="Droid Sans"/>
              <a:ea typeface="Droid Sans"/>
              <a:cs typeface="Droid Sans"/>
              <a:sym typeface="Droid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7"/>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#4 Creating a Data Model</a:t>
            </a:r>
            <a:endParaRPr sz="1800">
              <a:solidFill>
                <a:srgbClr val="434343"/>
              </a:solidFill>
            </a:endParaRPr>
          </a:p>
          <a:p>
            <a:pPr indent="0" lvl="0" marL="0" rtl="0">
              <a:spcBef>
                <a:spcPts val="0"/>
              </a:spcBef>
              <a:spcAft>
                <a:spcPts val="0"/>
              </a:spcAft>
              <a:buClr>
                <a:schemeClr val="dk1"/>
              </a:buClr>
              <a:buSzPts val="1100"/>
              <a:buFont typeface="Arial"/>
              <a:buNone/>
            </a:pPr>
            <a:r>
              <a:t/>
            </a:r>
            <a:endParaRPr sz="1800">
              <a:solidFill>
                <a:srgbClr val="434343"/>
              </a:solidFill>
            </a:endParaRPr>
          </a:p>
          <a:p>
            <a:pPr indent="0" lvl="0" marL="0" rtl="0">
              <a:spcBef>
                <a:spcPts val="0"/>
              </a:spcBef>
              <a:spcAft>
                <a:spcPts val="0"/>
              </a:spcAft>
              <a:buNone/>
            </a:pPr>
            <a:r>
              <a:t/>
            </a:r>
            <a:endParaRPr sz="2400"/>
          </a:p>
        </p:txBody>
      </p:sp>
      <p:pic>
        <p:nvPicPr>
          <p:cNvPr id="331" name="Google Shape;331;p37"/>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332" name="Google Shape;332;p37"/>
          <p:cNvSpPr txBox="1"/>
          <p:nvPr/>
        </p:nvSpPr>
        <p:spPr>
          <a:xfrm>
            <a:off x="3753750" y="985250"/>
            <a:ext cx="5070900" cy="3955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sz="1100">
                <a:solidFill>
                  <a:schemeClr val="dk1"/>
                </a:solidFill>
              </a:rPr>
              <a:t>function</a:t>
            </a:r>
            <a:r>
              <a:rPr lang="en" sz="1100">
                <a:solidFill>
                  <a:schemeClr val="dk1"/>
                </a:solidFill>
              </a:rPr>
              <a:t> getAppsByGroup pAppGroup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chemeClr val="dk1"/>
                </a:solidFill>
              </a:rPr>
              <a:t>switch</a:t>
            </a:r>
            <a:r>
              <a:rPr lang="en" sz="1100">
                <a:solidFill>
                  <a:schemeClr val="dk1"/>
                </a:solidFill>
              </a:rPr>
              <a:t> pAppGroup</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chemeClr val="dk1"/>
                </a:solidFill>
              </a:rPr>
              <a:t>case</a:t>
            </a:r>
            <a:r>
              <a:rPr lang="en" sz="1100">
                <a:solidFill>
                  <a:schemeClr val="dk1"/>
                </a:solidFill>
              </a:rPr>
              <a:t> </a:t>
            </a:r>
            <a:r>
              <a:rPr lang="en" sz="1100">
                <a:solidFill>
                  <a:srgbClr val="011892"/>
                </a:solidFill>
              </a:rPr>
              <a:t>"featured"</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"03b1125b-3b83-11e5-bbe2-001e67b6630e"</a:t>
            </a:r>
            <a:r>
              <a:rPr lang="en" sz="1100">
                <a:solidFill>
                  <a:schemeClr val="dk1"/>
                </a:solidFill>
              </a:rPr>
              <a:t> </a:t>
            </a:r>
            <a:r>
              <a:rPr lang="en" sz="1100">
                <a:solidFill>
                  <a:srgbClr val="932192"/>
                </a:solidFill>
              </a:rPr>
              <a:t>into</a:t>
            </a:r>
            <a:r>
              <a:rPr lang="en" sz="1100">
                <a:solidFill>
                  <a:schemeClr val="dk1"/>
                </a:solidFill>
              </a:rPr>
              <a:t> tApp[</a:t>
            </a:r>
            <a:r>
              <a:rPr lang="en" sz="1100">
                <a:solidFill>
                  <a:srgbClr val="011892"/>
                </a:solidFill>
              </a:rPr>
              <a:t>1</a:t>
            </a:r>
            <a:r>
              <a:rPr lang="en" sz="1100">
                <a:solidFill>
                  <a:schemeClr val="dk1"/>
                </a:solidFill>
              </a:rPr>
              <a:t>][</a:t>
            </a:r>
            <a:r>
              <a:rPr lang="en" sz="1100">
                <a:solidFill>
                  <a:srgbClr val="011892"/>
                </a:solidFill>
              </a:rPr>
              <a:t>"appid"</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"Mind the Place"</a:t>
            </a:r>
            <a:r>
              <a:rPr lang="en" sz="1100">
                <a:solidFill>
                  <a:schemeClr val="dk1"/>
                </a:solidFill>
              </a:rPr>
              <a:t> </a:t>
            </a:r>
            <a:r>
              <a:rPr lang="en" sz="1100">
                <a:solidFill>
                  <a:srgbClr val="932192"/>
                </a:solidFill>
              </a:rPr>
              <a:t>into</a:t>
            </a:r>
            <a:r>
              <a:rPr lang="en" sz="1100">
                <a:solidFill>
                  <a:schemeClr val="dk1"/>
                </a:solidFill>
              </a:rPr>
              <a:t> tApp[</a:t>
            </a:r>
            <a:r>
              <a:rPr lang="en" sz="1100">
                <a:solidFill>
                  <a:srgbClr val="011892"/>
                </a:solidFill>
              </a:rPr>
              <a:t>1</a:t>
            </a:r>
            <a:r>
              <a:rPr lang="en" sz="1100">
                <a:solidFill>
                  <a:schemeClr val="dk1"/>
                </a:solidFill>
              </a:rPr>
              <a:t>][</a:t>
            </a:r>
            <a:r>
              <a:rPr lang="en" sz="1100">
                <a:solidFill>
                  <a:srgbClr val="011892"/>
                </a:solidFill>
              </a:rPr>
              <a:t>"appName"</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"1.png"</a:t>
            </a:r>
            <a:r>
              <a:rPr lang="en" sz="1100">
                <a:solidFill>
                  <a:schemeClr val="dk1"/>
                </a:solidFill>
              </a:rPr>
              <a:t> </a:t>
            </a:r>
            <a:r>
              <a:rPr lang="en" sz="1100">
                <a:solidFill>
                  <a:srgbClr val="932192"/>
                </a:solidFill>
              </a:rPr>
              <a:t>into</a:t>
            </a:r>
            <a:r>
              <a:rPr lang="en" sz="1100">
                <a:solidFill>
                  <a:schemeClr val="dk1"/>
                </a:solidFill>
              </a:rPr>
              <a:t> tApp[</a:t>
            </a:r>
            <a:r>
              <a:rPr lang="en" sz="1100">
                <a:solidFill>
                  <a:srgbClr val="011892"/>
                </a:solidFill>
              </a:rPr>
              <a:t>1</a:t>
            </a:r>
            <a:r>
              <a:rPr lang="en" sz="1100">
                <a:solidFill>
                  <a:schemeClr val="dk1"/>
                </a:solidFill>
              </a:rPr>
              <a:t>][</a:t>
            </a:r>
            <a:r>
              <a:rPr lang="en" sz="1100">
                <a:solidFill>
                  <a:srgbClr val="011892"/>
                </a:solidFill>
              </a:rPr>
              <a:t>"appImage"</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"Productivity"</a:t>
            </a:r>
            <a:r>
              <a:rPr lang="en" sz="1100">
                <a:solidFill>
                  <a:schemeClr val="dk1"/>
                </a:solidFill>
              </a:rPr>
              <a:t> </a:t>
            </a:r>
            <a:r>
              <a:rPr lang="en" sz="1100">
                <a:solidFill>
                  <a:srgbClr val="932192"/>
                </a:solidFill>
              </a:rPr>
              <a:t>into</a:t>
            </a:r>
            <a:r>
              <a:rPr lang="en" sz="1100">
                <a:solidFill>
                  <a:schemeClr val="dk1"/>
                </a:solidFill>
              </a:rPr>
              <a:t> tApp[</a:t>
            </a:r>
            <a:r>
              <a:rPr lang="en" sz="1100">
                <a:solidFill>
                  <a:srgbClr val="011892"/>
                </a:solidFill>
              </a:rPr>
              <a:t>1</a:t>
            </a:r>
            <a:r>
              <a:rPr lang="en" sz="1100">
                <a:solidFill>
                  <a:schemeClr val="dk1"/>
                </a:solidFill>
              </a:rPr>
              <a:t>][</a:t>
            </a:r>
            <a:r>
              <a:rPr lang="en" sz="1100">
                <a:solidFill>
                  <a:srgbClr val="011892"/>
                </a:solidFill>
              </a:rPr>
              <a:t>"appCategory"</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break</a:t>
            </a:r>
            <a:endParaRPr b="1" sz="1100">
              <a:solidFill>
                <a:srgbClr val="918F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chemeClr val="dk1"/>
                </a:solidFill>
              </a:rPr>
              <a:t>case</a:t>
            </a:r>
            <a:r>
              <a:rPr lang="en" sz="1100">
                <a:solidFill>
                  <a:schemeClr val="dk1"/>
                </a:solidFill>
              </a:rPr>
              <a:t> </a:t>
            </a:r>
            <a:r>
              <a:rPr lang="en" sz="1100">
                <a:solidFill>
                  <a:srgbClr val="011892"/>
                </a:solidFill>
              </a:rPr>
              <a:t>"games"</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"03b1125b-3b83-11e5-bbe2-001e67b6630e"</a:t>
            </a:r>
            <a:r>
              <a:rPr lang="en" sz="1100">
                <a:solidFill>
                  <a:schemeClr val="dk1"/>
                </a:solidFill>
              </a:rPr>
              <a:t> </a:t>
            </a:r>
            <a:r>
              <a:rPr lang="en" sz="1100">
                <a:solidFill>
                  <a:srgbClr val="932192"/>
                </a:solidFill>
              </a:rPr>
              <a:t>into</a:t>
            </a:r>
            <a:r>
              <a:rPr lang="en" sz="1100">
                <a:solidFill>
                  <a:schemeClr val="dk1"/>
                </a:solidFill>
              </a:rPr>
              <a:t> tApp[</a:t>
            </a:r>
            <a:r>
              <a:rPr lang="en" sz="1100">
                <a:solidFill>
                  <a:srgbClr val="011892"/>
                </a:solidFill>
              </a:rPr>
              <a:t>1</a:t>
            </a:r>
            <a:r>
              <a:rPr lang="en" sz="1100">
                <a:solidFill>
                  <a:schemeClr val="dk1"/>
                </a:solidFill>
              </a:rPr>
              <a:t>][</a:t>
            </a:r>
            <a:r>
              <a:rPr lang="en" sz="1100">
                <a:solidFill>
                  <a:srgbClr val="011892"/>
                </a:solidFill>
              </a:rPr>
              <a:t>"appid"</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"Minecraft"</a:t>
            </a:r>
            <a:r>
              <a:rPr lang="en" sz="1100">
                <a:solidFill>
                  <a:schemeClr val="dk1"/>
                </a:solidFill>
              </a:rPr>
              <a:t> </a:t>
            </a:r>
            <a:r>
              <a:rPr lang="en" sz="1100">
                <a:solidFill>
                  <a:srgbClr val="932192"/>
                </a:solidFill>
              </a:rPr>
              <a:t>into</a:t>
            </a:r>
            <a:r>
              <a:rPr lang="en" sz="1100">
                <a:solidFill>
                  <a:schemeClr val="dk1"/>
                </a:solidFill>
              </a:rPr>
              <a:t> tApp[</a:t>
            </a:r>
            <a:r>
              <a:rPr lang="en" sz="1100">
                <a:solidFill>
                  <a:srgbClr val="011892"/>
                </a:solidFill>
              </a:rPr>
              <a:t>1</a:t>
            </a:r>
            <a:r>
              <a:rPr lang="en" sz="1100">
                <a:solidFill>
                  <a:schemeClr val="dk1"/>
                </a:solidFill>
              </a:rPr>
              <a:t>][</a:t>
            </a:r>
            <a:r>
              <a:rPr lang="en" sz="1100">
                <a:solidFill>
                  <a:srgbClr val="011892"/>
                </a:solidFill>
              </a:rPr>
              <a:t>"appName"</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"7.png"</a:t>
            </a:r>
            <a:r>
              <a:rPr lang="en" sz="1100">
                <a:solidFill>
                  <a:schemeClr val="dk1"/>
                </a:solidFill>
              </a:rPr>
              <a:t> </a:t>
            </a:r>
            <a:r>
              <a:rPr lang="en" sz="1100">
                <a:solidFill>
                  <a:srgbClr val="932192"/>
                </a:solidFill>
              </a:rPr>
              <a:t>into</a:t>
            </a:r>
            <a:r>
              <a:rPr lang="en" sz="1100">
                <a:solidFill>
                  <a:schemeClr val="dk1"/>
                </a:solidFill>
              </a:rPr>
              <a:t> tApp[</a:t>
            </a:r>
            <a:r>
              <a:rPr lang="en" sz="1100">
                <a:solidFill>
                  <a:srgbClr val="011892"/>
                </a:solidFill>
              </a:rPr>
              <a:t>1</a:t>
            </a:r>
            <a:r>
              <a:rPr lang="en" sz="1100">
                <a:solidFill>
                  <a:schemeClr val="dk1"/>
                </a:solidFill>
              </a:rPr>
              <a:t>][</a:t>
            </a:r>
            <a:r>
              <a:rPr lang="en" sz="1100">
                <a:solidFill>
                  <a:srgbClr val="011892"/>
                </a:solidFill>
              </a:rPr>
              <a:t>"appImage"</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"Games"</a:t>
            </a:r>
            <a:r>
              <a:rPr lang="en" sz="1100">
                <a:solidFill>
                  <a:schemeClr val="dk1"/>
                </a:solidFill>
              </a:rPr>
              <a:t> </a:t>
            </a:r>
            <a:r>
              <a:rPr lang="en" sz="1100">
                <a:solidFill>
                  <a:srgbClr val="932192"/>
                </a:solidFill>
              </a:rPr>
              <a:t>into</a:t>
            </a:r>
            <a:r>
              <a:rPr lang="en" sz="1100">
                <a:solidFill>
                  <a:schemeClr val="dk1"/>
                </a:solidFill>
              </a:rPr>
              <a:t> tApp[</a:t>
            </a:r>
            <a:r>
              <a:rPr lang="en" sz="1100">
                <a:solidFill>
                  <a:srgbClr val="011892"/>
                </a:solidFill>
              </a:rPr>
              <a:t>1</a:t>
            </a:r>
            <a:r>
              <a:rPr lang="en" sz="1100">
                <a:solidFill>
                  <a:schemeClr val="dk1"/>
                </a:solidFill>
              </a:rPr>
              <a:t>][</a:t>
            </a:r>
            <a:r>
              <a:rPr lang="en" sz="1100">
                <a:solidFill>
                  <a:srgbClr val="011892"/>
                </a:solidFill>
              </a:rPr>
              <a:t>"appCategory"</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break</a:t>
            </a:r>
            <a:endParaRPr b="1" sz="1100">
              <a:solidFill>
                <a:srgbClr val="918F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chemeClr val="dk1"/>
                </a:solidFill>
              </a:rPr>
              <a:t>End</a:t>
            </a:r>
            <a:r>
              <a:rPr lang="en" sz="1100">
                <a:solidFill>
                  <a:schemeClr val="dk1"/>
                </a:solidFill>
              </a:rPr>
              <a:t> </a:t>
            </a:r>
            <a:r>
              <a:rPr b="1" lang="en" sz="1100">
                <a:solidFill>
                  <a:schemeClr val="dk1"/>
                </a:solidFill>
              </a:rPr>
              <a:t>switch</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return</a:t>
            </a:r>
            <a:r>
              <a:rPr lang="en" sz="1100">
                <a:solidFill>
                  <a:schemeClr val="dk1"/>
                </a:solidFill>
              </a:rPr>
              <a:t> tApp</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end</a:t>
            </a:r>
            <a:r>
              <a:rPr lang="en" sz="1100">
                <a:solidFill>
                  <a:schemeClr val="dk1"/>
                </a:solidFill>
              </a:rPr>
              <a:t> getAppsByGroup</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p:txBody>
      </p:sp>
      <p:sp>
        <p:nvSpPr>
          <p:cNvPr id="333" name="Google Shape;333;p37"/>
          <p:cNvSpPr txBox="1"/>
          <p:nvPr/>
        </p:nvSpPr>
        <p:spPr>
          <a:xfrm>
            <a:off x="136075" y="943425"/>
            <a:ext cx="33021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Because we will call this model with a parameter eventually when we add in the database, we have included the parameter and return the array as it would normally do.</a:t>
            </a:r>
            <a:endParaRPr>
              <a:solidFill>
                <a:schemeClr val="dk1"/>
              </a:solidFill>
            </a:endParaRPr>
          </a:p>
          <a:p>
            <a:pPr indent="0" lvl="0" marL="0" rtl="0">
              <a:lnSpc>
                <a:spcPct val="100000"/>
              </a:lnSpc>
              <a:spcBef>
                <a:spcPts val="0"/>
              </a:spcBef>
              <a:spcAft>
                <a:spcPts val="0"/>
              </a:spcAft>
              <a:buNone/>
            </a:pPr>
            <a:r>
              <a:t/>
            </a:r>
            <a:endParaRPr/>
          </a:p>
        </p:txBody>
      </p:sp>
      <p:sp>
        <p:nvSpPr>
          <p:cNvPr id="334" name="Google Shape;334;p37"/>
          <p:cNvSpPr txBox="1"/>
          <p:nvPr>
            <p:ph type="ctrTitle"/>
          </p:nvPr>
        </p:nvSpPr>
        <p:spPr>
          <a:xfrm>
            <a:off x="4366000" y="513675"/>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rPr>
              <a:t>models/</a:t>
            </a:r>
            <a:r>
              <a:rPr lang="en" sz="1800">
                <a:solidFill>
                  <a:srgbClr val="666666"/>
                </a:solidFill>
              </a:rPr>
              <a:t>productmodel.lc</a:t>
            </a:r>
            <a:endParaRPr sz="1800">
              <a:solidFill>
                <a:srgbClr val="666666"/>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38"/>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#4 Creating a Data Model</a:t>
            </a:r>
            <a:endParaRPr sz="1800">
              <a:solidFill>
                <a:srgbClr val="434343"/>
              </a:solidFill>
            </a:endParaRPr>
          </a:p>
          <a:p>
            <a:pPr indent="0" lvl="0" marL="0" rtl="0">
              <a:spcBef>
                <a:spcPts val="0"/>
              </a:spcBef>
              <a:spcAft>
                <a:spcPts val="0"/>
              </a:spcAft>
              <a:buClr>
                <a:schemeClr val="dk1"/>
              </a:buClr>
              <a:buSzPts val="1100"/>
              <a:buFont typeface="Arial"/>
              <a:buNone/>
            </a:pPr>
            <a:r>
              <a:t/>
            </a:r>
            <a:endParaRPr sz="1800">
              <a:solidFill>
                <a:srgbClr val="434343"/>
              </a:solidFill>
            </a:endParaRPr>
          </a:p>
          <a:p>
            <a:pPr indent="0" lvl="0" marL="0" rtl="0">
              <a:spcBef>
                <a:spcPts val="0"/>
              </a:spcBef>
              <a:spcAft>
                <a:spcPts val="0"/>
              </a:spcAft>
              <a:buNone/>
            </a:pPr>
            <a:r>
              <a:t/>
            </a:r>
            <a:endParaRPr sz="2400"/>
          </a:p>
        </p:txBody>
      </p:sp>
      <p:pic>
        <p:nvPicPr>
          <p:cNvPr id="340" name="Google Shape;340;p38"/>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341" name="Google Shape;341;p38"/>
          <p:cNvSpPr txBox="1"/>
          <p:nvPr/>
        </p:nvSpPr>
        <p:spPr>
          <a:xfrm>
            <a:off x="3603900" y="985250"/>
            <a:ext cx="5440500" cy="3955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sz="1100">
                <a:solidFill>
                  <a:schemeClr val="dk1"/>
                </a:solidFill>
              </a:rPr>
              <a:t>function</a:t>
            </a:r>
            <a:r>
              <a:rPr lang="en" sz="1100">
                <a:solidFill>
                  <a:schemeClr val="dk1"/>
                </a:solidFill>
              </a:rPr>
              <a:t> getAppCategories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"03b1125b-3b83-11e5-bbe2-001e67b6630e"</a:t>
            </a:r>
            <a:r>
              <a:rPr lang="en" sz="1100">
                <a:solidFill>
                  <a:schemeClr val="dk1"/>
                </a:solidFill>
              </a:rPr>
              <a:t> </a:t>
            </a:r>
            <a:r>
              <a:rPr lang="en" sz="1100">
                <a:solidFill>
                  <a:srgbClr val="932192"/>
                </a:solidFill>
              </a:rPr>
              <a:t>into</a:t>
            </a:r>
            <a:r>
              <a:rPr lang="en" sz="1100">
                <a:solidFill>
                  <a:schemeClr val="dk1"/>
                </a:solidFill>
              </a:rPr>
              <a:t> tAppCategories[</a:t>
            </a:r>
            <a:r>
              <a:rPr lang="en" sz="1100">
                <a:solidFill>
                  <a:srgbClr val="011892"/>
                </a:solidFill>
              </a:rPr>
              <a:t>1</a:t>
            </a:r>
            <a:r>
              <a:rPr lang="en" sz="1100">
                <a:solidFill>
                  <a:schemeClr val="dk1"/>
                </a:solidFill>
              </a:rPr>
              <a:t>][</a:t>
            </a:r>
            <a:r>
              <a:rPr lang="en" sz="1100">
                <a:solidFill>
                  <a:srgbClr val="011892"/>
                </a:solidFill>
              </a:rPr>
              <a:t>"catid"</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"Productivity"</a:t>
            </a:r>
            <a:r>
              <a:rPr lang="en" sz="1100">
                <a:solidFill>
                  <a:schemeClr val="dk1"/>
                </a:solidFill>
              </a:rPr>
              <a:t> </a:t>
            </a:r>
            <a:r>
              <a:rPr lang="en" sz="1100">
                <a:solidFill>
                  <a:srgbClr val="932192"/>
                </a:solidFill>
              </a:rPr>
              <a:t>into</a:t>
            </a:r>
            <a:r>
              <a:rPr lang="en" sz="1100">
                <a:solidFill>
                  <a:schemeClr val="dk1"/>
                </a:solidFill>
              </a:rPr>
              <a:t> tAppCategories[</a:t>
            </a:r>
            <a:r>
              <a:rPr lang="en" sz="1100">
                <a:solidFill>
                  <a:srgbClr val="011892"/>
                </a:solidFill>
              </a:rPr>
              <a:t>1</a:t>
            </a:r>
            <a:r>
              <a:rPr lang="en" sz="1100">
                <a:solidFill>
                  <a:schemeClr val="dk1"/>
                </a:solidFill>
              </a:rPr>
              <a:t>][</a:t>
            </a:r>
            <a:r>
              <a:rPr lang="en" sz="1100">
                <a:solidFill>
                  <a:srgbClr val="011892"/>
                </a:solidFill>
              </a:rPr>
              <a:t>"catName"</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"0be31c28-3b83-11e5-bbe2-001e67b6630e"</a:t>
            </a:r>
            <a:r>
              <a:rPr lang="en" sz="1100">
                <a:solidFill>
                  <a:schemeClr val="dk1"/>
                </a:solidFill>
              </a:rPr>
              <a:t> </a:t>
            </a:r>
            <a:r>
              <a:rPr lang="en" sz="1100">
                <a:solidFill>
                  <a:srgbClr val="932192"/>
                </a:solidFill>
              </a:rPr>
              <a:t>into</a:t>
            </a:r>
            <a:r>
              <a:rPr lang="en" sz="1100">
                <a:solidFill>
                  <a:schemeClr val="dk1"/>
                </a:solidFill>
              </a:rPr>
              <a:t> tAppCategories[</a:t>
            </a:r>
            <a:r>
              <a:rPr lang="en" sz="1100">
                <a:solidFill>
                  <a:srgbClr val="011892"/>
                </a:solidFill>
              </a:rPr>
              <a:t>2</a:t>
            </a:r>
            <a:r>
              <a:rPr lang="en" sz="1100">
                <a:solidFill>
                  <a:schemeClr val="dk1"/>
                </a:solidFill>
              </a:rPr>
              <a:t>][</a:t>
            </a:r>
            <a:r>
              <a:rPr lang="en" sz="1100">
                <a:solidFill>
                  <a:srgbClr val="011892"/>
                </a:solidFill>
              </a:rPr>
              <a:t>"catid"</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"Reference"</a:t>
            </a:r>
            <a:r>
              <a:rPr lang="en" sz="1100">
                <a:solidFill>
                  <a:schemeClr val="dk1"/>
                </a:solidFill>
              </a:rPr>
              <a:t> </a:t>
            </a:r>
            <a:r>
              <a:rPr lang="en" sz="1100">
                <a:solidFill>
                  <a:srgbClr val="932192"/>
                </a:solidFill>
              </a:rPr>
              <a:t>into</a:t>
            </a:r>
            <a:r>
              <a:rPr lang="en" sz="1100">
                <a:solidFill>
                  <a:schemeClr val="dk1"/>
                </a:solidFill>
              </a:rPr>
              <a:t> tAppCategories[</a:t>
            </a:r>
            <a:r>
              <a:rPr lang="en" sz="1100">
                <a:solidFill>
                  <a:srgbClr val="011892"/>
                </a:solidFill>
              </a:rPr>
              <a:t>2</a:t>
            </a:r>
            <a:r>
              <a:rPr lang="en" sz="1100">
                <a:solidFill>
                  <a:schemeClr val="dk1"/>
                </a:solidFill>
              </a:rPr>
              <a:t>][</a:t>
            </a:r>
            <a:r>
              <a:rPr lang="en" sz="1100">
                <a:solidFill>
                  <a:srgbClr val="011892"/>
                </a:solidFill>
              </a:rPr>
              <a:t>"catName"</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"14d68f57-3b83-11e5-bbe2-001e67b6630e"</a:t>
            </a:r>
            <a:r>
              <a:rPr lang="en" sz="1100">
                <a:solidFill>
                  <a:schemeClr val="dk1"/>
                </a:solidFill>
              </a:rPr>
              <a:t> </a:t>
            </a:r>
            <a:r>
              <a:rPr lang="en" sz="1100">
                <a:solidFill>
                  <a:srgbClr val="932192"/>
                </a:solidFill>
              </a:rPr>
              <a:t>into</a:t>
            </a:r>
            <a:r>
              <a:rPr lang="en" sz="1100">
                <a:solidFill>
                  <a:schemeClr val="dk1"/>
                </a:solidFill>
              </a:rPr>
              <a:t> tAppCategories[</a:t>
            </a:r>
            <a:r>
              <a:rPr lang="en" sz="1100">
                <a:solidFill>
                  <a:srgbClr val="011892"/>
                </a:solidFill>
              </a:rPr>
              <a:t>3</a:t>
            </a:r>
            <a:r>
              <a:rPr lang="en" sz="1100">
                <a:solidFill>
                  <a:schemeClr val="dk1"/>
                </a:solidFill>
              </a:rPr>
              <a:t>][</a:t>
            </a:r>
            <a:r>
              <a:rPr lang="en" sz="1100">
                <a:solidFill>
                  <a:srgbClr val="011892"/>
                </a:solidFill>
              </a:rPr>
              <a:t>"catid"</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"Social Networking"</a:t>
            </a:r>
            <a:r>
              <a:rPr lang="en" sz="1100">
                <a:solidFill>
                  <a:schemeClr val="dk1"/>
                </a:solidFill>
              </a:rPr>
              <a:t> </a:t>
            </a:r>
            <a:r>
              <a:rPr lang="en" sz="1100">
                <a:solidFill>
                  <a:srgbClr val="932192"/>
                </a:solidFill>
              </a:rPr>
              <a:t>into</a:t>
            </a:r>
            <a:r>
              <a:rPr lang="en" sz="1100">
                <a:solidFill>
                  <a:schemeClr val="dk1"/>
                </a:solidFill>
              </a:rPr>
              <a:t> tAppCategories[</a:t>
            </a:r>
            <a:r>
              <a:rPr lang="en" sz="1100">
                <a:solidFill>
                  <a:srgbClr val="011892"/>
                </a:solidFill>
              </a:rPr>
              <a:t>3</a:t>
            </a:r>
            <a:r>
              <a:rPr lang="en" sz="1100">
                <a:solidFill>
                  <a:schemeClr val="dk1"/>
                </a:solidFill>
              </a:rPr>
              <a:t>][</a:t>
            </a:r>
            <a:r>
              <a:rPr lang="en" sz="1100">
                <a:solidFill>
                  <a:srgbClr val="011892"/>
                </a:solidFill>
              </a:rPr>
              <a:t>"catName"</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t>  …</a:t>
            </a:r>
            <a:endParaRPr sz="1100"/>
          </a:p>
          <a:p>
            <a:pPr indent="0" lvl="0" marL="0" rtl="0">
              <a:lnSpc>
                <a:spcPct val="115000"/>
              </a:lnSpc>
              <a:spcBef>
                <a:spcPts val="0"/>
              </a:spcBef>
              <a:spcAft>
                <a:spcPts val="0"/>
              </a:spcAft>
              <a:buClr>
                <a:schemeClr val="dk1"/>
              </a:buClr>
              <a:buSzPts val="1100"/>
              <a:buFont typeface="Arial"/>
              <a:buNone/>
            </a:pPr>
            <a:r>
              <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"f6b80d17-3b83-11e5-bbe2-001e67b6630e"</a:t>
            </a:r>
            <a:r>
              <a:rPr lang="en" sz="1100">
                <a:solidFill>
                  <a:schemeClr val="dk1"/>
                </a:solidFill>
              </a:rPr>
              <a:t> </a:t>
            </a:r>
            <a:r>
              <a:rPr lang="en" sz="1100">
                <a:solidFill>
                  <a:srgbClr val="932192"/>
                </a:solidFill>
              </a:rPr>
              <a:t>into</a:t>
            </a:r>
            <a:r>
              <a:rPr lang="en" sz="1100">
                <a:solidFill>
                  <a:schemeClr val="dk1"/>
                </a:solidFill>
              </a:rPr>
              <a:t> tAppCategories[</a:t>
            </a:r>
            <a:r>
              <a:rPr lang="en" sz="1100">
                <a:solidFill>
                  <a:srgbClr val="011892"/>
                </a:solidFill>
              </a:rPr>
              <a:t>19</a:t>
            </a:r>
            <a:r>
              <a:rPr lang="en" sz="1100">
                <a:solidFill>
                  <a:schemeClr val="dk1"/>
                </a:solidFill>
              </a:rPr>
              <a:t>][</a:t>
            </a:r>
            <a:r>
              <a:rPr lang="en" sz="1100">
                <a:solidFill>
                  <a:srgbClr val="011892"/>
                </a:solidFill>
              </a:rPr>
              <a:t>"catid"</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"Utilities"</a:t>
            </a:r>
            <a:r>
              <a:rPr lang="en" sz="1100">
                <a:solidFill>
                  <a:schemeClr val="dk1"/>
                </a:solidFill>
              </a:rPr>
              <a:t> </a:t>
            </a:r>
            <a:r>
              <a:rPr lang="en" sz="1100">
                <a:solidFill>
                  <a:srgbClr val="932192"/>
                </a:solidFill>
              </a:rPr>
              <a:t>into</a:t>
            </a:r>
            <a:r>
              <a:rPr lang="en" sz="1100">
                <a:solidFill>
                  <a:schemeClr val="dk1"/>
                </a:solidFill>
              </a:rPr>
              <a:t> tAppCategories[</a:t>
            </a:r>
            <a:r>
              <a:rPr lang="en" sz="1100">
                <a:solidFill>
                  <a:srgbClr val="011892"/>
                </a:solidFill>
              </a:rPr>
              <a:t>19</a:t>
            </a:r>
            <a:r>
              <a:rPr lang="en" sz="1100">
                <a:solidFill>
                  <a:schemeClr val="dk1"/>
                </a:solidFill>
              </a:rPr>
              <a:t>][</a:t>
            </a:r>
            <a:r>
              <a:rPr lang="en" sz="1100">
                <a:solidFill>
                  <a:srgbClr val="011892"/>
                </a:solidFill>
              </a:rPr>
              <a:t>"catName"</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return</a:t>
            </a:r>
            <a:r>
              <a:rPr lang="en" sz="1100">
                <a:solidFill>
                  <a:schemeClr val="dk1"/>
                </a:solidFill>
              </a:rPr>
              <a:t> tAppCategories</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end </a:t>
            </a:r>
            <a:r>
              <a:rPr lang="en" sz="1100">
                <a:solidFill>
                  <a:schemeClr val="dk1"/>
                </a:solidFill>
              </a:rPr>
              <a:t>getAppCategories</a:t>
            </a:r>
            <a:endParaRPr b="1" sz="1100">
              <a:solidFill>
                <a:schemeClr val="dk1"/>
              </a:solidFill>
            </a:endParaRPr>
          </a:p>
        </p:txBody>
      </p:sp>
      <p:sp>
        <p:nvSpPr>
          <p:cNvPr id="342" name="Google Shape;342;p38"/>
          <p:cNvSpPr txBox="1"/>
          <p:nvPr/>
        </p:nvSpPr>
        <p:spPr>
          <a:xfrm>
            <a:off x="136075" y="943425"/>
            <a:ext cx="33021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Add the Categories into an array and return it. Remember that the trick of the trade it to first create a data model by hard coding an array like we did here.</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It will save you weeks and weeks of headaches when crunch time comes to deliver your app.</a:t>
            </a:r>
            <a:endParaRPr>
              <a:solidFill>
                <a:schemeClr val="dk1"/>
              </a:solidFill>
            </a:endParaRPr>
          </a:p>
          <a:p>
            <a:pPr indent="0" lvl="0" marL="0" rtl="0">
              <a:lnSpc>
                <a:spcPct val="100000"/>
              </a:lnSpc>
              <a:spcBef>
                <a:spcPts val="0"/>
              </a:spcBef>
              <a:spcAft>
                <a:spcPts val="0"/>
              </a:spcAft>
              <a:buNone/>
            </a:pPr>
            <a:r>
              <a:t/>
            </a:r>
            <a:endParaRPr/>
          </a:p>
        </p:txBody>
      </p:sp>
      <p:sp>
        <p:nvSpPr>
          <p:cNvPr id="343" name="Google Shape;343;p38"/>
          <p:cNvSpPr txBox="1"/>
          <p:nvPr>
            <p:ph type="ctrTitle"/>
          </p:nvPr>
        </p:nvSpPr>
        <p:spPr>
          <a:xfrm>
            <a:off x="4366000" y="513675"/>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models/categorymodel.lc</a:t>
            </a:r>
            <a:endParaRPr sz="1800">
              <a:solidFill>
                <a:srgbClr val="666666"/>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39"/>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34343"/>
                </a:solidFill>
              </a:rPr>
              <a:t>#5 Coding the Controller and Web View</a:t>
            </a:r>
            <a:endParaRPr sz="1800">
              <a:solidFill>
                <a:srgbClr val="434343"/>
              </a:solidFill>
            </a:endParaRPr>
          </a:p>
        </p:txBody>
      </p:sp>
      <p:pic>
        <p:nvPicPr>
          <p:cNvPr id="349" name="Google Shape;349;p39"/>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350" name="Google Shape;350;p39"/>
          <p:cNvSpPr txBox="1"/>
          <p:nvPr/>
        </p:nvSpPr>
        <p:spPr>
          <a:xfrm>
            <a:off x="4363350" y="985250"/>
            <a:ext cx="4680900" cy="3955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sz="1100">
                <a:solidFill>
                  <a:schemeClr val="dk1"/>
                </a:solidFill>
              </a:rPr>
              <a:t>function</a:t>
            </a:r>
            <a:r>
              <a:rPr lang="en" sz="1100">
                <a:solidFill>
                  <a:schemeClr val="dk1"/>
                </a:solidFill>
              </a:rPr>
              <a:t> buildAppHomeArray</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#load the models</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rigLoadModel </a:t>
            </a:r>
            <a:r>
              <a:rPr lang="en" sz="1100">
                <a:solidFill>
                  <a:srgbClr val="011892"/>
                </a:solidFill>
              </a:rPr>
              <a:t>"sliderModel"</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rigLoadModel </a:t>
            </a:r>
            <a:r>
              <a:rPr lang="en" sz="1100">
                <a:solidFill>
                  <a:srgbClr val="011892"/>
                </a:solidFill>
              </a:rPr>
              <a:t>"productModel"</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rigLoadModel </a:t>
            </a:r>
            <a:r>
              <a:rPr lang="en" sz="1100">
                <a:solidFill>
                  <a:srgbClr val="011892"/>
                </a:solidFill>
              </a:rPr>
              <a:t>"categoryModel"</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--Slider</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 load slider images and data    </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getSliderData(</a:t>
            </a:r>
            <a:r>
              <a:rPr lang="en" sz="1100">
                <a:solidFill>
                  <a:srgbClr val="011892"/>
                </a:solidFill>
              </a:rPr>
              <a:t>"home"</a:t>
            </a:r>
            <a:r>
              <a:rPr lang="en" sz="1100">
                <a:solidFill>
                  <a:schemeClr val="dk1"/>
                </a:solidFill>
              </a:rPr>
              <a:t>) </a:t>
            </a:r>
            <a:r>
              <a:rPr lang="en" sz="1100">
                <a:solidFill>
                  <a:srgbClr val="932192"/>
                </a:solidFill>
              </a:rPr>
              <a:t>into</a:t>
            </a:r>
            <a:r>
              <a:rPr lang="en" sz="1100">
                <a:solidFill>
                  <a:schemeClr val="dk1"/>
                </a:solidFill>
              </a:rPr>
              <a:t> tSliderArray</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tSliderArray </a:t>
            </a:r>
            <a:r>
              <a:rPr lang="en" sz="1100">
                <a:solidFill>
                  <a:srgbClr val="932192"/>
                </a:solidFill>
              </a:rPr>
              <a:t>into</a:t>
            </a:r>
            <a:r>
              <a:rPr lang="en" sz="1100">
                <a:solidFill>
                  <a:schemeClr val="dk1"/>
                </a:solidFill>
              </a:rPr>
              <a:t> tHomePageA[</a:t>
            </a:r>
            <a:r>
              <a:rPr lang="en" sz="1100">
                <a:solidFill>
                  <a:srgbClr val="011892"/>
                </a:solidFill>
              </a:rPr>
              <a:t>"slider"</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--Products</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 load Featured Products </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getAppsByGroup(</a:t>
            </a:r>
            <a:r>
              <a:rPr lang="en" sz="1100">
                <a:solidFill>
                  <a:srgbClr val="011892"/>
                </a:solidFill>
              </a:rPr>
              <a:t>"featured"</a:t>
            </a:r>
            <a:r>
              <a:rPr lang="en" sz="1100">
                <a:solidFill>
                  <a:schemeClr val="dk1"/>
                </a:solidFill>
              </a:rPr>
              <a:t>) </a:t>
            </a:r>
            <a:r>
              <a:rPr lang="en" sz="1100">
                <a:solidFill>
                  <a:srgbClr val="932192"/>
                </a:solidFill>
              </a:rPr>
              <a:t>into</a:t>
            </a:r>
            <a:r>
              <a:rPr lang="en" sz="1100">
                <a:solidFill>
                  <a:schemeClr val="dk1"/>
                </a:solidFill>
              </a:rPr>
              <a:t> tFeaturedA</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tFeaturedA </a:t>
            </a:r>
            <a:r>
              <a:rPr lang="en" sz="1100">
                <a:solidFill>
                  <a:srgbClr val="932192"/>
                </a:solidFill>
              </a:rPr>
              <a:t>into</a:t>
            </a:r>
            <a:r>
              <a:rPr lang="en" sz="1100">
                <a:solidFill>
                  <a:schemeClr val="dk1"/>
                </a:solidFill>
              </a:rPr>
              <a:t> tHomePageA[</a:t>
            </a:r>
            <a:r>
              <a:rPr lang="en" sz="1100">
                <a:solidFill>
                  <a:srgbClr val="011892"/>
                </a:solidFill>
              </a:rPr>
              <a:t>"products"</a:t>
            </a:r>
            <a:r>
              <a:rPr lang="en" sz="1100">
                <a:solidFill>
                  <a:schemeClr val="dk1"/>
                </a:solidFill>
              </a:rPr>
              <a:t>][</a:t>
            </a:r>
            <a:r>
              <a:rPr lang="en" sz="1100">
                <a:solidFill>
                  <a:srgbClr val="011892"/>
                </a:solidFill>
              </a:rPr>
              <a:t>"featured"</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..Continue on next slide</a:t>
            </a:r>
            <a:endParaRPr sz="1100">
              <a:solidFill>
                <a:schemeClr val="dk1"/>
              </a:solidFill>
            </a:endParaRPr>
          </a:p>
        </p:txBody>
      </p:sp>
      <p:sp>
        <p:nvSpPr>
          <p:cNvPr id="351" name="Google Shape;351;p39"/>
          <p:cNvSpPr txBox="1"/>
          <p:nvPr/>
        </p:nvSpPr>
        <p:spPr>
          <a:xfrm>
            <a:off x="136075" y="943425"/>
            <a:ext cx="33021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Now we finally start to wrap all of this together into a concept of a “cloud” server on the web. This is done with the code and logic of the controller.</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1. Always load the models with the </a:t>
            </a:r>
            <a:r>
              <a:rPr b="1" lang="en">
                <a:solidFill>
                  <a:schemeClr val="dk1"/>
                </a:solidFill>
              </a:rPr>
              <a:t>rigLoadModel</a:t>
            </a:r>
            <a:r>
              <a:rPr lang="en">
                <a:solidFill>
                  <a:schemeClr val="dk1"/>
                </a:solidFill>
              </a:rPr>
              <a:t> function. it will tell revIgniter to load the functionality and make the script available. Here we are loading the 3 models we have created.</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2. Now call our model function which will return to us the array.</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3. Same with the App products, but here we only get one group at a time.</a:t>
            </a:r>
            <a:endParaRPr>
              <a:solidFill>
                <a:schemeClr val="dk1"/>
              </a:solidFill>
            </a:endParaRPr>
          </a:p>
          <a:p>
            <a:pPr indent="0" lvl="0" marL="0" rtl="0">
              <a:lnSpc>
                <a:spcPct val="100000"/>
              </a:lnSpc>
              <a:spcBef>
                <a:spcPts val="0"/>
              </a:spcBef>
              <a:spcAft>
                <a:spcPts val="0"/>
              </a:spcAft>
              <a:buNone/>
            </a:pPr>
            <a:r>
              <a:t/>
            </a:r>
            <a:endParaRPr/>
          </a:p>
        </p:txBody>
      </p:sp>
      <p:sp>
        <p:nvSpPr>
          <p:cNvPr id="352" name="Google Shape;352;p39"/>
          <p:cNvSpPr/>
          <p:nvPr/>
        </p:nvSpPr>
        <p:spPr>
          <a:xfrm>
            <a:off x="3911013" y="1385600"/>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353" name="Google Shape;353;p39"/>
          <p:cNvSpPr/>
          <p:nvPr/>
        </p:nvSpPr>
        <p:spPr>
          <a:xfrm>
            <a:off x="3911013" y="2692913"/>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sp>
        <p:nvSpPr>
          <p:cNvPr id="354" name="Google Shape;354;p39"/>
          <p:cNvSpPr/>
          <p:nvPr/>
        </p:nvSpPr>
        <p:spPr>
          <a:xfrm>
            <a:off x="3911013" y="4000225"/>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3</a:t>
            </a:r>
            <a:endParaRPr b="1">
              <a:solidFill>
                <a:srgbClr val="FFFFFF"/>
              </a:solidFill>
            </a:endParaRPr>
          </a:p>
        </p:txBody>
      </p:sp>
      <p:sp>
        <p:nvSpPr>
          <p:cNvPr id="355" name="Google Shape;355;p39"/>
          <p:cNvSpPr txBox="1"/>
          <p:nvPr>
            <p:ph type="ctrTitle"/>
          </p:nvPr>
        </p:nvSpPr>
        <p:spPr>
          <a:xfrm>
            <a:off x="4366000" y="513675"/>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controllers/index.lc</a:t>
            </a:r>
            <a:endParaRPr sz="1800">
              <a:solidFill>
                <a:srgbClr val="666666"/>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0"/>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34343"/>
                </a:solidFill>
              </a:rPr>
              <a:t>#5 Coding the Controller and Web View</a:t>
            </a:r>
            <a:endParaRPr sz="1800">
              <a:solidFill>
                <a:srgbClr val="434343"/>
              </a:solidFill>
            </a:endParaRPr>
          </a:p>
        </p:txBody>
      </p:sp>
      <p:pic>
        <p:nvPicPr>
          <p:cNvPr id="361" name="Google Shape;361;p40"/>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362" name="Google Shape;362;p40"/>
          <p:cNvSpPr txBox="1"/>
          <p:nvPr/>
        </p:nvSpPr>
        <p:spPr>
          <a:xfrm>
            <a:off x="4453100" y="985250"/>
            <a:ext cx="4591200" cy="3955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 load Best Game Products </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getAppsByGroup(</a:t>
            </a:r>
            <a:r>
              <a:rPr lang="en" sz="1100">
                <a:solidFill>
                  <a:srgbClr val="011892"/>
                </a:solidFill>
              </a:rPr>
              <a:t>"games"</a:t>
            </a:r>
            <a:r>
              <a:rPr lang="en" sz="1100">
                <a:solidFill>
                  <a:schemeClr val="dk1"/>
                </a:solidFill>
              </a:rPr>
              <a:t>) </a:t>
            </a:r>
            <a:r>
              <a:rPr lang="en" sz="1100">
                <a:solidFill>
                  <a:srgbClr val="932192"/>
                </a:solidFill>
              </a:rPr>
              <a:t>into</a:t>
            </a:r>
            <a:r>
              <a:rPr lang="en" sz="1100">
                <a:solidFill>
                  <a:schemeClr val="dk1"/>
                </a:solidFill>
              </a:rPr>
              <a:t> tGamesA</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tFeaturedA </a:t>
            </a:r>
            <a:r>
              <a:rPr lang="en" sz="1100">
                <a:solidFill>
                  <a:srgbClr val="932192"/>
                </a:solidFill>
              </a:rPr>
              <a:t>into</a:t>
            </a:r>
            <a:r>
              <a:rPr lang="en" sz="1100">
                <a:solidFill>
                  <a:schemeClr val="dk1"/>
                </a:solidFill>
              </a:rPr>
              <a:t> tHomePageA[</a:t>
            </a:r>
            <a:r>
              <a:rPr lang="en" sz="1100">
                <a:solidFill>
                  <a:srgbClr val="011892"/>
                </a:solidFill>
              </a:rPr>
              <a:t>"products"</a:t>
            </a:r>
            <a:r>
              <a:rPr lang="en" sz="1100">
                <a:solidFill>
                  <a:schemeClr val="dk1"/>
                </a:solidFill>
              </a:rPr>
              <a:t>][</a:t>
            </a:r>
            <a:r>
              <a:rPr lang="en" sz="1100">
                <a:solidFill>
                  <a:srgbClr val="011892"/>
                </a:solidFill>
              </a:rPr>
              <a:t>"games"</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--Category</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getAppCategories() </a:t>
            </a:r>
            <a:r>
              <a:rPr lang="en" sz="1100">
                <a:solidFill>
                  <a:srgbClr val="932192"/>
                </a:solidFill>
              </a:rPr>
              <a:t>into</a:t>
            </a:r>
            <a:r>
              <a:rPr lang="en" sz="1100">
                <a:solidFill>
                  <a:schemeClr val="dk1"/>
                </a:solidFill>
              </a:rPr>
              <a:t> tCategoriesArray</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tCategoriesArray </a:t>
            </a:r>
            <a:r>
              <a:rPr lang="en" sz="1100">
                <a:solidFill>
                  <a:srgbClr val="932192"/>
                </a:solidFill>
              </a:rPr>
              <a:t>into</a:t>
            </a:r>
            <a:r>
              <a:rPr lang="en" sz="1100">
                <a:solidFill>
                  <a:schemeClr val="dk1"/>
                </a:solidFill>
              </a:rPr>
              <a:t> tHomePageA[</a:t>
            </a:r>
            <a:r>
              <a:rPr lang="en" sz="1100">
                <a:solidFill>
                  <a:srgbClr val="011892"/>
                </a:solidFill>
              </a:rPr>
              <a:t>"categories"</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return</a:t>
            </a:r>
            <a:r>
              <a:rPr lang="en" sz="1100">
                <a:solidFill>
                  <a:schemeClr val="dk1"/>
                </a:solidFill>
              </a:rPr>
              <a:t> tHomePageA</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end</a:t>
            </a:r>
            <a:r>
              <a:rPr lang="en" sz="1100">
                <a:solidFill>
                  <a:schemeClr val="dk1"/>
                </a:solidFill>
              </a:rPr>
              <a:t> buildAppHomeArray</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p:txBody>
      </p:sp>
      <p:sp>
        <p:nvSpPr>
          <p:cNvPr id="363" name="Google Shape;363;p40"/>
          <p:cNvSpPr txBox="1"/>
          <p:nvPr/>
        </p:nvSpPr>
        <p:spPr>
          <a:xfrm>
            <a:off x="136075" y="943425"/>
            <a:ext cx="3302100" cy="395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4. Get the next app product group. In this case it is “games”.</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5. After the array is created, return the </a:t>
            </a:r>
            <a:r>
              <a:rPr b="1" lang="en">
                <a:solidFill>
                  <a:schemeClr val="dk1"/>
                </a:solidFill>
              </a:rPr>
              <a:t>tHomePageA</a:t>
            </a:r>
            <a:r>
              <a:rPr lang="en">
                <a:solidFill>
                  <a:schemeClr val="dk1"/>
                </a:solidFill>
              </a:rPr>
              <a:t> array.</a:t>
            </a:r>
            <a:endParaRPr>
              <a:solidFill>
                <a:schemeClr val="dk1"/>
              </a:solidFill>
            </a:endParaRPr>
          </a:p>
          <a:p>
            <a:pPr indent="0" lvl="0" marL="0" rtl="0">
              <a:lnSpc>
                <a:spcPct val="100000"/>
              </a:lnSpc>
              <a:spcBef>
                <a:spcPts val="0"/>
              </a:spcBef>
              <a:spcAft>
                <a:spcPts val="0"/>
              </a:spcAft>
              <a:buNone/>
            </a:pPr>
            <a:r>
              <a:t/>
            </a:r>
            <a:endParaRPr/>
          </a:p>
        </p:txBody>
      </p:sp>
      <p:sp>
        <p:nvSpPr>
          <p:cNvPr id="364" name="Google Shape;364;p40"/>
          <p:cNvSpPr/>
          <p:nvPr/>
        </p:nvSpPr>
        <p:spPr>
          <a:xfrm>
            <a:off x="3952438" y="1578925"/>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4</a:t>
            </a:r>
            <a:endParaRPr b="1">
              <a:solidFill>
                <a:srgbClr val="FFFFFF"/>
              </a:solidFill>
            </a:endParaRPr>
          </a:p>
        </p:txBody>
      </p:sp>
      <p:sp>
        <p:nvSpPr>
          <p:cNvPr id="365" name="Google Shape;365;p40"/>
          <p:cNvSpPr/>
          <p:nvPr/>
        </p:nvSpPr>
        <p:spPr>
          <a:xfrm>
            <a:off x="3993863" y="3058838"/>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5</a:t>
            </a:r>
            <a:endParaRPr b="1">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41"/>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34343"/>
                </a:solidFill>
              </a:rPr>
              <a:t>#5 Coding the Controller and Web View</a:t>
            </a:r>
            <a:endParaRPr sz="1800">
              <a:solidFill>
                <a:srgbClr val="434343"/>
              </a:solidFill>
            </a:endParaRPr>
          </a:p>
        </p:txBody>
      </p:sp>
      <p:pic>
        <p:nvPicPr>
          <p:cNvPr id="371" name="Google Shape;371;p41"/>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372" name="Google Shape;372;p41"/>
          <p:cNvSpPr txBox="1"/>
          <p:nvPr/>
        </p:nvSpPr>
        <p:spPr>
          <a:xfrm>
            <a:off x="4363350" y="985250"/>
            <a:ext cx="4680900" cy="3955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sz="1100">
                <a:solidFill>
                  <a:schemeClr val="dk1"/>
                </a:solidFill>
              </a:rPr>
              <a:t>command</a:t>
            </a:r>
            <a:r>
              <a:rPr lang="en" sz="1100">
                <a:solidFill>
                  <a:schemeClr val="dk1"/>
                </a:solidFill>
              </a:rPr>
              <a:t> homeAppStoreHTML</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--Get the Data from the buildAppHomeArray</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--and simply add it to the global array gData</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buildAppHomeArray() </a:t>
            </a:r>
            <a:r>
              <a:rPr lang="en" sz="1100">
                <a:solidFill>
                  <a:srgbClr val="932192"/>
                </a:solidFill>
              </a:rPr>
              <a:t>into</a:t>
            </a:r>
            <a:r>
              <a:rPr lang="en" sz="1100">
                <a:solidFill>
                  <a:schemeClr val="dk1"/>
                </a:solidFill>
              </a:rPr>
              <a:t> gData[</a:t>
            </a:r>
            <a:r>
              <a:rPr lang="en" sz="1100">
                <a:solidFill>
                  <a:srgbClr val="011892"/>
                </a:solidFill>
              </a:rPr>
              <a:t>"slider"</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--Build the Home Page</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get</a:t>
            </a:r>
            <a:r>
              <a:rPr lang="en" sz="1100">
                <a:solidFill>
                  <a:schemeClr val="dk1"/>
                </a:solidFill>
              </a:rPr>
              <a:t> rigLoadView(</a:t>
            </a:r>
            <a:r>
              <a:rPr lang="en" sz="1100">
                <a:solidFill>
                  <a:srgbClr val="011892"/>
                </a:solidFill>
              </a:rPr>
              <a:t>"home"</a:t>
            </a: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end</a:t>
            </a:r>
            <a:r>
              <a:rPr lang="en" sz="1100">
                <a:solidFill>
                  <a:schemeClr val="dk1"/>
                </a:solidFill>
              </a:rPr>
              <a:t> homeAppStoreHTML</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p:txBody>
      </p:sp>
      <p:sp>
        <p:nvSpPr>
          <p:cNvPr id="373" name="Google Shape;373;p41"/>
          <p:cNvSpPr txBox="1"/>
          <p:nvPr/>
        </p:nvSpPr>
        <p:spPr>
          <a:xfrm>
            <a:off x="136075" y="943425"/>
            <a:ext cx="33021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a:solidFill>
                  <a:schemeClr val="dk1"/>
                </a:solidFill>
              </a:rPr>
              <a:t>homeAppStoreHTML</a:t>
            </a:r>
            <a:r>
              <a:rPr lang="en">
                <a:solidFill>
                  <a:schemeClr val="dk1"/>
                </a:solidFill>
              </a:rPr>
              <a:t> is the actual public call to generate the HTML for our App Store.</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1. We call the </a:t>
            </a:r>
            <a:r>
              <a:rPr b="1" lang="en">
                <a:solidFill>
                  <a:schemeClr val="dk1"/>
                </a:solidFill>
              </a:rPr>
              <a:t>buildAppHomeArray</a:t>
            </a:r>
            <a:r>
              <a:rPr lang="en">
                <a:solidFill>
                  <a:schemeClr val="dk1"/>
                </a:solidFill>
              </a:rPr>
              <a:t> to load load the array and do all of the work with the model. Our job here is to load it into the gData global array to be use in the view.</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2. Call the </a:t>
            </a:r>
            <a:r>
              <a:rPr b="1" lang="en">
                <a:solidFill>
                  <a:schemeClr val="dk1"/>
                </a:solidFill>
              </a:rPr>
              <a:t>rigLoadView</a:t>
            </a:r>
            <a:r>
              <a:rPr lang="en">
                <a:solidFill>
                  <a:schemeClr val="dk1"/>
                </a:solidFill>
              </a:rPr>
              <a:t> which will find the “home” </a:t>
            </a:r>
            <a:r>
              <a:rPr b="1" lang="en">
                <a:solidFill>
                  <a:schemeClr val="dk1"/>
                </a:solidFill>
              </a:rPr>
              <a:t>home.lc</a:t>
            </a:r>
            <a:r>
              <a:rPr lang="en">
                <a:solidFill>
                  <a:schemeClr val="dk1"/>
                </a:solidFill>
              </a:rPr>
              <a:t> in the views folder.</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t/>
            </a:r>
            <a:endParaRPr/>
          </a:p>
        </p:txBody>
      </p:sp>
      <p:sp>
        <p:nvSpPr>
          <p:cNvPr id="374" name="Google Shape;374;p41"/>
          <p:cNvSpPr/>
          <p:nvPr/>
        </p:nvSpPr>
        <p:spPr>
          <a:xfrm>
            <a:off x="3911013" y="1716975"/>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375" name="Google Shape;375;p41"/>
          <p:cNvSpPr/>
          <p:nvPr/>
        </p:nvSpPr>
        <p:spPr>
          <a:xfrm>
            <a:off x="3911013" y="2534138"/>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sp>
        <p:nvSpPr>
          <p:cNvPr id="376" name="Google Shape;376;p41"/>
          <p:cNvSpPr txBox="1"/>
          <p:nvPr>
            <p:ph type="ctrTitle"/>
          </p:nvPr>
        </p:nvSpPr>
        <p:spPr>
          <a:xfrm>
            <a:off x="4366000" y="513675"/>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controllers/index.lc</a:t>
            </a:r>
            <a:endParaRPr sz="1800">
              <a:solidFill>
                <a:srgbClr val="666666"/>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42"/>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34343"/>
                </a:solidFill>
              </a:rPr>
              <a:t>#6 REST API and mobile Apps</a:t>
            </a:r>
            <a:endParaRPr sz="1800">
              <a:solidFill>
                <a:srgbClr val="434343"/>
              </a:solidFill>
            </a:endParaRPr>
          </a:p>
          <a:p>
            <a:pPr indent="0" lvl="0" marL="0" rtl="0">
              <a:spcBef>
                <a:spcPts val="0"/>
              </a:spcBef>
              <a:spcAft>
                <a:spcPts val="0"/>
              </a:spcAft>
              <a:buNone/>
            </a:pPr>
            <a:r>
              <a:t/>
            </a:r>
            <a:endParaRPr sz="1800">
              <a:solidFill>
                <a:srgbClr val="434343"/>
              </a:solidFill>
            </a:endParaRPr>
          </a:p>
        </p:txBody>
      </p:sp>
      <p:pic>
        <p:nvPicPr>
          <p:cNvPr id="382" name="Google Shape;382;p42"/>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383" name="Google Shape;383;p42"/>
          <p:cNvSpPr txBox="1"/>
          <p:nvPr/>
        </p:nvSpPr>
        <p:spPr>
          <a:xfrm>
            <a:off x="188525" y="952525"/>
            <a:ext cx="40908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latin typeface="Droid Sans"/>
                <a:ea typeface="Droid Sans"/>
                <a:cs typeface="Droid Sans"/>
                <a:sym typeface="Droid Sans"/>
              </a:rPr>
              <a:t>Now the App side… This will be different from our web view because the server can not control the view. It is an app that has already been created. We can only send the data array in the form of JSON. The the App [an external View] will need to have the logic to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317500" lvl="0" marL="457200" rtl="0">
              <a:lnSpc>
                <a:spcPct val="100000"/>
              </a:lnSpc>
              <a:spcBef>
                <a:spcPts val="0"/>
              </a:spcBef>
              <a:spcAft>
                <a:spcPts val="0"/>
              </a:spcAft>
              <a:buClr>
                <a:schemeClr val="dk1"/>
              </a:buClr>
              <a:buSzPts val="1400"/>
              <a:buFont typeface="Droid Sans"/>
              <a:buAutoNum type="arabicPeriod"/>
            </a:pPr>
            <a:r>
              <a:rPr lang="en">
                <a:solidFill>
                  <a:schemeClr val="dk1"/>
                </a:solidFill>
                <a:latin typeface="Droid Sans"/>
                <a:ea typeface="Droid Sans"/>
                <a:cs typeface="Droid Sans"/>
                <a:sym typeface="Droid Sans"/>
              </a:rPr>
              <a:t>Get the JSON from the server by using the cCloudURL URL.</a:t>
            </a:r>
            <a:br>
              <a:rPr lang="en">
                <a:solidFill>
                  <a:schemeClr val="dk1"/>
                </a:solidFill>
                <a:latin typeface="Droid Sans"/>
                <a:ea typeface="Droid Sans"/>
                <a:cs typeface="Droid Sans"/>
                <a:sym typeface="Droid Sans"/>
              </a:rPr>
            </a:br>
            <a:endParaRPr>
              <a:solidFill>
                <a:schemeClr val="dk1"/>
              </a:solidFill>
              <a:latin typeface="Droid Sans"/>
              <a:ea typeface="Droid Sans"/>
              <a:cs typeface="Droid Sans"/>
              <a:sym typeface="Droid Sans"/>
            </a:endParaRPr>
          </a:p>
          <a:p>
            <a:pPr indent="-317500" lvl="0" marL="457200" rtl="0">
              <a:lnSpc>
                <a:spcPct val="100000"/>
              </a:lnSpc>
              <a:spcBef>
                <a:spcPts val="0"/>
              </a:spcBef>
              <a:spcAft>
                <a:spcPts val="0"/>
              </a:spcAft>
              <a:buClr>
                <a:schemeClr val="dk1"/>
              </a:buClr>
              <a:buSzPts val="1400"/>
              <a:buFont typeface="Droid Sans"/>
              <a:buAutoNum type="arabicPeriod"/>
            </a:pPr>
            <a:r>
              <a:rPr lang="en">
                <a:solidFill>
                  <a:schemeClr val="dk1"/>
                </a:solidFill>
                <a:latin typeface="Droid Sans"/>
                <a:ea typeface="Droid Sans"/>
                <a:cs typeface="Droid Sans"/>
                <a:sym typeface="Droid Sans"/>
              </a:rPr>
              <a:t>Convert the JSON back into an Array.</a:t>
            </a:r>
            <a:br>
              <a:rPr lang="en">
                <a:solidFill>
                  <a:schemeClr val="dk1"/>
                </a:solidFill>
                <a:latin typeface="Droid Sans"/>
                <a:ea typeface="Droid Sans"/>
                <a:cs typeface="Droid Sans"/>
                <a:sym typeface="Droid Sans"/>
              </a:rPr>
            </a:br>
            <a:endParaRPr>
              <a:solidFill>
                <a:schemeClr val="dk1"/>
              </a:solidFill>
              <a:latin typeface="Droid Sans"/>
              <a:ea typeface="Droid Sans"/>
              <a:cs typeface="Droid Sans"/>
              <a:sym typeface="Droid Sans"/>
            </a:endParaRPr>
          </a:p>
          <a:p>
            <a:pPr indent="-317500" lvl="0" marL="457200" rtl="0">
              <a:lnSpc>
                <a:spcPct val="100000"/>
              </a:lnSpc>
              <a:spcBef>
                <a:spcPts val="0"/>
              </a:spcBef>
              <a:spcAft>
                <a:spcPts val="0"/>
              </a:spcAft>
              <a:buClr>
                <a:schemeClr val="dk1"/>
              </a:buClr>
              <a:buSzPts val="1400"/>
              <a:buFont typeface="Droid Sans"/>
              <a:buAutoNum type="arabicPeriod"/>
            </a:pPr>
            <a:r>
              <a:rPr lang="en">
                <a:solidFill>
                  <a:schemeClr val="dk1"/>
                </a:solidFill>
                <a:latin typeface="Droid Sans"/>
                <a:ea typeface="Droid Sans"/>
                <a:cs typeface="Droid Sans"/>
                <a:sym typeface="Droid Sans"/>
              </a:rPr>
              <a:t>Use the data to create a View, but this time for mobile apps.</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p>
        </p:txBody>
      </p:sp>
      <p:pic>
        <p:nvPicPr>
          <p:cNvPr id="384" name="Google Shape;384;p42"/>
          <p:cNvPicPr preferRelativeResize="0"/>
          <p:nvPr/>
        </p:nvPicPr>
        <p:blipFill>
          <a:blip r:embed="rId4">
            <a:alphaModFix/>
          </a:blip>
          <a:stretch>
            <a:fillRect/>
          </a:stretch>
        </p:blipFill>
        <p:spPr>
          <a:xfrm>
            <a:off x="5993300" y="598312"/>
            <a:ext cx="2268100" cy="4309424"/>
          </a:xfrm>
          <a:prstGeom prst="rect">
            <a:avLst/>
          </a:prstGeom>
          <a:noFill/>
          <a:ln cap="flat" cmpd="sng" w="19050">
            <a:solidFill>
              <a:srgbClr val="D9D9D9"/>
            </a:solidFill>
            <a:prstDash val="solid"/>
            <a:round/>
            <a:headEnd len="sm" w="sm" type="none"/>
            <a:tailEnd len="sm" w="sm" type="none"/>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43"/>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#6 REST API and mobile Apps</a:t>
            </a:r>
            <a:endParaRPr sz="1800">
              <a:solidFill>
                <a:srgbClr val="434343"/>
              </a:solidFill>
            </a:endParaRPr>
          </a:p>
          <a:p>
            <a:pPr indent="0" lvl="0" marL="0" rtl="0">
              <a:spcBef>
                <a:spcPts val="0"/>
              </a:spcBef>
              <a:spcAft>
                <a:spcPts val="0"/>
              </a:spcAft>
              <a:buNone/>
            </a:pPr>
            <a:r>
              <a:t/>
            </a:r>
            <a:endParaRPr sz="1800">
              <a:solidFill>
                <a:srgbClr val="434343"/>
              </a:solidFill>
            </a:endParaRPr>
          </a:p>
        </p:txBody>
      </p:sp>
      <p:pic>
        <p:nvPicPr>
          <p:cNvPr id="390" name="Google Shape;390;p43"/>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391" name="Google Shape;391;p43"/>
          <p:cNvSpPr txBox="1"/>
          <p:nvPr/>
        </p:nvSpPr>
        <p:spPr>
          <a:xfrm>
            <a:off x="4363350" y="985250"/>
            <a:ext cx="4680900" cy="3955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command</a:t>
            </a:r>
            <a:r>
              <a:rPr lang="en" sz="1100">
                <a:solidFill>
                  <a:schemeClr val="dk1"/>
                </a:solidFill>
              </a:rPr>
              <a:t> getHomeData</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include</a:t>
            </a:r>
            <a:r>
              <a:rPr lang="en" sz="1100">
                <a:solidFill>
                  <a:schemeClr val="dk1"/>
                </a:solidFill>
              </a:rPr>
              <a:t> </a:t>
            </a:r>
            <a:r>
              <a:rPr lang="en" sz="1100">
                <a:solidFill>
                  <a:srgbClr val="011892"/>
                </a:solidFill>
              </a:rPr>
              <a:t>"easyjson.lc"</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--Get the Data from the buildAppHomeArray</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--and simply add it to the global array gData</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buildAppHomeArray() </a:t>
            </a:r>
            <a:r>
              <a:rPr lang="en" sz="1100">
                <a:solidFill>
                  <a:srgbClr val="932192"/>
                </a:solidFill>
              </a:rPr>
              <a:t>into</a:t>
            </a:r>
            <a:r>
              <a:rPr lang="en" sz="1100">
                <a:solidFill>
                  <a:schemeClr val="dk1"/>
                </a:solidFill>
              </a:rPr>
              <a:t> tHomeDataArray</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#convert data entries array to json</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jsonFromArray (tHomeDataArray) </a:t>
            </a:r>
            <a:r>
              <a:rPr lang="en" sz="1100">
                <a:solidFill>
                  <a:srgbClr val="932192"/>
                </a:solidFill>
              </a:rPr>
              <a:t>into</a:t>
            </a:r>
            <a:r>
              <a:rPr lang="en" sz="1100">
                <a:solidFill>
                  <a:schemeClr val="dk1"/>
                </a:solidFill>
              </a:rPr>
              <a:t> tJSON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--Return JSON to the caller</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tJSON</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end</a:t>
            </a:r>
            <a:r>
              <a:rPr lang="en" sz="1100">
                <a:solidFill>
                  <a:schemeClr val="dk1"/>
                </a:solidFill>
              </a:rPr>
              <a:t> getHomeData</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p:txBody>
      </p:sp>
      <p:sp>
        <p:nvSpPr>
          <p:cNvPr id="392" name="Google Shape;392;p43"/>
          <p:cNvSpPr txBox="1"/>
          <p:nvPr/>
        </p:nvSpPr>
        <p:spPr>
          <a:xfrm>
            <a:off x="136075" y="943425"/>
            <a:ext cx="33021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This time we need to get our Array data to the View. But this time it is a mobile LiveCode App, NOT HTML. The data format will be JSON. It is a text representation of the array and can be easily sent over the internet because it is text. We need to add </a:t>
            </a:r>
            <a:r>
              <a:rPr b="1" lang="en">
                <a:solidFill>
                  <a:schemeClr val="dk1"/>
                </a:solidFill>
              </a:rPr>
              <a:t>getHomeData</a:t>
            </a:r>
            <a:r>
              <a:rPr lang="en">
                <a:solidFill>
                  <a:schemeClr val="dk1"/>
                </a:solidFill>
              </a:rPr>
              <a:t> in out controller.</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1. Include </a:t>
            </a:r>
            <a:r>
              <a:rPr b="1" lang="en">
                <a:solidFill>
                  <a:schemeClr val="dk1"/>
                </a:solidFill>
              </a:rPr>
              <a:t>"easyjson.lc"</a:t>
            </a:r>
            <a:r>
              <a:rPr lang="en">
                <a:solidFill>
                  <a:schemeClr val="dk1"/>
                </a:solidFill>
              </a:rPr>
              <a:t> to do the Array to JSON conversion</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2. Get the array buildAppHomeArray() function.</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3. Call the jsonFromArray() function to convert everything to JSON to return it to the app making the call.</a:t>
            </a:r>
            <a:endParaRPr>
              <a:solidFill>
                <a:schemeClr val="dk1"/>
              </a:solidFill>
            </a:endParaRPr>
          </a:p>
          <a:p>
            <a:pPr indent="0" lvl="0" marL="0" rtl="0">
              <a:lnSpc>
                <a:spcPct val="100000"/>
              </a:lnSpc>
              <a:spcBef>
                <a:spcPts val="0"/>
              </a:spcBef>
              <a:spcAft>
                <a:spcPts val="0"/>
              </a:spcAft>
              <a:buNone/>
            </a:pPr>
            <a:r>
              <a:t/>
            </a:r>
            <a:endParaRPr/>
          </a:p>
        </p:txBody>
      </p:sp>
      <p:sp>
        <p:nvSpPr>
          <p:cNvPr id="393" name="Google Shape;393;p43"/>
          <p:cNvSpPr/>
          <p:nvPr/>
        </p:nvSpPr>
        <p:spPr>
          <a:xfrm>
            <a:off x="3869588" y="1392525"/>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394" name="Google Shape;394;p43"/>
          <p:cNvSpPr/>
          <p:nvPr/>
        </p:nvSpPr>
        <p:spPr>
          <a:xfrm>
            <a:off x="3869588" y="2126775"/>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sp>
        <p:nvSpPr>
          <p:cNvPr id="395" name="Google Shape;395;p43"/>
          <p:cNvSpPr/>
          <p:nvPr/>
        </p:nvSpPr>
        <p:spPr>
          <a:xfrm>
            <a:off x="3869588" y="2957700"/>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3</a:t>
            </a:r>
            <a:endParaRPr b="1">
              <a:solidFill>
                <a:srgbClr val="FFFFFF"/>
              </a:solidFill>
            </a:endParaRPr>
          </a:p>
        </p:txBody>
      </p:sp>
      <p:sp>
        <p:nvSpPr>
          <p:cNvPr id="396" name="Google Shape;396;p43"/>
          <p:cNvSpPr txBox="1"/>
          <p:nvPr>
            <p:ph type="ctrTitle"/>
          </p:nvPr>
        </p:nvSpPr>
        <p:spPr>
          <a:xfrm>
            <a:off x="4366000" y="513675"/>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controllers/index.lc</a:t>
            </a:r>
            <a:endParaRPr sz="1800">
              <a:solidFill>
                <a:srgbClr val="666666"/>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44"/>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#6 REST API and mobile Apps</a:t>
            </a:r>
            <a:endParaRPr sz="1800">
              <a:solidFill>
                <a:srgbClr val="434343"/>
              </a:solidFill>
            </a:endParaRPr>
          </a:p>
          <a:p>
            <a:pPr indent="0" lvl="0" marL="0" rtl="0">
              <a:spcBef>
                <a:spcPts val="0"/>
              </a:spcBef>
              <a:spcAft>
                <a:spcPts val="0"/>
              </a:spcAft>
              <a:buNone/>
            </a:pPr>
            <a:r>
              <a:t/>
            </a:r>
            <a:endParaRPr sz="1800">
              <a:solidFill>
                <a:srgbClr val="434343"/>
              </a:solidFill>
            </a:endParaRPr>
          </a:p>
        </p:txBody>
      </p:sp>
      <p:pic>
        <p:nvPicPr>
          <p:cNvPr id="402" name="Google Shape;402;p44"/>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403" name="Google Shape;403;p44"/>
          <p:cNvSpPr txBox="1"/>
          <p:nvPr/>
        </p:nvSpPr>
        <p:spPr>
          <a:xfrm>
            <a:off x="4363350" y="985250"/>
            <a:ext cx="4680900" cy="3955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b="1" lang="en" sz="1100">
                <a:solidFill>
                  <a:srgbClr val="008E00"/>
                </a:solidFill>
              </a:rPr>
              <a:t># PUT YOUR METHOD NAMES  INTO THE GLOBAL </a:t>
            </a:r>
            <a:r>
              <a:rPr lang="en" sz="1100"/>
              <a:t>gControllerHandlers AS A COMMA SEPARATED LIST put "homeAppStoreHTML, homeHTML, getHomeData" into gControllerHandlers</a:t>
            </a:r>
            <a:endParaRPr sz="1100"/>
          </a:p>
          <a:p>
            <a:pPr indent="0" lvl="0" marL="0" rtl="0">
              <a:lnSpc>
                <a:spcPct val="115000"/>
              </a:lnSpc>
              <a:spcBef>
                <a:spcPts val="0"/>
              </a:spcBef>
              <a:spcAft>
                <a:spcPts val="0"/>
              </a:spcAft>
              <a:buClr>
                <a:schemeClr val="dk1"/>
              </a:buClr>
              <a:buSzPts val="1100"/>
              <a:buFont typeface="Arial"/>
              <a:buNone/>
            </a:pPr>
            <a:r>
              <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p:txBody>
      </p:sp>
      <p:sp>
        <p:nvSpPr>
          <p:cNvPr id="404" name="Google Shape;404;p44"/>
          <p:cNvSpPr txBox="1"/>
          <p:nvPr/>
        </p:nvSpPr>
        <p:spPr>
          <a:xfrm>
            <a:off x="136075" y="943425"/>
            <a:ext cx="3302100" cy="395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dk1"/>
                </a:solidFill>
              </a:rPr>
              <a:t>VERY VERY IMPORTANT</a:t>
            </a:r>
            <a:endParaRPr b="1">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I can not tell you how many times people [myself included],  forget to declare the function they wish to make public in the controller. </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You need to list the function in the </a:t>
            </a:r>
            <a:r>
              <a:rPr b="1" lang="en">
                <a:solidFill>
                  <a:schemeClr val="dk1"/>
                </a:solidFill>
              </a:rPr>
              <a:t>gControllerHandlers</a:t>
            </a:r>
            <a:r>
              <a:rPr lang="en">
                <a:solidFill>
                  <a:schemeClr val="dk1"/>
                </a:solidFill>
              </a:rPr>
              <a:t> on the top of your controller.lc file.</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If you do not, and you try to call the function, you will get back HTML with a </a:t>
            </a:r>
            <a:r>
              <a:rPr b="1" lang="en">
                <a:solidFill>
                  <a:schemeClr val="dk1"/>
                </a:solidFill>
              </a:rPr>
              <a:t>“404 Page Not Found”</a:t>
            </a:r>
            <a:r>
              <a:rPr lang="en">
                <a:solidFill>
                  <a:schemeClr val="dk1"/>
                </a:solidFill>
              </a:rPr>
              <a:t> error.</a:t>
            </a:r>
            <a:endParaRPr>
              <a:solidFill>
                <a:schemeClr val="dk1"/>
              </a:solidFill>
            </a:endParaRPr>
          </a:p>
          <a:p>
            <a:pPr indent="0" lvl="0" marL="0" rtl="0">
              <a:lnSpc>
                <a:spcPct val="100000"/>
              </a:lnSpc>
              <a:spcBef>
                <a:spcPts val="0"/>
              </a:spcBef>
              <a:spcAft>
                <a:spcPts val="0"/>
              </a:spcAft>
              <a:buNone/>
            </a:pPr>
            <a:r>
              <a:t/>
            </a:r>
            <a:endParaRPr/>
          </a:p>
        </p:txBody>
      </p:sp>
      <p:sp>
        <p:nvSpPr>
          <p:cNvPr id="405" name="Google Shape;405;p44"/>
          <p:cNvSpPr txBox="1"/>
          <p:nvPr>
            <p:ph type="ctrTitle"/>
          </p:nvPr>
        </p:nvSpPr>
        <p:spPr>
          <a:xfrm>
            <a:off x="4366000" y="513675"/>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controllers/index.lc</a:t>
            </a:r>
            <a:endParaRPr sz="1800">
              <a:solidFill>
                <a:srgbClr val="666666"/>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45"/>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#6 REST API and mobile Apps</a:t>
            </a:r>
            <a:endParaRPr sz="1800">
              <a:solidFill>
                <a:srgbClr val="434343"/>
              </a:solidFill>
            </a:endParaRPr>
          </a:p>
          <a:p>
            <a:pPr indent="0" lvl="0" marL="0" rtl="0">
              <a:spcBef>
                <a:spcPts val="0"/>
              </a:spcBef>
              <a:spcAft>
                <a:spcPts val="0"/>
              </a:spcAft>
              <a:buNone/>
            </a:pPr>
            <a:r>
              <a:t/>
            </a:r>
            <a:endParaRPr sz="2400"/>
          </a:p>
        </p:txBody>
      </p:sp>
      <p:pic>
        <p:nvPicPr>
          <p:cNvPr id="411" name="Google Shape;411;p45"/>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pic>
        <p:nvPicPr>
          <p:cNvPr id="412" name="Google Shape;412;p45"/>
          <p:cNvPicPr preferRelativeResize="0"/>
          <p:nvPr/>
        </p:nvPicPr>
        <p:blipFill>
          <a:blip r:embed="rId4">
            <a:alphaModFix/>
          </a:blip>
          <a:stretch>
            <a:fillRect/>
          </a:stretch>
        </p:blipFill>
        <p:spPr>
          <a:xfrm>
            <a:off x="4252675" y="1504050"/>
            <a:ext cx="4505325" cy="1305424"/>
          </a:xfrm>
          <a:prstGeom prst="rect">
            <a:avLst/>
          </a:prstGeom>
          <a:noFill/>
          <a:ln cap="flat" cmpd="sng" w="19050">
            <a:solidFill>
              <a:srgbClr val="EFEFEF"/>
            </a:solidFill>
            <a:prstDash val="solid"/>
            <a:miter lim="8000"/>
            <a:headEnd len="sm" w="sm" type="none"/>
            <a:tailEnd len="sm" w="sm" type="none"/>
          </a:ln>
        </p:spPr>
      </p:pic>
      <p:sp>
        <p:nvSpPr>
          <p:cNvPr id="413" name="Google Shape;413;p45"/>
          <p:cNvSpPr txBox="1"/>
          <p:nvPr/>
        </p:nvSpPr>
        <p:spPr>
          <a:xfrm>
            <a:off x="235850" y="916225"/>
            <a:ext cx="3782700" cy="3973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JSON is the primary data format for Cloud and web based services, overtaking XML several years ago. XML is still a viable data format, but because most tool have built in JSON reads and it is the native format for web browsers - JSON has become the winner.</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To learn more go to:</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gn="ctr">
              <a:lnSpc>
                <a:spcPct val="120000"/>
              </a:lnSpc>
              <a:spcBef>
                <a:spcPts val="0"/>
              </a:spcBef>
              <a:spcAft>
                <a:spcPts val="0"/>
              </a:spcAft>
              <a:buClr>
                <a:schemeClr val="dk1"/>
              </a:buClr>
              <a:buSzPts val="1100"/>
              <a:buFont typeface="Arial"/>
              <a:buNone/>
            </a:pPr>
            <a:r>
              <a:rPr lang="en" sz="1800" u="sng">
                <a:solidFill>
                  <a:srgbClr val="1155CC"/>
                </a:solidFill>
                <a:latin typeface="Droid Sans"/>
                <a:ea typeface="Droid Sans"/>
                <a:cs typeface="Droid Sans"/>
                <a:sym typeface="Droid Sans"/>
                <a:hlinkClick r:id="rId5"/>
              </a:rPr>
              <a:t>JSON.ORG</a:t>
            </a:r>
            <a:endParaRPr sz="1800" u="sng">
              <a:solidFill>
                <a:srgbClr val="1155CC"/>
              </a:solidFill>
              <a:latin typeface="Droid Sans"/>
              <a:ea typeface="Droid Sans"/>
              <a:cs typeface="Droid Sans"/>
              <a:sym typeface="Droid Sans"/>
              <a:hlinkClick r:id="rId6"/>
            </a:endParaRPr>
          </a:p>
          <a:p>
            <a:pPr indent="0" lvl="0" marL="0" rtl="0">
              <a:lnSpc>
                <a:spcPct val="115000"/>
              </a:lnSpc>
              <a:spcBef>
                <a:spcPts val="0"/>
              </a:spcBef>
              <a:spcAft>
                <a:spcPts val="0"/>
              </a:spcAft>
              <a:buClr>
                <a:schemeClr val="dk1"/>
              </a:buClr>
              <a:buSzPts val="1100"/>
              <a:buFont typeface="Arial"/>
              <a:buNone/>
            </a:pPr>
            <a:r>
              <a:t/>
            </a:r>
            <a:endParaRPr sz="1800" u="sng">
              <a:solidFill>
                <a:srgbClr val="1155CC"/>
              </a:solidFill>
              <a:latin typeface="Droid Sans"/>
              <a:ea typeface="Droid Sans"/>
              <a:cs typeface="Droid Sans"/>
              <a:sym typeface="Droid Sans"/>
              <a:hlinkClick r:id="rId7"/>
            </a:endParaRPr>
          </a:p>
          <a:p>
            <a:pPr indent="0" lvl="0" marL="0" rtl="0" algn="ctr">
              <a:lnSpc>
                <a:spcPct val="120000"/>
              </a:lnSpc>
              <a:spcBef>
                <a:spcPts val="0"/>
              </a:spcBef>
              <a:spcAft>
                <a:spcPts val="0"/>
              </a:spcAft>
              <a:buClr>
                <a:schemeClr val="dk1"/>
              </a:buClr>
              <a:buSzPts val="1100"/>
              <a:buFont typeface="Arial"/>
              <a:buNone/>
            </a:pPr>
            <a:r>
              <a:rPr lang="en" sz="1800" u="sng">
                <a:solidFill>
                  <a:srgbClr val="1155CC"/>
                </a:solidFill>
                <a:latin typeface="Droid Sans"/>
                <a:ea typeface="Droid Sans"/>
                <a:cs typeface="Droid Sans"/>
                <a:sym typeface="Droid Sans"/>
                <a:hlinkClick r:id="rId8"/>
              </a:rPr>
              <a:t>Wikipedia</a:t>
            </a:r>
            <a:endParaRPr sz="1800" u="sng">
              <a:solidFill>
                <a:srgbClr val="1155CC"/>
              </a:solidFill>
              <a:latin typeface="Droid Sans"/>
              <a:ea typeface="Droid Sans"/>
              <a:cs typeface="Droid Sans"/>
              <a:sym typeface="Droid Sans"/>
              <a:hlinkClick r:id="rId9"/>
            </a:endParaRPr>
          </a:p>
          <a:p>
            <a:pPr indent="0" lvl="0" marL="0" rtl="0">
              <a:lnSpc>
                <a:spcPct val="115000"/>
              </a:lnSpc>
              <a:spcBef>
                <a:spcPts val="0"/>
              </a:spcBef>
              <a:spcAft>
                <a:spcPts val="0"/>
              </a:spcAft>
              <a:buClr>
                <a:schemeClr val="dk1"/>
              </a:buClr>
              <a:buSzPts val="1100"/>
              <a:buFont typeface="Arial"/>
              <a:buNone/>
            </a:pPr>
            <a:r>
              <a:t/>
            </a:r>
            <a:endParaRPr sz="1800" u="sng">
              <a:solidFill>
                <a:srgbClr val="1155CC"/>
              </a:solidFill>
              <a:latin typeface="Droid Sans"/>
              <a:ea typeface="Droid Sans"/>
              <a:cs typeface="Droid Sans"/>
              <a:sym typeface="Droid Sans"/>
              <a:hlinkClick r:id="rId10"/>
            </a:endParaRPr>
          </a:p>
          <a:p>
            <a:pPr indent="0" lvl="0" marL="0" rtl="0" algn="ctr">
              <a:lnSpc>
                <a:spcPct val="120000"/>
              </a:lnSpc>
              <a:spcBef>
                <a:spcPts val="0"/>
              </a:spcBef>
              <a:spcAft>
                <a:spcPts val="0"/>
              </a:spcAft>
              <a:buNone/>
            </a:pPr>
            <a:r>
              <a:rPr lang="en" sz="1800" u="sng">
                <a:solidFill>
                  <a:srgbClr val="1155CC"/>
                </a:solidFill>
                <a:latin typeface="Droid Sans"/>
                <a:ea typeface="Droid Sans"/>
                <a:cs typeface="Droid Sans"/>
                <a:sym typeface="Droid Sans"/>
                <a:hlinkClick r:id="rId11"/>
              </a:rPr>
              <a:t>W3 Schools</a:t>
            </a:r>
            <a:endParaRPr/>
          </a:p>
        </p:txBody>
      </p:sp>
      <p:sp>
        <p:nvSpPr>
          <p:cNvPr id="414" name="Google Shape;414;p45"/>
          <p:cNvSpPr txBox="1"/>
          <p:nvPr/>
        </p:nvSpPr>
        <p:spPr>
          <a:xfrm>
            <a:off x="5005338" y="2939150"/>
            <a:ext cx="3000000" cy="2092800"/>
          </a:xfrm>
          <a:prstGeom prst="rect">
            <a:avLst/>
          </a:prstGeom>
          <a:noFill/>
          <a:ln>
            <a:noFill/>
          </a:ln>
        </p:spPr>
        <p:txBody>
          <a:bodyPr anchorCtr="0" anchor="ctr"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latin typeface="Droid Sans"/>
                <a:ea typeface="Droid Sans"/>
                <a:cs typeface="Droid Sans"/>
                <a:sym typeface="Droid Sans"/>
              </a:rPr>
              <a:t>LiveCode JSON libraries. We will be using Easy JSON:</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None/>
            </a:pPr>
            <a:r>
              <a:t/>
            </a:r>
            <a:endParaRPr>
              <a:solidFill>
                <a:schemeClr val="dk1"/>
              </a:solidFill>
              <a:latin typeface="Droid Sans"/>
              <a:ea typeface="Droid Sans"/>
              <a:cs typeface="Droid Sans"/>
              <a:sym typeface="Droid Sans"/>
            </a:endParaRPr>
          </a:p>
          <a:p>
            <a:pPr indent="0" lvl="0" marL="0" rtl="0" algn="ctr">
              <a:lnSpc>
                <a:spcPct val="120000"/>
              </a:lnSpc>
              <a:spcBef>
                <a:spcPts val="0"/>
              </a:spcBef>
              <a:spcAft>
                <a:spcPts val="0"/>
              </a:spcAft>
              <a:buNone/>
            </a:pPr>
            <a:r>
              <a:rPr lang="en" sz="3000" u="sng">
                <a:solidFill>
                  <a:srgbClr val="1155CC"/>
                </a:solidFill>
                <a:hlinkClick r:id="rId12"/>
              </a:rPr>
              <a:t>Easy JSON</a:t>
            </a:r>
            <a:endParaRPr sz="3000" u="sng">
              <a:solidFill>
                <a:srgbClr val="1155CC"/>
              </a:solidFill>
            </a:endParaRPr>
          </a:p>
          <a:p>
            <a:pPr indent="0" lvl="0" marL="0" rtl="0" algn="ctr">
              <a:lnSpc>
                <a:spcPct val="120000"/>
              </a:lnSpc>
              <a:spcBef>
                <a:spcPts val="0"/>
              </a:spcBef>
              <a:spcAft>
                <a:spcPts val="0"/>
              </a:spcAft>
              <a:buNone/>
            </a:pPr>
            <a:r>
              <a:rPr lang="en" sz="3000" u="sng">
                <a:solidFill>
                  <a:schemeClr val="hlink"/>
                </a:solidFill>
                <a:hlinkClick r:id="rId13"/>
              </a:rPr>
              <a:t>libJSON</a:t>
            </a:r>
            <a:endParaRPr sz="3000" u="sng">
              <a:solidFill>
                <a:srgbClr val="1155CC"/>
              </a:solidFill>
              <a:hlinkClick r:id="rId14"/>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46"/>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#6 REST API and mobile Apps</a:t>
            </a:r>
            <a:endParaRPr sz="1800">
              <a:solidFill>
                <a:srgbClr val="434343"/>
              </a:solidFill>
            </a:endParaRPr>
          </a:p>
          <a:p>
            <a:pPr indent="0" lvl="0" marL="0" rtl="0" algn="l">
              <a:spcBef>
                <a:spcPts val="0"/>
              </a:spcBef>
              <a:spcAft>
                <a:spcPts val="0"/>
              </a:spcAft>
              <a:buNone/>
            </a:pPr>
            <a:r>
              <a:t/>
            </a:r>
            <a:endParaRPr sz="1800">
              <a:solidFill>
                <a:srgbClr val="434343"/>
              </a:solidFill>
            </a:endParaRPr>
          </a:p>
        </p:txBody>
      </p:sp>
      <p:pic>
        <p:nvPicPr>
          <p:cNvPr id="420" name="Google Shape;420;p46"/>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421" name="Google Shape;421;p46"/>
          <p:cNvSpPr txBox="1"/>
          <p:nvPr/>
        </p:nvSpPr>
        <p:spPr>
          <a:xfrm>
            <a:off x="136075" y="898200"/>
            <a:ext cx="2948400" cy="40005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a:solidFill>
                  <a:schemeClr val="dk1"/>
                </a:solidFill>
              </a:rPr>
              <a:t>MOST IMPORTANT:</a:t>
            </a:r>
            <a:r>
              <a:rPr lang="en">
                <a:solidFill>
                  <a:schemeClr val="dk1"/>
                </a:solidFill>
              </a:rPr>
              <a:t> you will need to know the URL address for your cloud.</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The best option is to keep your cloud server as a stack custom property accessible everywhere in you app.</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I suggest you set it on openStack and it will then be used in the functions to get the data. For several reasons, it is recommend to have one central function to access your cloud data.</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If you find bugs or a better way to access the data, you only need to change that in one place</a:t>
            </a:r>
            <a:endParaRPr/>
          </a:p>
        </p:txBody>
      </p:sp>
      <p:sp>
        <p:nvSpPr>
          <p:cNvPr id="422" name="Google Shape;422;p46"/>
          <p:cNvSpPr txBox="1"/>
          <p:nvPr/>
        </p:nvSpPr>
        <p:spPr>
          <a:xfrm>
            <a:off x="3126850" y="1220200"/>
            <a:ext cx="6143400" cy="3559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sz="1100">
                <a:solidFill>
                  <a:schemeClr val="dk1"/>
                </a:solidFill>
              </a:rPr>
              <a:t>on</a:t>
            </a:r>
            <a:r>
              <a:rPr lang="en" sz="1100">
                <a:solidFill>
                  <a:schemeClr val="dk1"/>
                </a:solidFill>
              </a:rPr>
              <a:t> openstack</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set</a:t>
            </a:r>
            <a:r>
              <a:rPr lang="en" sz="1100">
                <a:solidFill>
                  <a:schemeClr val="dk1"/>
                </a:solidFill>
              </a:rPr>
              <a:t> </a:t>
            </a:r>
            <a:r>
              <a:rPr lang="en" sz="1100">
                <a:solidFill>
                  <a:srgbClr val="932192"/>
                </a:solidFill>
              </a:rPr>
              <a:t>the</a:t>
            </a:r>
            <a:r>
              <a:rPr lang="en" sz="1100">
                <a:solidFill>
                  <a:schemeClr val="dk1"/>
                </a:solidFill>
              </a:rPr>
              <a:t> </a:t>
            </a:r>
            <a:r>
              <a:rPr lang="en" sz="1100">
                <a:solidFill>
                  <a:srgbClr val="009092"/>
                </a:solidFill>
              </a:rPr>
              <a:t>fullscreenmode</a:t>
            </a:r>
            <a:r>
              <a:rPr lang="en" sz="1100">
                <a:solidFill>
                  <a:schemeClr val="dk1"/>
                </a:solidFill>
              </a:rPr>
              <a:t> </a:t>
            </a:r>
            <a:r>
              <a:rPr lang="en" sz="1100">
                <a:solidFill>
                  <a:srgbClr val="932192"/>
                </a:solidFill>
              </a:rPr>
              <a:t>of</a:t>
            </a:r>
            <a:r>
              <a:rPr lang="en" sz="1100">
                <a:solidFill>
                  <a:schemeClr val="dk1"/>
                </a:solidFill>
              </a:rPr>
              <a:t> </a:t>
            </a:r>
            <a:r>
              <a:rPr lang="en" sz="1100">
                <a:solidFill>
                  <a:srgbClr val="932192"/>
                </a:solidFill>
              </a:rPr>
              <a:t>this</a:t>
            </a:r>
            <a:r>
              <a:rPr lang="en" sz="1100">
                <a:solidFill>
                  <a:schemeClr val="dk1"/>
                </a:solidFill>
              </a:rPr>
              <a:t> </a:t>
            </a:r>
            <a:r>
              <a:rPr lang="en" sz="1100">
                <a:solidFill>
                  <a:srgbClr val="932192"/>
                </a:solidFill>
              </a:rPr>
              <a:t>stack</a:t>
            </a:r>
            <a:r>
              <a:rPr lang="en" sz="1100">
                <a:solidFill>
                  <a:schemeClr val="dk1"/>
                </a:solidFill>
              </a:rPr>
              <a:t> </a:t>
            </a:r>
            <a:r>
              <a:rPr lang="en" sz="1100">
                <a:solidFill>
                  <a:srgbClr val="932192"/>
                </a:solidFill>
              </a:rPr>
              <a:t>to</a:t>
            </a:r>
            <a:r>
              <a:rPr lang="en" sz="1100">
                <a:solidFill>
                  <a:schemeClr val="dk1"/>
                </a:solidFill>
              </a:rPr>
              <a:t> </a:t>
            </a:r>
            <a:r>
              <a:rPr lang="en" sz="1100">
                <a:solidFill>
                  <a:srgbClr val="011892"/>
                </a:solidFill>
              </a:rPr>
              <a:t>"exactfit"</a:t>
            </a: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start</a:t>
            </a:r>
            <a:r>
              <a:rPr lang="en" sz="1100">
                <a:solidFill>
                  <a:schemeClr val="dk1"/>
                </a:solidFill>
              </a:rPr>
              <a:t> </a:t>
            </a:r>
            <a:r>
              <a:rPr lang="en" sz="1100">
                <a:solidFill>
                  <a:srgbClr val="932192"/>
                </a:solidFill>
              </a:rPr>
              <a:t>using</a:t>
            </a:r>
            <a:r>
              <a:rPr lang="en" sz="1100">
                <a:solidFill>
                  <a:schemeClr val="dk1"/>
                </a:solidFill>
              </a:rPr>
              <a:t> </a:t>
            </a:r>
            <a:r>
              <a:rPr lang="en" sz="1100">
                <a:solidFill>
                  <a:srgbClr val="932192"/>
                </a:solidFill>
              </a:rPr>
              <a:t>stack</a:t>
            </a:r>
            <a:r>
              <a:rPr lang="en" sz="1100">
                <a:solidFill>
                  <a:schemeClr val="dk1"/>
                </a:solidFill>
              </a:rPr>
              <a:t> </a:t>
            </a:r>
            <a:r>
              <a:rPr lang="en" sz="1100">
                <a:solidFill>
                  <a:srgbClr val="011892"/>
                </a:solidFill>
              </a:rPr>
              <a:t>"easyJSON"</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set</a:t>
            </a:r>
            <a:r>
              <a:rPr lang="en" sz="1100">
                <a:solidFill>
                  <a:schemeClr val="dk1"/>
                </a:solidFill>
              </a:rPr>
              <a:t> </a:t>
            </a:r>
            <a:r>
              <a:rPr lang="en" sz="1100">
                <a:solidFill>
                  <a:srgbClr val="932192"/>
                </a:solidFill>
              </a:rPr>
              <a:t>the</a:t>
            </a:r>
            <a:r>
              <a:rPr lang="en" sz="1100">
                <a:solidFill>
                  <a:schemeClr val="dk1"/>
                </a:solidFill>
              </a:rPr>
              <a:t> cCloudURL </a:t>
            </a:r>
            <a:r>
              <a:rPr lang="en" sz="1100">
                <a:solidFill>
                  <a:srgbClr val="932192"/>
                </a:solidFill>
              </a:rPr>
              <a:t>of</a:t>
            </a:r>
            <a:r>
              <a:rPr lang="en" sz="1100">
                <a:solidFill>
                  <a:schemeClr val="dk1"/>
                </a:solidFill>
              </a:rPr>
              <a:t> </a:t>
            </a:r>
            <a:r>
              <a:rPr lang="en" sz="1100">
                <a:solidFill>
                  <a:srgbClr val="932192"/>
                </a:solidFill>
              </a:rPr>
              <a:t>this</a:t>
            </a:r>
            <a:r>
              <a:rPr lang="en" sz="1100">
                <a:solidFill>
                  <a:schemeClr val="dk1"/>
                </a:solidFill>
              </a:rPr>
              <a:t> </a:t>
            </a:r>
            <a:r>
              <a:rPr lang="en" sz="1100">
                <a:solidFill>
                  <a:srgbClr val="932192"/>
                </a:solidFill>
              </a:rPr>
              <a:t>stack</a:t>
            </a:r>
            <a:r>
              <a:rPr lang="en" sz="1100">
                <a:solidFill>
                  <a:schemeClr val="dk1"/>
                </a:solidFill>
              </a:rPr>
              <a:t>  </a:t>
            </a:r>
            <a:r>
              <a:rPr lang="en" sz="1100">
                <a:solidFill>
                  <a:srgbClr val="932192"/>
                </a:solidFill>
              </a:rPr>
              <a:t>to</a:t>
            </a:r>
            <a:r>
              <a:rPr lang="en" sz="1100">
                <a:solidFill>
                  <a:schemeClr val="dk1"/>
                </a:solidFill>
              </a:rPr>
              <a:t> </a:t>
            </a:r>
            <a:r>
              <a:rPr lang="en" sz="1100">
                <a:solidFill>
                  <a:srgbClr val="011892"/>
                </a:solidFill>
              </a:rPr>
              <a:t>"http://ua890858.serversignin.com/lcapi/index.lc/index/"</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set</a:t>
            </a:r>
            <a:r>
              <a:rPr lang="en" sz="1100">
                <a:solidFill>
                  <a:schemeClr val="dk1"/>
                </a:solidFill>
              </a:rPr>
              <a:t> </a:t>
            </a:r>
            <a:r>
              <a:rPr lang="en" sz="1100">
                <a:solidFill>
                  <a:srgbClr val="932192"/>
                </a:solidFill>
              </a:rPr>
              <a:t>the</a:t>
            </a:r>
            <a:r>
              <a:rPr lang="en" sz="1100">
                <a:solidFill>
                  <a:schemeClr val="dk1"/>
                </a:solidFill>
              </a:rPr>
              <a:t> cFileURL </a:t>
            </a:r>
            <a:r>
              <a:rPr lang="en" sz="1100">
                <a:solidFill>
                  <a:srgbClr val="932192"/>
                </a:solidFill>
              </a:rPr>
              <a:t>of</a:t>
            </a:r>
            <a:r>
              <a:rPr lang="en" sz="1100">
                <a:solidFill>
                  <a:schemeClr val="dk1"/>
                </a:solidFill>
              </a:rPr>
              <a:t> </a:t>
            </a:r>
            <a:r>
              <a:rPr lang="en" sz="1100">
                <a:solidFill>
                  <a:srgbClr val="932192"/>
                </a:solidFill>
              </a:rPr>
              <a:t>this</a:t>
            </a:r>
            <a:r>
              <a:rPr lang="en" sz="1100">
                <a:solidFill>
                  <a:schemeClr val="dk1"/>
                </a:solidFill>
              </a:rPr>
              <a:t> </a:t>
            </a:r>
            <a:r>
              <a:rPr lang="en" sz="1100">
                <a:solidFill>
                  <a:srgbClr val="932192"/>
                </a:solidFill>
              </a:rPr>
              <a:t>stack</a:t>
            </a:r>
            <a:r>
              <a:rPr lang="en" sz="1100">
                <a:solidFill>
                  <a:schemeClr val="dk1"/>
                </a:solidFill>
              </a:rPr>
              <a:t>  </a:t>
            </a:r>
            <a:r>
              <a:rPr lang="en" sz="1100">
                <a:solidFill>
                  <a:srgbClr val="932192"/>
                </a:solidFill>
              </a:rPr>
              <a:t>to</a:t>
            </a:r>
            <a:r>
              <a:rPr lang="en" sz="1100">
                <a:solidFill>
                  <a:schemeClr val="dk1"/>
                </a:solidFill>
              </a:rPr>
              <a:t> </a:t>
            </a:r>
            <a:r>
              <a:rPr lang="en" sz="1100">
                <a:solidFill>
                  <a:srgbClr val="011892"/>
                </a:solidFill>
              </a:rPr>
              <a:t>"http://ua890858.serversignin.com/lcapi/assets/images/"</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end</a:t>
            </a:r>
            <a:r>
              <a:rPr lang="en" sz="1100">
                <a:solidFill>
                  <a:schemeClr val="dk1"/>
                </a:solidFill>
              </a:rPr>
              <a:t> openstack</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rgbClr val="918F00"/>
                </a:solidFill>
              </a:rPr>
              <a:t>set</a:t>
            </a:r>
            <a:r>
              <a:rPr lang="en" sz="1100">
                <a:solidFill>
                  <a:schemeClr val="dk1"/>
                </a:solidFill>
              </a:rPr>
              <a:t> </a:t>
            </a:r>
            <a:r>
              <a:rPr lang="en" sz="1100">
                <a:solidFill>
                  <a:srgbClr val="932192"/>
                </a:solidFill>
              </a:rPr>
              <a:t>the</a:t>
            </a:r>
            <a:r>
              <a:rPr lang="en" sz="1100">
                <a:solidFill>
                  <a:schemeClr val="dk1"/>
                </a:solidFill>
              </a:rPr>
              <a:t> cCloudURL </a:t>
            </a:r>
            <a:r>
              <a:rPr lang="en" sz="1100">
                <a:solidFill>
                  <a:srgbClr val="932192"/>
                </a:solidFill>
              </a:rPr>
              <a:t>of</a:t>
            </a:r>
            <a:r>
              <a:rPr lang="en" sz="1100">
                <a:solidFill>
                  <a:schemeClr val="dk1"/>
                </a:solidFill>
              </a:rPr>
              <a:t> </a:t>
            </a:r>
            <a:r>
              <a:rPr lang="en" sz="1100">
                <a:solidFill>
                  <a:srgbClr val="932192"/>
                </a:solidFill>
              </a:rPr>
              <a:t>this</a:t>
            </a:r>
            <a:r>
              <a:rPr lang="en" sz="1100">
                <a:solidFill>
                  <a:schemeClr val="dk1"/>
                </a:solidFill>
              </a:rPr>
              <a:t> </a:t>
            </a:r>
            <a:r>
              <a:rPr lang="en" sz="1100">
                <a:solidFill>
                  <a:srgbClr val="932192"/>
                </a:solidFill>
              </a:rPr>
              <a:t>stack</a:t>
            </a:r>
            <a:r>
              <a:rPr lang="en" sz="1100">
                <a:solidFill>
                  <a:schemeClr val="dk1"/>
                </a:solidFill>
              </a:rPr>
              <a:t>  </a:t>
            </a:r>
            <a:r>
              <a:rPr lang="en" sz="1100">
                <a:solidFill>
                  <a:srgbClr val="932192"/>
                </a:solidFill>
              </a:rPr>
              <a:t>to</a:t>
            </a:r>
            <a:r>
              <a:rPr lang="en" sz="1100">
                <a:solidFill>
                  <a:schemeClr val="dk1"/>
                </a:solidFill>
              </a:rPr>
              <a:t> </a:t>
            </a:r>
            <a:r>
              <a:rPr lang="en" sz="1100">
                <a:solidFill>
                  <a:srgbClr val="011892"/>
                </a:solidFill>
              </a:rPr>
              <a:t>"[Your cloud URL]"</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rPr b="1" lang="en" sz="1100">
                <a:solidFill>
                  <a:srgbClr val="918F00"/>
                </a:solidFill>
              </a:rPr>
              <a:t>set</a:t>
            </a:r>
            <a:r>
              <a:rPr lang="en" sz="1100">
                <a:solidFill>
                  <a:schemeClr val="dk1"/>
                </a:solidFill>
              </a:rPr>
              <a:t> </a:t>
            </a:r>
            <a:r>
              <a:rPr lang="en" sz="1100">
                <a:solidFill>
                  <a:srgbClr val="932192"/>
                </a:solidFill>
              </a:rPr>
              <a:t>the</a:t>
            </a:r>
            <a:r>
              <a:rPr lang="en" sz="1100">
                <a:solidFill>
                  <a:schemeClr val="dk1"/>
                </a:solidFill>
              </a:rPr>
              <a:t> cFileURL </a:t>
            </a:r>
            <a:r>
              <a:rPr lang="en" sz="1100">
                <a:solidFill>
                  <a:srgbClr val="932192"/>
                </a:solidFill>
              </a:rPr>
              <a:t>of</a:t>
            </a:r>
            <a:r>
              <a:rPr lang="en" sz="1100">
                <a:solidFill>
                  <a:schemeClr val="dk1"/>
                </a:solidFill>
              </a:rPr>
              <a:t> </a:t>
            </a:r>
            <a:r>
              <a:rPr lang="en" sz="1100">
                <a:solidFill>
                  <a:srgbClr val="932192"/>
                </a:solidFill>
              </a:rPr>
              <a:t>this</a:t>
            </a:r>
            <a:r>
              <a:rPr lang="en" sz="1100">
                <a:solidFill>
                  <a:schemeClr val="dk1"/>
                </a:solidFill>
              </a:rPr>
              <a:t> </a:t>
            </a:r>
            <a:r>
              <a:rPr lang="en" sz="1100">
                <a:solidFill>
                  <a:srgbClr val="932192"/>
                </a:solidFill>
              </a:rPr>
              <a:t>stack</a:t>
            </a:r>
            <a:r>
              <a:rPr lang="en" sz="1100">
                <a:solidFill>
                  <a:schemeClr val="dk1"/>
                </a:solidFill>
              </a:rPr>
              <a:t>  </a:t>
            </a:r>
            <a:r>
              <a:rPr lang="en" sz="1100">
                <a:solidFill>
                  <a:srgbClr val="932192"/>
                </a:solidFill>
              </a:rPr>
              <a:t>to</a:t>
            </a:r>
            <a:r>
              <a:rPr lang="en" sz="1100">
                <a:solidFill>
                  <a:schemeClr val="dk1"/>
                </a:solidFill>
              </a:rPr>
              <a:t> </a:t>
            </a:r>
            <a:r>
              <a:rPr lang="en" sz="1100">
                <a:solidFill>
                  <a:srgbClr val="011892"/>
                </a:solidFill>
              </a:rPr>
              <a:t>"[Your Image files URL]"</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p:txBody>
      </p:sp>
      <p:sp>
        <p:nvSpPr>
          <p:cNvPr id="423" name="Google Shape;423;p46"/>
          <p:cNvSpPr txBox="1"/>
          <p:nvPr>
            <p:ph type="ctrTitle"/>
          </p:nvPr>
        </p:nvSpPr>
        <p:spPr>
          <a:xfrm>
            <a:off x="4363350" y="640775"/>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chemeClr val="dk2"/>
                </a:solidFill>
              </a:rPr>
              <a:t>cCloudURL</a:t>
            </a:r>
            <a:endParaRPr sz="1800">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1"/>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#1 Setting up a web server with revIgniter &amp; LiveCode</a:t>
            </a:r>
            <a:endParaRPr sz="1800">
              <a:solidFill>
                <a:srgbClr val="434343"/>
              </a:solidFill>
            </a:endParaRPr>
          </a:p>
          <a:p>
            <a:pPr indent="0" lvl="0" marL="0" rtl="0">
              <a:spcBef>
                <a:spcPts val="0"/>
              </a:spcBef>
              <a:spcAft>
                <a:spcPts val="0"/>
              </a:spcAft>
              <a:buNone/>
            </a:pPr>
            <a:r>
              <a:t/>
            </a:r>
            <a:endParaRPr sz="2400"/>
          </a:p>
        </p:txBody>
      </p:sp>
      <p:pic>
        <p:nvPicPr>
          <p:cNvPr id="57" name="Google Shape;57;p11"/>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pic>
        <p:nvPicPr>
          <p:cNvPr id="58" name="Google Shape;58;p11"/>
          <p:cNvPicPr preferRelativeResize="0"/>
          <p:nvPr/>
        </p:nvPicPr>
        <p:blipFill>
          <a:blip r:embed="rId4">
            <a:alphaModFix/>
          </a:blip>
          <a:stretch>
            <a:fillRect/>
          </a:stretch>
        </p:blipFill>
        <p:spPr>
          <a:xfrm>
            <a:off x="4225900" y="869750"/>
            <a:ext cx="4816225" cy="3993949"/>
          </a:xfrm>
          <a:prstGeom prst="rect">
            <a:avLst/>
          </a:prstGeom>
          <a:noFill/>
          <a:ln cap="flat" cmpd="sng" w="19050">
            <a:solidFill>
              <a:srgbClr val="D9D9D9"/>
            </a:solidFill>
            <a:prstDash val="solid"/>
            <a:miter lim="8000"/>
            <a:headEnd len="sm" w="sm" type="none"/>
            <a:tailEnd len="sm" w="sm" type="none"/>
          </a:ln>
        </p:spPr>
      </p:pic>
      <p:sp>
        <p:nvSpPr>
          <p:cNvPr id="59" name="Google Shape;59;p11"/>
          <p:cNvSpPr txBox="1"/>
          <p:nvPr/>
        </p:nvSpPr>
        <p:spPr>
          <a:xfrm>
            <a:off x="172825" y="921725"/>
            <a:ext cx="3810300" cy="4065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There are 3 areas we need to be aware first:</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rPr b="1" lang="en">
                <a:solidFill>
                  <a:schemeClr val="dk1"/>
                </a:solidFill>
                <a:latin typeface="Droid Sans"/>
                <a:ea typeface="Droid Sans"/>
                <a:cs typeface="Droid Sans"/>
                <a:sym typeface="Droid Sans"/>
              </a:rPr>
              <a:t>Main Domain</a:t>
            </a:r>
            <a:r>
              <a:rPr lang="en">
                <a:solidFill>
                  <a:schemeClr val="dk1"/>
                </a:solidFill>
                <a:latin typeface="Droid Sans"/>
                <a:ea typeface="Droid Sans"/>
                <a:cs typeface="Droid Sans"/>
                <a:sym typeface="Droid Sans"/>
              </a:rPr>
              <a:t>: This is the domain assigned to your on-rev hosting account. You can get you own domain URL like</a:t>
            </a:r>
            <a:r>
              <a:rPr lang="en">
                <a:solidFill>
                  <a:schemeClr val="dk1"/>
                </a:solidFill>
                <a:uFill>
                  <a:noFill/>
                </a:uFill>
                <a:latin typeface="Droid Sans"/>
                <a:ea typeface="Droid Sans"/>
                <a:cs typeface="Droid Sans"/>
                <a:sym typeface="Droid Sans"/>
                <a:hlinkClick r:id="rId5"/>
              </a:rPr>
              <a:t> </a:t>
            </a:r>
            <a:r>
              <a:rPr lang="en" u="sng">
                <a:solidFill>
                  <a:srgbClr val="1155CC"/>
                </a:solidFill>
                <a:latin typeface="Droid Sans"/>
                <a:ea typeface="Droid Sans"/>
                <a:cs typeface="Droid Sans"/>
                <a:sym typeface="Droid Sans"/>
                <a:hlinkClick r:id="rId6"/>
              </a:rPr>
              <a:t>www.yourwebsite.com</a:t>
            </a:r>
            <a:r>
              <a:rPr lang="en">
                <a:solidFill>
                  <a:schemeClr val="dk1"/>
                </a:solidFill>
                <a:latin typeface="Droid Sans"/>
                <a:ea typeface="Droid Sans"/>
                <a:cs typeface="Droid Sans"/>
                <a:sym typeface="Droid Sans"/>
              </a:rPr>
              <a:t>, but this will always be available your core URL.</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rPr b="1" lang="en">
                <a:solidFill>
                  <a:schemeClr val="dk1"/>
                </a:solidFill>
                <a:latin typeface="Droid Sans"/>
                <a:ea typeface="Droid Sans"/>
                <a:cs typeface="Droid Sans"/>
                <a:sym typeface="Droid Sans"/>
              </a:rPr>
              <a:t>File Manager</a:t>
            </a:r>
            <a:r>
              <a:rPr lang="en">
                <a:solidFill>
                  <a:schemeClr val="dk1"/>
                </a:solidFill>
                <a:latin typeface="Droid Sans"/>
                <a:ea typeface="Droid Sans"/>
                <a:cs typeface="Droid Sans"/>
                <a:sym typeface="Droid Sans"/>
              </a:rPr>
              <a:t>: Here is where you can add sub directories and organize you files, just like you would on your PC.</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rPr b="1" lang="en">
                <a:solidFill>
                  <a:schemeClr val="dk1"/>
                </a:solidFill>
                <a:latin typeface="Droid Sans"/>
                <a:ea typeface="Droid Sans"/>
                <a:cs typeface="Droid Sans"/>
                <a:sym typeface="Droid Sans"/>
              </a:rPr>
              <a:t>FTP Accounts</a:t>
            </a:r>
            <a:r>
              <a:rPr lang="en">
                <a:solidFill>
                  <a:schemeClr val="dk1"/>
                </a:solidFill>
                <a:latin typeface="Droid Sans"/>
                <a:ea typeface="Droid Sans"/>
                <a:cs typeface="Droid Sans"/>
                <a:sym typeface="Droid Sans"/>
              </a:rPr>
              <a:t>: To link your PC with your web server, you will need to setup and link to an FTP account on your server.</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latin typeface="Droid Sans"/>
              <a:ea typeface="Droid Sans"/>
              <a:cs typeface="Droid Sans"/>
              <a:sym typeface="Droid Sans"/>
            </a:endParaRPr>
          </a:p>
        </p:txBody>
      </p:sp>
      <p:sp>
        <p:nvSpPr>
          <p:cNvPr id="60" name="Google Shape;60;p11"/>
          <p:cNvSpPr/>
          <p:nvPr/>
        </p:nvSpPr>
        <p:spPr>
          <a:xfrm>
            <a:off x="4236350" y="2576275"/>
            <a:ext cx="1415100" cy="4356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Google Shape;61;p11"/>
          <p:cNvSpPr/>
          <p:nvPr/>
        </p:nvSpPr>
        <p:spPr>
          <a:xfrm>
            <a:off x="5812950" y="2465600"/>
            <a:ext cx="1099500" cy="3918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Google Shape;62;p11"/>
          <p:cNvSpPr/>
          <p:nvPr/>
        </p:nvSpPr>
        <p:spPr>
          <a:xfrm>
            <a:off x="7679850" y="3416275"/>
            <a:ext cx="1099500" cy="3918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47"/>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#6 REST API and mobile Apps</a:t>
            </a:r>
            <a:endParaRPr sz="1800">
              <a:solidFill>
                <a:srgbClr val="434343"/>
              </a:solidFill>
            </a:endParaRPr>
          </a:p>
          <a:p>
            <a:pPr indent="0" lvl="0" marL="0" rtl="0">
              <a:spcBef>
                <a:spcPts val="0"/>
              </a:spcBef>
              <a:spcAft>
                <a:spcPts val="0"/>
              </a:spcAft>
              <a:buNone/>
            </a:pPr>
            <a:r>
              <a:t/>
            </a:r>
            <a:endParaRPr sz="1800">
              <a:solidFill>
                <a:srgbClr val="434343"/>
              </a:solidFill>
            </a:endParaRPr>
          </a:p>
        </p:txBody>
      </p:sp>
      <p:pic>
        <p:nvPicPr>
          <p:cNvPr id="429" name="Google Shape;429;p47"/>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430" name="Google Shape;430;p47"/>
          <p:cNvSpPr txBox="1"/>
          <p:nvPr/>
        </p:nvSpPr>
        <p:spPr>
          <a:xfrm>
            <a:off x="4363350" y="985250"/>
            <a:ext cx="4680900" cy="3955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sz="1100">
                <a:solidFill>
                  <a:schemeClr val="dk1"/>
                </a:solidFill>
              </a:rPr>
              <a:t>function</a:t>
            </a:r>
            <a:r>
              <a:rPr lang="en" sz="1100">
                <a:solidFill>
                  <a:schemeClr val="dk1"/>
                </a:solidFill>
              </a:rPr>
              <a:t> getCloudData pPostA, pAPICall</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--build the URL</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932192"/>
                </a:solidFill>
              </a:rPr>
              <a:t>the</a:t>
            </a:r>
            <a:r>
              <a:rPr lang="en" sz="1100">
                <a:solidFill>
                  <a:schemeClr val="dk1"/>
                </a:solidFill>
              </a:rPr>
              <a:t> cCloudURL </a:t>
            </a:r>
            <a:r>
              <a:rPr lang="en" sz="1100">
                <a:solidFill>
                  <a:srgbClr val="932192"/>
                </a:solidFill>
              </a:rPr>
              <a:t>of</a:t>
            </a:r>
            <a:r>
              <a:rPr lang="en" sz="1100">
                <a:solidFill>
                  <a:schemeClr val="dk1"/>
                </a:solidFill>
              </a:rPr>
              <a:t> </a:t>
            </a:r>
            <a:r>
              <a:rPr lang="en" sz="1100">
                <a:solidFill>
                  <a:srgbClr val="932192"/>
                </a:solidFill>
              </a:rPr>
              <a:t>this</a:t>
            </a:r>
            <a:r>
              <a:rPr lang="en" sz="1100">
                <a:solidFill>
                  <a:schemeClr val="dk1"/>
                </a:solidFill>
              </a:rPr>
              <a:t> </a:t>
            </a:r>
            <a:r>
              <a:rPr lang="en" sz="1100">
                <a:solidFill>
                  <a:srgbClr val="932192"/>
                </a:solidFill>
              </a:rPr>
              <a:t>stack</a:t>
            </a:r>
            <a:r>
              <a:rPr lang="en" sz="1100">
                <a:solidFill>
                  <a:schemeClr val="dk1"/>
                </a:solidFill>
              </a:rPr>
              <a:t> &amp; pAPICall  </a:t>
            </a:r>
            <a:r>
              <a:rPr lang="en" sz="1100">
                <a:solidFill>
                  <a:srgbClr val="932192"/>
                </a:solidFill>
              </a:rPr>
              <a:t>into</a:t>
            </a:r>
            <a:r>
              <a:rPr lang="en" sz="1100">
                <a:solidFill>
                  <a:schemeClr val="dk1"/>
                </a:solidFill>
              </a:rPr>
              <a:t> tRestAPIurl</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chemeClr val="dk1"/>
                </a:solidFill>
              </a:rPr>
              <a:t>If</a:t>
            </a:r>
            <a:r>
              <a:rPr lang="en" sz="1100">
                <a:solidFill>
                  <a:schemeClr val="dk1"/>
                </a:solidFill>
              </a:rPr>
              <a:t> pPostA </a:t>
            </a:r>
            <a:r>
              <a:rPr lang="en" sz="1100">
                <a:solidFill>
                  <a:srgbClr val="932192"/>
                </a:solidFill>
              </a:rPr>
              <a:t>is</a:t>
            </a:r>
            <a:r>
              <a:rPr lang="en" sz="1100">
                <a:solidFill>
                  <a:schemeClr val="dk1"/>
                </a:solidFill>
              </a:rPr>
              <a:t> </a:t>
            </a:r>
            <a:r>
              <a:rPr lang="en" sz="1100">
                <a:solidFill>
                  <a:srgbClr val="932192"/>
                </a:solidFill>
              </a:rPr>
              <a:t>empty</a:t>
            </a:r>
            <a:r>
              <a:rPr lang="en" sz="1100">
                <a:solidFill>
                  <a:schemeClr val="dk1"/>
                </a:solidFill>
              </a:rPr>
              <a:t> </a:t>
            </a:r>
            <a:r>
              <a:rPr b="1" lang="en" sz="1100">
                <a:solidFill>
                  <a:schemeClr val="dk1"/>
                </a:solidFill>
              </a:rPr>
              <a:t>then</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--No tArgList so just get the JSON</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932192"/>
                </a:solidFill>
              </a:rPr>
              <a:t>URL</a:t>
            </a:r>
            <a:r>
              <a:rPr lang="en" sz="1100">
                <a:solidFill>
                  <a:schemeClr val="dk1"/>
                </a:solidFill>
              </a:rPr>
              <a:t>(tRestAPIurl) </a:t>
            </a:r>
            <a:r>
              <a:rPr lang="en" sz="1100">
                <a:solidFill>
                  <a:srgbClr val="932192"/>
                </a:solidFill>
              </a:rPr>
              <a:t>into</a:t>
            </a:r>
            <a:r>
              <a:rPr lang="en" sz="1100">
                <a:solidFill>
                  <a:schemeClr val="dk1"/>
                </a:solidFill>
              </a:rPr>
              <a:t> tResponce</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chemeClr val="dk1"/>
                </a:solidFill>
              </a:rPr>
              <a:t>else</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--Build the argument list by looping the tArgList array</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--**IMPORTANT**: the key in the array MUST match the </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 expected parameter on the array.</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932192"/>
                </a:solidFill>
              </a:rPr>
              <a:t>empty</a:t>
            </a:r>
            <a:r>
              <a:rPr lang="en" sz="1100">
                <a:solidFill>
                  <a:schemeClr val="dk1"/>
                </a:solidFill>
              </a:rPr>
              <a:t> </a:t>
            </a:r>
            <a:r>
              <a:rPr lang="en" sz="1100">
                <a:solidFill>
                  <a:srgbClr val="932192"/>
                </a:solidFill>
              </a:rPr>
              <a:t>into</a:t>
            </a:r>
            <a:r>
              <a:rPr lang="en" sz="1100">
                <a:solidFill>
                  <a:schemeClr val="dk1"/>
                </a:solidFill>
              </a:rPr>
              <a:t> tArgList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chemeClr val="dk1"/>
                </a:solidFill>
              </a:rPr>
              <a:t>repeat</a:t>
            </a:r>
            <a:r>
              <a:rPr lang="en" sz="1100">
                <a:solidFill>
                  <a:schemeClr val="dk1"/>
                </a:solidFill>
              </a:rPr>
              <a:t> </a:t>
            </a:r>
            <a:r>
              <a:rPr lang="en" sz="1100">
                <a:solidFill>
                  <a:srgbClr val="932192"/>
                </a:solidFill>
              </a:rPr>
              <a:t>for</a:t>
            </a:r>
            <a:r>
              <a:rPr lang="en" sz="1100">
                <a:solidFill>
                  <a:schemeClr val="dk1"/>
                </a:solidFill>
              </a:rPr>
              <a:t> </a:t>
            </a:r>
            <a:r>
              <a:rPr lang="en" sz="1100">
                <a:solidFill>
                  <a:srgbClr val="932192"/>
                </a:solidFill>
              </a:rPr>
              <a:t>each</a:t>
            </a:r>
            <a:r>
              <a:rPr lang="en" sz="1100">
                <a:solidFill>
                  <a:schemeClr val="dk1"/>
                </a:solidFill>
              </a:rPr>
              <a:t> </a:t>
            </a:r>
            <a:r>
              <a:rPr lang="en" sz="1100">
                <a:solidFill>
                  <a:srgbClr val="932192"/>
                </a:solidFill>
              </a:rPr>
              <a:t>key</a:t>
            </a:r>
            <a:r>
              <a:rPr lang="en" sz="1100">
                <a:solidFill>
                  <a:schemeClr val="dk1"/>
                </a:solidFill>
              </a:rPr>
              <a:t> tKey </a:t>
            </a:r>
            <a:r>
              <a:rPr lang="en" sz="1100">
                <a:solidFill>
                  <a:srgbClr val="932192"/>
                </a:solidFill>
              </a:rPr>
              <a:t>in</a:t>
            </a:r>
            <a:r>
              <a:rPr lang="en" sz="1100">
                <a:solidFill>
                  <a:schemeClr val="dk1"/>
                </a:solidFill>
              </a:rPr>
              <a:t> pPostA</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chemeClr val="dk1"/>
                </a:solidFill>
              </a:rPr>
              <a:t>if</a:t>
            </a:r>
            <a:r>
              <a:rPr lang="en" sz="1100">
                <a:solidFill>
                  <a:schemeClr val="dk1"/>
                </a:solidFill>
              </a:rPr>
              <a:t> tArgList </a:t>
            </a:r>
            <a:r>
              <a:rPr lang="en" sz="1100">
                <a:solidFill>
                  <a:srgbClr val="932192"/>
                </a:solidFill>
              </a:rPr>
              <a:t>is</a:t>
            </a:r>
            <a:r>
              <a:rPr lang="en" sz="1100">
                <a:solidFill>
                  <a:schemeClr val="dk1"/>
                </a:solidFill>
              </a:rPr>
              <a:t> </a:t>
            </a:r>
            <a:r>
              <a:rPr lang="en" sz="1100">
                <a:solidFill>
                  <a:srgbClr val="932192"/>
                </a:solidFill>
              </a:rPr>
              <a:t>not</a:t>
            </a:r>
            <a:r>
              <a:rPr lang="en" sz="1100">
                <a:solidFill>
                  <a:schemeClr val="dk1"/>
                </a:solidFill>
              </a:rPr>
              <a:t> </a:t>
            </a:r>
            <a:r>
              <a:rPr lang="en" sz="1100">
                <a:solidFill>
                  <a:srgbClr val="932192"/>
                </a:solidFill>
              </a:rPr>
              <a:t>empty</a:t>
            </a:r>
            <a:r>
              <a:rPr lang="en" sz="1100">
                <a:solidFill>
                  <a:schemeClr val="dk1"/>
                </a:solidFill>
              </a:rPr>
              <a:t> </a:t>
            </a:r>
            <a:r>
              <a:rPr b="1" lang="en" sz="1100">
                <a:solidFill>
                  <a:schemeClr val="dk1"/>
                </a:solidFill>
              </a:rPr>
              <a:t>then</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"&amp;"</a:t>
            </a:r>
            <a:r>
              <a:rPr lang="en" sz="1100">
                <a:solidFill>
                  <a:schemeClr val="dk1"/>
                </a:solidFill>
              </a:rPr>
              <a:t> </a:t>
            </a:r>
            <a:r>
              <a:rPr lang="en" sz="1100">
                <a:solidFill>
                  <a:srgbClr val="932192"/>
                </a:solidFill>
              </a:rPr>
              <a:t>after</a:t>
            </a:r>
            <a:r>
              <a:rPr lang="en" sz="1100">
                <a:solidFill>
                  <a:schemeClr val="dk1"/>
                </a:solidFill>
              </a:rPr>
              <a:t> tArgList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chemeClr val="dk1"/>
                </a:solidFill>
              </a:rPr>
              <a:t>end</a:t>
            </a:r>
            <a:r>
              <a:rPr lang="en" sz="1100">
                <a:solidFill>
                  <a:schemeClr val="dk1"/>
                </a:solidFill>
              </a:rPr>
              <a:t> </a:t>
            </a:r>
            <a:r>
              <a:rPr b="1" lang="en" sz="1100">
                <a:solidFill>
                  <a:schemeClr val="dk1"/>
                </a:solidFill>
              </a:rPr>
              <a:t>if</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tKey &amp; </a:t>
            </a:r>
            <a:r>
              <a:rPr lang="en" sz="1100">
                <a:solidFill>
                  <a:srgbClr val="011892"/>
                </a:solidFill>
              </a:rPr>
              <a:t>"="</a:t>
            </a:r>
            <a:r>
              <a:rPr lang="en" sz="1100">
                <a:solidFill>
                  <a:schemeClr val="dk1"/>
                </a:solidFill>
              </a:rPr>
              <a:t> &amp; </a:t>
            </a:r>
            <a:r>
              <a:rPr lang="en" sz="1100">
                <a:solidFill>
                  <a:srgbClr val="932192"/>
                </a:solidFill>
              </a:rPr>
              <a:t>urlEncode</a:t>
            </a:r>
            <a:r>
              <a:rPr lang="en" sz="1100">
                <a:solidFill>
                  <a:schemeClr val="dk1"/>
                </a:solidFill>
              </a:rPr>
              <a:t> (pPostA[tKey]) </a:t>
            </a:r>
            <a:r>
              <a:rPr lang="en" sz="1100">
                <a:solidFill>
                  <a:srgbClr val="932192"/>
                </a:solidFill>
              </a:rPr>
              <a:t>after</a:t>
            </a:r>
            <a:r>
              <a:rPr lang="en" sz="1100">
                <a:solidFill>
                  <a:schemeClr val="dk1"/>
                </a:solidFill>
              </a:rPr>
              <a:t> tArgList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chemeClr val="dk1"/>
                </a:solidFill>
              </a:rPr>
              <a:t>end</a:t>
            </a:r>
            <a:r>
              <a:rPr lang="en" sz="1100">
                <a:solidFill>
                  <a:schemeClr val="dk1"/>
                </a:solidFill>
              </a:rPr>
              <a:t> </a:t>
            </a:r>
            <a:r>
              <a:rPr b="1" lang="en" sz="1100">
                <a:solidFill>
                  <a:schemeClr val="dk1"/>
                </a:solidFill>
              </a:rPr>
              <a:t>repeat</a:t>
            </a:r>
            <a:endParaRPr b="1" sz="1100">
              <a:solidFill>
                <a:schemeClr val="dk1"/>
              </a:solidFill>
            </a:endParaRPr>
          </a:p>
        </p:txBody>
      </p:sp>
      <p:sp>
        <p:nvSpPr>
          <p:cNvPr id="431" name="Google Shape;431;p47"/>
          <p:cNvSpPr txBox="1"/>
          <p:nvPr/>
        </p:nvSpPr>
        <p:spPr>
          <a:xfrm>
            <a:off x="136075" y="943425"/>
            <a:ext cx="33465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First, in the Stack script, we finally start to wrap all of this together into a concept of a “cloud” server on the web. We create the </a:t>
            </a:r>
            <a:r>
              <a:rPr b="1" lang="en">
                <a:solidFill>
                  <a:schemeClr val="dk1"/>
                </a:solidFill>
              </a:rPr>
              <a:t>getCloudData</a:t>
            </a:r>
            <a:r>
              <a:rPr lang="en">
                <a:solidFill>
                  <a:schemeClr val="dk1"/>
                </a:solidFill>
              </a:rPr>
              <a:t> function to communicate with the cloud.</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1. Always load the models with the </a:t>
            </a:r>
            <a:r>
              <a:rPr b="1" lang="en">
                <a:solidFill>
                  <a:schemeClr val="dk1"/>
                </a:solidFill>
              </a:rPr>
              <a:t>rigLoadModel</a:t>
            </a:r>
            <a:r>
              <a:rPr lang="en">
                <a:solidFill>
                  <a:schemeClr val="dk1"/>
                </a:solidFill>
              </a:rPr>
              <a:t> function. it will tell revIgniter to load the functionality and make the script available. Here we are loading the 3 models we have created.</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2. Now call our model function which will return to us the array.</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3. Same with the App products, but here we only get one group at a time.</a:t>
            </a:r>
            <a:endParaRPr>
              <a:solidFill>
                <a:schemeClr val="dk1"/>
              </a:solidFill>
            </a:endParaRPr>
          </a:p>
          <a:p>
            <a:pPr indent="0" lvl="0" marL="0" rtl="0">
              <a:lnSpc>
                <a:spcPct val="100000"/>
              </a:lnSpc>
              <a:spcBef>
                <a:spcPts val="0"/>
              </a:spcBef>
              <a:spcAft>
                <a:spcPts val="0"/>
              </a:spcAft>
              <a:buNone/>
            </a:pPr>
            <a:r>
              <a:t/>
            </a:r>
            <a:endParaRPr/>
          </a:p>
        </p:txBody>
      </p:sp>
      <p:sp>
        <p:nvSpPr>
          <p:cNvPr id="432" name="Google Shape;432;p47"/>
          <p:cNvSpPr/>
          <p:nvPr/>
        </p:nvSpPr>
        <p:spPr>
          <a:xfrm>
            <a:off x="3911013" y="1385600"/>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433" name="Google Shape;433;p47"/>
          <p:cNvSpPr/>
          <p:nvPr/>
        </p:nvSpPr>
        <p:spPr>
          <a:xfrm>
            <a:off x="3911013" y="2692913"/>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sp>
        <p:nvSpPr>
          <p:cNvPr id="434" name="Google Shape;434;p47"/>
          <p:cNvSpPr/>
          <p:nvPr/>
        </p:nvSpPr>
        <p:spPr>
          <a:xfrm>
            <a:off x="3911013" y="4000225"/>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3</a:t>
            </a:r>
            <a:endParaRPr b="1">
              <a:solidFill>
                <a:srgbClr val="FFFFFF"/>
              </a:solidFill>
            </a:endParaRPr>
          </a:p>
        </p:txBody>
      </p:sp>
      <p:sp>
        <p:nvSpPr>
          <p:cNvPr id="435" name="Google Shape;435;p47"/>
          <p:cNvSpPr txBox="1"/>
          <p:nvPr>
            <p:ph type="ctrTitle"/>
          </p:nvPr>
        </p:nvSpPr>
        <p:spPr>
          <a:xfrm>
            <a:off x="4366000" y="513675"/>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chemeClr val="dk2"/>
                </a:solidFill>
              </a:rPr>
              <a:t>getCloudData</a:t>
            </a:r>
            <a:endParaRPr sz="1800">
              <a:solidFill>
                <a:srgbClr val="666666"/>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48"/>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#6 REST API and mobile Apps</a:t>
            </a:r>
            <a:endParaRPr sz="1800">
              <a:solidFill>
                <a:srgbClr val="434343"/>
              </a:solidFill>
            </a:endParaRPr>
          </a:p>
          <a:p>
            <a:pPr indent="0" lvl="0" marL="0" rtl="0">
              <a:spcBef>
                <a:spcPts val="0"/>
              </a:spcBef>
              <a:spcAft>
                <a:spcPts val="0"/>
              </a:spcAft>
              <a:buNone/>
            </a:pPr>
            <a:r>
              <a:t/>
            </a:r>
            <a:endParaRPr sz="1800">
              <a:solidFill>
                <a:srgbClr val="434343"/>
              </a:solidFill>
            </a:endParaRPr>
          </a:p>
        </p:txBody>
      </p:sp>
      <p:pic>
        <p:nvPicPr>
          <p:cNvPr id="441" name="Google Shape;441;p48"/>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442" name="Google Shape;442;p48"/>
          <p:cNvSpPr txBox="1"/>
          <p:nvPr/>
        </p:nvSpPr>
        <p:spPr>
          <a:xfrm>
            <a:off x="4363350" y="985250"/>
            <a:ext cx="4680900" cy="3955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--Set the ArgList to the RESTAPI</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post</a:t>
            </a:r>
            <a:r>
              <a:rPr lang="en" sz="1100">
                <a:solidFill>
                  <a:schemeClr val="dk1"/>
                </a:solidFill>
              </a:rPr>
              <a:t> tArgList </a:t>
            </a:r>
            <a:r>
              <a:rPr lang="en" sz="1100">
                <a:solidFill>
                  <a:srgbClr val="932192"/>
                </a:solidFill>
              </a:rPr>
              <a:t>to</a:t>
            </a:r>
            <a:r>
              <a:rPr lang="en" sz="1100">
                <a:solidFill>
                  <a:schemeClr val="dk1"/>
                </a:solidFill>
              </a:rPr>
              <a:t> </a:t>
            </a:r>
            <a:r>
              <a:rPr lang="en" sz="1100">
                <a:solidFill>
                  <a:srgbClr val="932192"/>
                </a:solidFill>
              </a:rPr>
              <a:t>URL</a:t>
            </a:r>
            <a:r>
              <a:rPr lang="en" sz="1100">
                <a:solidFill>
                  <a:schemeClr val="dk1"/>
                </a:solidFill>
              </a:rPr>
              <a:t> tRestAPIurl</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it </a:t>
            </a:r>
            <a:r>
              <a:rPr lang="en" sz="1100">
                <a:solidFill>
                  <a:srgbClr val="932192"/>
                </a:solidFill>
              </a:rPr>
              <a:t>into</a:t>
            </a:r>
            <a:r>
              <a:rPr lang="en" sz="1100">
                <a:solidFill>
                  <a:schemeClr val="dk1"/>
                </a:solidFill>
              </a:rPr>
              <a:t> tResponce</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chemeClr val="dk1"/>
                </a:solidFill>
              </a:rPr>
              <a:t>end</a:t>
            </a:r>
            <a:r>
              <a:rPr lang="en" sz="1100">
                <a:solidFill>
                  <a:schemeClr val="dk1"/>
                </a:solidFill>
              </a:rPr>
              <a:t> </a:t>
            </a:r>
            <a:r>
              <a:rPr b="1" lang="en" sz="1100">
                <a:solidFill>
                  <a:schemeClr val="dk1"/>
                </a:solidFill>
              </a:rPr>
              <a:t>if</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--Convert the JSON Response Data to an Array</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932192"/>
                </a:solidFill>
              </a:rPr>
              <a:t>empty</a:t>
            </a:r>
            <a:r>
              <a:rPr lang="en" sz="1100">
                <a:solidFill>
                  <a:schemeClr val="dk1"/>
                </a:solidFill>
              </a:rPr>
              <a:t> </a:t>
            </a:r>
            <a:r>
              <a:rPr lang="en" sz="1100">
                <a:solidFill>
                  <a:srgbClr val="932192"/>
                </a:solidFill>
              </a:rPr>
              <a:t>into</a:t>
            </a:r>
            <a:r>
              <a:rPr lang="en" sz="1100">
                <a:solidFill>
                  <a:schemeClr val="dk1"/>
                </a:solidFill>
              </a:rPr>
              <a:t> tResultArray</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arrayFromJson(tResponce) </a:t>
            </a:r>
            <a:r>
              <a:rPr lang="en" sz="1100">
                <a:solidFill>
                  <a:srgbClr val="932192"/>
                </a:solidFill>
              </a:rPr>
              <a:t>into</a:t>
            </a:r>
            <a:r>
              <a:rPr lang="en" sz="1100">
                <a:solidFill>
                  <a:schemeClr val="dk1"/>
                </a:solidFill>
              </a:rPr>
              <a:t> tResultArray</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--Return the Array</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return</a:t>
            </a:r>
            <a:r>
              <a:rPr lang="en" sz="1100">
                <a:solidFill>
                  <a:schemeClr val="dk1"/>
                </a:solidFill>
              </a:rPr>
              <a:t> tResultArray</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end</a:t>
            </a:r>
            <a:r>
              <a:rPr lang="en" sz="1100">
                <a:solidFill>
                  <a:schemeClr val="dk1"/>
                </a:solidFill>
              </a:rPr>
              <a:t> getCloudData</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p:txBody>
      </p:sp>
      <p:sp>
        <p:nvSpPr>
          <p:cNvPr id="443" name="Google Shape;443;p48"/>
          <p:cNvSpPr txBox="1"/>
          <p:nvPr/>
        </p:nvSpPr>
        <p:spPr>
          <a:xfrm>
            <a:off x="136075" y="943425"/>
            <a:ext cx="33021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Now we finally start to wrap all of this together into a concept of a “cloud” server on the web. This is done with the code and logic of the controller.</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1. Always load the models with the </a:t>
            </a:r>
            <a:r>
              <a:rPr b="1" lang="en">
                <a:solidFill>
                  <a:schemeClr val="dk1"/>
                </a:solidFill>
              </a:rPr>
              <a:t>rigLoadModel</a:t>
            </a:r>
            <a:r>
              <a:rPr lang="en">
                <a:solidFill>
                  <a:schemeClr val="dk1"/>
                </a:solidFill>
              </a:rPr>
              <a:t> function. it will tell revIgniter to load the functionality and make the script available. Here we are loading the 3 models we have created.</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2. Now call our model function which will return to us the array.</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3. Same with the App products, but here we only get one group at a time.</a:t>
            </a:r>
            <a:endParaRPr>
              <a:solidFill>
                <a:schemeClr val="dk1"/>
              </a:solidFill>
            </a:endParaRPr>
          </a:p>
          <a:p>
            <a:pPr indent="0" lvl="0" marL="0" rtl="0">
              <a:lnSpc>
                <a:spcPct val="100000"/>
              </a:lnSpc>
              <a:spcBef>
                <a:spcPts val="0"/>
              </a:spcBef>
              <a:spcAft>
                <a:spcPts val="0"/>
              </a:spcAft>
              <a:buNone/>
            </a:pPr>
            <a:r>
              <a:t/>
            </a:r>
            <a:endParaRPr/>
          </a:p>
        </p:txBody>
      </p:sp>
      <p:sp>
        <p:nvSpPr>
          <p:cNvPr id="444" name="Google Shape;444;p48"/>
          <p:cNvSpPr/>
          <p:nvPr/>
        </p:nvSpPr>
        <p:spPr>
          <a:xfrm>
            <a:off x="3911013" y="1385600"/>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445" name="Google Shape;445;p48"/>
          <p:cNvSpPr/>
          <p:nvPr/>
        </p:nvSpPr>
        <p:spPr>
          <a:xfrm>
            <a:off x="3911013" y="2692913"/>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sp>
        <p:nvSpPr>
          <p:cNvPr id="446" name="Google Shape;446;p48"/>
          <p:cNvSpPr/>
          <p:nvPr/>
        </p:nvSpPr>
        <p:spPr>
          <a:xfrm>
            <a:off x="3911013" y="4000225"/>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3</a:t>
            </a:r>
            <a:endParaRPr b="1">
              <a:solidFill>
                <a:srgbClr val="FFFFFF"/>
              </a:solidFill>
            </a:endParaRPr>
          </a:p>
        </p:txBody>
      </p:sp>
      <p:sp>
        <p:nvSpPr>
          <p:cNvPr id="447" name="Google Shape;447;p48"/>
          <p:cNvSpPr txBox="1"/>
          <p:nvPr>
            <p:ph type="ctrTitle"/>
          </p:nvPr>
        </p:nvSpPr>
        <p:spPr>
          <a:xfrm>
            <a:off x="4363350" y="679325"/>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getCloudData</a:t>
            </a:r>
            <a:endParaRPr sz="1800">
              <a:solidFill>
                <a:srgbClr val="666666"/>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49"/>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34343"/>
                </a:solidFill>
              </a:rPr>
              <a:t>#6 REST API and mobile Apps</a:t>
            </a:r>
            <a:endParaRPr sz="1800">
              <a:solidFill>
                <a:srgbClr val="434343"/>
              </a:solidFill>
            </a:endParaRPr>
          </a:p>
          <a:p>
            <a:pPr indent="0" lvl="0" marL="0" rtl="0">
              <a:spcBef>
                <a:spcPts val="0"/>
              </a:spcBef>
              <a:spcAft>
                <a:spcPts val="0"/>
              </a:spcAft>
              <a:buNone/>
            </a:pPr>
            <a:r>
              <a:t/>
            </a:r>
            <a:endParaRPr sz="1800">
              <a:solidFill>
                <a:srgbClr val="434343"/>
              </a:solidFill>
            </a:endParaRPr>
          </a:p>
        </p:txBody>
      </p:sp>
      <p:pic>
        <p:nvPicPr>
          <p:cNvPr id="453" name="Google Shape;453;p49"/>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454" name="Google Shape;454;p49"/>
          <p:cNvSpPr txBox="1"/>
          <p:nvPr/>
        </p:nvSpPr>
        <p:spPr>
          <a:xfrm>
            <a:off x="4363350" y="985250"/>
            <a:ext cx="4680900" cy="3955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function</a:t>
            </a:r>
            <a:r>
              <a:rPr lang="en" sz="1100">
                <a:solidFill>
                  <a:schemeClr val="dk1"/>
                </a:solidFill>
              </a:rPr>
              <a:t> getCloudFile pFileName</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--build the URL</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932192"/>
                </a:solidFill>
              </a:rPr>
              <a:t>the</a:t>
            </a:r>
            <a:r>
              <a:rPr lang="en" sz="1100">
                <a:solidFill>
                  <a:schemeClr val="dk1"/>
                </a:solidFill>
              </a:rPr>
              <a:t> cFileURL </a:t>
            </a:r>
            <a:r>
              <a:rPr lang="en" sz="1100">
                <a:solidFill>
                  <a:srgbClr val="932192"/>
                </a:solidFill>
              </a:rPr>
              <a:t>of</a:t>
            </a:r>
            <a:r>
              <a:rPr lang="en" sz="1100">
                <a:solidFill>
                  <a:schemeClr val="dk1"/>
                </a:solidFill>
              </a:rPr>
              <a:t> </a:t>
            </a:r>
            <a:r>
              <a:rPr lang="en" sz="1100">
                <a:solidFill>
                  <a:srgbClr val="932192"/>
                </a:solidFill>
              </a:rPr>
              <a:t>this</a:t>
            </a:r>
            <a:r>
              <a:rPr lang="en" sz="1100">
                <a:solidFill>
                  <a:schemeClr val="dk1"/>
                </a:solidFill>
              </a:rPr>
              <a:t> </a:t>
            </a:r>
            <a:r>
              <a:rPr lang="en" sz="1100">
                <a:solidFill>
                  <a:srgbClr val="932192"/>
                </a:solidFill>
              </a:rPr>
              <a:t>stack</a:t>
            </a:r>
            <a:r>
              <a:rPr lang="en" sz="1100">
                <a:solidFill>
                  <a:schemeClr val="dk1"/>
                </a:solidFill>
              </a:rPr>
              <a:t> &amp; pFileName </a:t>
            </a:r>
            <a:r>
              <a:rPr lang="en" sz="1100">
                <a:solidFill>
                  <a:srgbClr val="932192"/>
                </a:solidFill>
              </a:rPr>
              <a:t>into</a:t>
            </a:r>
            <a:r>
              <a:rPr lang="en" sz="1100">
                <a:solidFill>
                  <a:schemeClr val="dk1"/>
                </a:solidFill>
              </a:rPr>
              <a:t> tFileURL</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932192"/>
                </a:solidFill>
              </a:rPr>
              <a:t>URL</a:t>
            </a:r>
            <a:r>
              <a:rPr lang="en" sz="1100">
                <a:solidFill>
                  <a:schemeClr val="dk1"/>
                </a:solidFill>
              </a:rPr>
              <a:t>  tFileURL </a:t>
            </a:r>
            <a:r>
              <a:rPr lang="en" sz="1100">
                <a:solidFill>
                  <a:srgbClr val="932192"/>
                </a:solidFill>
              </a:rPr>
              <a:t>into</a:t>
            </a:r>
            <a:r>
              <a:rPr lang="en" sz="1100">
                <a:solidFill>
                  <a:schemeClr val="dk1"/>
                </a:solidFill>
              </a:rPr>
              <a:t> tFileBinary</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--Return the Array</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return</a:t>
            </a:r>
            <a:r>
              <a:rPr lang="en" sz="1100">
                <a:solidFill>
                  <a:schemeClr val="dk1"/>
                </a:solidFill>
              </a:rPr>
              <a:t> tFileBinary</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end</a:t>
            </a:r>
            <a:r>
              <a:rPr lang="en" sz="1100">
                <a:solidFill>
                  <a:schemeClr val="dk1"/>
                </a:solidFill>
              </a:rPr>
              <a:t> getCloudFile</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p:txBody>
      </p:sp>
      <p:sp>
        <p:nvSpPr>
          <p:cNvPr id="455" name="Google Shape;455;p49"/>
          <p:cNvSpPr txBox="1"/>
          <p:nvPr/>
        </p:nvSpPr>
        <p:spPr>
          <a:xfrm>
            <a:off x="136075" y="943425"/>
            <a:ext cx="33465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Second, in the Stack script, we create the </a:t>
            </a:r>
            <a:r>
              <a:rPr b="1" lang="en">
                <a:solidFill>
                  <a:schemeClr val="dk1"/>
                </a:solidFill>
              </a:rPr>
              <a:t>getCloudFile</a:t>
            </a:r>
            <a:r>
              <a:rPr lang="en">
                <a:solidFill>
                  <a:schemeClr val="dk1"/>
                </a:solidFill>
              </a:rPr>
              <a:t> function to read and download media files from the internet. Livecode makes this easy:</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1. Build the URL based on the given path to the location of the file. Usually it will not be the same full URL as your controller. It is off the root folder of your website.</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2. It uses the URL function to read the file from the internet and puts it into the </a:t>
            </a:r>
            <a:r>
              <a:rPr b="1" lang="en">
                <a:solidFill>
                  <a:schemeClr val="dk1"/>
                </a:solidFill>
              </a:rPr>
              <a:t>tFileBinary</a:t>
            </a:r>
            <a:r>
              <a:rPr lang="en">
                <a:solidFill>
                  <a:schemeClr val="dk1"/>
                </a:solidFill>
              </a:rPr>
              <a:t> variable which is returned. </a:t>
            </a:r>
            <a:endParaRPr/>
          </a:p>
        </p:txBody>
      </p:sp>
      <p:sp>
        <p:nvSpPr>
          <p:cNvPr id="456" name="Google Shape;456;p49"/>
          <p:cNvSpPr/>
          <p:nvPr/>
        </p:nvSpPr>
        <p:spPr>
          <a:xfrm>
            <a:off x="3982338" y="1673700"/>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457" name="Google Shape;457;p49"/>
          <p:cNvSpPr/>
          <p:nvPr/>
        </p:nvSpPr>
        <p:spPr>
          <a:xfrm>
            <a:off x="3982338" y="2190975"/>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sp>
        <p:nvSpPr>
          <p:cNvPr id="458" name="Google Shape;458;p49"/>
          <p:cNvSpPr txBox="1"/>
          <p:nvPr>
            <p:ph type="ctrTitle"/>
          </p:nvPr>
        </p:nvSpPr>
        <p:spPr>
          <a:xfrm>
            <a:off x="4366000" y="513675"/>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rPr>
              <a:t>getCloudFile</a:t>
            </a:r>
            <a:endParaRPr sz="1800">
              <a:solidFill>
                <a:srgbClr val="666666"/>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50"/>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34343"/>
                </a:solidFill>
              </a:rPr>
              <a:t>#6 REST API and mobile Apps</a:t>
            </a:r>
            <a:endParaRPr sz="1800">
              <a:solidFill>
                <a:srgbClr val="434343"/>
              </a:solidFill>
            </a:endParaRPr>
          </a:p>
          <a:p>
            <a:pPr indent="0" lvl="0" marL="0" rtl="0">
              <a:spcBef>
                <a:spcPts val="0"/>
              </a:spcBef>
              <a:spcAft>
                <a:spcPts val="0"/>
              </a:spcAft>
              <a:buNone/>
            </a:pPr>
            <a:r>
              <a:t/>
            </a:r>
            <a:endParaRPr sz="1800">
              <a:solidFill>
                <a:srgbClr val="434343"/>
              </a:solidFill>
            </a:endParaRPr>
          </a:p>
        </p:txBody>
      </p:sp>
      <p:pic>
        <p:nvPicPr>
          <p:cNvPr id="464" name="Google Shape;464;p50"/>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465" name="Google Shape;465;p50"/>
          <p:cNvSpPr txBox="1"/>
          <p:nvPr/>
        </p:nvSpPr>
        <p:spPr>
          <a:xfrm>
            <a:off x="188525" y="952525"/>
            <a:ext cx="40908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latin typeface="Droid Sans"/>
                <a:ea typeface="Droid Sans"/>
                <a:cs typeface="Droid Sans"/>
                <a:sym typeface="Droid Sans"/>
              </a:rPr>
              <a:t>Now lets tie together our data from the controller/model</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317500" lvl="0" marL="457200" rtl="0">
              <a:lnSpc>
                <a:spcPct val="100000"/>
              </a:lnSpc>
              <a:spcBef>
                <a:spcPts val="0"/>
              </a:spcBef>
              <a:spcAft>
                <a:spcPts val="0"/>
              </a:spcAft>
              <a:buClr>
                <a:schemeClr val="dk1"/>
              </a:buClr>
              <a:buSzPts val="1400"/>
              <a:buFont typeface="Droid Sans"/>
              <a:buAutoNum type="arabicPeriod"/>
            </a:pPr>
            <a:r>
              <a:rPr lang="en">
                <a:solidFill>
                  <a:schemeClr val="dk1"/>
                </a:solidFill>
                <a:latin typeface="Droid Sans"/>
                <a:ea typeface="Droid Sans"/>
                <a:cs typeface="Droid Sans"/>
                <a:sym typeface="Droid Sans"/>
              </a:rPr>
              <a:t>Get the JSON from the server by using the cCloudURL URL.</a:t>
            </a:r>
            <a:br>
              <a:rPr lang="en">
                <a:solidFill>
                  <a:schemeClr val="dk1"/>
                </a:solidFill>
                <a:latin typeface="Droid Sans"/>
                <a:ea typeface="Droid Sans"/>
                <a:cs typeface="Droid Sans"/>
                <a:sym typeface="Droid Sans"/>
              </a:rPr>
            </a:br>
            <a:endParaRPr>
              <a:solidFill>
                <a:schemeClr val="dk1"/>
              </a:solidFill>
              <a:latin typeface="Droid Sans"/>
              <a:ea typeface="Droid Sans"/>
              <a:cs typeface="Droid Sans"/>
              <a:sym typeface="Droid Sans"/>
            </a:endParaRPr>
          </a:p>
          <a:p>
            <a:pPr indent="-317500" lvl="0" marL="457200" rtl="0">
              <a:lnSpc>
                <a:spcPct val="100000"/>
              </a:lnSpc>
              <a:spcBef>
                <a:spcPts val="0"/>
              </a:spcBef>
              <a:spcAft>
                <a:spcPts val="0"/>
              </a:spcAft>
              <a:buClr>
                <a:schemeClr val="dk1"/>
              </a:buClr>
              <a:buSzPts val="1400"/>
              <a:buFont typeface="Droid Sans"/>
              <a:buAutoNum type="arabicPeriod"/>
            </a:pPr>
            <a:r>
              <a:rPr lang="en">
                <a:solidFill>
                  <a:schemeClr val="dk1"/>
                </a:solidFill>
                <a:latin typeface="Droid Sans"/>
                <a:ea typeface="Droid Sans"/>
                <a:cs typeface="Droid Sans"/>
                <a:sym typeface="Droid Sans"/>
              </a:rPr>
              <a:t>Convert the JSON back into an Array.</a:t>
            </a:r>
            <a:br>
              <a:rPr lang="en">
                <a:solidFill>
                  <a:schemeClr val="dk1"/>
                </a:solidFill>
                <a:latin typeface="Droid Sans"/>
                <a:ea typeface="Droid Sans"/>
                <a:cs typeface="Droid Sans"/>
                <a:sym typeface="Droid Sans"/>
              </a:rPr>
            </a:br>
            <a:endParaRPr>
              <a:solidFill>
                <a:schemeClr val="dk1"/>
              </a:solidFill>
              <a:latin typeface="Droid Sans"/>
              <a:ea typeface="Droid Sans"/>
              <a:cs typeface="Droid Sans"/>
              <a:sym typeface="Droid Sans"/>
            </a:endParaRPr>
          </a:p>
          <a:p>
            <a:pPr indent="-317500" lvl="0" marL="457200" rtl="0">
              <a:lnSpc>
                <a:spcPct val="100000"/>
              </a:lnSpc>
              <a:spcBef>
                <a:spcPts val="0"/>
              </a:spcBef>
              <a:spcAft>
                <a:spcPts val="0"/>
              </a:spcAft>
              <a:buClr>
                <a:schemeClr val="dk1"/>
              </a:buClr>
              <a:buSzPts val="1400"/>
              <a:buFont typeface="Droid Sans"/>
              <a:buAutoNum type="arabicPeriod"/>
            </a:pPr>
            <a:r>
              <a:rPr lang="en">
                <a:solidFill>
                  <a:schemeClr val="dk1"/>
                </a:solidFill>
                <a:latin typeface="Droid Sans"/>
                <a:ea typeface="Droid Sans"/>
                <a:cs typeface="Droid Sans"/>
                <a:sym typeface="Droid Sans"/>
              </a:rPr>
              <a:t>Use the data to create a View, but this time for mobile apps.</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p>
        </p:txBody>
      </p:sp>
      <p:pic>
        <p:nvPicPr>
          <p:cNvPr id="466" name="Google Shape;466;p50"/>
          <p:cNvPicPr preferRelativeResize="0"/>
          <p:nvPr/>
        </p:nvPicPr>
        <p:blipFill>
          <a:blip r:embed="rId4">
            <a:alphaModFix/>
          </a:blip>
          <a:stretch>
            <a:fillRect/>
          </a:stretch>
        </p:blipFill>
        <p:spPr>
          <a:xfrm>
            <a:off x="6118100" y="639849"/>
            <a:ext cx="2268100" cy="4309424"/>
          </a:xfrm>
          <a:prstGeom prst="rect">
            <a:avLst/>
          </a:prstGeom>
          <a:noFill/>
          <a:ln cap="flat" cmpd="sng" w="19050">
            <a:solidFill>
              <a:srgbClr val="D9D9D9"/>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2"/>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#1 Setting up a web server with revIgniter &amp; LiveCode</a:t>
            </a:r>
            <a:endParaRPr sz="1800">
              <a:solidFill>
                <a:srgbClr val="434343"/>
              </a:solidFill>
            </a:endParaRPr>
          </a:p>
          <a:p>
            <a:pPr indent="0" lvl="0" marL="0" rtl="0">
              <a:spcBef>
                <a:spcPts val="0"/>
              </a:spcBef>
              <a:spcAft>
                <a:spcPts val="0"/>
              </a:spcAft>
              <a:buNone/>
            </a:pPr>
            <a:r>
              <a:t/>
            </a:r>
            <a:endParaRPr sz="2400"/>
          </a:p>
        </p:txBody>
      </p:sp>
      <p:pic>
        <p:nvPicPr>
          <p:cNvPr id="68" name="Google Shape;68;p12"/>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69" name="Google Shape;69;p12"/>
          <p:cNvSpPr txBox="1"/>
          <p:nvPr/>
        </p:nvSpPr>
        <p:spPr>
          <a:xfrm>
            <a:off x="172825" y="921725"/>
            <a:ext cx="3810300" cy="4065300"/>
          </a:xfrm>
          <a:prstGeom prst="rect">
            <a:avLst/>
          </a:prstGeom>
          <a:noFill/>
          <a:ln>
            <a:noFill/>
          </a:ln>
        </p:spPr>
        <p:txBody>
          <a:bodyPr anchorCtr="0" anchor="t" bIns="91425" lIns="91425" spcFirstLastPara="1" rIns="91425" wrap="square" tIns="91425">
            <a:noAutofit/>
          </a:bodyPr>
          <a:lstStyle/>
          <a:p>
            <a:pPr indent="0" lvl="0" marL="0" rtl="0">
              <a:lnSpc>
                <a:spcPct val="120000"/>
              </a:lnSpc>
              <a:spcBef>
                <a:spcPts val="0"/>
              </a:spcBef>
              <a:spcAft>
                <a:spcPts val="0"/>
              </a:spcAft>
              <a:buClr>
                <a:schemeClr val="dk1"/>
              </a:buClr>
              <a:buSzPts val="1100"/>
              <a:buFont typeface="Arial"/>
              <a:buNone/>
            </a:pPr>
            <a:r>
              <a:rPr b="1" lang="en">
                <a:solidFill>
                  <a:schemeClr val="dk1"/>
                </a:solidFill>
                <a:latin typeface="Droid Sans"/>
                <a:ea typeface="Droid Sans"/>
                <a:cs typeface="Droid Sans"/>
                <a:sym typeface="Droid Sans"/>
              </a:rPr>
              <a:t>Create a New Folder</a:t>
            </a:r>
            <a:endParaRPr b="1">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2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The first step in creating a new website is to create a new folder [directory] to hold the website in. I do NOT recommend putting any site into your root  or public_html folder.</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Click file directory, select public_html and click "+ Folder". The New Folder box will appear with a place for you to enter the name. Make sure that the new folder will be created in the "/public_html" folder so that you can be assured public access.</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latin typeface="Droid Sans"/>
              <a:ea typeface="Droid Sans"/>
              <a:cs typeface="Droid Sans"/>
              <a:sym typeface="Droid Sans"/>
            </a:endParaRPr>
          </a:p>
        </p:txBody>
      </p:sp>
      <p:pic>
        <p:nvPicPr>
          <p:cNvPr id="70" name="Google Shape;70;p12"/>
          <p:cNvPicPr preferRelativeResize="0"/>
          <p:nvPr/>
        </p:nvPicPr>
        <p:blipFill>
          <a:blip r:embed="rId4">
            <a:alphaModFix/>
          </a:blip>
          <a:stretch>
            <a:fillRect/>
          </a:stretch>
        </p:blipFill>
        <p:spPr>
          <a:xfrm>
            <a:off x="4561100" y="1150250"/>
            <a:ext cx="4114800" cy="1876425"/>
          </a:xfrm>
          <a:prstGeom prst="rect">
            <a:avLst/>
          </a:prstGeom>
          <a:noFill/>
          <a:ln cap="flat" cmpd="sng" w="19050">
            <a:solidFill>
              <a:srgbClr val="D9D9D9"/>
            </a:solidFill>
            <a:prstDash val="solid"/>
            <a:miter lim="8000"/>
            <a:headEnd len="sm" w="sm" type="none"/>
            <a:tailEnd len="sm" w="sm" type="none"/>
          </a:ln>
        </p:spPr>
      </p:pic>
      <p:sp>
        <p:nvSpPr>
          <p:cNvPr id="71" name="Google Shape;71;p12"/>
          <p:cNvSpPr txBox="1"/>
          <p:nvPr/>
        </p:nvSpPr>
        <p:spPr>
          <a:xfrm>
            <a:off x="4200075" y="3456225"/>
            <a:ext cx="5025600" cy="562500"/>
          </a:xfrm>
          <a:prstGeom prst="rect">
            <a:avLst/>
          </a:prstGeom>
          <a:noFill/>
          <a:ln>
            <a:noFill/>
          </a:ln>
        </p:spPr>
        <p:txBody>
          <a:bodyPr anchorCtr="0" anchor="t" bIns="91425" lIns="91425" spcFirstLastPara="1" rIns="91425" wrap="square" tIns="91425">
            <a:noAutofit/>
          </a:bodyPr>
          <a:lstStyle/>
          <a:p>
            <a:pPr indent="0" lvl="0" marL="0" rtl="0">
              <a:lnSpc>
                <a:spcPct val="120000"/>
              </a:lnSpc>
              <a:spcBef>
                <a:spcPts val="0"/>
              </a:spcBef>
              <a:spcAft>
                <a:spcPts val="0"/>
              </a:spcAft>
              <a:buClr>
                <a:schemeClr val="dk1"/>
              </a:buClr>
              <a:buSzPts val="1100"/>
              <a:buFont typeface="Arial"/>
              <a:buNone/>
            </a:pPr>
            <a:r>
              <a:rPr b="1" lang="en">
                <a:solidFill>
                  <a:srgbClr val="333333"/>
                </a:solidFill>
                <a:highlight>
                  <a:srgbClr val="FFFFFF"/>
                </a:highlight>
              </a:rPr>
              <a:t>Your URL: [main domain name].on-rev.com/[new folder]</a:t>
            </a:r>
            <a:endParaRPr b="1">
              <a:solidFill>
                <a:srgbClr val="333333"/>
              </a:solidFill>
              <a:highlight>
                <a:srgbClr val="FFFFFF"/>
              </a:highlight>
            </a:endParaRPr>
          </a:p>
          <a:p>
            <a:pPr indent="0" lvl="0" marL="0" rtl="0">
              <a:lnSpc>
                <a:spcPct val="115000"/>
              </a:lnSpc>
              <a:spcBef>
                <a:spcPts val="0"/>
              </a:spcBef>
              <a:spcAft>
                <a:spcPts val="0"/>
              </a:spcAft>
              <a:buClr>
                <a:schemeClr val="dk1"/>
              </a:buClr>
              <a:buSzPts val="1100"/>
              <a:buFont typeface="Arial"/>
              <a:buNone/>
            </a:pPr>
            <a:r>
              <a:t/>
            </a:r>
            <a:endParaRPr>
              <a:solidFill>
                <a:srgbClr val="333333"/>
              </a:solidFill>
              <a:highlight>
                <a:srgbClr val="FFFFFF"/>
              </a:highlight>
            </a:endParaRPr>
          </a:p>
          <a:p>
            <a:pPr indent="0" lvl="0" mar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3"/>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34343"/>
                </a:solidFill>
              </a:rPr>
              <a:t>#1 Setting up a web server with revIgniter &amp; LiveCode</a:t>
            </a:r>
            <a:endParaRPr sz="1800">
              <a:solidFill>
                <a:srgbClr val="434343"/>
              </a:solidFill>
            </a:endParaRPr>
          </a:p>
          <a:p>
            <a:pPr indent="0" lvl="0" marL="0" rtl="0">
              <a:spcBef>
                <a:spcPts val="0"/>
              </a:spcBef>
              <a:spcAft>
                <a:spcPts val="0"/>
              </a:spcAft>
              <a:buClr>
                <a:schemeClr val="dk1"/>
              </a:buClr>
              <a:buSzPts val="1100"/>
              <a:buFont typeface="Arial"/>
              <a:buNone/>
            </a:pPr>
            <a:r>
              <a:t/>
            </a:r>
            <a:endParaRPr sz="1800">
              <a:solidFill>
                <a:srgbClr val="434343"/>
              </a:solidFill>
            </a:endParaRPr>
          </a:p>
          <a:p>
            <a:pPr indent="0" lvl="0" marL="0" rtl="0">
              <a:spcBef>
                <a:spcPts val="0"/>
              </a:spcBef>
              <a:spcAft>
                <a:spcPts val="0"/>
              </a:spcAft>
              <a:buNone/>
            </a:pPr>
            <a:r>
              <a:t/>
            </a:r>
            <a:endParaRPr sz="2400"/>
          </a:p>
        </p:txBody>
      </p:sp>
      <p:pic>
        <p:nvPicPr>
          <p:cNvPr id="77" name="Google Shape;77;p13"/>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78" name="Google Shape;78;p13"/>
          <p:cNvSpPr txBox="1"/>
          <p:nvPr/>
        </p:nvSpPr>
        <p:spPr>
          <a:xfrm>
            <a:off x="172825" y="762750"/>
            <a:ext cx="4635000" cy="4224300"/>
          </a:xfrm>
          <a:prstGeom prst="rect">
            <a:avLst/>
          </a:prstGeom>
          <a:noFill/>
          <a:ln>
            <a:noFill/>
          </a:ln>
        </p:spPr>
        <p:txBody>
          <a:bodyPr anchorCtr="0" anchor="t" bIns="91425" lIns="91425" spcFirstLastPara="1" rIns="91425" wrap="square" tIns="91425">
            <a:noAutofit/>
          </a:bodyPr>
          <a:lstStyle/>
          <a:p>
            <a:pPr indent="0" lvl="0" marL="0" rtl="0">
              <a:lnSpc>
                <a:spcPct val="12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FileZilla is one of the best open source cross platform FTP applications on the market today.</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2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These are some features of FileZilla.:</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317500" lvl="0" marL="457200" rtl="0">
              <a:lnSpc>
                <a:spcPct val="120000"/>
              </a:lnSpc>
              <a:spcBef>
                <a:spcPts val="0"/>
              </a:spcBef>
              <a:spcAft>
                <a:spcPts val="0"/>
              </a:spcAft>
              <a:buClr>
                <a:schemeClr val="dk1"/>
              </a:buClr>
              <a:buSzPts val="1400"/>
              <a:buFont typeface="Droid Sans"/>
              <a:buChar char="●"/>
            </a:pPr>
            <a:r>
              <a:rPr lang="en">
                <a:solidFill>
                  <a:schemeClr val="dk1"/>
                </a:solidFill>
                <a:latin typeface="Droid Sans"/>
                <a:ea typeface="Droid Sans"/>
                <a:cs typeface="Droid Sans"/>
                <a:sym typeface="Droid Sans"/>
              </a:rPr>
              <a:t>Transfer files in FTP, SFTP, encrypted FTP such as FTPS and SFTP</a:t>
            </a:r>
            <a:endParaRPr>
              <a:solidFill>
                <a:schemeClr val="dk1"/>
              </a:solidFill>
              <a:latin typeface="Droid Sans"/>
              <a:ea typeface="Droid Sans"/>
              <a:cs typeface="Droid Sans"/>
              <a:sym typeface="Droid Sans"/>
            </a:endParaRPr>
          </a:p>
          <a:p>
            <a:pPr indent="-317500" lvl="0" marL="457200" rtl="0">
              <a:lnSpc>
                <a:spcPct val="120000"/>
              </a:lnSpc>
              <a:spcBef>
                <a:spcPts val="0"/>
              </a:spcBef>
              <a:spcAft>
                <a:spcPts val="0"/>
              </a:spcAft>
              <a:buClr>
                <a:schemeClr val="dk1"/>
              </a:buClr>
              <a:buSzPts val="1400"/>
              <a:buFont typeface="Droid Sans"/>
              <a:buChar char="●"/>
            </a:pPr>
            <a:r>
              <a:rPr lang="en">
                <a:solidFill>
                  <a:schemeClr val="dk1"/>
                </a:solidFill>
                <a:latin typeface="Droid Sans"/>
                <a:ea typeface="Droid Sans"/>
                <a:cs typeface="Droid Sans"/>
                <a:sym typeface="Droid Sans"/>
              </a:rPr>
              <a:t>Support IPv6 which is the latest version of internet protocol</a:t>
            </a:r>
            <a:endParaRPr>
              <a:solidFill>
                <a:schemeClr val="dk1"/>
              </a:solidFill>
              <a:latin typeface="Droid Sans"/>
              <a:ea typeface="Droid Sans"/>
              <a:cs typeface="Droid Sans"/>
              <a:sym typeface="Droid Sans"/>
            </a:endParaRPr>
          </a:p>
          <a:p>
            <a:pPr indent="-317500" lvl="0" marL="457200" rtl="0">
              <a:lnSpc>
                <a:spcPct val="120000"/>
              </a:lnSpc>
              <a:spcBef>
                <a:spcPts val="0"/>
              </a:spcBef>
              <a:spcAft>
                <a:spcPts val="0"/>
              </a:spcAft>
              <a:buClr>
                <a:schemeClr val="dk1"/>
              </a:buClr>
              <a:buSzPts val="1400"/>
              <a:buFont typeface="Droid Sans"/>
              <a:buChar char="●"/>
            </a:pPr>
            <a:r>
              <a:rPr lang="en">
                <a:solidFill>
                  <a:schemeClr val="dk1"/>
                </a:solidFill>
                <a:latin typeface="Droid Sans"/>
                <a:ea typeface="Droid Sans"/>
                <a:cs typeface="Droid Sans"/>
                <a:sym typeface="Droid Sans"/>
              </a:rPr>
              <a:t>Available in 47 languages worldwide</a:t>
            </a:r>
            <a:endParaRPr>
              <a:solidFill>
                <a:schemeClr val="dk1"/>
              </a:solidFill>
              <a:latin typeface="Droid Sans"/>
              <a:ea typeface="Droid Sans"/>
              <a:cs typeface="Droid Sans"/>
              <a:sym typeface="Droid Sans"/>
            </a:endParaRPr>
          </a:p>
          <a:p>
            <a:pPr indent="-317500" lvl="0" marL="457200" rtl="0">
              <a:lnSpc>
                <a:spcPct val="120000"/>
              </a:lnSpc>
              <a:spcBef>
                <a:spcPts val="0"/>
              </a:spcBef>
              <a:spcAft>
                <a:spcPts val="0"/>
              </a:spcAft>
              <a:buClr>
                <a:schemeClr val="dk1"/>
              </a:buClr>
              <a:buSzPts val="1400"/>
              <a:buFont typeface="Droid Sans"/>
              <a:buChar char="●"/>
            </a:pPr>
            <a:r>
              <a:rPr lang="en">
                <a:solidFill>
                  <a:schemeClr val="dk1"/>
                </a:solidFill>
                <a:latin typeface="Droid Sans"/>
                <a:ea typeface="Droid Sans"/>
                <a:cs typeface="Droid Sans"/>
                <a:sym typeface="Droid Sans"/>
              </a:rPr>
              <a:t>Supports resume which means the file transfer process can be paused and continued</a:t>
            </a:r>
            <a:endParaRPr>
              <a:solidFill>
                <a:schemeClr val="dk1"/>
              </a:solidFill>
              <a:latin typeface="Droid Sans"/>
              <a:ea typeface="Droid Sans"/>
              <a:cs typeface="Droid Sans"/>
              <a:sym typeface="Droid Sans"/>
            </a:endParaRPr>
          </a:p>
          <a:p>
            <a:pPr indent="-317500" lvl="0" marL="457200" rtl="0">
              <a:lnSpc>
                <a:spcPct val="120000"/>
              </a:lnSpc>
              <a:spcBef>
                <a:spcPts val="0"/>
              </a:spcBef>
              <a:spcAft>
                <a:spcPts val="0"/>
              </a:spcAft>
              <a:buClr>
                <a:schemeClr val="dk1"/>
              </a:buClr>
              <a:buSzPts val="1400"/>
              <a:buFont typeface="Droid Sans"/>
              <a:buChar char="●"/>
            </a:pPr>
            <a:r>
              <a:rPr lang="en">
                <a:solidFill>
                  <a:schemeClr val="dk1"/>
                </a:solidFill>
                <a:latin typeface="Droid Sans"/>
                <a:ea typeface="Droid Sans"/>
                <a:cs typeface="Droid Sans"/>
                <a:sym typeface="Droid Sans"/>
              </a:rPr>
              <a:t>Bookmarks for easy access to most frequent use</a:t>
            </a:r>
            <a:endParaRPr>
              <a:solidFill>
                <a:schemeClr val="dk1"/>
              </a:solidFill>
              <a:latin typeface="Droid Sans"/>
              <a:ea typeface="Droid Sans"/>
              <a:cs typeface="Droid Sans"/>
              <a:sym typeface="Droid Sans"/>
            </a:endParaRPr>
          </a:p>
          <a:p>
            <a:pPr indent="-317500" lvl="0" marL="457200" rtl="0">
              <a:lnSpc>
                <a:spcPct val="120000"/>
              </a:lnSpc>
              <a:spcBef>
                <a:spcPts val="0"/>
              </a:spcBef>
              <a:spcAft>
                <a:spcPts val="0"/>
              </a:spcAft>
              <a:buClr>
                <a:schemeClr val="dk1"/>
              </a:buClr>
              <a:buSzPts val="1400"/>
              <a:buFont typeface="Droid Sans"/>
              <a:buChar char="●"/>
            </a:pPr>
            <a:r>
              <a:rPr lang="en">
                <a:solidFill>
                  <a:schemeClr val="dk1"/>
                </a:solidFill>
                <a:latin typeface="Droid Sans"/>
                <a:ea typeface="Droid Sans"/>
                <a:cs typeface="Droid Sans"/>
                <a:sym typeface="Droid Sans"/>
              </a:rPr>
              <a:t>Drag &amp; Drop</a:t>
            </a:r>
            <a:endParaRPr>
              <a:solidFill>
                <a:schemeClr val="dk1"/>
              </a:solidFill>
              <a:latin typeface="Droid Sans"/>
              <a:ea typeface="Droid Sans"/>
              <a:cs typeface="Droid Sans"/>
              <a:sym typeface="Droid Sans"/>
            </a:endParaRPr>
          </a:p>
          <a:p>
            <a:pPr indent="-317500" lvl="0" marL="457200" rtl="0">
              <a:lnSpc>
                <a:spcPct val="115000"/>
              </a:lnSpc>
              <a:spcBef>
                <a:spcPts val="0"/>
              </a:spcBef>
              <a:spcAft>
                <a:spcPts val="0"/>
              </a:spcAft>
              <a:buClr>
                <a:schemeClr val="dk1"/>
              </a:buClr>
              <a:buSzPts val="1400"/>
              <a:buFont typeface="Droid Sans"/>
              <a:buChar char="●"/>
            </a:pPr>
            <a:r>
              <a:rPr lang="en">
                <a:solidFill>
                  <a:schemeClr val="dk1"/>
                </a:solidFill>
                <a:latin typeface="Droid Sans"/>
                <a:ea typeface="Droid Sans"/>
                <a:cs typeface="Droid Sans"/>
                <a:sym typeface="Droid Sans"/>
              </a:rPr>
              <a:t>FREE</a:t>
            </a:r>
            <a:endParaRPr>
              <a:solidFill>
                <a:schemeClr val="dk1"/>
              </a:solidFill>
              <a:latin typeface="Droid Sans"/>
              <a:ea typeface="Droid Sans"/>
              <a:cs typeface="Droid Sans"/>
              <a:sym typeface="Droid Sans"/>
            </a:endParaRPr>
          </a:p>
          <a:p>
            <a:pPr indent="0" lvl="0" marL="0" rtl="0">
              <a:spcBef>
                <a:spcPts val="0"/>
              </a:spcBef>
              <a:spcAft>
                <a:spcPts val="0"/>
              </a:spcAft>
              <a:buNone/>
            </a:pPr>
            <a:r>
              <a:t/>
            </a:r>
            <a:endParaRPr>
              <a:solidFill>
                <a:schemeClr val="dk1"/>
              </a:solidFill>
              <a:latin typeface="Droid Sans"/>
              <a:ea typeface="Droid Sans"/>
              <a:cs typeface="Droid Sans"/>
              <a:sym typeface="Droid Sans"/>
            </a:endParaRPr>
          </a:p>
        </p:txBody>
      </p:sp>
      <p:pic>
        <p:nvPicPr>
          <p:cNvPr id="79" name="Google Shape;79;p13"/>
          <p:cNvPicPr preferRelativeResize="0"/>
          <p:nvPr/>
        </p:nvPicPr>
        <p:blipFill>
          <a:blip r:embed="rId4">
            <a:alphaModFix/>
          </a:blip>
          <a:stretch>
            <a:fillRect/>
          </a:stretch>
        </p:blipFill>
        <p:spPr>
          <a:xfrm>
            <a:off x="5493225" y="1071175"/>
            <a:ext cx="2133600" cy="2143125"/>
          </a:xfrm>
          <a:prstGeom prst="rect">
            <a:avLst/>
          </a:prstGeom>
          <a:noFill/>
          <a:ln>
            <a:noFill/>
          </a:ln>
        </p:spPr>
      </p:pic>
      <p:sp>
        <p:nvSpPr>
          <p:cNvPr id="80" name="Google Shape;80;p13"/>
          <p:cNvSpPr txBox="1"/>
          <p:nvPr/>
        </p:nvSpPr>
        <p:spPr>
          <a:xfrm>
            <a:off x="5060025" y="3301975"/>
            <a:ext cx="3000000" cy="1521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lgn="ctr">
              <a:lnSpc>
                <a:spcPct val="120000"/>
              </a:lnSpc>
              <a:spcBef>
                <a:spcPts val="0"/>
              </a:spcBef>
              <a:spcAft>
                <a:spcPts val="0"/>
              </a:spcAft>
              <a:buNone/>
            </a:pPr>
            <a:r>
              <a:rPr lang="en" sz="3000">
                <a:latin typeface="Droid Sans"/>
                <a:ea typeface="Droid Sans"/>
                <a:cs typeface="Droid Sans"/>
                <a:sym typeface="Droid Sans"/>
              </a:rPr>
              <a:t>FileZilla</a:t>
            </a:r>
            <a:endParaRPr sz="3000">
              <a:latin typeface="Droid Sans"/>
              <a:ea typeface="Droid Sans"/>
              <a:cs typeface="Droid Sans"/>
              <a:sym typeface="Droid Sans"/>
            </a:endParaRPr>
          </a:p>
          <a:p>
            <a:pPr indent="0" lvl="0" marL="0" rtl="0">
              <a:lnSpc>
                <a:spcPct val="115000"/>
              </a:lnSpc>
              <a:spcBef>
                <a:spcPts val="0"/>
              </a:spcBef>
              <a:spcAft>
                <a:spcPts val="0"/>
              </a:spcAft>
              <a:buNone/>
            </a:pPr>
            <a:r>
              <a:t/>
            </a:r>
            <a:endParaRPr sz="3000">
              <a:latin typeface="Droid Sans"/>
              <a:ea typeface="Droid Sans"/>
              <a:cs typeface="Droid Sans"/>
              <a:sym typeface="Droid Sans"/>
            </a:endParaRPr>
          </a:p>
          <a:p>
            <a:pPr indent="0" lvl="0" marL="0" rtl="0" algn="ctr">
              <a:lnSpc>
                <a:spcPct val="120000"/>
              </a:lnSpc>
              <a:spcBef>
                <a:spcPts val="0"/>
              </a:spcBef>
              <a:spcAft>
                <a:spcPts val="0"/>
              </a:spcAft>
              <a:buNone/>
            </a:pPr>
            <a:r>
              <a:rPr lang="en" u="sng">
                <a:solidFill>
                  <a:srgbClr val="1155CC"/>
                </a:solidFill>
                <a:latin typeface="Droid Sans"/>
                <a:ea typeface="Droid Sans"/>
                <a:cs typeface="Droid Sans"/>
                <a:sym typeface="Droid Sans"/>
                <a:hlinkClick r:id="rId5"/>
              </a:rPr>
              <a:t>https://filezilla-project.org/</a:t>
            </a:r>
            <a:endParaRPr u="sng">
              <a:solidFill>
                <a:srgbClr val="1155CC"/>
              </a:solidFill>
              <a:latin typeface="Droid Sans"/>
              <a:ea typeface="Droid Sans"/>
              <a:cs typeface="Droid Sans"/>
              <a:sym typeface="Droid Sans"/>
              <a:hlinkClick r:id="rId6"/>
            </a:endParaRPr>
          </a:p>
          <a:p>
            <a:pPr indent="0" lvl="0" marL="0" rtl="0">
              <a:lnSpc>
                <a:spcPct val="115000"/>
              </a:lnSpc>
              <a:spcBef>
                <a:spcPts val="0"/>
              </a:spcBef>
              <a:spcAft>
                <a:spcPts val="0"/>
              </a:spcAft>
              <a:buNone/>
            </a:pPr>
            <a:r>
              <a:t/>
            </a:r>
            <a:endParaRPr u="sng">
              <a:solidFill>
                <a:srgbClr val="1155CC"/>
              </a:solidFill>
              <a:latin typeface="Droid Sans"/>
              <a:ea typeface="Droid Sans"/>
              <a:cs typeface="Droid Sans"/>
              <a:sym typeface="Droid Sans"/>
              <a:hlinkClick r:id="rId7"/>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4"/>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#1 Setting up a web server with revIgniter &amp; LiveCode</a:t>
            </a:r>
            <a:endParaRPr sz="1800">
              <a:solidFill>
                <a:srgbClr val="434343"/>
              </a:solidFill>
            </a:endParaRPr>
          </a:p>
          <a:p>
            <a:pPr indent="0" lvl="0" marL="0" rtl="0">
              <a:spcBef>
                <a:spcPts val="0"/>
              </a:spcBef>
              <a:spcAft>
                <a:spcPts val="0"/>
              </a:spcAft>
              <a:buNone/>
            </a:pPr>
            <a:r>
              <a:t/>
            </a:r>
            <a:endParaRPr sz="2400"/>
          </a:p>
        </p:txBody>
      </p:sp>
      <p:pic>
        <p:nvPicPr>
          <p:cNvPr id="86" name="Google Shape;86;p14"/>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87" name="Google Shape;87;p14"/>
          <p:cNvSpPr txBox="1"/>
          <p:nvPr/>
        </p:nvSpPr>
        <p:spPr>
          <a:xfrm>
            <a:off x="172825" y="762750"/>
            <a:ext cx="3655200" cy="42243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revIgniter empowers you to build websites in a fraction of time compared to writing LiveCode code from scratch by providing a large number of code libraries addressing frequently needed tasks, as well as a straightforward interface and consequential pattern to access these libraries.</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a:solidFill>
                  <a:schemeClr val="dk1"/>
                </a:solidFill>
                <a:latin typeface="Droid Sans"/>
                <a:ea typeface="Droid Sans"/>
                <a:cs typeface="Droid Sans"/>
                <a:sym typeface="Droid Sans"/>
              </a:rPr>
              <a:t>The first step is to install revIgniter, then read all the topics in the Introduction section of the user guide. Next, read each of the General Topics pages in order. Each topic builds on the previous one, and includes code examples that you are encouraged to try. Once you understand the basics, explore the Library and Helper Reference pages to learn to utilize the native libraries and helper files.</a:t>
            </a:r>
            <a:endParaRPr>
              <a:solidFill>
                <a:schemeClr val="dk1"/>
              </a:solidFill>
              <a:latin typeface="Droid Sans"/>
              <a:ea typeface="Droid Sans"/>
              <a:cs typeface="Droid Sans"/>
              <a:sym typeface="Droid Sans"/>
            </a:endParaRPr>
          </a:p>
        </p:txBody>
      </p:sp>
      <p:pic>
        <p:nvPicPr>
          <p:cNvPr id="88" name="Google Shape;88;p14"/>
          <p:cNvPicPr preferRelativeResize="0"/>
          <p:nvPr/>
        </p:nvPicPr>
        <p:blipFill>
          <a:blip r:embed="rId4">
            <a:alphaModFix/>
          </a:blip>
          <a:stretch>
            <a:fillRect/>
          </a:stretch>
        </p:blipFill>
        <p:spPr>
          <a:xfrm>
            <a:off x="4512675" y="1730800"/>
            <a:ext cx="4422450" cy="17638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5"/>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#1 Setting up a web server with revIgniter &amp; LiveCode</a:t>
            </a:r>
            <a:endParaRPr sz="1800">
              <a:solidFill>
                <a:srgbClr val="434343"/>
              </a:solidFill>
            </a:endParaRPr>
          </a:p>
          <a:p>
            <a:pPr indent="0" lvl="0" marL="0" rtl="0">
              <a:spcBef>
                <a:spcPts val="0"/>
              </a:spcBef>
              <a:spcAft>
                <a:spcPts val="0"/>
              </a:spcAft>
              <a:buNone/>
            </a:pPr>
            <a:r>
              <a:t/>
            </a:r>
            <a:endParaRPr sz="2400"/>
          </a:p>
        </p:txBody>
      </p:sp>
      <p:pic>
        <p:nvPicPr>
          <p:cNvPr id="94" name="Google Shape;94;p15"/>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95" name="Google Shape;95;p15"/>
          <p:cNvSpPr txBox="1"/>
          <p:nvPr/>
        </p:nvSpPr>
        <p:spPr>
          <a:xfrm>
            <a:off x="172825" y="762750"/>
            <a:ext cx="3655200" cy="4224300"/>
          </a:xfrm>
          <a:prstGeom prst="rect">
            <a:avLst/>
          </a:prstGeom>
          <a:noFill/>
          <a:ln>
            <a:noFill/>
          </a:ln>
        </p:spPr>
        <p:txBody>
          <a:bodyPr anchorCtr="0" anchor="t" bIns="91425" lIns="91425" spcFirstLastPara="1" rIns="91425" wrap="square" tIns="91425">
            <a:noAutofit/>
          </a:bodyPr>
          <a:lstStyle/>
          <a:p>
            <a:pPr indent="0" lvl="0" marL="0" rtl="0">
              <a:lnSpc>
                <a:spcPct val="12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To download revIgniter, you can find the download button on the homepage or go directly to the download link:</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gn="ctr">
              <a:lnSpc>
                <a:spcPct val="120000"/>
              </a:lnSpc>
              <a:spcBef>
                <a:spcPts val="0"/>
              </a:spcBef>
              <a:spcAft>
                <a:spcPts val="0"/>
              </a:spcAft>
              <a:buClr>
                <a:schemeClr val="dk1"/>
              </a:buClr>
              <a:buSzPts val="1100"/>
              <a:buFont typeface="Arial"/>
              <a:buNone/>
            </a:pPr>
            <a:r>
              <a:rPr lang="en" u="sng">
                <a:solidFill>
                  <a:srgbClr val="1155CC"/>
                </a:solidFill>
                <a:latin typeface="Droid Sans"/>
                <a:ea typeface="Droid Sans"/>
                <a:cs typeface="Droid Sans"/>
                <a:sym typeface="Droid Sans"/>
                <a:hlinkClick r:id="rId4"/>
              </a:rPr>
              <a:t>http://revigniter.com/download</a:t>
            </a:r>
            <a:endParaRPr u="sng">
              <a:solidFill>
                <a:srgbClr val="1155CC"/>
              </a:solidFill>
              <a:latin typeface="Droid Sans"/>
              <a:ea typeface="Droid Sans"/>
              <a:cs typeface="Droid Sans"/>
              <a:sym typeface="Droid Sans"/>
              <a:hlinkClick r:id="rId5"/>
            </a:endParaRPr>
          </a:p>
          <a:p>
            <a:pPr indent="0" lvl="0" marL="0" rtl="0">
              <a:lnSpc>
                <a:spcPct val="115000"/>
              </a:lnSpc>
              <a:spcBef>
                <a:spcPts val="0"/>
              </a:spcBef>
              <a:spcAft>
                <a:spcPts val="0"/>
              </a:spcAft>
              <a:buClr>
                <a:schemeClr val="dk1"/>
              </a:buClr>
              <a:buSzPts val="1100"/>
              <a:buFont typeface="Arial"/>
              <a:buNone/>
            </a:pPr>
            <a:r>
              <a:t/>
            </a:r>
            <a:endParaRPr u="sng">
              <a:solidFill>
                <a:srgbClr val="1155CC"/>
              </a:solidFill>
              <a:latin typeface="Droid Sans"/>
              <a:ea typeface="Droid Sans"/>
              <a:cs typeface="Droid Sans"/>
              <a:sym typeface="Droid Sans"/>
              <a:hlinkClick r:id="rId6"/>
            </a:endParaRPr>
          </a:p>
          <a:p>
            <a:pPr indent="0" lvl="0" marL="0" rtl="0">
              <a:spcBef>
                <a:spcPts val="0"/>
              </a:spcBef>
              <a:spcAft>
                <a:spcPts val="0"/>
              </a:spcAft>
              <a:buClr>
                <a:schemeClr val="dk1"/>
              </a:buClr>
              <a:buSzPts val="1100"/>
              <a:buFont typeface="Arial"/>
              <a:buNone/>
            </a:pPr>
            <a:r>
              <a:t/>
            </a:r>
            <a:endParaRPr u="sng">
              <a:solidFill>
                <a:srgbClr val="1155CC"/>
              </a:solidFill>
              <a:latin typeface="Droid Sans"/>
              <a:ea typeface="Droid Sans"/>
              <a:cs typeface="Droid Sans"/>
              <a:sym typeface="Droid Sans"/>
              <a:hlinkClick r:id="rId7"/>
            </a:endParaRPr>
          </a:p>
          <a:p>
            <a:pPr indent="0" lvl="0" marL="0" rtl="0">
              <a:lnSpc>
                <a:spcPct val="12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Once you download the zip file, expand it where you wish to keep the website locally and can be backed up.</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spcBef>
                <a:spcPts val="0"/>
              </a:spcBef>
              <a:spcAft>
                <a:spcPts val="0"/>
              </a:spcAft>
              <a:buNone/>
            </a:pPr>
            <a:r>
              <a:rPr lang="en">
                <a:solidFill>
                  <a:schemeClr val="dk1"/>
                </a:solidFill>
                <a:latin typeface="Droid Sans"/>
                <a:ea typeface="Droid Sans"/>
                <a:cs typeface="Droid Sans"/>
                <a:sym typeface="Droid Sans"/>
              </a:rPr>
              <a:t>The first step is to install revIgniter, then next read all the topics in the Introduction section of the user guide. </a:t>
            </a:r>
            <a:endParaRPr>
              <a:solidFill>
                <a:schemeClr val="dk1"/>
              </a:solidFill>
              <a:latin typeface="Droid Sans"/>
              <a:ea typeface="Droid Sans"/>
              <a:cs typeface="Droid Sans"/>
              <a:sym typeface="Droid Sans"/>
            </a:endParaRPr>
          </a:p>
        </p:txBody>
      </p:sp>
      <p:pic>
        <p:nvPicPr>
          <p:cNvPr id="96" name="Google Shape;96;p15"/>
          <p:cNvPicPr preferRelativeResize="0"/>
          <p:nvPr/>
        </p:nvPicPr>
        <p:blipFill>
          <a:blip r:embed="rId8">
            <a:alphaModFix/>
          </a:blip>
          <a:stretch>
            <a:fillRect/>
          </a:stretch>
        </p:blipFill>
        <p:spPr>
          <a:xfrm>
            <a:off x="4134750" y="1132125"/>
            <a:ext cx="4476750" cy="3124200"/>
          </a:xfrm>
          <a:prstGeom prst="rect">
            <a:avLst/>
          </a:prstGeom>
          <a:noFill/>
          <a:ln>
            <a:noFill/>
          </a:ln>
        </p:spPr>
      </p:pic>
      <p:sp>
        <p:nvSpPr>
          <p:cNvPr id="97" name="Google Shape;97;p15"/>
          <p:cNvSpPr/>
          <p:nvPr/>
        </p:nvSpPr>
        <p:spPr>
          <a:xfrm>
            <a:off x="5769425" y="3483425"/>
            <a:ext cx="1269900" cy="6507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#1 Setting up a web server with revIgniter &amp; LiveCode</a:t>
            </a:r>
            <a:endParaRPr sz="1800">
              <a:solidFill>
                <a:srgbClr val="434343"/>
              </a:solidFill>
            </a:endParaRPr>
          </a:p>
          <a:p>
            <a:pPr indent="0" lvl="0" marL="0" rtl="0">
              <a:spcBef>
                <a:spcPts val="0"/>
              </a:spcBef>
              <a:spcAft>
                <a:spcPts val="0"/>
              </a:spcAft>
              <a:buNone/>
            </a:pPr>
            <a:r>
              <a:t/>
            </a:r>
            <a:endParaRPr sz="2400"/>
          </a:p>
        </p:txBody>
      </p:sp>
      <p:pic>
        <p:nvPicPr>
          <p:cNvPr id="103" name="Google Shape;103;p16"/>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104" name="Google Shape;104;p16"/>
          <p:cNvSpPr txBox="1"/>
          <p:nvPr/>
        </p:nvSpPr>
        <p:spPr>
          <a:xfrm>
            <a:off x="172825" y="762750"/>
            <a:ext cx="3655200" cy="4224300"/>
          </a:xfrm>
          <a:prstGeom prst="rect">
            <a:avLst/>
          </a:prstGeom>
          <a:noFill/>
          <a:ln>
            <a:noFill/>
          </a:ln>
        </p:spPr>
        <p:txBody>
          <a:bodyPr anchorCtr="0" anchor="t" bIns="91425" lIns="91425" spcFirstLastPara="1" rIns="91425" wrap="square" tIns="91425">
            <a:noAutofit/>
          </a:bodyPr>
          <a:lstStyle/>
          <a:p>
            <a:pPr indent="0" lvl="0" marL="0" rtl="0">
              <a:lnSpc>
                <a:spcPct val="12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Click the User Guide button or directly to the link:</a:t>
            </a:r>
            <a:r>
              <a:rPr lang="en">
                <a:solidFill>
                  <a:schemeClr val="dk1"/>
                </a:solidFill>
                <a:uFill>
                  <a:noFill/>
                </a:uFill>
                <a:latin typeface="Droid Sans"/>
                <a:ea typeface="Droid Sans"/>
                <a:cs typeface="Droid Sans"/>
                <a:sym typeface="Droid Sans"/>
                <a:hlinkClick r:id="rId4"/>
              </a:rPr>
              <a:t> </a:t>
            </a:r>
            <a:r>
              <a:rPr lang="en" u="sng">
                <a:solidFill>
                  <a:srgbClr val="1155CC"/>
                </a:solidFill>
                <a:latin typeface="Droid Sans"/>
                <a:ea typeface="Droid Sans"/>
                <a:cs typeface="Droid Sans"/>
                <a:sym typeface="Droid Sans"/>
                <a:hlinkClick r:id="rId5"/>
              </a:rPr>
              <a:t>http://revigniter.com/userGuide</a:t>
            </a:r>
            <a:endParaRPr u="sng">
              <a:solidFill>
                <a:srgbClr val="1155CC"/>
              </a:solidFill>
              <a:latin typeface="Droid Sans"/>
              <a:ea typeface="Droid Sans"/>
              <a:cs typeface="Droid Sans"/>
              <a:sym typeface="Droid Sans"/>
              <a:hlinkClick r:id="rId6"/>
            </a:endParaRPr>
          </a:p>
          <a:p>
            <a:pPr indent="0" lvl="0" marL="0" rtl="0">
              <a:lnSpc>
                <a:spcPct val="115000"/>
              </a:lnSpc>
              <a:spcBef>
                <a:spcPts val="0"/>
              </a:spcBef>
              <a:spcAft>
                <a:spcPts val="0"/>
              </a:spcAft>
              <a:buClr>
                <a:schemeClr val="dk1"/>
              </a:buClr>
              <a:buSzPts val="1100"/>
              <a:buFont typeface="Arial"/>
              <a:buNone/>
            </a:pPr>
            <a:r>
              <a:t/>
            </a:r>
            <a:endParaRPr u="sng">
              <a:solidFill>
                <a:srgbClr val="1155CC"/>
              </a:solidFill>
              <a:latin typeface="Droid Sans"/>
              <a:ea typeface="Droid Sans"/>
              <a:cs typeface="Droid Sans"/>
              <a:sym typeface="Droid Sans"/>
              <a:hlinkClick r:id="rId7"/>
            </a:endParaRPr>
          </a:p>
          <a:p>
            <a:pPr indent="0" lvl="0" marL="0" rtl="0">
              <a:lnSpc>
                <a:spcPct val="12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revIgniter empowers you to build websites in a fraction of time compared to writing LiveCode code from scratch by providing a large number of code libraries addressing frequently needed tasks, as well as a straightforward interface.</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spcBef>
                <a:spcPts val="0"/>
              </a:spcBef>
              <a:spcAft>
                <a:spcPts val="0"/>
              </a:spcAft>
              <a:buNone/>
            </a:pPr>
            <a:r>
              <a:rPr lang="en">
                <a:solidFill>
                  <a:schemeClr val="dk1"/>
                </a:solidFill>
                <a:latin typeface="Droid Sans"/>
                <a:ea typeface="Droid Sans"/>
                <a:cs typeface="Droid Sans"/>
                <a:sym typeface="Droid Sans"/>
              </a:rPr>
              <a:t>Read each of the General Topics pages in order. Each topic builds on the previous one, and includes code examples that you are encouraged to try. Once you understand the basics, explore the Library and Helper Reference pages to learn to utilize the native libraries and helper files.</a:t>
            </a:r>
            <a:endParaRPr>
              <a:solidFill>
                <a:schemeClr val="dk1"/>
              </a:solidFill>
              <a:latin typeface="Droid Sans"/>
              <a:ea typeface="Droid Sans"/>
              <a:cs typeface="Droid Sans"/>
              <a:sym typeface="Droid Sans"/>
            </a:endParaRPr>
          </a:p>
        </p:txBody>
      </p:sp>
      <p:pic>
        <p:nvPicPr>
          <p:cNvPr id="105" name="Google Shape;105;p16"/>
          <p:cNvPicPr preferRelativeResize="0"/>
          <p:nvPr/>
        </p:nvPicPr>
        <p:blipFill>
          <a:blip r:embed="rId8">
            <a:alphaModFix/>
          </a:blip>
          <a:stretch>
            <a:fillRect/>
          </a:stretch>
        </p:blipFill>
        <p:spPr>
          <a:xfrm>
            <a:off x="4290800" y="1364563"/>
            <a:ext cx="4574725" cy="2486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