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82" r:id="rId3"/>
    <p:sldId id="309" r:id="rId4"/>
    <p:sldId id="284" r:id="rId5"/>
    <p:sldId id="285" r:id="rId6"/>
    <p:sldId id="310" r:id="rId7"/>
    <p:sldId id="286" r:id="rId8"/>
    <p:sldId id="287" r:id="rId9"/>
    <p:sldId id="311" r:id="rId10"/>
    <p:sldId id="288" r:id="rId11"/>
    <p:sldId id="290" r:id="rId12"/>
    <p:sldId id="291" r:id="rId13"/>
    <p:sldId id="313" r:id="rId14"/>
    <p:sldId id="292" r:id="rId15"/>
    <p:sldId id="303" r:id="rId16"/>
    <p:sldId id="289" r:id="rId17"/>
    <p:sldId id="293" r:id="rId18"/>
    <p:sldId id="304" r:id="rId19"/>
    <p:sldId id="306" r:id="rId20"/>
    <p:sldId id="318" r:id="rId21"/>
    <p:sldId id="314" r:id="rId22"/>
    <p:sldId id="305" r:id="rId23"/>
    <p:sldId id="301" r:id="rId24"/>
    <p:sldId id="296" r:id="rId25"/>
    <p:sldId id="294" r:id="rId26"/>
    <p:sldId id="297" r:id="rId27"/>
    <p:sldId id="315" r:id="rId28"/>
    <p:sldId id="316" r:id="rId29"/>
    <p:sldId id="317" r:id="rId30"/>
    <p:sldId id="295" r:id="rId31"/>
    <p:sldId id="298" r:id="rId32"/>
    <p:sldId id="30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835E-4D50-D345-989C-804C847344BE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27A4-96F6-584C-ACDF-40B4EDF4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7A4-96F6-584C-ACDF-40B4EDF403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5C8E-AC75-FC4B-BCA6-E40A4FD1E65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06C2-C450-B849-A126-E375230D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malfertheiner@imls.uzh.ch" TargetMode="External"/><Relationship Id="rId2" Type="http://schemas.openxmlformats.org/officeDocument/2006/relationships/hyperlink" Target="mailto:janko.tackmann@uzh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Bio334 – Building Maximum Likelihood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Solutions to the exercises</a:t>
            </a:r>
          </a:p>
          <a:p>
            <a:r>
              <a:rPr lang="en-US" dirty="0"/>
              <a:t>Janko </a:t>
            </a:r>
            <a:r>
              <a:rPr lang="en-US" dirty="0" err="1"/>
              <a:t>Tackmann</a:t>
            </a:r>
            <a:r>
              <a:rPr lang="en-US" dirty="0"/>
              <a:t> and Lukas Malfertheiner</a:t>
            </a:r>
          </a:p>
          <a:p>
            <a:endParaRPr lang="en-US" dirty="0"/>
          </a:p>
          <a:p>
            <a:r>
              <a:rPr lang="en-US" dirty="0"/>
              <a:t>For remaining doubts feel free to contact us on Slack or at:</a:t>
            </a:r>
          </a:p>
          <a:p>
            <a:r>
              <a:rPr lang="en-US" dirty="0">
                <a:hlinkClick r:id="rId2"/>
              </a:rPr>
              <a:t>J</a:t>
            </a:r>
            <a:r>
              <a:rPr lang="en-US">
                <a:hlinkClick r:id="rId2"/>
              </a:rPr>
              <a:t>anko</a:t>
            </a:r>
            <a:r>
              <a:rPr lang="en-US" dirty="0">
                <a:hlinkClick r:id="rId2"/>
              </a:rPr>
              <a:t>.tackmann@uzh.ch</a:t>
            </a:r>
            <a:r>
              <a:rPr lang="en-US" dirty="0"/>
              <a:t> or </a:t>
            </a:r>
            <a:r>
              <a:rPr lang="en-US" dirty="0" err="1">
                <a:hlinkClick r:id="rId3"/>
              </a:rPr>
              <a:t>Lukas.malfertheiner@uzh.ch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12 at 14.5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2" y="639863"/>
            <a:ext cx="2873798" cy="3465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 – Part 3.a</a:t>
            </a:r>
          </a:p>
        </p:txBody>
      </p:sp>
      <p:pic>
        <p:nvPicPr>
          <p:cNvPr id="9" name="Picture 8" descr="Screen Shot 2015-05-12 at 14.59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09" y="2774023"/>
            <a:ext cx="3205238" cy="40839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22846" y="3005020"/>
            <a:ext cx="4197582" cy="2200258"/>
            <a:chOff x="2177143" y="2521857"/>
            <a:chExt cx="3431198" cy="2458686"/>
          </a:xfrm>
        </p:grpSpPr>
        <p:sp>
          <p:nvSpPr>
            <p:cNvPr id="3" name="Rectangle 2"/>
            <p:cNvSpPr/>
            <p:nvPr/>
          </p:nvSpPr>
          <p:spPr>
            <a:xfrm>
              <a:off x="2177143" y="4395767"/>
              <a:ext cx="3122770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(A,(E,D),(C,(B,F))</a:t>
              </a:r>
              <a:r>
                <a:rPr lang="en-US" sz="3200" b="1" dirty="0">
                  <a:solidFill>
                    <a:srgbClr val="008000"/>
                  </a:solidFill>
                </a:rPr>
                <a:t>)</a:t>
              </a:r>
              <a:r>
                <a:rPr lang="en-US" sz="3200" dirty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77143" y="2521857"/>
              <a:ext cx="3431198" cy="65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(A,(E,D)</a:t>
              </a:r>
              <a:r>
                <a:rPr lang="en-US" sz="3200" dirty="0">
                  <a:solidFill>
                    <a:srgbClr val="FF0000"/>
                  </a:solidFill>
                </a:rPr>
                <a:t>)</a:t>
              </a:r>
              <a:r>
                <a:rPr lang="en-US" sz="3200" dirty="0"/>
                <a:t>,(C,(B,F));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4064001" y="3737428"/>
            <a:ext cx="1524000" cy="8901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– Part 3.b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7415" y="2265652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(A:1,D:6,([E:1.01,F:1.2]:1,B:2):0.21,(C:4,G:2.2):2):1);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39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– Part 3.b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7414" y="2265652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aseline="30000" dirty="0"/>
              <a:t>(A:1,D:6,(</a:t>
            </a:r>
            <a:r>
              <a:rPr lang="en-US" sz="2800" baseline="30000" dirty="0">
                <a:solidFill>
                  <a:srgbClr val="FF0000"/>
                </a:solidFill>
              </a:rPr>
              <a:t>[</a:t>
            </a:r>
            <a:r>
              <a:rPr lang="en-US" sz="2800" baseline="30000" dirty="0"/>
              <a:t>E:1.01,F:1.2</a:t>
            </a:r>
            <a:r>
              <a:rPr lang="en-US" sz="2800" baseline="30000" dirty="0">
                <a:solidFill>
                  <a:srgbClr val="FF0000"/>
                </a:solidFill>
              </a:rPr>
              <a:t>]</a:t>
            </a:r>
            <a:r>
              <a:rPr lang="en-US" sz="2800" baseline="30000" dirty="0"/>
              <a:t>:1,B:2):0.21,(C:4,G:2.2):2):1);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3127094" y="2987309"/>
            <a:ext cx="2817897" cy="1239977"/>
          </a:xfrm>
          <a:prstGeom prst="downArrow">
            <a:avLst>
              <a:gd name="adj1" fmla="val 80667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correct parentheses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4465" y="4425723"/>
            <a:ext cx="5303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(A:1,(D:6,(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n-US" dirty="0"/>
              <a:t>E:1.01,F:1.2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en-US" dirty="0"/>
              <a:t>:1,B:2):0.21),(C:4,G:2.2):2):1);</a:t>
            </a:r>
          </a:p>
        </p:txBody>
      </p:sp>
    </p:spTree>
    <p:extLst>
      <p:ext uri="{BB962C8B-B14F-4D97-AF65-F5344CB8AC3E}">
        <p14:creationId xmlns:p14="http://schemas.microsoft.com/office/powerpoint/2010/main" val="14403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12 at 15.0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4306" cy="4802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– Part 3.b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7414" y="2265652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aseline="30000" dirty="0">
                <a:solidFill>
                  <a:schemeClr val="accent4"/>
                </a:solidFill>
              </a:rPr>
              <a:t>(</a:t>
            </a:r>
            <a:r>
              <a:rPr lang="en-US" sz="2800" baseline="30000" dirty="0"/>
              <a:t>A:1,D:6,</a:t>
            </a:r>
            <a:r>
              <a:rPr lang="en-US" sz="2800" baseline="30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800" baseline="30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baseline="30000" dirty="0"/>
              <a:t>E:1.01,F:1.2</a:t>
            </a:r>
            <a:r>
              <a:rPr lang="en-US" sz="2800" baseline="30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baseline="30000" dirty="0"/>
              <a:t>:1,B:2</a:t>
            </a:r>
            <a:r>
              <a:rPr lang="en-US" sz="2800" baseline="30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sz="2800" baseline="30000" dirty="0"/>
              <a:t>:0.21,</a:t>
            </a:r>
            <a:r>
              <a:rPr lang="en-US" sz="28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baseline="30000" dirty="0"/>
              <a:t>C:4,G:2.2</a:t>
            </a:r>
            <a:r>
              <a:rPr lang="en-US" sz="28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800" baseline="30000" dirty="0"/>
              <a:t>:2</a:t>
            </a:r>
            <a:r>
              <a:rPr lang="en-US" sz="2800" baseline="30000" dirty="0">
                <a:solidFill>
                  <a:srgbClr val="FF0000"/>
                </a:solidFill>
              </a:rPr>
              <a:t>):1</a:t>
            </a:r>
            <a:r>
              <a:rPr lang="en-US" sz="2800" baseline="30000" dirty="0">
                <a:solidFill>
                  <a:schemeClr val="accent4"/>
                </a:solidFill>
              </a:rPr>
              <a:t>)</a:t>
            </a:r>
            <a:r>
              <a:rPr lang="en-US" sz="2800" baseline="30000" dirty="0"/>
              <a:t>;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3127094" y="2987309"/>
            <a:ext cx="2817897" cy="1239977"/>
          </a:xfrm>
          <a:prstGeom prst="downArrow">
            <a:avLst>
              <a:gd name="adj1" fmla="val 80667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incorrect</a:t>
            </a:r>
          </a:p>
          <a:p>
            <a:pPr algn="ctr"/>
            <a:r>
              <a:rPr lang="en-US" dirty="0"/>
              <a:t>branch length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65F67-DE59-E346-8DD4-FBD3E0908D76}"/>
              </a:ext>
            </a:extLst>
          </p:cNvPr>
          <p:cNvSpPr/>
          <p:nvPr/>
        </p:nvSpPr>
        <p:spPr>
          <a:xfrm>
            <a:off x="1884465" y="4501926"/>
            <a:ext cx="5303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(A:1,(D:6,((E:1.01,F:1.2):1,B:2):0.21),(C:4,G:2.2):2);</a:t>
            </a:r>
          </a:p>
        </p:txBody>
      </p:sp>
    </p:spTree>
    <p:extLst>
      <p:ext uri="{BB962C8B-B14F-4D97-AF65-F5344CB8AC3E}">
        <p14:creationId xmlns:p14="http://schemas.microsoft.com/office/powerpoint/2010/main" val="114924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127094" y="2987309"/>
            <a:ext cx="2817897" cy="1239977"/>
          </a:xfrm>
          <a:prstGeom prst="downArrow">
            <a:avLst>
              <a:gd name="adj1" fmla="val 80667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 multi-branching point </a:t>
            </a:r>
          </a:p>
        </p:txBody>
      </p:sp>
      <p:pic>
        <p:nvPicPr>
          <p:cNvPr id="8" name="Picture 7" descr="Screen Shot 2015-05-12 at 15.2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86" y="3081902"/>
            <a:ext cx="2185214" cy="3598068"/>
          </a:xfrm>
          <a:prstGeom prst="rect">
            <a:avLst/>
          </a:prstGeom>
        </p:spPr>
      </p:pic>
      <p:pic>
        <p:nvPicPr>
          <p:cNvPr id="4" name="Picture 3" descr="Screen Shot 2015-05-12 at 15.04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4306" cy="4802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– Part 3.b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7257" y="2274005"/>
            <a:ext cx="493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(A:1,D:6,((E:1.01,F:1.2):1,B:2):0.21,(C:4,G:2.2):2);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" y="2265652"/>
            <a:ext cx="616447" cy="157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916698" y="4971388"/>
            <a:ext cx="616447" cy="157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055" y="5377551"/>
            <a:ext cx="6101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	There are many ways to solve the multifurcation, this</a:t>
            </a:r>
          </a:p>
          <a:p>
            <a:r>
              <a:rPr lang="en-US" dirty="0"/>
              <a:t> 		is just one of the many.	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F93DE-CBDC-3940-9FE7-E4944F8E02C5}"/>
              </a:ext>
            </a:extLst>
          </p:cNvPr>
          <p:cNvSpPr/>
          <p:nvPr/>
        </p:nvSpPr>
        <p:spPr>
          <a:xfrm>
            <a:off x="1884465" y="4425723"/>
            <a:ext cx="5303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(A:1,</a:t>
            </a:r>
            <a:r>
              <a:rPr lang="en-US" sz="2400" b="1" dirty="0">
                <a:solidFill>
                  <a:srgbClr val="008000"/>
                </a:solidFill>
              </a:rPr>
              <a:t>(</a:t>
            </a:r>
            <a:r>
              <a:rPr lang="en-US" dirty="0"/>
              <a:t>D:6,((E:1.01,F:1.2):1,B:2):0.21</a:t>
            </a:r>
            <a:r>
              <a:rPr lang="en-US" sz="2400" b="1" dirty="0">
                <a:solidFill>
                  <a:srgbClr val="008000"/>
                </a:solidFill>
              </a:rPr>
              <a:t>):1</a:t>
            </a:r>
            <a:r>
              <a:rPr lang="en-US" dirty="0"/>
              <a:t>,(C:4,G:2.2):2);</a:t>
            </a:r>
          </a:p>
        </p:txBody>
      </p:sp>
    </p:spTree>
    <p:extLst>
      <p:ext uri="{BB962C8B-B14F-4D97-AF65-F5344CB8AC3E}">
        <p14:creationId xmlns:p14="http://schemas.microsoft.com/office/powerpoint/2010/main" val="17948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BE3A251-7D77-3542-BBC3-4E674C19F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45504"/>
              </p:ext>
            </p:extLst>
          </p:nvPr>
        </p:nvGraphicFramePr>
        <p:xfrm>
          <a:off x="704422" y="1765005"/>
          <a:ext cx="7735155" cy="383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969000" imgH="2959100" progId="Word.Document.12">
                  <p:embed/>
                </p:oleObj>
              </mc:Choice>
              <mc:Fallback>
                <p:oleObj name="Document" r:id="rId3" imgW="5969000" imgH="295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422" y="1765005"/>
                        <a:ext cx="7735155" cy="383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2562A011-A7AA-E349-8065-4D8D807D569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2 – Overview</a:t>
            </a:r>
          </a:p>
        </p:txBody>
      </p:sp>
    </p:spTree>
    <p:extLst>
      <p:ext uri="{BB962C8B-B14F-4D97-AF65-F5344CB8AC3E}">
        <p14:creationId xmlns:p14="http://schemas.microsoft.com/office/powerpoint/2010/main" val="261712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Part 1.d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Can you identify which command line arguments are required (not-optional) for </a:t>
            </a:r>
            <a:r>
              <a:rPr lang="en-US" sz="2800" b="1" dirty="0" err="1"/>
              <a:t>RAxML</a:t>
            </a:r>
            <a:r>
              <a:rPr lang="en-US" sz="2800" b="1" dirty="0"/>
              <a:t> to be executed?</a:t>
            </a:r>
            <a:endParaRPr lang="de-CH" sz="2800" b="1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-s </a:t>
            </a:r>
            <a:r>
              <a:rPr lang="en-US" sz="2800" dirty="0" err="1"/>
              <a:t>alignment_file_name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-n </a:t>
            </a:r>
            <a:r>
              <a:rPr lang="en-US" sz="2800" dirty="0" err="1"/>
              <a:t>output_file_name_extension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-m </a:t>
            </a:r>
            <a:r>
              <a:rPr lang="en-US" sz="2800" dirty="0" err="1"/>
              <a:t>model_of_amino_acid_substitution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-p </a:t>
            </a:r>
            <a:r>
              <a:rPr lang="en-US" sz="2800" dirty="0" err="1"/>
              <a:t>random_seed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2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RAxML</a:t>
            </a:r>
            <a:r>
              <a:rPr lang="en-US" b="1" dirty="0"/>
              <a:t> on the MFS-1 dataset</a:t>
            </a:r>
            <a:endParaRPr lang="en-US" sz="2800" b="1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 err="1"/>
              <a:t>raxmlHPC</a:t>
            </a:r>
            <a:r>
              <a:rPr lang="en-US" sz="2800" dirty="0"/>
              <a:t> </a:t>
            </a:r>
          </a:p>
          <a:p>
            <a:pPr marL="0" lvl="0" indent="0">
              <a:buNone/>
            </a:pPr>
            <a:r>
              <a:rPr lang="en-US" sz="2800" dirty="0"/>
              <a:t>-s </a:t>
            </a:r>
            <a:r>
              <a:rPr lang="en-US" sz="2800" dirty="0" err="1"/>
              <a:t>mfs_domain_proteins_aligned_taxnames.fa</a:t>
            </a:r>
            <a:r>
              <a:rPr lang="en-US" sz="2800" dirty="0"/>
              <a:t> </a:t>
            </a:r>
          </a:p>
          <a:p>
            <a:pPr marL="0" lvl="0" indent="0">
              <a:buNone/>
            </a:pPr>
            <a:r>
              <a:rPr lang="en-US" sz="2800" dirty="0"/>
              <a:t>-n </a:t>
            </a:r>
            <a:r>
              <a:rPr lang="en-US" sz="2800" err="1"/>
              <a:t>msf</a:t>
            </a:r>
            <a:r>
              <a:rPr lang="en-US" sz="2800"/>
              <a:t>.auto.txt</a:t>
            </a:r>
            <a:r>
              <a:rPr lang="en-US" sz="2800" dirty="0"/>
              <a:t> </a:t>
            </a:r>
          </a:p>
          <a:p>
            <a:pPr marL="0" lvl="0" indent="0">
              <a:buNone/>
            </a:pPr>
            <a:r>
              <a:rPr lang="en-US" sz="2800" dirty="0"/>
              <a:t>-m PROTGAMMAAUTO </a:t>
            </a:r>
          </a:p>
          <a:p>
            <a:pPr marL="0" lvl="0" indent="0">
              <a:buNone/>
            </a:pPr>
            <a:r>
              <a:rPr lang="en-US" sz="2800" dirty="0"/>
              <a:t>-p 123</a:t>
            </a:r>
          </a:p>
        </p:txBody>
      </p:sp>
    </p:spTree>
    <p:extLst>
      <p:ext uri="{BB962C8B-B14F-4D97-AF65-F5344CB8AC3E}">
        <p14:creationId xmlns:p14="http://schemas.microsoft.com/office/powerpoint/2010/main" val="340772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81276D-6EAA-D447-A82C-AB534A767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1"/>
          <a:stretch/>
        </p:blipFill>
        <p:spPr>
          <a:xfrm>
            <a:off x="6985588" y="794131"/>
            <a:ext cx="2158412" cy="53213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CF392-0863-494B-B4B6-81C738D2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93"/>
            <a:ext cx="6848829" cy="666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4E487-1CB2-CF4B-982C-3CF275C6DC1C}"/>
              </a:ext>
            </a:extLst>
          </p:cNvPr>
          <p:cNvSpPr txBox="1"/>
          <p:nvPr/>
        </p:nvSpPr>
        <p:spPr>
          <a:xfrm>
            <a:off x="383132" y="232039"/>
            <a:ext cx="304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(</a:t>
            </a:r>
            <a:r>
              <a:rPr lang="en-US" dirty="0" err="1"/>
              <a:t>RAxML</a:t>
            </a:r>
            <a:r>
              <a:rPr lang="en-US" dirty="0"/>
              <a:t>) </a:t>
            </a:r>
          </a:p>
          <a:p>
            <a:r>
              <a:rPr lang="en-US" dirty="0"/>
              <a:t>- unrooted</a:t>
            </a:r>
          </a:p>
        </p:txBody>
      </p:sp>
    </p:spTree>
    <p:extLst>
      <p:ext uri="{BB962C8B-B14F-4D97-AF65-F5344CB8AC3E}">
        <p14:creationId xmlns:p14="http://schemas.microsoft.com/office/powerpoint/2010/main" val="24878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81276D-6EAA-D447-A82C-AB534A767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1"/>
          <a:stretch/>
        </p:blipFill>
        <p:spPr>
          <a:xfrm>
            <a:off x="6985588" y="794131"/>
            <a:ext cx="2158412" cy="53213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CF392-0863-494B-B4B6-81C738D2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33"/>
            <a:ext cx="6848829" cy="66654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B451DB-22B7-E645-AF06-480EA79A7C6E}"/>
              </a:ext>
            </a:extLst>
          </p:cNvPr>
          <p:cNvCxnSpPr/>
          <p:nvPr/>
        </p:nvCxnSpPr>
        <p:spPr>
          <a:xfrm>
            <a:off x="6985588" y="2192825"/>
            <a:ext cx="220093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7697D9-4104-024C-B8E1-D5954069F17A}"/>
              </a:ext>
            </a:extLst>
          </p:cNvPr>
          <p:cNvCxnSpPr>
            <a:cxnSpLocks/>
          </p:cNvCxnSpPr>
          <p:nvPr/>
        </p:nvCxnSpPr>
        <p:spPr>
          <a:xfrm flipV="1">
            <a:off x="3520670" y="3324596"/>
            <a:ext cx="144379" cy="15424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9D36C2-7E68-6A4B-9778-D6D6C7B2EE95}"/>
              </a:ext>
            </a:extLst>
          </p:cNvPr>
          <p:cNvSpPr txBox="1"/>
          <p:nvPr/>
        </p:nvSpPr>
        <p:spPr>
          <a:xfrm>
            <a:off x="383132" y="232039"/>
            <a:ext cx="304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(</a:t>
            </a:r>
            <a:r>
              <a:rPr lang="en-US" dirty="0" err="1"/>
              <a:t>RAxML</a:t>
            </a:r>
            <a:r>
              <a:rPr lang="en-US" dirty="0"/>
              <a:t>) </a:t>
            </a:r>
          </a:p>
          <a:p>
            <a:r>
              <a:rPr lang="en-US" dirty="0"/>
              <a:t>- unrooted</a:t>
            </a:r>
          </a:p>
        </p:txBody>
      </p:sp>
    </p:spTree>
    <p:extLst>
      <p:ext uri="{BB962C8B-B14F-4D97-AF65-F5344CB8AC3E}">
        <p14:creationId xmlns:p14="http://schemas.microsoft.com/office/powerpoint/2010/main" val="280970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Part 1: The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 the tree specified as rooted or unrooted?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			((A,(B,(C,D))),(E,F));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75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8F17-94BC-1BD6-D83F-6F426BDA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5655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/>
              <a:t>Maximum Likelihood (</a:t>
            </a:r>
            <a:r>
              <a:rPr lang="en-US" sz="3000" dirty="0" err="1"/>
              <a:t>RAxML</a:t>
            </a:r>
            <a:r>
              <a:rPr lang="en-US" sz="3000" dirty="0"/>
              <a:t>, rooted on Fusobacteria)</a:t>
            </a:r>
            <a:br>
              <a:rPr lang="en-US" sz="3000" dirty="0"/>
            </a:br>
            <a:endParaRPr lang="en-CH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AA6D-7AB8-9BD5-4A25-FF6DBE3E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0F323-1AB5-7B79-D060-313C5EDB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760"/>
            <a:ext cx="9023401" cy="27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78CD6-D2F6-B745-8577-119EE58B56FA}"/>
              </a:ext>
            </a:extLst>
          </p:cNvPr>
          <p:cNvSpPr txBox="1"/>
          <p:nvPr/>
        </p:nvSpPr>
        <p:spPr>
          <a:xfrm>
            <a:off x="3706212" y="106326"/>
            <a:ext cx="412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 joining (rooted on Fusobacteria)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DDF02-CC51-9D47-AAC5-096C5276F762}"/>
              </a:ext>
            </a:extLst>
          </p:cNvPr>
          <p:cNvSpPr txBox="1"/>
          <p:nvPr/>
        </p:nvSpPr>
        <p:spPr>
          <a:xfrm>
            <a:off x="3084215" y="3707957"/>
            <a:ext cx="52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(</a:t>
            </a:r>
            <a:r>
              <a:rPr lang="en-US" dirty="0" err="1"/>
              <a:t>RAxML</a:t>
            </a:r>
            <a:r>
              <a:rPr lang="en-US" dirty="0"/>
              <a:t>, rooted on Fusobacteria)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9DF4D-19A5-904C-9FE3-F73A8BF4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8" y="564813"/>
            <a:ext cx="8584141" cy="2867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B7943-A1A1-BB4E-BF5F-A50A8FB5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3" y="4129532"/>
            <a:ext cx="8795085" cy="27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4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78CD6-D2F6-B745-8577-119EE58B56FA}"/>
              </a:ext>
            </a:extLst>
          </p:cNvPr>
          <p:cNvSpPr txBox="1"/>
          <p:nvPr/>
        </p:nvSpPr>
        <p:spPr>
          <a:xfrm>
            <a:off x="3706212" y="106326"/>
            <a:ext cx="412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 joining (rooted on Fusobacteria)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DDF02-CC51-9D47-AAC5-096C5276F762}"/>
              </a:ext>
            </a:extLst>
          </p:cNvPr>
          <p:cNvSpPr txBox="1"/>
          <p:nvPr/>
        </p:nvSpPr>
        <p:spPr>
          <a:xfrm>
            <a:off x="3084215" y="3707957"/>
            <a:ext cx="52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(</a:t>
            </a:r>
            <a:r>
              <a:rPr lang="en-US" dirty="0" err="1"/>
              <a:t>RAxML</a:t>
            </a:r>
            <a:r>
              <a:rPr lang="en-US" dirty="0"/>
              <a:t>, rooted on Fusobacteria)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9DF4D-19A5-904C-9FE3-F73A8BF4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8" y="564813"/>
            <a:ext cx="8584141" cy="2867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B7943-A1A1-BB4E-BF5F-A50A8FB5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3" y="4129532"/>
            <a:ext cx="8795085" cy="27284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792F90-0959-3543-AB74-45254ED767B6}"/>
              </a:ext>
            </a:extLst>
          </p:cNvPr>
          <p:cNvSpPr/>
          <p:nvPr/>
        </p:nvSpPr>
        <p:spPr>
          <a:xfrm>
            <a:off x="2023872" y="1853184"/>
            <a:ext cx="1584960" cy="341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4B811-C3D3-CA41-A020-6518C6FAE45F}"/>
              </a:ext>
            </a:extLst>
          </p:cNvPr>
          <p:cNvSpPr/>
          <p:nvPr/>
        </p:nvSpPr>
        <p:spPr>
          <a:xfrm>
            <a:off x="1383792" y="4549498"/>
            <a:ext cx="1584960" cy="341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78CD6-D2F6-B745-8577-119EE58B56FA}"/>
              </a:ext>
            </a:extLst>
          </p:cNvPr>
          <p:cNvSpPr txBox="1"/>
          <p:nvPr/>
        </p:nvSpPr>
        <p:spPr>
          <a:xfrm>
            <a:off x="3706212" y="106326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UPGMA (rooted on Fusobacteria)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DDF02-CC51-9D47-AAC5-096C5276F762}"/>
              </a:ext>
            </a:extLst>
          </p:cNvPr>
          <p:cNvSpPr txBox="1"/>
          <p:nvPr/>
        </p:nvSpPr>
        <p:spPr>
          <a:xfrm>
            <a:off x="3084215" y="3707957"/>
            <a:ext cx="52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(</a:t>
            </a:r>
            <a:r>
              <a:rPr lang="en-US" dirty="0" err="1"/>
              <a:t>RAxML</a:t>
            </a:r>
            <a:r>
              <a:rPr lang="en-US" dirty="0"/>
              <a:t>, rooted on Fusobacteria)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A3FAF-9E6F-7141-B6D7-0E4628EF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2" y="473425"/>
            <a:ext cx="8843211" cy="2990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7B559-CD6C-2346-82EF-F95ED7BC6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3" y="4129532"/>
            <a:ext cx="8795085" cy="27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Sequence alignment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6C3C1-D7D2-AF40-AC77-37D5CC8A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2776106"/>
            <a:ext cx="4322614" cy="2192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DB6AD-F376-354A-99F6-E7FCCE21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88" y="2778554"/>
            <a:ext cx="4304965" cy="2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8504B-5BD1-B44F-AE40-86CCE5D53A96}"/>
              </a:ext>
            </a:extLst>
          </p:cNvPr>
          <p:cNvSpPr txBox="1">
            <a:spLocks/>
          </p:cNvSpPr>
          <p:nvPr/>
        </p:nvSpPr>
        <p:spPr>
          <a:xfrm>
            <a:off x="457200" y="1706530"/>
            <a:ext cx="8229600" cy="5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While the program is running, can you identify what parameters we are using?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-s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-n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-m 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-f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-N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-x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323"/>
            <a:ext cx="8229600" cy="57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Tree reconstruction with </a:t>
            </a:r>
            <a:r>
              <a:rPr lang="en-US" b="1" dirty="0" err="1"/>
              <a:t>RAxML</a:t>
            </a:r>
            <a:endParaRPr lang="en-US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107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3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While the program is running, can you identify what parameters we are using?</a:t>
            </a:r>
          </a:p>
          <a:p>
            <a:pPr marL="0" indent="0">
              <a:buNone/>
            </a:pPr>
            <a:r>
              <a:rPr lang="en-US" sz="2400" dirty="0"/>
              <a:t>-s name of the alignment data file</a:t>
            </a:r>
          </a:p>
          <a:p>
            <a:pPr marL="0" indent="0">
              <a:buNone/>
            </a:pPr>
            <a:r>
              <a:rPr lang="en-US" sz="2400" dirty="0"/>
              <a:t>-n name of the output file</a:t>
            </a:r>
          </a:p>
          <a:p>
            <a:pPr marL="0" indent="0">
              <a:buNone/>
            </a:pPr>
            <a:r>
              <a:rPr lang="en-US" sz="2400" dirty="0"/>
              <a:t>-m Model of Binary (Morphological), Nucleotide, Multi-State, or Amino Acid Substitution </a:t>
            </a:r>
          </a:p>
          <a:p>
            <a:pPr marL="0" indent="0">
              <a:buNone/>
            </a:pPr>
            <a:r>
              <a:rPr lang="en-US" sz="2400" dirty="0"/>
              <a:t>-f select algorithm</a:t>
            </a:r>
          </a:p>
          <a:p>
            <a:pPr marL="0" indent="0">
              <a:buNone/>
            </a:pPr>
            <a:r>
              <a:rPr lang="en-US" sz="2400" dirty="0"/>
              <a:t>-N number of alternative runs on distinct starting trees</a:t>
            </a:r>
          </a:p>
          <a:p>
            <a:pPr marL="0" indent="0">
              <a:buNone/>
            </a:pPr>
            <a:r>
              <a:rPr lang="en-US" sz="2400" dirty="0"/>
              <a:t>-x random seed for rapid bootstrapping</a:t>
            </a:r>
          </a:p>
          <a:p>
            <a:pPr marL="0" indent="0">
              <a:buNone/>
            </a:pPr>
            <a:r>
              <a:rPr lang="en-US" sz="2400" dirty="0"/>
              <a:t>-p random number seed for the parsimony inferences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DFB9-BB8A-9B4F-9C83-DB8268EA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3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18F3E-5BC5-6944-9FC9-3E34EFDB9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" t="2110"/>
          <a:stretch/>
        </p:blipFill>
        <p:spPr>
          <a:xfrm>
            <a:off x="0" y="1417638"/>
            <a:ext cx="9144000" cy="4762769"/>
          </a:xfrm>
        </p:spPr>
      </p:pic>
    </p:spTree>
    <p:extLst>
      <p:ext uri="{BB962C8B-B14F-4D97-AF65-F5344CB8AC3E}">
        <p14:creationId xmlns:p14="http://schemas.microsoft.com/office/powerpoint/2010/main" val="97035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50E856-4455-854E-BAA3-55ABE595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85"/>
          <a:stretch/>
        </p:blipFill>
        <p:spPr>
          <a:xfrm>
            <a:off x="0" y="1410567"/>
            <a:ext cx="9144000" cy="4809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8DFB9-BB8A-9B4F-9C83-DB8268EA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4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833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6212F9-DBE6-7046-9AD1-533D4CB1C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9" t="15479" r="4092" b="16012"/>
          <a:stretch/>
        </p:blipFill>
        <p:spPr>
          <a:xfrm>
            <a:off x="0" y="1410170"/>
            <a:ext cx="9144000" cy="48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8DFB9-BB8A-9B4F-9C83-DB8268EA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4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671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Part 1: The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 the tree specified as rooted or unrooted?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(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/>
              <a:t>A,(B,(C,D))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/>
              <a:t>E,F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/>
              <a:t>					</a:t>
            </a:r>
          </a:p>
          <a:p>
            <a:pPr marL="0" indent="0">
              <a:buNone/>
            </a:pPr>
            <a:r>
              <a:rPr lang="en-US" b="1" dirty="0"/>
              <a:t>					</a:t>
            </a:r>
            <a:r>
              <a:rPr lang="en-US" dirty="0"/>
              <a:t>-&gt;</a:t>
            </a:r>
            <a:r>
              <a:rPr lang="en-US" b="1" dirty="0"/>
              <a:t> </a:t>
            </a:r>
            <a:r>
              <a:rPr lang="en-US" dirty="0"/>
              <a:t>The tree is rooted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117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37CC5-6989-CE44-B5B8-15EE3731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9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0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CDBA0-B560-AE4A-A8CD-C1FC4D3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272"/>
            <a:ext cx="9144000" cy="51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556E2-E095-2044-BF79-877E1FA2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" y="1616243"/>
            <a:ext cx="8955913" cy="49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Part 2: Specifying branch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811A5-8984-9B4D-AC74-80011107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65" t="46197"/>
          <a:stretch/>
        </p:blipFill>
        <p:spPr>
          <a:xfrm>
            <a:off x="434896" y="1550019"/>
            <a:ext cx="7649738" cy="3279467"/>
          </a:xfrm>
        </p:spPr>
      </p:pic>
    </p:spTree>
    <p:extLst>
      <p:ext uri="{BB962C8B-B14F-4D97-AF65-F5344CB8AC3E}">
        <p14:creationId xmlns:p14="http://schemas.microsoft.com/office/powerpoint/2010/main" val="16327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Part 2: Specifying branch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811A5-8984-9B4D-AC74-80011107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65" t="46197"/>
          <a:stretch/>
        </p:blipFill>
        <p:spPr>
          <a:xfrm>
            <a:off x="434896" y="1550019"/>
            <a:ext cx="7649738" cy="32794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2041E-072F-7740-A61F-113D00D01624}"/>
              </a:ext>
            </a:extLst>
          </p:cNvPr>
          <p:cNvSpPr txBox="1"/>
          <p:nvPr/>
        </p:nvSpPr>
        <p:spPr>
          <a:xfrm>
            <a:off x="0" y="515186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(N,(R,(C,M)),(S,F));</a:t>
            </a:r>
          </a:p>
        </p:txBody>
      </p:sp>
    </p:spTree>
    <p:extLst>
      <p:ext uri="{BB962C8B-B14F-4D97-AF65-F5344CB8AC3E}">
        <p14:creationId xmlns:p14="http://schemas.microsoft.com/office/powerpoint/2010/main" val="11618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Part 2: Specifying branch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811A5-8984-9B4D-AC74-80011107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65" t="46197"/>
          <a:stretch/>
        </p:blipFill>
        <p:spPr>
          <a:xfrm>
            <a:off x="434896" y="1550019"/>
            <a:ext cx="7649738" cy="32794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2041E-072F-7740-A61F-113D00D01624}"/>
              </a:ext>
            </a:extLst>
          </p:cNvPr>
          <p:cNvSpPr txBox="1"/>
          <p:nvPr/>
        </p:nvSpPr>
        <p:spPr>
          <a:xfrm>
            <a:off x="0" y="5151863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(N:0.5,(R:0.5,(C:2,M:2):0.5):0.5,(S:1.5,F:1.5):1);</a:t>
            </a:r>
          </a:p>
        </p:txBody>
      </p:sp>
    </p:spTree>
    <p:extLst>
      <p:ext uri="{BB962C8B-B14F-4D97-AF65-F5344CB8AC3E}">
        <p14:creationId xmlns:p14="http://schemas.microsoft.com/office/powerpoint/2010/main" val="35058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Part 3: Common errors in </a:t>
            </a:r>
            <a:r>
              <a:rPr lang="en-US" dirty="0" err="1"/>
              <a:t>Newick</a:t>
            </a:r>
            <a:r>
              <a:rPr lang="en-US" dirty="0"/>
              <a:t>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7938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 – Part 3.a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846" y="3005019"/>
            <a:ext cx="419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(A,(E,D)),(C,(B,F));</a:t>
            </a:r>
          </a:p>
        </p:txBody>
      </p:sp>
    </p:spTree>
    <p:extLst>
      <p:ext uri="{BB962C8B-B14F-4D97-AF65-F5344CB8AC3E}">
        <p14:creationId xmlns:p14="http://schemas.microsoft.com/office/powerpoint/2010/main" val="399037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12 at 14.5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2" y="639863"/>
            <a:ext cx="2873798" cy="3465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1 – Part 3.a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846" y="3005019"/>
            <a:ext cx="419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(A,(E,D)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/>
              <a:t>,(C,(B,F));</a:t>
            </a:r>
          </a:p>
        </p:txBody>
      </p:sp>
    </p:spTree>
    <p:extLst>
      <p:ext uri="{BB962C8B-B14F-4D97-AF65-F5344CB8AC3E}">
        <p14:creationId xmlns:p14="http://schemas.microsoft.com/office/powerpoint/2010/main" val="25565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934</Words>
  <Application>Microsoft Macintosh PowerPoint</Application>
  <PresentationFormat>On-screen Show (4:3)</PresentationFormat>
  <Paragraphs>107</Paragraphs>
  <Slides>32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Document</vt:lpstr>
      <vt:lpstr>Bio334 – Building Maximum Likelihood Trees</vt:lpstr>
      <vt:lpstr>Exercise 1 – Part 1: The grammar</vt:lpstr>
      <vt:lpstr>Exercise 1 – Part 1: The grammar</vt:lpstr>
      <vt:lpstr>Exercise 1 – Part 2: Specifying branch length</vt:lpstr>
      <vt:lpstr>Exercise 1 – Part 2: Specifying branch length</vt:lpstr>
      <vt:lpstr>Exercise 1 – Part 2: Specifying branch length</vt:lpstr>
      <vt:lpstr>Exercise 1 – Part 3: Common errors in Newick representations</vt:lpstr>
      <vt:lpstr>Exercise 1 – Part 3.a</vt:lpstr>
      <vt:lpstr>Exercise 1 – Part 3.a</vt:lpstr>
      <vt:lpstr>Exercise 1 – Part 3.a</vt:lpstr>
      <vt:lpstr>Exercise 1 – Part 3.b</vt:lpstr>
      <vt:lpstr>Exercise 1 – Part 3.b</vt:lpstr>
      <vt:lpstr>Exercise 1 – Part 3.b</vt:lpstr>
      <vt:lpstr>Exercise 1 – Part 3.b</vt:lpstr>
      <vt:lpstr>PowerPoint Presentation</vt:lpstr>
      <vt:lpstr>Exercise 2 – Part 1.d</vt:lpstr>
      <vt:lpstr>Exercise 2 – Part 2</vt:lpstr>
      <vt:lpstr>PowerPoint Presentation</vt:lpstr>
      <vt:lpstr>PowerPoint Presentation</vt:lpstr>
      <vt:lpstr>Maximum Likelihood (RAxML, rooted on Fusobacteria) </vt:lpstr>
      <vt:lpstr>PowerPoint Presentation</vt:lpstr>
      <vt:lpstr>PowerPoint Presentation</vt:lpstr>
      <vt:lpstr>PowerPoint Presentation</vt:lpstr>
      <vt:lpstr>Exercise 3 – Part 1</vt:lpstr>
      <vt:lpstr>Exercise 3 – Part 2</vt:lpstr>
      <vt:lpstr>Exercise 3 – Part 2</vt:lpstr>
      <vt:lpstr>Exercise 3 – Part 3</vt:lpstr>
      <vt:lpstr>Exercise 3 – Part 4</vt:lpstr>
      <vt:lpstr>Exercise 3 – Part 4</vt:lpstr>
      <vt:lpstr>Exercise 3 – Part 3</vt:lpstr>
      <vt:lpstr>Exercise 3 – Part 4</vt:lpstr>
      <vt:lpstr>Exercise 3 – Part 4</vt:lpstr>
    </vt:vector>
  </TitlesOfParts>
  <Company>UZH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population history</dc:title>
  <dc:creator>Davide Heller</dc:creator>
  <cp:lastModifiedBy>Janko Tackmann</cp:lastModifiedBy>
  <cp:revision>154</cp:revision>
  <cp:lastPrinted>2019-05-13T16:36:17Z</cp:lastPrinted>
  <dcterms:created xsi:type="dcterms:W3CDTF">2015-05-12T11:31:47Z</dcterms:created>
  <dcterms:modified xsi:type="dcterms:W3CDTF">2022-05-17T07:21:57Z</dcterms:modified>
</cp:coreProperties>
</file>