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Institute of Molecular Life Sciences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268413"/>
            <a:ext cx="1835150" cy="4824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268413"/>
            <a:ext cx="5356225" cy="4824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419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595687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3595688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5A46485-D7A0-6C40-9657-C15B48E44A01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0F2F9F9-CC9D-4547-B9A4-48344F38837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7" name="Picture 13" descr="uzh_logo_e_pos_grau_1m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Institute of Molecular Life Sciences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80" y="1520031"/>
            <a:ext cx="7343775" cy="503237"/>
          </a:xfrm>
        </p:spPr>
        <p:txBody>
          <a:bodyPr/>
          <a:lstStyle/>
          <a:p>
            <a:r>
              <a:rPr lang="en-US" dirty="0" smtClean="0"/>
              <a:t>Why study Phylogenetics?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1580" y="2251076"/>
            <a:ext cx="7343775" cy="58525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Study evolution of species</a:t>
            </a:r>
          </a:p>
          <a:p>
            <a:pPr>
              <a:lnSpc>
                <a:spcPct val="130000"/>
              </a:lnSpc>
            </a:pPr>
            <a:endParaRPr lang="en-US" sz="2400" dirty="0" smtClean="0"/>
          </a:p>
        </p:txBody>
      </p:sp>
      <p:pic>
        <p:nvPicPr>
          <p:cNvPr id="6" name="Picture 5" descr="640px-Huxley_-_Mans_Place_in_Nat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4"/>
          <a:stretch/>
        </p:blipFill>
        <p:spPr>
          <a:xfrm>
            <a:off x="5242560" y="4498"/>
            <a:ext cx="3901440" cy="2018770"/>
          </a:xfrm>
          <a:prstGeom prst="rect">
            <a:avLst/>
          </a:prstGeom>
        </p:spPr>
      </p:pic>
      <p:pic>
        <p:nvPicPr>
          <p:cNvPr id="8" name="Picture 7" descr="famtree_phyloh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3" r="50988" b="3443"/>
          <a:stretch/>
        </p:blipFill>
        <p:spPr>
          <a:xfrm>
            <a:off x="7042621" y="2179633"/>
            <a:ext cx="2101379" cy="1926704"/>
          </a:xfrm>
          <a:prstGeom prst="rect">
            <a:avLst/>
          </a:prstGeom>
        </p:spPr>
      </p:pic>
      <p:pic>
        <p:nvPicPr>
          <p:cNvPr id="9" name="Picture 8" descr="FinchTre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74" y="3289287"/>
            <a:ext cx="2548467" cy="181712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781580" y="2903521"/>
            <a:ext cx="4823353" cy="5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7143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069975" indent="-3540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4382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 smtClean="0"/>
              <a:t>Individual relatedness</a:t>
            </a:r>
          </a:p>
          <a:p>
            <a:pPr>
              <a:lnSpc>
                <a:spcPct val="130000"/>
              </a:lnSpc>
            </a:pPr>
            <a:endParaRPr lang="en-US" sz="2400" dirty="0" smtClean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781581" y="3656542"/>
            <a:ext cx="3003020" cy="5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7143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069975" indent="-3540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4382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 smtClean="0"/>
              <a:t>Geographic variation</a:t>
            </a:r>
          </a:p>
          <a:p>
            <a:pPr>
              <a:lnSpc>
                <a:spcPct val="130000"/>
              </a:lnSpc>
            </a:pP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781581" y="4477810"/>
            <a:ext cx="3257020" cy="5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7143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069975" indent="-3540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4382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 smtClean="0"/>
              <a:t>Infection transmission</a:t>
            </a:r>
          </a:p>
          <a:p>
            <a:pPr>
              <a:lnSpc>
                <a:spcPct val="130000"/>
              </a:lnSpc>
            </a:pPr>
            <a:endParaRPr lang="en-US" sz="2400" dirty="0" smtClean="0"/>
          </a:p>
        </p:txBody>
      </p:sp>
      <p:pic>
        <p:nvPicPr>
          <p:cNvPr id="15" name="Picture 14" descr="analyzinggen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3" b="39236"/>
          <a:stretch/>
        </p:blipFill>
        <p:spPr>
          <a:xfrm>
            <a:off x="499540" y="5520267"/>
            <a:ext cx="6087527" cy="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1" build="allAtOnce"/>
      <p:bldP spid="13" grpId="1" build="allAtOnce"/>
      <p:bldP spid="1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480088"/>
            <a:ext cx="7343775" cy="503237"/>
          </a:xfrm>
        </p:spPr>
        <p:txBody>
          <a:bodyPr/>
          <a:lstStyle/>
          <a:p>
            <a:r>
              <a:rPr lang="en-US" dirty="0" smtClean="0"/>
              <a:t>Phylogenetic Tree</a:t>
            </a:r>
            <a:endParaRPr lang="en-US" dirty="0"/>
          </a:p>
        </p:txBody>
      </p:sp>
      <p:pic>
        <p:nvPicPr>
          <p:cNvPr id="4" name="Content Placeholder 3" descr="Screen Shot 2016-05-17 at 20.19.5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b="-10457"/>
          <a:stretch/>
        </p:blipFill>
        <p:spPr>
          <a:xfrm>
            <a:off x="381000" y="2091267"/>
            <a:ext cx="8229600" cy="3781612"/>
          </a:xfrm>
        </p:spPr>
      </p:pic>
      <p:sp>
        <p:nvSpPr>
          <p:cNvPr id="6" name="TextBox 5"/>
          <p:cNvSpPr txBox="1"/>
          <p:nvPr/>
        </p:nvSpPr>
        <p:spPr>
          <a:xfrm>
            <a:off x="7124458" y="5046344"/>
            <a:ext cx="1714741" cy="584776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algn="ctr"/>
            <a:r>
              <a:rPr lang="en-US" sz="1600" dirty="0" smtClean="0"/>
              <a:t>External node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16479" y="4315653"/>
            <a:ext cx="1382510" cy="584776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Internal node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4122" y="5720488"/>
            <a:ext cx="2387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nrooted tree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6760" y="5720488"/>
            <a:ext cx="2387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ooted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17 at 20.29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84" y="3026834"/>
            <a:ext cx="62865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876800"/>
            <a:ext cx="467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N=10,  roughly 2 million unrooted tree topology</a:t>
            </a:r>
          </a:p>
          <a:p>
            <a:endParaRPr lang="en-US" dirty="0" smtClean="0"/>
          </a:p>
          <a:p>
            <a:r>
              <a:rPr lang="en-US" dirty="0" smtClean="0"/>
              <a:t>N=20, 2.2 x 10</a:t>
            </a:r>
            <a:r>
              <a:rPr lang="en-US" baseline="30000" dirty="0" smtClean="0"/>
              <a:t>20 </a:t>
            </a:r>
            <a:r>
              <a:rPr lang="en-US" dirty="0" smtClean="0"/>
              <a:t> unrooted tree topology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0113" y="1649428"/>
            <a:ext cx="7343775" cy="5032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 smtClean="0"/>
              <a:t>Phylogenetic Tree 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2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27682"/>
            <a:ext cx="7343775" cy="503237"/>
          </a:xfrm>
        </p:spPr>
        <p:txBody>
          <a:bodyPr/>
          <a:lstStyle/>
          <a:p>
            <a:r>
              <a:rPr lang="en-US" dirty="0" smtClean="0"/>
              <a:t>Phylogenetic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Distance based methods – Neighbor Joining (NJ method), UPGMA …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Maximum parsimony – minimizing total number of evolutionary steps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Maximum Likelihood </a:t>
            </a:r>
            <a:r>
              <a:rPr lang="en-US" dirty="0"/>
              <a:t>– </a:t>
            </a:r>
            <a:r>
              <a:rPr lang="en-US" dirty="0" smtClean="0"/>
              <a:t> based on evolutionary model, statistical models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9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Data</a:t>
            </a:r>
            <a:r>
              <a:rPr lang="en-US" dirty="0" smtClean="0"/>
              <a:t>: alignment </a:t>
            </a:r>
            <a:r>
              <a:rPr lang="en-US" dirty="0"/>
              <a:t>of </a:t>
            </a:r>
            <a:r>
              <a:rPr lang="en-US" dirty="0" smtClean="0"/>
              <a:t>sequences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b="1" dirty="0" smtClean="0"/>
              <a:t>Calculation</a:t>
            </a:r>
            <a:r>
              <a:rPr lang="en-US" dirty="0" smtClean="0"/>
              <a:t>: likelihood of each site in the data (alignment)</a:t>
            </a: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 - </a:t>
            </a:r>
            <a:r>
              <a:rPr lang="en-US" dirty="0" smtClean="0"/>
              <a:t>varies with choice of the model and the initial tree 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b="1" dirty="0" smtClean="0"/>
              <a:t>Optimization</a:t>
            </a:r>
            <a:r>
              <a:rPr lang="en-US" dirty="0" smtClean="0"/>
              <a:t>: total likelihood </a:t>
            </a:r>
            <a:r>
              <a:rPr lang="en-US" dirty="0"/>
              <a:t>(</a:t>
            </a:r>
            <a:r>
              <a:rPr lang="en-US" dirty="0" smtClean="0"/>
              <a:t>product </a:t>
            </a:r>
            <a:r>
              <a:rPr lang="en-US" dirty="0"/>
              <a:t>of the site </a:t>
            </a:r>
            <a:r>
              <a:rPr lang="en-US" dirty="0" smtClean="0"/>
              <a:t>likelihoods)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b="1" dirty="0" smtClean="0"/>
              <a:t>Result</a:t>
            </a:r>
            <a:r>
              <a:rPr lang="en-US" dirty="0" smtClean="0"/>
              <a:t>: ML </a:t>
            </a:r>
            <a:r>
              <a:rPr lang="en-US" dirty="0"/>
              <a:t>tree is the tree topology that gives the highest likelihood under the given model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Screen Shot 2016-05-17 at 20.19.5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8" t="9429" b="-10457"/>
          <a:stretch/>
        </p:blipFill>
        <p:spPr>
          <a:xfrm>
            <a:off x="2480734" y="1583267"/>
            <a:ext cx="3708400" cy="37816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845733" y="4148667"/>
            <a:ext cx="4588934" cy="1016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45733" y="1583267"/>
            <a:ext cx="4588934" cy="2565400"/>
          </a:xfrm>
          <a:prstGeom prst="rect">
            <a:avLst/>
          </a:prstGeom>
          <a:solidFill>
            <a:srgbClr val="D99694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4438134"/>
            <a:ext cx="16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bserved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685534"/>
            <a:ext cx="19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unobserved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420" y="5760536"/>
            <a:ext cx="487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 (observed data| Tree, evolutionary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6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92" y="1268413"/>
            <a:ext cx="7343775" cy="503237"/>
          </a:xfrm>
        </p:spPr>
        <p:txBody>
          <a:bodyPr/>
          <a:lstStyle/>
          <a:p>
            <a:r>
              <a:rPr lang="en-US" dirty="0" smtClean="0"/>
              <a:t>Parameterization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92" y="1925638"/>
            <a:ext cx="8023754" cy="4619095"/>
          </a:xfrm>
        </p:spPr>
        <p:txBody>
          <a:bodyPr/>
          <a:lstStyle/>
          <a:p>
            <a:r>
              <a:rPr lang="en-US" dirty="0" smtClean="0"/>
              <a:t>Select an evolutionary model, describing mutation probabilities</a:t>
            </a:r>
            <a:r>
              <a:rPr lang="en-US" dirty="0"/>
              <a:t>		</a:t>
            </a:r>
            <a:r>
              <a:rPr lang="en-US" dirty="0" smtClean="0"/>
              <a:t>			</a:t>
            </a:r>
          </a:p>
          <a:p>
            <a:r>
              <a:rPr lang="en-US" dirty="0" smtClean="0"/>
              <a:t>Specify the ratio of variable to invariable sites in the sequence alignment</a:t>
            </a:r>
          </a:p>
          <a:p>
            <a:endParaRPr lang="en-US" dirty="0"/>
          </a:p>
          <a:p>
            <a:r>
              <a:rPr lang="en-US" dirty="0" smtClean="0"/>
              <a:t>Estimate </a:t>
            </a:r>
            <a:r>
              <a:rPr lang="en-US" dirty="0" smtClean="0"/>
              <a:t>the heterogeneity in mutation rates across  sites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itv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7" y="4112683"/>
            <a:ext cx="2057517" cy="119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3888" y="249766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0.04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6" name="Picture 5" descr="Gamma_distrib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27" y="3895429"/>
            <a:ext cx="2713567" cy="16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205038"/>
            <a:ext cx="7727420" cy="3887787"/>
          </a:xfrm>
        </p:spPr>
        <p:txBody>
          <a:bodyPr/>
          <a:lstStyle/>
          <a:p>
            <a:r>
              <a:rPr lang="en-US" dirty="0"/>
              <a:t>Choose a tree topology search algorithm</a:t>
            </a:r>
          </a:p>
          <a:p>
            <a:endParaRPr lang="en-US" dirty="0"/>
          </a:p>
          <a:p>
            <a:r>
              <a:rPr lang="en-US" dirty="0"/>
              <a:t>Specify a starting tree, evidence based or choose an algorithm</a:t>
            </a:r>
          </a:p>
          <a:p>
            <a:endParaRPr lang="en-US" dirty="0"/>
          </a:p>
          <a:p>
            <a:r>
              <a:rPr lang="en-US" dirty="0"/>
              <a:t>Select whether to optimize branch lengths, computationally expensive</a:t>
            </a:r>
          </a:p>
          <a:p>
            <a:endParaRPr lang="en-US" dirty="0"/>
          </a:p>
          <a:p>
            <a:r>
              <a:rPr lang="en-US" dirty="0"/>
              <a:t>Repeat this process, with different starting tress to estimate the reproducibility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13138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ThesisCommittee2016.potx</Template>
  <TotalTime>140</TotalTime>
  <Words>208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Leere Präsentation</vt:lpstr>
      <vt:lpstr>Why study Phylogenetics?</vt:lpstr>
      <vt:lpstr>Phylogenetic Tree</vt:lpstr>
      <vt:lpstr>PowerPoint Presentation</vt:lpstr>
      <vt:lpstr>Phylogenetic Reconstruction</vt:lpstr>
      <vt:lpstr>Maximum Likelihood Summary</vt:lpstr>
      <vt:lpstr>PowerPoint Presentation</vt:lpstr>
      <vt:lpstr>Parameterization of ML</vt:lpstr>
      <vt:lpstr>Parameterization of ML</vt:lpstr>
    </vt:vector>
  </TitlesOfParts>
  <Company>University of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Uses of Phylogenetics</dc:title>
  <dc:creator>Rounak Vyas</dc:creator>
  <cp:lastModifiedBy>Rounak Vyas</cp:lastModifiedBy>
  <cp:revision>14</cp:revision>
  <dcterms:created xsi:type="dcterms:W3CDTF">2016-05-17T18:13:10Z</dcterms:created>
  <dcterms:modified xsi:type="dcterms:W3CDTF">2016-05-18T08:35:10Z</dcterms:modified>
</cp:coreProperties>
</file>