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Serif Pro" panose="020406030504050202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ggWKv0Mbi4viLJ0tUfdkexvKr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60A48-7F2A-4DAB-8F0D-27D0483EA448}">
  <a:tblStyle styleId="{C7860A48-7F2A-4DAB-8F0D-27D0483EA4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C662C8-51C1-472F-9FB4-A759E5CCDF2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multitask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Multiuse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perating_syste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--invert-match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--count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print a count of matching lines for each input file.  With the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--invert-match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 (see below), count non-matching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 family of </a:t>
            </a:r>
            <a:r>
              <a:rPr lang="en-US" b="0" i="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multitasking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b="0" i="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multiuser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computer </a:t>
            </a:r>
            <a:r>
              <a:rPr lang="en-US" b="0" i="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systems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started 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1969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based on a model of 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free and open-source 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different versions of unix are called </a:t>
            </a:r>
            <a:r>
              <a:rPr lang="en-US" b="1"/>
              <a:t>distributions</a:t>
            </a:r>
            <a:r>
              <a:rPr lang="en-US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Famous unix distribution: all </a:t>
            </a:r>
            <a:r>
              <a:rPr lang="en-US" b="1"/>
              <a:t>linux</a:t>
            </a:r>
            <a:r>
              <a:rPr lang="en-US"/>
              <a:t> systems like</a:t>
            </a:r>
            <a:r>
              <a:rPr lang="en-US" b="1"/>
              <a:t> ubuntu Debian</a:t>
            </a:r>
            <a:r>
              <a:rPr lang="en-US"/>
              <a:t>, etc </a:t>
            </a:r>
            <a:r>
              <a:rPr lang="en-US" b="1" i="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macOS, Andoid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computer program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at the core of a computer's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operating system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generally has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complete control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over system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always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resident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 memory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facilitates interactions between hardware and software components.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One of the main things to know is the 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filesystem structure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 unix </a:t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and how to 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navigate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around 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controls how data 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retrieved</a:t>
            </a:r>
            <a:endParaRPr b="1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system configuration files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user directories and files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contains executable commands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df : </a:t>
            </a:r>
            <a:r>
              <a:rPr lang="en-US" b="0" i="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the amount of disk space available on the filesystem with each file name's argument</a:t>
            </a: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Pwd:</a:t>
            </a: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* file or directory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-rw-rw-r- permissions: user, group, other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1 : number of linked hard-links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lilo: owner of the file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lilo: to which group this file belongs to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0: size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Feb 26 07:08 modification/creation date and time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file1: file/directory name</a:t>
            </a:r>
            <a:endParaRPr b="0" i="0"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has a link to itself and its parent</a:t>
            </a:r>
            <a:endParaRPr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Without -R, the cp command skips directories.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-r is identical with -R on Linux, it differs in some edge cases on some other unix variants.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The -a option means -R and some other preservation options.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It attempts to make a copy that's as close to the original as possible: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directory tree,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file types,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contents,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metadata (times, permissions, extended attributes, etc.).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498787" y="2256076"/>
            <a:ext cx="6146424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248" y="114981"/>
            <a:ext cx="2773372" cy="113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928040" y="1655114"/>
            <a:ext cx="7399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928040" y="1655114"/>
            <a:ext cx="7399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rna.org/bioinfo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498787" y="2256076"/>
            <a:ext cx="6146424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7500"/>
            <a:r>
              <a:rPr lang="en-US"/>
              <a:t>Practical Bioinformatics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3754699" y="3137258"/>
            <a:ext cx="18256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3000">
                <a:solidFill>
                  <a:srgbClr val="666666"/>
                </a:solidFill>
              </a:rPr>
              <a:t>Basic Unix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060028" y="5554049"/>
            <a:ext cx="5019772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Lukas Malfertheiner 	      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lukas.malfertheiner@uzh.ch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    Radja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Hachilif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	            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radja.hachilif@uzh.ch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300609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Displaying file content</a:t>
            </a:r>
            <a:endParaRPr sz="2200"/>
          </a:p>
        </p:txBody>
      </p:sp>
      <p:sp>
        <p:nvSpPr>
          <p:cNvPr id="195" name="Google Shape;195;p12"/>
          <p:cNvSpPr txBox="1"/>
          <p:nvPr/>
        </p:nvSpPr>
        <p:spPr>
          <a:xfrm>
            <a:off x="612359" y="899750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691087" y="1428569"/>
            <a:ext cx="6760845" cy="10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lnSpc>
                <a:spcPct val="118333"/>
              </a:lnSpc>
            </a:pPr>
            <a:r>
              <a:rPr lang="en-US" sz="1800">
                <a:solidFill>
                  <a:schemeClr val="dk1"/>
                </a:solidFill>
              </a:rPr>
              <a:t>Outputs file content in a paginated fashion</a:t>
            </a:r>
            <a:endParaRPr sz="1800">
              <a:solidFill>
                <a:schemeClr val="dk1"/>
              </a:solidFill>
            </a:endParaRPr>
          </a:p>
          <a:p>
            <a:pPr marL="12700" marR="5080">
              <a:lnSpc>
                <a:spcPct val="116666"/>
              </a:lnSpc>
              <a:spcBef>
                <a:spcPts val="90"/>
              </a:spcBef>
            </a:pPr>
            <a:r>
              <a:rPr lang="en-US" sz="1800">
                <a:solidFill>
                  <a:schemeClr val="dk1"/>
                </a:solidFill>
              </a:rPr>
              <a:t>Use arrows [up, down], [enter] and [space] to navigate, press [q] to  quit; use /&lt;pattern&gt; for search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612359" y="3492324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691087" y="3982806"/>
            <a:ext cx="2554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complete file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612359" y="2425525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zless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proteins.fasta.gz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691085" y="2944591"/>
            <a:ext cx="3787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Can also show gzip compressed files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612359" y="4645300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91084" y="5135781"/>
            <a:ext cx="34817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first 10 lines of the file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612359" y="5685013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91084" y="6175494"/>
            <a:ext cx="34696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last 10 lines of the 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78269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Difference between two files</a:t>
            </a:r>
            <a:endParaRPr sz="2200"/>
          </a:p>
        </p:txBody>
      </p:sp>
      <p:sp>
        <p:nvSpPr>
          <p:cNvPr id="210" name="Google Shape;210;p13"/>
          <p:cNvSpPr txBox="1"/>
          <p:nvPr/>
        </p:nvSpPr>
        <p:spPr>
          <a:xfrm>
            <a:off x="612359" y="3260975"/>
            <a:ext cx="52293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 file2.txt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12359" y="3910702"/>
            <a:ext cx="5224780" cy="1740471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3c3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three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5a6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six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612349" y="1301402"/>
            <a:ext cx="2246400" cy="147891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90805" marR="14624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one  two  three  four  five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691086" y="899914"/>
            <a:ext cx="7372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600" b="1">
                <a:solidFill>
                  <a:schemeClr val="dk1"/>
                </a:solidFill>
              </a:rPr>
              <a:t>file1.txt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2918950" y="1301400"/>
            <a:ext cx="2330700" cy="171743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90805" marR="1586230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one  two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20"/>
              </a:spcBef>
            </a:pPr>
            <a:endParaRPr sz="1550">
              <a:solidFill>
                <a:schemeClr val="dk1"/>
              </a:solidFill>
            </a:endParaRPr>
          </a:p>
          <a:p>
            <a:pPr marL="90805" marR="1575435" algn="just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four  five  six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2858901" y="919665"/>
            <a:ext cx="7372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600" b="1">
                <a:solidFill>
                  <a:schemeClr val="dk1"/>
                </a:solidFill>
              </a:rPr>
              <a:t>file2.txt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691084" y="5827794"/>
            <a:ext cx="5210810" cy="66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lnSpc>
                <a:spcPct val="118333"/>
              </a:lnSpc>
            </a:pPr>
            <a:r>
              <a:rPr lang="en-US" sz="1800" b="1">
                <a:solidFill>
                  <a:schemeClr val="dk1"/>
                </a:solidFill>
              </a:rPr>
              <a:t>3c3</a:t>
            </a:r>
            <a:r>
              <a:rPr lang="en-US" sz="1800">
                <a:solidFill>
                  <a:schemeClr val="dk1"/>
                </a:solidFill>
              </a:rPr>
              <a:t>: change line 3 of second file to line 3 of first file</a:t>
            </a:r>
            <a:endParaRPr sz="1800">
              <a:solidFill>
                <a:schemeClr val="dk1"/>
              </a:solidFill>
            </a:endParaRPr>
          </a:p>
          <a:p>
            <a:pPr marL="12700">
              <a:lnSpc>
                <a:spcPct val="118333"/>
              </a:lnSpc>
            </a:pPr>
            <a:r>
              <a:rPr lang="en-US" sz="1800" b="1">
                <a:solidFill>
                  <a:schemeClr val="dk1"/>
                </a:solidFill>
              </a:rPr>
              <a:t>5a6</a:t>
            </a:r>
            <a:r>
              <a:rPr lang="en-US" sz="1800">
                <a:solidFill>
                  <a:schemeClr val="dk1"/>
                </a:solidFill>
              </a:rPr>
              <a:t>: add line 6 of second file after line 5 of first 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2543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Finding (searching) files</a:t>
            </a:r>
            <a:endParaRPr sz="2200"/>
          </a:p>
        </p:txBody>
      </p:sp>
      <p:sp>
        <p:nvSpPr>
          <p:cNvPr id="222" name="Google Shape;222;p14"/>
          <p:cNvSpPr txBox="1"/>
          <p:nvPr/>
        </p:nvSpPr>
        <p:spPr>
          <a:xfrm>
            <a:off x="709209" y="841250"/>
            <a:ext cx="52293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-name "*.txt"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09209" y="1414775"/>
            <a:ext cx="5224780" cy="90582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./file1.txt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./protein_abundance.txt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./file2.txt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09211" y="3091650"/>
            <a:ext cx="5229225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five *.txt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09209" y="3665177"/>
            <a:ext cx="5224780" cy="63337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90805" marR="3418204">
              <a:lnSpc>
                <a:spcPct val="112500"/>
              </a:lnSpc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:five 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file2.txt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:five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247524" y="2539751"/>
            <a:ext cx="354965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Searching files for content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09211" y="5069425"/>
            <a:ext cx="5229225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709209" y="5642952"/>
            <a:ext cx="5224780" cy="1125855"/>
          </a:xfrm>
          <a:custGeom>
            <a:avLst/>
            <a:gdLst/>
            <a:ahLst/>
            <a:cxnLst/>
            <a:rect l="l" t="t" r="r" b="b"/>
            <a:pathLst>
              <a:path w="5224780" h="1125854" extrusionOk="0">
                <a:moveTo>
                  <a:pt x="5224500" y="0"/>
                </a:moveTo>
                <a:lnTo>
                  <a:pt x="0" y="0"/>
                </a:lnTo>
                <a:lnTo>
                  <a:pt x="0" y="1125665"/>
                </a:lnTo>
                <a:lnTo>
                  <a:pt x="5224500" y="1125665"/>
                </a:lnTo>
                <a:lnTo>
                  <a:pt x="522450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09877" y="5686055"/>
            <a:ext cx="3317875" cy="11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44220" indent="-244475">
              <a:lnSpc>
                <a:spcPct val="116250"/>
              </a:lnSpc>
              <a:buClr>
                <a:schemeClr val="dk1"/>
              </a:buClr>
              <a:buSzPts val="1600"/>
              <a:buFont typeface="Courier New"/>
              <a:buAutoNum type="arabicPlain" startAt="5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4220" indent="-244475">
              <a:lnSpc>
                <a:spcPct val="112500"/>
              </a:lnSpc>
              <a:buClr>
                <a:schemeClr val="dk1"/>
              </a:buClr>
              <a:buSzPts val="1600"/>
              <a:buFont typeface="Courier New"/>
              <a:buAutoNum type="arabicPlain" startAt="5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20489 protein_abundance.txt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20500 total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47526" y="4593725"/>
            <a:ext cx="29279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Counting lines in files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92302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Redirections to files (&lt;, &gt;, &gt;&gt;)</a:t>
            </a:r>
            <a:endParaRPr sz="2200"/>
          </a:p>
        </p:txBody>
      </p:sp>
      <p:sp>
        <p:nvSpPr>
          <p:cNvPr id="237" name="Google Shape;237;p15"/>
          <p:cNvSpPr txBox="1"/>
          <p:nvPr/>
        </p:nvSpPr>
        <p:spPr>
          <a:xfrm>
            <a:off x="709210" y="917450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poem.txt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09211" y="1536452"/>
            <a:ext cx="6100445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universe"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poem.txt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247527" y="2307826"/>
            <a:ext cx="55378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Redirections between commands (|, pipe)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3410" y="2880374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-w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3410" y="3561001"/>
            <a:ext cx="6096000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protein_abundance.txt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3410" y="4268027"/>
            <a:ext cx="6096000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3410" y="5068850"/>
            <a:ext cx="60960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-c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3410" y="5712424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-v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713411" y="6324941"/>
            <a:ext cx="1900555" cy="422275"/>
          </a:xfrm>
          <a:custGeom>
            <a:avLst/>
            <a:gdLst/>
            <a:ahLst/>
            <a:cxnLst/>
            <a:rect l="l" t="t" r="r" b="b"/>
            <a:pathLst>
              <a:path w="1900555" h="422275" extrusionOk="0">
                <a:moveTo>
                  <a:pt x="1900482" y="0"/>
                </a:moveTo>
                <a:lnTo>
                  <a:pt x="0" y="0"/>
                </a:lnTo>
                <a:lnTo>
                  <a:pt x="0" y="422098"/>
                </a:lnTo>
                <a:lnTo>
                  <a:pt x="1900482" y="422098"/>
                </a:lnTo>
                <a:lnTo>
                  <a:pt x="190048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92136" y="6365490"/>
            <a:ext cx="12452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 grep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/>
        </p:nvSpPr>
        <p:spPr>
          <a:xfrm>
            <a:off x="689409" y="2137501"/>
            <a:ext cx="4230370" cy="7740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"My first script :)"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28206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Editing files with "vi"</a:t>
            </a:r>
            <a:endParaRPr sz="2200"/>
          </a:p>
        </p:txBody>
      </p:sp>
      <p:sp>
        <p:nvSpPr>
          <p:cNvPr id="253" name="Google Shape;253;p16"/>
          <p:cNvSpPr txBox="1"/>
          <p:nvPr/>
        </p:nvSpPr>
        <p:spPr>
          <a:xfrm>
            <a:off x="709209" y="993650"/>
            <a:ext cx="419481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5172109" y="2280906"/>
            <a:ext cx="3785870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press </a:t>
            </a:r>
            <a:r>
              <a:rPr lang="en-US" sz="1800" b="1">
                <a:solidFill>
                  <a:schemeClr val="dk1"/>
                </a:solidFill>
              </a:rPr>
              <a:t>ESC </a:t>
            </a:r>
            <a:r>
              <a:rPr lang="en-US" sz="1800">
                <a:solidFill>
                  <a:schemeClr val="dk1"/>
                </a:solidFill>
              </a:rPr>
              <a:t>(enters </a:t>
            </a:r>
            <a:r>
              <a:rPr lang="en-US" sz="1800" b="1">
                <a:solidFill>
                  <a:schemeClr val="dk1"/>
                </a:solidFill>
              </a:rPr>
              <a:t>command mode</a:t>
            </a:r>
            <a:r>
              <a:rPr lang="en-US" sz="1800">
                <a:solidFill>
                  <a:schemeClr val="dk1"/>
                </a:solidFill>
              </a:rPr>
              <a:t>)  type </a:t>
            </a:r>
            <a:r>
              <a:rPr lang="en-US" sz="1800">
                <a:solidFill>
                  <a:srgbClr val="FF0000"/>
                </a:solidFill>
              </a:rPr>
              <a:t>:wq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172109" y="911217"/>
            <a:ext cx="2922270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vi is in command mode  press </a:t>
            </a:r>
            <a:r>
              <a:rPr lang="en-US" sz="1800" b="1">
                <a:solidFill>
                  <a:schemeClr val="dk1"/>
                </a:solidFill>
              </a:rPr>
              <a:t>i </a:t>
            </a:r>
            <a:r>
              <a:rPr lang="en-US" sz="1800">
                <a:solidFill>
                  <a:schemeClr val="dk1"/>
                </a:solidFill>
              </a:rPr>
              <a:t>(enters </a:t>
            </a:r>
            <a:r>
              <a:rPr lang="en-US" sz="1800" b="1">
                <a:solidFill>
                  <a:schemeClr val="dk1"/>
                </a:solidFill>
              </a:rPr>
              <a:t>insert mode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709211" y="3478976"/>
            <a:ext cx="4220845" cy="7740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chmod +x 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709212" y="4502400"/>
            <a:ext cx="4211955" cy="30264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/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 script :)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5160425" y="3543241"/>
            <a:ext cx="3532504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set executable flat to first_script.sh  and run the script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247524" y="274476"/>
            <a:ext cx="25400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Where to get help?</a:t>
            </a:r>
            <a:endParaRPr sz="2200"/>
          </a:p>
        </p:txBody>
      </p:sp>
      <p:sp>
        <p:nvSpPr>
          <p:cNvPr id="265" name="Google Shape;265;p17"/>
          <p:cNvSpPr txBox="1"/>
          <p:nvPr/>
        </p:nvSpPr>
        <p:spPr>
          <a:xfrm>
            <a:off x="709210" y="917450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709210" y="1501224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-h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709210" y="2155424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247526" y="3035475"/>
            <a:ext cx="32391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And after you are done?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09210" y="3593450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6816959" y="6601143"/>
            <a:ext cx="21520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http://en.wikipedia.org/wiki/Unix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9" y="1530473"/>
            <a:ext cx="9069755" cy="475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3717974" y="3165966"/>
            <a:ext cx="1708150" cy="75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715" algn="ctr">
              <a:lnSpc>
                <a:spcPct val="118400"/>
              </a:lnSpc>
            </a:pPr>
            <a:r>
              <a:rPr lang="en-US" sz="2500" b="1">
                <a:solidFill>
                  <a:schemeClr val="dk1"/>
                </a:solidFill>
              </a:rPr>
              <a:t>KERNEL</a:t>
            </a:r>
            <a:endParaRPr sz="2500">
              <a:solidFill>
                <a:schemeClr val="dk1"/>
              </a:solidFill>
            </a:endParaRPr>
          </a:p>
          <a:p>
            <a:pPr algn="ctr">
              <a:lnSpc>
                <a:spcPct val="117499"/>
              </a:lnSpc>
            </a:pPr>
            <a:r>
              <a:rPr lang="en-US" sz="1600">
                <a:solidFill>
                  <a:schemeClr val="dk1"/>
                </a:solidFill>
              </a:rPr>
              <a:t>(operating system)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275395" y="900837"/>
            <a:ext cx="2593213" cy="104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>
              <a:lnSpc>
                <a:spcPct val="118400"/>
              </a:lnSpc>
            </a:pPr>
            <a:r>
              <a:rPr lang="en-US"/>
              <a:t>HARDWARE</a:t>
            </a:r>
            <a:endParaRPr/>
          </a:p>
          <a:p>
            <a:pPr algn="ctr">
              <a:lnSpc>
                <a:spcPct val="117499"/>
              </a:lnSpc>
            </a:pPr>
            <a:r>
              <a:rPr lang="en-US" sz="1600"/>
              <a:t>(CPU, MEMORY, DEVICES)</a:t>
            </a:r>
            <a:endParaRPr sz="1600"/>
          </a:p>
        </p:txBody>
      </p:sp>
      <p:sp>
        <p:nvSpPr>
          <p:cNvPr id="65" name="Google Shape;65;p3"/>
          <p:cNvSpPr txBox="1"/>
          <p:nvPr/>
        </p:nvSpPr>
        <p:spPr>
          <a:xfrm>
            <a:off x="3633151" y="5410496"/>
            <a:ext cx="187833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500">
                <a:solidFill>
                  <a:schemeClr val="dk1"/>
                </a:solidFill>
              </a:rPr>
              <a:t>PROGRAMS</a:t>
            </a:r>
            <a:endParaRPr sz="2500">
              <a:solidFill>
                <a:schemeClr val="dk1"/>
              </a:solidFill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4463963" y="1944414"/>
            <a:ext cx="216535" cy="1169930"/>
            <a:chOff x="4463961" y="1622094"/>
            <a:chExt cx="216535" cy="1492250"/>
          </a:xfrm>
        </p:grpSpPr>
        <p:sp>
          <p:nvSpPr>
            <p:cNvPr id="67" name="Google Shape;67;p3"/>
            <p:cNvSpPr/>
            <p:nvPr/>
          </p:nvSpPr>
          <p:spPr>
            <a:xfrm>
              <a:off x="4571996" y="1842388"/>
              <a:ext cx="0" cy="1051560"/>
            </a:xfrm>
            <a:custGeom>
              <a:avLst/>
              <a:gdLst/>
              <a:ahLst/>
              <a:cxnLst/>
              <a:rect l="l" t="t" r="r" b="b"/>
              <a:pathLst>
                <a:path w="120000" h="1051560" extrusionOk="0">
                  <a:moveTo>
                    <a:pt x="0" y="0"/>
                  </a:moveTo>
                  <a:lnTo>
                    <a:pt x="0" y="19049"/>
                  </a:lnTo>
                  <a:lnTo>
                    <a:pt x="0" y="1032368"/>
                  </a:lnTo>
                  <a:lnTo>
                    <a:pt x="0" y="1051418"/>
                  </a:lnTo>
                </a:path>
              </a:pathLst>
            </a:cu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63961" y="1622094"/>
              <a:ext cx="216535" cy="1492250"/>
            </a:xfrm>
            <a:custGeom>
              <a:avLst/>
              <a:gdLst/>
              <a:ahLst/>
              <a:cxnLst/>
              <a:rect l="l" t="t" r="r" b="b"/>
              <a:pathLst>
                <a:path w="216535" h="1492250" extrusionOk="0">
                  <a:moveTo>
                    <a:pt x="216065" y="1275956"/>
                  </a:moveTo>
                  <a:lnTo>
                    <a:pt x="0" y="1275956"/>
                  </a:lnTo>
                  <a:lnTo>
                    <a:pt x="108026" y="1492021"/>
                  </a:lnTo>
                  <a:lnTo>
                    <a:pt x="216065" y="1275956"/>
                  </a:lnTo>
                  <a:close/>
                </a:path>
                <a:path w="216535" h="1492250" extrusionOk="0">
                  <a:moveTo>
                    <a:pt x="216065" y="216065"/>
                  </a:moveTo>
                  <a:lnTo>
                    <a:pt x="108026" y="0"/>
                  </a:lnTo>
                  <a:lnTo>
                    <a:pt x="0" y="216065"/>
                  </a:lnTo>
                  <a:lnTo>
                    <a:pt x="216065" y="21606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463963" y="3887215"/>
            <a:ext cx="216535" cy="1471930"/>
            <a:chOff x="4463961" y="3887215"/>
            <a:chExt cx="216535" cy="1471930"/>
          </a:xfrm>
        </p:grpSpPr>
        <p:sp>
          <p:nvSpPr>
            <p:cNvPr id="70" name="Google Shape;70;p3"/>
            <p:cNvSpPr/>
            <p:nvPr/>
          </p:nvSpPr>
          <p:spPr>
            <a:xfrm>
              <a:off x="4571996" y="4107513"/>
              <a:ext cx="0" cy="1031240"/>
            </a:xfrm>
            <a:custGeom>
              <a:avLst/>
              <a:gdLst/>
              <a:ahLst/>
              <a:cxnLst/>
              <a:rect l="l" t="t" r="r" b="b"/>
              <a:pathLst>
                <a:path w="120000" h="1031239" extrusionOk="0">
                  <a:moveTo>
                    <a:pt x="0" y="0"/>
                  </a:moveTo>
                  <a:lnTo>
                    <a:pt x="0" y="19050"/>
                  </a:lnTo>
                  <a:lnTo>
                    <a:pt x="0" y="1011774"/>
                  </a:lnTo>
                  <a:lnTo>
                    <a:pt x="0" y="1030824"/>
                  </a:lnTo>
                </a:path>
              </a:pathLst>
            </a:cu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463961" y="3887215"/>
              <a:ext cx="216535" cy="1471930"/>
            </a:xfrm>
            <a:custGeom>
              <a:avLst/>
              <a:gdLst/>
              <a:ahLst/>
              <a:cxnLst/>
              <a:rect l="l" t="t" r="r" b="b"/>
              <a:pathLst>
                <a:path w="216535" h="1471929" extrusionOk="0">
                  <a:moveTo>
                    <a:pt x="216065" y="1255356"/>
                  </a:moveTo>
                  <a:lnTo>
                    <a:pt x="0" y="1255356"/>
                  </a:lnTo>
                  <a:lnTo>
                    <a:pt x="108026" y="1471434"/>
                  </a:lnTo>
                  <a:lnTo>
                    <a:pt x="216065" y="1255356"/>
                  </a:lnTo>
                  <a:close/>
                </a:path>
                <a:path w="216535" h="1471929" extrusionOk="0">
                  <a:moveTo>
                    <a:pt x="216065" y="216065"/>
                  </a:moveTo>
                  <a:lnTo>
                    <a:pt x="108026" y="0"/>
                  </a:lnTo>
                  <a:lnTo>
                    <a:pt x="0" y="216065"/>
                  </a:lnTo>
                  <a:lnTo>
                    <a:pt x="216065" y="21606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727077" y="1636982"/>
            <a:ext cx="7873949" cy="4303180"/>
            <a:chOff x="727075" y="1636982"/>
            <a:chExt cx="7873949" cy="4303180"/>
          </a:xfrm>
        </p:grpSpPr>
        <p:pic>
          <p:nvPicPr>
            <p:cNvPr id="83" name="Google Shape;8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7075" y="1636982"/>
              <a:ext cx="7873949" cy="43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38525" y="2228582"/>
              <a:ext cx="289559" cy="616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5"/>
            <p:cNvSpPr/>
            <p:nvPr/>
          </p:nvSpPr>
          <p:spPr>
            <a:xfrm>
              <a:off x="4283306" y="2434642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w="120000" h="353060" extrusionOk="0">
                  <a:moveTo>
                    <a:pt x="0" y="0"/>
                  </a:moveTo>
                  <a:lnTo>
                    <a:pt x="0" y="352803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76625" y="224668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106679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6510" y="2348028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49373" y="2367889"/>
              <a:ext cx="449644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27590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Filesystem structure</a:t>
            </a:r>
            <a:endParaRPr sz="2200"/>
          </a:p>
        </p:txBody>
      </p:sp>
      <p:sp>
        <p:nvSpPr>
          <p:cNvPr id="90" name="Google Shape;90;p5"/>
          <p:cNvSpPr txBox="1"/>
          <p:nvPr/>
        </p:nvSpPr>
        <p:spPr>
          <a:xfrm>
            <a:off x="4342763" y="1172379"/>
            <a:ext cx="64262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500" b="1">
                <a:solidFill>
                  <a:schemeClr val="dk1"/>
                </a:solidFill>
              </a:rPr>
              <a:t>root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649374" y="2367891"/>
            <a:ext cx="45021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..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" name="Google Shape;92;p5"/>
          <p:cNvGrpSpPr/>
          <p:nvPr/>
        </p:nvGrpSpPr>
        <p:grpSpPr>
          <a:xfrm>
            <a:off x="4421064" y="904371"/>
            <a:ext cx="485970" cy="384073"/>
            <a:chOff x="4421064" y="904369"/>
            <a:chExt cx="485970" cy="384073"/>
          </a:xfrm>
        </p:grpSpPr>
        <p:pic>
          <p:nvPicPr>
            <p:cNvPr id="93" name="Google Shape;93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421064" y="904369"/>
              <a:ext cx="485970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63927" y="924232"/>
              <a:ext cx="400245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5"/>
          <p:cNvSpPr txBox="1"/>
          <p:nvPr/>
        </p:nvSpPr>
        <p:spPr>
          <a:xfrm>
            <a:off x="4463928" y="924234"/>
            <a:ext cx="40068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/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6" name="Google Shape;96;p5"/>
          <p:cNvGrpSpPr/>
          <p:nvPr/>
        </p:nvGrpSpPr>
        <p:grpSpPr>
          <a:xfrm>
            <a:off x="4183432" y="3259965"/>
            <a:ext cx="540404" cy="384073"/>
            <a:chOff x="4183432" y="3259963"/>
            <a:chExt cx="540404" cy="384073"/>
          </a:xfrm>
        </p:grpSpPr>
        <p:pic>
          <p:nvPicPr>
            <p:cNvPr id="97" name="Google Shape;97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83432" y="3259963"/>
              <a:ext cx="540404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226294" y="3279825"/>
              <a:ext cx="454679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5"/>
          <p:cNvSpPr txBox="1"/>
          <p:nvPr/>
        </p:nvSpPr>
        <p:spPr>
          <a:xfrm>
            <a:off x="4226296" y="3279827"/>
            <a:ext cx="45529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~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" name="Google Shape;100;p5"/>
          <p:cNvGrpSpPr/>
          <p:nvPr/>
        </p:nvGrpSpPr>
        <p:grpSpPr>
          <a:xfrm>
            <a:off x="4692904" y="3259965"/>
            <a:ext cx="387173" cy="384073"/>
            <a:chOff x="4692902" y="3259963"/>
            <a:chExt cx="387173" cy="384073"/>
          </a:xfrm>
        </p:grpSpPr>
        <p:pic>
          <p:nvPicPr>
            <p:cNvPr id="101" name="Google Shape;101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692902" y="3259963"/>
              <a:ext cx="387173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35765" y="3279825"/>
              <a:ext cx="301448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5"/>
            <p:cNvSpPr/>
            <p:nvPr/>
          </p:nvSpPr>
          <p:spPr>
            <a:xfrm>
              <a:off x="4735765" y="3279825"/>
              <a:ext cx="301625" cy="298450"/>
            </a:xfrm>
            <a:custGeom>
              <a:avLst/>
              <a:gdLst/>
              <a:ahLst/>
              <a:cxnLst/>
              <a:rect l="l" t="t" r="r" b="b"/>
              <a:pathLst>
                <a:path w="301625" h="298450" extrusionOk="0">
                  <a:moveTo>
                    <a:pt x="0" y="0"/>
                  </a:moveTo>
                  <a:lnTo>
                    <a:pt x="301448" y="0"/>
                  </a:lnTo>
                  <a:lnTo>
                    <a:pt x="301448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5"/>
          <p:cNvSpPr txBox="1"/>
          <p:nvPr/>
        </p:nvSpPr>
        <p:spPr>
          <a:xfrm>
            <a:off x="4735767" y="3279827"/>
            <a:ext cx="301625" cy="2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3799723" y="3486781"/>
            <a:ext cx="535369" cy="662204"/>
            <a:chOff x="3799721" y="3486781"/>
            <a:chExt cx="535369" cy="662204"/>
          </a:xfrm>
        </p:grpSpPr>
        <p:pic>
          <p:nvPicPr>
            <p:cNvPr id="106" name="Google Shape;106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922626" y="3486781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5"/>
            <p:cNvSpPr/>
            <p:nvPr/>
          </p:nvSpPr>
          <p:spPr>
            <a:xfrm>
              <a:off x="4067406" y="3692841"/>
              <a:ext cx="0" cy="391160"/>
            </a:xfrm>
            <a:custGeom>
              <a:avLst/>
              <a:gdLst/>
              <a:ahLst/>
              <a:cxnLst/>
              <a:rect l="l" t="t" r="r" b="b"/>
              <a:pathLst>
                <a:path w="120000" h="391160" extrusionOk="0">
                  <a:moveTo>
                    <a:pt x="0" y="0"/>
                  </a:moveTo>
                  <a:lnTo>
                    <a:pt x="0" y="390774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60726" y="350488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106679" y="0"/>
                  </a:moveTo>
                  <a:lnTo>
                    <a:pt x="0" y="213359"/>
                  </a:lnTo>
                  <a:lnTo>
                    <a:pt x="213360" y="21335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9721" y="3764912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842584" y="3784775"/>
              <a:ext cx="449644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5"/>
            <p:cNvSpPr/>
            <p:nvPr/>
          </p:nvSpPr>
          <p:spPr>
            <a:xfrm>
              <a:off x="3842584" y="3784775"/>
              <a:ext cx="450215" cy="298450"/>
            </a:xfrm>
            <a:custGeom>
              <a:avLst/>
              <a:gdLst/>
              <a:ahLst/>
              <a:cxnLst/>
              <a:rect l="l" t="t" r="r" b="b"/>
              <a:pathLst>
                <a:path w="450214" h="298450" extrusionOk="0">
                  <a:moveTo>
                    <a:pt x="0" y="0"/>
                  </a:moveTo>
                  <a:lnTo>
                    <a:pt x="449644" y="0"/>
                  </a:lnTo>
                  <a:lnTo>
                    <a:pt x="449644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5"/>
          <p:cNvSpPr txBox="1"/>
          <p:nvPr/>
        </p:nvSpPr>
        <p:spPr>
          <a:xfrm>
            <a:off x="3847346" y="3804462"/>
            <a:ext cx="44069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"/>
            <a:r>
              <a:rPr lang="en-US">
                <a:solidFill>
                  <a:srgbClr val="FFFFFF"/>
                </a:solidFill>
              </a:rPr>
              <a:t>cd ..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3" name="Google Shape;113;p5"/>
          <p:cNvGraphicFramePr/>
          <p:nvPr/>
        </p:nvGraphicFramePr>
        <p:xfrm>
          <a:off x="891421" y="4962844"/>
          <a:ext cx="468000" cy="491875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2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525"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501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2375" marB="0">
                    <a:lnL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2375" marB="0">
                    <a:lnL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Google Shape;114;p5"/>
          <p:cNvGrpSpPr/>
          <p:nvPr/>
        </p:nvGrpSpPr>
        <p:grpSpPr>
          <a:xfrm>
            <a:off x="853323" y="4756784"/>
            <a:ext cx="535369" cy="763803"/>
            <a:chOff x="853321" y="4756782"/>
            <a:chExt cx="535369" cy="763803"/>
          </a:xfrm>
        </p:grpSpPr>
        <p:pic>
          <p:nvPicPr>
            <p:cNvPr id="115" name="Google Shape;115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76225" y="4756782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5"/>
            <p:cNvSpPr/>
            <p:nvPr/>
          </p:nvSpPr>
          <p:spPr>
            <a:xfrm>
              <a:off x="1014325" y="477488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 extrusionOk="0">
                  <a:moveTo>
                    <a:pt x="106680" y="0"/>
                  </a:moveTo>
                  <a:lnTo>
                    <a:pt x="0" y="213359"/>
                  </a:lnTo>
                  <a:lnTo>
                    <a:pt x="213360" y="21335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3321" y="5136512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183" y="5156375"/>
            <a:ext cx="449644" cy="298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5"/>
          <p:cNvGrpSpPr/>
          <p:nvPr/>
        </p:nvGrpSpPr>
        <p:grpSpPr>
          <a:xfrm>
            <a:off x="1625616" y="4243297"/>
            <a:ext cx="811966" cy="745104"/>
            <a:chOff x="1625616" y="4243297"/>
            <a:chExt cx="811966" cy="745104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886819" y="4333467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5"/>
            <p:cNvSpPr/>
            <p:nvPr/>
          </p:nvSpPr>
          <p:spPr>
            <a:xfrm>
              <a:off x="2031599" y="4351567"/>
              <a:ext cx="0" cy="391160"/>
            </a:xfrm>
            <a:custGeom>
              <a:avLst/>
              <a:gdLst/>
              <a:ahLst/>
              <a:cxnLst/>
              <a:rect l="l" t="t" r="r" b="b"/>
              <a:pathLst>
                <a:path w="120000" h="391160" extrusionOk="0">
                  <a:moveTo>
                    <a:pt x="0" y="0"/>
                  </a:moveTo>
                  <a:lnTo>
                    <a:pt x="0" y="390774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924919" y="4716941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213360" y="0"/>
                  </a:moveTo>
                  <a:lnTo>
                    <a:pt x="0" y="0"/>
                  </a:lnTo>
                  <a:lnTo>
                    <a:pt x="10668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625616" y="4243297"/>
              <a:ext cx="811966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668478" y="4263160"/>
              <a:ext cx="726241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5"/>
            <p:cNvSpPr/>
            <p:nvPr/>
          </p:nvSpPr>
          <p:spPr>
            <a:xfrm>
              <a:off x="1668478" y="4263160"/>
              <a:ext cx="726440" cy="298450"/>
            </a:xfrm>
            <a:custGeom>
              <a:avLst/>
              <a:gdLst/>
              <a:ahLst/>
              <a:cxnLst/>
              <a:rect l="l" t="t" r="r" b="b"/>
              <a:pathLst>
                <a:path w="726439" h="298450" extrusionOk="0">
                  <a:moveTo>
                    <a:pt x="0" y="0"/>
                  </a:moveTo>
                  <a:lnTo>
                    <a:pt x="726241" y="0"/>
                  </a:lnTo>
                  <a:lnTo>
                    <a:pt x="726241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5"/>
          <p:cNvSpPr txBox="1"/>
          <p:nvPr/>
        </p:nvSpPr>
        <p:spPr>
          <a:xfrm>
            <a:off x="1673243" y="4282847"/>
            <a:ext cx="7169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"/>
            <a:r>
              <a:rPr lang="en-US">
                <a:solidFill>
                  <a:srgbClr val="FFFFFF"/>
                </a:solidFill>
              </a:rPr>
              <a:t>cd work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5026642" y="2315726"/>
            <a:ext cx="1174815" cy="580109"/>
            <a:chOff x="5026640" y="2315724"/>
            <a:chExt cx="1174815" cy="580109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26640" y="2315724"/>
              <a:ext cx="289559" cy="580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5171420" y="2333824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w="120000" h="316230" extrusionOk="0">
                  <a:moveTo>
                    <a:pt x="0" y="0"/>
                  </a:moveTo>
                  <a:lnTo>
                    <a:pt x="0" y="315949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5064740" y="262437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213360" y="0"/>
                  </a:moveTo>
                  <a:lnTo>
                    <a:pt x="0" y="0"/>
                  </a:lnTo>
                  <a:lnTo>
                    <a:pt x="10668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5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320123" y="2348028"/>
              <a:ext cx="881332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362986" y="2367889"/>
              <a:ext cx="795607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"/>
          <p:cNvSpPr txBox="1"/>
          <p:nvPr/>
        </p:nvSpPr>
        <p:spPr>
          <a:xfrm>
            <a:off x="5362988" y="2367891"/>
            <a:ext cx="79565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home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247527" y="1081401"/>
            <a:ext cx="8252459" cy="421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12700" marR="71120"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</a:rPr>
              <a:t>The most generic sense of the term </a:t>
            </a:r>
            <a:r>
              <a:rPr lang="en-US" sz="2000" b="1">
                <a:solidFill>
                  <a:schemeClr val="dk1"/>
                </a:solidFill>
              </a:rPr>
              <a:t>shell </a:t>
            </a:r>
            <a:r>
              <a:rPr lang="en-US" sz="2000">
                <a:solidFill>
                  <a:schemeClr val="dk1"/>
                </a:solidFill>
              </a:rPr>
              <a:t>means any program that users  employ to type commands.</a:t>
            </a:r>
            <a:endParaRPr sz="2000">
              <a:solidFill>
                <a:schemeClr val="dk1"/>
              </a:solidFill>
            </a:endParaRPr>
          </a:p>
          <a:p>
            <a:endParaRPr sz="2000">
              <a:solidFill>
                <a:schemeClr val="dk1"/>
              </a:solidFill>
            </a:endParaRPr>
          </a:p>
          <a:p>
            <a:pPr marL="12700" marR="394970"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</a:rPr>
              <a:t>A </a:t>
            </a:r>
            <a:r>
              <a:rPr lang="en-US" sz="2000" b="1">
                <a:solidFill>
                  <a:schemeClr val="dk1"/>
                </a:solidFill>
              </a:rPr>
              <a:t>shell </a:t>
            </a:r>
            <a:r>
              <a:rPr lang="en-US" sz="2000">
                <a:solidFill>
                  <a:schemeClr val="dk1"/>
                </a:solidFill>
              </a:rPr>
              <a:t>is software that provides an interface for users of an operating  system to access the services of a kernel.</a:t>
            </a:r>
            <a:endParaRPr sz="2000">
              <a:solidFill>
                <a:schemeClr val="dk1"/>
              </a:solidFill>
            </a:endParaRPr>
          </a:p>
          <a:p>
            <a:endParaRPr sz="2200">
              <a:solidFill>
                <a:schemeClr val="dk1"/>
              </a:solidFill>
            </a:endParaRPr>
          </a:p>
          <a:p>
            <a:pPr>
              <a:spcBef>
                <a:spcPts val="35"/>
              </a:spcBef>
            </a:pPr>
            <a:endParaRPr sz="3050">
              <a:solidFill>
                <a:schemeClr val="dk1"/>
              </a:solidFill>
            </a:endParaRPr>
          </a:p>
          <a:p>
            <a:pPr marL="4977765" marR="5080">
              <a:lnSpc>
                <a:spcPct val="115000"/>
              </a:lnSpc>
            </a:pPr>
            <a:r>
              <a:rPr lang="en-US" sz="2000" b="1">
                <a:solidFill>
                  <a:schemeClr val="dk1"/>
                </a:solidFill>
              </a:rPr>
              <a:t>CLI</a:t>
            </a:r>
            <a:r>
              <a:rPr lang="en-US" sz="2000">
                <a:solidFill>
                  <a:schemeClr val="dk1"/>
                </a:solidFill>
              </a:rPr>
              <a:t>: command line (once the  only way to control the  computer)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15"/>
              </a:spcBef>
            </a:pPr>
            <a:endParaRPr sz="1850">
              <a:solidFill>
                <a:schemeClr val="dk1"/>
              </a:solidFill>
            </a:endParaRPr>
          </a:p>
          <a:p>
            <a:pPr marL="4977765"/>
            <a:r>
              <a:rPr lang="en-US" sz="2000" b="1">
                <a:solidFill>
                  <a:schemeClr val="dk1"/>
                </a:solidFill>
              </a:rPr>
              <a:t>GUI</a:t>
            </a:r>
            <a:r>
              <a:rPr lang="en-US" sz="2000">
                <a:solidFill>
                  <a:schemeClr val="dk1"/>
                </a:solidFill>
              </a:rPr>
              <a:t>: graphical user interface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840" y="3347465"/>
            <a:ext cx="4636803" cy="324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69342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Shell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164083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Shell basics</a:t>
            </a:r>
            <a:endParaRPr sz="2200"/>
          </a:p>
        </p:txBody>
      </p:sp>
      <p:sp>
        <p:nvSpPr>
          <p:cNvPr id="147" name="Google Shape;147;p7"/>
          <p:cNvSpPr/>
          <p:nvPr/>
        </p:nvSpPr>
        <p:spPr>
          <a:xfrm>
            <a:off x="923091" y="3175279"/>
            <a:ext cx="7409180" cy="2325370"/>
          </a:xfrm>
          <a:custGeom>
            <a:avLst/>
            <a:gdLst/>
            <a:ahLst/>
            <a:cxnLst/>
            <a:rect l="l" t="t" r="r" b="b"/>
            <a:pathLst>
              <a:path w="7409180" h="2325370" extrusionOk="0">
                <a:moveTo>
                  <a:pt x="7409098" y="0"/>
                </a:moveTo>
                <a:lnTo>
                  <a:pt x="0" y="0"/>
                </a:lnTo>
                <a:lnTo>
                  <a:pt x="0" y="2325024"/>
                </a:lnTo>
                <a:lnTo>
                  <a:pt x="7409098" y="2325024"/>
                </a:lnTo>
                <a:lnTo>
                  <a:pt x="7409098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4246678146"/>
              </p:ext>
            </p:extLst>
          </p:nvPr>
        </p:nvGraphicFramePr>
        <p:xfrm>
          <a:off x="928040" y="1655112"/>
          <a:ext cx="7407250" cy="3848544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18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422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whoami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080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uname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-a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080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df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-h</a:t>
                      </a:r>
                      <a:endParaRPr sz="20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6379" marR="11176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what is my  # show basic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username on this  info of the host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3035" marR="1358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host  OS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63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Filesystem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143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Used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25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Avail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03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Mounted on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overlay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169G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/sys/fs/cgroup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/dev/vda1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169G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/etc/hosts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/dev/shm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/proc/acpi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/proc/scsi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/sys/firmware</a:t>
                      </a:r>
                      <a:endParaRPr sz="16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8"/>
          <p:cNvGraphicFramePr/>
          <p:nvPr/>
        </p:nvGraphicFramePr>
        <p:xfrm>
          <a:off x="609599" y="744900"/>
          <a:ext cx="7398400" cy="2374160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2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are we?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	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 directory to /home/user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	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 one level up (/Users)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 as cd ~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are home</a:t>
                      </a:r>
                      <a:endParaRPr/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25019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Home directory (~)</a:t>
            </a:r>
            <a:endParaRPr sz="2200"/>
          </a:p>
        </p:txBody>
      </p:sp>
      <p:sp>
        <p:nvSpPr>
          <p:cNvPr id="156" name="Google Shape;156;p8"/>
          <p:cNvSpPr/>
          <p:nvPr/>
        </p:nvSpPr>
        <p:spPr>
          <a:xfrm>
            <a:off x="484477" y="4372978"/>
            <a:ext cx="8592185" cy="2001679"/>
          </a:xfrm>
          <a:custGeom>
            <a:avLst/>
            <a:gdLst/>
            <a:ahLst/>
            <a:cxnLst/>
            <a:rect l="l" t="t" r="r" b="b"/>
            <a:pathLst>
              <a:path w="8592185" h="1779270" extrusionOk="0">
                <a:moveTo>
                  <a:pt x="8592151" y="0"/>
                </a:moveTo>
                <a:lnTo>
                  <a:pt x="0" y="0"/>
                </a:lnTo>
                <a:lnTo>
                  <a:pt x="0" y="1778716"/>
                </a:lnTo>
                <a:lnTo>
                  <a:pt x="8592151" y="1778716"/>
                </a:lnTo>
                <a:lnTo>
                  <a:pt x="859215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47525" y="3232075"/>
            <a:ext cx="8298300" cy="3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834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= /home/username</a:t>
            </a:r>
            <a:endParaRPr/>
          </a:p>
          <a:p>
            <a:pPr>
              <a:spcBef>
                <a:spcPts val="50"/>
              </a:spcBef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/>
            <a:r>
              <a:rPr lang="en-US" sz="2200" b="1">
                <a:solidFill>
                  <a:schemeClr val="dk1"/>
                </a:solidFill>
              </a:rPr>
              <a:t>Download exercise files</a:t>
            </a:r>
            <a:endParaRPr sz="2200">
              <a:solidFill>
                <a:schemeClr val="dk1"/>
              </a:solidFill>
            </a:endParaRPr>
          </a:p>
          <a:p>
            <a:pPr marL="328295">
              <a:lnSpc>
                <a:spcPct val="115555"/>
              </a:lnSpc>
              <a:spcBef>
                <a:spcPts val="1905"/>
              </a:spcBef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~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8295">
              <a:lnSpc>
                <a:spcPct val="111111"/>
              </a:lnSpc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-US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http://expressrna.org/bioinfo.tar.gz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 bioinfo.tgz</a:t>
            </a:r>
            <a:endParaRPr/>
          </a:p>
          <a:p>
            <a:pPr marL="328295">
              <a:lnSpc>
                <a:spcPct val="111111"/>
              </a:lnSpc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	 xfz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bioinfo.tgz</a:t>
            </a:r>
            <a:endParaRPr/>
          </a:p>
          <a:p>
            <a:pPr marL="328295">
              <a:lnSpc>
                <a:spcPct val="111111"/>
              </a:lnSpc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-l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endParaRPr/>
          </a:p>
          <a:p>
            <a:pPr marL="328295">
              <a:lnSpc>
                <a:spcPct val="115555"/>
              </a:lnSpc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3390">
              <a:spcBef>
                <a:spcPts val="1480"/>
              </a:spcBef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~/bioinfo = /home/username/bioinfo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9"/>
          <p:cNvGraphicFramePr/>
          <p:nvPr>
            <p:extLst>
              <p:ext uri="{D42A27DB-BD31-4B8C-83A1-F6EECF244321}">
                <p14:modId xmlns:p14="http://schemas.microsoft.com/office/powerpoint/2010/main" val="290142409"/>
              </p:ext>
            </p:extLst>
          </p:nvPr>
        </p:nvGraphicFramePr>
        <p:xfrm>
          <a:off x="612360" y="831774"/>
          <a:ext cx="8485500" cy="2589458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1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gridSpan="7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rwx</a:t>
                      </a: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r-xr-x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4096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17:15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dd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file1.txt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file2.txt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941506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protein_abundance.txt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proteins.fasta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proteins.fasta.gz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-rwxr-xr-x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script1.py</a:t>
                      </a:r>
                      <a:endParaRPr dirty="0"/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288226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List directory content</a:t>
            </a:r>
            <a:endParaRPr sz="2200"/>
          </a:p>
        </p:txBody>
      </p:sp>
      <p:sp>
        <p:nvSpPr>
          <p:cNvPr id="165" name="Google Shape;165;p9"/>
          <p:cNvSpPr txBox="1"/>
          <p:nvPr/>
        </p:nvSpPr>
        <p:spPr>
          <a:xfrm>
            <a:off x="447221" y="3347416"/>
            <a:ext cx="375285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Use special characters (?, *)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612359" y="3747908"/>
            <a:ext cx="2834640" cy="422275"/>
          </a:xfrm>
          <a:custGeom>
            <a:avLst/>
            <a:gdLst/>
            <a:ahLst/>
            <a:cxnLst/>
            <a:rect l="l" t="t" r="r" b="b"/>
            <a:pathLst>
              <a:path w="2834640" h="422275" extrusionOk="0">
                <a:moveTo>
                  <a:pt x="2834399" y="0"/>
                </a:moveTo>
                <a:lnTo>
                  <a:pt x="0" y="0"/>
                </a:lnTo>
                <a:lnTo>
                  <a:pt x="0" y="422098"/>
                </a:lnTo>
                <a:lnTo>
                  <a:pt x="2834399" y="422098"/>
                </a:lnTo>
                <a:lnTo>
                  <a:pt x="283439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9"/>
          <p:cNvGraphicFramePr/>
          <p:nvPr/>
        </p:nvGraphicFramePr>
        <p:xfrm>
          <a:off x="612360" y="3747906"/>
          <a:ext cx="8487425" cy="1147125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3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1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 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file?.txt</a:t>
                      </a:r>
                      <a:endParaRPr/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 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file1.txt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 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file2.txt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p9"/>
          <p:cNvSpPr/>
          <p:nvPr/>
        </p:nvSpPr>
        <p:spPr>
          <a:xfrm>
            <a:off x="612359" y="5115183"/>
            <a:ext cx="2834640" cy="422275"/>
          </a:xfrm>
          <a:custGeom>
            <a:avLst/>
            <a:gdLst/>
            <a:ahLst/>
            <a:cxnLst/>
            <a:rect l="l" t="t" r="r" b="b"/>
            <a:pathLst>
              <a:path w="2834640" h="422275" extrusionOk="0">
                <a:moveTo>
                  <a:pt x="2834399" y="0"/>
                </a:moveTo>
                <a:lnTo>
                  <a:pt x="0" y="0"/>
                </a:lnTo>
                <a:lnTo>
                  <a:pt x="0" y="422098"/>
                </a:lnTo>
                <a:lnTo>
                  <a:pt x="2834399" y="422098"/>
                </a:lnTo>
                <a:lnTo>
                  <a:pt x="283439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612360" y="5115181"/>
          <a:ext cx="8487425" cy="1432543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3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1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 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protein*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941506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protein_abundance.txt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2016 proteins.fasta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5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proteins.fasta.gz</a:t>
                      </a:r>
                      <a:endParaRPr/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17799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Copying files</a:t>
            </a:r>
            <a:endParaRPr sz="2200"/>
          </a:p>
        </p:txBody>
      </p:sp>
      <p:sp>
        <p:nvSpPr>
          <p:cNvPr id="181" name="Google Shape;181;p11"/>
          <p:cNvSpPr txBox="1"/>
          <p:nvPr/>
        </p:nvSpPr>
        <p:spPr>
          <a:xfrm>
            <a:off x="612359" y="2167775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pcopy.fasta 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12359" y="899750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 pcopy.fasta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12359" y="1548175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247525" y="3567482"/>
            <a:ext cx="3130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Moving / renaming files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12359" y="4157531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pcopy.fasta 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12359" y="4805956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temp2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247525" y="5570025"/>
            <a:ext cx="176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Deleting files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12359" y="2807275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–a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temp1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612359" y="6122699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–r temp*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1412</Words>
  <Application>Microsoft Macintosh PowerPoint</Application>
  <PresentationFormat>On-screen Show (4:3)</PresentationFormat>
  <Paragraphs>343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Times New Roman</vt:lpstr>
      <vt:lpstr>Calibri</vt:lpstr>
      <vt:lpstr>Roboto</vt:lpstr>
      <vt:lpstr>Source Serif Pro</vt:lpstr>
      <vt:lpstr>Arial</vt:lpstr>
      <vt:lpstr>Courier New</vt:lpstr>
      <vt:lpstr>Office Theme</vt:lpstr>
      <vt:lpstr>Practical Bioinformatics</vt:lpstr>
      <vt:lpstr>PowerPoint Presentation</vt:lpstr>
      <vt:lpstr>HARDWARE (CPU, MEMORY, DEVICES)</vt:lpstr>
      <vt:lpstr>Filesystem structure</vt:lpstr>
      <vt:lpstr>Shell</vt:lpstr>
      <vt:lpstr>Shell basics</vt:lpstr>
      <vt:lpstr>Home directory (~)</vt:lpstr>
      <vt:lpstr>List directory content</vt:lpstr>
      <vt:lpstr>Copying files</vt:lpstr>
      <vt:lpstr>Displaying file content</vt:lpstr>
      <vt:lpstr>Difference between two files</vt:lpstr>
      <vt:lpstr>Finding (searching) files</vt:lpstr>
      <vt:lpstr>Redirections to files (&lt;, &gt;, &gt;&gt;)</vt:lpstr>
      <vt:lpstr>Editing files with "vi"</vt:lpstr>
      <vt:lpstr>Where to get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Bioinformatics</dc:title>
  <cp:lastModifiedBy>Lukas Malfertheiner</cp:lastModifiedBy>
  <cp:revision>3</cp:revision>
  <dcterms:created xsi:type="dcterms:W3CDTF">2023-04-28T07:07:24Z</dcterms:created>
  <dcterms:modified xsi:type="dcterms:W3CDTF">2023-05-11T06:33:31Z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2023-04-28T00:00:00Z</vt:filetime>
  </property>
</Properties>
</file>