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9144000" cy="6858000"/>
  <p:embeddedFontLst>
    <p:embeddedFont>
      <p:font typeface="Roboto" panose="02000000000000000000" pitchFamily="2" charset="0"/>
      <p:regular r:id="rId19"/>
      <p:bold r:id="rId20"/>
      <p:italic r:id="rId21"/>
      <p:boldItalic r:id="rId22"/>
    </p:embeddedFont>
    <p:embeddedFont>
      <p:font typeface="Source Serif Pro" panose="020406030504050202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iggWKv0Mbi4viLJ0tUfdkexvKr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860A48-7F2A-4DAB-8F0D-27D0483EA448}">
  <a:tblStyle styleId="{C7860A48-7F2A-4DAB-8F0D-27D0483EA44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C662C8-51C1-472F-9FB4-A759E5CCDF2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25"/>
    <p:restoredTop sz="94777"/>
  </p:normalViewPr>
  <p:slideViewPr>
    <p:cSldViewPr snapToGrid="0">
      <p:cViewPr varScale="1">
        <p:scale>
          <a:sx n="106" d="100"/>
          <a:sy n="106" d="100"/>
        </p:scale>
        <p:origin x="2696" y="1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multitask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Operating_system" TargetMode="External"/><Relationship Id="rId4" Type="http://schemas.openxmlformats.org/officeDocument/2006/relationships/hyperlink" Target="https://en.wikipedia.org/wiki/Multiuser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progra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Operating_system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-v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--invert-match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-c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--count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print a count of matching lines for each input file.  With the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-v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--invert-match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option (see below), count non-matching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1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--help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 b="0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a family of </a:t>
            </a:r>
            <a:r>
              <a:rPr lang="en-US" b="0" i="0" u="sng" strike="noStrike" dirty="0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multitasking</a:t>
            </a:r>
            <a:r>
              <a:rPr lang="en-US" b="0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, </a:t>
            </a:r>
            <a:r>
              <a:rPr lang="en-US" b="0" i="0" u="sng" strike="noStrike" dirty="0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multiuser</a:t>
            </a:r>
            <a:r>
              <a:rPr lang="en-US" b="0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computer </a:t>
            </a:r>
            <a:r>
              <a:rPr lang="en-US" b="0" i="0" u="sng" strike="noStrike" dirty="0">
                <a:solidFill>
                  <a:srgbClr val="3366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operating systems</a:t>
            </a:r>
            <a:r>
              <a:rPr lang="en-US" b="0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Arial"/>
              <a:buChar char="-"/>
            </a:pPr>
            <a:r>
              <a:rPr lang="en-US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started </a:t>
            </a:r>
            <a:r>
              <a:rPr lang="en-US" b="0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1969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Arial"/>
              <a:buChar char="-"/>
            </a:pPr>
            <a:r>
              <a:rPr lang="en-US" b="0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based on a model of </a:t>
            </a:r>
            <a:r>
              <a:rPr lang="en-US" b="1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free and open-source </a:t>
            </a:r>
            <a:r>
              <a:rPr lang="en-US" b="0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different versions of </a:t>
            </a:r>
            <a:r>
              <a:rPr lang="en-US" dirty="0" err="1"/>
              <a:t>unix</a:t>
            </a:r>
            <a:r>
              <a:rPr lang="en-US" dirty="0"/>
              <a:t> are called </a:t>
            </a:r>
            <a:r>
              <a:rPr lang="en-US" b="1" dirty="0"/>
              <a:t>distributions</a:t>
            </a:r>
            <a:r>
              <a:rPr lang="en-US" dirty="0"/>
              <a:t>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Famous </a:t>
            </a:r>
            <a:r>
              <a:rPr lang="en-US" dirty="0" err="1"/>
              <a:t>unix</a:t>
            </a:r>
            <a:r>
              <a:rPr lang="en-US" dirty="0"/>
              <a:t> distribution: all </a:t>
            </a:r>
            <a:r>
              <a:rPr lang="en-US" b="1" dirty="0" err="1"/>
              <a:t>linux</a:t>
            </a:r>
            <a:r>
              <a:rPr lang="en-US" dirty="0"/>
              <a:t> systems like</a:t>
            </a:r>
            <a:r>
              <a:rPr lang="en-US" b="1" dirty="0"/>
              <a:t> ubuntu Debian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b="1" i="0" dirty="0">
                <a:solidFill>
                  <a:srgbClr val="313131"/>
                </a:solidFill>
                <a:latin typeface="Roboto"/>
                <a:ea typeface="Roboto"/>
                <a:cs typeface="Roboto"/>
                <a:sym typeface="Roboto"/>
              </a:rPr>
              <a:t>macOS, </a:t>
            </a:r>
            <a:r>
              <a:rPr lang="en-US" b="1" i="0" dirty="0" err="1">
                <a:solidFill>
                  <a:srgbClr val="313131"/>
                </a:solidFill>
                <a:latin typeface="Roboto"/>
                <a:ea typeface="Roboto"/>
                <a:cs typeface="Roboto"/>
                <a:sym typeface="Roboto"/>
              </a:rPr>
              <a:t>Andoid</a:t>
            </a:r>
            <a:r>
              <a:rPr lang="en-US" b="1" i="0" dirty="0">
                <a:solidFill>
                  <a:srgbClr val="31313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3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b="1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computer program</a:t>
            </a: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at the core of a computer's 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operating system</a:t>
            </a: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- generally has </a:t>
            </a:r>
            <a:r>
              <a:rPr lang="en-US" b="1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complete control</a:t>
            </a: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over system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- always </a:t>
            </a:r>
            <a:r>
              <a:rPr lang="en-US" b="1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resident</a:t>
            </a: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in memory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- facilitates interactions between hardware and software components. </a:t>
            </a: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Arial"/>
              <a:buChar char="-"/>
            </a:pPr>
            <a:r>
              <a:rPr lang="en-US" b="0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One of the main things to know is the </a:t>
            </a:r>
            <a:r>
              <a:rPr lang="en-US" b="1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filesystem structure</a:t>
            </a:r>
            <a:r>
              <a:rPr lang="en-US" b="0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b="0" i="0" dirty="0" err="1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unix</a:t>
            </a:r>
            <a:r>
              <a:rPr lang="en-US" b="0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dirty="0">
              <a:solidFill>
                <a:srgbClr val="20212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400"/>
              <a:buFont typeface="Arial"/>
              <a:buChar char="-"/>
            </a:pPr>
            <a:r>
              <a:rPr lang="en-US" b="0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and how to </a:t>
            </a:r>
            <a:r>
              <a:rPr lang="en-US" b="1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navigate</a:t>
            </a:r>
            <a:r>
              <a:rPr lang="en-US" b="0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around it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 b="0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This </a:t>
            </a:r>
            <a:r>
              <a:rPr lang="en-US" b="1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r>
              <a:rPr lang="en-US" b="0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controls how data </a:t>
            </a:r>
            <a:r>
              <a:rPr lang="en-US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is </a:t>
            </a:r>
            <a:r>
              <a:rPr lang="en-US" b="1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stored</a:t>
            </a:r>
            <a:r>
              <a:rPr lang="en-US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 b="0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i="0" dirty="0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retrieved</a:t>
            </a:r>
            <a:endParaRPr b="1" dirty="0"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b="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</a:t>
            </a:r>
            <a:r>
              <a:rPr lang="en-US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system configuration files</a:t>
            </a:r>
            <a:endParaRPr dirty="0"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b="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lang="en-US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user directories and files</a:t>
            </a:r>
            <a:endParaRPr dirty="0"/>
          </a:p>
          <a:p>
            <a:pPr marL="0" marR="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lang="en-US" b="0" i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usr</a:t>
            </a:r>
            <a:r>
              <a:rPr lang="en-US" b="0" i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- contains executable commands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b="0" i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 err="1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df</a:t>
            </a:r>
            <a:r>
              <a:rPr lang="en-US" b="0" i="0" dirty="0">
                <a:solidFill>
                  <a:srgbClr val="E8EAED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b="0" i="0" dirty="0">
                <a:solidFill>
                  <a:srgbClr val="E2EEFF"/>
                </a:solidFill>
                <a:latin typeface="Arial"/>
                <a:ea typeface="Arial"/>
                <a:cs typeface="Arial"/>
                <a:sym typeface="Arial"/>
              </a:rPr>
              <a:t>the amount of disk space available on the filesystem with each file name's argument</a:t>
            </a:r>
            <a:endParaRPr dirty="0"/>
          </a:p>
        </p:txBody>
      </p:sp>
      <p:sp>
        <p:nvSpPr>
          <p:cNvPr id="144" name="Google Shape;144;p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Pwd:</a:t>
            </a:r>
            <a:endParaRPr/>
          </a:p>
        </p:txBody>
      </p:sp>
      <p:sp>
        <p:nvSpPr>
          <p:cNvPr id="152" name="Google Shape;152;p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0" i="0" dirty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* file or directory</a:t>
            </a:r>
            <a:endParaRPr dirty="0"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0" i="0" dirty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-</a:t>
            </a:r>
            <a:r>
              <a:rPr lang="en-US" b="0" i="0" dirty="0" err="1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rw</a:t>
            </a:r>
            <a:r>
              <a:rPr lang="en-US" b="0" i="0" dirty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-</a:t>
            </a:r>
            <a:r>
              <a:rPr lang="en-US" b="0" i="0" dirty="0" err="1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rw</a:t>
            </a:r>
            <a:r>
              <a:rPr lang="en-US" b="0" i="0" dirty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-r- permissions: user, group, other</a:t>
            </a:r>
            <a:endParaRPr dirty="0"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0" i="0" dirty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1 : number of linked hard-links</a:t>
            </a:r>
            <a:endParaRPr dirty="0"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0" i="0" dirty="0" err="1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lilo</a:t>
            </a:r>
            <a:r>
              <a:rPr lang="en-US" b="0" i="0" dirty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: owner of the file</a:t>
            </a:r>
            <a:endParaRPr dirty="0"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0" i="0" dirty="0" err="1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lilo</a:t>
            </a:r>
            <a:r>
              <a:rPr lang="en-US" b="0" i="0" dirty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: to which group this file belongs to</a:t>
            </a:r>
            <a:endParaRPr dirty="0"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0" i="0" dirty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0: size</a:t>
            </a:r>
            <a:endParaRPr dirty="0"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0" i="0" dirty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Feb 26 07:08 modification/creation date and time</a:t>
            </a:r>
            <a:endParaRPr dirty="0"/>
          </a:p>
          <a:p>
            <a:pPr marL="0" lvl="0" indent="-76200" algn="l" rtl="0"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200"/>
              <a:buFont typeface="Arial"/>
              <a:buChar char="•"/>
            </a:pPr>
            <a:r>
              <a:rPr lang="en-US" b="0" i="0" dirty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file1: file/directory name</a:t>
            </a:r>
            <a:endParaRPr b="0" i="0" dirty="0">
              <a:solidFill>
                <a:srgbClr val="444444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44444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44444"/>
                </a:solidFill>
                <a:latin typeface="Source Serif Pro"/>
                <a:ea typeface="Source Serif Pro"/>
                <a:cs typeface="Source Serif Pro"/>
                <a:sym typeface="Source Serif Pro"/>
              </a:rPr>
              <a:t>has a link to itself and its parent</a:t>
            </a:r>
            <a:endParaRPr dirty="0">
              <a:solidFill>
                <a:srgbClr val="444444"/>
              </a:solidFill>
              <a:latin typeface="Source Serif Pro"/>
              <a:ea typeface="Source Serif Pro"/>
              <a:cs typeface="Source Serif Pro"/>
              <a:sym typeface="Source Serif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" name="Google Shape;161;p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1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Without -R, the cp command skips directories.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-r is identical with -R on Linux, it differs in some edge cases on some other unix variants.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i="0">
              <a:solidFill>
                <a:srgbClr val="2326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The -a option means -R and some other preservation options.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It attempts to make a copy that's as close to the original as possible: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	- same directory tree,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	- same file types,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	- same contents,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	- same metadata (times, permissions, extended attributes, etc.).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ctrTitle"/>
          </p:nvPr>
        </p:nvSpPr>
        <p:spPr>
          <a:xfrm>
            <a:off x="1498787" y="2256076"/>
            <a:ext cx="6146424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subTitle" idx="1"/>
          </p:nvPr>
        </p:nvSpPr>
        <p:spPr>
          <a:xfrm>
            <a:off x="1371600" y="3840481"/>
            <a:ext cx="64008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248" y="114981"/>
            <a:ext cx="2773372" cy="113953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3275394" y="900839"/>
            <a:ext cx="259321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body" idx="1"/>
          </p:nvPr>
        </p:nvSpPr>
        <p:spPr>
          <a:xfrm>
            <a:off x="928040" y="1655114"/>
            <a:ext cx="7399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3275394" y="900839"/>
            <a:ext cx="259321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>
            <a:spLocks noGrp="1"/>
          </p:cNvSpPr>
          <p:nvPr>
            <p:ph type="title"/>
          </p:nvPr>
        </p:nvSpPr>
        <p:spPr>
          <a:xfrm>
            <a:off x="3275394" y="900839"/>
            <a:ext cx="259321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3275394" y="900839"/>
            <a:ext cx="2593213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928040" y="1655114"/>
            <a:ext cx="73990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ftr" idx="11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6583680" y="6377942"/>
            <a:ext cx="21031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xpressrna.org/bioinfo.tar.gz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ctrTitle"/>
          </p:nvPr>
        </p:nvSpPr>
        <p:spPr>
          <a:xfrm>
            <a:off x="1498787" y="2256076"/>
            <a:ext cx="6146424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17500"/>
            <a:r>
              <a:rPr lang="en-US"/>
              <a:t>Practical Bioinformatics</a:t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3754699" y="3137258"/>
            <a:ext cx="18256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3000">
                <a:solidFill>
                  <a:srgbClr val="666666"/>
                </a:solidFill>
              </a:rPr>
              <a:t>Basic Unix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2060028" y="5554049"/>
            <a:ext cx="5019772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Lukas Malfertheiner 	      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lukas.malfertheiner@uzh.ch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     Daniela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Gaio</a:t>
            </a:r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	             </a:t>
            </a:r>
            <a:r>
              <a:rPr lang="en-US" sz="1700" dirty="0" err="1">
                <a:latin typeface="Calibri"/>
                <a:ea typeface="Calibri"/>
                <a:cs typeface="Calibri"/>
                <a:sym typeface="Calibri"/>
              </a:rPr>
              <a:t>daniela.gaio@mls.uzh.ch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"/>
          <p:cNvSpPr txBox="1">
            <a:spLocks noGrp="1"/>
          </p:cNvSpPr>
          <p:nvPr>
            <p:ph type="title"/>
          </p:nvPr>
        </p:nvSpPr>
        <p:spPr>
          <a:xfrm>
            <a:off x="247527" y="274476"/>
            <a:ext cx="177990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Copying files</a:t>
            </a:r>
            <a:endParaRPr sz="2200"/>
          </a:p>
        </p:txBody>
      </p:sp>
      <p:sp>
        <p:nvSpPr>
          <p:cNvPr id="181" name="Google Shape;181;p11"/>
          <p:cNvSpPr txBox="1"/>
          <p:nvPr/>
        </p:nvSpPr>
        <p:spPr>
          <a:xfrm>
            <a:off x="612359" y="2167775"/>
            <a:ext cx="780542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pcopy.fasta temp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612359" y="899750"/>
            <a:ext cx="780542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 pcopy.fasta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612359" y="1548175"/>
            <a:ext cx="780542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mkdir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247525" y="3567482"/>
            <a:ext cx="31305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>
                <a:solidFill>
                  <a:schemeClr val="dk1"/>
                </a:solidFill>
              </a:rPr>
              <a:t>Moving / renaming files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612359" y="4157531"/>
            <a:ext cx="7805400" cy="36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pcopy.fasta temp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612359" y="4805956"/>
            <a:ext cx="7805400" cy="36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 temp2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247525" y="5570025"/>
            <a:ext cx="17646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>
                <a:solidFill>
                  <a:schemeClr val="dk1"/>
                </a:solidFill>
              </a:rPr>
              <a:t>Deleting files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612359" y="2807275"/>
            <a:ext cx="7805400" cy="36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–a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 temp1</a:t>
            </a:r>
            <a:endParaRPr/>
          </a:p>
        </p:txBody>
      </p:sp>
      <p:sp>
        <p:nvSpPr>
          <p:cNvPr id="189" name="Google Shape;189;p11"/>
          <p:cNvSpPr txBox="1"/>
          <p:nvPr/>
        </p:nvSpPr>
        <p:spPr>
          <a:xfrm>
            <a:off x="612359" y="6122699"/>
            <a:ext cx="780542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rm	</a:t>
            </a:r>
            <a:r>
              <a:rPr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–r temp*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"/>
          <p:cNvSpPr txBox="1">
            <a:spLocks noGrp="1"/>
          </p:cNvSpPr>
          <p:nvPr>
            <p:ph type="title"/>
          </p:nvPr>
        </p:nvSpPr>
        <p:spPr>
          <a:xfrm>
            <a:off x="247525" y="274476"/>
            <a:ext cx="300609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Displaying file content</a:t>
            </a:r>
            <a:endParaRPr sz="2200"/>
          </a:p>
        </p:txBody>
      </p:sp>
      <p:sp>
        <p:nvSpPr>
          <p:cNvPr id="195" name="Google Shape;195;p12"/>
          <p:cNvSpPr txBox="1"/>
          <p:nvPr/>
        </p:nvSpPr>
        <p:spPr>
          <a:xfrm>
            <a:off x="612359" y="899750"/>
            <a:ext cx="632968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less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691087" y="1428569"/>
            <a:ext cx="6760845" cy="1000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lnSpc>
                <a:spcPct val="118333"/>
              </a:lnSpc>
            </a:pPr>
            <a:r>
              <a:rPr lang="en-US" sz="1800">
                <a:solidFill>
                  <a:schemeClr val="dk1"/>
                </a:solidFill>
              </a:rPr>
              <a:t>Outputs file content in a paginated fashion</a:t>
            </a:r>
            <a:endParaRPr sz="1800">
              <a:solidFill>
                <a:schemeClr val="dk1"/>
              </a:solidFill>
            </a:endParaRPr>
          </a:p>
          <a:p>
            <a:pPr marL="12700" marR="5080">
              <a:lnSpc>
                <a:spcPct val="116666"/>
              </a:lnSpc>
              <a:spcBef>
                <a:spcPts val="90"/>
              </a:spcBef>
            </a:pPr>
            <a:r>
              <a:rPr lang="en-US" sz="1800">
                <a:solidFill>
                  <a:schemeClr val="dk1"/>
                </a:solidFill>
              </a:rPr>
              <a:t>Use arrows [up, down], [enter] and [space] to navigate, press [q] to  quit; use /&lt;pattern&gt; for search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7" name="Google Shape;197;p12"/>
          <p:cNvSpPr txBox="1"/>
          <p:nvPr/>
        </p:nvSpPr>
        <p:spPr>
          <a:xfrm>
            <a:off x="612359" y="3492324"/>
            <a:ext cx="632968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12"/>
          <p:cNvSpPr txBox="1"/>
          <p:nvPr/>
        </p:nvSpPr>
        <p:spPr>
          <a:xfrm>
            <a:off x="691087" y="3982806"/>
            <a:ext cx="255460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1800">
                <a:solidFill>
                  <a:schemeClr val="dk1"/>
                </a:solidFill>
              </a:rPr>
              <a:t>Outputs the complete file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99" name="Google Shape;199;p12"/>
          <p:cNvSpPr txBox="1"/>
          <p:nvPr/>
        </p:nvSpPr>
        <p:spPr>
          <a:xfrm>
            <a:off x="612359" y="2425525"/>
            <a:ext cx="632968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zless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proteins.fasta.gz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12"/>
          <p:cNvSpPr txBox="1"/>
          <p:nvPr/>
        </p:nvSpPr>
        <p:spPr>
          <a:xfrm>
            <a:off x="691085" y="2944591"/>
            <a:ext cx="37871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1800">
                <a:solidFill>
                  <a:schemeClr val="dk1"/>
                </a:solidFill>
              </a:rPr>
              <a:t>Can also show gzip compressed files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1" name="Google Shape;201;p12"/>
          <p:cNvSpPr txBox="1"/>
          <p:nvPr/>
        </p:nvSpPr>
        <p:spPr>
          <a:xfrm>
            <a:off x="612359" y="4645300"/>
            <a:ext cx="632968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12"/>
          <p:cNvSpPr txBox="1"/>
          <p:nvPr/>
        </p:nvSpPr>
        <p:spPr>
          <a:xfrm>
            <a:off x="691084" y="5135781"/>
            <a:ext cx="3481704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1800">
                <a:solidFill>
                  <a:schemeClr val="dk1"/>
                </a:solidFill>
              </a:rPr>
              <a:t>Outputs the first 10 lines of the file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612359" y="5685013"/>
            <a:ext cx="632968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12"/>
          <p:cNvSpPr txBox="1"/>
          <p:nvPr/>
        </p:nvSpPr>
        <p:spPr>
          <a:xfrm>
            <a:off x="691084" y="6175494"/>
            <a:ext cx="346964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1800">
                <a:solidFill>
                  <a:schemeClr val="dk1"/>
                </a:solidFill>
              </a:rPr>
              <a:t>Outputs the last 10 lines of the file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"/>
          <p:cNvSpPr txBox="1">
            <a:spLocks noGrp="1"/>
          </p:cNvSpPr>
          <p:nvPr>
            <p:ph type="title"/>
          </p:nvPr>
        </p:nvSpPr>
        <p:spPr>
          <a:xfrm>
            <a:off x="247526" y="274476"/>
            <a:ext cx="378269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Difference between two files</a:t>
            </a:r>
            <a:endParaRPr sz="2200"/>
          </a:p>
        </p:txBody>
      </p:sp>
      <p:sp>
        <p:nvSpPr>
          <p:cNvPr id="210" name="Google Shape;210;p13"/>
          <p:cNvSpPr txBox="1"/>
          <p:nvPr/>
        </p:nvSpPr>
        <p:spPr>
          <a:xfrm>
            <a:off x="612359" y="3260975"/>
            <a:ext cx="522930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diff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file1.txt file2.txt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13"/>
          <p:cNvSpPr txBox="1"/>
          <p:nvPr/>
        </p:nvSpPr>
        <p:spPr>
          <a:xfrm>
            <a:off x="612359" y="3910702"/>
            <a:ext cx="5224780" cy="1740471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90805">
              <a:lnSpc>
                <a:spcPct val="11625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3c3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 three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5a6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625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six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13"/>
          <p:cNvSpPr txBox="1"/>
          <p:nvPr/>
        </p:nvSpPr>
        <p:spPr>
          <a:xfrm>
            <a:off x="612349" y="1301402"/>
            <a:ext cx="2246400" cy="1478911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86975" rIns="0" bIns="0" anchor="t" anchorCtr="0">
            <a:spAutoFit/>
          </a:bodyPr>
          <a:lstStyle/>
          <a:p>
            <a:pPr marL="90805" marR="1462405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</a:rPr>
              <a:t>one  two  three  four  five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3" name="Google Shape;213;p13"/>
          <p:cNvSpPr txBox="1"/>
          <p:nvPr/>
        </p:nvSpPr>
        <p:spPr>
          <a:xfrm>
            <a:off x="691086" y="899914"/>
            <a:ext cx="73723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1600" b="1">
                <a:solidFill>
                  <a:schemeClr val="dk1"/>
                </a:solidFill>
              </a:rPr>
              <a:t>file1.txt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4" name="Google Shape;214;p13"/>
          <p:cNvSpPr txBox="1"/>
          <p:nvPr/>
        </p:nvSpPr>
        <p:spPr>
          <a:xfrm>
            <a:off x="2918950" y="1301400"/>
            <a:ext cx="2330700" cy="1717438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86975" rIns="0" bIns="0" anchor="t" anchorCtr="0">
            <a:spAutoFit/>
          </a:bodyPr>
          <a:lstStyle/>
          <a:p>
            <a:pPr marL="90805" marR="1586230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</a:rPr>
              <a:t>one  two</a:t>
            </a:r>
            <a:endParaRPr sz="1600">
              <a:solidFill>
                <a:schemeClr val="dk1"/>
              </a:solidFill>
            </a:endParaRPr>
          </a:p>
          <a:p>
            <a:pPr>
              <a:spcBef>
                <a:spcPts val="20"/>
              </a:spcBef>
            </a:pPr>
            <a:endParaRPr sz="1550">
              <a:solidFill>
                <a:schemeClr val="dk1"/>
              </a:solidFill>
            </a:endParaRPr>
          </a:p>
          <a:p>
            <a:pPr marL="90805" marR="1575435" algn="just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</a:rPr>
              <a:t>four  five  six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5" name="Google Shape;215;p13"/>
          <p:cNvSpPr txBox="1"/>
          <p:nvPr/>
        </p:nvSpPr>
        <p:spPr>
          <a:xfrm>
            <a:off x="2858901" y="919665"/>
            <a:ext cx="73723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1600" b="1">
                <a:solidFill>
                  <a:schemeClr val="dk1"/>
                </a:solidFill>
              </a:rPr>
              <a:t>file2.txt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6" name="Google Shape;216;p13"/>
          <p:cNvSpPr txBox="1"/>
          <p:nvPr/>
        </p:nvSpPr>
        <p:spPr>
          <a:xfrm>
            <a:off x="691084" y="5827794"/>
            <a:ext cx="5210810" cy="66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lnSpc>
                <a:spcPct val="118333"/>
              </a:lnSpc>
            </a:pPr>
            <a:r>
              <a:rPr lang="en-US" sz="1800" b="1">
                <a:solidFill>
                  <a:schemeClr val="dk1"/>
                </a:solidFill>
              </a:rPr>
              <a:t>3c3</a:t>
            </a:r>
            <a:r>
              <a:rPr lang="en-US" sz="1800">
                <a:solidFill>
                  <a:schemeClr val="dk1"/>
                </a:solidFill>
              </a:rPr>
              <a:t>: change line 3 of second file to line 3 of first file</a:t>
            </a:r>
            <a:endParaRPr sz="1800">
              <a:solidFill>
                <a:schemeClr val="dk1"/>
              </a:solidFill>
            </a:endParaRPr>
          </a:p>
          <a:p>
            <a:pPr marL="12700">
              <a:lnSpc>
                <a:spcPct val="118333"/>
              </a:lnSpc>
            </a:pPr>
            <a:r>
              <a:rPr lang="en-US" sz="1800" b="1">
                <a:solidFill>
                  <a:schemeClr val="dk1"/>
                </a:solidFill>
              </a:rPr>
              <a:t>5a6</a:t>
            </a:r>
            <a:r>
              <a:rPr lang="en-US" sz="1800">
                <a:solidFill>
                  <a:schemeClr val="dk1"/>
                </a:solidFill>
              </a:rPr>
              <a:t>: add line 6 of second file after line 5 of first file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title"/>
          </p:nvPr>
        </p:nvSpPr>
        <p:spPr>
          <a:xfrm>
            <a:off x="247526" y="274476"/>
            <a:ext cx="325437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Finding (searching) files</a:t>
            </a:r>
            <a:endParaRPr sz="2200"/>
          </a:p>
        </p:txBody>
      </p:sp>
      <p:sp>
        <p:nvSpPr>
          <p:cNvPr id="222" name="Google Shape;222;p14"/>
          <p:cNvSpPr txBox="1"/>
          <p:nvPr/>
        </p:nvSpPr>
        <p:spPr>
          <a:xfrm>
            <a:off x="709209" y="841250"/>
            <a:ext cx="522930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-name "*.txt"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09209" y="1414775"/>
            <a:ext cx="5224780" cy="90582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90805">
              <a:lnSpc>
                <a:spcPct val="11625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./file1.txt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./protein_abundance.txt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625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./file2.txt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09211" y="3091650"/>
            <a:ext cx="5229225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five *.txt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09209" y="3665177"/>
            <a:ext cx="5224780" cy="63337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90805" marR="3418204">
              <a:lnSpc>
                <a:spcPct val="112500"/>
              </a:lnSpc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file1.txt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:five 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file2.txt</a:t>
            </a: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:five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247524" y="2539751"/>
            <a:ext cx="354965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>
                <a:solidFill>
                  <a:schemeClr val="dk1"/>
                </a:solidFill>
              </a:rPr>
              <a:t>Searching files for content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09211" y="5069425"/>
            <a:ext cx="5229225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wc -l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*.txt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709209" y="5642952"/>
            <a:ext cx="5224780" cy="1125855"/>
          </a:xfrm>
          <a:custGeom>
            <a:avLst/>
            <a:gdLst/>
            <a:ahLst/>
            <a:cxnLst/>
            <a:rect l="l" t="t" r="r" b="b"/>
            <a:pathLst>
              <a:path w="5224780" h="1125854" extrusionOk="0">
                <a:moveTo>
                  <a:pt x="5224500" y="0"/>
                </a:moveTo>
                <a:lnTo>
                  <a:pt x="0" y="0"/>
                </a:lnTo>
                <a:lnTo>
                  <a:pt x="0" y="1125665"/>
                </a:lnTo>
                <a:lnTo>
                  <a:pt x="5224500" y="1125665"/>
                </a:lnTo>
                <a:lnTo>
                  <a:pt x="5224500" y="0"/>
                </a:ln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909877" y="5686055"/>
            <a:ext cx="3317875" cy="114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744220" indent="-244475">
              <a:lnSpc>
                <a:spcPct val="116250"/>
              </a:lnSpc>
              <a:buClr>
                <a:schemeClr val="dk1"/>
              </a:buClr>
              <a:buSzPts val="1600"/>
              <a:buFont typeface="Courier New"/>
              <a:buAutoNum type="arabicPlain" startAt="5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file1.txt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744220" indent="-244475">
              <a:lnSpc>
                <a:spcPct val="112500"/>
              </a:lnSpc>
              <a:buClr>
                <a:schemeClr val="dk1"/>
              </a:buClr>
              <a:buSzPts val="1600"/>
              <a:buFont typeface="Courier New"/>
              <a:buAutoNum type="arabicPlain" startAt="5"/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file2.txt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>
              <a:lnSpc>
                <a:spcPct val="11250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20489 protein_abundance.txt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>
              <a:lnSpc>
                <a:spcPct val="116250"/>
              </a:lnSpc>
            </a:pPr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20500 total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p14"/>
          <p:cNvSpPr txBox="1"/>
          <p:nvPr/>
        </p:nvSpPr>
        <p:spPr>
          <a:xfrm>
            <a:off x="247526" y="4593725"/>
            <a:ext cx="292798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>
                <a:solidFill>
                  <a:schemeClr val="dk1"/>
                </a:solidFill>
              </a:rPr>
              <a:t>Counting lines in files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>
            <a:spLocks noGrp="1"/>
          </p:cNvSpPr>
          <p:nvPr>
            <p:ph type="title"/>
          </p:nvPr>
        </p:nvSpPr>
        <p:spPr>
          <a:xfrm>
            <a:off x="247526" y="274476"/>
            <a:ext cx="3923029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Redirections to files (&lt;, &gt;, &gt;&gt;)</a:t>
            </a:r>
            <a:endParaRPr sz="2200"/>
          </a:p>
        </p:txBody>
      </p:sp>
      <p:sp>
        <p:nvSpPr>
          <p:cNvPr id="237" name="Google Shape;237;p15"/>
          <p:cNvSpPr txBox="1"/>
          <p:nvPr/>
        </p:nvSpPr>
        <p:spPr>
          <a:xfrm>
            <a:off x="709210" y="917450"/>
            <a:ext cx="609600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poem.txt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709211" y="1536452"/>
            <a:ext cx="6100445" cy="6693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"Hello universe"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poem.txt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247527" y="2307826"/>
            <a:ext cx="553783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>
                <a:solidFill>
                  <a:schemeClr val="dk1"/>
                </a:solidFill>
              </a:rPr>
              <a:t>Redirections between commands (|, pipe)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3410" y="2880374"/>
            <a:ext cx="609600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wc -w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3410" y="3561001"/>
            <a:ext cx="6096000" cy="6693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protein_abundance.txt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wc -l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3410" y="4268027"/>
            <a:ext cx="6096000" cy="66939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 "&gt;"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 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|	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wc -l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3410" y="5068850"/>
            <a:ext cx="6096000" cy="361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 -c "&gt;"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3410" y="5712424"/>
            <a:ext cx="609600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grep -v "&gt;"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proteins.fasta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713411" y="6324941"/>
            <a:ext cx="1900555" cy="422275"/>
          </a:xfrm>
          <a:custGeom>
            <a:avLst/>
            <a:gdLst/>
            <a:ahLst/>
            <a:cxnLst/>
            <a:rect l="l" t="t" r="r" b="b"/>
            <a:pathLst>
              <a:path w="1900555" h="422275" extrusionOk="0">
                <a:moveTo>
                  <a:pt x="1900482" y="0"/>
                </a:moveTo>
                <a:lnTo>
                  <a:pt x="0" y="0"/>
                </a:lnTo>
                <a:lnTo>
                  <a:pt x="0" y="422098"/>
                </a:lnTo>
                <a:lnTo>
                  <a:pt x="1900482" y="422098"/>
                </a:lnTo>
                <a:lnTo>
                  <a:pt x="1900482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92136" y="6365490"/>
            <a:ext cx="1245235" cy="3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man grep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/>
        </p:nvSpPr>
        <p:spPr>
          <a:xfrm>
            <a:off x="689409" y="2137501"/>
            <a:ext cx="4230370" cy="77404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>
              <a:lnSpc>
                <a:spcPct val="117499"/>
              </a:lnSpc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7499"/>
              </a:lnSpc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 "My first script :)"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16"/>
          <p:cNvSpPr txBox="1">
            <a:spLocks noGrp="1"/>
          </p:cNvSpPr>
          <p:nvPr>
            <p:ph type="title"/>
          </p:nvPr>
        </p:nvSpPr>
        <p:spPr>
          <a:xfrm>
            <a:off x="247525" y="274476"/>
            <a:ext cx="282067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Editing files with "vi"</a:t>
            </a:r>
            <a:endParaRPr sz="2200"/>
          </a:p>
        </p:txBody>
      </p:sp>
      <p:sp>
        <p:nvSpPr>
          <p:cNvPr id="253" name="Google Shape;253;p16"/>
          <p:cNvSpPr txBox="1"/>
          <p:nvPr/>
        </p:nvSpPr>
        <p:spPr>
          <a:xfrm>
            <a:off x="709209" y="993650"/>
            <a:ext cx="419481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first_script.sh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16"/>
          <p:cNvSpPr txBox="1"/>
          <p:nvPr/>
        </p:nvSpPr>
        <p:spPr>
          <a:xfrm>
            <a:off x="5172109" y="2280906"/>
            <a:ext cx="3785870" cy="676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5080">
              <a:lnSpc>
                <a:spcPct val="116666"/>
              </a:lnSpc>
            </a:pPr>
            <a:r>
              <a:rPr lang="en-US" sz="1800">
                <a:solidFill>
                  <a:schemeClr val="dk1"/>
                </a:solidFill>
              </a:rPr>
              <a:t>press </a:t>
            </a:r>
            <a:r>
              <a:rPr lang="en-US" sz="1800" b="1">
                <a:solidFill>
                  <a:schemeClr val="dk1"/>
                </a:solidFill>
              </a:rPr>
              <a:t>ESC </a:t>
            </a:r>
            <a:r>
              <a:rPr lang="en-US" sz="1800">
                <a:solidFill>
                  <a:schemeClr val="dk1"/>
                </a:solidFill>
              </a:rPr>
              <a:t>(enters </a:t>
            </a:r>
            <a:r>
              <a:rPr lang="en-US" sz="1800" b="1">
                <a:solidFill>
                  <a:schemeClr val="dk1"/>
                </a:solidFill>
              </a:rPr>
              <a:t>command mode</a:t>
            </a:r>
            <a:r>
              <a:rPr lang="en-US" sz="1800">
                <a:solidFill>
                  <a:schemeClr val="dk1"/>
                </a:solidFill>
              </a:rPr>
              <a:t>)  type </a:t>
            </a:r>
            <a:r>
              <a:rPr lang="en-US" sz="1800">
                <a:solidFill>
                  <a:srgbClr val="FF0000"/>
                </a:solidFill>
              </a:rPr>
              <a:t>:wq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5" name="Google Shape;255;p16"/>
          <p:cNvSpPr txBox="1"/>
          <p:nvPr/>
        </p:nvSpPr>
        <p:spPr>
          <a:xfrm>
            <a:off x="5172109" y="911217"/>
            <a:ext cx="2922270" cy="676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5080">
              <a:lnSpc>
                <a:spcPct val="116666"/>
              </a:lnSpc>
            </a:pPr>
            <a:r>
              <a:rPr lang="en-US" sz="1800">
                <a:solidFill>
                  <a:schemeClr val="dk1"/>
                </a:solidFill>
              </a:rPr>
              <a:t>vi is in command mode  press </a:t>
            </a:r>
            <a:r>
              <a:rPr lang="en-US" sz="1800" b="1">
                <a:solidFill>
                  <a:schemeClr val="dk1"/>
                </a:solidFill>
              </a:rPr>
              <a:t>i </a:t>
            </a:r>
            <a:r>
              <a:rPr lang="en-US" sz="1800">
                <a:solidFill>
                  <a:schemeClr val="dk1"/>
                </a:solidFill>
              </a:rPr>
              <a:t>(enters </a:t>
            </a:r>
            <a:r>
              <a:rPr lang="en-US" sz="1800" b="1">
                <a:solidFill>
                  <a:schemeClr val="dk1"/>
                </a:solidFill>
              </a:rPr>
              <a:t>insert mode</a:t>
            </a:r>
            <a:r>
              <a:rPr lang="en-U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6" name="Google Shape;256;p16"/>
          <p:cNvSpPr txBox="1"/>
          <p:nvPr/>
        </p:nvSpPr>
        <p:spPr>
          <a:xfrm>
            <a:off x="709211" y="3478976"/>
            <a:ext cx="4220845" cy="774043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>
              <a:lnSpc>
                <a:spcPct val="117499"/>
              </a:lnSpc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chmod +x first_script.sh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0805">
              <a:lnSpc>
                <a:spcPct val="117499"/>
              </a:lnSpc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./first_script.sh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16"/>
          <p:cNvSpPr txBox="1"/>
          <p:nvPr/>
        </p:nvSpPr>
        <p:spPr>
          <a:xfrm>
            <a:off x="709212" y="4502400"/>
            <a:ext cx="4211955" cy="302642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90805"/>
            <a:r>
              <a:rPr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bash script :)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8" name="Google Shape;258;p16"/>
          <p:cNvSpPr txBox="1"/>
          <p:nvPr/>
        </p:nvSpPr>
        <p:spPr>
          <a:xfrm>
            <a:off x="5160425" y="3543241"/>
            <a:ext cx="3532504" cy="676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5080">
              <a:lnSpc>
                <a:spcPct val="116666"/>
              </a:lnSpc>
            </a:pPr>
            <a:r>
              <a:rPr lang="en-US" sz="1800">
                <a:solidFill>
                  <a:schemeClr val="dk1"/>
                </a:solidFill>
              </a:rPr>
              <a:t>set executable flat to first_script.sh  and run the script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>
            <a:spLocks noGrp="1"/>
          </p:cNvSpPr>
          <p:nvPr>
            <p:ph type="title"/>
          </p:nvPr>
        </p:nvSpPr>
        <p:spPr>
          <a:xfrm>
            <a:off x="247524" y="274476"/>
            <a:ext cx="254000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Where to get help?</a:t>
            </a:r>
            <a:endParaRPr sz="2200"/>
          </a:p>
        </p:txBody>
      </p:sp>
      <p:sp>
        <p:nvSpPr>
          <p:cNvPr id="265" name="Google Shape;265;p17"/>
          <p:cNvSpPr txBox="1"/>
          <p:nvPr/>
        </p:nvSpPr>
        <p:spPr>
          <a:xfrm>
            <a:off x="709210" y="917450"/>
            <a:ext cx="481965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man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17"/>
          <p:cNvSpPr txBox="1"/>
          <p:nvPr/>
        </p:nvSpPr>
        <p:spPr>
          <a:xfrm>
            <a:off x="709210" y="1501224"/>
            <a:ext cx="481965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-h</a:t>
            </a:r>
            <a:endParaRPr/>
          </a:p>
        </p:txBody>
      </p:sp>
      <p:sp>
        <p:nvSpPr>
          <p:cNvPr id="267" name="Google Shape;267;p17"/>
          <p:cNvSpPr txBox="1"/>
          <p:nvPr/>
        </p:nvSpPr>
        <p:spPr>
          <a:xfrm>
            <a:off x="709210" y="2155424"/>
            <a:ext cx="481965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info </a:t>
            </a: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247526" y="3035475"/>
            <a:ext cx="323913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>
                <a:solidFill>
                  <a:schemeClr val="dk1"/>
                </a:solidFill>
              </a:rPr>
              <a:t>And after you are done?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69" name="Google Shape;269;p17"/>
          <p:cNvSpPr txBox="1"/>
          <p:nvPr/>
        </p:nvSpPr>
        <p:spPr>
          <a:xfrm>
            <a:off x="709210" y="3593450"/>
            <a:ext cx="4819650" cy="361622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0" tIns="53325" rIns="0" bIns="0" anchor="t" anchorCtr="0">
            <a:spAutoFit/>
          </a:bodyPr>
          <a:lstStyle/>
          <a:p>
            <a:pPr marL="90805"/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2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3DC0-843F-6A3F-3788-2045921D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036" y="393230"/>
            <a:ext cx="8575711" cy="1538883"/>
          </a:xfrm>
        </p:spPr>
        <p:txBody>
          <a:bodyPr/>
          <a:lstStyle/>
          <a:p>
            <a:r>
              <a:rPr lang="en-CH" dirty="0"/>
              <a:t>Get the presentation and exercises on OLAT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376D-4942-58CF-86C7-AB4F070A3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F924A-6906-8975-F012-0E02EB52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9940"/>
            <a:ext cx="9107624" cy="511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8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/>
        </p:nvSpPr>
        <p:spPr>
          <a:xfrm>
            <a:off x="6816959" y="6601143"/>
            <a:ext cx="2152015" cy="197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http://en.wikipedia.org/wiki/Unix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57" name="Google Shape;5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09" y="1530473"/>
            <a:ext cx="9069755" cy="4754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"/>
          <p:cNvSpPr txBox="1"/>
          <p:nvPr/>
        </p:nvSpPr>
        <p:spPr>
          <a:xfrm>
            <a:off x="3717974" y="3165966"/>
            <a:ext cx="1708150" cy="75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5715" algn="ctr">
              <a:lnSpc>
                <a:spcPct val="118400"/>
              </a:lnSpc>
            </a:pPr>
            <a:r>
              <a:rPr lang="en-US" sz="2500" b="1">
                <a:solidFill>
                  <a:schemeClr val="dk1"/>
                </a:solidFill>
              </a:rPr>
              <a:t>KERNEL</a:t>
            </a:r>
            <a:endParaRPr sz="2500">
              <a:solidFill>
                <a:schemeClr val="dk1"/>
              </a:solidFill>
            </a:endParaRPr>
          </a:p>
          <a:p>
            <a:pPr algn="ctr">
              <a:lnSpc>
                <a:spcPct val="117499"/>
              </a:lnSpc>
            </a:pPr>
            <a:r>
              <a:rPr lang="en-US" sz="1600">
                <a:solidFill>
                  <a:schemeClr val="dk1"/>
                </a:solidFill>
              </a:rPr>
              <a:t>(operating system)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3275395" y="900837"/>
            <a:ext cx="2593213" cy="1042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algn="ctr">
              <a:lnSpc>
                <a:spcPct val="118400"/>
              </a:lnSpc>
            </a:pPr>
            <a:r>
              <a:rPr lang="en-US"/>
              <a:t>HARDWARE</a:t>
            </a:r>
            <a:endParaRPr/>
          </a:p>
          <a:p>
            <a:pPr algn="ctr">
              <a:lnSpc>
                <a:spcPct val="117499"/>
              </a:lnSpc>
            </a:pPr>
            <a:r>
              <a:rPr lang="en-US" sz="1600"/>
              <a:t>(CPU, MEMORY, DEVICES)</a:t>
            </a:r>
            <a:endParaRPr sz="1600"/>
          </a:p>
        </p:txBody>
      </p:sp>
      <p:sp>
        <p:nvSpPr>
          <p:cNvPr id="65" name="Google Shape;65;p3"/>
          <p:cNvSpPr txBox="1"/>
          <p:nvPr/>
        </p:nvSpPr>
        <p:spPr>
          <a:xfrm>
            <a:off x="3633151" y="5410496"/>
            <a:ext cx="187833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500">
                <a:solidFill>
                  <a:schemeClr val="dk1"/>
                </a:solidFill>
              </a:rPr>
              <a:t>PROGRAMS</a:t>
            </a:r>
            <a:endParaRPr sz="2500">
              <a:solidFill>
                <a:schemeClr val="dk1"/>
              </a:solidFill>
            </a:endParaRPr>
          </a:p>
        </p:txBody>
      </p:sp>
      <p:grpSp>
        <p:nvGrpSpPr>
          <p:cNvPr id="66" name="Google Shape;66;p3"/>
          <p:cNvGrpSpPr/>
          <p:nvPr/>
        </p:nvGrpSpPr>
        <p:grpSpPr>
          <a:xfrm>
            <a:off x="4463963" y="1944414"/>
            <a:ext cx="216535" cy="1169930"/>
            <a:chOff x="4463961" y="1622094"/>
            <a:chExt cx="216535" cy="1492250"/>
          </a:xfrm>
        </p:grpSpPr>
        <p:sp>
          <p:nvSpPr>
            <p:cNvPr id="67" name="Google Shape;67;p3"/>
            <p:cNvSpPr/>
            <p:nvPr/>
          </p:nvSpPr>
          <p:spPr>
            <a:xfrm>
              <a:off x="4571996" y="1842388"/>
              <a:ext cx="0" cy="1051560"/>
            </a:xfrm>
            <a:custGeom>
              <a:avLst/>
              <a:gdLst/>
              <a:ahLst/>
              <a:cxnLst/>
              <a:rect l="l" t="t" r="r" b="b"/>
              <a:pathLst>
                <a:path w="120000" h="1051560" extrusionOk="0">
                  <a:moveTo>
                    <a:pt x="0" y="0"/>
                  </a:moveTo>
                  <a:lnTo>
                    <a:pt x="0" y="19049"/>
                  </a:lnTo>
                  <a:lnTo>
                    <a:pt x="0" y="1032368"/>
                  </a:lnTo>
                  <a:lnTo>
                    <a:pt x="0" y="1051418"/>
                  </a:lnTo>
                </a:path>
              </a:pathLst>
            </a:cu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463961" y="1622094"/>
              <a:ext cx="216535" cy="1492250"/>
            </a:xfrm>
            <a:custGeom>
              <a:avLst/>
              <a:gdLst/>
              <a:ahLst/>
              <a:cxnLst/>
              <a:rect l="l" t="t" r="r" b="b"/>
              <a:pathLst>
                <a:path w="216535" h="1492250" extrusionOk="0">
                  <a:moveTo>
                    <a:pt x="216065" y="1275956"/>
                  </a:moveTo>
                  <a:lnTo>
                    <a:pt x="0" y="1275956"/>
                  </a:lnTo>
                  <a:lnTo>
                    <a:pt x="108026" y="1492021"/>
                  </a:lnTo>
                  <a:lnTo>
                    <a:pt x="216065" y="1275956"/>
                  </a:lnTo>
                  <a:close/>
                </a:path>
                <a:path w="216535" h="1492250" extrusionOk="0">
                  <a:moveTo>
                    <a:pt x="216065" y="216065"/>
                  </a:moveTo>
                  <a:lnTo>
                    <a:pt x="108026" y="0"/>
                  </a:lnTo>
                  <a:lnTo>
                    <a:pt x="0" y="216065"/>
                  </a:lnTo>
                  <a:lnTo>
                    <a:pt x="216065" y="21606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oogle Shape;69;p3"/>
          <p:cNvGrpSpPr/>
          <p:nvPr/>
        </p:nvGrpSpPr>
        <p:grpSpPr>
          <a:xfrm>
            <a:off x="4463963" y="3887215"/>
            <a:ext cx="216535" cy="1471930"/>
            <a:chOff x="4463961" y="3887215"/>
            <a:chExt cx="216535" cy="1471930"/>
          </a:xfrm>
        </p:grpSpPr>
        <p:sp>
          <p:nvSpPr>
            <p:cNvPr id="70" name="Google Shape;70;p3"/>
            <p:cNvSpPr/>
            <p:nvPr/>
          </p:nvSpPr>
          <p:spPr>
            <a:xfrm>
              <a:off x="4571996" y="4107513"/>
              <a:ext cx="0" cy="1031240"/>
            </a:xfrm>
            <a:custGeom>
              <a:avLst/>
              <a:gdLst/>
              <a:ahLst/>
              <a:cxnLst/>
              <a:rect l="l" t="t" r="r" b="b"/>
              <a:pathLst>
                <a:path w="120000" h="1031239" extrusionOk="0">
                  <a:moveTo>
                    <a:pt x="0" y="0"/>
                  </a:moveTo>
                  <a:lnTo>
                    <a:pt x="0" y="19050"/>
                  </a:lnTo>
                  <a:lnTo>
                    <a:pt x="0" y="1011774"/>
                  </a:lnTo>
                  <a:lnTo>
                    <a:pt x="0" y="1030824"/>
                  </a:lnTo>
                </a:path>
              </a:pathLst>
            </a:cu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463961" y="3887215"/>
              <a:ext cx="216535" cy="1471930"/>
            </a:xfrm>
            <a:custGeom>
              <a:avLst/>
              <a:gdLst/>
              <a:ahLst/>
              <a:cxnLst/>
              <a:rect l="l" t="t" r="r" b="b"/>
              <a:pathLst>
                <a:path w="216535" h="1471929" extrusionOk="0">
                  <a:moveTo>
                    <a:pt x="216065" y="1255356"/>
                  </a:moveTo>
                  <a:lnTo>
                    <a:pt x="0" y="1255356"/>
                  </a:lnTo>
                  <a:lnTo>
                    <a:pt x="108026" y="1471434"/>
                  </a:lnTo>
                  <a:lnTo>
                    <a:pt x="216065" y="1255356"/>
                  </a:lnTo>
                  <a:close/>
                </a:path>
                <a:path w="216535" h="1471929" extrusionOk="0">
                  <a:moveTo>
                    <a:pt x="216065" y="216065"/>
                  </a:moveTo>
                  <a:lnTo>
                    <a:pt x="108026" y="0"/>
                  </a:lnTo>
                  <a:lnTo>
                    <a:pt x="0" y="216065"/>
                  </a:lnTo>
                  <a:lnTo>
                    <a:pt x="216065" y="21606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727077" y="1636982"/>
            <a:ext cx="7873949" cy="4303180"/>
            <a:chOff x="727075" y="1636982"/>
            <a:chExt cx="7873949" cy="4303180"/>
          </a:xfrm>
        </p:grpSpPr>
        <p:pic>
          <p:nvPicPr>
            <p:cNvPr id="83" name="Google Shape;83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27075" y="1636982"/>
              <a:ext cx="7873949" cy="4303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138525" y="2228582"/>
              <a:ext cx="289559" cy="6169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5"/>
            <p:cNvSpPr/>
            <p:nvPr/>
          </p:nvSpPr>
          <p:spPr>
            <a:xfrm>
              <a:off x="4283306" y="2434642"/>
              <a:ext cx="0" cy="353060"/>
            </a:xfrm>
            <a:custGeom>
              <a:avLst/>
              <a:gdLst/>
              <a:ahLst/>
              <a:cxnLst/>
              <a:rect l="l" t="t" r="r" b="b"/>
              <a:pathLst>
                <a:path w="120000" h="353060" extrusionOk="0">
                  <a:moveTo>
                    <a:pt x="0" y="0"/>
                  </a:moveTo>
                  <a:lnTo>
                    <a:pt x="0" y="352803"/>
                  </a:lnTo>
                </a:path>
              </a:pathLst>
            </a:custGeom>
            <a:noFill/>
            <a:ln w="50800" cap="flat" cmpd="sng">
              <a:solidFill>
                <a:srgbClr val="8B81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4176625" y="2246683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 extrusionOk="0">
                  <a:moveTo>
                    <a:pt x="106679" y="0"/>
                  </a:moveTo>
                  <a:lnTo>
                    <a:pt x="0" y="213360"/>
                  </a:lnTo>
                  <a:lnTo>
                    <a:pt x="213360" y="213360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8B81D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7" name="Google Shape;87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606510" y="2348028"/>
              <a:ext cx="535369" cy="384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649373" y="2367889"/>
              <a:ext cx="449644" cy="2983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247527" y="274476"/>
            <a:ext cx="275907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Filesystem structure</a:t>
            </a:r>
            <a:endParaRPr sz="2200"/>
          </a:p>
        </p:txBody>
      </p:sp>
      <p:sp>
        <p:nvSpPr>
          <p:cNvPr id="90" name="Google Shape;90;p5"/>
          <p:cNvSpPr txBox="1"/>
          <p:nvPr/>
        </p:nvSpPr>
        <p:spPr>
          <a:xfrm>
            <a:off x="4342763" y="1172379"/>
            <a:ext cx="642620" cy="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500" b="1">
                <a:solidFill>
                  <a:schemeClr val="dk1"/>
                </a:solidFill>
              </a:rPr>
              <a:t>root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3649374" y="2367891"/>
            <a:ext cx="450215" cy="248135"/>
          </a:xfrm>
          <a:prstGeom prst="rect">
            <a:avLst/>
          </a:prstGeom>
          <a:noFill/>
          <a:ln w="9525" cap="flat" cmpd="sng">
            <a:solidFill>
              <a:srgbClr val="867C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2375" rIns="0" bIns="0" anchor="t" anchorCtr="0">
            <a:spAutoFit/>
          </a:bodyPr>
          <a:lstStyle/>
          <a:p>
            <a:pPr marL="50165"/>
            <a:r>
              <a:rPr lang="en-US">
                <a:solidFill>
                  <a:srgbClr val="FFFFFF"/>
                </a:solidFill>
              </a:rPr>
              <a:t>cd ..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2" name="Google Shape;92;p5"/>
          <p:cNvGrpSpPr/>
          <p:nvPr/>
        </p:nvGrpSpPr>
        <p:grpSpPr>
          <a:xfrm>
            <a:off x="4421064" y="904371"/>
            <a:ext cx="485970" cy="384073"/>
            <a:chOff x="4421064" y="904369"/>
            <a:chExt cx="485970" cy="384073"/>
          </a:xfrm>
        </p:grpSpPr>
        <p:pic>
          <p:nvPicPr>
            <p:cNvPr id="93" name="Google Shape;93;p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421064" y="904369"/>
              <a:ext cx="485970" cy="384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63927" y="924232"/>
              <a:ext cx="400245" cy="2983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5"/>
          <p:cNvSpPr txBox="1"/>
          <p:nvPr/>
        </p:nvSpPr>
        <p:spPr>
          <a:xfrm>
            <a:off x="4463928" y="924234"/>
            <a:ext cx="400685" cy="248135"/>
          </a:xfrm>
          <a:prstGeom prst="rect">
            <a:avLst/>
          </a:prstGeom>
          <a:noFill/>
          <a:ln w="9525" cap="flat" cmpd="sng">
            <a:solidFill>
              <a:srgbClr val="867C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2375" rIns="0" bIns="0" anchor="t" anchorCtr="0">
            <a:spAutoFit/>
          </a:bodyPr>
          <a:lstStyle/>
          <a:p>
            <a:pPr marL="50165"/>
            <a:r>
              <a:rPr lang="en-US">
                <a:solidFill>
                  <a:srgbClr val="FFFFFF"/>
                </a:solidFill>
              </a:rPr>
              <a:t>cd /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6" name="Google Shape;96;p5"/>
          <p:cNvGrpSpPr/>
          <p:nvPr/>
        </p:nvGrpSpPr>
        <p:grpSpPr>
          <a:xfrm>
            <a:off x="4183432" y="3259965"/>
            <a:ext cx="540404" cy="384073"/>
            <a:chOff x="4183432" y="3259963"/>
            <a:chExt cx="540404" cy="384073"/>
          </a:xfrm>
        </p:grpSpPr>
        <p:pic>
          <p:nvPicPr>
            <p:cNvPr id="97" name="Google Shape;97;p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183432" y="3259963"/>
              <a:ext cx="540404" cy="384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226294" y="3279825"/>
              <a:ext cx="454679" cy="2983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Google Shape;99;p5"/>
          <p:cNvSpPr txBox="1"/>
          <p:nvPr/>
        </p:nvSpPr>
        <p:spPr>
          <a:xfrm>
            <a:off x="4226296" y="3279827"/>
            <a:ext cx="455295" cy="248135"/>
          </a:xfrm>
          <a:prstGeom prst="rect">
            <a:avLst/>
          </a:prstGeom>
          <a:noFill/>
          <a:ln w="9525" cap="flat" cmpd="sng">
            <a:solidFill>
              <a:srgbClr val="867C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2375" rIns="0" bIns="0" anchor="t" anchorCtr="0">
            <a:spAutoFit/>
          </a:bodyPr>
          <a:lstStyle/>
          <a:p>
            <a:pPr marL="50165"/>
            <a:r>
              <a:rPr lang="en-US">
                <a:solidFill>
                  <a:srgbClr val="FFFFFF"/>
                </a:solidFill>
              </a:rPr>
              <a:t>cd ~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0" name="Google Shape;100;p5"/>
          <p:cNvGrpSpPr/>
          <p:nvPr/>
        </p:nvGrpSpPr>
        <p:grpSpPr>
          <a:xfrm>
            <a:off x="4692904" y="3259965"/>
            <a:ext cx="387173" cy="384073"/>
            <a:chOff x="4692902" y="3259963"/>
            <a:chExt cx="387173" cy="384073"/>
          </a:xfrm>
        </p:grpSpPr>
        <p:pic>
          <p:nvPicPr>
            <p:cNvPr id="101" name="Google Shape;101;p5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692902" y="3259963"/>
              <a:ext cx="387173" cy="384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35765" y="3279825"/>
              <a:ext cx="301448" cy="298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5"/>
            <p:cNvSpPr/>
            <p:nvPr/>
          </p:nvSpPr>
          <p:spPr>
            <a:xfrm>
              <a:off x="4735765" y="3279825"/>
              <a:ext cx="301625" cy="298450"/>
            </a:xfrm>
            <a:custGeom>
              <a:avLst/>
              <a:gdLst/>
              <a:ahLst/>
              <a:cxnLst/>
              <a:rect l="l" t="t" r="r" b="b"/>
              <a:pathLst>
                <a:path w="301625" h="298450" extrusionOk="0">
                  <a:moveTo>
                    <a:pt x="0" y="0"/>
                  </a:moveTo>
                  <a:lnTo>
                    <a:pt x="301448" y="0"/>
                  </a:lnTo>
                  <a:lnTo>
                    <a:pt x="301448" y="298348"/>
                  </a:lnTo>
                  <a:lnTo>
                    <a:pt x="0" y="29834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7C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5"/>
          <p:cNvSpPr txBox="1"/>
          <p:nvPr/>
        </p:nvSpPr>
        <p:spPr>
          <a:xfrm>
            <a:off x="4735767" y="3279827"/>
            <a:ext cx="301625" cy="24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2375" rIns="0" bIns="0" anchor="t" anchorCtr="0">
            <a:spAutoFit/>
          </a:bodyPr>
          <a:lstStyle/>
          <a:p>
            <a:pPr marL="50165"/>
            <a:r>
              <a:rPr lang="en-US">
                <a:solidFill>
                  <a:srgbClr val="FFFFFF"/>
                </a:solidFill>
              </a:rPr>
              <a:t>cd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05" name="Google Shape;105;p5"/>
          <p:cNvGrpSpPr/>
          <p:nvPr/>
        </p:nvGrpSpPr>
        <p:grpSpPr>
          <a:xfrm>
            <a:off x="3799723" y="3486781"/>
            <a:ext cx="535369" cy="662204"/>
            <a:chOff x="3799721" y="3486781"/>
            <a:chExt cx="535369" cy="662204"/>
          </a:xfrm>
        </p:grpSpPr>
        <p:pic>
          <p:nvPicPr>
            <p:cNvPr id="106" name="Google Shape;106;p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3922626" y="3486781"/>
              <a:ext cx="289559" cy="654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5"/>
            <p:cNvSpPr/>
            <p:nvPr/>
          </p:nvSpPr>
          <p:spPr>
            <a:xfrm>
              <a:off x="4067406" y="3692841"/>
              <a:ext cx="0" cy="391160"/>
            </a:xfrm>
            <a:custGeom>
              <a:avLst/>
              <a:gdLst/>
              <a:ahLst/>
              <a:cxnLst/>
              <a:rect l="l" t="t" r="r" b="b"/>
              <a:pathLst>
                <a:path w="120000" h="391160" extrusionOk="0">
                  <a:moveTo>
                    <a:pt x="0" y="0"/>
                  </a:moveTo>
                  <a:lnTo>
                    <a:pt x="0" y="390774"/>
                  </a:lnTo>
                </a:path>
              </a:pathLst>
            </a:custGeom>
            <a:noFill/>
            <a:ln w="50800" cap="flat" cmpd="sng">
              <a:solidFill>
                <a:srgbClr val="8B81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3960726" y="3504882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 extrusionOk="0">
                  <a:moveTo>
                    <a:pt x="106679" y="0"/>
                  </a:moveTo>
                  <a:lnTo>
                    <a:pt x="0" y="213359"/>
                  </a:lnTo>
                  <a:lnTo>
                    <a:pt x="213360" y="213359"/>
                  </a:lnTo>
                  <a:lnTo>
                    <a:pt x="106679" y="0"/>
                  </a:lnTo>
                  <a:close/>
                </a:path>
              </a:pathLst>
            </a:custGeom>
            <a:solidFill>
              <a:srgbClr val="8B81D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" name="Google Shape;109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799721" y="3764912"/>
              <a:ext cx="535369" cy="384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3842584" y="3784775"/>
              <a:ext cx="449644" cy="298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5"/>
            <p:cNvSpPr/>
            <p:nvPr/>
          </p:nvSpPr>
          <p:spPr>
            <a:xfrm>
              <a:off x="3842584" y="3784775"/>
              <a:ext cx="450215" cy="298450"/>
            </a:xfrm>
            <a:custGeom>
              <a:avLst/>
              <a:gdLst/>
              <a:ahLst/>
              <a:cxnLst/>
              <a:rect l="l" t="t" r="r" b="b"/>
              <a:pathLst>
                <a:path w="450214" h="298450" extrusionOk="0">
                  <a:moveTo>
                    <a:pt x="0" y="0"/>
                  </a:moveTo>
                  <a:lnTo>
                    <a:pt x="449644" y="0"/>
                  </a:lnTo>
                  <a:lnTo>
                    <a:pt x="449644" y="298348"/>
                  </a:lnTo>
                  <a:lnTo>
                    <a:pt x="0" y="29834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7C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5"/>
          <p:cNvSpPr txBox="1"/>
          <p:nvPr/>
        </p:nvSpPr>
        <p:spPr>
          <a:xfrm>
            <a:off x="3847346" y="3804462"/>
            <a:ext cx="440690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"/>
            <a:r>
              <a:rPr lang="en-US">
                <a:solidFill>
                  <a:srgbClr val="FFFFFF"/>
                </a:solidFill>
              </a:rPr>
              <a:t>cd ..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13" name="Google Shape;113;p5"/>
          <p:cNvGraphicFramePr/>
          <p:nvPr/>
        </p:nvGraphicFramePr>
        <p:xfrm>
          <a:off x="891421" y="4962844"/>
          <a:ext cx="468000" cy="491875"/>
        </p:xfrm>
        <a:graphic>
          <a:graphicData uri="http://schemas.openxmlformats.org/drawingml/2006/table">
            <a:tbl>
              <a:tblPr firstRow="1" bandRow="1">
                <a:noFill/>
                <a:tableStyleId>{62C662C8-51C1-472F-9FB4-A759E5CCDF28}</a:tableStyleId>
              </a:tblPr>
              <a:tblGrid>
                <a:gridCol w="2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525">
                <a:tc>
                  <a:txBody>
                    <a:bodyPr/>
                    <a:lstStyle/>
                    <a:p>
                      <a:pPr marL="0" marR="1206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R w="53975" cap="flat" cmpd="sng">
                      <a:solidFill>
                        <a:srgbClr val="8B81D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867C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53975" cap="flat" cmpd="sng">
                      <a:solidFill>
                        <a:srgbClr val="8B81D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867C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350">
                <a:tc>
                  <a:txBody>
                    <a:bodyPr/>
                    <a:lstStyle/>
                    <a:p>
                      <a:pPr marL="5016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cd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2375" marB="0">
                    <a:lnL w="9525" cap="flat" cmpd="sng">
                      <a:solidFill>
                        <a:srgbClr val="867CC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53975" cap="flat" cmpd="sng">
                      <a:solidFill>
                        <a:srgbClr val="8B81D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67C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67C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62864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2375" marB="0">
                    <a:lnL w="53975" cap="flat" cmpd="sng">
                      <a:solidFill>
                        <a:srgbClr val="8B81D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67CC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67CC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67CC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4" name="Google Shape;114;p5"/>
          <p:cNvGrpSpPr/>
          <p:nvPr/>
        </p:nvGrpSpPr>
        <p:grpSpPr>
          <a:xfrm>
            <a:off x="853323" y="4756784"/>
            <a:ext cx="535369" cy="763803"/>
            <a:chOff x="853321" y="4756782"/>
            <a:chExt cx="535369" cy="763803"/>
          </a:xfrm>
        </p:grpSpPr>
        <p:pic>
          <p:nvPicPr>
            <p:cNvPr id="115" name="Google Shape;115;p5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76225" y="4756782"/>
              <a:ext cx="289559" cy="654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5"/>
            <p:cNvSpPr/>
            <p:nvPr/>
          </p:nvSpPr>
          <p:spPr>
            <a:xfrm>
              <a:off x="1014325" y="4774882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59" h="213360" extrusionOk="0">
                  <a:moveTo>
                    <a:pt x="106680" y="0"/>
                  </a:moveTo>
                  <a:lnTo>
                    <a:pt x="0" y="213359"/>
                  </a:lnTo>
                  <a:lnTo>
                    <a:pt x="213360" y="213359"/>
                  </a:lnTo>
                  <a:lnTo>
                    <a:pt x="106680" y="0"/>
                  </a:lnTo>
                  <a:close/>
                </a:path>
              </a:pathLst>
            </a:custGeom>
            <a:solidFill>
              <a:srgbClr val="8B81D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7" name="Google Shape;117;p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853321" y="5136512"/>
              <a:ext cx="535369" cy="38407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8" name="Google Shape;118;p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96183" y="5156375"/>
            <a:ext cx="449644" cy="2983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5"/>
          <p:cNvGrpSpPr/>
          <p:nvPr/>
        </p:nvGrpSpPr>
        <p:grpSpPr>
          <a:xfrm>
            <a:off x="1625616" y="4243297"/>
            <a:ext cx="811966" cy="745104"/>
            <a:chOff x="1625616" y="4243297"/>
            <a:chExt cx="811966" cy="745104"/>
          </a:xfrm>
        </p:grpSpPr>
        <p:pic>
          <p:nvPicPr>
            <p:cNvPr id="120" name="Google Shape;120;p5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1886819" y="4333467"/>
              <a:ext cx="289559" cy="654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5"/>
            <p:cNvSpPr/>
            <p:nvPr/>
          </p:nvSpPr>
          <p:spPr>
            <a:xfrm>
              <a:off x="2031599" y="4351567"/>
              <a:ext cx="0" cy="391160"/>
            </a:xfrm>
            <a:custGeom>
              <a:avLst/>
              <a:gdLst/>
              <a:ahLst/>
              <a:cxnLst/>
              <a:rect l="l" t="t" r="r" b="b"/>
              <a:pathLst>
                <a:path w="120000" h="391160" extrusionOk="0">
                  <a:moveTo>
                    <a:pt x="0" y="0"/>
                  </a:moveTo>
                  <a:lnTo>
                    <a:pt x="0" y="390774"/>
                  </a:lnTo>
                </a:path>
              </a:pathLst>
            </a:custGeom>
            <a:noFill/>
            <a:ln w="50800" cap="flat" cmpd="sng">
              <a:solidFill>
                <a:srgbClr val="8B81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1924919" y="4716941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 extrusionOk="0">
                  <a:moveTo>
                    <a:pt x="213360" y="0"/>
                  </a:moveTo>
                  <a:lnTo>
                    <a:pt x="0" y="0"/>
                  </a:lnTo>
                  <a:lnTo>
                    <a:pt x="106680" y="21336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8B81D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3" name="Google Shape;123;p5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1625616" y="4243297"/>
              <a:ext cx="811966" cy="384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668478" y="4263160"/>
              <a:ext cx="726241" cy="298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5"/>
            <p:cNvSpPr/>
            <p:nvPr/>
          </p:nvSpPr>
          <p:spPr>
            <a:xfrm>
              <a:off x="1668478" y="4263160"/>
              <a:ext cx="726440" cy="298450"/>
            </a:xfrm>
            <a:custGeom>
              <a:avLst/>
              <a:gdLst/>
              <a:ahLst/>
              <a:cxnLst/>
              <a:rect l="l" t="t" r="r" b="b"/>
              <a:pathLst>
                <a:path w="726439" h="298450" extrusionOk="0">
                  <a:moveTo>
                    <a:pt x="0" y="0"/>
                  </a:moveTo>
                  <a:lnTo>
                    <a:pt x="726241" y="0"/>
                  </a:lnTo>
                  <a:lnTo>
                    <a:pt x="726241" y="298348"/>
                  </a:lnTo>
                  <a:lnTo>
                    <a:pt x="0" y="29834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7CC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5"/>
          <p:cNvSpPr txBox="1"/>
          <p:nvPr/>
        </p:nvSpPr>
        <p:spPr>
          <a:xfrm>
            <a:off x="1673243" y="4282847"/>
            <a:ext cx="716915" cy="2282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"/>
            <a:r>
              <a:rPr lang="en-US">
                <a:solidFill>
                  <a:srgbClr val="FFFFFF"/>
                </a:solidFill>
              </a:rPr>
              <a:t>cd work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7" name="Google Shape;127;p5"/>
          <p:cNvGrpSpPr/>
          <p:nvPr/>
        </p:nvGrpSpPr>
        <p:grpSpPr>
          <a:xfrm>
            <a:off x="5026642" y="2315726"/>
            <a:ext cx="1174815" cy="580109"/>
            <a:chOff x="5026640" y="2315724"/>
            <a:chExt cx="1174815" cy="580109"/>
          </a:xfrm>
        </p:grpSpPr>
        <p:pic>
          <p:nvPicPr>
            <p:cNvPr id="128" name="Google Shape;128;p5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5026640" y="2315724"/>
              <a:ext cx="289559" cy="5801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5"/>
            <p:cNvSpPr/>
            <p:nvPr/>
          </p:nvSpPr>
          <p:spPr>
            <a:xfrm>
              <a:off x="5171420" y="2333824"/>
              <a:ext cx="0" cy="316230"/>
            </a:xfrm>
            <a:custGeom>
              <a:avLst/>
              <a:gdLst/>
              <a:ahLst/>
              <a:cxnLst/>
              <a:rect l="l" t="t" r="r" b="b"/>
              <a:pathLst>
                <a:path w="120000" h="316230" extrusionOk="0">
                  <a:moveTo>
                    <a:pt x="0" y="0"/>
                  </a:moveTo>
                  <a:lnTo>
                    <a:pt x="0" y="315949"/>
                  </a:lnTo>
                </a:path>
              </a:pathLst>
            </a:custGeom>
            <a:noFill/>
            <a:ln w="50800" cap="flat" cmpd="sng">
              <a:solidFill>
                <a:srgbClr val="8B81D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5064740" y="2624373"/>
              <a:ext cx="213360" cy="213360"/>
            </a:xfrm>
            <a:custGeom>
              <a:avLst/>
              <a:gdLst/>
              <a:ahLst/>
              <a:cxnLst/>
              <a:rect l="l" t="t" r="r" b="b"/>
              <a:pathLst>
                <a:path w="213360" h="213360" extrusionOk="0">
                  <a:moveTo>
                    <a:pt x="213360" y="0"/>
                  </a:moveTo>
                  <a:lnTo>
                    <a:pt x="0" y="0"/>
                  </a:lnTo>
                  <a:lnTo>
                    <a:pt x="106680" y="213360"/>
                  </a:lnTo>
                  <a:lnTo>
                    <a:pt x="213360" y="0"/>
                  </a:lnTo>
                  <a:close/>
                </a:path>
              </a:pathLst>
            </a:custGeom>
            <a:solidFill>
              <a:srgbClr val="8B81D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1" name="Google Shape;131;p5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5320123" y="2348028"/>
              <a:ext cx="881332" cy="3840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5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5362986" y="2367889"/>
              <a:ext cx="795607" cy="2983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p5"/>
          <p:cNvSpPr txBox="1"/>
          <p:nvPr/>
        </p:nvSpPr>
        <p:spPr>
          <a:xfrm>
            <a:off x="5362988" y="2367891"/>
            <a:ext cx="795655" cy="248135"/>
          </a:xfrm>
          <a:prstGeom prst="rect">
            <a:avLst/>
          </a:prstGeom>
          <a:noFill/>
          <a:ln w="9525" cap="flat" cmpd="sng">
            <a:solidFill>
              <a:srgbClr val="867CC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32375" rIns="0" bIns="0" anchor="t" anchorCtr="0">
            <a:spAutoFit/>
          </a:bodyPr>
          <a:lstStyle/>
          <a:p>
            <a:pPr marL="50165"/>
            <a:r>
              <a:rPr lang="en-US">
                <a:solidFill>
                  <a:srgbClr val="FFFFFF"/>
                </a:solidFill>
              </a:rPr>
              <a:t>cd home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"/>
          <p:cNvSpPr txBox="1"/>
          <p:nvPr/>
        </p:nvSpPr>
        <p:spPr>
          <a:xfrm>
            <a:off x="247527" y="1081401"/>
            <a:ext cx="8252459" cy="421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000" rIns="0" bIns="0" anchor="t" anchorCtr="0">
            <a:spAutoFit/>
          </a:bodyPr>
          <a:lstStyle/>
          <a:p>
            <a:pPr marL="12700" marR="71120">
              <a:lnSpc>
                <a:spcPct val="115000"/>
              </a:lnSpc>
            </a:pPr>
            <a:r>
              <a:rPr lang="en-US" sz="2000">
                <a:solidFill>
                  <a:schemeClr val="dk1"/>
                </a:solidFill>
              </a:rPr>
              <a:t>The most generic sense of the term </a:t>
            </a:r>
            <a:r>
              <a:rPr lang="en-US" sz="2000" b="1">
                <a:solidFill>
                  <a:schemeClr val="dk1"/>
                </a:solidFill>
              </a:rPr>
              <a:t>shell </a:t>
            </a:r>
            <a:r>
              <a:rPr lang="en-US" sz="2000">
                <a:solidFill>
                  <a:schemeClr val="dk1"/>
                </a:solidFill>
              </a:rPr>
              <a:t>means any program that users  employ to type commands.</a:t>
            </a:r>
            <a:endParaRPr sz="2000">
              <a:solidFill>
                <a:schemeClr val="dk1"/>
              </a:solidFill>
            </a:endParaRPr>
          </a:p>
          <a:p>
            <a:endParaRPr sz="2000">
              <a:solidFill>
                <a:schemeClr val="dk1"/>
              </a:solidFill>
            </a:endParaRPr>
          </a:p>
          <a:p>
            <a:pPr marL="12700" marR="394970">
              <a:lnSpc>
                <a:spcPct val="115000"/>
              </a:lnSpc>
            </a:pPr>
            <a:r>
              <a:rPr lang="en-US" sz="2000">
                <a:solidFill>
                  <a:schemeClr val="dk1"/>
                </a:solidFill>
              </a:rPr>
              <a:t>A </a:t>
            </a:r>
            <a:r>
              <a:rPr lang="en-US" sz="2000" b="1">
                <a:solidFill>
                  <a:schemeClr val="dk1"/>
                </a:solidFill>
              </a:rPr>
              <a:t>shell </a:t>
            </a:r>
            <a:r>
              <a:rPr lang="en-US" sz="2000">
                <a:solidFill>
                  <a:schemeClr val="dk1"/>
                </a:solidFill>
              </a:rPr>
              <a:t>is software that provides an interface for users of an operating  system to access the services of a kernel.</a:t>
            </a:r>
            <a:endParaRPr sz="2000">
              <a:solidFill>
                <a:schemeClr val="dk1"/>
              </a:solidFill>
            </a:endParaRPr>
          </a:p>
          <a:p>
            <a:endParaRPr sz="2200">
              <a:solidFill>
                <a:schemeClr val="dk1"/>
              </a:solidFill>
            </a:endParaRPr>
          </a:p>
          <a:p>
            <a:pPr>
              <a:spcBef>
                <a:spcPts val="35"/>
              </a:spcBef>
            </a:pPr>
            <a:endParaRPr sz="3050">
              <a:solidFill>
                <a:schemeClr val="dk1"/>
              </a:solidFill>
            </a:endParaRPr>
          </a:p>
          <a:p>
            <a:pPr marL="4977765" marR="5080">
              <a:lnSpc>
                <a:spcPct val="115000"/>
              </a:lnSpc>
            </a:pPr>
            <a:r>
              <a:rPr lang="en-US" sz="2000" b="1">
                <a:solidFill>
                  <a:schemeClr val="dk1"/>
                </a:solidFill>
              </a:rPr>
              <a:t>CLI</a:t>
            </a:r>
            <a:r>
              <a:rPr lang="en-US" sz="2000">
                <a:solidFill>
                  <a:schemeClr val="dk1"/>
                </a:solidFill>
              </a:rPr>
              <a:t>: command line (once the  only way to control the  computer)</a:t>
            </a:r>
            <a:endParaRPr sz="2000">
              <a:solidFill>
                <a:schemeClr val="dk1"/>
              </a:solidFill>
            </a:endParaRPr>
          </a:p>
          <a:p>
            <a:pPr>
              <a:spcBef>
                <a:spcPts val="15"/>
              </a:spcBef>
            </a:pPr>
            <a:endParaRPr sz="1850">
              <a:solidFill>
                <a:schemeClr val="dk1"/>
              </a:solidFill>
            </a:endParaRPr>
          </a:p>
          <a:p>
            <a:pPr marL="4977765"/>
            <a:r>
              <a:rPr lang="en-US" sz="2000" b="1">
                <a:solidFill>
                  <a:schemeClr val="dk1"/>
                </a:solidFill>
              </a:rPr>
              <a:t>GUI</a:t>
            </a:r>
            <a:r>
              <a:rPr lang="en-US" sz="2000">
                <a:solidFill>
                  <a:schemeClr val="dk1"/>
                </a:solidFill>
              </a:rPr>
              <a:t>: graphical user interface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840" y="3347465"/>
            <a:ext cx="4636803" cy="324163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247525" y="274476"/>
            <a:ext cx="69342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Shell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247527" y="274476"/>
            <a:ext cx="1640839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Shell basics</a:t>
            </a:r>
            <a:endParaRPr sz="2200"/>
          </a:p>
        </p:txBody>
      </p:sp>
      <p:sp>
        <p:nvSpPr>
          <p:cNvPr id="147" name="Google Shape;147;p7"/>
          <p:cNvSpPr/>
          <p:nvPr/>
        </p:nvSpPr>
        <p:spPr>
          <a:xfrm>
            <a:off x="923091" y="3175279"/>
            <a:ext cx="7409180" cy="2325370"/>
          </a:xfrm>
          <a:custGeom>
            <a:avLst/>
            <a:gdLst/>
            <a:ahLst/>
            <a:cxnLst/>
            <a:rect l="l" t="t" r="r" b="b"/>
            <a:pathLst>
              <a:path w="7409180" h="2325370" extrusionOk="0">
                <a:moveTo>
                  <a:pt x="7409098" y="0"/>
                </a:moveTo>
                <a:lnTo>
                  <a:pt x="0" y="0"/>
                </a:lnTo>
                <a:lnTo>
                  <a:pt x="0" y="2325024"/>
                </a:lnTo>
                <a:lnTo>
                  <a:pt x="7409098" y="2325024"/>
                </a:lnTo>
                <a:lnTo>
                  <a:pt x="7409098" y="0"/>
                </a:ln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8" name="Google Shape;148;p7"/>
          <p:cNvGraphicFramePr/>
          <p:nvPr>
            <p:extLst>
              <p:ext uri="{D42A27DB-BD31-4B8C-83A1-F6EECF244321}">
                <p14:modId xmlns:p14="http://schemas.microsoft.com/office/powerpoint/2010/main" val="2969457128"/>
              </p:ext>
            </p:extLst>
          </p:nvPr>
        </p:nvGraphicFramePr>
        <p:xfrm>
          <a:off x="928040" y="1655112"/>
          <a:ext cx="7407250" cy="3848544"/>
        </p:xfrm>
        <a:graphic>
          <a:graphicData uri="http://schemas.openxmlformats.org/drawingml/2006/table">
            <a:tbl>
              <a:tblPr firstRow="1" bandRow="1">
                <a:noFill/>
                <a:tableStyleId>{62C662C8-51C1-472F-9FB4-A759E5CCDF28}</a:tableStyleId>
              </a:tblPr>
              <a:tblGrid>
                <a:gridCol w="182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3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2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6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422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</a:t>
                      </a:r>
                      <a:r>
                        <a:rPr lang="en-US" sz="2000" b="1" u="none" strike="noStrike" cap="none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whoami</a:t>
                      </a:r>
                      <a:endParaRPr sz="20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90805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</a:t>
                      </a:r>
                      <a:r>
                        <a:rPr lang="en-US" sz="2000" b="1" u="none" strike="noStrike" cap="none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uname</a:t>
                      </a:r>
                      <a:r>
                        <a:rPr lang="en-US" sz="20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-a</a:t>
                      </a:r>
                      <a:endParaRPr sz="20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90805" marR="0" lvl="0" indent="0" algn="l" rtl="0">
                        <a:lnSpc>
                          <a:spcPct val="1174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 </a:t>
                      </a:r>
                      <a:r>
                        <a:rPr lang="en-US" sz="2000" b="1" u="none" strike="noStrike" cap="none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df</a:t>
                      </a:r>
                      <a:r>
                        <a:rPr lang="en-US" sz="20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-h</a:t>
                      </a:r>
                      <a:endParaRPr sz="2000" b="1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3350" marB="0">
                    <a:solidFill>
                      <a:srgbClr val="F3F3F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46379" marR="11176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what is my  # show basic</a:t>
                      </a:r>
                      <a:endParaRPr sz="20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73650" marB="0"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32384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username on this  info of the host</a:t>
                      </a:r>
                      <a:endParaRPr sz="20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73650" marB="0">
                    <a:solidFill>
                      <a:srgbClr val="F3F3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53035" marR="13589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host  OS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73650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63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Filesystem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1143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Size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5333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Used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254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Avail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5333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032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Mounted on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overlay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4300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282G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0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169G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38%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tmpfs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3664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64M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76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64M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/dev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tmpfs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3664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76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/sys/fs/cgroup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/dev/vda1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4300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282G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102G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5400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169G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38%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/etc/hosts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shm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3664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64M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76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64M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/dev/shm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tmpfs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3664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76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/proc/acpi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tmpfs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3664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76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/proc/scsi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400">
                <a:tc>
                  <a:txBody>
                    <a:bodyPr/>
                    <a:lstStyle/>
                    <a:p>
                      <a:pPr marL="863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tmpfs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3664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76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16G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0%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/sys/firmware</a:t>
                      </a:r>
                      <a:endParaRPr sz="16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Google Shape;154;p8"/>
          <p:cNvGraphicFramePr/>
          <p:nvPr/>
        </p:nvGraphicFramePr>
        <p:xfrm>
          <a:off x="609599" y="744900"/>
          <a:ext cx="7398400" cy="2374160"/>
        </p:xfrm>
        <a:graphic>
          <a:graphicData uri="http://schemas.openxmlformats.org/drawingml/2006/table">
            <a:tbl>
              <a:tblPr firstRow="1" bandRow="1">
                <a:noFill/>
                <a:tableStyleId>{62C662C8-51C1-472F-9FB4-A759E5CCDF28}</a:tableStyleId>
              </a:tblPr>
              <a:tblGrid>
                <a:gridCol w="32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70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335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pwd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335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794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335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where are we?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3350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	</a:t>
                      </a: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~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change directory to /home/user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pwd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	</a:t>
                      </a: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go one level up (/Users)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pwd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7945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same as cd ~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500">
                <a:tc>
                  <a:txBody>
                    <a:bodyPr/>
                    <a:lstStyle/>
                    <a:p>
                      <a:pPr marL="0" marR="68580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pwd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67945" lvl="0" indent="0" algn="r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76200" marR="0" lvl="0" indent="0" algn="l" rtl="0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we are home</a:t>
                      </a:r>
                      <a:endParaRPr/>
                    </a:p>
                  </a:txBody>
                  <a:tcPr marL="0" marR="0" marT="0" marB="0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5" name="Google Shape;155;p8"/>
          <p:cNvSpPr txBox="1">
            <a:spLocks noGrp="1"/>
          </p:cNvSpPr>
          <p:nvPr>
            <p:ph type="title"/>
          </p:nvPr>
        </p:nvSpPr>
        <p:spPr>
          <a:xfrm>
            <a:off x="247525" y="274476"/>
            <a:ext cx="250190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Home directory (~)</a:t>
            </a:r>
            <a:endParaRPr sz="2200"/>
          </a:p>
        </p:txBody>
      </p:sp>
      <p:sp>
        <p:nvSpPr>
          <p:cNvPr id="156" name="Google Shape;156;p8"/>
          <p:cNvSpPr/>
          <p:nvPr/>
        </p:nvSpPr>
        <p:spPr>
          <a:xfrm>
            <a:off x="484477" y="4372978"/>
            <a:ext cx="8592185" cy="2001679"/>
          </a:xfrm>
          <a:custGeom>
            <a:avLst/>
            <a:gdLst/>
            <a:ahLst/>
            <a:cxnLst/>
            <a:rect l="l" t="t" r="r" b="b"/>
            <a:pathLst>
              <a:path w="8592185" h="1779270" extrusionOk="0">
                <a:moveTo>
                  <a:pt x="8592151" y="0"/>
                </a:moveTo>
                <a:lnTo>
                  <a:pt x="0" y="0"/>
                </a:lnTo>
                <a:lnTo>
                  <a:pt x="0" y="1778716"/>
                </a:lnTo>
                <a:lnTo>
                  <a:pt x="8592151" y="1778716"/>
                </a:lnTo>
                <a:lnTo>
                  <a:pt x="8592151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247525" y="3232075"/>
            <a:ext cx="8298300" cy="3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834"/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 = /home/username</a:t>
            </a:r>
            <a:endParaRPr dirty="0"/>
          </a:p>
          <a:p>
            <a:pPr>
              <a:spcBef>
                <a:spcPts val="50"/>
              </a:spcBef>
            </a:pP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/>
            <a:r>
              <a:rPr lang="en-US" sz="2200" b="1" dirty="0">
                <a:solidFill>
                  <a:schemeClr val="dk1"/>
                </a:solidFill>
              </a:rPr>
              <a:t>Download exercise files</a:t>
            </a:r>
            <a:endParaRPr sz="2200" dirty="0">
              <a:solidFill>
                <a:schemeClr val="dk1"/>
              </a:solidFill>
            </a:endParaRPr>
          </a:p>
          <a:p>
            <a:pPr marL="328295">
              <a:lnSpc>
                <a:spcPct val="115555"/>
              </a:lnSpc>
              <a:spcBef>
                <a:spcPts val="1905"/>
              </a:spcBef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~</a:t>
            </a:r>
            <a:endParaRPr sz="18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28295">
              <a:lnSpc>
                <a:spcPct val="111111"/>
              </a:lnSpc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curl </a:t>
            </a:r>
            <a:r>
              <a:rPr lang="en-US" sz="2400" dirty="0"/>
              <a:t>-OL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u="sng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http://expressrna.org/bioinfo.tar.gz</a:t>
            </a:r>
            <a:endParaRPr dirty="0"/>
          </a:p>
          <a:p>
            <a:pPr marL="328295">
              <a:lnSpc>
                <a:spcPct val="111111"/>
              </a:lnSpc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tar	 </a:t>
            </a:r>
            <a:r>
              <a:rPr lang="en-US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zxvf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bioinfo.tar.gz</a:t>
            </a:r>
            <a:endParaRPr dirty="0"/>
          </a:p>
          <a:p>
            <a:pPr marL="328295">
              <a:lnSpc>
                <a:spcPct val="111111"/>
              </a:lnSpc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 -l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bioinfo</a:t>
            </a:r>
            <a:endParaRPr dirty="0"/>
          </a:p>
          <a:p>
            <a:pPr marL="328295">
              <a:lnSpc>
                <a:spcPct val="115555"/>
              </a:lnSpc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	</a:t>
            </a:r>
            <a:r>
              <a:rPr lang="en-US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	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bioinfo</a:t>
            </a:r>
            <a:endParaRPr sz="2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3390">
              <a:spcBef>
                <a:spcPts val="1480"/>
              </a:spcBef>
            </a:pP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~/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bioinfo</a:t>
            </a:r>
            <a:r>
              <a:rPr lang="en-US" sz="2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/home/username/</a:t>
            </a:r>
            <a:r>
              <a:rPr lang="en-US" sz="2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bioinfo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9"/>
          <p:cNvGraphicFramePr/>
          <p:nvPr>
            <p:extLst>
              <p:ext uri="{D42A27DB-BD31-4B8C-83A1-F6EECF244321}">
                <p14:modId xmlns:p14="http://schemas.microsoft.com/office/powerpoint/2010/main" val="2661924360"/>
              </p:ext>
            </p:extLst>
          </p:nvPr>
        </p:nvGraphicFramePr>
        <p:xfrm>
          <a:off x="247527" y="927815"/>
          <a:ext cx="8942700" cy="2309525"/>
        </p:xfrm>
        <a:graphic>
          <a:graphicData uri="http://schemas.openxmlformats.org/drawingml/2006/table">
            <a:tbl>
              <a:tblPr firstRow="1" bandRow="1">
                <a:noFill/>
                <a:tableStyleId>{62C662C8-51C1-472F-9FB4-A759E5CCDF28}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0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25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3017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	</a:t>
                      </a:r>
                      <a:r>
                        <a:rPr lang="en-US" sz="2000" b="1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-l</a:t>
                      </a:r>
                      <a:endParaRPr sz="20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3350" marB="0">
                    <a:solidFill>
                      <a:srgbClr val="F3F3F3"/>
                    </a:solidFill>
                  </a:tcPr>
                </a:tc>
                <a:tc rowSpan="2"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gridSpan="7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25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</a:t>
                      </a: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rwx</a:t>
                      </a: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r-xr-x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</a:t>
                      </a: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rstudio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4096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16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17:15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dd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rstudio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file1.txt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rstudio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file2.txt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rstudio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941506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Jan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protein_abundance.txt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rstudio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885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2016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proteins.fasta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rstudio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proteins.fasta.gz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75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-rwxr-xr-x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 rstudio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60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Apr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29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2015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script1.py</a:t>
                      </a:r>
                      <a:endParaRPr dirty="0"/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47527" y="274476"/>
            <a:ext cx="2882265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/>
              <a:t>List directory content</a:t>
            </a:r>
            <a:endParaRPr sz="2200"/>
          </a:p>
        </p:txBody>
      </p:sp>
      <p:sp>
        <p:nvSpPr>
          <p:cNvPr id="165" name="Google Shape;165;p9"/>
          <p:cNvSpPr txBox="1"/>
          <p:nvPr/>
        </p:nvSpPr>
        <p:spPr>
          <a:xfrm>
            <a:off x="447221" y="3347416"/>
            <a:ext cx="3752850" cy="36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/>
            <a:r>
              <a:rPr lang="en-US" sz="2200" b="1">
                <a:solidFill>
                  <a:schemeClr val="dk1"/>
                </a:solidFill>
              </a:rPr>
              <a:t>Use special characters (?, *)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66" name="Google Shape;166;p9"/>
          <p:cNvSpPr/>
          <p:nvPr/>
        </p:nvSpPr>
        <p:spPr>
          <a:xfrm>
            <a:off x="612359" y="3747908"/>
            <a:ext cx="2834640" cy="422275"/>
          </a:xfrm>
          <a:custGeom>
            <a:avLst/>
            <a:gdLst/>
            <a:ahLst/>
            <a:cxnLst/>
            <a:rect l="l" t="t" r="r" b="b"/>
            <a:pathLst>
              <a:path w="2834640" h="422275" extrusionOk="0">
                <a:moveTo>
                  <a:pt x="2834399" y="0"/>
                </a:moveTo>
                <a:lnTo>
                  <a:pt x="0" y="0"/>
                </a:lnTo>
                <a:lnTo>
                  <a:pt x="0" y="422098"/>
                </a:lnTo>
                <a:lnTo>
                  <a:pt x="2834399" y="422098"/>
                </a:lnTo>
                <a:lnTo>
                  <a:pt x="2834399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" name="Google Shape;167;p9"/>
          <p:cNvGraphicFramePr/>
          <p:nvPr/>
        </p:nvGraphicFramePr>
        <p:xfrm>
          <a:off x="612360" y="3747906"/>
          <a:ext cx="8487425" cy="1147125"/>
        </p:xfrm>
        <a:graphic>
          <a:graphicData uri="http://schemas.openxmlformats.org/drawingml/2006/table">
            <a:tbl>
              <a:tblPr firstRow="1" bandRow="1">
                <a:noFill/>
                <a:tableStyleId>{62C662C8-51C1-472F-9FB4-A759E5CCDF28}</a:tableStyleId>
              </a:tblPr>
              <a:tblGrid>
                <a:gridCol w="33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1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	</a:t>
                      </a: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-l </a:t>
                      </a: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file?.txt</a:t>
                      </a:r>
                      <a:endParaRPr/>
                    </a:p>
                  </a:txBody>
                  <a:tcPr marL="0" marR="0" marT="53350" marB="0">
                    <a:solidFill>
                      <a:srgbClr val="F3F3F3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25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-rw-r--r-- 1 rstudio 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24 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 file1.txt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75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r>
                        <a:rPr lang="en-US" sz="1600" u="none" strike="noStrike" cap="none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rw</a:t>
                      </a:r>
                      <a:r>
                        <a:rPr lang="en-US" sz="16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-r--r-- 1 </a:t>
                      </a:r>
                      <a:r>
                        <a:rPr lang="en-US" sz="1600" u="none" strike="noStrike" cap="none" dirty="0" err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rstudio</a:t>
                      </a:r>
                      <a:r>
                        <a:rPr lang="en-US" sz="16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users</a:t>
                      </a:r>
                      <a:endParaRPr sz="16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23 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u="none" strike="noStrike" cap="none" dirty="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6096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 file2.txt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8" name="Google Shape;168;p9"/>
          <p:cNvSpPr/>
          <p:nvPr/>
        </p:nvSpPr>
        <p:spPr>
          <a:xfrm>
            <a:off x="612359" y="5115183"/>
            <a:ext cx="2834640" cy="422275"/>
          </a:xfrm>
          <a:custGeom>
            <a:avLst/>
            <a:gdLst/>
            <a:ahLst/>
            <a:cxnLst/>
            <a:rect l="l" t="t" r="r" b="b"/>
            <a:pathLst>
              <a:path w="2834640" h="422275" extrusionOk="0">
                <a:moveTo>
                  <a:pt x="2834399" y="0"/>
                </a:moveTo>
                <a:lnTo>
                  <a:pt x="0" y="0"/>
                </a:lnTo>
                <a:lnTo>
                  <a:pt x="0" y="422098"/>
                </a:lnTo>
                <a:lnTo>
                  <a:pt x="2834399" y="422098"/>
                </a:lnTo>
                <a:lnTo>
                  <a:pt x="2834399" y="0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9"/>
          <p:cNvGraphicFramePr/>
          <p:nvPr/>
        </p:nvGraphicFramePr>
        <p:xfrm>
          <a:off x="612360" y="5115181"/>
          <a:ext cx="8487425" cy="1432543"/>
        </p:xfrm>
        <a:graphic>
          <a:graphicData uri="http://schemas.openxmlformats.org/drawingml/2006/table">
            <a:tbl>
              <a:tblPr firstRow="1" bandRow="1">
                <a:noFill/>
                <a:tableStyleId>{62C662C8-51C1-472F-9FB4-A759E5CCDF28}</a:tableStyleId>
              </a:tblPr>
              <a:tblGrid>
                <a:gridCol w="33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7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1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	</a:t>
                      </a:r>
                      <a:r>
                        <a:rPr lang="en-US" sz="2000" b="1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 -l </a:t>
                      </a:r>
                      <a:r>
                        <a:rPr lang="en-US" sz="20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protein*</a:t>
                      </a:r>
                      <a:endParaRPr sz="20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3350" marB="0">
                    <a:solidFill>
                      <a:srgbClr val="F3F3F3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225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-rw-r--r-- 1 rstudio 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3339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941506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Jan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43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12128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 protein_abundance.txt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55875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-rw-r--r-- 1 rstudio 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885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4300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12192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2016 proteins.fasta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250">
                <a:tc>
                  <a:txBody>
                    <a:bodyPr/>
                    <a:lstStyle/>
                    <a:p>
                      <a:pPr marL="90805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-rw-r--r-- 1 rstudio users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2705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328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May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3664" lvl="0" indent="0" algn="r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 sz="1600" u="none" strike="noStrike" cap="non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121920" marR="0" lvl="0" indent="0" algn="l" rtl="0">
                        <a:lnSpc>
                          <a:spcPct val="10281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2013 proteins.fasta.gz</a:t>
                      </a:r>
                      <a:endParaRPr/>
                    </a:p>
                  </a:txBody>
                  <a:tcPr marL="0" marR="0" marT="0" marB="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10163</TotalTime>
  <Words>1420</Words>
  <Application>Microsoft Macintosh PowerPoint</Application>
  <PresentationFormat>On-screen Show (4:3)</PresentationFormat>
  <Paragraphs>344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</vt:lpstr>
      <vt:lpstr>Roboto</vt:lpstr>
      <vt:lpstr>Courier New</vt:lpstr>
      <vt:lpstr>Arial</vt:lpstr>
      <vt:lpstr>Arial</vt:lpstr>
      <vt:lpstr>Times New Roman</vt:lpstr>
      <vt:lpstr>Source Serif Pro</vt:lpstr>
      <vt:lpstr>Office Theme</vt:lpstr>
      <vt:lpstr>Practical Bioinformatics</vt:lpstr>
      <vt:lpstr>Get the presentation and exercises on OLAT</vt:lpstr>
      <vt:lpstr>PowerPoint Presentation</vt:lpstr>
      <vt:lpstr>HARDWARE (CPU, MEMORY, DEVICES)</vt:lpstr>
      <vt:lpstr>Filesystem structure</vt:lpstr>
      <vt:lpstr>Shell</vt:lpstr>
      <vt:lpstr>Shell basics</vt:lpstr>
      <vt:lpstr>Home directory (~)</vt:lpstr>
      <vt:lpstr>List directory content</vt:lpstr>
      <vt:lpstr>Copying files</vt:lpstr>
      <vt:lpstr>Displaying file content</vt:lpstr>
      <vt:lpstr>Difference between two files</vt:lpstr>
      <vt:lpstr>Finding (searching) files</vt:lpstr>
      <vt:lpstr>Redirections to files (&lt;, &gt;, &gt;&gt;)</vt:lpstr>
      <vt:lpstr>Editing files with "vi"</vt:lpstr>
      <vt:lpstr>Where to get help?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Bioinformatics</dc:title>
  <cp:lastModifiedBy>Lukas Malfertheiner</cp:lastModifiedBy>
  <cp:revision>8</cp:revision>
  <dcterms:created xsi:type="dcterms:W3CDTF">2023-04-28T07:07:24Z</dcterms:created>
  <dcterms:modified xsi:type="dcterms:W3CDTF">2024-05-15T12:54:39Z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2021-05-12T00:00:00Z</vt:filetime>
  </property>
  <property fmtid="{D5CDD505-2E9C-101B-9397-08002B2CF9AE}" pid="3" name="Creator">
    <vt:lpwstr>Keynote</vt:lpwstr>
  </property>
  <property fmtid="{D5CDD505-2E9C-101B-9397-08002B2CF9AE}" pid="4" name="LastSaved">
    <vt:filetime>2023-04-28T00:00:00Z</vt:filetime>
  </property>
</Properties>
</file>