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Lst>
  <p:sldIdLst>
    <p:sldId id="256" r:id="rId2"/>
    <p:sldId id="257" r:id="rId3"/>
    <p:sldId id="258" r:id="rId4"/>
    <p:sldId id="259" r:id="rId5"/>
    <p:sldId id="260" r:id="rId6"/>
    <p:sldId id="261" r:id="rId7"/>
    <p:sldId id="263" r:id="rId8"/>
    <p:sldId id="262" r:id="rId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92">
          <p15:clr>
            <a:srgbClr val="A4A3A4"/>
          </p15:clr>
        </p15:guide>
        <p15:guide id="2" pos="192">
          <p15:clr>
            <a:srgbClr val="A4A3A4"/>
          </p15:clr>
        </p15:guide>
        <p15:guide id="3" orient="horz" pos="1080">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66" d="100"/>
          <a:sy n="66" d="100"/>
        </p:scale>
        <p:origin x="1330" y="413"/>
      </p:cViewPr>
      <p:guideLst>
        <p:guide orient="horz" pos="792"/>
        <p:guide pos="192"/>
        <p:guide orient="horz" pos="10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22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22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220" Type="http://customschemas.google.com/relationships/presentationmetadata" Target="metadata"/><Relationship Id="rId5" Type="http://schemas.openxmlformats.org/officeDocument/2006/relationships/slide" Target="slides/slide4.xml"/><Relationship Id="rId22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22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26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p:nvPicPr>
        <p:blipFill rotWithShape="1">
          <a:blip r:embed="rId6">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id="{E153E6A6-60E4-FE14-1CBC-8CC211274D1C}"/>
              </a:ext>
            </a:extLst>
          </p:cNvPr>
          <p:cNvSpPr/>
          <p:nvPr/>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2C7CE881-772B-9023-3054-4B219B75D755}"/>
              </a:ext>
            </a:extLst>
          </p:cNvPr>
          <p:cNvSpPr/>
          <p:nvPr/>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a16="http://schemas.microsoft.com/office/drawing/2014/main" id="{16A7B69A-9B14-87FE-841D-37F0A91D141D}"/>
              </a:ext>
            </a:extLst>
          </p:cNvPr>
          <p:cNvPicPr>
            <a:picLocks noChangeAspect="1"/>
          </p:cNvPicPr>
          <p:nvPr/>
        </p:nvPicPr>
        <p:blipFill rotWithShape="1">
          <a:blip r:embed="rId7">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id="{37B91A16-5D54-2FC0-B0FD-A78085FC1313}"/>
              </a:ext>
            </a:extLst>
          </p:cNvPr>
          <p:cNvSpPr/>
          <p:nvPr/>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 id="2147483727" r:id="rId4"/>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freepik.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erson sitting at a desk with a computer&#10;&#10;Description automatically generated">
            <a:extLst>
              <a:ext uri="{FF2B5EF4-FFF2-40B4-BE49-F238E27FC236}">
                <a16:creationId xmlns:a16="http://schemas.microsoft.com/office/drawing/2014/main" id="{07B8740D-C76F-46FC-AEFB-23FB0614DB0C}"/>
              </a:ext>
            </a:extLst>
          </p:cNvPr>
          <p:cNvPicPr>
            <a:picLocks noChangeAspect="1"/>
          </p:cNvPicPr>
          <p:nvPr/>
        </p:nvPicPr>
        <p:blipFill>
          <a:blip r:embed="rId2"/>
          <a:stretch>
            <a:fillRect/>
          </a:stretch>
        </p:blipFill>
        <p:spPr>
          <a:xfrm>
            <a:off x="0" y="0"/>
            <a:ext cx="12192000" cy="6858000"/>
          </a:xfrm>
          <a:prstGeom prst="rect">
            <a:avLst/>
          </a:prstGeom>
        </p:spPr>
      </p:pic>
      <p:sp>
        <p:nvSpPr>
          <p:cNvPr id="4" name="Rectangle: Rounded Corners 3">
            <a:extLst>
              <a:ext uri="{FF2B5EF4-FFF2-40B4-BE49-F238E27FC236}">
                <a16:creationId xmlns:a16="http://schemas.microsoft.com/office/drawing/2014/main" id="{C1857762-AD52-483C-B3E1-635C5BBC6F2F}"/>
              </a:ext>
            </a:extLst>
          </p:cNvPr>
          <p:cNvSpPr/>
          <p:nvPr/>
        </p:nvSpPr>
        <p:spPr>
          <a:xfrm>
            <a:off x="5873750" y="584200"/>
            <a:ext cx="4673600"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D5067E9C-C7B9-4476-9708-CBB3F66FD892}"/>
              </a:ext>
            </a:extLst>
          </p:cNvPr>
          <p:cNvSpPr txBox="1"/>
          <p:nvPr/>
        </p:nvSpPr>
        <p:spPr>
          <a:xfrm>
            <a:off x="5660020" y="2338086"/>
            <a:ext cx="5625296" cy="1754326"/>
          </a:xfrm>
          <a:prstGeom prst="rect">
            <a:avLst/>
          </a:prstGeom>
          <a:noFill/>
        </p:spPr>
        <p:txBody>
          <a:bodyPr wrap="square" rtlCol="0">
            <a:spAutoFit/>
          </a:bodyPr>
          <a:lstStyle/>
          <a:p>
            <a:pPr algn="r"/>
            <a:r>
              <a:rPr lang="en-US" sz="3600" b="1" dirty="0">
                <a:solidFill>
                  <a:schemeClr val="bg1"/>
                </a:solidFill>
                <a:latin typeface="Calibri" panose="020F0502020204030204" pitchFamily="34" charset="0"/>
                <a:cs typeface="Times New Roman" panose="02020603050405020304" pitchFamily="18" charset="0"/>
              </a:rPr>
              <a:t>CROP AND FERTILIZER RECOMMENDATION SYSTEM USING ML </a:t>
            </a:r>
            <a:r>
              <a:rPr lang="en-IN" sz="3600" b="1" dirty="0">
                <a:solidFill>
                  <a:schemeClr val="bg1"/>
                </a:solidFill>
                <a:latin typeface="Calibri" panose="020F0502020204030204" pitchFamily="34" charset="0"/>
                <a:cs typeface="Times New Roman" panose="02020603050405020304" pitchFamily="18" charset="0"/>
              </a:rPr>
              <a:t> </a:t>
            </a:r>
            <a:endParaRPr lang="en-US" sz="3600" b="1" dirty="0">
              <a:solidFill>
                <a:schemeClr val="bg1"/>
              </a:solidFill>
              <a:latin typeface="Arial" panose="020B0604020202020204" pitchFamily="34" charset="0"/>
              <a:cs typeface="Arial" panose="020B0604020202020204" pitchFamily="34" charset="0"/>
            </a:endParaRPr>
          </a:p>
        </p:txBody>
      </p:sp>
      <p:grpSp>
        <p:nvGrpSpPr>
          <p:cNvPr id="6" name="Group 5">
            <a:extLst>
              <a:ext uri="{FF2B5EF4-FFF2-40B4-BE49-F238E27FC236}">
                <a16:creationId xmlns:a16="http://schemas.microsoft.com/office/drawing/2014/main" id="{D7224A59-2417-428A-A991-E468431BB817}"/>
              </a:ext>
            </a:extLst>
          </p:cNvPr>
          <p:cNvGrpSpPr/>
          <p:nvPr/>
        </p:nvGrpSpPr>
        <p:grpSpPr>
          <a:xfrm>
            <a:off x="6890523" y="742091"/>
            <a:ext cx="2640053" cy="664378"/>
            <a:chOff x="2375536" y="1112060"/>
            <a:chExt cx="3292636" cy="828603"/>
          </a:xfrm>
        </p:grpSpPr>
        <p:pic>
          <p:nvPicPr>
            <p:cNvPr id="7" name="Picture 6" descr="A close up of a logo&#10;&#10;Description automatically generated">
              <a:extLst>
                <a:ext uri="{FF2B5EF4-FFF2-40B4-BE49-F238E27FC236}">
                  <a16:creationId xmlns:a16="http://schemas.microsoft.com/office/drawing/2014/main" id="{BD3530AF-9771-470E-A9BF-F28AA22753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92781" y="1270168"/>
              <a:ext cx="1575391" cy="512386"/>
            </a:xfrm>
            <a:prstGeom prst="rect">
              <a:avLst/>
            </a:prstGeom>
          </p:spPr>
        </p:pic>
        <p:pic>
          <p:nvPicPr>
            <p:cNvPr id="8" name="Picture 7" descr="A yellow and red shell logo&#10;&#10;Description automatically generated">
              <a:extLst>
                <a:ext uri="{FF2B5EF4-FFF2-40B4-BE49-F238E27FC236}">
                  <a16:creationId xmlns:a16="http://schemas.microsoft.com/office/drawing/2014/main" id="{75E6A819-9F3F-4787-A707-A7415C302BFA}"/>
                </a:ext>
              </a:extLst>
            </p:cNvPr>
            <p:cNvPicPr>
              <a:picLocks noChangeAspect="1"/>
            </p:cNvPicPr>
            <p:nvPr/>
          </p:nvPicPr>
          <p:blipFill>
            <a:blip r:embed="rId4"/>
            <a:stretch>
              <a:fillRect/>
            </a:stretch>
          </p:blipFill>
          <p:spPr>
            <a:xfrm>
              <a:off x="2375536" y="1112060"/>
              <a:ext cx="985475" cy="828603"/>
            </a:xfrm>
            <a:prstGeom prst="rect">
              <a:avLst/>
            </a:prstGeom>
          </p:spPr>
        </p:pic>
      </p:grpSp>
    </p:spTree>
    <p:extLst>
      <p:ext uri="{BB962C8B-B14F-4D97-AF65-F5344CB8AC3E}">
        <p14:creationId xmlns:p14="http://schemas.microsoft.com/office/powerpoint/2010/main" val="367127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94E319-C77C-49E2-964C-6E125D716194}"/>
              </a:ext>
            </a:extLst>
          </p:cNvPr>
          <p:cNvSpPr txBox="1"/>
          <p:nvPr/>
        </p:nvSpPr>
        <p:spPr>
          <a:xfrm>
            <a:off x="191911" y="972537"/>
            <a:ext cx="2652889" cy="400110"/>
          </a:xfrm>
          <a:prstGeom prst="rect">
            <a:avLst/>
          </a:prstGeom>
          <a:noFill/>
        </p:spPr>
        <p:txBody>
          <a:bodyPr wrap="square">
            <a:spAutoFit/>
          </a:bodyPr>
          <a:lstStyle/>
          <a:p>
            <a:r>
              <a:rPr lang="en-IN" sz="2000" b="1" dirty="0">
                <a:solidFill>
                  <a:srgbClr val="213163"/>
                </a:solidFill>
              </a:rPr>
              <a:t>Learning Objectives</a:t>
            </a:r>
            <a:endParaRPr lang="en-IN" sz="2000" dirty="0">
              <a:solidFill>
                <a:srgbClr val="213163"/>
              </a:solidFill>
            </a:endParaRPr>
          </a:p>
        </p:txBody>
      </p:sp>
      <p:sp>
        <p:nvSpPr>
          <p:cNvPr id="3" name="TextBox 2">
            <a:extLst>
              <a:ext uri="{FF2B5EF4-FFF2-40B4-BE49-F238E27FC236}">
                <a16:creationId xmlns:a16="http://schemas.microsoft.com/office/drawing/2014/main" id="{8E1F3497-5370-4874-9908-5AD45214E10B}"/>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4" name="TextBox 3">
            <a:extLst>
              <a:ext uri="{FF2B5EF4-FFF2-40B4-BE49-F238E27FC236}">
                <a16:creationId xmlns:a16="http://schemas.microsoft.com/office/drawing/2014/main" id="{ECE830DD-8813-42EB-B27B-B7D85423D0C7}"/>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2">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5" name="Straight Connector 4">
            <a:extLst>
              <a:ext uri="{FF2B5EF4-FFF2-40B4-BE49-F238E27FC236}">
                <a16:creationId xmlns:a16="http://schemas.microsoft.com/office/drawing/2014/main" id="{CA22F707-7F22-48A3-97EC-98EFB1023A55}"/>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ladder leading to a large yellow circle&#10;&#10;Description automatically generated">
            <a:extLst>
              <a:ext uri="{FF2B5EF4-FFF2-40B4-BE49-F238E27FC236}">
                <a16:creationId xmlns:a16="http://schemas.microsoft.com/office/drawing/2014/main" id="{E2920B14-B344-4926-9729-BC7EBD91FF9A}"/>
              </a:ext>
            </a:extLst>
          </p:cNvPr>
          <p:cNvPicPr>
            <a:picLocks noChangeAspect="1"/>
          </p:cNvPicPr>
          <p:nvPr/>
        </p:nvPicPr>
        <p:blipFill rotWithShape="1">
          <a:blip r:embed="rId3">
            <a:alphaModFix amt="85000"/>
          </a:blip>
          <a:srcRect l="13763" t="6135" r="13650"/>
          <a:stretch/>
        </p:blipFill>
        <p:spPr>
          <a:xfrm>
            <a:off x="7345680" y="1442720"/>
            <a:ext cx="4500880" cy="4632960"/>
          </a:xfrm>
          <a:prstGeom prst="rect">
            <a:avLst/>
          </a:prstGeom>
        </p:spPr>
      </p:pic>
      <p:sp>
        <p:nvSpPr>
          <p:cNvPr id="7" name="TextBox 6">
            <a:extLst>
              <a:ext uri="{FF2B5EF4-FFF2-40B4-BE49-F238E27FC236}">
                <a16:creationId xmlns:a16="http://schemas.microsoft.com/office/drawing/2014/main" id="{6C264928-EACB-4739-BDDA-6799C99356F3}"/>
              </a:ext>
            </a:extLst>
          </p:cNvPr>
          <p:cNvSpPr txBox="1"/>
          <p:nvPr/>
        </p:nvSpPr>
        <p:spPr>
          <a:xfrm>
            <a:off x="8839200" y="3168609"/>
            <a:ext cx="1503681" cy="584775"/>
          </a:xfrm>
          <a:prstGeom prst="rect">
            <a:avLst/>
          </a:prstGeom>
          <a:noFill/>
        </p:spPr>
        <p:txBody>
          <a:bodyPr wrap="square" rtlCol="0">
            <a:spAutoFit/>
          </a:bodyPr>
          <a:lstStyle/>
          <a:p>
            <a:pPr>
              <a:spcAft>
                <a:spcPts val="800"/>
              </a:spcAft>
            </a:pPr>
            <a:r>
              <a:rPr lang="en-US" sz="3200" b="1" dirty="0">
                <a:solidFill>
                  <a:schemeClr val="tx1"/>
                </a:solidFill>
                <a:latin typeface="+mn-lt"/>
              </a:rPr>
              <a:t>GOAL</a:t>
            </a:r>
            <a:endParaRPr lang="en-IN" sz="3500" b="1" dirty="0">
              <a:solidFill>
                <a:schemeClr val="tx1"/>
              </a:solidFill>
              <a:latin typeface="+mn-lt"/>
            </a:endParaRPr>
          </a:p>
        </p:txBody>
      </p:sp>
      <p:sp>
        <p:nvSpPr>
          <p:cNvPr id="9" name="TextBox 8">
            <a:extLst>
              <a:ext uri="{FF2B5EF4-FFF2-40B4-BE49-F238E27FC236}">
                <a16:creationId xmlns:a16="http://schemas.microsoft.com/office/drawing/2014/main" id="{C52BB8D7-41AB-819A-BF49-75E7101103A7}"/>
              </a:ext>
            </a:extLst>
          </p:cNvPr>
          <p:cNvSpPr txBox="1"/>
          <p:nvPr/>
        </p:nvSpPr>
        <p:spPr>
          <a:xfrm>
            <a:off x="191912" y="1558218"/>
            <a:ext cx="7319231" cy="3540200"/>
          </a:xfrm>
          <a:prstGeom prst="rect">
            <a:avLst/>
          </a:prstGeom>
          <a:noFill/>
        </p:spPr>
        <p:txBody>
          <a:bodyPr wrap="square">
            <a:spAutoFit/>
          </a:bodyPr>
          <a:lstStyle/>
          <a:p>
            <a:r>
              <a:rPr lang="en-US" dirty="0"/>
              <a:t>The objective of this project is to develop a </a:t>
            </a:r>
            <a:r>
              <a:rPr lang="en-US" b="1" dirty="0"/>
              <a:t>machine learning-based crop and fertilizer recommendation system</a:t>
            </a:r>
            <a:r>
              <a:rPr lang="en-US" dirty="0"/>
              <a:t> that helps farmers optimize agricultural productivity. By analyzing soil nutrients (Nitrogen, Phosphorus, Potassium), environmental factors (temperature, humidity, rainfall), and soil pH, the model predicts the most suitable crop for a given set of conditions. Additionally, it suggests appropriate fertilizers to enhance soil fertility. This project aims to leverage </a:t>
            </a:r>
            <a:r>
              <a:rPr lang="en-US" b="1" dirty="0"/>
              <a:t>data-driven decision-making</a:t>
            </a:r>
            <a:r>
              <a:rPr lang="en-US" dirty="0"/>
              <a:t> to improve yield, reduce resource wastage, and promote sustainable farming practices. The ultimate goal is to empower farmers with </a:t>
            </a:r>
            <a:r>
              <a:rPr lang="en-US" b="1" dirty="0"/>
              <a:t>AI-driven insights</a:t>
            </a:r>
            <a:r>
              <a:rPr lang="en-US" dirty="0"/>
              <a:t>, leading to better crop planning, improved soil fertility, and higher economic benefits.</a:t>
            </a:r>
            <a:endParaRPr lang="en-IN" dirty="0"/>
          </a:p>
        </p:txBody>
      </p:sp>
    </p:spTree>
    <p:extLst>
      <p:ext uri="{BB962C8B-B14F-4D97-AF65-F5344CB8AC3E}">
        <p14:creationId xmlns:p14="http://schemas.microsoft.com/office/powerpoint/2010/main" val="2932052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494521" y="1086888"/>
            <a:ext cx="6102626" cy="400110"/>
          </a:xfrm>
          <a:prstGeom prst="rect">
            <a:avLst/>
          </a:prstGeom>
          <a:noFill/>
        </p:spPr>
        <p:txBody>
          <a:bodyPr wrap="square">
            <a:spAutoFit/>
          </a:bodyPr>
          <a:lstStyle/>
          <a:p>
            <a:r>
              <a:rPr lang="en-US" sz="1800" b="1" dirty="0">
                <a:solidFill>
                  <a:srgbClr val="213163"/>
                </a:solidFill>
              </a:rPr>
              <a:t>T</a:t>
            </a:r>
            <a:r>
              <a:rPr lang="en-IN" sz="2000" b="1" dirty="0" err="1">
                <a:solidFill>
                  <a:srgbClr val="213163"/>
                </a:solidFill>
              </a:rPr>
              <a:t>ools</a:t>
            </a:r>
            <a:r>
              <a:rPr lang="en-IN" sz="2000" b="1" dirty="0">
                <a:solidFill>
                  <a:srgbClr val="213163"/>
                </a:solidFill>
              </a:rPr>
              <a:t> and Technology used </a:t>
            </a:r>
          </a:p>
        </p:txBody>
      </p:sp>
      <p:sp>
        <p:nvSpPr>
          <p:cNvPr id="4" name="TextBox 3">
            <a:extLst>
              <a:ext uri="{FF2B5EF4-FFF2-40B4-BE49-F238E27FC236}">
                <a16:creationId xmlns:a16="http://schemas.microsoft.com/office/drawing/2014/main" id="{F0747D71-3187-6256-4EF4-9FD779E67E35}"/>
              </a:ext>
            </a:extLst>
          </p:cNvPr>
          <p:cNvSpPr txBox="1"/>
          <p:nvPr/>
        </p:nvSpPr>
        <p:spPr>
          <a:xfrm>
            <a:off x="494521" y="1743534"/>
            <a:ext cx="11215398" cy="3827523"/>
          </a:xfrm>
          <a:prstGeom prst="rect">
            <a:avLst/>
          </a:prstGeom>
          <a:noFill/>
        </p:spPr>
        <p:txBody>
          <a:bodyPr wrap="square">
            <a:spAutoFit/>
          </a:bodyPr>
          <a:lstStyle/>
          <a:p>
            <a:r>
              <a:rPr lang="en-US" dirty="0"/>
              <a:t>This project leverages various </a:t>
            </a:r>
            <a:r>
              <a:rPr lang="en-US" b="1" dirty="0"/>
              <a:t>machine learning and data processing tools</a:t>
            </a:r>
            <a:r>
              <a:rPr lang="en-US" dirty="0"/>
              <a:t> to develop an efficient </a:t>
            </a:r>
            <a:r>
              <a:rPr lang="en-US" b="1" dirty="0"/>
              <a:t>crop and fertilizer recommendation system</a:t>
            </a:r>
            <a:r>
              <a:rPr lang="en-US" dirty="0"/>
              <a:t>. The implementation is carried out using </a:t>
            </a:r>
            <a:r>
              <a:rPr lang="en-US" b="1" dirty="0"/>
              <a:t>Python</a:t>
            </a:r>
            <a:r>
              <a:rPr lang="en-US" dirty="0"/>
              <a:t>, a versatile programming language widely used in data science and machine learning. The dataset is processed using </a:t>
            </a:r>
            <a:r>
              <a:rPr lang="en-US" b="1" dirty="0"/>
              <a:t>Pandas and NumPy</a:t>
            </a:r>
            <a:r>
              <a:rPr lang="en-US" dirty="0"/>
              <a:t>, which facilitate data manipulation, cleaning, and numerical computations. For exploratory data analysis (EDA) and visualization, </a:t>
            </a:r>
            <a:r>
              <a:rPr lang="en-US" b="1" dirty="0"/>
              <a:t>Matplotlib and Seaborn</a:t>
            </a:r>
            <a:r>
              <a:rPr lang="en-US" dirty="0"/>
              <a:t> are employed to generate insightful plots that help in understanding the distribution of soil nutrients, temperature, humidity, and rainfall. The implementation is carried out using </a:t>
            </a:r>
            <a:r>
              <a:rPr lang="en-US" b="1" dirty="0"/>
              <a:t>Python</a:t>
            </a:r>
            <a:r>
              <a:rPr lang="en-US" dirty="0"/>
              <a:t>, a versatile programming language widely used in data science and machine learning. The dataset is processed using </a:t>
            </a:r>
            <a:r>
              <a:rPr lang="en-US" b="1" dirty="0"/>
              <a:t>Pandas and NumPy</a:t>
            </a:r>
            <a:r>
              <a:rPr lang="en-US" dirty="0"/>
              <a:t>, which facilitate data manipulation, cleaning, and numerical computations. For exploratory data analysis (EDA) and visualization, </a:t>
            </a:r>
            <a:r>
              <a:rPr lang="en-US" b="1" dirty="0"/>
              <a:t>Matplotlib and Seaborn</a:t>
            </a:r>
            <a:r>
              <a:rPr lang="en-US" dirty="0"/>
              <a:t> are employed to generate insightful plots that help in understanding the distribution of soil nutrients, temperature, humidity, and </a:t>
            </a:r>
            <a:r>
              <a:rPr lang="en-US" dirty="0" err="1"/>
              <a:t>rainfall.The</a:t>
            </a:r>
            <a:r>
              <a:rPr lang="en-US" dirty="0"/>
              <a:t> entire model development and analysis are conducted in </a:t>
            </a:r>
            <a:r>
              <a:rPr lang="en-US" b="1" dirty="0" err="1"/>
              <a:t>Jupyter</a:t>
            </a:r>
            <a:r>
              <a:rPr lang="en-US" b="1" dirty="0"/>
              <a:t> Notebook</a:t>
            </a:r>
            <a:r>
              <a:rPr lang="en-US" dirty="0"/>
              <a:t>, providing an interactive environment for step-by-step coding, visualization, and debugging.</a:t>
            </a:r>
            <a:endParaRPr lang="en-IN" dirty="0"/>
          </a:p>
        </p:txBody>
      </p:sp>
    </p:spTree>
    <p:extLst>
      <p:ext uri="{BB962C8B-B14F-4D97-AF65-F5344CB8AC3E}">
        <p14:creationId xmlns:p14="http://schemas.microsoft.com/office/powerpoint/2010/main" val="564571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68355" y="972273"/>
            <a:ext cx="6595431" cy="400110"/>
          </a:xfrm>
          <a:prstGeom prst="rect">
            <a:avLst/>
          </a:prstGeom>
          <a:noFill/>
        </p:spPr>
        <p:txBody>
          <a:bodyPr wrap="square">
            <a:spAutoFit/>
          </a:bodyPr>
          <a:lstStyle/>
          <a:p>
            <a:r>
              <a:rPr lang="en-US" sz="2000" b="1" dirty="0">
                <a:solidFill>
                  <a:srgbClr val="213163"/>
                </a:solidFill>
              </a:rPr>
              <a:t>Methodology</a:t>
            </a:r>
            <a:r>
              <a:rPr lang="en-US" sz="1800" b="1" dirty="0">
                <a:solidFill>
                  <a:srgbClr val="213163"/>
                </a:solidFill>
              </a:rPr>
              <a:t> </a:t>
            </a:r>
            <a:endParaRPr lang="en-IN" sz="1800" dirty="0">
              <a:solidFill>
                <a:srgbClr val="213163"/>
              </a:solidFill>
            </a:endParaRPr>
          </a:p>
        </p:txBody>
      </p:sp>
      <p:sp>
        <p:nvSpPr>
          <p:cNvPr id="2" name="Rectangle 1">
            <a:extLst>
              <a:ext uri="{FF2B5EF4-FFF2-40B4-BE49-F238E27FC236}">
                <a16:creationId xmlns:a16="http://schemas.microsoft.com/office/drawing/2014/main" id="{288441E5-1D3F-9BC8-0608-1AD730F2A192}"/>
              </a:ext>
            </a:extLst>
          </p:cNvPr>
          <p:cNvSpPr>
            <a:spLocks noChangeArrowheads="1"/>
          </p:cNvSpPr>
          <p:nvPr/>
        </p:nvSpPr>
        <p:spPr bwMode="auto">
          <a:xfrm>
            <a:off x="-1649095" y="2623304"/>
            <a:ext cx="312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sp>
        <p:nvSpPr>
          <p:cNvPr id="16" name="TextBox 15">
            <a:extLst>
              <a:ext uri="{FF2B5EF4-FFF2-40B4-BE49-F238E27FC236}">
                <a16:creationId xmlns:a16="http://schemas.microsoft.com/office/drawing/2014/main" id="{CC4C5E42-7EDD-D6A2-F533-87428CD24A1D}"/>
              </a:ext>
            </a:extLst>
          </p:cNvPr>
          <p:cNvSpPr txBox="1"/>
          <p:nvPr/>
        </p:nvSpPr>
        <p:spPr>
          <a:xfrm>
            <a:off x="393539" y="1655180"/>
            <a:ext cx="10266745" cy="3885395"/>
          </a:xfrm>
          <a:prstGeom prst="rect">
            <a:avLst/>
          </a:prstGeom>
          <a:noFill/>
        </p:spPr>
        <p:txBody>
          <a:bodyPr wrap="square">
            <a:spAutoFit/>
          </a:bodyPr>
          <a:lstStyle/>
          <a:p>
            <a:r>
              <a:rPr lang="en-US" dirty="0"/>
              <a:t>The methodology for this project follows a structured approach, starting with data collection and preprocessing, followed by exploratory data analysis (EDA), model training, and evaluation. The dataset, containing soil nutrients (N, P, K), environmental factors (temperature, humidity, rainfall), and soil pH, is first cleaned and normalized using </a:t>
            </a:r>
            <a:r>
              <a:rPr lang="en-US" dirty="0" err="1"/>
              <a:t>StandardScaler</a:t>
            </a:r>
            <a:r>
              <a:rPr lang="en-US" dirty="0"/>
              <a:t> to ensure uniform feature scaling. Exploratory data analysis is conducted using visualization techniques to understand the distribution and correlation between features. The dataset is then split into training and testing sets using </a:t>
            </a:r>
            <a:r>
              <a:rPr lang="en-US" dirty="0" err="1"/>
              <a:t>train_test_split</a:t>
            </a:r>
            <a:r>
              <a:rPr lang="en-US" dirty="0"/>
              <a:t>, ensuring the model generalizes well to new data. A Decision Tree Classifier is trained to predict the most suitable crop based on input parameters, and its performance is evaluated using accuracy metrics. For fertilizer recommendations, another dataset is analyzed to map soil and crop conditions to optimal fertilizers. The final model is tested for reliability, and if deployed, a Flask/Django-based web interface or cloud integration can be used to provide real-time recommendations for farmers, making agriculture more data-driven and efficient.</a:t>
            </a:r>
            <a:endParaRPr lang="en-IN" dirty="0"/>
          </a:p>
        </p:txBody>
      </p:sp>
    </p:spTree>
    <p:extLst>
      <p:ext uri="{BB962C8B-B14F-4D97-AF65-F5344CB8AC3E}">
        <p14:creationId xmlns:p14="http://schemas.microsoft.com/office/powerpoint/2010/main" val="2706790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Problem Statement:  </a:t>
            </a:r>
            <a:endParaRPr lang="en-IN" sz="2000" b="1" dirty="0">
              <a:solidFill>
                <a:srgbClr val="213163"/>
              </a:solidFill>
            </a:endParaRPr>
          </a:p>
        </p:txBody>
      </p:sp>
      <p:sp>
        <p:nvSpPr>
          <p:cNvPr id="4" name="TextBox 3">
            <a:extLst>
              <a:ext uri="{FF2B5EF4-FFF2-40B4-BE49-F238E27FC236}">
                <a16:creationId xmlns:a16="http://schemas.microsoft.com/office/drawing/2014/main" id="{F762875C-1281-62A0-B8F2-41D22DB5C9FC}"/>
              </a:ext>
            </a:extLst>
          </p:cNvPr>
          <p:cNvSpPr txBox="1"/>
          <p:nvPr/>
        </p:nvSpPr>
        <p:spPr>
          <a:xfrm>
            <a:off x="255104" y="1547119"/>
            <a:ext cx="11076511" cy="3827523"/>
          </a:xfrm>
          <a:prstGeom prst="rect">
            <a:avLst/>
          </a:prstGeom>
          <a:noFill/>
        </p:spPr>
        <p:txBody>
          <a:bodyPr wrap="square">
            <a:spAutoFit/>
          </a:bodyPr>
          <a:lstStyle/>
          <a:p>
            <a:r>
              <a:rPr lang="en-US" dirty="0"/>
              <a:t>Agriculture is a crucial sector that sustains the global population, yet many farmers face challenges in making informed decisions about </a:t>
            </a:r>
            <a:r>
              <a:rPr lang="en-US" b="1" dirty="0"/>
              <a:t>which crops to cultivate</a:t>
            </a:r>
            <a:r>
              <a:rPr lang="en-US" dirty="0"/>
              <a:t> and </a:t>
            </a:r>
            <a:r>
              <a:rPr lang="en-US" b="1" dirty="0"/>
              <a:t>which fertilizers to use</a:t>
            </a:r>
            <a:r>
              <a:rPr lang="en-US" dirty="0"/>
              <a:t> based on their soil and environmental conditions. Traditional farming practices often rely on experience rather than data-driven insights, leading to </a:t>
            </a:r>
            <a:r>
              <a:rPr lang="en-US" b="1" dirty="0"/>
              <a:t>low crop yields, inefficient use of fertilizers, and soil degradation</a:t>
            </a:r>
            <a:r>
              <a:rPr lang="en-US" dirty="0"/>
              <a:t>. Factors such as </a:t>
            </a:r>
            <a:r>
              <a:rPr lang="en-US" b="1" dirty="0"/>
              <a:t>soil nutrient composition (Nitrogen, Phosphorus, Potassium), temperature, humidity, rainfall, and pH levels</a:t>
            </a:r>
            <a:r>
              <a:rPr lang="en-US" dirty="0"/>
              <a:t> play a critical role in determining the most suitable crop for a given piece of land. However, farmers may lack access to </a:t>
            </a:r>
            <a:r>
              <a:rPr lang="en-US" b="1" dirty="0"/>
              <a:t>scientific analysis and technological tools</a:t>
            </a:r>
            <a:r>
              <a:rPr lang="en-US" dirty="0"/>
              <a:t> to assess these factors accurately. Furthermore, </a:t>
            </a:r>
            <a:r>
              <a:rPr lang="en-US" b="1" dirty="0"/>
              <a:t>inappropriate use of fertilizers</a:t>
            </a:r>
            <a:r>
              <a:rPr lang="en-US" dirty="0"/>
              <a:t> can degrade soil quality, reduce productivity, and harm the environment. Selecting the right fertilizer based on the specific needs of the soil and crop type is essential for sustainable farming practices. Without a reliable recommendation system, farmers often apply fertilizers based on trial and error, leading to </a:t>
            </a:r>
            <a:r>
              <a:rPr lang="en-US" b="1" dirty="0"/>
              <a:t>resource wastage, financial losses, and long-term soil infertility</a:t>
            </a:r>
            <a:r>
              <a:rPr lang="en-US" dirty="0"/>
              <a:t>.</a:t>
            </a:r>
          </a:p>
          <a:p>
            <a:endParaRPr lang="en-IN" dirty="0"/>
          </a:p>
        </p:txBody>
      </p:sp>
    </p:spTree>
    <p:extLst>
      <p:ext uri="{BB962C8B-B14F-4D97-AF65-F5344CB8AC3E}">
        <p14:creationId xmlns:p14="http://schemas.microsoft.com/office/powerpoint/2010/main" val="31965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Solution:  </a:t>
            </a:r>
            <a:endParaRPr lang="en-IN" sz="2000" b="1" dirty="0">
              <a:solidFill>
                <a:srgbClr val="213163"/>
              </a:solidFill>
            </a:endParaRPr>
          </a:p>
        </p:txBody>
      </p:sp>
      <p:sp>
        <p:nvSpPr>
          <p:cNvPr id="4" name="TextBox 3">
            <a:extLst>
              <a:ext uri="{FF2B5EF4-FFF2-40B4-BE49-F238E27FC236}">
                <a16:creationId xmlns:a16="http://schemas.microsoft.com/office/drawing/2014/main" id="{DE09EF61-0166-22F1-98E1-09B866D62119}"/>
              </a:ext>
            </a:extLst>
          </p:cNvPr>
          <p:cNvSpPr txBox="1"/>
          <p:nvPr/>
        </p:nvSpPr>
        <p:spPr>
          <a:xfrm>
            <a:off x="347242" y="1794075"/>
            <a:ext cx="10972799" cy="3252878"/>
          </a:xfrm>
          <a:prstGeom prst="rect">
            <a:avLst/>
          </a:prstGeom>
          <a:noFill/>
        </p:spPr>
        <p:txBody>
          <a:bodyPr wrap="square">
            <a:spAutoFit/>
          </a:bodyPr>
          <a:lstStyle/>
          <a:p>
            <a:r>
              <a:rPr lang="en-US" dirty="0"/>
              <a:t>To address the challenges in modern agriculture, this project proposes a </a:t>
            </a:r>
            <a:r>
              <a:rPr lang="en-US" b="1" dirty="0"/>
              <a:t>machine learning-based crop and fertilizer recommendation system</a:t>
            </a:r>
            <a:r>
              <a:rPr lang="en-US" dirty="0"/>
              <a:t> that utilizes </a:t>
            </a:r>
            <a:r>
              <a:rPr lang="en-US" b="1" dirty="0"/>
              <a:t>data-driven insights</a:t>
            </a:r>
            <a:r>
              <a:rPr lang="en-US" dirty="0"/>
              <a:t> to help farmers make informed decisions. By analyzing key factors such as </a:t>
            </a:r>
            <a:r>
              <a:rPr lang="en-US" b="1" dirty="0"/>
              <a:t>soil nutrients (N, P, K), temperature, humidity, pH, and rainfall</a:t>
            </a:r>
            <a:r>
              <a:rPr lang="en-US" dirty="0"/>
              <a:t>, the system predicts the </a:t>
            </a:r>
            <a:r>
              <a:rPr lang="en-US" b="1" dirty="0"/>
              <a:t>most suitable crop</a:t>
            </a:r>
            <a:r>
              <a:rPr lang="en-US" dirty="0"/>
              <a:t> for cultivation in a given environment using a </a:t>
            </a:r>
            <a:r>
              <a:rPr lang="en-US" b="1" dirty="0"/>
              <a:t>Decision Tree Classifier</a:t>
            </a:r>
            <a:r>
              <a:rPr lang="en-US" dirty="0"/>
              <a:t>. Additionally, a </a:t>
            </a:r>
            <a:r>
              <a:rPr lang="en-US" b="1" dirty="0"/>
              <a:t>fertilizer recommendation model</a:t>
            </a:r>
            <a:r>
              <a:rPr lang="en-US" dirty="0"/>
              <a:t> suggests the optimal fertilizer based on the soil and crop type, ensuring </a:t>
            </a:r>
            <a:r>
              <a:rPr lang="en-US" b="1" dirty="0"/>
              <a:t>efficient resource utilization</a:t>
            </a:r>
            <a:r>
              <a:rPr lang="en-US" dirty="0"/>
              <a:t> and </a:t>
            </a:r>
            <a:r>
              <a:rPr lang="en-US" b="1" dirty="0"/>
              <a:t>improved soil fertility</a:t>
            </a:r>
            <a:r>
              <a:rPr lang="en-US" dirty="0"/>
              <a:t>. The datasets are preprocessed, scaled using </a:t>
            </a:r>
            <a:r>
              <a:rPr lang="en-US" b="1" dirty="0" err="1"/>
              <a:t>StandardScaler</a:t>
            </a:r>
            <a:r>
              <a:rPr lang="en-US" dirty="0"/>
              <a:t>, and split into training and testing sets to enhance model performance. By leveraging </a:t>
            </a:r>
            <a:r>
              <a:rPr lang="en-US" b="1" dirty="0"/>
              <a:t>artificial intelligence and predictive analytics</a:t>
            </a:r>
            <a:r>
              <a:rPr lang="en-US" dirty="0"/>
              <a:t>, this solution aims to enhance </a:t>
            </a:r>
            <a:r>
              <a:rPr lang="en-US" b="1" dirty="0"/>
              <a:t>crop productivity, reduce resource wastage, and promote sustainable farming practices</a:t>
            </a:r>
            <a:r>
              <a:rPr lang="en-US" dirty="0"/>
              <a:t>, ultimately </a:t>
            </a:r>
            <a:r>
              <a:rPr lang="en-US" b="1" dirty="0"/>
              <a:t>empowering farmers with scientific, data-driven decision-making tools</a:t>
            </a:r>
            <a:r>
              <a:rPr lang="en-US" dirty="0"/>
              <a:t>.</a:t>
            </a:r>
            <a:endParaRPr lang="en-IN" dirty="0"/>
          </a:p>
        </p:txBody>
      </p:sp>
    </p:spTree>
    <p:extLst>
      <p:ext uri="{BB962C8B-B14F-4D97-AF65-F5344CB8AC3E}">
        <p14:creationId xmlns:p14="http://schemas.microsoft.com/office/powerpoint/2010/main" val="3002968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Screenshot of Output:  </a:t>
            </a:r>
            <a:endParaRPr lang="en-IN" sz="2000" b="1" dirty="0">
              <a:solidFill>
                <a:srgbClr val="213163"/>
              </a:solidFill>
            </a:endParaRPr>
          </a:p>
        </p:txBody>
      </p:sp>
      <p:pic>
        <p:nvPicPr>
          <p:cNvPr id="6" name="Picture 5">
            <a:extLst>
              <a:ext uri="{FF2B5EF4-FFF2-40B4-BE49-F238E27FC236}">
                <a16:creationId xmlns:a16="http://schemas.microsoft.com/office/drawing/2014/main" id="{0C892942-40D8-1992-65AB-5E3904BC0BD3}"/>
              </a:ext>
            </a:extLst>
          </p:cNvPr>
          <p:cNvPicPr>
            <a:picLocks noChangeAspect="1"/>
          </p:cNvPicPr>
          <p:nvPr/>
        </p:nvPicPr>
        <p:blipFill>
          <a:blip r:embed="rId2"/>
          <a:stretch>
            <a:fillRect/>
          </a:stretch>
        </p:blipFill>
        <p:spPr>
          <a:xfrm>
            <a:off x="0" y="1608069"/>
            <a:ext cx="12192000" cy="2993680"/>
          </a:xfrm>
          <a:prstGeom prst="rect">
            <a:avLst/>
          </a:prstGeom>
        </p:spPr>
      </p:pic>
    </p:spTree>
    <p:extLst>
      <p:ext uri="{BB962C8B-B14F-4D97-AF65-F5344CB8AC3E}">
        <p14:creationId xmlns:p14="http://schemas.microsoft.com/office/powerpoint/2010/main" val="1635949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49087" y="988151"/>
            <a:ext cx="6102626" cy="400110"/>
          </a:xfrm>
          <a:prstGeom prst="rect">
            <a:avLst/>
          </a:prstGeom>
          <a:noFill/>
        </p:spPr>
        <p:txBody>
          <a:bodyPr wrap="square">
            <a:spAutoFit/>
          </a:bodyPr>
          <a:lstStyle/>
          <a:p>
            <a:r>
              <a:rPr lang="en-US" sz="2000" b="1" dirty="0">
                <a:solidFill>
                  <a:srgbClr val="213163"/>
                </a:solidFill>
              </a:rPr>
              <a:t>Conclusion:</a:t>
            </a:r>
            <a:r>
              <a:rPr lang="en-US" sz="1800" b="1" dirty="0">
                <a:solidFill>
                  <a:srgbClr val="213163"/>
                </a:solidFill>
              </a:rPr>
              <a:t>  </a:t>
            </a:r>
            <a:endParaRPr lang="en-IN" sz="1800" dirty="0">
              <a:solidFill>
                <a:srgbClr val="213163"/>
              </a:solidFill>
            </a:endParaRPr>
          </a:p>
        </p:txBody>
      </p:sp>
      <p:sp>
        <p:nvSpPr>
          <p:cNvPr id="4" name="TextBox 3">
            <a:extLst>
              <a:ext uri="{FF2B5EF4-FFF2-40B4-BE49-F238E27FC236}">
                <a16:creationId xmlns:a16="http://schemas.microsoft.com/office/drawing/2014/main" id="{9464EDF3-D333-0C37-F863-8BE6AAAEE062}"/>
              </a:ext>
            </a:extLst>
          </p:cNvPr>
          <p:cNvSpPr txBox="1"/>
          <p:nvPr/>
        </p:nvSpPr>
        <p:spPr>
          <a:xfrm>
            <a:off x="254643" y="1620456"/>
            <a:ext cx="11053823" cy="3827523"/>
          </a:xfrm>
          <a:prstGeom prst="rect">
            <a:avLst/>
          </a:prstGeom>
          <a:noFill/>
        </p:spPr>
        <p:txBody>
          <a:bodyPr wrap="square">
            <a:spAutoFit/>
          </a:bodyPr>
          <a:lstStyle/>
          <a:p>
            <a:r>
              <a:rPr lang="en-US" dirty="0"/>
              <a:t>In an era where </a:t>
            </a:r>
            <a:r>
              <a:rPr lang="en-US" b="1" dirty="0"/>
              <a:t>sustainable and data-driven agriculture</a:t>
            </a:r>
            <a:r>
              <a:rPr lang="en-US" dirty="0"/>
              <a:t> is becoming essential, this project provides an </a:t>
            </a:r>
            <a:r>
              <a:rPr lang="en-US" b="1" dirty="0"/>
              <a:t>AI-powered crop and fertilizer recommendation system</a:t>
            </a:r>
            <a:r>
              <a:rPr lang="en-US" dirty="0"/>
              <a:t> to enhance </a:t>
            </a:r>
            <a:r>
              <a:rPr lang="en-US" b="1" dirty="0"/>
              <a:t>farm productivity, resource efficiency, and environmental sustainability</a:t>
            </a:r>
            <a:r>
              <a:rPr lang="en-US" dirty="0"/>
              <a:t>. By leveraging </a:t>
            </a:r>
            <a:r>
              <a:rPr lang="en-US" b="1" dirty="0"/>
              <a:t>machine learning techniques</a:t>
            </a:r>
            <a:r>
              <a:rPr lang="en-US" dirty="0"/>
              <a:t>, the system accurately predicts the most </a:t>
            </a:r>
            <a:r>
              <a:rPr lang="en-US" b="1" dirty="0"/>
              <a:t>suitable crop</a:t>
            </a:r>
            <a:r>
              <a:rPr lang="en-US" dirty="0"/>
              <a:t> based on critical parameters such as </a:t>
            </a:r>
            <a:r>
              <a:rPr lang="en-US" b="1" dirty="0"/>
              <a:t>soil nutrients (N, P, K), temperature, humidity, pH, and rainfall</a:t>
            </a:r>
            <a:r>
              <a:rPr lang="en-US" dirty="0"/>
              <a:t>, ensuring that farmers make </a:t>
            </a:r>
            <a:r>
              <a:rPr lang="en-US" b="1" dirty="0"/>
              <a:t>informed decisions</a:t>
            </a:r>
            <a:r>
              <a:rPr lang="en-US" dirty="0"/>
              <a:t> rather than relying on trial and error. Additionally, the </a:t>
            </a:r>
            <a:r>
              <a:rPr lang="en-US" b="1" dirty="0"/>
              <a:t>fertilizer recommendation system</a:t>
            </a:r>
            <a:r>
              <a:rPr lang="en-US" dirty="0"/>
              <a:t> offers precise suggestions based on soil and crop requirements, leading to </a:t>
            </a:r>
            <a:r>
              <a:rPr lang="en-US" b="1" dirty="0"/>
              <a:t>optimized fertilizer usage, cost savings, and improved soil health</a:t>
            </a:r>
            <a:r>
              <a:rPr lang="en-US" dirty="0"/>
              <a:t>. The model is built using </a:t>
            </a:r>
            <a:r>
              <a:rPr lang="en-US" b="1" dirty="0"/>
              <a:t>Python, Pandas, NumPy, Matplotlib, and Scikit-Learn</a:t>
            </a:r>
            <a:r>
              <a:rPr lang="en-US" dirty="0"/>
              <a:t>, with </a:t>
            </a:r>
            <a:r>
              <a:rPr lang="en-US" b="1" dirty="0" err="1"/>
              <a:t>StandardScaler</a:t>
            </a:r>
            <a:r>
              <a:rPr lang="en-US" b="1" dirty="0"/>
              <a:t> for feature scaling</a:t>
            </a:r>
            <a:r>
              <a:rPr lang="en-US" dirty="0"/>
              <a:t> and a </a:t>
            </a:r>
            <a:r>
              <a:rPr lang="en-US" b="1" dirty="0"/>
              <a:t>Decision Tree Classifier for predictions</a:t>
            </a:r>
            <a:r>
              <a:rPr lang="en-US" dirty="0"/>
              <a:t>. The </a:t>
            </a:r>
            <a:r>
              <a:rPr lang="en-US" b="1" dirty="0"/>
              <a:t>train-test split methodology</a:t>
            </a:r>
            <a:r>
              <a:rPr lang="en-US" dirty="0"/>
              <a:t> ensures robust performance, preventing overfitting and enhancing generalization to new </a:t>
            </a:r>
            <a:r>
              <a:rPr lang="en-US" dirty="0" err="1"/>
              <a:t>data.This</a:t>
            </a:r>
            <a:r>
              <a:rPr lang="en-US" dirty="0"/>
              <a:t> project demonstrates how AI and ML can revolutionize </a:t>
            </a:r>
            <a:r>
              <a:rPr lang="en-US" dirty="0" err="1"/>
              <a:t>agriculture.By</a:t>
            </a:r>
            <a:r>
              <a:rPr lang="en-US" dirty="0"/>
              <a:t> adopting such smart farming </a:t>
            </a:r>
            <a:r>
              <a:rPr lang="en-US" dirty="0" err="1"/>
              <a:t>solutions,farmers</a:t>
            </a:r>
            <a:r>
              <a:rPr lang="en-US" dirty="0"/>
              <a:t> can </a:t>
            </a:r>
            <a:r>
              <a:rPr lang="en-US" dirty="0" err="1"/>
              <a:t>enchance</a:t>
            </a:r>
            <a:r>
              <a:rPr lang="en-US" dirty="0"/>
              <a:t> their productivity.</a:t>
            </a:r>
            <a:endParaRPr lang="en-IN" dirty="0"/>
          </a:p>
        </p:txBody>
      </p:sp>
    </p:spTree>
    <p:extLst>
      <p:ext uri="{BB962C8B-B14F-4D97-AF65-F5344CB8AC3E}">
        <p14:creationId xmlns:p14="http://schemas.microsoft.com/office/powerpoint/2010/main" val="151988358"/>
      </p:ext>
    </p:extLst>
  </p:cSld>
  <p:clrMapOvr>
    <a:masterClrMapping/>
  </p:clrMapOvr>
</p:sld>
</file>

<file path=ppt/theme/theme1.xml><?xml version="1.0" encoding="utf-8"?>
<a:theme xmlns:a="http://schemas.openxmlformats.org/drawingml/2006/main" name="Session 01 Design Thinking &amp; Critical Thinking">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ession 01 Design Thinking &amp; Critical Thinking" id="{1DE73F69-F87A-4ED3-81C1-82D2BA622E0C}" vid="{37568650-F724-47C7-905E-9640F8017497}"/>
    </a:ext>
  </a:extLst>
</a:theme>
</file>

<file path=docProps/app.xml><?xml version="1.0" encoding="utf-8"?>
<Properties xmlns="http://schemas.openxmlformats.org/officeDocument/2006/extended-properties" xmlns:vt="http://schemas.openxmlformats.org/officeDocument/2006/docPropsVTypes">
  <Template>Session 01 Design Thinking &amp; Critical Thinking</Template>
  <TotalTime>107</TotalTime>
  <Words>1084</Words>
  <Application>Microsoft Office PowerPoint</Application>
  <PresentationFormat>Widescreen</PresentationFormat>
  <Paragraphs>18</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Session 01 Design Thinking &amp; Critical Thinking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Kurhe</dc:creator>
  <cp:lastModifiedBy>merin kuriakose</cp:lastModifiedBy>
  <cp:revision>4</cp:revision>
  <dcterms:created xsi:type="dcterms:W3CDTF">2024-12-31T09:40:01Z</dcterms:created>
  <dcterms:modified xsi:type="dcterms:W3CDTF">2025-02-08T16:41:01Z</dcterms:modified>
</cp:coreProperties>
</file>