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59" r:id="rId5"/>
    <p:sldId id="260" r:id="rId6"/>
    <p:sldId id="261" r:id="rId7"/>
    <p:sldId id="263" r:id="rId8"/>
    <p:sldId id="264" r:id="rId9"/>
    <p:sldId id="267" r:id="rId10"/>
    <p:sldId id="268" r:id="rId11"/>
    <p:sldId id="269" r:id="rId12"/>
    <p:sldId id="270" r:id="rId13"/>
    <p:sldId id="271" r:id="rId14"/>
    <p:sldId id="282" r:id="rId15"/>
    <p:sldId id="284" r:id="rId16"/>
    <p:sldId id="272" r:id="rId17"/>
    <p:sldId id="277" r:id="rId18"/>
    <p:sldId id="273" r:id="rId19"/>
    <p:sldId id="281" r:id="rId20"/>
    <p:sldId id="283" r:id="rId21"/>
    <p:sldId id="274" r:id="rId22"/>
    <p:sldId id="278" r:id="rId23"/>
    <p:sldId id="286" r:id="rId24"/>
    <p:sldId id="275" r:id="rId25"/>
    <p:sldId id="276" r:id="rId26"/>
    <p:sldId id="287" r:id="rId27"/>
    <p:sldId id="288" r:id="rId28"/>
    <p:sldId id="289" r:id="rId29"/>
    <p:sldId id="290" r:id="rId30"/>
    <p:sldId id="291" r:id="rId31"/>
    <p:sldId id="292" r:id="rId32"/>
    <p:sldId id="293" r:id="rId33"/>
    <p:sldId id="294"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12/16/2015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12/16/2015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12/16/2015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200" b="1" dirty="0">
                <a:solidFill>
                  <a:schemeClr val="tx1">
                    <a:lumMod val="95000"/>
                    <a:lumOff val="5000"/>
                  </a:schemeClr>
                </a:solidFill>
                <a:latin typeface="+mn-lt"/>
              </a:rPr>
              <a:t>EE6306: ASIC Design</a:t>
            </a:r>
            <a:r>
              <a:rPr lang="en-US" sz="3200" dirty="0">
                <a:solidFill>
                  <a:schemeClr val="tx1">
                    <a:lumMod val="95000"/>
                    <a:lumOff val="5000"/>
                  </a:schemeClr>
                </a:solidFill>
                <a:latin typeface="+mn-lt"/>
              </a:rPr>
              <a:t/>
            </a:r>
            <a:br>
              <a:rPr lang="en-US" sz="3200" dirty="0">
                <a:solidFill>
                  <a:schemeClr val="tx1">
                    <a:lumMod val="95000"/>
                    <a:lumOff val="5000"/>
                  </a:schemeClr>
                </a:solidFill>
                <a:latin typeface="+mn-lt"/>
              </a:rPr>
            </a:br>
            <a:r>
              <a:rPr lang="en-US" sz="2400" b="1" dirty="0">
                <a:solidFill>
                  <a:schemeClr val="tx1">
                    <a:lumMod val="95000"/>
                    <a:lumOff val="5000"/>
                  </a:schemeClr>
                </a:solidFill>
              </a:rPr>
              <a:t> </a:t>
            </a:r>
            <a:r>
              <a:rPr lang="en-US" sz="2400" dirty="0">
                <a:solidFill>
                  <a:schemeClr val="tx1">
                    <a:lumMod val="95000"/>
                    <a:lumOff val="5000"/>
                  </a:schemeClr>
                </a:solidFill>
              </a:rPr>
              <a:t/>
            </a:r>
            <a:br>
              <a:rPr lang="en-US" sz="2400" dirty="0">
                <a:solidFill>
                  <a:schemeClr val="tx1">
                    <a:lumMod val="95000"/>
                    <a:lumOff val="5000"/>
                  </a:schemeClr>
                </a:solidFill>
              </a:rPr>
            </a:br>
            <a:r>
              <a:rPr lang="en-US" sz="2400" b="1" dirty="0"/>
              <a:t> </a:t>
            </a:r>
            <a:r>
              <a:rPr lang="en-US" sz="2400" dirty="0"/>
              <a:t/>
            </a:r>
            <a:br>
              <a:rPr lang="en-US" sz="2400" dirty="0"/>
            </a:br>
            <a:r>
              <a:rPr lang="en-US" sz="3200" b="1" dirty="0" smtClean="0">
                <a:solidFill>
                  <a:schemeClr val="tx1">
                    <a:lumMod val="95000"/>
                    <a:lumOff val="5000"/>
                  </a:schemeClr>
                </a:solidFill>
                <a:latin typeface="+mn-lt"/>
              </a:rPr>
              <a:t>Design of Mini </a:t>
            </a:r>
            <a:r>
              <a:rPr lang="en-US" sz="3200" b="1" dirty="0">
                <a:solidFill>
                  <a:schemeClr val="tx1">
                    <a:lumMod val="95000"/>
                    <a:lumOff val="5000"/>
                  </a:schemeClr>
                </a:solidFill>
                <a:latin typeface="+mn-lt"/>
              </a:rPr>
              <a:t>Stereo Digital Signal Audio Processor (MSDAP)</a:t>
            </a:r>
            <a:r>
              <a:rPr lang="en-US" sz="3200" dirty="0">
                <a:solidFill>
                  <a:schemeClr val="tx1">
                    <a:lumMod val="95000"/>
                    <a:lumOff val="5000"/>
                  </a:schemeClr>
                </a:solidFill>
                <a:latin typeface="+mn-lt"/>
              </a:rPr>
              <a:t/>
            </a:r>
            <a:br>
              <a:rPr lang="en-US" sz="3200" dirty="0">
                <a:solidFill>
                  <a:schemeClr val="tx1">
                    <a:lumMod val="95000"/>
                    <a:lumOff val="5000"/>
                  </a:schemeClr>
                </a:solidFill>
                <a:latin typeface="+mn-lt"/>
              </a:rPr>
            </a:br>
            <a:r>
              <a:rPr lang="en-US" sz="3200" b="1" dirty="0">
                <a:solidFill>
                  <a:schemeClr val="tx1">
                    <a:lumMod val="95000"/>
                    <a:lumOff val="5000"/>
                  </a:schemeClr>
                </a:solidFill>
                <a:latin typeface="+mn-lt"/>
              </a:rPr>
              <a:t> </a:t>
            </a:r>
            <a:r>
              <a:rPr lang="en-US" sz="3200" dirty="0">
                <a:solidFill>
                  <a:schemeClr val="tx1">
                    <a:lumMod val="95000"/>
                    <a:lumOff val="5000"/>
                  </a:schemeClr>
                </a:solidFill>
                <a:latin typeface="+mn-lt"/>
              </a:rPr>
              <a:t/>
            </a:r>
            <a:br>
              <a:rPr lang="en-US" sz="3200" dirty="0">
                <a:solidFill>
                  <a:schemeClr val="tx1">
                    <a:lumMod val="95000"/>
                    <a:lumOff val="5000"/>
                  </a:schemeClr>
                </a:solidFill>
                <a:latin typeface="+mn-lt"/>
              </a:rPr>
            </a:br>
            <a:r>
              <a:rPr lang="en-US" sz="2400" b="1" dirty="0"/>
              <a:t> </a:t>
            </a:r>
            <a:r>
              <a:rPr lang="en-US" sz="2400" dirty="0"/>
              <a:t/>
            </a:r>
            <a:br>
              <a:rPr lang="en-US" sz="2400" dirty="0"/>
            </a:br>
            <a:endParaRPr lang="en-US" sz="2400" dirty="0"/>
          </a:p>
        </p:txBody>
      </p:sp>
      <p:sp>
        <p:nvSpPr>
          <p:cNvPr id="3" name="Subtitle 2"/>
          <p:cNvSpPr>
            <a:spLocks noGrp="1"/>
          </p:cNvSpPr>
          <p:nvPr>
            <p:ph type="subTitle" idx="1"/>
          </p:nvPr>
        </p:nvSpPr>
        <p:spPr/>
        <p:txBody>
          <a:bodyPr>
            <a:normAutofit fontScale="25000" lnSpcReduction="20000"/>
          </a:bodyPr>
          <a:lstStyle/>
          <a:p>
            <a:pPr lvl="1" algn="l"/>
            <a:r>
              <a:rPr lang="en-US" sz="8000" cap="none" dirty="0">
                <a:solidFill>
                  <a:schemeClr val="tx1">
                    <a:lumMod val="95000"/>
                    <a:lumOff val="5000"/>
                  </a:schemeClr>
                </a:solidFill>
                <a:latin typeface="+mn-lt"/>
              </a:rPr>
              <a:t>B</a:t>
            </a:r>
            <a:r>
              <a:rPr lang="en-US" sz="8000" cap="none" dirty="0" smtClean="0">
                <a:solidFill>
                  <a:schemeClr val="tx1">
                    <a:lumMod val="95000"/>
                    <a:lumOff val="5000"/>
                  </a:schemeClr>
                </a:solidFill>
                <a:latin typeface="+mn-lt"/>
              </a:rPr>
              <a:t>y:</a:t>
            </a:r>
          </a:p>
          <a:p>
            <a:pPr lvl="1" algn="l"/>
            <a:r>
              <a:rPr lang="en-US" sz="8000" cap="none" dirty="0" smtClean="0">
                <a:solidFill>
                  <a:schemeClr val="tx1">
                    <a:lumMod val="95000"/>
                    <a:lumOff val="5000"/>
                  </a:schemeClr>
                </a:solidFill>
                <a:latin typeface="+mn-lt"/>
              </a:rPr>
              <a:t>Merin </a:t>
            </a:r>
            <a:r>
              <a:rPr lang="en-US" sz="8000" cap="none" dirty="0">
                <a:solidFill>
                  <a:schemeClr val="tx1">
                    <a:lumMod val="95000"/>
                    <a:lumOff val="5000"/>
                  </a:schemeClr>
                </a:solidFill>
                <a:latin typeface="+mn-lt"/>
              </a:rPr>
              <a:t>T</a:t>
            </a:r>
            <a:r>
              <a:rPr lang="en-US" sz="8000" cap="none" dirty="0" smtClean="0">
                <a:solidFill>
                  <a:schemeClr val="tx1">
                    <a:lumMod val="95000"/>
                    <a:lumOff val="5000"/>
                  </a:schemeClr>
                </a:solidFill>
                <a:latin typeface="+mn-lt"/>
              </a:rPr>
              <a:t>homas (mxt142430)</a:t>
            </a:r>
          </a:p>
          <a:p>
            <a:pPr lvl="1" algn="l"/>
            <a:r>
              <a:rPr lang="en-US" sz="8000" cap="none" dirty="0">
                <a:solidFill>
                  <a:schemeClr val="tx1">
                    <a:lumMod val="95000"/>
                    <a:lumOff val="5000"/>
                  </a:schemeClr>
                </a:solidFill>
                <a:latin typeface="+mn-lt"/>
              </a:rPr>
              <a:t>L</a:t>
            </a:r>
            <a:r>
              <a:rPr lang="en-US" sz="8000" cap="none" dirty="0" smtClean="0">
                <a:solidFill>
                  <a:schemeClr val="tx1">
                    <a:lumMod val="95000"/>
                    <a:lumOff val="5000"/>
                  </a:schemeClr>
                </a:solidFill>
                <a:latin typeface="+mn-lt"/>
              </a:rPr>
              <a:t>avanya </a:t>
            </a:r>
            <a:r>
              <a:rPr lang="en-US" sz="8000" cap="none" dirty="0">
                <a:solidFill>
                  <a:schemeClr val="tx1">
                    <a:lumMod val="95000"/>
                    <a:lumOff val="5000"/>
                  </a:schemeClr>
                </a:solidFill>
                <a:latin typeface="+mn-lt"/>
              </a:rPr>
              <a:t>S</a:t>
            </a:r>
            <a:r>
              <a:rPr lang="en-US" sz="8000" cap="none" dirty="0" smtClean="0">
                <a:solidFill>
                  <a:schemeClr val="tx1">
                    <a:lumMod val="95000"/>
                    <a:lumOff val="5000"/>
                  </a:schemeClr>
                </a:solidFill>
                <a:latin typeface="+mn-lt"/>
              </a:rPr>
              <a:t>amiti </a:t>
            </a:r>
            <a:r>
              <a:rPr lang="en-US" sz="8000" cap="none" dirty="0">
                <a:solidFill>
                  <a:schemeClr val="tx1">
                    <a:lumMod val="95000"/>
                    <a:lumOff val="5000"/>
                  </a:schemeClr>
                </a:solidFill>
                <a:latin typeface="+mn-lt"/>
              </a:rPr>
              <a:t>P</a:t>
            </a:r>
            <a:r>
              <a:rPr lang="en-US" sz="8000" cap="none" dirty="0" smtClean="0">
                <a:solidFill>
                  <a:schemeClr val="tx1">
                    <a:lumMod val="95000"/>
                    <a:lumOff val="5000"/>
                  </a:schemeClr>
                </a:solidFill>
                <a:latin typeface="+mn-lt"/>
              </a:rPr>
              <a:t>arameswara (lxs141630)</a:t>
            </a:r>
          </a:p>
          <a:p>
            <a:pPr lvl="1" algn="l"/>
            <a:r>
              <a:rPr lang="en-US" sz="8000" cap="none" dirty="0" smtClean="0">
                <a:solidFill>
                  <a:schemeClr val="tx1">
                    <a:lumMod val="95000"/>
                    <a:lumOff val="5000"/>
                  </a:schemeClr>
                </a:solidFill>
                <a:latin typeface="+mn-lt"/>
              </a:rPr>
              <a:t> </a:t>
            </a:r>
          </a:p>
          <a:p>
            <a:r>
              <a:rPr lang="en-US" dirty="0"/>
              <a:t> </a:t>
            </a:r>
          </a:p>
          <a:p>
            <a:endParaRPr lang="en-US" dirty="0"/>
          </a:p>
        </p:txBody>
      </p:sp>
    </p:spTree>
    <p:extLst>
      <p:ext uri="{BB962C8B-B14F-4D97-AF65-F5344CB8AC3E}">
        <p14:creationId xmlns:p14="http://schemas.microsoft.com/office/powerpoint/2010/main" val="2002750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093" y="283335"/>
            <a:ext cx="11616744" cy="3590598"/>
          </a:xfrm>
          <a:prstGeom prst="rect">
            <a:avLst/>
          </a:prstGeom>
        </p:spPr>
        <p:txBody>
          <a:bodyPr wrap="square">
            <a:spAutoFit/>
          </a:bodyPr>
          <a:lstStyle/>
          <a:p>
            <a:pPr marR="0" lvl="0" algn="just">
              <a:lnSpc>
                <a:spcPct val="107000"/>
              </a:lnSpc>
              <a:spcBef>
                <a:spcPts val="0"/>
              </a:spcBef>
              <a:spcAft>
                <a:spcPts val="0"/>
              </a:spcAft>
              <a:tabLst>
                <a:tab pos="1314450" algn="l"/>
              </a:tabLst>
            </a:pPr>
            <a:r>
              <a:rPr lang="en-US" b="1" dirty="0">
                <a:solidFill>
                  <a:schemeClr val="tx1">
                    <a:lumMod val="95000"/>
                    <a:lumOff val="5000"/>
                  </a:schemeClr>
                </a:solidFill>
                <a:ea typeface="Calibri" panose="020F0502020204030204" pitchFamily="34" charset="0"/>
                <a:cs typeface="Times New Roman" panose="02020603050405020304" pitchFamily="18" charset="0"/>
              </a:rPr>
              <a:t>State 6 (Computation mode</a:t>
            </a:r>
            <a:r>
              <a:rPr lang="en-US" b="1" dirty="0" smtClean="0">
                <a:solidFill>
                  <a:schemeClr val="tx1">
                    <a:lumMod val="95000"/>
                    <a:lumOff val="5000"/>
                  </a:schemeClr>
                </a:solidFill>
                <a:ea typeface="Calibri" panose="020F0502020204030204" pitchFamily="34" charset="0"/>
                <a:cs typeface="Times New Roman" panose="02020603050405020304" pitchFamily="18" charset="0"/>
              </a:rPr>
              <a:t>):</a:t>
            </a:r>
            <a:r>
              <a:rPr lang="en-US" dirty="0" smtClean="0">
                <a:solidFill>
                  <a:schemeClr val="tx1">
                    <a:lumMod val="95000"/>
                    <a:lumOff val="5000"/>
                  </a:schemeClr>
                </a:solidFill>
                <a:ea typeface="Calibri" panose="020F0502020204030204" pitchFamily="34" charset="0"/>
                <a:cs typeface="Times New Roman" panose="02020603050405020304" pitchFamily="18" charset="0"/>
              </a:rPr>
              <a:t> Here </a:t>
            </a:r>
            <a:r>
              <a:rPr lang="en-US" dirty="0">
                <a:solidFill>
                  <a:schemeClr val="tx1">
                    <a:lumMod val="95000"/>
                    <a:lumOff val="5000"/>
                  </a:schemeClr>
                </a:solidFill>
                <a:ea typeface="Calibri" panose="020F0502020204030204" pitchFamily="34" charset="0"/>
                <a:cs typeface="Times New Roman" panose="02020603050405020304" pitchFamily="18" charset="0"/>
              </a:rPr>
              <a:t>the chip accepts incoming input data, computes the output values for convolution, and puts out output values too. INREADY remains high. If RESET_N = 0 is detected, the chip enters State 7. Or else, if 800 consecutive input samples on both channels are detected as zero, the chip enters the Sleep mode (State 8).</a:t>
            </a:r>
          </a:p>
          <a:p>
            <a:pPr marL="457200" marR="0" algn="just">
              <a:lnSpc>
                <a:spcPct val="107000"/>
              </a:lnSpc>
              <a:spcBef>
                <a:spcPts val="0"/>
              </a:spcBef>
              <a:spcAft>
                <a:spcPts val="0"/>
              </a:spcAft>
              <a:tabLst>
                <a:tab pos="1314450" algn="l"/>
              </a:tabLst>
            </a:pPr>
            <a:r>
              <a:rPr lang="en-US" b="1" dirty="0">
                <a:solidFill>
                  <a:schemeClr val="tx1">
                    <a:lumMod val="95000"/>
                    <a:lumOff val="5000"/>
                  </a:schemeClr>
                </a:solidFill>
                <a:ea typeface="Calibri" panose="020F0502020204030204" pitchFamily="34" charset="0"/>
                <a:cs typeface="Times New Roman" panose="02020603050405020304" pitchFamily="18" charset="0"/>
              </a:rPr>
              <a:t> </a:t>
            </a:r>
            <a:endParaRPr lang="en-US" dirty="0">
              <a:solidFill>
                <a:schemeClr val="tx1">
                  <a:lumMod val="95000"/>
                  <a:lumOff val="5000"/>
                </a:schemeClr>
              </a:solidFill>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1314450" algn="l"/>
              </a:tabLst>
            </a:pPr>
            <a:r>
              <a:rPr lang="en-US" b="1" dirty="0">
                <a:solidFill>
                  <a:schemeClr val="tx1">
                    <a:lumMod val="95000"/>
                    <a:lumOff val="5000"/>
                  </a:schemeClr>
                </a:solidFill>
                <a:ea typeface="Calibri" panose="020F0502020204030204" pitchFamily="34" charset="0"/>
                <a:cs typeface="Times New Roman" panose="02020603050405020304" pitchFamily="18" charset="0"/>
              </a:rPr>
              <a:t>State 7 (Reset mode</a:t>
            </a:r>
            <a:r>
              <a:rPr lang="en-US" b="1" dirty="0" smtClean="0">
                <a:solidFill>
                  <a:schemeClr val="tx1">
                    <a:lumMod val="95000"/>
                    <a:lumOff val="5000"/>
                  </a:schemeClr>
                </a:solidFill>
                <a:ea typeface="Calibri" panose="020F0502020204030204" pitchFamily="34" charset="0"/>
                <a:cs typeface="Times New Roman" panose="02020603050405020304" pitchFamily="18" charset="0"/>
              </a:rPr>
              <a:t>):</a:t>
            </a:r>
            <a:r>
              <a:rPr lang="en-US" dirty="0" smtClean="0">
                <a:solidFill>
                  <a:schemeClr val="tx1">
                    <a:lumMod val="95000"/>
                    <a:lumOff val="5000"/>
                  </a:schemeClr>
                </a:solidFill>
                <a:ea typeface="Calibri" panose="020F0502020204030204" pitchFamily="34" charset="0"/>
                <a:cs typeface="Times New Roman" panose="02020603050405020304" pitchFamily="18" charset="0"/>
              </a:rPr>
              <a:t>  Here</a:t>
            </a:r>
            <a:r>
              <a:rPr lang="en-US" dirty="0">
                <a:solidFill>
                  <a:schemeClr val="tx1">
                    <a:lumMod val="95000"/>
                    <a:lumOff val="5000"/>
                  </a:schemeClr>
                </a:solidFill>
                <a:ea typeface="Calibri" panose="020F0502020204030204" pitchFamily="34" charset="0"/>
                <a:cs typeface="Times New Roman" panose="02020603050405020304" pitchFamily="18" charset="0"/>
              </a:rPr>
              <a:t>, INREADY is set low. All registers and memories except r</a:t>
            </a:r>
            <a:r>
              <a:rPr lang="en-US" baseline="-25000" dirty="0">
                <a:solidFill>
                  <a:schemeClr val="tx1">
                    <a:lumMod val="95000"/>
                    <a:lumOff val="5000"/>
                  </a:schemeClr>
                </a:solidFill>
                <a:ea typeface="Calibri" panose="020F0502020204030204" pitchFamily="34" charset="0"/>
                <a:cs typeface="Times New Roman" panose="02020603050405020304" pitchFamily="18" charset="0"/>
              </a:rPr>
              <a:t>j</a:t>
            </a:r>
            <a:r>
              <a:rPr lang="en-US" dirty="0">
                <a:solidFill>
                  <a:schemeClr val="tx1">
                    <a:lumMod val="95000"/>
                    <a:lumOff val="5000"/>
                  </a:schemeClr>
                </a:solidFill>
                <a:ea typeface="Calibri" panose="020F0502020204030204" pitchFamily="34" charset="0"/>
                <a:cs typeface="Times New Roman" panose="02020603050405020304" pitchFamily="18" charset="0"/>
              </a:rPr>
              <a:t> and coefficients are cleared. If RESET_N = 0 is seen on the line, the chip restarts the same process. Once reset is completed, the chip automatically goes to State 5</a:t>
            </a:r>
            <a:r>
              <a:rPr lang="en-US" dirty="0" smtClean="0">
                <a:solidFill>
                  <a:schemeClr val="tx1">
                    <a:lumMod val="95000"/>
                    <a:lumOff val="5000"/>
                  </a:schemeClr>
                </a:solidFill>
                <a:ea typeface="Calibri" panose="020F0502020204030204" pitchFamily="34" charset="0"/>
                <a:cs typeface="Times New Roman" panose="02020603050405020304" pitchFamily="18" charset="0"/>
              </a:rPr>
              <a:t>.</a:t>
            </a:r>
          </a:p>
          <a:p>
            <a:pPr marR="0" lvl="0" algn="just">
              <a:lnSpc>
                <a:spcPct val="107000"/>
              </a:lnSpc>
              <a:spcBef>
                <a:spcPts val="0"/>
              </a:spcBef>
              <a:spcAft>
                <a:spcPts val="0"/>
              </a:spcAft>
              <a:tabLst>
                <a:tab pos="1314450" algn="l"/>
              </a:tabLst>
            </a:pPr>
            <a:endParaRPr lang="en-US" dirty="0">
              <a:solidFill>
                <a:schemeClr val="tx1">
                  <a:lumMod val="95000"/>
                  <a:lumOff val="5000"/>
                </a:schemeClr>
              </a:solidFill>
              <a:effectLst/>
              <a:ea typeface="Calibri" panose="020F0502020204030204" pitchFamily="34" charset="0"/>
              <a:cs typeface="Times New Roman" panose="02020603050405020304" pitchFamily="18" charset="0"/>
            </a:endParaRPr>
          </a:p>
          <a:p>
            <a:pPr lvl="0"/>
            <a:r>
              <a:rPr lang="en-US" b="1" dirty="0"/>
              <a:t>State 8 (Sleep mode):</a:t>
            </a:r>
            <a:endParaRPr lang="en-US" dirty="0"/>
          </a:p>
          <a:p>
            <a:r>
              <a:rPr lang="en-US" dirty="0"/>
              <a:t>Here, the chip in sleep mode until a non-zero input sample is detected on either left or right channel. INREADY is kept high. If RESET_N = 0 is detected, the chip goes to State 7.</a:t>
            </a:r>
          </a:p>
          <a:p>
            <a:pPr marR="0" lvl="0" algn="just">
              <a:lnSpc>
                <a:spcPct val="107000"/>
              </a:lnSpc>
              <a:spcBef>
                <a:spcPts val="0"/>
              </a:spcBef>
              <a:spcAft>
                <a:spcPts val="0"/>
              </a:spcAft>
              <a:tabLst>
                <a:tab pos="1314450" algn="l"/>
              </a:tabLst>
            </a:pPr>
            <a:endParaRPr lang="en-US" dirty="0">
              <a:solidFill>
                <a:schemeClr val="tx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4602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latin typeface="+mn-lt"/>
              </a:rPr>
              <a:t>Data Formats</a:t>
            </a:r>
            <a:endParaRPr lang="en-US" sz="4400" dirty="0">
              <a:solidFill>
                <a:schemeClr val="tx1">
                  <a:lumMod val="95000"/>
                  <a:lumOff val="5000"/>
                </a:schemeClr>
              </a:solidFill>
              <a:latin typeface="+mn-lt"/>
            </a:endParaRPr>
          </a:p>
        </p:txBody>
      </p:sp>
      <p:sp>
        <p:nvSpPr>
          <p:cNvPr id="3" name="Content Placeholder 2"/>
          <p:cNvSpPr>
            <a:spLocks noGrp="1"/>
          </p:cNvSpPr>
          <p:nvPr>
            <p:ph idx="1"/>
          </p:nvPr>
        </p:nvSpPr>
        <p:spPr>
          <a:xfrm>
            <a:off x="592428" y="1845733"/>
            <a:ext cx="10947042" cy="4065669"/>
          </a:xfrm>
        </p:spPr>
        <p:txBody>
          <a:bodyPr>
            <a:normAutofit/>
          </a:bodyPr>
          <a:lstStyle/>
          <a:p>
            <a:pPr lvl="0"/>
            <a:r>
              <a:rPr lang="en-US" b="1" u="sng" dirty="0">
                <a:solidFill>
                  <a:schemeClr val="tx1">
                    <a:lumMod val="95000"/>
                    <a:lumOff val="5000"/>
                  </a:schemeClr>
                </a:solidFill>
              </a:rPr>
              <a:t>R</a:t>
            </a:r>
            <a:r>
              <a:rPr lang="en-US" b="1" u="sng" baseline="-25000" dirty="0">
                <a:solidFill>
                  <a:schemeClr val="tx1">
                    <a:lumMod val="95000"/>
                    <a:lumOff val="5000"/>
                  </a:schemeClr>
                </a:solidFill>
              </a:rPr>
              <a:t>j </a:t>
            </a:r>
            <a:r>
              <a:rPr lang="en-US" b="1" u="sng" dirty="0">
                <a:solidFill>
                  <a:schemeClr val="tx1">
                    <a:lumMod val="95000"/>
                    <a:lumOff val="5000"/>
                  </a:schemeClr>
                </a:solidFill>
              </a:rPr>
              <a:t>format </a:t>
            </a:r>
          </a:p>
          <a:p>
            <a:r>
              <a:rPr lang="en-US" sz="1800" dirty="0">
                <a:solidFill>
                  <a:schemeClr val="tx1">
                    <a:lumMod val="95000"/>
                    <a:lumOff val="5000"/>
                  </a:schemeClr>
                </a:solidFill>
              </a:rPr>
              <a:t>The r</a:t>
            </a:r>
            <a:r>
              <a:rPr lang="en-US" sz="1800" baseline="-25000" dirty="0">
                <a:solidFill>
                  <a:schemeClr val="tx1">
                    <a:lumMod val="95000"/>
                    <a:lumOff val="5000"/>
                  </a:schemeClr>
                </a:solidFill>
              </a:rPr>
              <a:t>j</a:t>
            </a:r>
            <a:r>
              <a:rPr lang="en-US" sz="1800" dirty="0">
                <a:solidFill>
                  <a:schemeClr val="tx1">
                    <a:lumMod val="95000"/>
                    <a:lumOff val="5000"/>
                  </a:schemeClr>
                </a:solidFill>
              </a:rPr>
              <a:t> value is 8 bits long and is stored in the lower half of the 16-bit frame, while the other higher order bits are zero padded to form the frame. The frame is as shown below </a:t>
            </a:r>
            <a:r>
              <a:rPr lang="en-US" sz="1800" dirty="0" smtClean="0">
                <a:solidFill>
                  <a:schemeClr val="tx1">
                    <a:lumMod val="95000"/>
                    <a:lumOff val="5000"/>
                  </a:schemeClr>
                </a:solidFill>
              </a:rPr>
              <a:t>–</a:t>
            </a:r>
          </a:p>
          <a:p>
            <a:endParaRPr lang="en-US" sz="1800" dirty="0">
              <a:solidFill>
                <a:schemeClr val="tx1">
                  <a:lumMod val="95000"/>
                  <a:lumOff val="5000"/>
                </a:schemeClr>
              </a:solidFill>
            </a:endParaRPr>
          </a:p>
          <a:p>
            <a:r>
              <a:rPr lang="en-US" sz="1800" dirty="0">
                <a:solidFill>
                  <a:schemeClr val="tx1">
                    <a:lumMod val="95000"/>
                    <a:lumOff val="5000"/>
                  </a:schemeClr>
                </a:solidFill>
              </a:rPr>
              <a:t>	</a:t>
            </a:r>
          </a:p>
        </p:txBody>
      </p:sp>
      <p:graphicFrame>
        <p:nvGraphicFramePr>
          <p:cNvPr id="4" name="Table 3"/>
          <p:cNvGraphicFramePr>
            <a:graphicFrameLocks noGrp="1"/>
          </p:cNvGraphicFramePr>
          <p:nvPr>
            <p:extLst>
              <p:ext uri="{D42A27DB-BD31-4B8C-83A1-F6EECF244321}">
                <p14:modId xmlns:p14="http://schemas.microsoft.com/office/powerpoint/2010/main" val="739363476"/>
              </p:ext>
            </p:extLst>
          </p:nvPr>
        </p:nvGraphicFramePr>
        <p:xfrm>
          <a:off x="1338471" y="3286539"/>
          <a:ext cx="8825946" cy="1020418"/>
        </p:xfrm>
        <a:graphic>
          <a:graphicData uri="http://schemas.openxmlformats.org/drawingml/2006/table">
            <a:tbl>
              <a:tblPr firstRow="1" firstCol="1" bandRow="1"/>
              <a:tblGrid>
                <a:gridCol w="844837"/>
                <a:gridCol w="2633625"/>
                <a:gridCol w="924130"/>
                <a:gridCol w="1029850"/>
                <a:gridCol w="2548667"/>
                <a:gridCol w="844837"/>
              </a:tblGrid>
              <a:tr h="510209">
                <a:tc>
                  <a:txBody>
                    <a:bodyPr/>
                    <a:lstStyle/>
                    <a:p>
                      <a:pPr marL="0" marR="0" algn="just">
                        <a:lnSpc>
                          <a:spcPct val="107000"/>
                        </a:lnSpc>
                        <a:spcBef>
                          <a:spcPts val="0"/>
                        </a:spcBef>
                        <a:spcAft>
                          <a:spcPts val="0"/>
                        </a:spcAft>
                        <a:tabLst>
                          <a:tab pos="131445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 . . . . . . . . . . . . . . . . . .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 . . . . . . . . . . . . . . . . . .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209">
                <a:tc>
                  <a:txBody>
                    <a:bodyPr/>
                    <a:lstStyle/>
                    <a:p>
                      <a:pPr marL="0" marR="0" algn="just">
                        <a:lnSpc>
                          <a:spcPct val="107000"/>
                        </a:lnSpc>
                        <a:spcBef>
                          <a:spcPts val="0"/>
                        </a:spcBef>
                        <a:spcAft>
                          <a:spcPts val="0"/>
                        </a:spcAft>
                        <a:tabLst>
                          <a:tab pos="131445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Unused/Padded bits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MSB</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R</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j</a:t>
                      </a:r>
                      <a:r>
                        <a:rPr lang="en-US" sz="1600" dirty="0">
                          <a:effectLst/>
                          <a:latin typeface="Calibri" panose="020F0502020204030204" pitchFamily="34" charset="0"/>
                          <a:ea typeface="Calibri" panose="020F0502020204030204" pitchFamily="34" charset="0"/>
                          <a:cs typeface="Times New Roman" panose="02020603050405020304" pitchFamily="18" charset="0"/>
                        </a:rPr>
                        <a:t> data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LSB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619497" y="3541249"/>
            <a:ext cx="1473004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14450" algn="l"/>
              </a:tabLst>
              <a:defRPr>
                <a:solidFill>
                  <a:schemeClr val="tx1"/>
                </a:solidFill>
                <a:latin typeface="Arial" panose="020B0604020202020204" pitchFamily="34" charset="0"/>
              </a:defRPr>
            </a:lvl1pPr>
            <a:lvl2pPr eaLnBrk="0" fontAlgn="base" hangingPunct="0">
              <a:spcBef>
                <a:spcPct val="0"/>
              </a:spcBef>
              <a:spcAft>
                <a:spcPct val="0"/>
              </a:spcAft>
              <a:tabLst>
                <a:tab pos="1314450" algn="l"/>
              </a:tabLst>
              <a:defRPr>
                <a:solidFill>
                  <a:schemeClr val="tx1"/>
                </a:solidFill>
                <a:latin typeface="Arial" panose="020B0604020202020204" pitchFamily="34" charset="0"/>
              </a:defRPr>
            </a:lvl2pPr>
            <a:lvl3pPr eaLnBrk="0" fontAlgn="base" hangingPunct="0">
              <a:spcBef>
                <a:spcPct val="0"/>
              </a:spcBef>
              <a:spcAft>
                <a:spcPct val="0"/>
              </a:spcAft>
              <a:tabLst>
                <a:tab pos="1314450" algn="l"/>
              </a:tabLst>
              <a:defRPr>
                <a:solidFill>
                  <a:schemeClr val="tx1"/>
                </a:solidFill>
                <a:latin typeface="Arial" panose="020B0604020202020204" pitchFamily="34" charset="0"/>
              </a:defRPr>
            </a:lvl3pPr>
            <a:lvl4pPr eaLnBrk="0" fontAlgn="base" hangingPunct="0">
              <a:spcBef>
                <a:spcPct val="0"/>
              </a:spcBef>
              <a:spcAft>
                <a:spcPct val="0"/>
              </a:spcAft>
              <a:tabLst>
                <a:tab pos="1314450" algn="l"/>
              </a:tabLst>
              <a:defRPr>
                <a:solidFill>
                  <a:schemeClr val="tx1"/>
                </a:solidFill>
                <a:latin typeface="Arial" panose="020B0604020202020204" pitchFamily="34" charset="0"/>
              </a:defRPr>
            </a:lvl4pPr>
            <a:lvl5pPr eaLnBrk="0" fontAlgn="base" hangingPunct="0">
              <a:spcBef>
                <a:spcPct val="0"/>
              </a:spcBef>
              <a:spcAft>
                <a:spcPct val="0"/>
              </a:spcAft>
              <a:tabLst>
                <a:tab pos="1314450" algn="l"/>
              </a:tabLst>
              <a:defRPr>
                <a:solidFill>
                  <a:schemeClr val="tx1"/>
                </a:solidFill>
                <a:latin typeface="Arial" panose="020B0604020202020204" pitchFamily="34" charset="0"/>
              </a:defRPr>
            </a:lvl5pPr>
            <a:lvl6pPr eaLnBrk="0" fontAlgn="base" hangingPunct="0">
              <a:spcBef>
                <a:spcPct val="0"/>
              </a:spcBef>
              <a:spcAft>
                <a:spcPct val="0"/>
              </a:spcAft>
              <a:tabLst>
                <a:tab pos="1314450" algn="l"/>
              </a:tabLst>
              <a:defRPr>
                <a:solidFill>
                  <a:schemeClr val="tx1"/>
                </a:solidFill>
                <a:latin typeface="Arial" panose="020B0604020202020204" pitchFamily="34" charset="0"/>
              </a:defRPr>
            </a:lvl6pPr>
            <a:lvl7pPr eaLnBrk="0" fontAlgn="base" hangingPunct="0">
              <a:spcBef>
                <a:spcPct val="0"/>
              </a:spcBef>
              <a:spcAft>
                <a:spcPct val="0"/>
              </a:spcAft>
              <a:tabLst>
                <a:tab pos="1314450" algn="l"/>
              </a:tabLst>
              <a:defRPr>
                <a:solidFill>
                  <a:schemeClr val="tx1"/>
                </a:solidFill>
                <a:latin typeface="Arial" panose="020B0604020202020204" pitchFamily="34" charset="0"/>
              </a:defRPr>
            </a:lvl7pPr>
            <a:lvl8pPr eaLnBrk="0" fontAlgn="base" hangingPunct="0">
              <a:spcBef>
                <a:spcPct val="0"/>
              </a:spcBef>
              <a:spcAft>
                <a:spcPct val="0"/>
              </a:spcAft>
              <a:tabLst>
                <a:tab pos="1314450" algn="l"/>
              </a:tabLst>
              <a:defRPr>
                <a:solidFill>
                  <a:schemeClr val="tx1"/>
                </a:solidFill>
                <a:latin typeface="Arial" panose="020B0604020202020204" pitchFamily="34" charset="0"/>
              </a:defRPr>
            </a:lvl8pPr>
            <a:lvl9pPr eaLnBrk="0" fontAlgn="base" hangingPunct="0">
              <a:spcBef>
                <a:spcPct val="0"/>
              </a:spcBef>
              <a:spcAft>
                <a:spcPct val="0"/>
              </a:spcAft>
              <a:tabLst>
                <a:tab pos="1314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14450" algn="l"/>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14450"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0976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003" y="476518"/>
            <a:ext cx="11307651" cy="1014380"/>
          </a:xfrm>
          <a:prstGeom prst="rect">
            <a:avLst/>
          </a:prstGeom>
        </p:spPr>
        <p:txBody>
          <a:bodyPr wrap="square">
            <a:spAutoFit/>
          </a:bodyPr>
          <a:lstStyle/>
          <a:p>
            <a:pPr marR="0" lvl="0" algn="just">
              <a:lnSpc>
                <a:spcPct val="107000"/>
              </a:lnSpc>
              <a:spcBef>
                <a:spcPts val="0"/>
              </a:spcBef>
              <a:spcAft>
                <a:spcPts val="0"/>
              </a:spcAft>
              <a:tabLst>
                <a:tab pos="1314450" algn="l"/>
              </a:tabLst>
            </a:pPr>
            <a:r>
              <a:rPr lang="en-US" sz="2000" b="1" u="sng" dirty="0">
                <a:ea typeface="Calibri" panose="020F0502020204030204" pitchFamily="34" charset="0"/>
                <a:cs typeface="Times New Roman" panose="02020603050405020304" pitchFamily="18" charset="0"/>
              </a:rPr>
              <a:t>U</a:t>
            </a:r>
            <a:r>
              <a:rPr lang="en-US" sz="2000" b="1" u="sng" baseline="-25000" dirty="0">
                <a:ea typeface="Calibri" panose="020F0502020204030204" pitchFamily="34" charset="0"/>
                <a:cs typeface="Times New Roman" panose="02020603050405020304" pitchFamily="18" charset="0"/>
              </a:rPr>
              <a:t>j </a:t>
            </a:r>
            <a:r>
              <a:rPr lang="en-US" sz="2000" b="1" u="sng" dirty="0">
                <a:ea typeface="Calibri" panose="020F0502020204030204" pitchFamily="34" charset="0"/>
                <a:cs typeface="Times New Roman" panose="02020603050405020304" pitchFamily="18" charset="0"/>
              </a:rPr>
              <a:t>format </a:t>
            </a:r>
            <a:endParaRPr lang="en-US" b="1" u="sng" dirty="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1314450" algn="l"/>
              </a:tabLst>
            </a:pPr>
            <a:r>
              <a:rPr lang="en-US" dirty="0" smtClean="0">
                <a:ea typeface="Calibri" panose="020F0502020204030204" pitchFamily="34" charset="0"/>
                <a:cs typeface="Times New Roman" panose="02020603050405020304" pitchFamily="18" charset="0"/>
              </a:rPr>
              <a:t>The </a:t>
            </a:r>
            <a:r>
              <a:rPr lang="en-US" dirty="0">
                <a:ea typeface="Calibri" panose="020F0502020204030204" pitchFamily="34" charset="0"/>
                <a:cs typeface="Times New Roman" panose="02020603050405020304" pitchFamily="18" charset="0"/>
              </a:rPr>
              <a:t>coefficient u</a:t>
            </a:r>
            <a:r>
              <a:rPr lang="en-US" baseline="-25000" dirty="0">
                <a:ea typeface="Calibri" panose="020F0502020204030204" pitchFamily="34" charset="0"/>
                <a:cs typeface="Times New Roman" panose="02020603050405020304" pitchFamily="18" charset="0"/>
              </a:rPr>
              <a:t>j</a:t>
            </a:r>
            <a:r>
              <a:rPr lang="en-US" dirty="0">
                <a:ea typeface="Calibri" panose="020F0502020204030204" pitchFamily="34" charset="0"/>
                <a:cs typeface="Times New Roman" panose="02020603050405020304" pitchFamily="18" charset="0"/>
              </a:rPr>
              <a:t> value is 8 bits long with a sign bit, and the rest of the frame is zero padded. The 16-bit frame is as shown below –</a:t>
            </a:r>
            <a:endParaRPr lang="en-US" sz="1600" dirty="0">
              <a:effectLst/>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77944733"/>
              </p:ext>
            </p:extLst>
          </p:nvPr>
        </p:nvGraphicFramePr>
        <p:xfrm>
          <a:off x="1603512" y="1885964"/>
          <a:ext cx="8600664" cy="1046922"/>
        </p:xfrm>
        <a:graphic>
          <a:graphicData uri="http://schemas.openxmlformats.org/drawingml/2006/table">
            <a:tbl>
              <a:tblPr firstRow="1" firstCol="1" bandRow="1"/>
              <a:tblGrid>
                <a:gridCol w="574911"/>
                <a:gridCol w="2483614"/>
                <a:gridCol w="433253"/>
                <a:gridCol w="973208"/>
                <a:gridCol w="746005"/>
                <a:gridCol w="2483614"/>
                <a:gridCol w="906059"/>
              </a:tblGrid>
              <a:tr h="523461">
                <a:tc>
                  <a:txBody>
                    <a:bodyPr/>
                    <a:lstStyle/>
                    <a:p>
                      <a:pPr marL="0" marR="0" algn="just">
                        <a:lnSpc>
                          <a:spcPct val="107000"/>
                        </a:lnSpc>
                        <a:spcBef>
                          <a:spcPts val="0"/>
                        </a:spcBef>
                        <a:spcAft>
                          <a:spcPts val="0"/>
                        </a:spcAft>
                        <a:tabLst>
                          <a:tab pos="131445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 . . . . . . . . . . . . . . . . . .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 . . . . . . . . . . . . . . . . . .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461">
                <a:tc>
                  <a:txBody>
                    <a:bodyPr/>
                    <a:lstStyle/>
                    <a:p>
                      <a:pPr marL="0" marR="0" algn="just">
                        <a:lnSpc>
                          <a:spcPct val="107000"/>
                        </a:lnSpc>
                        <a:spcBef>
                          <a:spcPts val="0"/>
                        </a:spcBef>
                        <a:spcAft>
                          <a:spcPts val="0"/>
                        </a:spcAft>
                        <a:tabLst>
                          <a:tab pos="131445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Unused/Padded bits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Sign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MSB</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Coefficient data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LSB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456219" y="3203161"/>
            <a:ext cx="17443547" cy="872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172278" y="3390537"/>
            <a:ext cx="11560376" cy="718017"/>
          </a:xfrm>
          <a:prstGeom prst="rect">
            <a:avLst/>
          </a:prstGeom>
        </p:spPr>
        <p:txBody>
          <a:bodyPr wrap="square">
            <a:spAutoFit/>
          </a:bodyPr>
          <a:lstStyle/>
          <a:p>
            <a:pPr marR="0" lvl="0" algn="just">
              <a:lnSpc>
                <a:spcPct val="107000"/>
              </a:lnSpc>
              <a:spcBef>
                <a:spcPts val="0"/>
              </a:spcBef>
              <a:spcAft>
                <a:spcPts val="0"/>
              </a:spcAft>
              <a:tabLst>
                <a:tab pos="1314450" algn="l"/>
              </a:tabLst>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smtClean="0">
                <a:ea typeface="Calibri" panose="020F0502020204030204" pitchFamily="34" charset="0"/>
                <a:cs typeface="Times New Roman" panose="02020603050405020304" pitchFamily="18" charset="0"/>
              </a:rPr>
              <a:t>Input/</a:t>
            </a:r>
            <a:r>
              <a:rPr lang="en-US" sz="2000" b="1" u="sng" dirty="0" err="1" smtClean="0">
                <a:ea typeface="Calibri" panose="020F0502020204030204" pitchFamily="34" charset="0"/>
                <a:cs typeface="Times New Roman" panose="02020603050405020304" pitchFamily="18" charset="0"/>
              </a:rPr>
              <a:t>Ouput</a:t>
            </a:r>
            <a:r>
              <a:rPr lang="en-US" sz="2000" b="1" u="sng" dirty="0" smtClean="0">
                <a:ea typeface="Calibri" panose="020F0502020204030204" pitchFamily="34" charset="0"/>
                <a:cs typeface="Times New Roman" panose="02020603050405020304" pitchFamily="18" charset="0"/>
              </a:rPr>
              <a:t> </a:t>
            </a:r>
            <a:r>
              <a:rPr lang="en-US" sz="2000" b="1" u="sng" dirty="0">
                <a:ea typeface="Calibri" panose="020F0502020204030204" pitchFamily="34" charset="0"/>
                <a:cs typeface="Times New Roman" panose="02020603050405020304" pitchFamily="18" charset="0"/>
              </a:rPr>
              <a:t>data format </a:t>
            </a:r>
            <a:endParaRPr lang="en-US" sz="2000" b="1" u="sng" dirty="0" smtClean="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131445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smtClean="0">
                <a:latin typeface="Calibri" panose="020F0502020204030204" pitchFamily="34" charset="0"/>
                <a:ea typeface="Calibri" panose="020F0502020204030204" pitchFamily="34" charset="0"/>
                <a:cs typeface="Times New Roman" panose="02020603050405020304" pitchFamily="18" charset="0"/>
              </a:rPr>
              <a:t>     </a:t>
            </a:r>
            <a:r>
              <a:rPr lang="en-US" dirty="0" smtClean="0">
                <a:ea typeface="Calibri" panose="020F0502020204030204" pitchFamily="34" charset="0"/>
                <a:cs typeface="Times New Roman" panose="02020603050405020304" pitchFamily="18" charset="0"/>
              </a:rPr>
              <a:t>The </a:t>
            </a:r>
            <a:r>
              <a:rPr lang="en-US" dirty="0">
                <a:ea typeface="Calibri" panose="020F0502020204030204" pitchFamily="34" charset="0"/>
                <a:cs typeface="Times New Roman" panose="02020603050405020304" pitchFamily="18" charset="0"/>
              </a:rPr>
              <a:t>input/output data frames are 16 bit 2’s complement values.</a:t>
            </a:r>
            <a:endParaRPr lang="en-US" sz="1600" dirty="0">
              <a:effectLst/>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71488618"/>
              </p:ext>
            </p:extLst>
          </p:nvPr>
        </p:nvGraphicFramePr>
        <p:xfrm>
          <a:off x="1709530" y="4505739"/>
          <a:ext cx="8494645" cy="1113182"/>
        </p:xfrm>
        <a:graphic>
          <a:graphicData uri="http://schemas.openxmlformats.org/drawingml/2006/table">
            <a:tbl>
              <a:tblPr firstRow="1" firstCol="1" bandRow="1"/>
              <a:tblGrid>
                <a:gridCol w="1711641"/>
                <a:gridCol w="4576485"/>
                <a:gridCol w="2206519"/>
              </a:tblGrid>
              <a:tr h="556591">
                <a:tc>
                  <a:txBody>
                    <a:bodyPr/>
                    <a:lstStyle/>
                    <a:p>
                      <a:pPr marL="0" marR="0" algn="just">
                        <a:lnSpc>
                          <a:spcPct val="107000"/>
                        </a:lnSpc>
                        <a:spcBef>
                          <a:spcPts val="0"/>
                        </a:spcBef>
                        <a:spcAft>
                          <a:spcPts val="0"/>
                        </a:spcAft>
                        <a:tabLst>
                          <a:tab pos="1314450" algn="l"/>
                        </a:tabLst>
                      </a:pPr>
                      <a:r>
                        <a:rPr lang="en-US" sz="1200" dirty="0">
                          <a:effectLst/>
                          <a:latin typeface="Calibri" panose="020F0502020204030204" pitchFamily="34"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 . . . . . . . . . . . . . . . . . . .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200">
                          <a:effectLst/>
                          <a:latin typeface="Calibri" panose="020F050202020403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591">
                <a:tc>
                  <a:txBody>
                    <a:bodyPr/>
                    <a:lstStyle/>
                    <a:p>
                      <a:pPr marL="0" marR="0" algn="just">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MSB</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314450" algn="l"/>
                        </a:tabLs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Input/output </a:t>
                      </a:r>
                      <a:r>
                        <a:rPr lang="en-US" sz="1600" dirty="0">
                          <a:effectLst/>
                          <a:latin typeface="Calibri" panose="020F0502020204030204" pitchFamily="34" charset="0"/>
                          <a:ea typeface="Calibri" panose="020F0502020204030204" pitchFamily="34" charset="0"/>
                          <a:cs typeface="Times New Roman" panose="02020603050405020304" pitchFamily="18" charset="0"/>
                        </a:rPr>
                        <a:t>data bits</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13144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LSB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3986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428" y="502276"/>
            <a:ext cx="11140225" cy="400110"/>
          </a:xfrm>
          <a:prstGeom prst="rect">
            <a:avLst/>
          </a:prstGeom>
          <a:noFill/>
        </p:spPr>
        <p:txBody>
          <a:bodyPr wrap="square" rtlCol="0">
            <a:spAutoFit/>
          </a:bodyPr>
          <a:lstStyle/>
          <a:p>
            <a:r>
              <a:rPr lang="en-US" sz="2000" b="1" u="sng" dirty="0" smtClean="0"/>
              <a:t>Timing Diagram for the input and output</a:t>
            </a:r>
            <a:endParaRPr lang="en-US" sz="2000" b="1" u="sng" dirty="0"/>
          </a:p>
        </p:txBody>
      </p:sp>
      <p:sp>
        <p:nvSpPr>
          <p:cNvPr id="3" name="Rectangle 2"/>
          <p:cNvSpPr/>
          <p:nvPr/>
        </p:nvSpPr>
        <p:spPr>
          <a:xfrm>
            <a:off x="437881" y="1030310"/>
            <a:ext cx="11294771" cy="1277786"/>
          </a:xfrm>
          <a:prstGeom prst="rect">
            <a:avLst/>
          </a:prstGeom>
        </p:spPr>
        <p:txBody>
          <a:bodyPr wrap="square">
            <a:spAutoFit/>
          </a:bodyPr>
          <a:lstStyle/>
          <a:p>
            <a:pPr algn="just">
              <a:lnSpc>
                <a:spcPct val="107000"/>
              </a:lnSpc>
              <a:tabLst>
                <a:tab pos="1314450" algn="l"/>
              </a:tabLst>
            </a:pPr>
            <a:r>
              <a:rPr lang="en-US" dirty="0">
                <a:ea typeface="Calibri" panose="020F0502020204030204" pitchFamily="34" charset="0"/>
                <a:cs typeface="Times New Roman" panose="02020603050405020304" pitchFamily="18" charset="0"/>
              </a:rPr>
              <a:t>As we see, the FRAME signal is raised high for one clock cycle whenever a new frame with new data starts. The data is transmitted as one bit per clock cycle for 16 cycles of DCLK i.e. for 16 bits. During this time, the INREADY signal is kept high to signal that inputs are ready to be accepted.</a:t>
            </a:r>
          </a:p>
          <a:p>
            <a:pPr algn="just">
              <a:lnSpc>
                <a:spcPct val="107000"/>
              </a:lnSpc>
              <a:tabLst>
                <a:tab pos="13144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Users\LAVANYA S P\Desktop\unnamed.png"/>
          <p:cNvPicPr/>
          <p:nvPr/>
        </p:nvPicPr>
        <p:blipFill>
          <a:blip r:embed="rId2">
            <a:extLst>
              <a:ext uri="{28A0092B-C50C-407E-A947-70E740481C1C}">
                <a14:useLocalDpi xmlns:a14="http://schemas.microsoft.com/office/drawing/2010/main" val="0"/>
              </a:ext>
            </a:extLst>
          </a:blip>
          <a:srcRect/>
          <a:stretch>
            <a:fillRect/>
          </a:stretch>
        </p:blipFill>
        <p:spPr bwMode="auto">
          <a:xfrm>
            <a:off x="759853" y="2436020"/>
            <a:ext cx="10380371" cy="873850"/>
          </a:xfrm>
          <a:prstGeom prst="rect">
            <a:avLst/>
          </a:prstGeom>
          <a:noFill/>
          <a:ln>
            <a:noFill/>
          </a:ln>
        </p:spPr>
      </p:pic>
    </p:spTree>
    <p:extLst>
      <p:ext uri="{BB962C8B-B14F-4D97-AF65-F5344CB8AC3E}">
        <p14:creationId xmlns:p14="http://schemas.microsoft.com/office/powerpoint/2010/main" val="336716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50" y="309093"/>
            <a:ext cx="11436440" cy="1607107"/>
          </a:xfrm>
          <a:prstGeom prst="rect">
            <a:avLst/>
          </a:prstGeom>
        </p:spPr>
        <p:txBody>
          <a:bodyPr wrap="square">
            <a:spAutoFit/>
          </a:bodyPr>
          <a:lstStyle/>
          <a:p>
            <a:pPr algn="just">
              <a:lnSpc>
                <a:spcPct val="107000"/>
              </a:lnSpc>
              <a:tabLst>
                <a:tab pos="1314450" algn="l"/>
              </a:tabLst>
            </a:pPr>
            <a:r>
              <a:rPr lang="en-US" dirty="0">
                <a:ea typeface="Calibri" panose="020F0502020204030204" pitchFamily="34" charset="0"/>
                <a:cs typeface="Times New Roman" panose="02020603050405020304" pitchFamily="18" charset="0"/>
              </a:rPr>
              <a:t>As we see, the FRAME signal works according to DCLK (16 cycles), while OUTREADY and OUTPUTL/R are synchronized according to the system clock SCLK. SCLK depends on the architecture of the implementation. Once OUTREADY is set high, OUTPUTL/R gives the 40-bit output, and once all 40 bits are put on the line, one every clock cycle, and then OUTREADY is set low.</a:t>
            </a:r>
          </a:p>
          <a:p>
            <a:pPr algn="just">
              <a:lnSpc>
                <a:spcPct val="107000"/>
              </a:lnSpc>
              <a:tabLst>
                <a:tab pos="1314450" algn="l"/>
              </a:tabLs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LAVANYA S P\Desktop\unnamed (1).png"/>
          <p:cNvPicPr/>
          <p:nvPr/>
        </p:nvPicPr>
        <p:blipFill>
          <a:blip r:embed="rId2">
            <a:extLst>
              <a:ext uri="{28A0092B-C50C-407E-A947-70E740481C1C}">
                <a14:useLocalDpi xmlns:a14="http://schemas.microsoft.com/office/drawing/2010/main" val="0"/>
              </a:ext>
            </a:extLst>
          </a:blip>
          <a:srcRect/>
          <a:stretch>
            <a:fillRect/>
          </a:stretch>
        </p:blipFill>
        <p:spPr bwMode="auto">
          <a:xfrm>
            <a:off x="1327239" y="2253803"/>
            <a:ext cx="9200770" cy="2787198"/>
          </a:xfrm>
          <a:prstGeom prst="rect">
            <a:avLst/>
          </a:prstGeom>
          <a:noFill/>
          <a:ln>
            <a:noFill/>
          </a:ln>
        </p:spPr>
      </p:pic>
    </p:spTree>
    <p:extLst>
      <p:ext uri="{BB962C8B-B14F-4D97-AF65-F5344CB8AC3E}">
        <p14:creationId xmlns:p14="http://schemas.microsoft.com/office/powerpoint/2010/main" val="3258579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latin typeface="+mn-lt"/>
              </a:rPr>
              <a:t>System Settings</a:t>
            </a:r>
            <a:endParaRPr lang="en-US" sz="4400" dirty="0">
              <a:solidFill>
                <a:schemeClr val="tx1">
                  <a:lumMod val="95000"/>
                  <a:lumOff val="5000"/>
                </a:schemeClr>
              </a:solidFill>
              <a:latin typeface="+mn-lt"/>
            </a:endParaRPr>
          </a:p>
        </p:txBody>
      </p:sp>
      <p:sp>
        <p:nvSpPr>
          <p:cNvPr id="3" name="Content Placeholder 2"/>
          <p:cNvSpPr>
            <a:spLocks noGrp="1"/>
          </p:cNvSpPr>
          <p:nvPr>
            <p:ph idx="1"/>
          </p:nvPr>
        </p:nvSpPr>
        <p:spPr>
          <a:xfrm>
            <a:off x="798489" y="1737360"/>
            <a:ext cx="10625071" cy="4921018"/>
          </a:xfrm>
        </p:spPr>
        <p:txBody>
          <a:bodyPr>
            <a:noAutofit/>
          </a:bodyPr>
          <a:lstStyle/>
          <a:p>
            <a:pPr marL="0" indent="0" algn="just">
              <a:lnSpc>
                <a:spcPct val="100000"/>
              </a:lnSpc>
              <a:buNone/>
            </a:pPr>
            <a:r>
              <a:rPr lang="en-US" sz="1800" dirty="0">
                <a:solidFill>
                  <a:schemeClr val="tx1">
                    <a:lumMod val="95000"/>
                    <a:lumOff val="5000"/>
                  </a:schemeClr>
                </a:solidFill>
              </a:rPr>
              <a:t> </a:t>
            </a:r>
            <a:r>
              <a:rPr lang="en-US" sz="1800" dirty="0" smtClean="0">
                <a:solidFill>
                  <a:schemeClr val="tx1">
                    <a:lumMod val="95000"/>
                    <a:lumOff val="5000"/>
                  </a:schemeClr>
                </a:solidFill>
              </a:rPr>
              <a:t> The </a:t>
            </a:r>
            <a:r>
              <a:rPr lang="en-US" sz="1800" dirty="0">
                <a:solidFill>
                  <a:schemeClr val="tx1">
                    <a:lumMod val="95000"/>
                    <a:lumOff val="5000"/>
                  </a:schemeClr>
                </a:solidFill>
              </a:rPr>
              <a:t>main blocks in the system is ADC, Controller, MSDAP and DAC (Refer Block Diagram above)</a:t>
            </a:r>
          </a:p>
          <a:p>
            <a:pPr algn="just">
              <a:lnSpc>
                <a:spcPct val="100000"/>
              </a:lnSpc>
            </a:pPr>
            <a:r>
              <a:rPr lang="en-US" sz="1800" b="1" dirty="0">
                <a:solidFill>
                  <a:schemeClr val="tx1">
                    <a:lumMod val="95000"/>
                    <a:lumOff val="5000"/>
                  </a:schemeClr>
                </a:solidFill>
              </a:rPr>
              <a:t>ADC: </a:t>
            </a:r>
            <a:r>
              <a:rPr lang="en-US" sz="1800" dirty="0">
                <a:solidFill>
                  <a:schemeClr val="tx1">
                    <a:lumMod val="95000"/>
                    <a:lumOff val="5000"/>
                  </a:schemeClr>
                </a:solidFill>
              </a:rPr>
              <a:t>Analog to Digital Converter is used to convert the analog audio samples to digital values. The analog data is sampled at the rate of 48 KHz.</a:t>
            </a:r>
          </a:p>
          <a:p>
            <a:pPr algn="just"/>
            <a:r>
              <a:rPr lang="en-US" sz="1800" b="1" dirty="0">
                <a:solidFill>
                  <a:schemeClr val="tx1">
                    <a:lumMod val="95000"/>
                    <a:lumOff val="5000"/>
                  </a:schemeClr>
                </a:solidFill>
              </a:rPr>
              <a:t>Controller: </a:t>
            </a:r>
            <a:r>
              <a:rPr lang="en-US" sz="1800" dirty="0">
                <a:solidFill>
                  <a:schemeClr val="tx1">
                    <a:lumMod val="95000"/>
                    <a:lumOff val="5000"/>
                  </a:schemeClr>
                </a:solidFill>
              </a:rPr>
              <a:t>Controller is responsible for generating the control signals to the MSDAP. It also sends the converted digital samples from ADC to the MSDAP at the rate of Dclk for the computation. After the computation, MSDAP sends the output samples to the controller at the rate of Dclk which is 768 KHz.</a:t>
            </a:r>
          </a:p>
          <a:p>
            <a:pPr algn="just"/>
            <a:r>
              <a:rPr lang="en-US" sz="1800" b="1" dirty="0">
                <a:solidFill>
                  <a:schemeClr val="tx1">
                    <a:lumMod val="95000"/>
                    <a:lumOff val="5000"/>
                  </a:schemeClr>
                </a:solidFill>
              </a:rPr>
              <a:t>MSDAP:</a:t>
            </a:r>
            <a:r>
              <a:rPr lang="en-US" sz="1800" dirty="0">
                <a:solidFill>
                  <a:schemeClr val="tx1">
                    <a:lumMod val="95000"/>
                    <a:lumOff val="5000"/>
                  </a:schemeClr>
                </a:solidFill>
              </a:rPr>
              <a:t> MSDAP is responsible for the computation on the received input samples. The computation is carried out at the rate of Sclk which is 26.88MHz. For one complete computation on the input data sample, the number of Sclk cycles required will determine the frequency of operation of MSDAP chip. For one computation, 512 additions and 16 shifts are required. Rj value add upto a total of 512, requiring 512 additions/subtractions to calculate 16 U values. After each U value calculation, it is to be shifted once.  Hence, a total of 528 Sclk cycles are required. Based on these calculations, we decided the Sclk frequency to be 26.88MHz and Dclk frequency to be 768 KHz. </a:t>
            </a:r>
          </a:p>
          <a:p>
            <a:r>
              <a:rPr lang="en-US" sz="1800" b="1" dirty="0">
                <a:solidFill>
                  <a:schemeClr val="tx1">
                    <a:lumMod val="95000"/>
                    <a:lumOff val="5000"/>
                  </a:schemeClr>
                </a:solidFill>
              </a:rPr>
              <a:t>DAC:</a:t>
            </a:r>
            <a:r>
              <a:rPr lang="en-US" sz="1800" dirty="0">
                <a:solidFill>
                  <a:schemeClr val="tx1">
                    <a:lumMod val="95000"/>
                    <a:lumOff val="5000"/>
                  </a:schemeClr>
                </a:solidFill>
              </a:rPr>
              <a:t> Once the output digital samples are received by the Controller, it is fed to the Digital to Analog Converter that converts the digital samples to actual audio output signals.</a:t>
            </a:r>
          </a:p>
          <a:p>
            <a:r>
              <a:rPr lang="en-US" sz="1800" b="1" dirty="0">
                <a:solidFill>
                  <a:schemeClr val="tx1">
                    <a:lumMod val="95000"/>
                    <a:lumOff val="5000"/>
                  </a:schemeClr>
                </a:solidFill>
              </a:rPr>
              <a:t> </a:t>
            </a:r>
            <a:endParaRPr lang="en-US" sz="1800" dirty="0">
              <a:solidFill>
                <a:schemeClr val="tx1">
                  <a:lumMod val="95000"/>
                  <a:lumOff val="5000"/>
                </a:schemeClr>
              </a:solidFill>
            </a:endParaRPr>
          </a:p>
          <a:p>
            <a:pPr>
              <a:lnSpc>
                <a:spcPct val="100000"/>
              </a:lnSpc>
            </a:pPr>
            <a:endParaRPr lang="en-US" sz="1800" dirty="0">
              <a:solidFill>
                <a:schemeClr val="tx1">
                  <a:lumMod val="95000"/>
                  <a:lumOff val="5000"/>
                </a:schemeClr>
              </a:solidFill>
            </a:endParaRPr>
          </a:p>
        </p:txBody>
      </p:sp>
    </p:spTree>
    <p:extLst>
      <p:ext uri="{BB962C8B-B14F-4D97-AF65-F5344CB8AC3E}">
        <p14:creationId xmlns:p14="http://schemas.microsoft.com/office/powerpoint/2010/main" val="2640866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rPr>
              <a:t>Simulation Results</a:t>
            </a:r>
            <a:endParaRPr lang="en-US" sz="4400"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r>
              <a:rPr lang="en-US" b="1" u="sng" dirty="0" smtClean="0">
                <a:solidFill>
                  <a:schemeClr val="tx1">
                    <a:lumMod val="95000"/>
                    <a:lumOff val="5000"/>
                  </a:schemeClr>
                </a:solidFill>
              </a:rPr>
              <a:t>Start</a:t>
            </a:r>
          </a:p>
          <a:p>
            <a:endParaRPr lang="en-US" b="1" u="sng" dirty="0">
              <a:solidFill>
                <a:schemeClr val="tx1">
                  <a:lumMod val="95000"/>
                  <a:lumOff val="5000"/>
                </a:schemeClr>
              </a:solidFill>
            </a:endParaRPr>
          </a:p>
          <a:p>
            <a:endParaRPr lang="en-US" b="1" u="sng" dirty="0">
              <a:solidFill>
                <a:schemeClr val="tx1">
                  <a:lumMod val="95000"/>
                  <a:lumOff val="5000"/>
                </a:schemeClr>
              </a:solidFill>
            </a:endParaRPr>
          </a:p>
        </p:txBody>
      </p:sp>
      <p:pic>
        <p:nvPicPr>
          <p:cNvPr id="7" name="Picture 6" descr="C:\Users\LAVANYA S P\Downloads\image (10).png"/>
          <p:cNvPicPr/>
          <p:nvPr/>
        </p:nvPicPr>
        <p:blipFill>
          <a:blip r:embed="rId2">
            <a:extLst>
              <a:ext uri="{28A0092B-C50C-407E-A947-70E740481C1C}">
                <a14:useLocalDpi xmlns:a14="http://schemas.microsoft.com/office/drawing/2010/main" val="0"/>
              </a:ext>
            </a:extLst>
          </a:blip>
          <a:srcRect/>
          <a:stretch>
            <a:fillRect/>
          </a:stretch>
        </p:blipFill>
        <p:spPr bwMode="auto">
          <a:xfrm>
            <a:off x="2279561" y="2459865"/>
            <a:ext cx="7611413" cy="3193960"/>
          </a:xfrm>
          <a:prstGeom prst="rect">
            <a:avLst/>
          </a:prstGeom>
          <a:noFill/>
          <a:ln>
            <a:noFill/>
          </a:ln>
        </p:spPr>
      </p:pic>
    </p:spTree>
    <p:extLst>
      <p:ext uri="{BB962C8B-B14F-4D97-AF65-F5344CB8AC3E}">
        <p14:creationId xmlns:p14="http://schemas.microsoft.com/office/powerpoint/2010/main" val="3879719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4" y="233847"/>
            <a:ext cx="6096000" cy="646331"/>
          </a:xfrm>
          <a:prstGeom prst="rect">
            <a:avLst/>
          </a:prstGeom>
        </p:spPr>
        <p:txBody>
          <a:bodyPr>
            <a:spAutoFit/>
          </a:bodyPr>
          <a:lstStyle/>
          <a:p>
            <a:r>
              <a:rPr lang="en-US" b="1" u="sng" dirty="0">
                <a:solidFill>
                  <a:schemeClr val="tx1">
                    <a:lumMod val="95000"/>
                    <a:lumOff val="5000"/>
                  </a:schemeClr>
                </a:solidFill>
              </a:rPr>
              <a:t>Transition from State 0 to State 1</a:t>
            </a:r>
          </a:p>
          <a:p>
            <a:endParaRPr lang="en-US" b="1" u="sng" dirty="0">
              <a:solidFill>
                <a:schemeClr val="tx1">
                  <a:lumMod val="95000"/>
                  <a:lumOff val="5000"/>
                </a:schemeClr>
              </a:solidFill>
            </a:endParaRPr>
          </a:p>
        </p:txBody>
      </p:sp>
      <p:pic>
        <p:nvPicPr>
          <p:cNvPr id="4" name="Picture 3" descr="C:\Users\LAVANYA S P\Downloads\image (10).png"/>
          <p:cNvPicPr/>
          <p:nvPr/>
        </p:nvPicPr>
        <p:blipFill>
          <a:blip r:embed="rId2">
            <a:extLst>
              <a:ext uri="{28A0092B-C50C-407E-A947-70E740481C1C}">
                <a14:useLocalDpi xmlns:a14="http://schemas.microsoft.com/office/drawing/2010/main" val="0"/>
              </a:ext>
            </a:extLst>
          </a:blip>
          <a:srcRect/>
          <a:stretch>
            <a:fillRect/>
          </a:stretch>
        </p:blipFill>
        <p:spPr bwMode="auto">
          <a:xfrm>
            <a:off x="2034861" y="1584101"/>
            <a:ext cx="7650051" cy="3438659"/>
          </a:xfrm>
          <a:prstGeom prst="rect">
            <a:avLst/>
          </a:prstGeom>
          <a:noFill/>
          <a:ln>
            <a:noFill/>
          </a:ln>
        </p:spPr>
      </p:pic>
    </p:spTree>
    <p:extLst>
      <p:ext uri="{BB962C8B-B14F-4D97-AF65-F5344CB8AC3E}">
        <p14:creationId xmlns:p14="http://schemas.microsoft.com/office/powerpoint/2010/main" val="115064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625" y="282193"/>
            <a:ext cx="3330271" cy="369332"/>
          </a:xfrm>
          <a:prstGeom prst="rect">
            <a:avLst/>
          </a:prstGeom>
        </p:spPr>
        <p:txBody>
          <a:bodyPr wrap="none">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1 </a:t>
            </a:r>
            <a:r>
              <a:rPr lang="en-US" b="1" u="sng" dirty="0">
                <a:solidFill>
                  <a:schemeClr val="tx1">
                    <a:lumMod val="95000"/>
                    <a:lumOff val="5000"/>
                  </a:schemeClr>
                </a:solidFill>
              </a:rPr>
              <a:t>to State </a:t>
            </a:r>
            <a:r>
              <a:rPr lang="en-US" b="1" u="sng" dirty="0" smtClean="0">
                <a:solidFill>
                  <a:schemeClr val="tx1">
                    <a:lumMod val="95000"/>
                    <a:lumOff val="5000"/>
                  </a:schemeClr>
                </a:solidFill>
              </a:rPr>
              <a:t>2</a:t>
            </a:r>
            <a:endParaRPr lang="en-US" b="1" u="sng" dirty="0">
              <a:solidFill>
                <a:schemeClr val="tx1">
                  <a:lumMod val="95000"/>
                  <a:lumOff val="5000"/>
                </a:schemeClr>
              </a:solidFill>
            </a:endParaRPr>
          </a:p>
        </p:txBody>
      </p:sp>
      <p:pic>
        <p:nvPicPr>
          <p:cNvPr id="6" name="Picture 5" descr="C:\Users\LAVANYA S P\Downloads\image.png"/>
          <p:cNvPicPr/>
          <p:nvPr/>
        </p:nvPicPr>
        <p:blipFill>
          <a:blip r:embed="rId2">
            <a:extLst>
              <a:ext uri="{28A0092B-C50C-407E-A947-70E740481C1C}">
                <a14:useLocalDpi xmlns:a14="http://schemas.microsoft.com/office/drawing/2010/main" val="0"/>
              </a:ext>
            </a:extLst>
          </a:blip>
          <a:srcRect/>
          <a:stretch>
            <a:fillRect/>
          </a:stretch>
        </p:blipFill>
        <p:spPr bwMode="auto">
          <a:xfrm>
            <a:off x="1983346" y="1275009"/>
            <a:ext cx="7843234" cy="3503053"/>
          </a:xfrm>
          <a:prstGeom prst="rect">
            <a:avLst/>
          </a:prstGeom>
          <a:noFill/>
          <a:ln>
            <a:noFill/>
          </a:ln>
        </p:spPr>
      </p:pic>
    </p:spTree>
    <p:extLst>
      <p:ext uri="{BB962C8B-B14F-4D97-AF65-F5344CB8AC3E}">
        <p14:creationId xmlns:p14="http://schemas.microsoft.com/office/powerpoint/2010/main" val="140838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6898" y="320830"/>
            <a:ext cx="3330271" cy="369332"/>
          </a:xfrm>
          <a:prstGeom prst="rect">
            <a:avLst/>
          </a:prstGeom>
        </p:spPr>
        <p:txBody>
          <a:bodyPr wrap="none">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2 </a:t>
            </a:r>
            <a:r>
              <a:rPr lang="en-US" b="1" u="sng" dirty="0">
                <a:solidFill>
                  <a:schemeClr val="tx1">
                    <a:lumMod val="95000"/>
                    <a:lumOff val="5000"/>
                  </a:schemeClr>
                </a:solidFill>
              </a:rPr>
              <a:t>to State </a:t>
            </a:r>
            <a:r>
              <a:rPr lang="en-US" b="1" u="sng" dirty="0" smtClean="0">
                <a:solidFill>
                  <a:schemeClr val="tx1">
                    <a:lumMod val="95000"/>
                    <a:lumOff val="5000"/>
                  </a:schemeClr>
                </a:solidFill>
              </a:rPr>
              <a:t>3</a:t>
            </a:r>
            <a:endParaRPr lang="en-US" b="1" u="sng" dirty="0">
              <a:solidFill>
                <a:schemeClr val="tx1">
                  <a:lumMod val="95000"/>
                  <a:lumOff val="5000"/>
                </a:schemeClr>
              </a:solidFill>
            </a:endParaRPr>
          </a:p>
        </p:txBody>
      </p:sp>
      <p:pic>
        <p:nvPicPr>
          <p:cNvPr id="4" name="Picture 3" descr="C:\Users\LAVANYA S P\Downloads\image (1).png"/>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725770"/>
            <a:ext cx="8139449" cy="3361386"/>
          </a:xfrm>
          <a:prstGeom prst="rect">
            <a:avLst/>
          </a:prstGeom>
          <a:noFill/>
          <a:ln>
            <a:noFill/>
          </a:ln>
        </p:spPr>
      </p:pic>
    </p:spTree>
    <p:extLst>
      <p:ext uri="{BB962C8B-B14F-4D97-AF65-F5344CB8AC3E}">
        <p14:creationId xmlns:p14="http://schemas.microsoft.com/office/powerpoint/2010/main" val="220461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latin typeface="+mn-lt"/>
              </a:rPr>
              <a:t>Objective</a:t>
            </a:r>
            <a:endParaRPr lang="en-US" sz="4400" dirty="0">
              <a:solidFill>
                <a:schemeClr val="tx1">
                  <a:lumMod val="95000"/>
                  <a:lumOff val="5000"/>
                </a:schemeClr>
              </a:solidFill>
              <a:latin typeface="+mn-lt"/>
            </a:endParaRPr>
          </a:p>
        </p:txBody>
      </p:sp>
      <p:sp>
        <p:nvSpPr>
          <p:cNvPr id="3" name="Content Placeholder 2"/>
          <p:cNvSpPr>
            <a:spLocks noGrp="1"/>
          </p:cNvSpPr>
          <p:nvPr>
            <p:ph idx="1"/>
          </p:nvPr>
        </p:nvSpPr>
        <p:spPr/>
        <p:txBody>
          <a:bodyPr>
            <a:normAutofit/>
          </a:bodyPr>
          <a:lstStyle/>
          <a:p>
            <a:r>
              <a:rPr lang="en-US" sz="1800" dirty="0" smtClean="0">
                <a:solidFill>
                  <a:schemeClr val="tx1">
                    <a:lumMod val="95000"/>
                    <a:lumOff val="5000"/>
                  </a:schemeClr>
                </a:solidFill>
              </a:rPr>
              <a:t>The objective of this project are to:</a:t>
            </a:r>
          </a:p>
          <a:p>
            <a:pPr marL="342900" indent="-342900">
              <a:buFont typeface="+mj-lt"/>
              <a:buAutoNum type="arabicPeriod"/>
            </a:pPr>
            <a:r>
              <a:rPr lang="en-US" sz="1800" dirty="0" smtClean="0">
                <a:solidFill>
                  <a:schemeClr val="tx1">
                    <a:lumMod val="95000"/>
                    <a:lumOff val="5000"/>
                  </a:schemeClr>
                </a:solidFill>
              </a:rPr>
              <a:t>Implementation a Mini Stereo Digital Audio Processor (MSDAP) in RTL Verilog.</a:t>
            </a:r>
          </a:p>
          <a:p>
            <a:pPr marL="342900" indent="-342900">
              <a:buFont typeface="+mj-lt"/>
              <a:buAutoNum type="arabicPeriod"/>
            </a:pPr>
            <a:r>
              <a:rPr lang="en-US" sz="1800" dirty="0" smtClean="0">
                <a:solidFill>
                  <a:schemeClr val="tx1">
                    <a:lumMod val="95000"/>
                    <a:lumOff val="5000"/>
                  </a:schemeClr>
                </a:solidFill>
              </a:rPr>
              <a:t>Test bench was written to verify the complete functionality of the design.</a:t>
            </a:r>
          </a:p>
          <a:p>
            <a:pPr marL="342900" indent="-342900">
              <a:buFont typeface="+mj-lt"/>
              <a:buAutoNum type="arabicPeriod"/>
            </a:pPr>
            <a:r>
              <a:rPr lang="en-US" sz="1800" dirty="0" smtClean="0">
                <a:solidFill>
                  <a:schemeClr val="tx1">
                    <a:lumMod val="95000"/>
                    <a:lumOff val="5000"/>
                  </a:schemeClr>
                </a:solidFill>
              </a:rPr>
              <a:t>Synthesize the RTL code using design vision.</a:t>
            </a:r>
          </a:p>
          <a:p>
            <a:pPr marL="342900" indent="-342900">
              <a:buFont typeface="+mj-lt"/>
              <a:buAutoNum type="arabicPeriod"/>
            </a:pPr>
            <a:r>
              <a:rPr lang="en-US" sz="1800" dirty="0" smtClean="0">
                <a:solidFill>
                  <a:schemeClr val="tx1">
                    <a:lumMod val="95000"/>
                    <a:lumOff val="5000"/>
                  </a:schemeClr>
                </a:solidFill>
              </a:rPr>
              <a:t>Layout generation using IC compiler.</a:t>
            </a:r>
          </a:p>
          <a:p>
            <a:pPr marL="342900" indent="-342900">
              <a:buFont typeface="+mj-lt"/>
              <a:buAutoNum type="arabicPeriod"/>
            </a:pPr>
            <a:r>
              <a:rPr lang="en-US" sz="1800" dirty="0" smtClean="0">
                <a:solidFill>
                  <a:schemeClr val="tx1">
                    <a:lumMod val="95000"/>
                    <a:lumOff val="5000"/>
                  </a:schemeClr>
                </a:solidFill>
              </a:rPr>
              <a:t>Report of area, timing and power.</a:t>
            </a:r>
            <a:endParaRPr lang="en-US" sz="1800" dirty="0">
              <a:solidFill>
                <a:schemeClr val="tx1">
                  <a:lumMod val="95000"/>
                  <a:lumOff val="5000"/>
                </a:schemeClr>
              </a:solidFill>
            </a:endParaRPr>
          </a:p>
        </p:txBody>
      </p:sp>
    </p:spTree>
    <p:extLst>
      <p:ext uri="{BB962C8B-B14F-4D97-AF65-F5344CB8AC3E}">
        <p14:creationId xmlns:p14="http://schemas.microsoft.com/office/powerpoint/2010/main" val="2819053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261" y="320830"/>
            <a:ext cx="3330271" cy="369332"/>
          </a:xfrm>
          <a:prstGeom prst="rect">
            <a:avLst/>
          </a:prstGeom>
        </p:spPr>
        <p:txBody>
          <a:bodyPr wrap="none">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3 </a:t>
            </a:r>
            <a:r>
              <a:rPr lang="en-US" b="1" u="sng" dirty="0">
                <a:solidFill>
                  <a:schemeClr val="tx1">
                    <a:lumMod val="95000"/>
                    <a:lumOff val="5000"/>
                  </a:schemeClr>
                </a:solidFill>
              </a:rPr>
              <a:t>to State </a:t>
            </a:r>
            <a:r>
              <a:rPr lang="en-US" b="1" u="sng" dirty="0" smtClean="0">
                <a:solidFill>
                  <a:schemeClr val="tx1">
                    <a:lumMod val="95000"/>
                    <a:lumOff val="5000"/>
                  </a:schemeClr>
                </a:solidFill>
              </a:rPr>
              <a:t>4</a:t>
            </a:r>
            <a:endParaRPr lang="en-US" b="1" u="sng" dirty="0">
              <a:solidFill>
                <a:schemeClr val="tx1">
                  <a:lumMod val="95000"/>
                  <a:lumOff val="5000"/>
                </a:schemeClr>
              </a:solidFill>
            </a:endParaRPr>
          </a:p>
        </p:txBody>
      </p:sp>
      <p:pic>
        <p:nvPicPr>
          <p:cNvPr id="4" name="Picture 3" descr="C:\Users\LAVANYA S P\Downloads\image (2).png"/>
          <p:cNvPicPr/>
          <p:nvPr/>
        </p:nvPicPr>
        <p:blipFill>
          <a:blip r:embed="rId2">
            <a:extLst>
              <a:ext uri="{28A0092B-C50C-407E-A947-70E740481C1C}">
                <a14:useLocalDpi xmlns:a14="http://schemas.microsoft.com/office/drawing/2010/main" val="0"/>
              </a:ext>
            </a:extLst>
          </a:blip>
          <a:srcRect/>
          <a:stretch>
            <a:fillRect/>
          </a:stretch>
        </p:blipFill>
        <p:spPr bwMode="auto">
          <a:xfrm>
            <a:off x="1674255" y="1622738"/>
            <a:ext cx="8564450" cy="3490175"/>
          </a:xfrm>
          <a:prstGeom prst="rect">
            <a:avLst/>
          </a:prstGeom>
          <a:noFill/>
          <a:ln>
            <a:noFill/>
          </a:ln>
        </p:spPr>
      </p:pic>
    </p:spTree>
    <p:extLst>
      <p:ext uri="{BB962C8B-B14F-4D97-AF65-F5344CB8AC3E}">
        <p14:creationId xmlns:p14="http://schemas.microsoft.com/office/powerpoint/2010/main" val="2429127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867" y="320830"/>
            <a:ext cx="3330271" cy="369332"/>
          </a:xfrm>
          <a:prstGeom prst="rect">
            <a:avLst/>
          </a:prstGeom>
        </p:spPr>
        <p:txBody>
          <a:bodyPr wrap="none">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4 to </a:t>
            </a:r>
            <a:r>
              <a:rPr lang="en-US" b="1" u="sng" dirty="0">
                <a:solidFill>
                  <a:schemeClr val="tx1">
                    <a:lumMod val="95000"/>
                    <a:lumOff val="5000"/>
                  </a:schemeClr>
                </a:solidFill>
              </a:rPr>
              <a:t>State </a:t>
            </a:r>
            <a:r>
              <a:rPr lang="en-US" b="1" u="sng" dirty="0" smtClean="0">
                <a:solidFill>
                  <a:schemeClr val="tx1">
                    <a:lumMod val="95000"/>
                    <a:lumOff val="5000"/>
                  </a:schemeClr>
                </a:solidFill>
              </a:rPr>
              <a:t>5</a:t>
            </a:r>
            <a:endParaRPr lang="en-US" b="1" u="sng" dirty="0">
              <a:solidFill>
                <a:schemeClr val="tx1">
                  <a:lumMod val="95000"/>
                  <a:lumOff val="5000"/>
                </a:schemeClr>
              </a:solidFill>
            </a:endParaRPr>
          </a:p>
        </p:txBody>
      </p:sp>
      <p:pic>
        <p:nvPicPr>
          <p:cNvPr id="5" name="Picture 4" descr="C:\Users\LAVANYA S P\Downloads\image (3).png"/>
          <p:cNvPicPr/>
          <p:nvPr/>
        </p:nvPicPr>
        <p:blipFill>
          <a:blip r:embed="rId2">
            <a:extLst>
              <a:ext uri="{28A0092B-C50C-407E-A947-70E740481C1C}">
                <a14:useLocalDpi xmlns:a14="http://schemas.microsoft.com/office/drawing/2010/main" val="0"/>
              </a:ext>
            </a:extLst>
          </a:blip>
          <a:srcRect/>
          <a:stretch>
            <a:fillRect/>
          </a:stretch>
        </p:blipFill>
        <p:spPr bwMode="auto">
          <a:xfrm>
            <a:off x="1841679" y="1442435"/>
            <a:ext cx="8152327" cy="3593204"/>
          </a:xfrm>
          <a:prstGeom prst="rect">
            <a:avLst/>
          </a:prstGeom>
          <a:noFill/>
          <a:ln>
            <a:noFill/>
          </a:ln>
        </p:spPr>
      </p:pic>
    </p:spTree>
    <p:extLst>
      <p:ext uri="{BB962C8B-B14F-4D97-AF65-F5344CB8AC3E}">
        <p14:creationId xmlns:p14="http://schemas.microsoft.com/office/powerpoint/2010/main" val="3036103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 y="143694"/>
            <a:ext cx="6096000" cy="646331"/>
          </a:xfrm>
          <a:prstGeom prst="rect">
            <a:avLst/>
          </a:prstGeom>
        </p:spPr>
        <p:txBody>
          <a:bodyPr>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5 </a:t>
            </a:r>
            <a:r>
              <a:rPr lang="en-US" b="1" u="sng" dirty="0">
                <a:solidFill>
                  <a:schemeClr val="tx1">
                    <a:lumMod val="95000"/>
                    <a:lumOff val="5000"/>
                  </a:schemeClr>
                </a:solidFill>
              </a:rPr>
              <a:t>to State </a:t>
            </a:r>
            <a:r>
              <a:rPr lang="en-US" b="1" u="sng" dirty="0" smtClean="0">
                <a:solidFill>
                  <a:schemeClr val="tx1">
                    <a:lumMod val="95000"/>
                    <a:lumOff val="5000"/>
                  </a:schemeClr>
                </a:solidFill>
              </a:rPr>
              <a:t>6</a:t>
            </a:r>
            <a:endParaRPr lang="en-US" b="1" u="sng" dirty="0">
              <a:solidFill>
                <a:schemeClr val="tx1">
                  <a:lumMod val="95000"/>
                  <a:lumOff val="5000"/>
                </a:schemeClr>
              </a:solidFill>
            </a:endParaRPr>
          </a:p>
          <a:p>
            <a:endParaRPr lang="en-US" b="1" u="sng" dirty="0">
              <a:solidFill>
                <a:schemeClr val="tx1">
                  <a:lumMod val="95000"/>
                  <a:lumOff val="5000"/>
                </a:schemeClr>
              </a:solidFill>
            </a:endParaRPr>
          </a:p>
        </p:txBody>
      </p:sp>
      <p:pic>
        <p:nvPicPr>
          <p:cNvPr id="5" name="Picture 4" descr="C:\Users\LAVANYA S P\Downloads\image (4).png"/>
          <p:cNvPicPr/>
          <p:nvPr/>
        </p:nvPicPr>
        <p:blipFill>
          <a:blip r:embed="rId2">
            <a:extLst>
              <a:ext uri="{28A0092B-C50C-407E-A947-70E740481C1C}">
                <a14:useLocalDpi xmlns:a14="http://schemas.microsoft.com/office/drawing/2010/main" val="0"/>
              </a:ext>
            </a:extLst>
          </a:blip>
          <a:srcRect/>
          <a:stretch>
            <a:fillRect/>
          </a:stretch>
        </p:blipFill>
        <p:spPr bwMode="auto">
          <a:xfrm>
            <a:off x="1390918" y="1416676"/>
            <a:ext cx="8834907" cy="3747751"/>
          </a:xfrm>
          <a:prstGeom prst="rect">
            <a:avLst/>
          </a:prstGeom>
          <a:noFill/>
          <a:ln>
            <a:noFill/>
          </a:ln>
        </p:spPr>
      </p:pic>
    </p:spTree>
    <p:extLst>
      <p:ext uri="{BB962C8B-B14F-4D97-AF65-F5344CB8AC3E}">
        <p14:creationId xmlns:p14="http://schemas.microsoft.com/office/powerpoint/2010/main" val="632190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109" y="179162"/>
            <a:ext cx="3330271" cy="369332"/>
          </a:xfrm>
          <a:prstGeom prst="rect">
            <a:avLst/>
          </a:prstGeom>
        </p:spPr>
        <p:txBody>
          <a:bodyPr wrap="none">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7 </a:t>
            </a:r>
            <a:r>
              <a:rPr lang="en-US" b="1" u="sng" dirty="0">
                <a:solidFill>
                  <a:schemeClr val="tx1">
                    <a:lumMod val="95000"/>
                    <a:lumOff val="5000"/>
                  </a:schemeClr>
                </a:solidFill>
              </a:rPr>
              <a:t>to State </a:t>
            </a:r>
            <a:r>
              <a:rPr lang="en-US" b="1" u="sng" dirty="0" smtClean="0">
                <a:solidFill>
                  <a:schemeClr val="tx1">
                    <a:lumMod val="95000"/>
                    <a:lumOff val="5000"/>
                  </a:schemeClr>
                </a:solidFill>
              </a:rPr>
              <a:t>5</a:t>
            </a:r>
            <a:endParaRPr lang="en-US" b="1" u="sng" dirty="0">
              <a:solidFill>
                <a:schemeClr val="tx1">
                  <a:lumMod val="95000"/>
                  <a:lumOff val="5000"/>
                </a:schemeClr>
              </a:solidFill>
            </a:endParaRPr>
          </a:p>
        </p:txBody>
      </p:sp>
      <p:pic>
        <p:nvPicPr>
          <p:cNvPr id="3" name="Picture 2" descr="C:\Users\LAVANYA S P\Downloads\image (5).png"/>
          <p:cNvPicPr/>
          <p:nvPr/>
        </p:nvPicPr>
        <p:blipFill>
          <a:blip r:embed="rId2">
            <a:extLst>
              <a:ext uri="{28A0092B-C50C-407E-A947-70E740481C1C}">
                <a14:useLocalDpi xmlns:a14="http://schemas.microsoft.com/office/drawing/2010/main" val="0"/>
              </a:ext>
            </a:extLst>
          </a:blip>
          <a:srcRect/>
          <a:stretch>
            <a:fillRect/>
          </a:stretch>
        </p:blipFill>
        <p:spPr bwMode="auto">
          <a:xfrm>
            <a:off x="1481069" y="1146220"/>
            <a:ext cx="8474299" cy="3837904"/>
          </a:xfrm>
          <a:prstGeom prst="rect">
            <a:avLst/>
          </a:prstGeom>
          <a:noFill/>
          <a:ln>
            <a:noFill/>
          </a:ln>
        </p:spPr>
      </p:pic>
    </p:spTree>
    <p:extLst>
      <p:ext uri="{BB962C8B-B14F-4D97-AF65-F5344CB8AC3E}">
        <p14:creationId xmlns:p14="http://schemas.microsoft.com/office/powerpoint/2010/main" val="2169438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745" y="295072"/>
            <a:ext cx="1936556" cy="369332"/>
          </a:xfrm>
          <a:prstGeom prst="rect">
            <a:avLst/>
          </a:prstGeom>
        </p:spPr>
        <p:txBody>
          <a:bodyPr wrap="none">
            <a:spAutoFit/>
          </a:bodyPr>
          <a:lstStyle/>
          <a:p>
            <a:r>
              <a:rPr lang="en-US" b="1" u="sng" dirty="0" smtClean="0">
                <a:solidFill>
                  <a:schemeClr val="tx1">
                    <a:lumMod val="95000"/>
                    <a:lumOff val="5000"/>
                  </a:schemeClr>
                </a:solidFill>
              </a:rPr>
              <a:t>Working in State 6</a:t>
            </a:r>
            <a:endParaRPr lang="en-US" b="1" u="sng" dirty="0">
              <a:solidFill>
                <a:schemeClr val="tx1">
                  <a:lumMod val="95000"/>
                  <a:lumOff val="5000"/>
                </a:schemeClr>
              </a:solidFill>
            </a:endParaRPr>
          </a:p>
        </p:txBody>
      </p:sp>
      <p:pic>
        <p:nvPicPr>
          <p:cNvPr id="5" name="Picture 4" descr="C:\Users\LAVANYA S P\Downloads\image (5).png"/>
          <p:cNvPicPr/>
          <p:nvPr/>
        </p:nvPicPr>
        <p:blipFill>
          <a:blip r:embed="rId2">
            <a:extLst>
              <a:ext uri="{28A0092B-C50C-407E-A947-70E740481C1C}">
                <a14:useLocalDpi xmlns:a14="http://schemas.microsoft.com/office/drawing/2010/main" val="0"/>
              </a:ext>
            </a:extLst>
          </a:blip>
          <a:srcRect/>
          <a:stretch>
            <a:fillRect/>
          </a:stretch>
        </p:blipFill>
        <p:spPr bwMode="auto">
          <a:xfrm>
            <a:off x="1609860" y="1249250"/>
            <a:ext cx="8100810" cy="3734874"/>
          </a:xfrm>
          <a:prstGeom prst="rect">
            <a:avLst/>
          </a:prstGeom>
          <a:noFill/>
          <a:ln>
            <a:noFill/>
          </a:ln>
        </p:spPr>
      </p:pic>
    </p:spTree>
    <p:extLst>
      <p:ext uri="{BB962C8B-B14F-4D97-AF65-F5344CB8AC3E}">
        <p14:creationId xmlns:p14="http://schemas.microsoft.com/office/powerpoint/2010/main" val="921531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867" y="269314"/>
            <a:ext cx="3330271" cy="369332"/>
          </a:xfrm>
          <a:prstGeom prst="rect">
            <a:avLst/>
          </a:prstGeom>
        </p:spPr>
        <p:txBody>
          <a:bodyPr wrap="none">
            <a:spAutoFit/>
          </a:bodyPr>
          <a:lstStyle/>
          <a:p>
            <a:r>
              <a:rPr lang="en-US" b="1" u="sng" dirty="0">
                <a:solidFill>
                  <a:schemeClr val="tx1">
                    <a:lumMod val="95000"/>
                    <a:lumOff val="5000"/>
                  </a:schemeClr>
                </a:solidFill>
              </a:rPr>
              <a:t>Transition from State 6</a:t>
            </a:r>
            <a:r>
              <a:rPr lang="en-US" b="1" u="sng" dirty="0" smtClean="0">
                <a:solidFill>
                  <a:schemeClr val="tx1">
                    <a:lumMod val="95000"/>
                    <a:lumOff val="5000"/>
                  </a:schemeClr>
                </a:solidFill>
              </a:rPr>
              <a:t> </a:t>
            </a:r>
            <a:r>
              <a:rPr lang="en-US" b="1" u="sng" dirty="0">
                <a:solidFill>
                  <a:schemeClr val="tx1">
                    <a:lumMod val="95000"/>
                    <a:lumOff val="5000"/>
                  </a:schemeClr>
                </a:solidFill>
              </a:rPr>
              <a:t>to State </a:t>
            </a:r>
            <a:r>
              <a:rPr lang="en-US" b="1" u="sng" dirty="0" smtClean="0">
                <a:solidFill>
                  <a:schemeClr val="tx1">
                    <a:lumMod val="95000"/>
                    <a:lumOff val="5000"/>
                  </a:schemeClr>
                </a:solidFill>
              </a:rPr>
              <a:t>8</a:t>
            </a:r>
            <a:endParaRPr lang="en-US" b="1" u="sng" dirty="0">
              <a:solidFill>
                <a:schemeClr val="tx1">
                  <a:lumMod val="95000"/>
                  <a:lumOff val="5000"/>
                </a:schemeClr>
              </a:solidFill>
            </a:endParaRPr>
          </a:p>
        </p:txBody>
      </p:sp>
      <p:pic>
        <p:nvPicPr>
          <p:cNvPr id="5" name="Picture 4" descr="C:\Users\LAVANYA S P\Downloads\image (6).png"/>
          <p:cNvPicPr/>
          <p:nvPr/>
        </p:nvPicPr>
        <p:blipFill>
          <a:blip r:embed="rId2">
            <a:extLst>
              <a:ext uri="{28A0092B-C50C-407E-A947-70E740481C1C}">
                <a14:useLocalDpi xmlns:a14="http://schemas.microsoft.com/office/drawing/2010/main" val="0"/>
              </a:ext>
            </a:extLst>
          </a:blip>
          <a:srcRect/>
          <a:stretch>
            <a:fillRect/>
          </a:stretch>
        </p:blipFill>
        <p:spPr bwMode="auto">
          <a:xfrm>
            <a:off x="1738648" y="1223493"/>
            <a:ext cx="7933386" cy="3657599"/>
          </a:xfrm>
          <a:prstGeom prst="rect">
            <a:avLst/>
          </a:prstGeom>
          <a:noFill/>
          <a:ln>
            <a:noFill/>
          </a:ln>
        </p:spPr>
      </p:pic>
    </p:spTree>
    <p:extLst>
      <p:ext uri="{BB962C8B-B14F-4D97-AF65-F5344CB8AC3E}">
        <p14:creationId xmlns:p14="http://schemas.microsoft.com/office/powerpoint/2010/main" val="1469971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109" y="269314"/>
            <a:ext cx="3330271" cy="369332"/>
          </a:xfrm>
          <a:prstGeom prst="rect">
            <a:avLst/>
          </a:prstGeom>
        </p:spPr>
        <p:txBody>
          <a:bodyPr wrap="none">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8 </a:t>
            </a:r>
            <a:r>
              <a:rPr lang="en-US" b="1" u="sng" dirty="0">
                <a:solidFill>
                  <a:schemeClr val="tx1">
                    <a:lumMod val="95000"/>
                    <a:lumOff val="5000"/>
                  </a:schemeClr>
                </a:solidFill>
              </a:rPr>
              <a:t>to State </a:t>
            </a:r>
            <a:r>
              <a:rPr lang="en-US" b="1" u="sng" dirty="0" smtClean="0">
                <a:solidFill>
                  <a:schemeClr val="tx1">
                    <a:lumMod val="95000"/>
                    <a:lumOff val="5000"/>
                  </a:schemeClr>
                </a:solidFill>
              </a:rPr>
              <a:t>6</a:t>
            </a:r>
            <a:endParaRPr lang="en-US" b="1" u="sng" dirty="0">
              <a:solidFill>
                <a:schemeClr val="tx1">
                  <a:lumMod val="95000"/>
                  <a:lumOff val="5000"/>
                </a:schemeClr>
              </a:solidFill>
            </a:endParaRPr>
          </a:p>
        </p:txBody>
      </p:sp>
      <p:pic>
        <p:nvPicPr>
          <p:cNvPr id="3" name="Picture 2" descr="C:\Users\LAVANYA S P\Downloads\image (7).png"/>
          <p:cNvPicPr/>
          <p:nvPr/>
        </p:nvPicPr>
        <p:blipFill>
          <a:blip r:embed="rId2">
            <a:extLst>
              <a:ext uri="{28A0092B-C50C-407E-A947-70E740481C1C}">
                <a14:useLocalDpi xmlns:a14="http://schemas.microsoft.com/office/drawing/2010/main" val="0"/>
              </a:ext>
            </a:extLst>
          </a:blip>
          <a:srcRect/>
          <a:stretch>
            <a:fillRect/>
          </a:stretch>
        </p:blipFill>
        <p:spPr bwMode="auto">
          <a:xfrm>
            <a:off x="1803042" y="1481070"/>
            <a:ext cx="8139447" cy="3593206"/>
          </a:xfrm>
          <a:prstGeom prst="rect">
            <a:avLst/>
          </a:prstGeom>
          <a:noFill/>
          <a:ln>
            <a:noFill/>
          </a:ln>
        </p:spPr>
      </p:pic>
    </p:spTree>
    <p:extLst>
      <p:ext uri="{BB962C8B-B14F-4D97-AF65-F5344CB8AC3E}">
        <p14:creationId xmlns:p14="http://schemas.microsoft.com/office/powerpoint/2010/main" val="3744112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109" y="204920"/>
            <a:ext cx="3330271" cy="369332"/>
          </a:xfrm>
          <a:prstGeom prst="rect">
            <a:avLst/>
          </a:prstGeom>
        </p:spPr>
        <p:txBody>
          <a:bodyPr wrap="none">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8 </a:t>
            </a:r>
            <a:r>
              <a:rPr lang="en-US" b="1" u="sng" dirty="0">
                <a:solidFill>
                  <a:schemeClr val="tx1">
                    <a:lumMod val="95000"/>
                    <a:lumOff val="5000"/>
                  </a:schemeClr>
                </a:solidFill>
              </a:rPr>
              <a:t>to State 7</a:t>
            </a:r>
          </a:p>
        </p:txBody>
      </p:sp>
      <p:pic>
        <p:nvPicPr>
          <p:cNvPr id="3" name="Picture 2" descr="C:\Users\LAVANYA S P\Downloads\image (8).png"/>
          <p:cNvPicPr/>
          <p:nvPr/>
        </p:nvPicPr>
        <p:blipFill>
          <a:blip r:embed="rId2">
            <a:extLst>
              <a:ext uri="{28A0092B-C50C-407E-A947-70E740481C1C}">
                <a14:useLocalDpi xmlns:a14="http://schemas.microsoft.com/office/drawing/2010/main" val="0"/>
              </a:ext>
            </a:extLst>
          </a:blip>
          <a:srcRect/>
          <a:stretch>
            <a:fillRect/>
          </a:stretch>
        </p:blipFill>
        <p:spPr bwMode="auto">
          <a:xfrm>
            <a:off x="1622737" y="1365160"/>
            <a:ext cx="8487177" cy="3644721"/>
          </a:xfrm>
          <a:prstGeom prst="rect">
            <a:avLst/>
          </a:prstGeom>
          <a:noFill/>
          <a:ln>
            <a:noFill/>
          </a:ln>
        </p:spPr>
      </p:pic>
    </p:spTree>
    <p:extLst>
      <p:ext uri="{BB962C8B-B14F-4D97-AF65-F5344CB8AC3E}">
        <p14:creationId xmlns:p14="http://schemas.microsoft.com/office/powerpoint/2010/main" val="4107092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109" y="230678"/>
            <a:ext cx="3330271" cy="369332"/>
          </a:xfrm>
          <a:prstGeom prst="rect">
            <a:avLst/>
          </a:prstGeom>
        </p:spPr>
        <p:txBody>
          <a:bodyPr wrap="none">
            <a:spAutoFit/>
          </a:bodyPr>
          <a:lstStyle/>
          <a:p>
            <a:r>
              <a:rPr lang="en-US" b="1" u="sng" dirty="0">
                <a:solidFill>
                  <a:schemeClr val="tx1">
                    <a:lumMod val="95000"/>
                    <a:lumOff val="5000"/>
                  </a:schemeClr>
                </a:solidFill>
              </a:rPr>
              <a:t>Transition from State </a:t>
            </a:r>
            <a:r>
              <a:rPr lang="en-US" b="1" u="sng" dirty="0" smtClean="0">
                <a:solidFill>
                  <a:schemeClr val="tx1">
                    <a:lumMod val="95000"/>
                    <a:lumOff val="5000"/>
                  </a:schemeClr>
                </a:solidFill>
              </a:rPr>
              <a:t>6 </a:t>
            </a:r>
            <a:r>
              <a:rPr lang="en-US" b="1" u="sng" dirty="0">
                <a:solidFill>
                  <a:schemeClr val="tx1">
                    <a:lumMod val="95000"/>
                    <a:lumOff val="5000"/>
                  </a:schemeClr>
                </a:solidFill>
              </a:rPr>
              <a:t>to State 7</a:t>
            </a:r>
          </a:p>
        </p:txBody>
      </p:sp>
      <p:pic>
        <p:nvPicPr>
          <p:cNvPr id="3" name="Picture 2" descr="C:\Users\LAVANYA S P\Downloads\image (9).png"/>
          <p:cNvPicPr/>
          <p:nvPr/>
        </p:nvPicPr>
        <p:blipFill>
          <a:blip r:embed="rId2">
            <a:extLst>
              <a:ext uri="{28A0092B-C50C-407E-A947-70E740481C1C}">
                <a14:useLocalDpi xmlns:a14="http://schemas.microsoft.com/office/drawing/2010/main" val="0"/>
              </a:ext>
            </a:extLst>
          </a:blip>
          <a:srcRect/>
          <a:stretch>
            <a:fillRect/>
          </a:stretch>
        </p:blipFill>
        <p:spPr bwMode="auto">
          <a:xfrm>
            <a:off x="1687132" y="1236371"/>
            <a:ext cx="8229600" cy="3760631"/>
          </a:xfrm>
          <a:prstGeom prst="rect">
            <a:avLst/>
          </a:prstGeom>
          <a:noFill/>
          <a:ln>
            <a:noFill/>
          </a:ln>
        </p:spPr>
      </p:pic>
    </p:spTree>
    <p:extLst>
      <p:ext uri="{BB962C8B-B14F-4D97-AF65-F5344CB8AC3E}">
        <p14:creationId xmlns:p14="http://schemas.microsoft.com/office/powerpoint/2010/main" val="933617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mn-lt"/>
              </a:rPr>
              <a:t>Physical Design Flow</a:t>
            </a:r>
            <a:endParaRPr lang="en-US" sz="4400" dirty="0">
              <a:latin typeface="+mn-lt"/>
            </a:endParaRPr>
          </a:p>
        </p:txBody>
      </p:sp>
      <p:sp>
        <p:nvSpPr>
          <p:cNvPr id="3" name="Content Placeholder 2"/>
          <p:cNvSpPr>
            <a:spLocks noGrp="1"/>
          </p:cNvSpPr>
          <p:nvPr>
            <p:ph idx="1"/>
          </p:nvPr>
        </p:nvSpPr>
        <p:spPr/>
        <p:txBody>
          <a:bodyPr/>
          <a:lstStyle/>
          <a:p>
            <a:pPr algn="just"/>
            <a:r>
              <a:rPr lang="en-US" dirty="0"/>
              <a:t>Physical Design flow starts right after the circuit design and logical verification of the gate level net list. </a:t>
            </a:r>
            <a:endParaRPr lang="en-US" dirty="0" smtClean="0"/>
          </a:p>
          <a:p>
            <a:pPr algn="just"/>
            <a:r>
              <a:rPr lang="en-US" dirty="0" smtClean="0"/>
              <a:t>Gates </a:t>
            </a:r>
            <a:r>
              <a:rPr lang="en-US" dirty="0"/>
              <a:t>are converted to represent the actual layers of the component which is later used for fabrication. </a:t>
            </a:r>
            <a:endParaRPr lang="en-US" dirty="0" smtClean="0"/>
          </a:p>
          <a:p>
            <a:pPr algn="just"/>
            <a:r>
              <a:rPr lang="en-US" dirty="0" smtClean="0"/>
              <a:t>Gates </a:t>
            </a:r>
            <a:r>
              <a:rPr lang="en-US" dirty="0"/>
              <a:t>from the net list are mapped with the equivalent layouts at the end of physical design which gives complete actual reliable information about the critical path, RC delays, power consumption, area and timing. </a:t>
            </a:r>
            <a:endParaRPr lang="en-US" dirty="0" smtClean="0"/>
          </a:p>
          <a:p>
            <a:pPr algn="just"/>
            <a:r>
              <a:rPr lang="en-US" dirty="0" smtClean="0"/>
              <a:t>Physical </a:t>
            </a:r>
            <a:r>
              <a:rPr lang="en-US" dirty="0"/>
              <a:t>design flow is as shown in the figure below.</a:t>
            </a:r>
          </a:p>
          <a:p>
            <a:pPr algn="just"/>
            <a:endParaRPr lang="en-US" dirty="0"/>
          </a:p>
        </p:txBody>
      </p:sp>
    </p:spTree>
    <p:extLst>
      <p:ext uri="{BB962C8B-B14F-4D97-AF65-F5344CB8AC3E}">
        <p14:creationId xmlns:p14="http://schemas.microsoft.com/office/powerpoint/2010/main" val="262367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lumMod val="95000"/>
                    <a:lumOff val="5000"/>
                  </a:schemeClr>
                </a:solidFill>
              </a:rPr>
              <a:t>Algorithm Description</a:t>
            </a:r>
            <a:endParaRPr lang="en-US" sz="4400" b="1" dirty="0">
              <a:solidFill>
                <a:schemeClr val="tx1">
                  <a:lumMod val="95000"/>
                  <a:lumOff val="5000"/>
                </a:schemeClr>
              </a:solidFill>
            </a:endParaRPr>
          </a:p>
        </p:txBody>
      </p:sp>
      <p:sp>
        <p:nvSpPr>
          <p:cNvPr id="3" name="Content Placeholder 2"/>
          <p:cNvSpPr>
            <a:spLocks noGrp="1"/>
          </p:cNvSpPr>
          <p:nvPr>
            <p:ph idx="1"/>
          </p:nvPr>
        </p:nvSpPr>
        <p:spPr/>
        <p:txBody>
          <a:bodyPr>
            <a:normAutofit/>
          </a:bodyPr>
          <a:lstStyle/>
          <a:p>
            <a:r>
              <a:rPr lang="en-US" sz="1800" dirty="0">
                <a:solidFill>
                  <a:schemeClr val="tx1">
                    <a:lumMod val="95000"/>
                    <a:lumOff val="5000"/>
                  </a:schemeClr>
                </a:solidFill>
              </a:rPr>
              <a:t>The MSDAP will focus on the FIR Digital filtering for the hearing aid application, which involves the following linear convolution:</a:t>
            </a:r>
          </a:p>
        </p:txBody>
      </p:sp>
      <p:pic>
        <p:nvPicPr>
          <p:cNvPr id="4" name="Picture 3"/>
          <p:cNvPicPr>
            <a:picLocks noChangeAspect="1"/>
          </p:cNvPicPr>
          <p:nvPr/>
        </p:nvPicPr>
        <p:blipFill>
          <a:blip r:embed="rId2"/>
          <a:stretch>
            <a:fillRect/>
          </a:stretch>
        </p:blipFill>
        <p:spPr>
          <a:xfrm>
            <a:off x="1097280" y="2462986"/>
            <a:ext cx="9502033" cy="1008797"/>
          </a:xfrm>
          <a:prstGeom prst="rect">
            <a:avLst/>
          </a:prstGeom>
        </p:spPr>
      </p:pic>
      <p:sp>
        <p:nvSpPr>
          <p:cNvPr id="5" name="Rectangle 4"/>
          <p:cNvSpPr/>
          <p:nvPr/>
        </p:nvSpPr>
        <p:spPr>
          <a:xfrm>
            <a:off x="1210615" y="3471783"/>
            <a:ext cx="9945065" cy="2835200"/>
          </a:xfrm>
          <a:prstGeom prst="rect">
            <a:avLst/>
          </a:prstGeom>
        </p:spPr>
        <p:txBody>
          <a:bodyPr wrap="square">
            <a:spAutoFit/>
          </a:bodyPr>
          <a:lstStyle/>
          <a:p>
            <a:r>
              <a:rPr lang="en-US" dirty="0">
                <a:solidFill>
                  <a:schemeClr val="tx1">
                    <a:lumMod val="95000"/>
                    <a:lumOff val="5000"/>
                  </a:schemeClr>
                </a:solidFill>
              </a:rPr>
              <a:t>Where x (n) and y (n) are the input and output audio sequences, and h (k) are filter coefficients with the filter order N</a:t>
            </a:r>
            <a:r>
              <a:rPr lang="en-US" dirty="0" smtClean="0">
                <a:solidFill>
                  <a:schemeClr val="tx1">
                    <a:lumMod val="95000"/>
                    <a:lumOff val="5000"/>
                  </a:schemeClr>
                </a:solidFill>
              </a:rPr>
              <a:t>.</a:t>
            </a:r>
          </a:p>
          <a:p>
            <a:endParaRPr lang="en-US" dirty="0">
              <a:solidFill>
                <a:schemeClr val="tx1">
                  <a:lumMod val="95000"/>
                  <a:lumOff val="5000"/>
                </a:schemeClr>
              </a:solidFill>
            </a:endParaRPr>
          </a:p>
          <a:p>
            <a:r>
              <a:rPr lang="en-US" dirty="0">
                <a:solidFill>
                  <a:schemeClr val="tx1">
                    <a:lumMod val="95000"/>
                    <a:lumOff val="5000"/>
                  </a:schemeClr>
                </a:solidFill>
              </a:rPr>
              <a:t>The steps involved in computing the linear convolution shown above is discussed in detail below:</a:t>
            </a:r>
          </a:p>
          <a:p>
            <a:r>
              <a:rPr lang="en-US" dirty="0">
                <a:solidFill>
                  <a:schemeClr val="tx1">
                    <a:lumMod val="95000"/>
                    <a:lumOff val="5000"/>
                  </a:schemeClr>
                </a:solidFill>
              </a:rPr>
              <a:t> </a:t>
            </a:r>
          </a:p>
          <a:p>
            <a:pPr algn="ctr">
              <a:lnSpc>
                <a:spcPct val="107000"/>
              </a:lnSpc>
            </a:pP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y</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n</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 h</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(0)</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x</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n</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-0)</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 h</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(1)</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x</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n</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-1)</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 h</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(2)</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x</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n-</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2)</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 …… + h</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(N)</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x(n</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-N</a:t>
            </a:r>
            <a:r>
              <a:rPr lang="en-US"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gn="ctr">
              <a:lnSpc>
                <a:spcPct val="107000"/>
              </a:lnSpc>
            </a:pPr>
            <a:endParaRPr lang="en-US" sz="14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chemeClr val="tx1">
                    <a:lumMod val="95000"/>
                    <a:lumOff val="5000"/>
                  </a:schemeClr>
                </a:solidFill>
              </a:rPr>
              <a:t>h </a:t>
            </a:r>
            <a:r>
              <a:rPr lang="en-US" dirty="0">
                <a:solidFill>
                  <a:schemeClr val="tx1">
                    <a:lumMod val="95000"/>
                    <a:lumOff val="5000"/>
                  </a:schemeClr>
                </a:solidFill>
              </a:rPr>
              <a:t>(0),</a:t>
            </a:r>
            <a:r>
              <a:rPr lang="en-US" i="1" dirty="0">
                <a:solidFill>
                  <a:schemeClr val="tx1">
                    <a:lumMod val="95000"/>
                    <a:lumOff val="5000"/>
                  </a:schemeClr>
                </a:solidFill>
              </a:rPr>
              <a:t> h </a:t>
            </a:r>
            <a:r>
              <a:rPr lang="en-US" dirty="0">
                <a:solidFill>
                  <a:schemeClr val="tx1">
                    <a:lumMod val="95000"/>
                    <a:lumOff val="5000"/>
                  </a:schemeClr>
                </a:solidFill>
              </a:rPr>
              <a:t>(1),</a:t>
            </a:r>
            <a:r>
              <a:rPr lang="en-US" i="1" dirty="0">
                <a:solidFill>
                  <a:schemeClr val="tx1">
                    <a:lumMod val="95000"/>
                    <a:lumOff val="5000"/>
                  </a:schemeClr>
                </a:solidFill>
              </a:rPr>
              <a:t> h </a:t>
            </a:r>
            <a:r>
              <a:rPr lang="en-US" dirty="0">
                <a:solidFill>
                  <a:schemeClr val="tx1">
                    <a:lumMod val="95000"/>
                    <a:lumOff val="5000"/>
                  </a:schemeClr>
                </a:solidFill>
              </a:rPr>
              <a:t>(2)…</a:t>
            </a:r>
            <a:r>
              <a:rPr lang="en-US" i="1" dirty="0">
                <a:solidFill>
                  <a:schemeClr val="tx1">
                    <a:lumMod val="95000"/>
                    <a:lumOff val="5000"/>
                  </a:schemeClr>
                </a:solidFill>
              </a:rPr>
              <a:t> h </a:t>
            </a:r>
            <a:r>
              <a:rPr lang="en-US" dirty="0">
                <a:solidFill>
                  <a:schemeClr val="tx1">
                    <a:lumMod val="95000"/>
                    <a:lumOff val="5000"/>
                  </a:schemeClr>
                </a:solidFill>
              </a:rPr>
              <a:t>(N) are expressed in terms of POT.</a:t>
            </a:r>
          </a:p>
          <a:p>
            <a:r>
              <a:rPr lang="en-US" dirty="0">
                <a:solidFill>
                  <a:schemeClr val="tx1">
                    <a:lumMod val="95000"/>
                    <a:lumOff val="5000"/>
                  </a:schemeClr>
                </a:solidFill>
              </a:rPr>
              <a:t> </a:t>
            </a:r>
          </a:p>
          <a:p>
            <a:endParaRPr lang="en-US" dirty="0"/>
          </a:p>
        </p:txBody>
      </p:sp>
    </p:spTree>
    <p:extLst>
      <p:ext uri="{BB962C8B-B14F-4D97-AF65-F5344CB8AC3E}">
        <p14:creationId xmlns:p14="http://schemas.microsoft.com/office/powerpoint/2010/main" val="1118526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eniord.ee.iastate.edu/may9900/Ch15-1.gif"/>
          <p:cNvPicPr/>
          <p:nvPr/>
        </p:nvPicPr>
        <p:blipFill>
          <a:blip r:embed="rId2">
            <a:extLst>
              <a:ext uri="{28A0092B-C50C-407E-A947-70E740481C1C}">
                <a14:useLocalDpi xmlns:a14="http://schemas.microsoft.com/office/drawing/2010/main" val="0"/>
              </a:ext>
            </a:extLst>
          </a:blip>
          <a:srcRect/>
          <a:stretch>
            <a:fillRect/>
          </a:stretch>
        </p:blipFill>
        <p:spPr bwMode="auto">
          <a:xfrm>
            <a:off x="4034987" y="297489"/>
            <a:ext cx="3967480" cy="5438775"/>
          </a:xfrm>
          <a:prstGeom prst="rect">
            <a:avLst/>
          </a:prstGeom>
          <a:noFill/>
          <a:ln>
            <a:noFill/>
          </a:ln>
        </p:spPr>
      </p:pic>
      <p:sp>
        <p:nvSpPr>
          <p:cNvPr id="3" name="TextBox 2"/>
          <p:cNvSpPr txBox="1"/>
          <p:nvPr/>
        </p:nvSpPr>
        <p:spPr>
          <a:xfrm>
            <a:off x="965916" y="528034"/>
            <a:ext cx="3477296" cy="369332"/>
          </a:xfrm>
          <a:prstGeom prst="rect">
            <a:avLst/>
          </a:prstGeom>
          <a:noFill/>
        </p:spPr>
        <p:txBody>
          <a:bodyPr wrap="square" rtlCol="0">
            <a:spAutoFit/>
          </a:bodyPr>
          <a:lstStyle/>
          <a:p>
            <a:r>
              <a:rPr lang="en-US" b="1" dirty="0" smtClean="0"/>
              <a:t>Physical Design Flow</a:t>
            </a:r>
            <a:endParaRPr lang="en-US" b="1" dirty="0"/>
          </a:p>
        </p:txBody>
      </p:sp>
    </p:spTree>
    <p:extLst>
      <p:ext uri="{BB962C8B-B14F-4D97-AF65-F5344CB8AC3E}">
        <p14:creationId xmlns:p14="http://schemas.microsoft.com/office/powerpoint/2010/main" val="2161632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07" y="250358"/>
            <a:ext cx="10058400" cy="1450757"/>
          </a:xfrm>
        </p:spPr>
        <p:txBody>
          <a:bodyPr>
            <a:normAutofit/>
          </a:bodyPr>
          <a:lstStyle/>
          <a:p>
            <a:r>
              <a:rPr lang="en-US" sz="4400" dirty="0" smtClean="0">
                <a:latin typeface="+mn-lt"/>
              </a:rPr>
              <a:t>Optimization</a:t>
            </a:r>
            <a:endParaRPr lang="en-US" sz="4400" dirty="0">
              <a:latin typeface="+mn-lt"/>
            </a:endParaRPr>
          </a:p>
        </p:txBody>
      </p:sp>
      <p:sp>
        <p:nvSpPr>
          <p:cNvPr id="3" name="Content Placeholder 2"/>
          <p:cNvSpPr>
            <a:spLocks noGrp="1"/>
          </p:cNvSpPr>
          <p:nvPr>
            <p:ph idx="1"/>
          </p:nvPr>
        </p:nvSpPr>
        <p:spPr>
          <a:xfrm>
            <a:off x="388942" y="1956301"/>
            <a:ext cx="10058400" cy="4023360"/>
          </a:xfrm>
        </p:spPr>
        <p:txBody>
          <a:bodyPr/>
          <a:lstStyle/>
          <a:p>
            <a:r>
              <a:rPr lang="en-US" sz="1400" b="1" u="sng" dirty="0"/>
              <a:t>Layout View: For 60% utilization</a:t>
            </a:r>
            <a:endParaRPr lang="en-US" sz="1400" dirty="0"/>
          </a:p>
          <a:p>
            <a:r>
              <a:rPr lang="en-US" sz="1400" dirty="0"/>
              <a:t>Std cell utilization: </a:t>
            </a:r>
            <a:r>
              <a:rPr lang="en-US" sz="1400" b="1" dirty="0"/>
              <a:t>60.59%</a:t>
            </a:r>
            <a:r>
              <a:rPr lang="en-US" sz="1400" dirty="0"/>
              <a:t>  (1215639/(2006250-0)) (Non-fixed + Fixed)</a:t>
            </a:r>
          </a:p>
          <a:p>
            <a:r>
              <a:rPr lang="en-US" sz="1400" dirty="0"/>
              <a:t>Std cell utilization: 60.59%  (1215639/(2006250-0)) (Non-fixed only)</a:t>
            </a:r>
          </a:p>
          <a:p>
            <a:r>
              <a:rPr lang="en-US" sz="1400" dirty="0"/>
              <a:t>Chip </a:t>
            </a:r>
            <a:r>
              <a:rPr lang="en-US" sz="1400" dirty="0" smtClean="0"/>
              <a:t>area               </a:t>
            </a:r>
            <a:r>
              <a:rPr lang="en-US" sz="1400" b="1" dirty="0" smtClean="0"/>
              <a:t>: 2006250</a:t>
            </a:r>
            <a:r>
              <a:rPr lang="en-US" sz="1400" dirty="0" smtClean="0"/>
              <a:t>  </a:t>
            </a:r>
            <a:r>
              <a:rPr lang="en-US" sz="1400" dirty="0"/>
              <a:t>sites, </a:t>
            </a:r>
            <a:r>
              <a:rPr lang="en-US" sz="1400" dirty="0" err="1"/>
              <a:t>bbox</a:t>
            </a:r>
            <a:r>
              <a:rPr lang="en-US" sz="1400" dirty="0"/>
              <a:t> (258.00 258.00 2358.00 2355.20) um</a:t>
            </a:r>
          </a:p>
          <a:p>
            <a:r>
              <a:rPr lang="en-US" sz="1400" dirty="0"/>
              <a:t>Std cell </a:t>
            </a:r>
            <a:r>
              <a:rPr lang="en-US" sz="1400" dirty="0" smtClean="0"/>
              <a:t>area          : 1215639  </a:t>
            </a:r>
            <a:r>
              <a:rPr lang="en-US" sz="1400" dirty="0"/>
              <a:t>sites, (non-fixed:1215639 fixed:0)</a:t>
            </a:r>
          </a:p>
          <a:p>
            <a:r>
              <a:rPr lang="en-US" sz="1400" dirty="0"/>
              <a:t>                             </a:t>
            </a:r>
            <a:r>
              <a:rPr lang="en-US" sz="1400" dirty="0" smtClean="0"/>
              <a:t>      </a:t>
            </a:r>
            <a:r>
              <a:rPr lang="en-US" sz="1400" dirty="0"/>
              <a:t>77545    cells, (non-fixed:77545  fixed:0)</a:t>
            </a:r>
          </a:p>
          <a:p>
            <a:r>
              <a:rPr lang="en-US" sz="1400" dirty="0"/>
              <a:t>Lib cell </a:t>
            </a:r>
            <a:r>
              <a:rPr lang="en-US" sz="1400" dirty="0" smtClean="0"/>
              <a:t>count        :  </a:t>
            </a:r>
            <a:r>
              <a:rPr lang="en-US" sz="1400" b="1" dirty="0" smtClean="0"/>
              <a:t>116</a:t>
            </a:r>
            <a:endParaRPr lang="en-US" sz="1400" dirty="0"/>
          </a:p>
          <a:p>
            <a:endParaRPr lang="en-US" dirty="0"/>
          </a:p>
        </p:txBody>
      </p:sp>
      <p:pic>
        <p:nvPicPr>
          <p:cNvPr id="4" name="Picture 3" descr="C:\Users\LAVANYA S P\Desktop\pd6.PNG"/>
          <p:cNvPicPr/>
          <p:nvPr/>
        </p:nvPicPr>
        <p:blipFill>
          <a:blip r:embed="rId2">
            <a:extLst>
              <a:ext uri="{28A0092B-C50C-407E-A947-70E740481C1C}">
                <a14:useLocalDpi xmlns:a14="http://schemas.microsoft.com/office/drawing/2010/main" val="0"/>
              </a:ext>
            </a:extLst>
          </a:blip>
          <a:srcRect/>
          <a:stretch>
            <a:fillRect/>
          </a:stretch>
        </p:blipFill>
        <p:spPr bwMode="auto">
          <a:xfrm>
            <a:off x="5276474" y="3510088"/>
            <a:ext cx="6456179" cy="3046730"/>
          </a:xfrm>
          <a:prstGeom prst="rect">
            <a:avLst/>
          </a:prstGeom>
          <a:noFill/>
          <a:ln>
            <a:noFill/>
          </a:ln>
        </p:spPr>
      </p:pic>
    </p:spTree>
    <p:extLst>
      <p:ext uri="{BB962C8B-B14F-4D97-AF65-F5344CB8AC3E}">
        <p14:creationId xmlns:p14="http://schemas.microsoft.com/office/powerpoint/2010/main" val="1749760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3328" y="270846"/>
            <a:ext cx="7005055" cy="2418470"/>
          </a:xfrm>
          <a:prstGeom prst="rect">
            <a:avLst/>
          </a:prstGeom>
        </p:spPr>
      </p:pic>
      <p:pic>
        <p:nvPicPr>
          <p:cNvPr id="3" name="Picture 2" descr="C:\Users\LAVANYA S P\Desktop\pd7.PNG"/>
          <p:cNvPicPr/>
          <p:nvPr/>
        </p:nvPicPr>
        <p:blipFill>
          <a:blip r:embed="rId3">
            <a:extLst>
              <a:ext uri="{28A0092B-C50C-407E-A947-70E740481C1C}">
                <a14:useLocalDpi xmlns:a14="http://schemas.microsoft.com/office/drawing/2010/main" val="0"/>
              </a:ext>
            </a:extLst>
          </a:blip>
          <a:srcRect/>
          <a:stretch>
            <a:fillRect/>
          </a:stretch>
        </p:blipFill>
        <p:spPr bwMode="auto">
          <a:xfrm>
            <a:off x="4005855" y="2689316"/>
            <a:ext cx="7012815" cy="3266714"/>
          </a:xfrm>
          <a:prstGeom prst="rect">
            <a:avLst/>
          </a:prstGeom>
          <a:noFill/>
          <a:ln>
            <a:noFill/>
          </a:ln>
        </p:spPr>
      </p:pic>
    </p:spTree>
    <p:extLst>
      <p:ext uri="{BB962C8B-B14F-4D97-AF65-F5344CB8AC3E}">
        <p14:creationId xmlns:p14="http://schemas.microsoft.com/office/powerpoint/2010/main" val="2561986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516323486"/>
              </p:ext>
            </p:extLst>
          </p:nvPr>
        </p:nvGraphicFramePr>
        <p:xfrm>
          <a:off x="1712890" y="1880311"/>
          <a:ext cx="8319751" cy="3130207"/>
        </p:xfrm>
        <a:graphic>
          <a:graphicData uri="http://schemas.openxmlformats.org/drawingml/2006/table">
            <a:tbl>
              <a:tblPr firstRow="1" firstCol="1" bandRow="1">
                <a:tableStyleId>{5C22544A-7EE6-4342-B048-85BDC9FD1C3A}</a:tableStyleId>
              </a:tblPr>
              <a:tblGrid>
                <a:gridCol w="2642744"/>
                <a:gridCol w="2740624"/>
                <a:gridCol w="2936383"/>
              </a:tblGrid>
              <a:tr h="389587">
                <a:tc>
                  <a:txBody>
                    <a:bodyPr/>
                    <a:lstStyle/>
                    <a:p>
                      <a:pPr marL="0" marR="0" algn="ctr">
                        <a:lnSpc>
                          <a:spcPct val="115000"/>
                        </a:lnSpc>
                        <a:spcBef>
                          <a:spcPts val="0"/>
                        </a:spcBef>
                        <a:spcAft>
                          <a:spcPts val="0"/>
                        </a:spcAft>
                        <a:tabLst>
                          <a:tab pos="0" algn="l"/>
                          <a:tab pos="514350" algn="l"/>
                        </a:tabLst>
                      </a:pPr>
                      <a:r>
                        <a:rPr lang="en-US" sz="1200" dirty="0">
                          <a:effectLst/>
                        </a:rPr>
                        <a:t>Std Cell Utilization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60.59%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70.14%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9587">
                <a:tc>
                  <a:txBody>
                    <a:bodyPr/>
                    <a:lstStyle/>
                    <a:p>
                      <a:pPr marL="0" marR="0" algn="ctr">
                        <a:lnSpc>
                          <a:spcPct val="115000"/>
                        </a:lnSpc>
                        <a:spcBef>
                          <a:spcPts val="0"/>
                        </a:spcBef>
                        <a:spcAft>
                          <a:spcPts val="0"/>
                        </a:spcAft>
                        <a:tabLst>
                          <a:tab pos="0" algn="l"/>
                          <a:tab pos="514350" algn="l"/>
                        </a:tabLst>
                      </a:pPr>
                      <a:r>
                        <a:rPr lang="en-US" sz="1200">
                          <a:effectLst/>
                        </a:rPr>
                        <a:t>Chip area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dirty="0" smtClean="0">
                          <a:effectLst/>
                        </a:rPr>
                        <a:t>2006250um</a:t>
                      </a:r>
                      <a:r>
                        <a:rPr lang="en-US" sz="1050" dirty="0" smtClean="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dirty="0" smtClean="0">
                          <a:effectLst/>
                        </a:rPr>
                        <a:t>1722112um</a:t>
                      </a:r>
                      <a:r>
                        <a:rPr lang="en-US" sz="1050" dirty="0" smtClean="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9587">
                <a:tc>
                  <a:txBody>
                    <a:bodyPr/>
                    <a:lstStyle/>
                    <a:p>
                      <a:pPr marL="0" marR="0" algn="ctr">
                        <a:lnSpc>
                          <a:spcPct val="115000"/>
                        </a:lnSpc>
                        <a:spcBef>
                          <a:spcPts val="0"/>
                        </a:spcBef>
                        <a:spcAft>
                          <a:spcPts val="0"/>
                        </a:spcAft>
                        <a:tabLst>
                          <a:tab pos="0" algn="l"/>
                          <a:tab pos="514350" algn="l"/>
                        </a:tabLst>
                      </a:pPr>
                      <a:r>
                        <a:rPr lang="en-US" sz="1200" dirty="0">
                          <a:effectLst/>
                        </a:rPr>
                        <a:t>Std cell area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tab pos="0" algn="l"/>
                          <a:tab pos="514350" algn="l"/>
                        </a:tabLst>
                        <a:defRPr/>
                      </a:pPr>
                      <a:r>
                        <a:rPr lang="en-US" sz="1200" dirty="0" smtClean="0">
                          <a:effectLst/>
                        </a:rPr>
                        <a:t>1215639</a:t>
                      </a:r>
                      <a:r>
                        <a:rPr lang="en-US" sz="1100" dirty="0" smtClean="0">
                          <a:effectLst/>
                        </a:rPr>
                        <a:t>um</a:t>
                      </a:r>
                      <a:r>
                        <a:rPr lang="en-US" sz="1000" dirty="0" smtClean="0">
                          <a:effectLst/>
                        </a:rPr>
                        <a:t>2</a:t>
                      </a:r>
                      <a:endParaRPr lang="en-US" sz="105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tabLst>
                          <a:tab pos="0" algn="l"/>
                          <a:tab pos="51435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tab pos="0" algn="l"/>
                          <a:tab pos="514350" algn="l"/>
                        </a:tabLst>
                        <a:defRPr/>
                      </a:pPr>
                      <a:r>
                        <a:rPr lang="en-US" sz="1200" dirty="0" smtClean="0">
                          <a:effectLst/>
                        </a:rPr>
                        <a:t>1207834</a:t>
                      </a:r>
                      <a:r>
                        <a:rPr lang="en-US" sz="1100" dirty="0" smtClean="0">
                          <a:effectLst/>
                        </a:rPr>
                        <a:t>um</a:t>
                      </a:r>
                      <a:r>
                        <a:rPr lang="en-US" sz="1000" dirty="0" smtClean="0">
                          <a:effectLst/>
                        </a:rPr>
                        <a:t>2</a:t>
                      </a:r>
                      <a:endParaRPr lang="en-US" sz="105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tabLst>
                          <a:tab pos="0" algn="l"/>
                          <a:tab pos="51435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9587">
                <a:tc>
                  <a:txBody>
                    <a:bodyPr/>
                    <a:lstStyle/>
                    <a:p>
                      <a:pPr marL="0" marR="0" algn="ctr">
                        <a:lnSpc>
                          <a:spcPct val="115000"/>
                        </a:lnSpc>
                        <a:spcBef>
                          <a:spcPts val="0"/>
                        </a:spcBef>
                        <a:spcAft>
                          <a:spcPts val="0"/>
                        </a:spcAft>
                        <a:tabLst>
                          <a:tab pos="0" algn="l"/>
                          <a:tab pos="514350" algn="l"/>
                        </a:tabLst>
                      </a:pPr>
                      <a:r>
                        <a:rPr lang="en-US" sz="1200">
                          <a:effectLst/>
                        </a:rPr>
                        <a:t>Lib cell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dirty="0">
                          <a:effectLst/>
                        </a:rPr>
                        <a:t>116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126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9587">
                <a:tc>
                  <a:txBody>
                    <a:bodyPr/>
                    <a:lstStyle/>
                    <a:p>
                      <a:pPr marL="0" marR="0" algn="ctr">
                        <a:lnSpc>
                          <a:spcPct val="115000"/>
                        </a:lnSpc>
                        <a:spcBef>
                          <a:spcPts val="0"/>
                        </a:spcBef>
                        <a:spcAft>
                          <a:spcPts val="0"/>
                        </a:spcAft>
                        <a:tabLst>
                          <a:tab pos="0" algn="l"/>
                          <a:tab pos="514350" algn="l"/>
                        </a:tabLst>
                      </a:pPr>
                      <a:r>
                        <a:rPr lang="en-US" sz="1200">
                          <a:effectLst/>
                        </a:rPr>
                        <a:t>Total Dynamic Power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3.5728 mW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3.5517 mW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9587">
                <a:tc>
                  <a:txBody>
                    <a:bodyPr/>
                    <a:lstStyle/>
                    <a:p>
                      <a:pPr marL="0" marR="0" algn="ctr">
                        <a:lnSpc>
                          <a:spcPct val="115000"/>
                        </a:lnSpc>
                        <a:spcBef>
                          <a:spcPts val="0"/>
                        </a:spcBef>
                        <a:spcAft>
                          <a:spcPts val="0"/>
                        </a:spcAft>
                        <a:tabLst>
                          <a:tab pos="0" algn="l"/>
                          <a:tab pos="514350" algn="l"/>
                        </a:tabLst>
                      </a:pPr>
                      <a:r>
                        <a:rPr lang="en-US" sz="1200">
                          <a:effectLst/>
                        </a:rPr>
                        <a:t>Cell Leakage Power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106.1986 uW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514350" algn="l"/>
                        </a:tabLst>
                      </a:pPr>
                      <a:r>
                        <a:rPr lang="en-US" sz="1200">
                          <a:effectLst/>
                        </a:rPr>
                        <a:t>106.1446 uW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9587">
                <a:tc>
                  <a:txBody>
                    <a:bodyPr/>
                    <a:lstStyle/>
                    <a:p>
                      <a:pPr marL="0" marR="0" algn="ctr">
                        <a:lnSpc>
                          <a:spcPct val="115000"/>
                        </a:lnSpc>
                        <a:spcBef>
                          <a:spcPts val="0"/>
                        </a:spcBef>
                        <a:spcAft>
                          <a:spcPts val="0"/>
                        </a:spcAft>
                        <a:tabLst>
                          <a:tab pos="0" algn="l"/>
                          <a:tab pos="514350" algn="l"/>
                        </a:tabLst>
                      </a:pPr>
                      <a:r>
                        <a:rPr lang="en-US" sz="1200" dirty="0">
                          <a:effectLst/>
                        </a:rPr>
                        <a:t>Frequency of Sclk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37.2 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37.2ns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9587">
                <a:tc>
                  <a:txBody>
                    <a:bodyPr/>
                    <a:lstStyle/>
                    <a:p>
                      <a:pPr marL="0" marR="0" algn="ctr">
                        <a:lnSpc>
                          <a:spcPct val="115000"/>
                        </a:lnSpc>
                        <a:spcBef>
                          <a:spcPts val="0"/>
                        </a:spcBef>
                        <a:spcAft>
                          <a:spcPts val="0"/>
                        </a:spcAft>
                        <a:tabLst>
                          <a:tab pos="0" algn="l"/>
                          <a:tab pos="514350" algn="l"/>
                        </a:tabLst>
                      </a:pPr>
                      <a:r>
                        <a:rPr lang="en-US" sz="1200">
                          <a:effectLst/>
                        </a:rPr>
                        <a:t>Slack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a:effectLst/>
                        </a:rPr>
                        <a:t>Met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0" algn="l"/>
                          <a:tab pos="514350" algn="l"/>
                        </a:tabLst>
                      </a:pPr>
                      <a:r>
                        <a:rPr lang="en-US" sz="1200" dirty="0">
                          <a:effectLst/>
                        </a:rPr>
                        <a:t>Met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8" name="Rectangle 3"/>
          <p:cNvSpPr>
            <a:spLocks noChangeArrowheads="1"/>
          </p:cNvSpPr>
          <p:nvPr/>
        </p:nvSpPr>
        <p:spPr bwMode="auto">
          <a:xfrm>
            <a:off x="979845" y="454948"/>
            <a:ext cx="5516382"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 pos="5143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 pos="514350" algn="l"/>
              </a:tabLst>
            </a:pPr>
            <a:r>
              <a:rPr kumimoji="0" lang="en-US" altLang="en-US" sz="44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Summary of the results</a:t>
            </a:r>
            <a:endParaRPr kumimoji="0" lang="en-US" altLang="en-US" sz="4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0" algn="l"/>
                <a:tab pos="5143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337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latin typeface="+mn-lt"/>
              </a:rPr>
              <a:t>Conclusion</a:t>
            </a:r>
            <a:endParaRPr lang="en-US" sz="4400" dirty="0">
              <a:solidFill>
                <a:schemeClr val="tx1">
                  <a:lumMod val="95000"/>
                  <a:lumOff val="5000"/>
                </a:schemeClr>
              </a:solidFill>
              <a:latin typeface="+mn-lt"/>
            </a:endParaRPr>
          </a:p>
        </p:txBody>
      </p:sp>
      <p:sp>
        <p:nvSpPr>
          <p:cNvPr id="3" name="Content Placeholder 2"/>
          <p:cNvSpPr>
            <a:spLocks noGrp="1"/>
          </p:cNvSpPr>
          <p:nvPr>
            <p:ph idx="1"/>
          </p:nvPr>
        </p:nvSpPr>
        <p:spPr/>
        <p:txBody>
          <a:bodyPr>
            <a:normAutofit/>
          </a:bodyPr>
          <a:lstStyle/>
          <a:p>
            <a:endParaRPr lang="en-US" dirty="0" smtClean="0">
              <a:solidFill>
                <a:schemeClr val="tx1">
                  <a:lumMod val="95000"/>
                  <a:lumOff val="5000"/>
                </a:schemeClr>
              </a:solidFill>
            </a:endParaRPr>
          </a:p>
          <a:p>
            <a:pPr marL="457200" lvl="0" indent="-457200">
              <a:buFont typeface="+mj-lt"/>
              <a:buAutoNum type="arabicPeriod"/>
            </a:pPr>
            <a:r>
              <a:rPr lang="en-US" dirty="0"/>
              <a:t>ASIC Design flow of MSDAP is successfully completed.</a:t>
            </a:r>
          </a:p>
          <a:p>
            <a:pPr marL="457200" lvl="0" indent="-457200">
              <a:buFont typeface="+mj-lt"/>
              <a:buAutoNum type="arabicPeriod"/>
            </a:pPr>
            <a:r>
              <a:rPr lang="en-US" dirty="0" smtClean="0"/>
              <a:t>RTL Verilog </a:t>
            </a:r>
            <a:r>
              <a:rPr lang="en-US" dirty="0"/>
              <a:t>code for MSDAP was written and tested using test bench. </a:t>
            </a:r>
          </a:p>
          <a:p>
            <a:pPr marL="457200" lvl="0" indent="-457200">
              <a:buFont typeface="+mj-lt"/>
              <a:buAutoNum type="arabicPeriod"/>
            </a:pPr>
            <a:r>
              <a:rPr lang="en-US" dirty="0"/>
              <a:t>Timing reports was generated and slack has been met.</a:t>
            </a:r>
          </a:p>
          <a:p>
            <a:pPr marL="457200" lvl="0" indent="-457200">
              <a:buFont typeface="+mj-lt"/>
              <a:buAutoNum type="arabicPeriod"/>
            </a:pPr>
            <a:r>
              <a:rPr lang="en-US" dirty="0"/>
              <a:t>Layout of the MSDAP chip has been implemented using IC compiler.</a:t>
            </a:r>
          </a:p>
          <a:p>
            <a:pPr marL="457200" indent="-457200">
              <a:buFont typeface="+mj-lt"/>
              <a:buAutoNum type="arabicPeriod"/>
            </a:pPr>
            <a:r>
              <a:rPr lang="en-US" dirty="0"/>
              <a:t>After Physical design, the chip area was found to be 1722112 after </a:t>
            </a:r>
            <a:r>
              <a:rPr lang="en-US" dirty="0" smtClean="0"/>
              <a:t>optimization</a:t>
            </a:r>
            <a:endParaRPr lang="en-US" dirty="0">
              <a:solidFill>
                <a:schemeClr val="tx1">
                  <a:lumMod val="95000"/>
                  <a:lumOff val="5000"/>
                </a:schemeClr>
              </a:solidFill>
            </a:endParaRPr>
          </a:p>
        </p:txBody>
      </p:sp>
    </p:spTree>
    <p:extLst>
      <p:ext uri="{BB962C8B-B14F-4D97-AF65-F5344CB8AC3E}">
        <p14:creationId xmlns:p14="http://schemas.microsoft.com/office/powerpoint/2010/main" val="65615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6" y="682581"/>
            <a:ext cx="10676586" cy="4992264"/>
          </a:xfrm>
          <a:prstGeom prst="rect">
            <a:avLst/>
          </a:prstGeom>
        </p:spPr>
        <p:txBody>
          <a:bodyPr wrap="square">
            <a:spAutoFit/>
          </a:bodyPr>
          <a:lstStyle/>
          <a:p>
            <a:pPr algn="just">
              <a:lnSpc>
                <a:spcPct val="107000"/>
              </a:lnSpc>
            </a:pPr>
            <a:r>
              <a:rPr lang="en-US" dirty="0">
                <a:solidFill>
                  <a:schemeClr val="tx1">
                    <a:lumMod val="95000"/>
                    <a:lumOff val="5000"/>
                  </a:schemeClr>
                </a:solidFill>
                <a:ea typeface="Calibri" panose="020F0502020204030204" pitchFamily="34" charset="0"/>
                <a:cs typeface="Times New Roman" panose="02020603050405020304" pitchFamily="18" charset="0"/>
              </a:rPr>
              <a:t>In order to reduce the hardware complexity of using a shifter of up to 16 bits, a one bit shifter is employed in the design. Accordingly, the above expression is transformed to </a:t>
            </a:r>
            <a:r>
              <a:rPr lang="en-US" dirty="0" smtClean="0">
                <a:solidFill>
                  <a:schemeClr val="tx1">
                    <a:lumMod val="95000"/>
                    <a:lumOff val="5000"/>
                  </a:schemeClr>
                </a:solidFill>
                <a:ea typeface="Calibri" panose="020F0502020204030204" pitchFamily="34" charset="0"/>
                <a:cs typeface="Times New Roman" panose="02020603050405020304" pitchFamily="18" charset="0"/>
              </a:rPr>
              <a:t>–</a:t>
            </a:r>
          </a:p>
          <a:p>
            <a:pPr algn="just">
              <a:lnSpc>
                <a:spcPct val="107000"/>
              </a:lnSpc>
            </a:pPr>
            <a:endParaRPr lang="en-US"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pPr>
            <a:endParaRPr lang="en-US" dirty="0" smtClean="0">
              <a:solidFill>
                <a:schemeClr val="tx1">
                  <a:lumMod val="95000"/>
                  <a:lumOff val="5000"/>
                </a:schemeClr>
              </a:solidFill>
            </a:endParaRPr>
          </a:p>
          <a:p>
            <a:pPr algn="just">
              <a:lnSpc>
                <a:spcPct val="107000"/>
              </a:lnSpc>
            </a:pPr>
            <a:r>
              <a:rPr lang="en-US" dirty="0" smtClean="0">
                <a:solidFill>
                  <a:schemeClr val="tx1">
                    <a:lumMod val="95000"/>
                    <a:lumOff val="5000"/>
                  </a:schemeClr>
                </a:solidFill>
              </a:rPr>
              <a:t>Where </a:t>
            </a:r>
            <a:r>
              <a:rPr lang="en-US" i="1" dirty="0">
                <a:solidFill>
                  <a:schemeClr val="tx1">
                    <a:lumMod val="95000"/>
                    <a:lumOff val="5000"/>
                  </a:schemeClr>
                </a:solidFill>
              </a:rPr>
              <a:t>u</a:t>
            </a:r>
            <a:r>
              <a:rPr lang="en-US" i="1" baseline="-25000" dirty="0">
                <a:solidFill>
                  <a:schemeClr val="tx1">
                    <a:lumMod val="95000"/>
                    <a:lumOff val="5000"/>
                  </a:schemeClr>
                </a:solidFill>
              </a:rPr>
              <a:t>0</a:t>
            </a:r>
            <a:r>
              <a:rPr lang="en-US" i="1" dirty="0">
                <a:solidFill>
                  <a:schemeClr val="tx1">
                    <a:lumMod val="95000"/>
                    <a:lumOff val="5000"/>
                  </a:schemeClr>
                </a:solidFill>
              </a:rPr>
              <a:t>, u</a:t>
            </a:r>
            <a:r>
              <a:rPr lang="en-US" i="1" baseline="-25000" dirty="0">
                <a:solidFill>
                  <a:schemeClr val="tx1">
                    <a:lumMod val="95000"/>
                    <a:lumOff val="5000"/>
                  </a:schemeClr>
                </a:solidFill>
              </a:rPr>
              <a:t>1</a:t>
            </a:r>
            <a:r>
              <a:rPr lang="en-US" i="1" dirty="0">
                <a:solidFill>
                  <a:schemeClr val="tx1">
                    <a:lumMod val="95000"/>
                    <a:lumOff val="5000"/>
                  </a:schemeClr>
                </a:solidFill>
              </a:rPr>
              <a:t>, u</a:t>
            </a:r>
            <a:r>
              <a:rPr lang="en-US" i="1" baseline="-25000" dirty="0">
                <a:solidFill>
                  <a:schemeClr val="tx1">
                    <a:lumMod val="95000"/>
                    <a:lumOff val="5000"/>
                  </a:schemeClr>
                </a:solidFill>
              </a:rPr>
              <a:t>2</a:t>
            </a:r>
            <a:r>
              <a:rPr lang="en-US" i="1" dirty="0">
                <a:solidFill>
                  <a:schemeClr val="tx1">
                    <a:lumMod val="95000"/>
                    <a:lumOff val="5000"/>
                  </a:schemeClr>
                </a:solidFill>
              </a:rPr>
              <a:t>, u</a:t>
            </a:r>
            <a:r>
              <a:rPr lang="en-US" i="1" baseline="-25000" dirty="0">
                <a:solidFill>
                  <a:schemeClr val="tx1">
                    <a:lumMod val="95000"/>
                    <a:lumOff val="5000"/>
                  </a:schemeClr>
                </a:solidFill>
              </a:rPr>
              <a:t>3</a:t>
            </a:r>
            <a:r>
              <a:rPr lang="en-US" i="1" dirty="0">
                <a:solidFill>
                  <a:schemeClr val="tx1">
                    <a:lumMod val="95000"/>
                    <a:lumOff val="5000"/>
                  </a:schemeClr>
                </a:solidFill>
              </a:rPr>
              <a:t> … u</a:t>
            </a:r>
            <a:r>
              <a:rPr lang="en-US" i="1" baseline="-25000" dirty="0">
                <a:solidFill>
                  <a:schemeClr val="tx1">
                    <a:lumMod val="95000"/>
                    <a:lumOff val="5000"/>
                  </a:schemeClr>
                </a:solidFill>
              </a:rPr>
              <a:t>16  </a:t>
            </a:r>
            <a:r>
              <a:rPr lang="en-US" baseline="-25000" dirty="0">
                <a:solidFill>
                  <a:schemeClr val="tx1">
                    <a:lumMod val="95000"/>
                    <a:lumOff val="5000"/>
                  </a:schemeClr>
                </a:solidFill>
              </a:rPr>
              <a:t> </a:t>
            </a:r>
            <a:r>
              <a:rPr lang="en-US" dirty="0">
                <a:solidFill>
                  <a:schemeClr val="tx1">
                    <a:lumMod val="95000"/>
                    <a:lumOff val="5000"/>
                  </a:schemeClr>
                </a:solidFill>
              </a:rPr>
              <a:t>are addition/subtraction of the input samples defined by the r</a:t>
            </a:r>
            <a:r>
              <a:rPr lang="en-US" baseline="-25000" dirty="0">
                <a:solidFill>
                  <a:schemeClr val="tx1">
                    <a:lumMod val="95000"/>
                    <a:lumOff val="5000"/>
                  </a:schemeClr>
                </a:solidFill>
              </a:rPr>
              <a:t>j</a:t>
            </a:r>
            <a:r>
              <a:rPr lang="en-US" dirty="0">
                <a:solidFill>
                  <a:schemeClr val="tx1">
                    <a:lumMod val="95000"/>
                    <a:lumOff val="5000"/>
                  </a:schemeClr>
                </a:solidFill>
              </a:rPr>
              <a:t> values.</a:t>
            </a:r>
          </a:p>
          <a:p>
            <a:pPr algn="ctr">
              <a:lnSpc>
                <a:spcPct val="107000"/>
              </a:lnSpc>
            </a:pPr>
            <a:endParaRPr lang="en-US" i="1"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pPr>
            <a:r>
              <a:rPr lang="en-US" i="1"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u</a:t>
            </a:r>
            <a:r>
              <a:rPr lang="en-US" i="1" baseline="-25000"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j</a:t>
            </a:r>
            <a:r>
              <a:rPr lang="en-US" i="1"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x</a:t>
            </a:r>
            <a:r>
              <a:rPr lang="en-US" i="1" baseline="-25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j</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(1)</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 x</a:t>
            </a:r>
            <a:r>
              <a:rPr lang="en-US" i="1" baseline="-25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j</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(2)</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 …. + x</a:t>
            </a:r>
            <a:r>
              <a:rPr lang="en-US" i="1" baseline="-25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j</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r</a:t>
            </a:r>
            <a:r>
              <a:rPr lang="en-US" i="1" baseline="-250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j</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r>
              <a:rPr lang="en-US" i="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1≤ j ≤ </a:t>
            </a:r>
            <a:r>
              <a:rPr lang="en-US" sz="1600"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16</a:t>
            </a:r>
          </a:p>
          <a:p>
            <a:pPr algn="ctr">
              <a:lnSpc>
                <a:spcPct val="107000"/>
              </a:lnSpc>
            </a:pPr>
            <a:endParaRPr lang="en-US" sz="1600"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chemeClr val="tx1">
                    <a:lumMod val="95000"/>
                    <a:lumOff val="5000"/>
                  </a:schemeClr>
                </a:solidFill>
              </a:rPr>
              <a:t>Where </a:t>
            </a:r>
            <a:r>
              <a:rPr lang="en-US" i="1" dirty="0">
                <a:solidFill>
                  <a:schemeClr val="tx1">
                    <a:lumMod val="95000"/>
                    <a:lumOff val="5000"/>
                  </a:schemeClr>
                </a:solidFill>
              </a:rPr>
              <a:t>x</a:t>
            </a:r>
            <a:r>
              <a:rPr lang="en-US" i="1" baseline="-25000" dirty="0">
                <a:solidFill>
                  <a:schemeClr val="tx1">
                    <a:lumMod val="95000"/>
                    <a:lumOff val="5000"/>
                  </a:schemeClr>
                </a:solidFill>
              </a:rPr>
              <a:t>j </a:t>
            </a:r>
            <a:r>
              <a:rPr lang="en-US" dirty="0">
                <a:solidFill>
                  <a:schemeClr val="tx1">
                    <a:lumMod val="95000"/>
                    <a:lumOff val="5000"/>
                  </a:schemeClr>
                </a:solidFill>
              </a:rPr>
              <a:t>(</a:t>
            </a:r>
            <a:r>
              <a:rPr lang="en-US" i="1" dirty="0">
                <a:solidFill>
                  <a:schemeClr val="tx1">
                    <a:lumMod val="95000"/>
                    <a:lumOff val="5000"/>
                  </a:schemeClr>
                </a:solidFill>
              </a:rPr>
              <a:t>l</a:t>
            </a:r>
            <a:r>
              <a:rPr lang="en-US" dirty="0">
                <a:solidFill>
                  <a:schemeClr val="tx1">
                    <a:lumMod val="95000"/>
                    <a:lumOff val="5000"/>
                  </a:schemeClr>
                </a:solidFill>
              </a:rPr>
              <a:t>) є {±</a:t>
            </a:r>
            <a:r>
              <a:rPr lang="en-US" i="1" dirty="0">
                <a:solidFill>
                  <a:schemeClr val="tx1">
                    <a:lumMod val="95000"/>
                    <a:lumOff val="5000"/>
                  </a:schemeClr>
                </a:solidFill>
              </a:rPr>
              <a:t>x</a:t>
            </a:r>
            <a:r>
              <a:rPr lang="en-US" dirty="0">
                <a:solidFill>
                  <a:schemeClr val="tx1">
                    <a:lumMod val="95000"/>
                    <a:lumOff val="5000"/>
                  </a:schemeClr>
                </a:solidFill>
              </a:rPr>
              <a:t> (</a:t>
            </a:r>
            <a:r>
              <a:rPr lang="en-US" i="1" dirty="0">
                <a:solidFill>
                  <a:schemeClr val="tx1">
                    <a:lumMod val="95000"/>
                    <a:lumOff val="5000"/>
                  </a:schemeClr>
                </a:solidFill>
              </a:rPr>
              <a:t>n-k</a:t>
            </a:r>
            <a:r>
              <a:rPr lang="en-US" dirty="0">
                <a:solidFill>
                  <a:schemeClr val="tx1">
                    <a:lumMod val="95000"/>
                    <a:lumOff val="5000"/>
                  </a:schemeClr>
                </a:solidFill>
              </a:rPr>
              <a:t>)}, 1≤ </a:t>
            </a:r>
            <a:r>
              <a:rPr lang="en-US" i="1" dirty="0">
                <a:solidFill>
                  <a:schemeClr val="tx1">
                    <a:lumMod val="95000"/>
                    <a:lumOff val="5000"/>
                  </a:schemeClr>
                </a:solidFill>
              </a:rPr>
              <a:t>l</a:t>
            </a:r>
            <a:r>
              <a:rPr lang="en-US" dirty="0">
                <a:solidFill>
                  <a:schemeClr val="tx1">
                    <a:lumMod val="95000"/>
                    <a:lumOff val="5000"/>
                  </a:schemeClr>
                </a:solidFill>
              </a:rPr>
              <a:t> ≤ </a:t>
            </a:r>
            <a:r>
              <a:rPr lang="en-US" i="1" dirty="0" smtClean="0">
                <a:solidFill>
                  <a:schemeClr val="tx1">
                    <a:lumMod val="95000"/>
                    <a:lumOff val="5000"/>
                  </a:schemeClr>
                </a:solidFill>
              </a:rPr>
              <a:t>r</a:t>
            </a:r>
            <a:r>
              <a:rPr lang="en-US" i="1" baseline="-25000" dirty="0" smtClean="0">
                <a:solidFill>
                  <a:schemeClr val="tx1">
                    <a:lumMod val="95000"/>
                    <a:lumOff val="5000"/>
                  </a:schemeClr>
                </a:solidFill>
              </a:rPr>
              <a:t>j</a:t>
            </a:r>
          </a:p>
          <a:p>
            <a:endParaRPr lang="en-US" i="1" baseline="-25000" dirty="0">
              <a:solidFill>
                <a:schemeClr val="tx1">
                  <a:lumMod val="95000"/>
                  <a:lumOff val="5000"/>
                </a:schemeClr>
              </a:solidFill>
            </a:endParaRPr>
          </a:p>
          <a:p>
            <a:r>
              <a:rPr lang="en-US" dirty="0">
                <a:solidFill>
                  <a:schemeClr val="tx1">
                    <a:lumMod val="95000"/>
                    <a:lumOff val="5000"/>
                  </a:schemeClr>
                </a:solidFill>
              </a:rPr>
              <a:t>With this approach, MSDAP can implement two FIR filters for left and right channels and the order of the filter can go up N = 255.</a:t>
            </a:r>
          </a:p>
          <a:p>
            <a:endParaRPr lang="en-US" dirty="0">
              <a:solidFill>
                <a:schemeClr val="tx1">
                  <a:lumMod val="95000"/>
                  <a:lumOff val="5000"/>
                </a:schemeClr>
              </a:solidFill>
            </a:endParaRPr>
          </a:p>
          <a:p>
            <a:r>
              <a:rPr lang="en-US" sz="1400" dirty="0">
                <a:solidFill>
                  <a:schemeClr val="tx1">
                    <a:lumMod val="95000"/>
                    <a:lumOff val="5000"/>
                  </a:schemeClr>
                </a:solidFill>
              </a:rPr>
              <a:t> </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endParaRPr lang="en-US" dirty="0">
              <a:effectLst/>
              <a:ea typeface="Calibri" panose="020F0502020204030204" pitchFamily="34" charset="0"/>
              <a:cs typeface="Times New Roman" panose="02020603050405020304" pitchFamily="18" charset="0"/>
            </a:endParaRPr>
          </a:p>
          <a:p>
            <a:pPr algn="just">
              <a:lnSpc>
                <a:spcPct val="107000"/>
              </a:lnSpc>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086378" y="1566866"/>
            <a:ext cx="7972021" cy="377844"/>
          </a:xfrm>
          <a:prstGeom prst="rect">
            <a:avLst/>
          </a:prstGeom>
        </p:spPr>
      </p:pic>
    </p:spTree>
    <p:extLst>
      <p:ext uri="{BB962C8B-B14F-4D97-AF65-F5344CB8AC3E}">
        <p14:creationId xmlns:p14="http://schemas.microsoft.com/office/powerpoint/2010/main" val="1798105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tx1">
                    <a:lumMod val="95000"/>
                    <a:lumOff val="5000"/>
                  </a:schemeClr>
                </a:solidFill>
              </a:rPr>
              <a:t>Block Diagram</a:t>
            </a:r>
            <a:endParaRPr lang="en-US" sz="4400" b="1" dirty="0">
              <a:solidFill>
                <a:schemeClr val="tx1">
                  <a:lumMod val="95000"/>
                  <a:lumOff val="5000"/>
                </a:schemeClr>
              </a:solidFill>
            </a:endParaRPr>
          </a:p>
        </p:txBody>
      </p:sp>
      <p:pic>
        <p:nvPicPr>
          <p:cNvPr id="4" name="Content Placeholder 3"/>
          <p:cNvPicPr>
            <a:picLocks noGrp="1" noChangeAspect="1"/>
          </p:cNvPicPr>
          <p:nvPr>
            <p:ph idx="1"/>
          </p:nvPr>
        </p:nvPicPr>
        <p:blipFill>
          <a:blip r:embed="rId2"/>
          <a:stretch>
            <a:fillRect/>
          </a:stretch>
        </p:blipFill>
        <p:spPr>
          <a:xfrm>
            <a:off x="1329995" y="2163652"/>
            <a:ext cx="9199256" cy="3683356"/>
          </a:xfrm>
          <a:prstGeom prst="rect">
            <a:avLst/>
          </a:prstGeom>
        </p:spPr>
      </p:pic>
    </p:spTree>
    <p:extLst>
      <p:ext uri="{BB962C8B-B14F-4D97-AF65-F5344CB8AC3E}">
        <p14:creationId xmlns:p14="http://schemas.microsoft.com/office/powerpoint/2010/main" val="1735686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185" y="643944"/>
            <a:ext cx="11011437" cy="5959452"/>
          </a:xfrm>
          <a:prstGeom prst="rect">
            <a:avLst/>
          </a:prstGeom>
        </p:spPr>
        <p:txBody>
          <a:bodyPr wrap="square">
            <a:spAutoFit/>
          </a:bodyPr>
          <a:lstStyle/>
          <a:p>
            <a:pPr lvl="0"/>
            <a:r>
              <a:rPr lang="en-US" dirty="0">
                <a:ea typeface="Calibri" panose="020F0502020204030204" pitchFamily="34" charset="0"/>
                <a:cs typeface="Times New Roman" panose="02020603050405020304" pitchFamily="18" charset="0"/>
              </a:rPr>
              <a:t>As we can see from the block diagram above, we have input signals Sclk, Dclk, Start, Reset_n, Frame, InputL/R and output signals </a:t>
            </a:r>
            <a:r>
              <a:rPr lang="en-US" dirty="0" smtClean="0">
                <a:ea typeface="Calibri" panose="020F0502020204030204" pitchFamily="34" charset="0"/>
                <a:cs typeface="Times New Roman" panose="02020603050405020304" pitchFamily="18" charset="0"/>
              </a:rPr>
              <a:t>InReady, Outready, </a:t>
            </a:r>
            <a:r>
              <a:rPr lang="en-US" dirty="0">
                <a:ea typeface="Calibri" panose="020F0502020204030204" pitchFamily="34" charset="0"/>
                <a:cs typeface="Times New Roman" panose="02020603050405020304" pitchFamily="18" charset="0"/>
              </a:rPr>
              <a:t>OutputL/R to and from the MSDAP chip respectively, from the controller system</a:t>
            </a:r>
            <a:r>
              <a:rPr lang="en-US" dirty="0" smtClean="0">
                <a:ea typeface="Calibri" panose="020F0502020204030204" pitchFamily="34" charset="0"/>
                <a:cs typeface="Times New Roman" panose="02020603050405020304" pitchFamily="18" charset="0"/>
              </a:rPr>
              <a:t>.</a:t>
            </a:r>
          </a:p>
          <a:p>
            <a:pPr lvl="0"/>
            <a:endParaRPr lang="en-US" b="1" u="sng" dirty="0">
              <a:ea typeface="Calibri" panose="020F0502020204030204" pitchFamily="34" charset="0"/>
              <a:cs typeface="Times New Roman" panose="02020603050405020304" pitchFamily="18" charset="0"/>
            </a:endParaRPr>
          </a:p>
          <a:p>
            <a:pPr lvl="0"/>
            <a:r>
              <a:rPr lang="en-US" sz="2000" b="1" u="sng" dirty="0" smtClean="0">
                <a:ea typeface="Calibri" panose="020F0502020204030204" pitchFamily="34" charset="0"/>
                <a:cs typeface="Times New Roman" panose="02020603050405020304" pitchFamily="18" charset="0"/>
              </a:rPr>
              <a:t>Function of signals</a:t>
            </a:r>
            <a:r>
              <a:rPr lang="en-US" sz="2000" b="1" u="sng" dirty="0">
                <a:ea typeface="Calibri" panose="020F0502020204030204" pitchFamily="34" charset="0"/>
                <a:cs typeface="Times New Roman" panose="02020603050405020304" pitchFamily="18" charset="0"/>
              </a:rPr>
              <a:t/>
            </a:r>
            <a:br>
              <a:rPr lang="en-US" sz="2000" b="1" u="sng" dirty="0">
                <a:ea typeface="Calibri" panose="020F0502020204030204" pitchFamily="34" charset="0"/>
                <a:cs typeface="Times New Roman" panose="02020603050405020304" pitchFamily="18" charset="0"/>
              </a:rPr>
            </a:br>
            <a:r>
              <a:rPr lang="en-US" b="1" dirty="0"/>
              <a:t>Sclk </a:t>
            </a:r>
            <a:r>
              <a:rPr lang="en-US" dirty="0"/>
              <a:t>: Sclk is the system clock that is used to synchronize all the control signals and IO signals. All the state changes and the computation happen with the negative or falling edge of the System clock. The frequency of the Sclk determines the frequency of operation of the entire system/ chip. This is an input signal to the MSDAP from the controller</a:t>
            </a:r>
            <a:r>
              <a:rPr lang="en-US" dirty="0" smtClean="0"/>
              <a:t>.</a:t>
            </a:r>
          </a:p>
          <a:p>
            <a:pPr lvl="0"/>
            <a:endParaRPr lang="en-US" dirty="0"/>
          </a:p>
          <a:p>
            <a:pPr lvl="0"/>
            <a:r>
              <a:rPr lang="en-US" b="1" dirty="0"/>
              <a:t>Dclk</a:t>
            </a:r>
            <a:r>
              <a:rPr lang="en-US" dirty="0"/>
              <a:t> : Dclk is the Data clock that is used as the timing reference to receive and send the input samples. A bit is received or sent at the falling edge of the Dclk. Hence to receive a 16 bit data, 16 Dclk cycles are required. One Dclk is 35 Sclk cycles. This is an input signal to the MSDAP from the controller</a:t>
            </a:r>
            <a:r>
              <a:rPr lang="en-US" dirty="0" smtClean="0"/>
              <a:t>.</a:t>
            </a:r>
          </a:p>
          <a:p>
            <a:pPr lvl="0"/>
            <a:endParaRPr lang="en-US" dirty="0"/>
          </a:p>
          <a:p>
            <a:r>
              <a:rPr lang="en-US" b="1" dirty="0"/>
              <a:t>Frame</a:t>
            </a:r>
            <a:r>
              <a:rPr lang="en-US" dirty="0"/>
              <a:t> : Frame is an input signal from the controller to the MSDAP. While sending or receiving the input or output to or from the MSDAP, the Frame is set high. Frame signifies the start of the first bit of data-input, output, Rj or co-efficient. Frame is used as active high signal and is made high for one Dclk cycle. After receiving the first bit of the data, the Frame goes inactive i.e. low. Frame is made active after every 16 Dclk cycles and hence a 16 bit data is received between two successive Frames. </a:t>
            </a:r>
          </a:p>
          <a:p>
            <a:pPr lvl="0"/>
            <a:endParaRPr lang="en-US" dirty="0"/>
          </a:p>
          <a:p>
            <a:r>
              <a:rPr lang="en-US" dirty="0"/>
              <a:t> </a:t>
            </a:r>
          </a:p>
          <a:p>
            <a:pPr>
              <a:lnSpc>
                <a:spcPct val="107000"/>
              </a:lnSpc>
              <a:spcAft>
                <a:spcPts val="800"/>
              </a:spcAft>
              <a:tabLst>
                <a:tab pos="4229100" algn="l"/>
              </a:tabLst>
            </a:pP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6346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790" y="218943"/>
            <a:ext cx="11075831" cy="6438044"/>
          </a:xfrm>
          <a:prstGeom prst="rect">
            <a:avLst/>
          </a:prstGeom>
        </p:spPr>
        <p:txBody>
          <a:bodyPr wrap="square">
            <a:spAutoFit/>
          </a:bodyPr>
          <a:lstStyle/>
          <a:p>
            <a:pPr marR="0" lvl="0" algn="just">
              <a:lnSpc>
                <a:spcPct val="107000"/>
              </a:lnSpc>
              <a:spcBef>
                <a:spcPts val="0"/>
              </a:spcBef>
              <a:spcAft>
                <a:spcPts val="0"/>
              </a:spcAft>
              <a:tabLst>
                <a:tab pos="1314450" algn="l"/>
              </a:tabLst>
            </a:pPr>
            <a:r>
              <a:rPr lang="en-US" b="1" dirty="0">
                <a:ea typeface="Calibri" panose="020F0502020204030204" pitchFamily="34" charset="0"/>
                <a:cs typeface="Times New Roman" panose="02020603050405020304" pitchFamily="18" charset="0"/>
              </a:rPr>
              <a:t>Start</a:t>
            </a:r>
            <a:r>
              <a:rPr lang="en-US" dirty="0">
                <a:ea typeface="Calibri" panose="020F0502020204030204" pitchFamily="34" charset="0"/>
                <a:cs typeface="Times New Roman" panose="02020603050405020304" pitchFamily="18" charset="0"/>
              </a:rPr>
              <a:t> : Start is an asynchronous input signal from the Controller to MSDAP. It is used to indicate the start of the FSM and initialization of chip begins. Until then the chip is said to be idle. Start is an active high input signal. </a:t>
            </a:r>
            <a:endParaRPr lang="en-US" dirty="0" smtClean="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1314450" algn="l"/>
              </a:tabLst>
            </a:pPr>
            <a:endParaRPr lang="en-US" dirty="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1314450" algn="l"/>
              </a:tabLst>
            </a:pPr>
            <a:r>
              <a:rPr lang="en-US" b="1" dirty="0" smtClean="0">
                <a:ea typeface="Calibri" panose="020F0502020204030204" pitchFamily="34" charset="0"/>
                <a:cs typeface="Times New Roman" panose="02020603050405020304" pitchFamily="18" charset="0"/>
              </a:rPr>
              <a:t>Reset_n</a:t>
            </a:r>
            <a:r>
              <a:rPr lang="en-US" dirty="0" smtClean="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 Reset is an active low asynchronous input signal to the MSDAP. The chip goes to the reset mode when this signal is applied.</a:t>
            </a:r>
          </a:p>
          <a:p>
            <a:pPr marR="0" lvl="0" algn="just">
              <a:lnSpc>
                <a:spcPct val="107000"/>
              </a:lnSpc>
              <a:spcBef>
                <a:spcPts val="0"/>
              </a:spcBef>
              <a:spcAft>
                <a:spcPts val="0"/>
              </a:spcAft>
              <a:tabLst>
                <a:tab pos="1314450" algn="l"/>
              </a:tabLst>
            </a:pPr>
            <a:endParaRPr lang="en-US" dirty="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tabLst>
                <a:tab pos="1314450" algn="l"/>
              </a:tabLst>
            </a:pPr>
            <a:r>
              <a:rPr lang="en-US" b="1" dirty="0" smtClean="0">
                <a:ea typeface="Calibri" panose="020F0502020204030204" pitchFamily="34" charset="0"/>
                <a:cs typeface="Times New Roman" panose="02020603050405020304" pitchFamily="18" charset="0"/>
              </a:rPr>
              <a:t>InputL</a:t>
            </a:r>
            <a:r>
              <a:rPr lang="en-US" dirty="0" smtClean="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rPr>
              <a:t>: This is a one bit wide left input channel. It allows left co-efficient, Rj values and left input audio samples in serial format</a:t>
            </a:r>
            <a:r>
              <a:rPr lang="en-US" dirty="0" smtClean="0">
                <a:ea typeface="Calibri" panose="020F0502020204030204" pitchFamily="34" charset="0"/>
                <a:cs typeface="Times New Roman" panose="02020603050405020304" pitchFamily="18" charset="0"/>
              </a:rPr>
              <a:t>.</a:t>
            </a:r>
          </a:p>
          <a:p>
            <a:pPr marR="0" lvl="0" algn="just">
              <a:lnSpc>
                <a:spcPct val="107000"/>
              </a:lnSpc>
              <a:spcBef>
                <a:spcPts val="0"/>
              </a:spcBef>
              <a:spcAft>
                <a:spcPts val="0"/>
              </a:spcAft>
              <a:tabLst>
                <a:tab pos="1314450" algn="l"/>
              </a:tabLst>
            </a:pPr>
            <a:endParaRPr lang="en-US" dirty="0">
              <a:ea typeface="Calibri" panose="020F0502020204030204" pitchFamily="34" charset="0"/>
              <a:cs typeface="Times New Roman" panose="02020603050405020304" pitchFamily="18" charset="0"/>
            </a:endParaRPr>
          </a:p>
          <a:p>
            <a:pPr lvl="0"/>
            <a:r>
              <a:rPr lang="en-US" b="1" dirty="0"/>
              <a:t>InputR</a:t>
            </a:r>
            <a:r>
              <a:rPr lang="en-US" dirty="0"/>
              <a:t> : This is same as InputL but used for the right audio channel.</a:t>
            </a:r>
          </a:p>
          <a:p>
            <a:r>
              <a:rPr lang="en-US" dirty="0"/>
              <a:t> </a:t>
            </a:r>
          </a:p>
          <a:p>
            <a:pPr lvl="0"/>
            <a:r>
              <a:rPr lang="en-US" b="1" dirty="0"/>
              <a:t>InReady</a:t>
            </a:r>
            <a:r>
              <a:rPr lang="en-US" dirty="0"/>
              <a:t> : InReady is an input signal to the Controller from the MSDAP which is set high when the chip is ready to receive the data from both the channels. InReady is aligned with the Frame</a:t>
            </a:r>
            <a:r>
              <a:rPr lang="en-US" dirty="0" smtClean="0"/>
              <a:t>.</a:t>
            </a:r>
          </a:p>
          <a:p>
            <a:pPr lvl="0"/>
            <a:endParaRPr lang="en-US" dirty="0"/>
          </a:p>
          <a:p>
            <a:pPr lvl="0"/>
            <a:r>
              <a:rPr lang="en-US" b="1" dirty="0" smtClean="0"/>
              <a:t>OutputL</a:t>
            </a:r>
            <a:r>
              <a:rPr lang="en-US" dirty="0" smtClean="0"/>
              <a:t> </a:t>
            </a:r>
            <a:r>
              <a:rPr lang="en-US" dirty="0"/>
              <a:t>: This is a one bit wide left output channel. It allows left output audio samples in serial format.</a:t>
            </a:r>
          </a:p>
          <a:p>
            <a:pPr lvl="0"/>
            <a:endParaRPr lang="en-US" dirty="0"/>
          </a:p>
          <a:p>
            <a:pPr lvl="0"/>
            <a:r>
              <a:rPr lang="en-US" b="1" dirty="0" smtClean="0"/>
              <a:t>OutputR</a:t>
            </a:r>
            <a:r>
              <a:rPr lang="en-US" dirty="0" smtClean="0"/>
              <a:t> </a:t>
            </a:r>
            <a:r>
              <a:rPr lang="en-US" dirty="0"/>
              <a:t>: This is same as OutputL but used for the right audio channel.</a:t>
            </a:r>
          </a:p>
          <a:p>
            <a:pPr lvl="0"/>
            <a:endParaRPr lang="en-US" dirty="0"/>
          </a:p>
          <a:p>
            <a:pPr algn="just">
              <a:lnSpc>
                <a:spcPct val="107000"/>
              </a:lnSpc>
              <a:tabLst>
                <a:tab pos="1314450" algn="l"/>
              </a:tabLst>
            </a:pPr>
            <a:r>
              <a:rPr lang="en-US" b="1" dirty="0"/>
              <a:t>OutReady</a:t>
            </a:r>
            <a:r>
              <a:rPr lang="en-US" dirty="0"/>
              <a:t> : It is an output signal from the MSDAP to the Controller that goes high when the output is ready to be sent. It goes low when the last bit of the output data sample is sent. This signal is aligned with the rising edge of the Frame signal.</a:t>
            </a:r>
          </a:p>
          <a:p>
            <a:pPr marR="0" lvl="0" algn="just">
              <a:lnSpc>
                <a:spcPct val="107000"/>
              </a:lnSpc>
              <a:spcBef>
                <a:spcPts val="0"/>
              </a:spcBef>
              <a:spcAft>
                <a:spcPts val="0"/>
              </a:spcAft>
              <a:tabLst>
                <a:tab pos="1314450" algn="l"/>
              </a:tabLst>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2679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1797" y="128790"/>
            <a:ext cx="6011899" cy="6310648"/>
          </a:xfrm>
          <a:prstGeom prst="rect">
            <a:avLst/>
          </a:prstGeom>
          <a:noFill/>
        </p:spPr>
      </p:pic>
      <p:sp>
        <p:nvSpPr>
          <p:cNvPr id="3" name="TextBox 2"/>
          <p:cNvSpPr txBox="1"/>
          <p:nvPr/>
        </p:nvSpPr>
        <p:spPr>
          <a:xfrm>
            <a:off x="218941" y="244699"/>
            <a:ext cx="3709115" cy="400110"/>
          </a:xfrm>
          <a:prstGeom prst="rect">
            <a:avLst/>
          </a:prstGeom>
          <a:noFill/>
        </p:spPr>
        <p:txBody>
          <a:bodyPr wrap="square" rtlCol="0">
            <a:spAutoFit/>
          </a:bodyPr>
          <a:lstStyle/>
          <a:p>
            <a:r>
              <a:rPr lang="en-US" sz="2000" b="1" u="sng" dirty="0" smtClean="0"/>
              <a:t>State Description of FSM</a:t>
            </a:r>
            <a:endParaRPr lang="en-US" sz="2000" b="1" u="sng" dirty="0"/>
          </a:p>
        </p:txBody>
      </p:sp>
    </p:spTree>
    <p:extLst>
      <p:ext uri="{BB962C8B-B14F-4D97-AF65-F5344CB8AC3E}">
        <p14:creationId xmlns:p14="http://schemas.microsoft.com/office/powerpoint/2010/main" val="1763446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latin typeface="+mn-lt"/>
              </a:rPr>
              <a:t>Operation Modes</a:t>
            </a:r>
            <a:endParaRPr lang="en-US" sz="4400" dirty="0">
              <a:solidFill>
                <a:schemeClr val="tx1">
                  <a:lumMod val="95000"/>
                  <a:lumOff val="5000"/>
                </a:schemeClr>
              </a:solidFill>
              <a:latin typeface="+mn-lt"/>
            </a:endParaRPr>
          </a:p>
        </p:txBody>
      </p:sp>
      <p:sp>
        <p:nvSpPr>
          <p:cNvPr id="3" name="Content Placeholder 2"/>
          <p:cNvSpPr>
            <a:spLocks noGrp="1"/>
          </p:cNvSpPr>
          <p:nvPr>
            <p:ph idx="1"/>
          </p:nvPr>
        </p:nvSpPr>
        <p:spPr>
          <a:xfrm>
            <a:off x="888642" y="1737360"/>
            <a:ext cx="10321129" cy="4023360"/>
          </a:xfrm>
        </p:spPr>
        <p:txBody>
          <a:bodyPr>
            <a:normAutofit/>
          </a:bodyPr>
          <a:lstStyle/>
          <a:p>
            <a:pPr marR="0" lvl="0" algn="just">
              <a:lnSpc>
                <a:spcPct val="100000"/>
              </a:lnSpc>
              <a:spcBef>
                <a:spcPts val="0"/>
              </a:spcBef>
              <a:spcAft>
                <a:spcPts val="0"/>
              </a:spcAft>
              <a:tabLst>
                <a:tab pos="1314450" algn="l"/>
              </a:tabLst>
            </a:pPr>
            <a:r>
              <a:rPr lang="en-US" b="1" dirty="0">
                <a:solidFill>
                  <a:schemeClr val="tx1">
                    <a:lumMod val="95000"/>
                    <a:lumOff val="5000"/>
                  </a:schemeClr>
                </a:solidFill>
                <a:ea typeface="Calibri" panose="020F0502020204030204" pitchFamily="34" charset="0"/>
                <a:cs typeface="Times New Roman" panose="02020603050405020304" pitchFamily="18" charset="0"/>
              </a:rPr>
              <a:t>State 0 (Startup State):</a:t>
            </a:r>
            <a:r>
              <a:rPr lang="en-US" dirty="0">
                <a:solidFill>
                  <a:schemeClr val="tx1">
                    <a:lumMod val="95000"/>
                    <a:lumOff val="5000"/>
                  </a:schemeClr>
                </a:solidFill>
                <a:ea typeface="Calibri" panose="020F0502020204030204" pitchFamily="34" charset="0"/>
                <a:cs typeface="Times New Roman" panose="02020603050405020304" pitchFamily="18" charset="0"/>
              </a:rPr>
              <a:t> The START signal, when set high, initializes the chip and prepares it for working by clearing memories and registers, and then the chip enters State </a:t>
            </a:r>
            <a:r>
              <a:rPr lang="en-US" dirty="0" smtClean="0">
                <a:solidFill>
                  <a:schemeClr val="tx1">
                    <a:lumMod val="95000"/>
                    <a:lumOff val="5000"/>
                  </a:schemeClr>
                </a:solidFill>
                <a:ea typeface="Calibri" panose="020F0502020204030204" pitchFamily="34" charset="0"/>
                <a:cs typeface="Times New Roman" panose="02020603050405020304" pitchFamily="18" charset="0"/>
              </a:rPr>
              <a:t>1.</a:t>
            </a:r>
          </a:p>
          <a:p>
            <a:pPr marR="0" lvl="0" algn="just">
              <a:lnSpc>
                <a:spcPct val="100000"/>
              </a:lnSpc>
              <a:spcBef>
                <a:spcPts val="0"/>
              </a:spcBef>
              <a:spcAft>
                <a:spcPts val="0"/>
              </a:spcAft>
              <a:tabLst>
                <a:tab pos="1314450" algn="l"/>
              </a:tabLst>
            </a:pPr>
            <a:endParaRPr lang="en-US" dirty="0" smtClean="0">
              <a:solidFill>
                <a:schemeClr val="tx1">
                  <a:lumMod val="95000"/>
                  <a:lumOff val="5000"/>
                </a:schemeClr>
              </a:solidFill>
              <a:ea typeface="Calibri" panose="020F0502020204030204" pitchFamily="34" charset="0"/>
              <a:cs typeface="Times New Roman" panose="02020603050405020304" pitchFamily="18" charset="0"/>
            </a:endParaRPr>
          </a:p>
          <a:p>
            <a:pPr marR="0" lvl="0" algn="just">
              <a:lnSpc>
                <a:spcPct val="100000"/>
              </a:lnSpc>
              <a:spcBef>
                <a:spcPts val="0"/>
              </a:spcBef>
              <a:spcAft>
                <a:spcPts val="0"/>
              </a:spcAft>
              <a:tabLst>
                <a:tab pos="1314450" algn="l"/>
              </a:tabLst>
            </a:pPr>
            <a:r>
              <a:rPr lang="en-US" b="1" dirty="0" smtClean="0">
                <a:solidFill>
                  <a:schemeClr val="tx1">
                    <a:lumMod val="95000"/>
                    <a:lumOff val="5000"/>
                  </a:schemeClr>
                </a:solidFill>
                <a:ea typeface="Calibri" panose="020F0502020204030204" pitchFamily="34" charset="0"/>
                <a:cs typeface="Times New Roman" panose="02020603050405020304" pitchFamily="18" charset="0"/>
              </a:rPr>
              <a:t>State </a:t>
            </a:r>
            <a:r>
              <a:rPr lang="en-US" b="1" dirty="0">
                <a:solidFill>
                  <a:schemeClr val="tx1">
                    <a:lumMod val="95000"/>
                    <a:lumOff val="5000"/>
                  </a:schemeClr>
                </a:solidFill>
                <a:ea typeface="Calibri" panose="020F0502020204030204" pitchFamily="34" charset="0"/>
                <a:cs typeface="Times New Roman" panose="02020603050405020304" pitchFamily="18" charset="0"/>
              </a:rPr>
              <a:t>1 (Wait for r</a:t>
            </a:r>
            <a:r>
              <a:rPr lang="en-US" b="1" baseline="-25000" dirty="0">
                <a:solidFill>
                  <a:schemeClr val="tx1">
                    <a:lumMod val="95000"/>
                    <a:lumOff val="5000"/>
                  </a:schemeClr>
                </a:solidFill>
                <a:ea typeface="Calibri" panose="020F0502020204030204" pitchFamily="34" charset="0"/>
                <a:cs typeface="Times New Roman" panose="02020603050405020304" pitchFamily="18" charset="0"/>
              </a:rPr>
              <a:t>j</a:t>
            </a:r>
            <a:r>
              <a:rPr lang="en-US" b="1" dirty="0">
                <a:solidFill>
                  <a:schemeClr val="tx1">
                    <a:lumMod val="95000"/>
                    <a:lumOff val="5000"/>
                  </a:schemeClr>
                </a:solidFill>
                <a:ea typeface="Calibri" panose="020F0502020204030204" pitchFamily="34" charset="0"/>
                <a:cs typeface="Times New Roman" panose="02020603050405020304" pitchFamily="18" charset="0"/>
              </a:rPr>
              <a:t>):</a:t>
            </a:r>
            <a:r>
              <a:rPr lang="en-US" dirty="0">
                <a:solidFill>
                  <a:schemeClr val="tx1">
                    <a:lumMod val="95000"/>
                    <a:lumOff val="5000"/>
                  </a:schemeClr>
                </a:solidFill>
                <a:ea typeface="Calibri" panose="020F0502020204030204" pitchFamily="34" charset="0"/>
                <a:cs typeface="Times New Roman" panose="02020603050405020304" pitchFamily="18" charset="0"/>
              </a:rPr>
              <a:t> INREADY is set high. If FRAME = 1 is seen on the line, the chip enters state 2.</a:t>
            </a:r>
          </a:p>
          <a:p>
            <a:pPr lvl="0"/>
            <a:r>
              <a:rPr lang="en-US" b="1" dirty="0">
                <a:solidFill>
                  <a:schemeClr val="tx1">
                    <a:lumMod val="95000"/>
                    <a:lumOff val="5000"/>
                  </a:schemeClr>
                </a:solidFill>
              </a:rPr>
              <a:t>State 2 (Read r</a:t>
            </a:r>
            <a:r>
              <a:rPr lang="en-US" b="1" baseline="-25000" dirty="0">
                <a:solidFill>
                  <a:schemeClr val="tx1">
                    <a:lumMod val="95000"/>
                    <a:lumOff val="5000"/>
                  </a:schemeClr>
                </a:solidFill>
              </a:rPr>
              <a:t>j</a:t>
            </a:r>
            <a:r>
              <a:rPr lang="en-US" b="1" dirty="0">
                <a:solidFill>
                  <a:schemeClr val="tx1">
                    <a:lumMod val="95000"/>
                    <a:lumOff val="5000"/>
                  </a:schemeClr>
                </a:solidFill>
              </a:rPr>
              <a:t>):</a:t>
            </a:r>
            <a:r>
              <a:rPr lang="en-US" dirty="0">
                <a:solidFill>
                  <a:schemeClr val="tx1">
                    <a:lumMod val="95000"/>
                    <a:lumOff val="5000"/>
                  </a:schemeClr>
                </a:solidFill>
              </a:rPr>
              <a:t> The chip starts reading r</a:t>
            </a:r>
            <a:r>
              <a:rPr lang="en-US" baseline="-25000" dirty="0">
                <a:solidFill>
                  <a:schemeClr val="tx1">
                    <a:lumMod val="95000"/>
                    <a:lumOff val="5000"/>
                  </a:schemeClr>
                </a:solidFill>
              </a:rPr>
              <a:t>j</a:t>
            </a:r>
            <a:r>
              <a:rPr lang="en-US" dirty="0">
                <a:solidFill>
                  <a:schemeClr val="tx1">
                    <a:lumMod val="95000"/>
                    <a:lumOff val="5000"/>
                  </a:schemeClr>
                </a:solidFill>
              </a:rPr>
              <a:t> values and INREADY remains high. Once all the r</a:t>
            </a:r>
            <a:r>
              <a:rPr lang="en-US" baseline="-25000" dirty="0">
                <a:solidFill>
                  <a:schemeClr val="tx1">
                    <a:lumMod val="95000"/>
                    <a:lumOff val="5000"/>
                  </a:schemeClr>
                </a:solidFill>
              </a:rPr>
              <a:t>j</a:t>
            </a:r>
            <a:r>
              <a:rPr lang="en-US" dirty="0">
                <a:solidFill>
                  <a:schemeClr val="tx1">
                    <a:lumMod val="95000"/>
                    <a:lumOff val="5000"/>
                  </a:schemeClr>
                </a:solidFill>
              </a:rPr>
              <a:t> values have been collected, the chip enters state 3</a:t>
            </a:r>
            <a:r>
              <a:rPr lang="en-US" dirty="0" smtClean="0">
                <a:solidFill>
                  <a:schemeClr val="tx1">
                    <a:lumMod val="95000"/>
                    <a:lumOff val="5000"/>
                  </a:schemeClr>
                </a:solidFill>
              </a:rPr>
              <a:t>.</a:t>
            </a:r>
            <a:endParaRPr lang="en-US" dirty="0">
              <a:solidFill>
                <a:schemeClr val="tx1">
                  <a:lumMod val="95000"/>
                  <a:lumOff val="5000"/>
                </a:schemeClr>
              </a:solidFill>
            </a:endParaRPr>
          </a:p>
          <a:p>
            <a:pPr lvl="0"/>
            <a:r>
              <a:rPr lang="en-US" b="1" dirty="0">
                <a:solidFill>
                  <a:schemeClr val="tx1">
                    <a:lumMod val="95000"/>
                    <a:lumOff val="5000"/>
                  </a:schemeClr>
                </a:solidFill>
              </a:rPr>
              <a:t>State 3 (Wait for u</a:t>
            </a:r>
            <a:r>
              <a:rPr lang="en-US" b="1" baseline="-25000" dirty="0">
                <a:solidFill>
                  <a:schemeClr val="tx1">
                    <a:lumMod val="95000"/>
                    <a:lumOff val="5000"/>
                  </a:schemeClr>
                </a:solidFill>
              </a:rPr>
              <a:t>j</a:t>
            </a:r>
            <a:r>
              <a:rPr lang="en-US" b="1" dirty="0">
                <a:solidFill>
                  <a:schemeClr val="tx1">
                    <a:lumMod val="95000"/>
                    <a:lumOff val="5000"/>
                  </a:schemeClr>
                </a:solidFill>
              </a:rPr>
              <a:t>):</a:t>
            </a:r>
            <a:r>
              <a:rPr lang="en-US" dirty="0">
                <a:solidFill>
                  <a:schemeClr val="tx1">
                    <a:lumMod val="95000"/>
                    <a:lumOff val="5000"/>
                  </a:schemeClr>
                </a:solidFill>
              </a:rPr>
              <a:t> INREADY is set high. If FRAME = 1 is seen on the line, the chip enters state 4.</a:t>
            </a:r>
          </a:p>
          <a:p>
            <a:pPr lvl="0"/>
            <a:r>
              <a:rPr lang="en-US" b="1" dirty="0">
                <a:solidFill>
                  <a:schemeClr val="tx1">
                    <a:lumMod val="95000"/>
                    <a:lumOff val="5000"/>
                  </a:schemeClr>
                </a:solidFill>
              </a:rPr>
              <a:t>State 4 (Read u</a:t>
            </a:r>
            <a:r>
              <a:rPr lang="en-US" b="1" baseline="-25000" dirty="0">
                <a:solidFill>
                  <a:schemeClr val="tx1">
                    <a:lumMod val="95000"/>
                    <a:lumOff val="5000"/>
                  </a:schemeClr>
                </a:solidFill>
              </a:rPr>
              <a:t>j</a:t>
            </a:r>
            <a:r>
              <a:rPr lang="en-US" b="1" dirty="0">
                <a:solidFill>
                  <a:schemeClr val="tx1">
                    <a:lumMod val="95000"/>
                    <a:lumOff val="5000"/>
                  </a:schemeClr>
                </a:solidFill>
              </a:rPr>
              <a:t>):</a:t>
            </a:r>
            <a:r>
              <a:rPr lang="en-US" dirty="0">
                <a:solidFill>
                  <a:schemeClr val="tx1">
                    <a:lumMod val="95000"/>
                    <a:lumOff val="5000"/>
                  </a:schemeClr>
                </a:solidFill>
              </a:rPr>
              <a:t> The chip starts reading u</a:t>
            </a:r>
            <a:r>
              <a:rPr lang="en-US" baseline="-25000" dirty="0">
                <a:solidFill>
                  <a:schemeClr val="tx1">
                    <a:lumMod val="95000"/>
                    <a:lumOff val="5000"/>
                  </a:schemeClr>
                </a:solidFill>
              </a:rPr>
              <a:t>j</a:t>
            </a:r>
            <a:r>
              <a:rPr lang="en-US" dirty="0">
                <a:solidFill>
                  <a:schemeClr val="tx1">
                    <a:lumMod val="95000"/>
                    <a:lumOff val="5000"/>
                  </a:schemeClr>
                </a:solidFill>
              </a:rPr>
              <a:t> values and INREADY remains high. Once all the u</a:t>
            </a:r>
            <a:r>
              <a:rPr lang="en-US" baseline="-25000" dirty="0">
                <a:solidFill>
                  <a:schemeClr val="tx1">
                    <a:lumMod val="95000"/>
                    <a:lumOff val="5000"/>
                  </a:schemeClr>
                </a:solidFill>
              </a:rPr>
              <a:t>j</a:t>
            </a:r>
            <a:r>
              <a:rPr lang="en-US" dirty="0">
                <a:solidFill>
                  <a:schemeClr val="tx1">
                    <a:lumMod val="95000"/>
                    <a:lumOff val="5000"/>
                  </a:schemeClr>
                </a:solidFill>
              </a:rPr>
              <a:t> coefficient values have been collected, the chip enters state 5</a:t>
            </a:r>
            <a:r>
              <a:rPr lang="en-US" dirty="0" smtClean="0">
                <a:solidFill>
                  <a:schemeClr val="tx1">
                    <a:lumMod val="95000"/>
                    <a:lumOff val="5000"/>
                  </a:schemeClr>
                </a:solidFill>
              </a:rPr>
              <a:t>.</a:t>
            </a:r>
            <a:endParaRPr lang="en-US" dirty="0">
              <a:solidFill>
                <a:schemeClr val="tx1">
                  <a:lumMod val="95000"/>
                  <a:lumOff val="5000"/>
                </a:schemeClr>
              </a:solidFill>
            </a:endParaRPr>
          </a:p>
          <a:p>
            <a:pPr lvl="0"/>
            <a:r>
              <a:rPr lang="en-US" b="1" dirty="0">
                <a:solidFill>
                  <a:schemeClr val="tx1">
                    <a:lumMod val="95000"/>
                    <a:lumOff val="5000"/>
                  </a:schemeClr>
                </a:solidFill>
              </a:rPr>
              <a:t>State 5 (Wait for input data):</a:t>
            </a:r>
            <a:r>
              <a:rPr lang="en-US" dirty="0">
                <a:solidFill>
                  <a:schemeClr val="tx1">
                    <a:lumMod val="95000"/>
                    <a:lumOff val="5000"/>
                  </a:schemeClr>
                </a:solidFill>
              </a:rPr>
              <a:t> INREADY is set high. If FRAME = 1 is seen on the line, the chip enters State 6. Or else, if RESET_N = 0 is seen, the chip enters State 7.</a:t>
            </a:r>
          </a:p>
          <a:p>
            <a:pPr marR="0" lvl="0" algn="just">
              <a:lnSpc>
                <a:spcPct val="107000"/>
              </a:lnSpc>
              <a:spcBef>
                <a:spcPts val="0"/>
              </a:spcBef>
              <a:spcAft>
                <a:spcPts val="0"/>
              </a:spcAft>
              <a:tabLst>
                <a:tab pos="131445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lumMod val="95000"/>
                  <a:lumOff val="5000"/>
                </a:schemeClr>
              </a:solidFill>
            </a:endParaRPr>
          </a:p>
        </p:txBody>
      </p:sp>
    </p:spTree>
    <p:extLst>
      <p:ext uri="{BB962C8B-B14F-4D97-AF65-F5344CB8AC3E}">
        <p14:creationId xmlns:p14="http://schemas.microsoft.com/office/powerpoint/2010/main" val="743464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1914</TotalTime>
  <Words>1639</Words>
  <Application>Microsoft Office PowerPoint</Application>
  <PresentationFormat>Widescreen</PresentationFormat>
  <Paragraphs>191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Retrospect</vt:lpstr>
      <vt:lpstr>EE6306: ASIC Design     Design of Mini Stereo Digital Signal Audio Processor (MSDAP)     </vt:lpstr>
      <vt:lpstr>Objective</vt:lpstr>
      <vt:lpstr>Algorithm Description</vt:lpstr>
      <vt:lpstr>PowerPoint Presentation</vt:lpstr>
      <vt:lpstr>Block Diagram</vt:lpstr>
      <vt:lpstr>PowerPoint Presentation</vt:lpstr>
      <vt:lpstr>PowerPoint Presentation</vt:lpstr>
      <vt:lpstr>PowerPoint Presentation</vt:lpstr>
      <vt:lpstr>Operation Modes</vt:lpstr>
      <vt:lpstr>PowerPoint Presentation</vt:lpstr>
      <vt:lpstr>Data Formats</vt:lpstr>
      <vt:lpstr>PowerPoint Presentation</vt:lpstr>
      <vt:lpstr>PowerPoint Presentation</vt:lpstr>
      <vt:lpstr>PowerPoint Presentation</vt:lpstr>
      <vt:lpstr>System Settings</vt:lpstr>
      <vt:lpstr>Simulation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Physical Design Flow</vt:lpstr>
      <vt:lpstr>PowerPoint Presentation</vt:lpstr>
      <vt:lpstr>Optimization</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Samiti</dc:creator>
  <cp:lastModifiedBy>Merin Thomas</cp:lastModifiedBy>
  <cp:revision>26</cp:revision>
  <dcterms:created xsi:type="dcterms:W3CDTF">2015-10-21T22:19:47Z</dcterms:created>
  <dcterms:modified xsi:type="dcterms:W3CDTF">2015-12-17T05:10:28Z</dcterms:modified>
</cp:coreProperties>
</file>