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99" r:id="rId3"/>
    <p:sldId id="300" r:id="rId4"/>
    <p:sldId id="302" r:id="rId5"/>
    <p:sldId id="303" r:id="rId6"/>
    <p:sldId id="301" r:id="rId7"/>
    <p:sldId id="309" r:id="rId8"/>
    <p:sldId id="306" r:id="rId9"/>
    <p:sldId id="319" r:id="rId10"/>
    <p:sldId id="324" r:id="rId11"/>
    <p:sldId id="330" r:id="rId12"/>
    <p:sldId id="325" r:id="rId13"/>
    <p:sldId id="326" r:id="rId14"/>
    <p:sldId id="327" r:id="rId15"/>
    <p:sldId id="318" r:id="rId16"/>
    <p:sldId id="328" r:id="rId17"/>
    <p:sldId id="320" r:id="rId18"/>
    <p:sldId id="321" r:id="rId19"/>
    <p:sldId id="322" r:id="rId20"/>
    <p:sldId id="307" r:id="rId21"/>
    <p:sldId id="308" r:id="rId22"/>
    <p:sldId id="312" r:id="rId23"/>
    <p:sldId id="314" r:id="rId24"/>
    <p:sldId id="315" r:id="rId25"/>
    <p:sldId id="316" r:id="rId26"/>
    <p:sldId id="323" r:id="rId27"/>
  </p:sldIdLst>
  <p:sldSz cx="9144000" cy="6858000" type="screen4x3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64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92AB0-8E94-4E2F-A927-94BB43C30B9E}" type="datetimeFigureOut">
              <a:rPr lang="et-EE" smtClean="0"/>
              <a:pPr/>
              <a:t>10.09.2024</a:t>
            </a:fld>
            <a:endParaRPr lang="et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1D296-4B14-41C3-9064-006FB0BB2BCF}" type="slidenum">
              <a:rPr lang="et-EE" smtClean="0"/>
              <a:pPr/>
              <a:t>‹#›</a:t>
            </a:fld>
            <a:endParaRPr lang="et-E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7AAF2F-A63B-4DDF-B855-361D7E792AFC}" type="slidenum">
              <a:rPr lang="en-GB"/>
              <a:pPr/>
              <a:t>10</a:t>
            </a:fld>
            <a:endParaRPr lang="en-GB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t-E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EC65EA-217E-4A19-B67B-4FD7A613CB18}" type="slidenum">
              <a:rPr lang="en-GB"/>
              <a:pPr/>
              <a:t>11</a:t>
            </a:fld>
            <a:endParaRPr lang="en-GB"/>
          </a:p>
        </p:txBody>
      </p:sp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t-E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B51A59-F1C4-4F32-8720-FB2F521604CA}" type="slidenum">
              <a:rPr lang="en-GB"/>
              <a:pPr/>
              <a:t>12</a:t>
            </a:fld>
            <a:endParaRPr lang="en-GB"/>
          </a:p>
        </p:txBody>
      </p:sp>
      <p:sp>
        <p:nvSpPr>
          <p:cNvPr id="4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t-E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CBFE63-3A7E-4DA3-8079-1854A68888AC}" type="slidenum">
              <a:rPr lang="en-GB"/>
              <a:pPr/>
              <a:t>13</a:t>
            </a:fld>
            <a:endParaRPr lang="en-GB"/>
          </a:p>
        </p:txBody>
      </p:sp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t-E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E91E6F-D155-4DA6-87E1-EED6EA2A99B8}" type="slidenum">
              <a:rPr lang="en-GB"/>
              <a:pPr/>
              <a:t>14</a:t>
            </a:fld>
            <a:endParaRPr lang="en-GB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t-E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2C57C09-B5EA-4147-8FDC-D95A02207E60}" type="slidenum">
              <a:rPr lang="en-GB"/>
              <a:pPr/>
              <a:t>16</a:t>
            </a:fld>
            <a:endParaRPr lang="en-GB"/>
          </a:p>
        </p:txBody>
      </p:sp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t-E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4B00-6AB1-427C-83A4-1CACFCEFFA18}" type="datetimeFigureOut">
              <a:rPr lang="et-EE" smtClean="0"/>
              <a:pPr/>
              <a:t>10.09.2024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ABAD-D7AC-4F19-B1D7-7D4A37D4E57D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4B00-6AB1-427C-83A4-1CACFCEFFA18}" type="datetimeFigureOut">
              <a:rPr lang="et-EE" smtClean="0"/>
              <a:pPr/>
              <a:t>10.09.2024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ABAD-D7AC-4F19-B1D7-7D4A37D4E57D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4B00-6AB1-427C-83A4-1CACFCEFFA18}" type="datetimeFigureOut">
              <a:rPr lang="et-EE" smtClean="0"/>
              <a:pPr/>
              <a:t>10.09.2024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ABAD-D7AC-4F19-B1D7-7D4A37D4E57D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4B00-6AB1-427C-83A4-1CACFCEFFA18}" type="datetimeFigureOut">
              <a:rPr lang="et-EE" smtClean="0"/>
              <a:pPr/>
              <a:t>10.09.2024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ABAD-D7AC-4F19-B1D7-7D4A37D4E57D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4B00-6AB1-427C-83A4-1CACFCEFFA18}" type="datetimeFigureOut">
              <a:rPr lang="et-EE" smtClean="0"/>
              <a:pPr/>
              <a:t>10.09.2024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ABAD-D7AC-4F19-B1D7-7D4A37D4E57D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4B00-6AB1-427C-83A4-1CACFCEFFA18}" type="datetimeFigureOut">
              <a:rPr lang="et-EE" smtClean="0"/>
              <a:pPr/>
              <a:t>10.09.2024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ABAD-D7AC-4F19-B1D7-7D4A37D4E57D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4B00-6AB1-427C-83A4-1CACFCEFFA18}" type="datetimeFigureOut">
              <a:rPr lang="et-EE" smtClean="0"/>
              <a:pPr/>
              <a:t>10.09.2024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ABAD-D7AC-4F19-B1D7-7D4A37D4E57D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4B00-6AB1-427C-83A4-1CACFCEFFA18}" type="datetimeFigureOut">
              <a:rPr lang="et-EE" smtClean="0"/>
              <a:pPr/>
              <a:t>10.09.2024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ABAD-D7AC-4F19-B1D7-7D4A37D4E57D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4B00-6AB1-427C-83A4-1CACFCEFFA18}" type="datetimeFigureOut">
              <a:rPr lang="et-EE" smtClean="0"/>
              <a:pPr/>
              <a:t>10.09.2024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ABAD-D7AC-4F19-B1D7-7D4A37D4E57D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4B00-6AB1-427C-83A4-1CACFCEFFA18}" type="datetimeFigureOut">
              <a:rPr lang="et-EE" smtClean="0"/>
              <a:pPr/>
              <a:t>10.09.2024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ABAD-D7AC-4F19-B1D7-7D4A37D4E57D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4B00-6AB1-427C-83A4-1CACFCEFFA18}" type="datetimeFigureOut">
              <a:rPr lang="et-EE" smtClean="0"/>
              <a:pPr/>
              <a:t>10.09.2024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ABAD-D7AC-4F19-B1D7-7D4A37D4E57D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14B00-6AB1-427C-83A4-1CACFCEFFA18}" type="datetimeFigureOut">
              <a:rPr lang="et-EE" smtClean="0"/>
              <a:pPr/>
              <a:t>10.09.2024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DABAD-D7AC-4F19-B1D7-7D4A37D4E57D}" type="slidenum">
              <a:rPr lang="et-EE" smtClean="0"/>
              <a:pPr/>
              <a:t>‹#›</a:t>
            </a:fld>
            <a:endParaRPr lang="et-E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eb.stanford.edu/~laurik/.book2software/twolc.pdf" TargetMode="External"/><Relationship Id="rId2" Type="http://schemas.openxmlformats.org/officeDocument/2006/relationships/hyperlink" Target="http://www.stanford.edu/~laurik/fsmbook/hom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 smtClean="0"/>
              <a:t>Lõplikud automaadid ja -muundurid</a:t>
            </a:r>
            <a:endParaRPr lang="et-E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t-E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 err="1" smtClean="0"/>
              <a:t>Lõplike</a:t>
            </a:r>
            <a:r>
              <a:rPr lang="en-GB" sz="3600" dirty="0" smtClean="0"/>
              <a:t> </a:t>
            </a:r>
            <a:r>
              <a:rPr lang="en-GB" sz="3600" dirty="0" err="1" smtClean="0"/>
              <a:t>automaatide</a:t>
            </a:r>
            <a:r>
              <a:rPr lang="et-EE" sz="3600" dirty="0" smtClean="0"/>
              <a:t> koht </a:t>
            </a:r>
            <a:r>
              <a:rPr lang="et-EE" sz="3600" dirty="0" smtClean="0"/>
              <a:t>keelegrammatikate </a:t>
            </a:r>
            <a:r>
              <a:rPr lang="et-EE" sz="3600" dirty="0" smtClean="0"/>
              <a:t>hierarhias</a:t>
            </a:r>
            <a:endParaRPr lang="en-GB" sz="3600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indent="-341313" algn="l"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dirty="0"/>
              <a:t>“</a:t>
            </a:r>
            <a:r>
              <a:rPr lang="en-GB" i="1" dirty="0"/>
              <a:t>English is not a finite state language.</a:t>
            </a:r>
            <a:r>
              <a:rPr lang="en-GB" dirty="0"/>
              <a:t>” (Chomsky “Syntactic structures” 1957)</a:t>
            </a:r>
          </a:p>
          <a:p>
            <a:pPr indent="-341313" algn="l"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dirty="0"/>
              <a:t>Chomsky </a:t>
            </a:r>
            <a:r>
              <a:rPr lang="en-GB" dirty="0" err="1"/>
              <a:t>hierarhia</a:t>
            </a:r>
            <a:r>
              <a:rPr lang="en-GB" dirty="0"/>
              <a:t>:</a:t>
            </a:r>
          </a:p>
        </p:txBody>
      </p:sp>
      <p:sp>
        <p:nvSpPr>
          <p:cNvPr id="11267" name="Oval 3"/>
          <p:cNvSpPr>
            <a:spLocks noChangeArrowheads="1"/>
          </p:cNvSpPr>
          <p:nvPr/>
        </p:nvSpPr>
        <p:spPr bwMode="auto">
          <a:xfrm>
            <a:off x="1600200" y="3657600"/>
            <a:ext cx="6019800" cy="2743200"/>
          </a:xfrm>
          <a:prstGeom prst="ellipse">
            <a:avLst/>
          </a:prstGeom>
          <a:solidFill>
            <a:srgbClr val="00CC99"/>
          </a:solidFill>
          <a:ln w="1260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t-EE"/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1676400" y="4038600"/>
            <a:ext cx="4953000" cy="2133600"/>
          </a:xfrm>
          <a:prstGeom prst="ellipse">
            <a:avLst/>
          </a:prstGeom>
          <a:solidFill>
            <a:srgbClr val="00CC99"/>
          </a:solidFill>
          <a:ln w="1260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t-EE"/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2057400" y="4648200"/>
            <a:ext cx="1752600" cy="1143000"/>
          </a:xfrm>
          <a:prstGeom prst="ellipse">
            <a:avLst/>
          </a:prstGeom>
          <a:solidFill>
            <a:srgbClr val="00CC99"/>
          </a:solidFill>
          <a:ln w="1260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t-EE"/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1752600" y="4419600"/>
            <a:ext cx="3276600" cy="1524000"/>
          </a:xfrm>
          <a:prstGeom prst="ellipse">
            <a:avLst/>
          </a:prstGeom>
          <a:solidFill>
            <a:srgbClr val="00CC99"/>
          </a:solidFill>
          <a:ln w="1260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t-EE"/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1981200" y="4800600"/>
            <a:ext cx="1676400" cy="990600"/>
          </a:xfrm>
          <a:prstGeom prst="ellipse">
            <a:avLst/>
          </a:prstGeom>
          <a:solidFill>
            <a:srgbClr val="00CC99"/>
          </a:solidFill>
          <a:ln w="1260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t-EE" sz="2800" dirty="0" smtClean="0">
                <a:solidFill>
                  <a:srgbClr val="FFFFFF"/>
                </a:solidFill>
                <a:ea typeface="Noto Sans CJK SC Regular" charset="0"/>
                <a:cs typeface="Noto Sans CJK SC Regular" charset="0"/>
              </a:rPr>
              <a:t>Lõplik</a:t>
            </a:r>
            <a:endParaRPr lang="et-EE" sz="2800" dirty="0">
              <a:solidFill>
                <a:srgbClr val="FFFFFF"/>
              </a:solidFill>
              <a:ea typeface="Noto Sans CJK SC Regular" charset="0"/>
              <a:cs typeface="Noto Sans CJK SC Regular" charset="0"/>
            </a:endParaRP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3347864" y="4509120"/>
            <a:ext cx="1687027" cy="9683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t-EE" sz="2800" dirty="0" smtClean="0">
                <a:solidFill>
                  <a:srgbClr val="FFFFFF"/>
                </a:solidFill>
                <a:ea typeface="Noto Sans CJK SC Regular" charset="0"/>
                <a:cs typeface="Noto Sans CJK SC Regular" charset="0"/>
              </a:rPr>
              <a:t>Konteksti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t-EE" sz="2800" dirty="0" smtClean="0">
                <a:solidFill>
                  <a:srgbClr val="FFFFFF"/>
                </a:solidFill>
                <a:ea typeface="Noto Sans CJK SC Regular" charset="0"/>
                <a:cs typeface="Noto Sans CJK SC Regular" charset="0"/>
              </a:rPr>
              <a:t>   vaba</a:t>
            </a:r>
            <a:endParaRPr lang="et-EE" sz="2800" dirty="0">
              <a:solidFill>
                <a:srgbClr val="FFFFFF"/>
              </a:solidFill>
              <a:ea typeface="Noto Sans CJK SC Regular" charset="0"/>
              <a:cs typeface="Noto Sans CJK SC Regular" charset="0"/>
            </a:endParaRP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4648200" y="4419600"/>
            <a:ext cx="2057400" cy="956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t-EE" sz="2800" dirty="0">
                <a:solidFill>
                  <a:srgbClr val="FFFFFF"/>
                </a:solidFill>
                <a:ea typeface="Noto Sans CJK SC Regular" charset="0"/>
                <a:cs typeface="Noto Sans CJK SC Regular" charset="0"/>
              </a:rPr>
              <a:t> </a:t>
            </a:r>
            <a:r>
              <a:rPr lang="et-EE" sz="2800" dirty="0" smtClean="0">
                <a:solidFill>
                  <a:srgbClr val="FFFFFF"/>
                </a:solidFill>
                <a:ea typeface="Noto Sans CJK SC Regular" charset="0"/>
                <a:cs typeface="Noto Sans CJK SC Regular" charset="0"/>
              </a:rPr>
              <a:t>Konteksti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t-EE" sz="2800" dirty="0" smtClean="0">
                <a:solidFill>
                  <a:srgbClr val="FFFFFF"/>
                </a:solidFill>
                <a:ea typeface="Noto Sans CJK SC Regular" charset="0"/>
                <a:cs typeface="Noto Sans CJK SC Regular" charset="0"/>
              </a:rPr>
              <a:t>       tundlik</a:t>
            </a:r>
            <a:endParaRPr lang="et-EE" sz="2800" dirty="0">
              <a:solidFill>
                <a:srgbClr val="FFFFFF"/>
              </a:solidFill>
              <a:ea typeface="Noto Sans CJK SC Regular" charset="0"/>
              <a:cs typeface="Noto Sans CJK SC Regular" charset="0"/>
            </a:endParaRP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5033963" y="3733800"/>
            <a:ext cx="2033227" cy="956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t-EE" sz="2800" dirty="0" err="1" smtClean="0">
                <a:solidFill>
                  <a:srgbClr val="FFFFFF"/>
                </a:solidFill>
                <a:ea typeface="Noto Sans CJK SC Regular" charset="0"/>
                <a:cs typeface="Noto Sans CJK SC Regular" charset="0"/>
              </a:rPr>
              <a:t>Turingu</a:t>
            </a:r>
            <a:endParaRPr lang="et-EE" sz="2800" dirty="0">
              <a:solidFill>
                <a:srgbClr val="FFFFFF"/>
              </a:solidFill>
              <a:ea typeface="Noto Sans CJK SC Regular" charset="0"/>
              <a:cs typeface="Noto Sans CJK SC Regular" charset="0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t-EE" sz="2800" dirty="0">
                <a:solidFill>
                  <a:srgbClr val="FFFFFF"/>
                </a:solidFill>
                <a:ea typeface="Noto Sans CJK SC Regular" charset="0"/>
                <a:cs typeface="Noto Sans CJK SC Regular" charset="0"/>
              </a:rPr>
              <a:t>            </a:t>
            </a:r>
            <a:r>
              <a:rPr lang="et-EE" sz="2800" dirty="0" smtClean="0">
                <a:solidFill>
                  <a:srgbClr val="FFFFFF"/>
                </a:solidFill>
                <a:ea typeface="Noto Sans CJK SC Regular" charset="0"/>
                <a:cs typeface="Noto Sans CJK SC Regular" charset="0"/>
              </a:rPr>
              <a:t>masin</a:t>
            </a:r>
            <a:endParaRPr lang="et-EE" sz="2800" dirty="0">
              <a:solidFill>
                <a:srgbClr val="FFFFFF"/>
              </a:solidFill>
              <a:ea typeface="Noto Sans CJK SC Regular" charset="0"/>
              <a:cs typeface="Noto Sans CJK SC Regular" charset="0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t-EE" sz="3600" dirty="0" smtClean="0"/>
              <a:t>Generatiivne fonoloogia</a:t>
            </a:r>
            <a:endParaRPr lang="en-GB" sz="36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ln/>
        </p:spPr>
        <p:txBody>
          <a:bodyPr>
            <a:normAutofit/>
          </a:bodyPr>
          <a:lstStyle/>
          <a:p>
            <a:pPr marL="341313" indent="-341313" algn="l">
              <a:buClr>
                <a:srgbClr val="FFFFFF"/>
              </a:buClr>
              <a:buFont typeface="Times New Roman" pitchFamily="16" charset="0"/>
              <a:buChar char="•"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t-EE" sz="2800" dirty="0" err="1"/>
              <a:t>Chomsky</a:t>
            </a:r>
            <a:r>
              <a:rPr lang="et-EE" sz="2800" dirty="0"/>
              <a:t>, Halle (1968) </a:t>
            </a:r>
            <a:r>
              <a:rPr lang="et-EE" sz="2800" dirty="0" smtClean="0"/>
              <a:t>kasutasid </a:t>
            </a:r>
            <a:r>
              <a:rPr lang="et-EE" sz="2800" dirty="0" err="1"/>
              <a:t>morf</a:t>
            </a:r>
            <a:r>
              <a:rPr lang="et-EE" sz="2800" dirty="0"/>
              <a:t>. sünteesiks </a:t>
            </a:r>
            <a:r>
              <a:rPr lang="et-EE" sz="2800" u="sng" dirty="0"/>
              <a:t>kontekstitundlike ümberkirjutusreeglite</a:t>
            </a:r>
            <a:r>
              <a:rPr lang="et-EE" sz="2800" dirty="0"/>
              <a:t> järjestikust rakendamist, et teisendada abstraktne fonoloogiline esitus pindesituseks (sõnavormiks) läbi vahepealsete esituste.</a:t>
            </a:r>
            <a:r>
              <a:rPr lang="et-EE" dirty="0"/>
              <a:t> </a:t>
            </a:r>
          </a:p>
          <a:p>
            <a:pPr marL="341313" indent="-341313" algn="l">
              <a:buClr>
                <a:srgbClr val="FFFFFF"/>
              </a:buClr>
              <a:buFont typeface="Times New Roman" pitchFamily="16" charset="0"/>
              <a:buChar char="•"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t-EE" dirty="0"/>
              <a:t>Reeglite üldkuju: x </a:t>
            </a:r>
            <a:r>
              <a:rPr lang="et-EE" dirty="0">
                <a:latin typeface="Symbol" pitchFamily="16" charset="2"/>
                <a:ea typeface="Symbol" pitchFamily="16" charset="2"/>
                <a:cs typeface="Symbol" pitchFamily="16" charset="2"/>
              </a:rPr>
              <a:t></a:t>
            </a:r>
            <a:r>
              <a:rPr lang="et-EE" dirty="0"/>
              <a:t> y / z _ w, </a:t>
            </a:r>
          </a:p>
          <a:p>
            <a:pPr marL="341313" indent="-339725">
              <a:buClrTx/>
              <a:buFontTx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t-EE" sz="2800" dirty="0"/>
              <a:t>kus x, y, z, w on suvalise keerukusega tunnusstruktuurid.</a:t>
            </a:r>
            <a:r>
              <a:rPr lang="et-EE" dirty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t-EE" sz="3600" dirty="0" smtClean="0"/>
              <a:t>Aga:</a:t>
            </a:r>
            <a:endParaRPr lang="en-GB" sz="3600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  <a:ln/>
        </p:spPr>
        <p:txBody>
          <a:bodyPr>
            <a:normAutofit fontScale="92500"/>
          </a:bodyPr>
          <a:lstStyle/>
          <a:p>
            <a:pPr marL="341313" indent="-339725" algn="l">
              <a:spcBef>
                <a:spcPts val="700"/>
              </a:spcBef>
              <a:buClr>
                <a:srgbClr val="FFFFFF"/>
              </a:buClr>
              <a:buFont typeface="Times New Roman" pitchFamily="16" charset="0"/>
              <a:buChar char="•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t-EE" sz="2800" dirty="0" smtClean="0"/>
              <a:t>D</a:t>
            </a:r>
            <a:r>
              <a:rPr lang="et-EE" sz="2800" dirty="0"/>
              <a:t>. </a:t>
            </a:r>
            <a:r>
              <a:rPr lang="et-EE" sz="2800" dirty="0" err="1"/>
              <a:t>Johnson</a:t>
            </a:r>
            <a:r>
              <a:rPr lang="et-EE" sz="2800" dirty="0"/>
              <a:t>, 1972: Fonoloogilised ümberkirjutusreeglid ei ole sisuliselt kontekstitundlikud, vaid neid saab  kirjeldada lõplike </a:t>
            </a:r>
            <a:r>
              <a:rPr lang="et-EE" sz="2800" dirty="0" smtClean="0"/>
              <a:t>muunduritena (</a:t>
            </a:r>
            <a:r>
              <a:rPr lang="et-EE" sz="2800" i="1" dirty="0" err="1" smtClean="0"/>
              <a:t>finite-state</a:t>
            </a:r>
            <a:r>
              <a:rPr lang="et-EE" sz="2800" i="1" dirty="0" smtClean="0"/>
              <a:t> </a:t>
            </a:r>
            <a:r>
              <a:rPr lang="et-EE" sz="2800" i="1" dirty="0" err="1"/>
              <a:t>transducer</a:t>
            </a:r>
            <a:r>
              <a:rPr lang="et-EE" sz="2800" dirty="0" smtClean="0"/>
              <a:t>).</a:t>
            </a:r>
          </a:p>
          <a:p>
            <a:pPr marL="341313" indent="-339725" algn="l">
              <a:spcBef>
                <a:spcPts val="700"/>
              </a:spcBef>
              <a:buClr>
                <a:srgbClr val="FFFFFF"/>
              </a:buClr>
              <a:buFont typeface="Times New Roman" pitchFamily="16" charset="0"/>
              <a:buChar char="•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t-EE" sz="2800" dirty="0" smtClean="0"/>
              <a:t>(Taasavastasid Kaplan, </a:t>
            </a:r>
            <a:r>
              <a:rPr lang="et-EE" sz="2800" dirty="0" err="1" smtClean="0"/>
              <a:t>Kay</a:t>
            </a:r>
            <a:r>
              <a:rPr lang="et-EE" sz="2800" dirty="0" smtClean="0"/>
              <a:t> 1980ndatel)</a:t>
            </a:r>
            <a:endParaRPr lang="et-EE" sz="2800" dirty="0"/>
          </a:p>
          <a:p>
            <a:pPr marL="341313" indent="-339725" algn="l">
              <a:buClr>
                <a:srgbClr val="FFFFFF"/>
              </a:buClr>
              <a:buFont typeface="Times New Roman" pitchFamily="16" charset="0"/>
              <a:buChar char="•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t-EE" sz="2800" dirty="0" smtClean="0"/>
          </a:p>
          <a:p>
            <a:pPr marL="341313" indent="-339725">
              <a:buClr>
                <a:srgbClr val="FFFFFF"/>
              </a:buClr>
              <a:buFont typeface="Times New Roman" pitchFamily="16" charset="0"/>
              <a:buChar char="•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t-EE" sz="2800" dirty="0" err="1" smtClean="0"/>
              <a:t>Schützenberger</a:t>
            </a:r>
            <a:r>
              <a:rPr lang="et-EE" sz="2800" dirty="0"/>
              <a:t>, 1961: Kui kaks lõplikku </a:t>
            </a:r>
            <a:r>
              <a:rPr lang="et-EE" sz="2800" dirty="0" smtClean="0"/>
              <a:t>muundurit rakendada </a:t>
            </a:r>
            <a:r>
              <a:rPr lang="et-EE" sz="2800" dirty="0"/>
              <a:t>järjestikku, siis leidub üks lõplik </a:t>
            </a:r>
            <a:r>
              <a:rPr lang="et-EE" sz="2800" dirty="0" smtClean="0"/>
              <a:t>muundur, </a:t>
            </a:r>
            <a:r>
              <a:rPr lang="et-EE" sz="2800" dirty="0"/>
              <a:t>mis on nende kahe </a:t>
            </a:r>
            <a:r>
              <a:rPr lang="et-EE" sz="2800" dirty="0" smtClean="0"/>
              <a:t>kompositsioon</a:t>
            </a:r>
            <a:r>
              <a:rPr lang="et-EE" sz="2800" dirty="0"/>
              <a:t>.</a:t>
            </a:r>
            <a:r>
              <a:rPr lang="et-EE" dirty="0"/>
              <a:t>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t-EE" sz="3600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indent="-341313" algn="l">
              <a:spcBef>
                <a:spcPts val="70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t-EE" sz="2800" dirty="0"/>
              <a:t>Kompositsiooni üldistus n </a:t>
            </a:r>
            <a:r>
              <a:rPr lang="et-EE" sz="2800" dirty="0" smtClean="0"/>
              <a:t>muundurile: </a:t>
            </a:r>
            <a:r>
              <a:rPr lang="et-EE" sz="2800" dirty="0"/>
              <a:t>saame läbi ilma vaheesitusteta – süvaesitus teisendatakse pindesituseks üheainsa </a:t>
            </a:r>
            <a:r>
              <a:rPr lang="et-EE" sz="2800" dirty="0" smtClean="0"/>
              <a:t>monoliitse lõpliku muunduri abil!</a:t>
            </a:r>
            <a:endParaRPr lang="et-EE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515144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t-EE" sz="3600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4" y="1844824"/>
            <a:ext cx="7772400" cy="4752528"/>
          </a:xfrm>
          <a:ln/>
        </p:spPr>
        <p:txBody>
          <a:bodyPr>
            <a:normAutofit lnSpcReduction="10000"/>
          </a:bodyPr>
          <a:lstStyle/>
          <a:p>
            <a:pPr lvl="2" indent="-227013">
              <a:buClrTx/>
              <a:buFontTx/>
              <a:buNone/>
              <a:tabLst>
                <a:tab pos="11430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t-EE" sz="2800" dirty="0"/>
              <a:t>Süvaesitus</a:t>
            </a:r>
            <a:r>
              <a:rPr lang="et-EE" dirty="0"/>
              <a:t>			 </a:t>
            </a:r>
            <a:r>
              <a:rPr lang="et-EE" sz="2800" dirty="0" err="1"/>
              <a:t>Süvaesitus</a:t>
            </a:r>
            <a:r>
              <a:rPr lang="et-EE" sz="2800" dirty="0"/>
              <a:t> </a:t>
            </a:r>
            <a:r>
              <a:rPr lang="et-EE" sz="2800" dirty="0" smtClean="0"/>
              <a:t>	</a:t>
            </a:r>
            <a:r>
              <a:rPr lang="et-EE" dirty="0"/>
              <a:t>		</a:t>
            </a:r>
          </a:p>
          <a:p>
            <a:pPr indent="-341313">
              <a:buClrTx/>
              <a:buFontTx/>
              <a:buNone/>
              <a:tabLst>
                <a:tab pos="11430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t-EE" dirty="0"/>
          </a:p>
          <a:p>
            <a:pPr indent="-341313">
              <a:buClrTx/>
              <a:buFontTx/>
              <a:buNone/>
              <a:tabLst>
                <a:tab pos="11430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t-EE" dirty="0"/>
              <a:t>	</a:t>
            </a:r>
          </a:p>
          <a:p>
            <a:pPr indent="-341313">
              <a:buClrTx/>
              <a:buFontTx/>
              <a:buNone/>
              <a:tabLst>
                <a:tab pos="11430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t-EE" dirty="0"/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11430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t-EE" sz="2800" dirty="0"/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11430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t-EE" sz="2800" dirty="0" smtClean="0"/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11430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t-EE" sz="2800" dirty="0"/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11430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t-EE" sz="2800" dirty="0" smtClean="0"/>
              <a:t>        Pindesitus</a:t>
            </a:r>
            <a:r>
              <a:rPr lang="et-EE" dirty="0"/>
              <a:t>			</a:t>
            </a:r>
            <a:r>
              <a:rPr lang="et-EE" sz="2800" dirty="0" err="1"/>
              <a:t>Pindesitus</a:t>
            </a:r>
            <a:endParaRPr lang="et-EE" sz="2800" dirty="0"/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11430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t-EE" sz="2800" dirty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953000" y="2743200"/>
            <a:ext cx="2560638" cy="246856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t-EE" dirty="0">
              <a:solidFill>
                <a:srgbClr val="FFFFFF"/>
              </a:solidFill>
              <a:ea typeface="Noto Sans CJK SC Regular" charset="0"/>
              <a:cs typeface="Noto Sans CJK SC Regular" charset="0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t-EE" dirty="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”Üks suur reegel” </a:t>
            </a:r>
            <a:r>
              <a:rPr lang="et-EE" dirty="0" smtClean="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= </a:t>
            </a:r>
            <a:r>
              <a:rPr lang="et-EE" dirty="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lõplik </a:t>
            </a:r>
            <a:r>
              <a:rPr lang="et-EE" dirty="0" smtClean="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muundur (</a:t>
            </a:r>
            <a:r>
              <a:rPr lang="et-EE" b="1" dirty="0" smtClean="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FST</a:t>
            </a:r>
            <a:r>
              <a:rPr lang="et-EE" dirty="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)</a:t>
            </a:r>
            <a:r>
              <a:rPr lang="et-EE" dirty="0">
                <a:solidFill>
                  <a:srgbClr val="FFFFFF"/>
                </a:solidFill>
                <a:ea typeface="Noto Sans CJK SC Regular" charset="0"/>
                <a:cs typeface="Noto Sans CJK SC Regular" charset="0"/>
              </a:rPr>
              <a:t>  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752600" y="2743200"/>
            <a:ext cx="1096963" cy="3667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t-EE" sz="200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Reegel</a:t>
            </a:r>
            <a:r>
              <a:rPr lang="et-EE" sz="2000" baseline="-2500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1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752600" y="3505200"/>
            <a:ext cx="1096963" cy="3667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t-EE" sz="200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Reegel</a:t>
            </a:r>
            <a:r>
              <a:rPr lang="et-EE" sz="2000" baseline="-2500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2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1752600" y="4876800"/>
            <a:ext cx="1096963" cy="3667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t-EE" sz="200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Reegel</a:t>
            </a:r>
            <a:r>
              <a:rPr lang="et-EE" sz="2000" baseline="-2500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n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752600" y="4191000"/>
            <a:ext cx="1096963" cy="366713"/>
          </a:xfrm>
          <a:prstGeom prst="rect">
            <a:avLst/>
          </a:prstGeom>
          <a:solidFill>
            <a:srgbClr val="006666"/>
          </a:solidFill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t-EE" sz="200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………..</a:t>
            </a: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2286000" y="2362200"/>
            <a:ext cx="1588" cy="3651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t-EE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2286000" y="5410200"/>
            <a:ext cx="1588" cy="3651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t-EE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2286000" y="3124200"/>
            <a:ext cx="1588" cy="3651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t-EE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>
            <a:off x="2286000" y="3886200"/>
            <a:ext cx="1588" cy="3651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t-EE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2286000" y="4572000"/>
            <a:ext cx="1588" cy="3651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t-EE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6477000" y="5334000"/>
            <a:ext cx="1588" cy="3651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t-EE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6172200" y="2362200"/>
            <a:ext cx="1588" cy="3651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t-E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Analüüs ja süntees FST kombel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1313">
              <a:buFont typeface="Arial" charset="0"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t-EE" sz="1600" dirty="0" smtClean="0"/>
          </a:p>
          <a:p>
            <a:pPr indent="-341313">
              <a:buFont typeface="Arial" charset="0"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t-EE" dirty="0" err="1" smtClean="0">
                <a:solidFill>
                  <a:schemeClr val="tx2"/>
                </a:solidFill>
              </a:rPr>
              <a:t>jalg+Sg+Ela</a:t>
            </a:r>
            <a:r>
              <a:rPr lang="et-EE" dirty="0" smtClean="0">
                <a:solidFill>
                  <a:schemeClr val="tx2"/>
                </a:solidFill>
              </a:rPr>
              <a:t> </a:t>
            </a:r>
            <a:r>
              <a:rPr lang="et-EE" dirty="0" smtClean="0"/>
              <a:t>         </a:t>
            </a:r>
            <a:r>
              <a:rPr lang="et-EE" sz="2400" dirty="0" smtClean="0"/>
              <a:t>m</a:t>
            </a:r>
            <a:r>
              <a:rPr lang="en-GB" sz="2400" dirty="0" err="1" smtClean="0"/>
              <a:t>orfoloogili</a:t>
            </a:r>
            <a:r>
              <a:rPr lang="et-EE" sz="2400" dirty="0" err="1" smtClean="0"/>
              <a:t>ne</a:t>
            </a:r>
            <a:r>
              <a:rPr lang="en-GB" sz="2400" dirty="0" smtClean="0"/>
              <a:t> </a:t>
            </a:r>
            <a:r>
              <a:rPr lang="en-GB" sz="2400" dirty="0" err="1" smtClean="0"/>
              <a:t>tõlgendus</a:t>
            </a:r>
            <a:r>
              <a:rPr lang="et-EE" sz="2400" dirty="0" smtClean="0"/>
              <a:t> = sõnastikuvorm</a:t>
            </a:r>
            <a:endParaRPr lang="en-GB" sz="2400" dirty="0" smtClean="0"/>
          </a:p>
          <a:p>
            <a:pPr indent="-341313">
              <a:buFont typeface="Arial" charset="0"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t-EE" sz="1600" dirty="0" smtClean="0"/>
          </a:p>
          <a:p>
            <a:pPr indent="-341313">
              <a:buFont typeface="Arial" charset="0"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t-EE" sz="2400" dirty="0" smtClean="0"/>
          </a:p>
          <a:p>
            <a:pPr indent="-341313">
              <a:buFont typeface="Arial" charset="0"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t-EE" sz="2400" dirty="0" smtClean="0"/>
              <a:t>  analüüs               universaalne                                     süntees</a:t>
            </a:r>
          </a:p>
          <a:p>
            <a:pPr indent="-341313"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t-EE" sz="2400" dirty="0" smtClean="0"/>
              <a:t>  (</a:t>
            </a:r>
            <a:r>
              <a:rPr lang="et-EE" sz="2400" dirty="0" err="1" smtClean="0"/>
              <a:t>lookup</a:t>
            </a:r>
            <a:r>
              <a:rPr lang="et-EE" sz="2400" dirty="0" smtClean="0"/>
              <a:t>)                   mootor           keele                  (</a:t>
            </a:r>
            <a:r>
              <a:rPr lang="et-EE" sz="2400" dirty="0" err="1" smtClean="0"/>
              <a:t>lookdown</a:t>
            </a:r>
            <a:r>
              <a:rPr lang="et-EE" sz="2400" dirty="0" smtClean="0"/>
              <a:t>)</a:t>
            </a:r>
          </a:p>
          <a:p>
            <a:pPr indent="-341313"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t-EE" sz="2400" dirty="0" smtClean="0"/>
              <a:t>                                                            reeglid</a:t>
            </a:r>
          </a:p>
          <a:p>
            <a:pPr indent="-341313"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t-EE" dirty="0" smtClean="0"/>
          </a:p>
          <a:p>
            <a:pPr indent="-341313"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t-EE" dirty="0" smtClean="0"/>
              <a:t>           </a:t>
            </a:r>
            <a:r>
              <a:rPr lang="et-EE" dirty="0" smtClean="0">
                <a:solidFill>
                  <a:schemeClr val="tx2"/>
                </a:solidFill>
              </a:rPr>
              <a:t>jalast</a:t>
            </a:r>
            <a:r>
              <a:rPr lang="et-EE" dirty="0" smtClean="0"/>
              <a:t>                         </a:t>
            </a:r>
            <a:r>
              <a:rPr lang="et-EE" sz="2400" dirty="0" smtClean="0"/>
              <a:t>s</a:t>
            </a:r>
            <a:r>
              <a:rPr lang="en-GB" sz="2400" dirty="0" err="1" smtClean="0"/>
              <a:t>õnavorm</a:t>
            </a:r>
            <a:r>
              <a:rPr lang="et-EE" sz="2400" dirty="0" smtClean="0"/>
              <a:t> = pindvorm</a:t>
            </a:r>
            <a:endParaRPr lang="en-GB" sz="2400" dirty="0" smtClean="0"/>
          </a:p>
          <a:p>
            <a:pPr indent="-341313"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GB" dirty="0" smtClean="0"/>
          </a:p>
          <a:p>
            <a:pPr indent="-341313"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GB" dirty="0" smtClean="0"/>
          </a:p>
          <a:p>
            <a:pPr indent="-341313"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GB" dirty="0" smtClean="0"/>
          </a:p>
          <a:p>
            <a:pPr indent="-341313"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GB" dirty="0" smtClean="0"/>
          </a:p>
          <a:p>
            <a:pPr indent="-341313"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GB" dirty="0" smtClean="0"/>
          </a:p>
          <a:p>
            <a:pPr indent="-341313"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t-EE" dirty="0" smtClean="0"/>
          </a:p>
          <a:p>
            <a:pPr>
              <a:buFont typeface="Arial" charset="0"/>
              <a:buNone/>
              <a:defRPr/>
            </a:pPr>
            <a:endParaRPr lang="et-EE" dirty="0"/>
          </a:p>
        </p:txBody>
      </p:sp>
      <p:sp>
        <p:nvSpPr>
          <p:cNvPr id="4" name="Rectangle 3"/>
          <p:cNvSpPr/>
          <p:nvPr/>
        </p:nvSpPr>
        <p:spPr>
          <a:xfrm>
            <a:off x="2411413" y="2781300"/>
            <a:ext cx="3816350" cy="2087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443663" y="2636838"/>
            <a:ext cx="0" cy="244792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1979613" y="2636838"/>
            <a:ext cx="71437" cy="244792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627784" y="2924944"/>
            <a:ext cx="1656184" cy="180020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10" name="Rectangle 9"/>
          <p:cNvSpPr/>
          <p:nvPr/>
        </p:nvSpPr>
        <p:spPr>
          <a:xfrm>
            <a:off x="4356100" y="2924175"/>
            <a:ext cx="1655763" cy="1800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620688"/>
            <a:ext cx="7772400" cy="5475312"/>
          </a:xfrm>
          <a:ln/>
        </p:spPr>
        <p:txBody>
          <a:bodyPr>
            <a:normAutofit/>
          </a:bodyPr>
          <a:lstStyle/>
          <a:p>
            <a:pPr marL="341313" indent="-341313" algn="l">
              <a:buClr>
                <a:srgbClr val="FFFFFF"/>
              </a:buClr>
              <a:buFont typeface="Times New Roman" pitchFamily="16" charset="0"/>
              <a:buChar char="•"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t-EE" dirty="0" smtClean="0"/>
          </a:p>
          <a:p>
            <a:pPr marL="341313" indent="-341313" algn="l">
              <a:buClr>
                <a:srgbClr val="FFFFFF"/>
              </a:buClr>
              <a:buFont typeface="Times New Roman" pitchFamily="16" charset="0"/>
              <a:buChar char="•"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Lõplikel</a:t>
            </a:r>
            <a:r>
              <a:rPr lang="en-GB" dirty="0" smtClean="0"/>
              <a:t> </a:t>
            </a:r>
            <a:r>
              <a:rPr lang="et-EE" dirty="0" smtClean="0"/>
              <a:t>muunduritel </a:t>
            </a:r>
            <a:r>
              <a:rPr lang="en-GB" dirty="0" err="1" smtClean="0"/>
              <a:t>põhineva</a:t>
            </a:r>
            <a:r>
              <a:rPr lang="en-GB" dirty="0" smtClean="0"/>
              <a:t> </a:t>
            </a:r>
            <a:r>
              <a:rPr lang="en-GB" dirty="0" err="1"/>
              <a:t>arvutimorfoloogia</a:t>
            </a:r>
            <a:r>
              <a:rPr lang="en-GB" dirty="0"/>
              <a:t> </a:t>
            </a:r>
            <a:r>
              <a:rPr lang="en-GB" dirty="0" err="1"/>
              <a:t>põhiväide</a:t>
            </a:r>
            <a:r>
              <a:rPr lang="en-GB" dirty="0"/>
              <a:t>:</a:t>
            </a:r>
          </a:p>
          <a:p>
            <a:pPr marL="341313" indent="-341313" algn="l">
              <a:buClr>
                <a:srgbClr val="FFFFFF"/>
              </a:buClr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  <a:p>
            <a:pPr marL="341313" indent="-339725" algn="l">
              <a:buClrTx/>
              <a:buFontTx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i="1" dirty="0" err="1"/>
              <a:t>Seos</a:t>
            </a:r>
            <a:r>
              <a:rPr lang="en-GB" i="1" dirty="0"/>
              <a:t> </a:t>
            </a:r>
            <a:r>
              <a:rPr lang="en-GB" i="1" dirty="0" err="1"/>
              <a:t>keele</a:t>
            </a:r>
            <a:r>
              <a:rPr lang="en-GB" i="1" dirty="0"/>
              <a:t> </a:t>
            </a:r>
            <a:r>
              <a:rPr lang="en-GB" i="1" dirty="0" err="1"/>
              <a:t>sõnavormide</a:t>
            </a:r>
            <a:r>
              <a:rPr lang="en-GB" i="1" dirty="0"/>
              <a:t> ja </a:t>
            </a:r>
            <a:r>
              <a:rPr lang="en-GB" i="1" dirty="0" err="1"/>
              <a:t>nende</a:t>
            </a:r>
            <a:r>
              <a:rPr lang="en-GB" i="1" dirty="0"/>
              <a:t> </a:t>
            </a:r>
            <a:r>
              <a:rPr lang="en-GB" i="1" dirty="0" err="1"/>
              <a:t>algvormide</a:t>
            </a:r>
            <a:r>
              <a:rPr lang="en-GB" i="1" dirty="0"/>
              <a:t> e. </a:t>
            </a:r>
            <a:r>
              <a:rPr lang="en-GB" i="1" dirty="0" err="1"/>
              <a:t>lemmade</a:t>
            </a:r>
            <a:r>
              <a:rPr lang="en-GB" i="1" dirty="0"/>
              <a:t> </a:t>
            </a:r>
            <a:r>
              <a:rPr lang="en-GB" i="1" dirty="0" err="1"/>
              <a:t>vahel</a:t>
            </a:r>
            <a:r>
              <a:rPr lang="en-GB" i="1" dirty="0"/>
              <a:t> on </a:t>
            </a:r>
            <a:r>
              <a:rPr lang="en-GB" i="1" dirty="0" err="1"/>
              <a:t>kirjeldatav</a:t>
            </a:r>
            <a:r>
              <a:rPr lang="en-GB" i="1" dirty="0"/>
              <a:t> </a:t>
            </a:r>
            <a:r>
              <a:rPr lang="en-GB" i="1" dirty="0" err="1">
                <a:solidFill>
                  <a:srgbClr val="FF0000"/>
                </a:solidFill>
              </a:rPr>
              <a:t>regulaarse</a:t>
            </a:r>
            <a:r>
              <a:rPr lang="en-GB" i="1" dirty="0">
                <a:solidFill>
                  <a:srgbClr val="FF0000"/>
                </a:solidFill>
              </a:rPr>
              <a:t> </a:t>
            </a:r>
            <a:r>
              <a:rPr lang="et-EE" i="1" dirty="0" smtClean="0">
                <a:solidFill>
                  <a:srgbClr val="FF0000"/>
                </a:solidFill>
              </a:rPr>
              <a:t>seosena</a:t>
            </a:r>
            <a:r>
              <a:rPr lang="en-GB" i="1" dirty="0" smtClean="0"/>
              <a:t>.</a:t>
            </a:r>
            <a:endParaRPr lang="et-EE" i="1" dirty="0" smtClean="0"/>
          </a:p>
          <a:p>
            <a:pPr marL="341313" indent="-339725"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t-EE" dirty="0" smtClean="0"/>
              <a:t>Lõplik automaat ei tea, kuidas ta praegusesse olekusse </a:t>
            </a:r>
            <a:r>
              <a:rPr lang="et-EE" dirty="0" smtClean="0"/>
              <a:t>sattus..</a:t>
            </a:r>
            <a:endParaRPr lang="en-GB" i="1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2 probleemi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smtClean="0"/>
              <a:t>Morfotaktika</a:t>
            </a:r>
          </a:p>
          <a:p>
            <a:pPr lvl="1"/>
            <a:r>
              <a:rPr lang="et-EE" smtClean="0"/>
              <a:t>Sõnad koosnevad väiksematest üksustest, mida liidetakse kokku teatud järjekorras:</a:t>
            </a:r>
          </a:p>
          <a:p>
            <a:pPr lvl="1">
              <a:buFont typeface="Arial" charset="0"/>
              <a:buNone/>
            </a:pPr>
            <a:r>
              <a:rPr lang="et-EE" smtClean="0">
                <a:solidFill>
                  <a:srgbClr val="0070C0"/>
                </a:solidFill>
              </a:rPr>
              <a:t>	kaarna-te-s</a:t>
            </a:r>
            <a:r>
              <a:rPr lang="et-EE" smtClean="0"/>
              <a:t> on eesti keel, </a:t>
            </a:r>
            <a:r>
              <a:rPr lang="et-EE" smtClean="0">
                <a:solidFill>
                  <a:srgbClr val="0070C0"/>
                </a:solidFill>
              </a:rPr>
              <a:t>kaarna-s-te</a:t>
            </a:r>
            <a:r>
              <a:rPr lang="et-EE" smtClean="0"/>
              <a:t> ei ole</a:t>
            </a:r>
          </a:p>
          <a:p>
            <a:r>
              <a:rPr lang="et-EE" smtClean="0"/>
              <a:t>Morfofonoloogia</a:t>
            </a:r>
          </a:p>
          <a:p>
            <a:pPr lvl="1"/>
            <a:r>
              <a:rPr lang="et-EE" smtClean="0"/>
              <a:t>Nende väiksemate üksuste vorm võib kokkupanemisel muutuda:</a:t>
            </a:r>
          </a:p>
          <a:p>
            <a:pPr lvl="1">
              <a:buFont typeface="Arial" charset="0"/>
              <a:buNone/>
            </a:pPr>
            <a:r>
              <a:rPr lang="et-EE" smtClean="0"/>
              <a:t>	</a:t>
            </a:r>
            <a:r>
              <a:rPr lang="et-EE" smtClean="0">
                <a:solidFill>
                  <a:srgbClr val="0070C0"/>
                </a:solidFill>
              </a:rPr>
              <a:t>pida-ma</a:t>
            </a:r>
            <a:r>
              <a:rPr lang="et-EE" smtClean="0"/>
              <a:t>, </a:t>
            </a:r>
            <a:r>
              <a:rPr lang="et-EE" smtClean="0">
                <a:solidFill>
                  <a:srgbClr val="0070C0"/>
                </a:solidFill>
              </a:rPr>
              <a:t>pea</a:t>
            </a:r>
            <a:r>
              <a:rPr lang="et-EE" smtClean="0"/>
              <a:t>, </a:t>
            </a:r>
            <a:r>
              <a:rPr lang="et-EE" smtClean="0">
                <a:solidFill>
                  <a:srgbClr val="0070C0"/>
                </a:solidFill>
              </a:rPr>
              <a:t>pee-ti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Terminoloogiat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r>
              <a:rPr lang="et-EE" sz="2400" smtClean="0"/>
              <a:t>Morfeem – väikseim tähenduslik tükk</a:t>
            </a:r>
          </a:p>
          <a:p>
            <a:r>
              <a:rPr lang="et-EE" sz="2400" smtClean="0"/>
              <a:t>Morf – morfeemi esinemisvorm </a:t>
            </a:r>
          </a:p>
          <a:p>
            <a:r>
              <a:rPr lang="et-EE" sz="2400" smtClean="0"/>
              <a:t>Allomorf - morfeemivariant (nt. de, te – mitmuse tunnus) </a:t>
            </a:r>
          </a:p>
          <a:p>
            <a:r>
              <a:rPr lang="et-EE" sz="2400" smtClean="0"/>
              <a:t>Morfotaktika – morfeemide järjestuse ja kombineerimise tingimused (nt. tüvi + arv + käändelõpp, just selles järjekorras)</a:t>
            </a:r>
          </a:p>
          <a:p>
            <a:r>
              <a:rPr lang="et-EE" sz="2400" smtClean="0"/>
              <a:t>Morfofonoloogia – kuidas morfeemid muutuvad, kui nad sõnasse kokku on pandud (nt. elama+tud =elatud, naerma+tud=naerdud, s.t. [l n r] + tud -&gt; dud )</a:t>
            </a:r>
          </a:p>
          <a:p>
            <a:pPr>
              <a:buFont typeface="Arial" charset="0"/>
              <a:buNone/>
            </a:pPr>
            <a:r>
              <a:rPr lang="et-EE" sz="2400" smtClean="0"/>
              <a:t> Eesti keel on aglutinatiivse (~ türgi, soome) ja flektiivse (~ saksa) kombinatsioon: morfeemide liitmine (äpi+le, äpi+ga jne), varieerimine (äpp, äpi, äppi).</a:t>
            </a:r>
          </a:p>
          <a:p>
            <a:pPr>
              <a:buFont typeface="Arial" charset="0"/>
              <a:buNone/>
            </a:pPr>
            <a:endParaRPr lang="et-EE" sz="240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Näide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t-EE" smtClean="0"/>
              <a:t>Mitmus: allomorfid de, te, i, e, u</a:t>
            </a:r>
          </a:p>
          <a:p>
            <a:pPr lvl="1">
              <a:buFont typeface="Arial" charset="0"/>
              <a:buNone/>
            </a:pPr>
            <a:r>
              <a:rPr lang="et-EE" smtClean="0"/>
              <a:t>kala+de, aasta+te, aasta+i+l, õnnelik+e+l,  kõrv+u+s</a:t>
            </a:r>
          </a:p>
          <a:p>
            <a:pPr>
              <a:buFont typeface="Arial" charset="0"/>
              <a:buNone/>
            </a:pPr>
            <a:r>
              <a:rPr lang="et-EE" smtClean="0"/>
              <a:t>Minevik: allomorfid s, si, i, nu</a:t>
            </a:r>
          </a:p>
          <a:p>
            <a:pPr lvl="1">
              <a:buFont typeface="Arial" charset="0"/>
              <a:buNone/>
            </a:pPr>
            <a:r>
              <a:rPr lang="et-EE" smtClean="0"/>
              <a:t>vaata+s, vaata+si+n, sa+i, vaada+nu+ks</a:t>
            </a:r>
          </a:p>
          <a:p>
            <a:pPr lvl="1">
              <a:buFont typeface="Arial" charset="0"/>
              <a:buNone/>
            </a:pPr>
            <a:endParaRPr lang="et-EE" smtClean="0"/>
          </a:p>
          <a:p>
            <a:pPr>
              <a:buFont typeface="Arial" charset="0"/>
              <a:buNone/>
            </a:pPr>
            <a:r>
              <a:rPr lang="et-EE" smtClean="0"/>
              <a:t>Morf i </a:t>
            </a:r>
          </a:p>
          <a:p>
            <a:pPr lvl="1">
              <a:buFont typeface="Arial" charset="0"/>
              <a:buNone/>
            </a:pPr>
            <a:r>
              <a:rPr lang="et-EE" smtClean="0"/>
              <a:t>mitmuse morfeemi esinemisvorm</a:t>
            </a:r>
          </a:p>
          <a:p>
            <a:pPr lvl="1">
              <a:buFont typeface="Arial" charset="0"/>
              <a:buNone/>
            </a:pPr>
            <a:r>
              <a:rPr lang="et-EE" smtClean="0"/>
              <a:t>mineviku morfeemi esinemisvorm</a:t>
            </a:r>
          </a:p>
          <a:p>
            <a:pPr lvl="1">
              <a:buFont typeface="Arial" charset="0"/>
              <a:buNone/>
            </a:pPr>
            <a:endParaRPr lang="et-EE" smtClean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627313" y="2133600"/>
            <a:ext cx="2305050" cy="2879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916238" y="3213100"/>
            <a:ext cx="1727200" cy="2303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Automaat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GB" b="1" i="1" dirty="0" smtClean="0"/>
              <a:t>Jaak Vilo </a:t>
            </a:r>
            <a:r>
              <a:rPr lang="en-GB" b="1" i="1" dirty="0" err="1" smtClean="0"/>
              <a:t>loengust</a:t>
            </a:r>
            <a:r>
              <a:rPr lang="en-GB" b="1" i="1" dirty="0" smtClean="0"/>
              <a:t>: </a:t>
            </a:r>
            <a:r>
              <a:rPr lang="en-GB" b="1" i="1" dirty="0" err="1" smtClean="0"/>
              <a:t>Automaadid</a:t>
            </a:r>
            <a:r>
              <a:rPr lang="en-GB" b="1" i="1" dirty="0" smtClean="0"/>
              <a:t>, </a:t>
            </a:r>
            <a:r>
              <a:rPr lang="en-GB" b="1" i="1" dirty="0" err="1" smtClean="0"/>
              <a:t>regulaaravaldised</a:t>
            </a:r>
            <a:r>
              <a:rPr lang="en-GB" b="1" i="1" dirty="0" smtClean="0"/>
              <a:t>, </a:t>
            </a:r>
            <a:r>
              <a:rPr lang="en-GB" b="1" i="1" dirty="0" err="1" smtClean="0"/>
              <a:t>grammatikad</a:t>
            </a:r>
            <a:endParaRPr lang="en-GB" b="1" i="1" dirty="0" smtClean="0"/>
          </a:p>
          <a:p>
            <a:pPr>
              <a:buNone/>
            </a:pPr>
            <a:r>
              <a:rPr lang="en-GB" dirty="0" smtClean="0"/>
              <a:t> </a:t>
            </a:r>
          </a:p>
          <a:p>
            <a:pPr>
              <a:buNone/>
            </a:pPr>
            <a:r>
              <a:rPr lang="en-GB" b="1" i="1" dirty="0" err="1" smtClean="0"/>
              <a:t>Automaat</a:t>
            </a:r>
            <a:r>
              <a:rPr lang="en-GB" dirty="0" smtClean="0"/>
              <a:t> </a:t>
            </a:r>
            <a:r>
              <a:rPr lang="en-GB" i="1" dirty="0" smtClean="0"/>
              <a:t>(</a:t>
            </a:r>
            <a:r>
              <a:rPr lang="en-GB" i="1" dirty="0" err="1" smtClean="0"/>
              <a:t>i.k</a:t>
            </a:r>
            <a:r>
              <a:rPr lang="en-GB" i="1" dirty="0" smtClean="0"/>
              <a:t>. </a:t>
            </a:r>
            <a:r>
              <a:rPr lang="et-EE" i="1" dirty="0" smtClean="0"/>
              <a:t>a</a:t>
            </a:r>
            <a:r>
              <a:rPr lang="en-GB" i="1" dirty="0" err="1" smtClean="0"/>
              <a:t>utomaton</a:t>
            </a:r>
            <a:r>
              <a:rPr lang="en-GB" i="1" dirty="0" smtClean="0"/>
              <a:t> (sing.), </a:t>
            </a:r>
            <a:r>
              <a:rPr lang="et-EE" i="1" dirty="0" smtClean="0"/>
              <a:t>a</a:t>
            </a:r>
            <a:r>
              <a:rPr lang="en-GB" i="1" dirty="0" err="1" smtClean="0"/>
              <a:t>utomata</a:t>
            </a:r>
            <a:r>
              <a:rPr lang="en-GB" i="1" dirty="0" smtClean="0"/>
              <a:t> (plural))</a:t>
            </a:r>
            <a:r>
              <a:rPr lang="en-GB" dirty="0" smtClean="0"/>
              <a:t> </a:t>
            </a:r>
          </a:p>
          <a:p>
            <a:pPr>
              <a:buNone/>
            </a:pPr>
            <a:r>
              <a:rPr lang="en-GB" dirty="0" err="1" smtClean="0"/>
              <a:t>Sageli</a:t>
            </a:r>
            <a:r>
              <a:rPr lang="en-GB" dirty="0" smtClean="0"/>
              <a:t> </a:t>
            </a:r>
            <a:r>
              <a:rPr lang="en-GB" dirty="0" err="1" smtClean="0"/>
              <a:t>tasub</a:t>
            </a:r>
            <a:r>
              <a:rPr lang="en-GB" dirty="0" smtClean="0"/>
              <a:t> </a:t>
            </a:r>
            <a:r>
              <a:rPr lang="en-GB" dirty="0" err="1" smtClean="0"/>
              <a:t>mõelda</a:t>
            </a:r>
            <a:r>
              <a:rPr lang="en-GB" dirty="0" smtClean="0"/>
              <a:t> </a:t>
            </a:r>
            <a:r>
              <a:rPr lang="en-GB" dirty="0" err="1" smtClean="0"/>
              <a:t>formaalselt</a:t>
            </a:r>
            <a:r>
              <a:rPr lang="en-GB" dirty="0" smtClean="0"/>
              <a:t> </a:t>
            </a:r>
            <a:r>
              <a:rPr lang="en-GB" dirty="0" err="1" smtClean="0"/>
              <a:t>näiteks</a:t>
            </a:r>
            <a:r>
              <a:rPr lang="en-GB" dirty="0" smtClean="0"/>
              <a:t> </a:t>
            </a:r>
            <a:r>
              <a:rPr lang="en-GB" dirty="0" err="1" smtClean="0"/>
              <a:t>programmi</a:t>
            </a:r>
            <a:r>
              <a:rPr lang="en-GB" dirty="0" smtClean="0"/>
              <a:t> </a:t>
            </a:r>
            <a:r>
              <a:rPr lang="en-GB" dirty="0" err="1" smtClean="0"/>
              <a:t>viibimisest</a:t>
            </a:r>
            <a:r>
              <a:rPr lang="en-GB" dirty="0" smtClean="0"/>
              <a:t> </a:t>
            </a:r>
            <a:r>
              <a:rPr lang="en-GB" dirty="0" err="1" smtClean="0"/>
              <a:t>mingis</a:t>
            </a:r>
            <a:r>
              <a:rPr lang="en-GB" dirty="0" smtClean="0"/>
              <a:t> "</a:t>
            </a:r>
            <a:r>
              <a:rPr lang="en-GB" dirty="0" err="1" smtClean="0"/>
              <a:t>olekus</a:t>
            </a:r>
            <a:r>
              <a:rPr lang="en-GB" dirty="0" smtClean="0"/>
              <a:t>" (state). </a:t>
            </a:r>
          </a:p>
          <a:p>
            <a:pPr>
              <a:buNone/>
            </a:pPr>
            <a:r>
              <a:rPr lang="en-GB" dirty="0" err="1" smtClean="0"/>
              <a:t>Näiteks</a:t>
            </a:r>
            <a:r>
              <a:rPr lang="en-GB" dirty="0" smtClean="0"/>
              <a:t> </a:t>
            </a:r>
            <a:r>
              <a:rPr lang="en-GB" dirty="0" err="1" smtClean="0"/>
              <a:t>joogi-automaat</a:t>
            </a:r>
            <a:r>
              <a:rPr lang="en-GB" dirty="0" smtClean="0"/>
              <a:t> on </a:t>
            </a:r>
            <a:r>
              <a:rPr lang="en-GB" dirty="0" err="1" smtClean="0"/>
              <a:t>enne</a:t>
            </a:r>
            <a:r>
              <a:rPr lang="en-GB" dirty="0" smtClean="0"/>
              <a:t> </a:t>
            </a:r>
            <a:r>
              <a:rPr lang="en-GB" dirty="0" err="1" smtClean="0"/>
              <a:t>raha</a:t>
            </a:r>
            <a:r>
              <a:rPr lang="en-GB" dirty="0" smtClean="0"/>
              <a:t> </a:t>
            </a:r>
            <a:r>
              <a:rPr lang="en-GB" dirty="0" err="1" smtClean="0"/>
              <a:t>panemist</a:t>
            </a:r>
            <a:r>
              <a:rPr lang="en-GB" dirty="0" smtClean="0"/>
              <a:t> </a:t>
            </a:r>
            <a:r>
              <a:rPr lang="en-GB" dirty="0" err="1" smtClean="0"/>
              <a:t>nn</a:t>
            </a:r>
            <a:r>
              <a:rPr lang="en-GB" dirty="0" smtClean="0"/>
              <a:t>. "</a:t>
            </a:r>
            <a:r>
              <a:rPr lang="en-GB" dirty="0" err="1" smtClean="0"/>
              <a:t>algolekus</a:t>
            </a:r>
            <a:r>
              <a:rPr lang="en-GB" dirty="0" smtClean="0"/>
              <a:t>". </a:t>
            </a:r>
            <a:r>
              <a:rPr lang="en-GB" dirty="0" err="1" smtClean="0"/>
              <a:t>Kui</a:t>
            </a:r>
            <a:r>
              <a:rPr lang="en-GB" dirty="0" smtClean="0"/>
              <a:t> </a:t>
            </a:r>
            <a:r>
              <a:rPr lang="en-GB" dirty="0" err="1" smtClean="0"/>
              <a:t>raha</a:t>
            </a:r>
            <a:r>
              <a:rPr lang="en-GB" dirty="0" smtClean="0"/>
              <a:t> on </a:t>
            </a:r>
            <a:r>
              <a:rPr lang="en-GB" dirty="0" err="1" smtClean="0"/>
              <a:t>sisestatud</a:t>
            </a:r>
            <a:r>
              <a:rPr lang="en-GB" dirty="0" smtClean="0"/>
              <a:t>, on </a:t>
            </a:r>
            <a:r>
              <a:rPr lang="en-GB" dirty="0" err="1" smtClean="0"/>
              <a:t>olekus</a:t>
            </a:r>
            <a:r>
              <a:rPr lang="en-GB" dirty="0" smtClean="0"/>
              <a:t> </a:t>
            </a:r>
            <a:r>
              <a:rPr lang="en-GB" dirty="0" err="1" smtClean="0"/>
              <a:t>kus</a:t>
            </a:r>
            <a:r>
              <a:rPr lang="en-GB" dirty="0" smtClean="0"/>
              <a:t> </a:t>
            </a:r>
            <a:r>
              <a:rPr lang="en-GB" dirty="0" err="1" smtClean="0"/>
              <a:t>ootab</a:t>
            </a:r>
            <a:r>
              <a:rPr lang="en-GB" dirty="0" smtClean="0"/>
              <a:t> </a:t>
            </a:r>
            <a:r>
              <a:rPr lang="en-GB" dirty="0" err="1" smtClean="0"/>
              <a:t>konkreetse</a:t>
            </a:r>
            <a:r>
              <a:rPr lang="en-GB" dirty="0" smtClean="0"/>
              <a:t> </a:t>
            </a:r>
            <a:r>
              <a:rPr lang="en-GB" dirty="0" err="1" smtClean="0"/>
              <a:t>joogi</a:t>
            </a:r>
            <a:r>
              <a:rPr lang="en-GB" dirty="0" smtClean="0"/>
              <a:t> </a:t>
            </a:r>
            <a:r>
              <a:rPr lang="en-GB" dirty="0" err="1" smtClean="0"/>
              <a:t>tellimust</a:t>
            </a:r>
            <a:r>
              <a:rPr lang="en-GB" dirty="0" smtClean="0"/>
              <a:t>. </a:t>
            </a:r>
            <a:r>
              <a:rPr lang="en-GB" dirty="0" err="1" smtClean="0"/>
              <a:t>Kui</a:t>
            </a:r>
            <a:r>
              <a:rPr lang="en-GB" dirty="0" smtClean="0"/>
              <a:t> </a:t>
            </a:r>
            <a:r>
              <a:rPr lang="en-GB" dirty="0" err="1" smtClean="0"/>
              <a:t>tellimus</a:t>
            </a:r>
            <a:r>
              <a:rPr lang="en-GB" dirty="0" smtClean="0"/>
              <a:t> on </a:t>
            </a:r>
            <a:r>
              <a:rPr lang="en-GB" dirty="0" err="1" smtClean="0"/>
              <a:t>saadud</a:t>
            </a:r>
            <a:r>
              <a:rPr lang="en-GB" dirty="0" smtClean="0"/>
              <a:t> ja </a:t>
            </a:r>
            <a:r>
              <a:rPr lang="en-GB" dirty="0" err="1" smtClean="0"/>
              <a:t>korrektne</a:t>
            </a:r>
            <a:r>
              <a:rPr lang="en-GB" dirty="0" smtClean="0"/>
              <a:t> (on </a:t>
            </a:r>
            <a:r>
              <a:rPr lang="en-GB" dirty="0" err="1" smtClean="0"/>
              <a:t>vastavat</a:t>
            </a:r>
            <a:r>
              <a:rPr lang="en-GB" dirty="0" smtClean="0"/>
              <a:t> </a:t>
            </a:r>
            <a:r>
              <a:rPr lang="en-GB" dirty="0" err="1" smtClean="0"/>
              <a:t>toodet</a:t>
            </a:r>
            <a:r>
              <a:rPr lang="en-GB" dirty="0" smtClean="0"/>
              <a:t>) </a:t>
            </a:r>
            <a:r>
              <a:rPr lang="en-GB" dirty="0" err="1" smtClean="0"/>
              <a:t>siis</a:t>
            </a:r>
            <a:r>
              <a:rPr lang="en-GB" dirty="0" smtClean="0"/>
              <a:t> v</a:t>
            </a:r>
            <a:r>
              <a:rPr lang="et-EE" dirty="0" smtClean="0"/>
              <a:t>ä</a:t>
            </a:r>
            <a:r>
              <a:rPr lang="en-GB" dirty="0" err="1" smtClean="0"/>
              <a:t>ljastatakse</a:t>
            </a:r>
            <a:r>
              <a:rPr lang="en-GB" dirty="0" smtClean="0"/>
              <a:t> </a:t>
            </a:r>
            <a:r>
              <a:rPr lang="en-GB" dirty="0" err="1" smtClean="0"/>
              <a:t>toode</a:t>
            </a:r>
            <a:r>
              <a:rPr lang="en-GB" dirty="0" smtClean="0"/>
              <a:t>, </a:t>
            </a:r>
            <a:r>
              <a:rPr lang="en-GB" dirty="0" err="1" smtClean="0"/>
              <a:t>tagastatakse</a:t>
            </a:r>
            <a:r>
              <a:rPr lang="en-GB" dirty="0" smtClean="0"/>
              <a:t> </a:t>
            </a:r>
            <a:r>
              <a:rPr lang="en-GB" dirty="0" err="1" smtClean="0"/>
              <a:t>raha</a:t>
            </a:r>
            <a:r>
              <a:rPr lang="en-GB" dirty="0" smtClean="0"/>
              <a:t> ja </a:t>
            </a:r>
            <a:r>
              <a:rPr lang="en-GB" dirty="0" err="1" smtClean="0"/>
              <a:t>siirdub</a:t>
            </a:r>
            <a:r>
              <a:rPr lang="en-GB" dirty="0" smtClean="0"/>
              <a:t> </a:t>
            </a:r>
            <a:r>
              <a:rPr lang="en-GB" dirty="0" err="1" smtClean="0"/>
              <a:t>tagasi</a:t>
            </a:r>
            <a:r>
              <a:rPr lang="en-GB" dirty="0" smtClean="0"/>
              <a:t> </a:t>
            </a:r>
            <a:r>
              <a:rPr lang="en-GB" dirty="0" err="1" smtClean="0"/>
              <a:t>algolekusse</a:t>
            </a:r>
            <a:r>
              <a:rPr lang="en-GB" dirty="0" smtClean="0"/>
              <a:t>. </a:t>
            </a:r>
          </a:p>
          <a:p>
            <a:pPr>
              <a:buNone/>
            </a:pPr>
            <a:endParaRPr lang="et-E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Reeglipärane morfotaktika 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smtClean="0"/>
              <a:t>Suur osa paljude keelte morfoloogiast on kirjeldatav kahe tehte abil: </a:t>
            </a:r>
          </a:p>
          <a:p>
            <a:pPr lvl="1"/>
            <a:r>
              <a:rPr lang="et-EE" smtClean="0"/>
              <a:t>ühend e. mittevälistav või;</a:t>
            </a:r>
          </a:p>
          <a:p>
            <a:pPr lvl="1"/>
            <a:r>
              <a:rPr lang="et-EE" smtClean="0"/>
              <a:t>konkatenatsioon e. jätkamine</a:t>
            </a:r>
          </a:p>
          <a:p>
            <a:pPr lvl="1"/>
            <a:endParaRPr lang="et-EE" smtClean="0"/>
          </a:p>
          <a:p>
            <a:pPr lvl="1"/>
            <a:endParaRPr lang="et-EE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Lihtne sõnastik (12 vormi)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74650" y="1557338"/>
            <a:ext cx="8229600" cy="4525962"/>
          </a:xfrm>
        </p:spPr>
        <p:txBody>
          <a:bodyPr/>
          <a:lstStyle/>
          <a:p>
            <a:pPr indent="0">
              <a:spcBef>
                <a:spcPct val="0"/>
              </a:spcBef>
              <a:buFont typeface="Arial" charset="0"/>
              <a:buNone/>
            </a:pPr>
            <a:endParaRPr lang="et-EE" sz="1200" smtClean="0"/>
          </a:p>
          <a:p>
            <a:pPr indent="0">
              <a:spcBef>
                <a:spcPct val="0"/>
              </a:spcBef>
              <a:buFont typeface="Arial" charset="0"/>
              <a:buNone/>
            </a:pPr>
            <a:endParaRPr lang="et-EE" sz="1200" smtClean="0"/>
          </a:p>
          <a:p>
            <a:pPr indent="0">
              <a:spcBef>
                <a:spcPct val="0"/>
              </a:spcBef>
              <a:buFont typeface="Arial" charset="0"/>
              <a:buNone/>
            </a:pPr>
            <a:r>
              <a:rPr lang="et-EE" sz="1200" smtClean="0"/>
              <a:t>                      </a:t>
            </a:r>
            <a:r>
              <a:rPr lang="et-EE" sz="2400" smtClean="0"/>
              <a:t>a        l         a        d</a:t>
            </a:r>
          </a:p>
          <a:p>
            <a:pPr indent="0">
              <a:spcBef>
                <a:spcPct val="0"/>
              </a:spcBef>
              <a:buFont typeface="Arial" charset="0"/>
              <a:buNone/>
            </a:pPr>
            <a:r>
              <a:rPr lang="et-EE" sz="1200" smtClean="0"/>
              <a:t>    </a:t>
            </a:r>
            <a:r>
              <a:rPr lang="et-EE" sz="2400" smtClean="0"/>
              <a:t>k         </a:t>
            </a:r>
          </a:p>
          <a:p>
            <a:pPr indent="0">
              <a:spcBef>
                <a:spcPct val="0"/>
              </a:spcBef>
              <a:buFont typeface="Arial" charset="0"/>
              <a:buNone/>
            </a:pPr>
            <a:r>
              <a:rPr lang="et-EE" sz="1200" smtClean="0"/>
              <a:t>       </a:t>
            </a:r>
            <a:r>
              <a:rPr lang="et-EE" sz="2400" smtClean="0"/>
              <a:t> t                                    i</a:t>
            </a:r>
          </a:p>
          <a:p>
            <a:pPr indent="0">
              <a:spcBef>
                <a:spcPct val="0"/>
              </a:spcBef>
              <a:buFont typeface="Arial" charset="0"/>
              <a:buNone/>
            </a:pPr>
            <a:endParaRPr lang="et-EE" sz="800" smtClean="0"/>
          </a:p>
          <a:p>
            <a:pPr indent="0">
              <a:spcBef>
                <a:spcPct val="0"/>
              </a:spcBef>
              <a:buFont typeface="Arial" charset="0"/>
              <a:buNone/>
            </a:pPr>
            <a:r>
              <a:rPr lang="et-EE" sz="2400" smtClean="0"/>
              <a:t>     r     e       d       e       l</a:t>
            </a:r>
          </a:p>
          <a:p>
            <a:pPr indent="0">
              <a:spcBef>
                <a:spcPct val="0"/>
              </a:spcBef>
              <a:buFont typeface="Arial" charset="0"/>
              <a:buNone/>
            </a:pPr>
            <a:endParaRPr lang="et-EE" sz="2400" smtClean="0"/>
          </a:p>
          <a:p>
            <a:pPr indent="0">
              <a:spcBef>
                <a:spcPct val="0"/>
              </a:spcBef>
              <a:buFont typeface="Arial" charset="0"/>
              <a:buNone/>
            </a:pPr>
            <a:r>
              <a:rPr lang="et-EE" sz="2400" smtClean="0"/>
              <a:t>       p          o            s       t</a:t>
            </a:r>
          </a:p>
          <a:p>
            <a:pPr indent="0">
              <a:spcBef>
                <a:spcPct val="0"/>
              </a:spcBef>
              <a:buFont typeface="Arial" charset="0"/>
              <a:buNone/>
            </a:pPr>
            <a:endParaRPr lang="et-EE" sz="2400" smtClean="0"/>
          </a:p>
          <a:p>
            <a:pPr indent="0">
              <a:spcBef>
                <a:spcPct val="0"/>
              </a:spcBef>
              <a:buFont typeface="Arial" charset="0"/>
              <a:buNone/>
            </a:pPr>
            <a:endParaRPr lang="et-EE" sz="2400" smtClean="0"/>
          </a:p>
          <a:p>
            <a:pPr indent="0">
              <a:spcBef>
                <a:spcPct val="0"/>
              </a:spcBef>
              <a:buFont typeface="Arial" charset="0"/>
              <a:buNone/>
            </a:pPr>
            <a:endParaRPr lang="et-EE" sz="2400" smtClean="0"/>
          </a:p>
          <a:p>
            <a:pPr indent="0">
              <a:spcBef>
                <a:spcPct val="0"/>
              </a:spcBef>
              <a:buFont typeface="Arial" charset="0"/>
              <a:buNone/>
            </a:pPr>
            <a:r>
              <a:rPr lang="et-EE" sz="2400" smtClean="0"/>
              <a:t>kala, tala, redel, post: a. nim, a. om, mitm. nim.</a:t>
            </a:r>
          </a:p>
        </p:txBody>
      </p:sp>
      <p:sp>
        <p:nvSpPr>
          <p:cNvPr id="7" name="Oval 6"/>
          <p:cNvSpPr/>
          <p:nvPr/>
        </p:nvSpPr>
        <p:spPr>
          <a:xfrm>
            <a:off x="1258888" y="2565400"/>
            <a:ext cx="287337" cy="215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8" name="Oval 7"/>
          <p:cNvSpPr/>
          <p:nvPr/>
        </p:nvSpPr>
        <p:spPr>
          <a:xfrm>
            <a:off x="1908175" y="2420938"/>
            <a:ext cx="287338" cy="215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9" name="Oval 8"/>
          <p:cNvSpPr/>
          <p:nvPr/>
        </p:nvSpPr>
        <p:spPr>
          <a:xfrm>
            <a:off x="2555875" y="2420938"/>
            <a:ext cx="287338" cy="215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10" name="Oval 9"/>
          <p:cNvSpPr/>
          <p:nvPr/>
        </p:nvSpPr>
        <p:spPr>
          <a:xfrm>
            <a:off x="1116013" y="3500438"/>
            <a:ext cx="287337" cy="215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11" name="Oval 10"/>
          <p:cNvSpPr/>
          <p:nvPr/>
        </p:nvSpPr>
        <p:spPr>
          <a:xfrm>
            <a:off x="3203575" y="2420938"/>
            <a:ext cx="287338" cy="2873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12" name="Oval 11"/>
          <p:cNvSpPr/>
          <p:nvPr/>
        </p:nvSpPr>
        <p:spPr>
          <a:xfrm>
            <a:off x="3995738" y="2420938"/>
            <a:ext cx="287337" cy="2873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13" name="Oval 12"/>
          <p:cNvSpPr/>
          <p:nvPr/>
        </p:nvSpPr>
        <p:spPr>
          <a:xfrm>
            <a:off x="3851275" y="3500438"/>
            <a:ext cx="287338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14" name="Oval 13"/>
          <p:cNvSpPr/>
          <p:nvPr/>
        </p:nvSpPr>
        <p:spPr>
          <a:xfrm>
            <a:off x="2484438" y="3573463"/>
            <a:ext cx="287337" cy="215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15" name="Oval 14"/>
          <p:cNvSpPr/>
          <p:nvPr/>
        </p:nvSpPr>
        <p:spPr>
          <a:xfrm>
            <a:off x="1835150" y="3573463"/>
            <a:ext cx="287338" cy="215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17" name="Oval 16"/>
          <p:cNvSpPr/>
          <p:nvPr/>
        </p:nvSpPr>
        <p:spPr>
          <a:xfrm>
            <a:off x="3132138" y="3573463"/>
            <a:ext cx="287337" cy="215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19" name="Oval 18"/>
          <p:cNvSpPr/>
          <p:nvPr/>
        </p:nvSpPr>
        <p:spPr>
          <a:xfrm>
            <a:off x="3492500" y="4365625"/>
            <a:ext cx="287338" cy="287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cxnSp>
        <p:nvCxnSpPr>
          <p:cNvPr id="31" name="Straight Arrow Connector 30"/>
          <p:cNvCxnSpPr>
            <a:stCxn id="7" idx="6"/>
          </p:cNvCxnSpPr>
          <p:nvPr/>
        </p:nvCxnSpPr>
        <p:spPr>
          <a:xfrm flipV="1">
            <a:off x="1546225" y="2565400"/>
            <a:ext cx="361950" cy="1079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6"/>
            <a:endCxn id="9" idx="2"/>
          </p:cNvCxnSpPr>
          <p:nvPr/>
        </p:nvCxnSpPr>
        <p:spPr>
          <a:xfrm>
            <a:off x="2195513" y="2528888"/>
            <a:ext cx="36036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6"/>
            <a:endCxn id="11" idx="2"/>
          </p:cNvCxnSpPr>
          <p:nvPr/>
        </p:nvCxnSpPr>
        <p:spPr>
          <a:xfrm>
            <a:off x="2843213" y="2528888"/>
            <a:ext cx="360362" cy="365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6"/>
            <a:endCxn id="12" idx="2"/>
          </p:cNvCxnSpPr>
          <p:nvPr/>
        </p:nvCxnSpPr>
        <p:spPr>
          <a:xfrm>
            <a:off x="3490913" y="2565400"/>
            <a:ext cx="5048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906588" y="4400550"/>
            <a:ext cx="649287" cy="365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9" idx="2"/>
          </p:cNvCxnSpPr>
          <p:nvPr/>
        </p:nvCxnSpPr>
        <p:spPr>
          <a:xfrm>
            <a:off x="2843213" y="4473575"/>
            <a:ext cx="649287" cy="34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00113" y="3068638"/>
            <a:ext cx="257175" cy="4635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hape 46"/>
          <p:cNvCxnSpPr/>
          <p:nvPr/>
        </p:nvCxnSpPr>
        <p:spPr>
          <a:xfrm rot="16200000" flipH="1">
            <a:off x="484982" y="3339306"/>
            <a:ext cx="1363662" cy="822325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6"/>
            <a:endCxn id="15" idx="2"/>
          </p:cNvCxnSpPr>
          <p:nvPr/>
        </p:nvCxnSpPr>
        <p:spPr>
          <a:xfrm>
            <a:off x="1403350" y="3608388"/>
            <a:ext cx="431800" cy="73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5" idx="6"/>
            <a:endCxn id="14" idx="2"/>
          </p:cNvCxnSpPr>
          <p:nvPr/>
        </p:nvCxnSpPr>
        <p:spPr>
          <a:xfrm>
            <a:off x="2122488" y="3681413"/>
            <a:ext cx="36195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4" idx="6"/>
            <a:endCxn id="17" idx="2"/>
          </p:cNvCxnSpPr>
          <p:nvPr/>
        </p:nvCxnSpPr>
        <p:spPr>
          <a:xfrm>
            <a:off x="2771775" y="3681413"/>
            <a:ext cx="36036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7" idx="6"/>
            <a:endCxn id="13" idx="2"/>
          </p:cNvCxnSpPr>
          <p:nvPr/>
        </p:nvCxnSpPr>
        <p:spPr>
          <a:xfrm flipV="1">
            <a:off x="3419475" y="3644900"/>
            <a:ext cx="431800" cy="365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9" idx="7"/>
          </p:cNvCxnSpPr>
          <p:nvPr/>
        </p:nvCxnSpPr>
        <p:spPr>
          <a:xfrm flipV="1">
            <a:off x="3736975" y="3789363"/>
            <a:ext cx="187325" cy="6175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3" idx="1"/>
            <a:endCxn id="11" idx="5"/>
          </p:cNvCxnSpPr>
          <p:nvPr/>
        </p:nvCxnSpPr>
        <p:spPr>
          <a:xfrm flipH="1" flipV="1">
            <a:off x="3449638" y="2667000"/>
            <a:ext cx="444500" cy="876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3276600" y="2492375"/>
            <a:ext cx="142875" cy="1444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65" name="Oval 64"/>
          <p:cNvSpPr/>
          <p:nvPr/>
        </p:nvSpPr>
        <p:spPr>
          <a:xfrm>
            <a:off x="4067175" y="2492375"/>
            <a:ext cx="144463" cy="1444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67" name="Oval 66"/>
          <p:cNvSpPr/>
          <p:nvPr/>
        </p:nvSpPr>
        <p:spPr>
          <a:xfrm>
            <a:off x="3924300" y="3573463"/>
            <a:ext cx="142875" cy="1428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78" name="Oval 77"/>
          <p:cNvSpPr/>
          <p:nvPr/>
        </p:nvSpPr>
        <p:spPr>
          <a:xfrm>
            <a:off x="684213" y="2781300"/>
            <a:ext cx="287337" cy="287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79" name="Oval 78"/>
          <p:cNvSpPr/>
          <p:nvPr/>
        </p:nvSpPr>
        <p:spPr>
          <a:xfrm>
            <a:off x="1619250" y="4292600"/>
            <a:ext cx="287338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80" name="Oval 79"/>
          <p:cNvSpPr/>
          <p:nvPr/>
        </p:nvSpPr>
        <p:spPr>
          <a:xfrm>
            <a:off x="2555875" y="4292600"/>
            <a:ext cx="287338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cxnSp>
        <p:nvCxnSpPr>
          <p:cNvPr id="82" name="Shape 81"/>
          <p:cNvCxnSpPr/>
          <p:nvPr/>
        </p:nvCxnSpPr>
        <p:spPr>
          <a:xfrm flipV="1">
            <a:off x="971550" y="2781300"/>
            <a:ext cx="431800" cy="287338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83"/>
          <p:cNvCxnSpPr>
            <a:stCxn id="78" idx="7"/>
          </p:cNvCxnSpPr>
          <p:nvPr/>
        </p:nvCxnSpPr>
        <p:spPr>
          <a:xfrm rot="5400000" flipH="1" flipV="1">
            <a:off x="1000919" y="2564607"/>
            <a:ext cx="185737" cy="330200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Lihtne vigane sõnastik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74650" y="1557338"/>
            <a:ext cx="8229600" cy="4525962"/>
          </a:xfrm>
        </p:spPr>
        <p:txBody>
          <a:bodyPr/>
          <a:lstStyle/>
          <a:p>
            <a:pPr indent="0">
              <a:spcBef>
                <a:spcPct val="0"/>
              </a:spcBef>
              <a:buFont typeface="Arial" charset="0"/>
              <a:buNone/>
            </a:pPr>
            <a:endParaRPr lang="et-EE" sz="1200" smtClean="0"/>
          </a:p>
          <a:p>
            <a:pPr indent="0">
              <a:spcBef>
                <a:spcPct val="0"/>
              </a:spcBef>
              <a:buFont typeface="Arial" charset="0"/>
              <a:buNone/>
            </a:pPr>
            <a:endParaRPr lang="et-EE" sz="1200" smtClean="0"/>
          </a:p>
          <a:p>
            <a:pPr indent="0">
              <a:spcBef>
                <a:spcPct val="0"/>
              </a:spcBef>
              <a:buFont typeface="Arial" charset="0"/>
              <a:buNone/>
            </a:pPr>
            <a:r>
              <a:rPr lang="et-EE" sz="1200" smtClean="0"/>
              <a:t>                      </a:t>
            </a:r>
            <a:r>
              <a:rPr lang="et-EE" sz="2400" smtClean="0"/>
              <a:t>a        l         a        d</a:t>
            </a:r>
          </a:p>
          <a:p>
            <a:pPr indent="0">
              <a:spcBef>
                <a:spcPct val="0"/>
              </a:spcBef>
              <a:buFont typeface="Arial" charset="0"/>
              <a:buNone/>
            </a:pPr>
            <a:r>
              <a:rPr lang="et-EE" sz="1200" smtClean="0"/>
              <a:t>    </a:t>
            </a:r>
            <a:r>
              <a:rPr lang="et-EE" sz="2400" smtClean="0"/>
              <a:t>k         </a:t>
            </a:r>
          </a:p>
          <a:p>
            <a:pPr indent="0">
              <a:spcBef>
                <a:spcPct val="0"/>
              </a:spcBef>
              <a:buFont typeface="Arial" charset="0"/>
              <a:buNone/>
            </a:pPr>
            <a:r>
              <a:rPr lang="et-EE" sz="1200" smtClean="0"/>
              <a:t>       </a:t>
            </a:r>
            <a:r>
              <a:rPr lang="et-EE" sz="2400" smtClean="0"/>
              <a:t> t                                     i</a:t>
            </a:r>
          </a:p>
          <a:p>
            <a:pPr indent="0">
              <a:spcBef>
                <a:spcPct val="0"/>
              </a:spcBef>
              <a:buFont typeface="Arial" charset="0"/>
              <a:buNone/>
            </a:pPr>
            <a:endParaRPr lang="et-EE" sz="800" smtClean="0"/>
          </a:p>
          <a:p>
            <a:pPr indent="0">
              <a:spcBef>
                <a:spcPct val="0"/>
              </a:spcBef>
              <a:buFont typeface="Arial" charset="0"/>
              <a:buNone/>
            </a:pPr>
            <a:r>
              <a:rPr lang="et-EE" sz="2400" smtClean="0"/>
              <a:t>     r     e       d       e       l</a:t>
            </a:r>
          </a:p>
          <a:p>
            <a:pPr indent="0">
              <a:spcBef>
                <a:spcPct val="0"/>
              </a:spcBef>
              <a:buFont typeface="Arial" charset="0"/>
              <a:buNone/>
            </a:pPr>
            <a:endParaRPr lang="et-EE" sz="2400" smtClean="0"/>
          </a:p>
          <a:p>
            <a:pPr indent="0">
              <a:spcBef>
                <a:spcPct val="0"/>
              </a:spcBef>
              <a:buFont typeface="Arial" charset="0"/>
              <a:buNone/>
            </a:pPr>
            <a:r>
              <a:rPr lang="et-EE" sz="2400" smtClean="0"/>
              <a:t>p                o            s        t</a:t>
            </a:r>
            <a:endParaRPr lang="et-EE" sz="800" smtClean="0"/>
          </a:p>
          <a:p>
            <a:pPr indent="0">
              <a:spcBef>
                <a:spcPct val="0"/>
              </a:spcBef>
              <a:buFont typeface="Arial" charset="0"/>
              <a:buNone/>
            </a:pPr>
            <a:endParaRPr lang="et-EE" sz="800" smtClean="0"/>
          </a:p>
          <a:p>
            <a:pPr indent="0">
              <a:spcBef>
                <a:spcPct val="0"/>
              </a:spcBef>
              <a:buFont typeface="Arial" charset="0"/>
              <a:buNone/>
            </a:pPr>
            <a:r>
              <a:rPr lang="et-EE" sz="2400" smtClean="0"/>
              <a:t>                                </a:t>
            </a:r>
            <a:r>
              <a:rPr lang="et-EE" sz="2400" smtClean="0">
                <a:solidFill>
                  <a:srgbClr val="FF0000"/>
                </a:solidFill>
              </a:rPr>
              <a:t>t</a:t>
            </a:r>
          </a:p>
          <a:p>
            <a:pPr indent="0">
              <a:spcBef>
                <a:spcPct val="0"/>
              </a:spcBef>
              <a:buFont typeface="Arial" charset="0"/>
              <a:buNone/>
            </a:pPr>
            <a:endParaRPr lang="et-EE" sz="2400" smtClean="0"/>
          </a:p>
          <a:p>
            <a:pPr indent="0">
              <a:spcBef>
                <a:spcPct val="0"/>
              </a:spcBef>
              <a:buFont typeface="Arial" charset="0"/>
              <a:buNone/>
            </a:pPr>
            <a:r>
              <a:rPr lang="et-EE" sz="2400" smtClean="0"/>
              <a:t>                                  </a:t>
            </a:r>
            <a:r>
              <a:rPr lang="et-EE" sz="2400" smtClean="0">
                <a:solidFill>
                  <a:srgbClr val="FF0000"/>
                </a:solidFill>
              </a:rPr>
              <a:t>l</a:t>
            </a:r>
          </a:p>
          <a:p>
            <a:pPr indent="0">
              <a:spcBef>
                <a:spcPct val="0"/>
              </a:spcBef>
              <a:buFont typeface="Arial" charset="0"/>
              <a:buNone/>
            </a:pPr>
            <a:r>
              <a:rPr lang="et-EE" sz="2400" smtClean="0"/>
              <a:t>post, posti, postid, polt, </a:t>
            </a:r>
            <a:r>
              <a:rPr lang="et-EE" sz="2400" smtClean="0">
                <a:solidFill>
                  <a:srgbClr val="FF0000"/>
                </a:solidFill>
              </a:rPr>
              <a:t>polti</a:t>
            </a:r>
            <a:r>
              <a:rPr lang="et-EE" sz="2400" smtClean="0"/>
              <a:t>,</a:t>
            </a:r>
            <a:r>
              <a:rPr lang="et-EE" sz="2400" smtClean="0">
                <a:solidFill>
                  <a:srgbClr val="FF0000"/>
                </a:solidFill>
              </a:rPr>
              <a:t> poltid</a:t>
            </a:r>
            <a:r>
              <a:rPr lang="et-EE" sz="2400" smtClean="0"/>
              <a:t>, pott, </a:t>
            </a:r>
            <a:r>
              <a:rPr lang="et-EE" sz="2400" smtClean="0">
                <a:solidFill>
                  <a:srgbClr val="FF0000"/>
                </a:solidFill>
              </a:rPr>
              <a:t>potti</a:t>
            </a:r>
            <a:r>
              <a:rPr lang="et-EE" sz="2400" smtClean="0"/>
              <a:t>,</a:t>
            </a:r>
            <a:r>
              <a:rPr lang="et-EE" sz="2400" smtClean="0">
                <a:solidFill>
                  <a:srgbClr val="FF0000"/>
                </a:solidFill>
              </a:rPr>
              <a:t> pottid</a:t>
            </a:r>
          </a:p>
        </p:txBody>
      </p:sp>
      <p:sp>
        <p:nvSpPr>
          <p:cNvPr id="7" name="Oval 6"/>
          <p:cNvSpPr/>
          <p:nvPr/>
        </p:nvSpPr>
        <p:spPr>
          <a:xfrm>
            <a:off x="1258888" y="2565400"/>
            <a:ext cx="287337" cy="215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8" name="Oval 7"/>
          <p:cNvSpPr/>
          <p:nvPr/>
        </p:nvSpPr>
        <p:spPr>
          <a:xfrm>
            <a:off x="1908175" y="2420938"/>
            <a:ext cx="287338" cy="215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9" name="Oval 8"/>
          <p:cNvSpPr/>
          <p:nvPr/>
        </p:nvSpPr>
        <p:spPr>
          <a:xfrm>
            <a:off x="2555875" y="2420938"/>
            <a:ext cx="287338" cy="215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10" name="Oval 9"/>
          <p:cNvSpPr/>
          <p:nvPr/>
        </p:nvSpPr>
        <p:spPr>
          <a:xfrm>
            <a:off x="1116013" y="3500438"/>
            <a:ext cx="287337" cy="215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11" name="Oval 10"/>
          <p:cNvSpPr/>
          <p:nvPr/>
        </p:nvSpPr>
        <p:spPr>
          <a:xfrm>
            <a:off x="3203575" y="2420938"/>
            <a:ext cx="287338" cy="2873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12" name="Oval 11"/>
          <p:cNvSpPr/>
          <p:nvPr/>
        </p:nvSpPr>
        <p:spPr>
          <a:xfrm>
            <a:off x="3995738" y="2420938"/>
            <a:ext cx="287337" cy="2873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13" name="Oval 12"/>
          <p:cNvSpPr/>
          <p:nvPr/>
        </p:nvSpPr>
        <p:spPr>
          <a:xfrm>
            <a:off x="3851275" y="3500438"/>
            <a:ext cx="287338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14" name="Oval 13"/>
          <p:cNvSpPr/>
          <p:nvPr/>
        </p:nvSpPr>
        <p:spPr>
          <a:xfrm>
            <a:off x="2484438" y="3573463"/>
            <a:ext cx="287337" cy="215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15" name="Oval 14"/>
          <p:cNvSpPr/>
          <p:nvPr/>
        </p:nvSpPr>
        <p:spPr>
          <a:xfrm>
            <a:off x="1835150" y="3573463"/>
            <a:ext cx="287338" cy="215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17" name="Oval 16"/>
          <p:cNvSpPr/>
          <p:nvPr/>
        </p:nvSpPr>
        <p:spPr>
          <a:xfrm>
            <a:off x="3132138" y="3573463"/>
            <a:ext cx="287337" cy="215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19" name="Oval 18"/>
          <p:cNvSpPr/>
          <p:nvPr/>
        </p:nvSpPr>
        <p:spPr>
          <a:xfrm>
            <a:off x="3492500" y="4365625"/>
            <a:ext cx="287338" cy="287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cxnSp>
        <p:nvCxnSpPr>
          <p:cNvPr id="31" name="Straight Arrow Connector 30"/>
          <p:cNvCxnSpPr>
            <a:stCxn id="7" idx="6"/>
          </p:cNvCxnSpPr>
          <p:nvPr/>
        </p:nvCxnSpPr>
        <p:spPr>
          <a:xfrm flipV="1">
            <a:off x="1546225" y="2565400"/>
            <a:ext cx="361950" cy="1079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6"/>
            <a:endCxn id="9" idx="2"/>
          </p:cNvCxnSpPr>
          <p:nvPr/>
        </p:nvCxnSpPr>
        <p:spPr>
          <a:xfrm>
            <a:off x="2195513" y="2528888"/>
            <a:ext cx="36036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6"/>
            <a:endCxn id="11" idx="2"/>
          </p:cNvCxnSpPr>
          <p:nvPr/>
        </p:nvCxnSpPr>
        <p:spPr>
          <a:xfrm>
            <a:off x="2843213" y="2528888"/>
            <a:ext cx="360362" cy="365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6"/>
            <a:endCxn id="12" idx="2"/>
          </p:cNvCxnSpPr>
          <p:nvPr/>
        </p:nvCxnSpPr>
        <p:spPr>
          <a:xfrm>
            <a:off x="3490913" y="2565400"/>
            <a:ext cx="5048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906588" y="4400550"/>
            <a:ext cx="649287" cy="365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9" idx="2"/>
          </p:cNvCxnSpPr>
          <p:nvPr/>
        </p:nvCxnSpPr>
        <p:spPr>
          <a:xfrm>
            <a:off x="2843213" y="4473575"/>
            <a:ext cx="649287" cy="34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00113" y="3068638"/>
            <a:ext cx="257175" cy="4635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hape 46"/>
          <p:cNvCxnSpPr/>
          <p:nvPr/>
        </p:nvCxnSpPr>
        <p:spPr>
          <a:xfrm rot="16200000" flipH="1">
            <a:off x="484982" y="3339306"/>
            <a:ext cx="1363662" cy="822325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6"/>
            <a:endCxn id="15" idx="2"/>
          </p:cNvCxnSpPr>
          <p:nvPr/>
        </p:nvCxnSpPr>
        <p:spPr>
          <a:xfrm>
            <a:off x="1403350" y="3608388"/>
            <a:ext cx="431800" cy="73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5" idx="6"/>
            <a:endCxn id="14" idx="2"/>
          </p:cNvCxnSpPr>
          <p:nvPr/>
        </p:nvCxnSpPr>
        <p:spPr>
          <a:xfrm>
            <a:off x="2122488" y="3681413"/>
            <a:ext cx="36195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4" idx="6"/>
            <a:endCxn id="17" idx="2"/>
          </p:cNvCxnSpPr>
          <p:nvPr/>
        </p:nvCxnSpPr>
        <p:spPr>
          <a:xfrm>
            <a:off x="2771775" y="3681413"/>
            <a:ext cx="36036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7" idx="6"/>
            <a:endCxn id="13" idx="2"/>
          </p:cNvCxnSpPr>
          <p:nvPr/>
        </p:nvCxnSpPr>
        <p:spPr>
          <a:xfrm flipV="1">
            <a:off x="3419475" y="3644900"/>
            <a:ext cx="431800" cy="365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9" idx="7"/>
          </p:cNvCxnSpPr>
          <p:nvPr/>
        </p:nvCxnSpPr>
        <p:spPr>
          <a:xfrm flipV="1">
            <a:off x="3736975" y="3789363"/>
            <a:ext cx="187325" cy="6175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3" idx="1"/>
            <a:endCxn id="11" idx="5"/>
          </p:cNvCxnSpPr>
          <p:nvPr/>
        </p:nvCxnSpPr>
        <p:spPr>
          <a:xfrm flipH="1" flipV="1">
            <a:off x="3449638" y="2667000"/>
            <a:ext cx="444500" cy="876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3276600" y="2492375"/>
            <a:ext cx="142875" cy="1444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65" name="Oval 64"/>
          <p:cNvSpPr/>
          <p:nvPr/>
        </p:nvSpPr>
        <p:spPr>
          <a:xfrm>
            <a:off x="4067175" y="2492375"/>
            <a:ext cx="144463" cy="1444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67" name="Oval 66"/>
          <p:cNvSpPr/>
          <p:nvPr/>
        </p:nvSpPr>
        <p:spPr>
          <a:xfrm>
            <a:off x="3924300" y="3573463"/>
            <a:ext cx="142875" cy="1428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78" name="Oval 77"/>
          <p:cNvSpPr/>
          <p:nvPr/>
        </p:nvSpPr>
        <p:spPr>
          <a:xfrm>
            <a:off x="684213" y="2781300"/>
            <a:ext cx="287337" cy="287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79" name="Oval 78"/>
          <p:cNvSpPr/>
          <p:nvPr/>
        </p:nvSpPr>
        <p:spPr>
          <a:xfrm>
            <a:off x="1619250" y="4292600"/>
            <a:ext cx="287338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80" name="Oval 79"/>
          <p:cNvSpPr/>
          <p:nvPr/>
        </p:nvSpPr>
        <p:spPr>
          <a:xfrm>
            <a:off x="2555875" y="4292600"/>
            <a:ext cx="287338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cxnSp>
        <p:nvCxnSpPr>
          <p:cNvPr id="82" name="Shape 81"/>
          <p:cNvCxnSpPr/>
          <p:nvPr/>
        </p:nvCxnSpPr>
        <p:spPr>
          <a:xfrm flipV="1">
            <a:off x="971550" y="2781300"/>
            <a:ext cx="431800" cy="287338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83"/>
          <p:cNvCxnSpPr>
            <a:stCxn id="78" idx="7"/>
          </p:cNvCxnSpPr>
          <p:nvPr/>
        </p:nvCxnSpPr>
        <p:spPr>
          <a:xfrm rot="5400000" flipH="1" flipV="1">
            <a:off x="1000919" y="2564607"/>
            <a:ext cx="185737" cy="330200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80" idx="4"/>
            <a:endCxn id="19" idx="4"/>
          </p:cNvCxnSpPr>
          <p:nvPr/>
        </p:nvCxnSpPr>
        <p:spPr>
          <a:xfrm rot="16200000" flipH="1">
            <a:off x="3131344" y="4148931"/>
            <a:ext cx="71438" cy="936625"/>
          </a:xfrm>
          <a:prstGeom prst="curvedConnector3">
            <a:avLst>
              <a:gd name="adj1" fmla="val 41746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16200000" flipH="1">
            <a:off x="3132138" y="4149725"/>
            <a:ext cx="71438" cy="935037"/>
          </a:xfrm>
          <a:prstGeom prst="curvedConnector3">
            <a:avLst>
              <a:gd name="adj1" fmla="val 13279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 rot="20006507">
            <a:off x="3240088" y="1814513"/>
            <a:ext cx="1323975" cy="20875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t-EE" smtClean="0"/>
              <a:t>Kuidas mugavalt teha õigeid sõnastikke?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endParaRPr lang="et-EE" smtClean="0"/>
          </a:p>
          <a:p>
            <a:pPr lvl="1"/>
            <a:r>
              <a:rPr lang="et-EE" smtClean="0"/>
              <a:t>Etapid</a:t>
            </a:r>
          </a:p>
          <a:p>
            <a:pPr lvl="1"/>
            <a:r>
              <a:rPr lang="et-EE" smtClean="0"/>
              <a:t>Operatsioonid</a:t>
            </a:r>
          </a:p>
          <a:p>
            <a:pPr lvl="1"/>
            <a:endParaRPr lang="et-EE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Lihtne pooleli sõnastik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74650" y="1557338"/>
            <a:ext cx="8229600" cy="4525962"/>
          </a:xfrm>
        </p:spPr>
        <p:txBody>
          <a:bodyPr/>
          <a:lstStyle/>
          <a:p>
            <a:pPr indent="0">
              <a:spcBef>
                <a:spcPct val="0"/>
              </a:spcBef>
              <a:buFont typeface="Arial" charset="0"/>
              <a:buNone/>
            </a:pPr>
            <a:endParaRPr lang="et-EE" sz="1200" smtClean="0"/>
          </a:p>
          <a:p>
            <a:pPr indent="0">
              <a:spcBef>
                <a:spcPct val="0"/>
              </a:spcBef>
              <a:buFont typeface="Arial" charset="0"/>
              <a:buNone/>
            </a:pPr>
            <a:endParaRPr lang="et-EE" sz="1200" smtClean="0"/>
          </a:p>
          <a:p>
            <a:pPr indent="0">
              <a:spcBef>
                <a:spcPct val="0"/>
              </a:spcBef>
              <a:buFont typeface="Arial" charset="0"/>
              <a:buNone/>
            </a:pPr>
            <a:r>
              <a:rPr lang="et-EE" sz="1200" smtClean="0"/>
              <a:t>                      </a:t>
            </a:r>
            <a:r>
              <a:rPr lang="et-EE" sz="2400" smtClean="0"/>
              <a:t>                               d</a:t>
            </a:r>
          </a:p>
          <a:p>
            <a:pPr indent="0">
              <a:spcBef>
                <a:spcPct val="0"/>
              </a:spcBef>
              <a:buFont typeface="Arial" charset="0"/>
              <a:buNone/>
            </a:pPr>
            <a:r>
              <a:rPr lang="et-EE" sz="1200" smtClean="0"/>
              <a:t>    </a:t>
            </a:r>
            <a:r>
              <a:rPr lang="et-EE" sz="2400" smtClean="0"/>
              <a:t>          </a:t>
            </a:r>
          </a:p>
          <a:p>
            <a:pPr indent="0">
              <a:spcBef>
                <a:spcPct val="0"/>
              </a:spcBef>
              <a:buFont typeface="Arial" charset="0"/>
              <a:buNone/>
            </a:pPr>
            <a:r>
              <a:rPr lang="et-EE" sz="1200" smtClean="0"/>
              <a:t>       </a:t>
            </a:r>
            <a:r>
              <a:rPr lang="et-EE" sz="2400" smtClean="0"/>
              <a:t>                                       i</a:t>
            </a:r>
          </a:p>
          <a:p>
            <a:pPr indent="0">
              <a:spcBef>
                <a:spcPct val="0"/>
              </a:spcBef>
              <a:buFont typeface="Arial" charset="0"/>
              <a:buNone/>
            </a:pPr>
            <a:endParaRPr lang="et-EE" sz="800" smtClean="0"/>
          </a:p>
          <a:p>
            <a:pPr indent="0">
              <a:spcBef>
                <a:spcPct val="0"/>
              </a:spcBef>
              <a:buFont typeface="Arial" charset="0"/>
              <a:buNone/>
            </a:pPr>
            <a:r>
              <a:rPr lang="et-EE" sz="2400" smtClean="0"/>
              <a:t>                         </a:t>
            </a:r>
          </a:p>
          <a:p>
            <a:pPr indent="0">
              <a:spcBef>
                <a:spcPct val="0"/>
              </a:spcBef>
              <a:buFont typeface="Arial" charset="0"/>
              <a:buNone/>
            </a:pPr>
            <a:r>
              <a:rPr lang="et-EE" sz="2400" smtClean="0"/>
              <a:t>                                                      {W}</a:t>
            </a:r>
          </a:p>
          <a:p>
            <a:pPr indent="0">
              <a:spcBef>
                <a:spcPct val="0"/>
              </a:spcBef>
              <a:buFont typeface="Arial" charset="0"/>
              <a:buNone/>
            </a:pPr>
            <a:r>
              <a:rPr lang="et-EE" sz="2400" smtClean="0"/>
              <a:t>p                o            s            t</a:t>
            </a:r>
            <a:endParaRPr lang="et-EE" sz="800" smtClean="0"/>
          </a:p>
          <a:p>
            <a:pPr indent="0">
              <a:spcBef>
                <a:spcPct val="0"/>
              </a:spcBef>
              <a:buFont typeface="Arial" charset="0"/>
              <a:buNone/>
            </a:pPr>
            <a:endParaRPr lang="et-EE" sz="800" smtClean="0"/>
          </a:p>
          <a:p>
            <a:pPr indent="0">
              <a:spcBef>
                <a:spcPct val="0"/>
              </a:spcBef>
              <a:buFont typeface="Arial" charset="0"/>
              <a:buNone/>
            </a:pPr>
            <a:r>
              <a:rPr lang="et-EE" sz="2400" smtClean="0"/>
              <a:t>                                </a:t>
            </a:r>
            <a:r>
              <a:rPr lang="et-EE" sz="2400" smtClean="0">
                <a:solidFill>
                  <a:srgbClr val="FF0000"/>
                </a:solidFill>
              </a:rPr>
              <a:t>t                </a:t>
            </a:r>
            <a:r>
              <a:rPr lang="et-EE" sz="2400" smtClean="0"/>
              <a:t>t</a:t>
            </a:r>
          </a:p>
          <a:p>
            <a:pPr indent="0">
              <a:spcBef>
                <a:spcPct val="0"/>
              </a:spcBef>
              <a:buFont typeface="Arial" charset="0"/>
              <a:buNone/>
            </a:pPr>
            <a:endParaRPr lang="et-EE" sz="2400" smtClean="0"/>
          </a:p>
          <a:p>
            <a:pPr indent="0">
              <a:spcBef>
                <a:spcPct val="0"/>
              </a:spcBef>
              <a:buFont typeface="Arial" charset="0"/>
              <a:buNone/>
            </a:pPr>
            <a:r>
              <a:rPr lang="et-EE" sz="2400" smtClean="0"/>
              <a:t>                                  </a:t>
            </a:r>
            <a:r>
              <a:rPr lang="et-EE" sz="2400" smtClean="0">
                <a:solidFill>
                  <a:srgbClr val="FF0000"/>
                </a:solidFill>
              </a:rPr>
              <a:t>l</a:t>
            </a:r>
          </a:p>
          <a:p>
            <a:pPr indent="0">
              <a:spcBef>
                <a:spcPct val="0"/>
              </a:spcBef>
              <a:buFont typeface="Arial" charset="0"/>
              <a:buNone/>
            </a:pPr>
            <a:r>
              <a:rPr lang="et-EE" sz="2400" smtClean="0"/>
              <a:t>{W} – nõrk aste          post{W}id, pott{W}id, polt{W}id </a:t>
            </a:r>
          </a:p>
          <a:p>
            <a:pPr indent="0">
              <a:spcBef>
                <a:spcPct val="0"/>
              </a:spcBef>
              <a:buFont typeface="Arial" charset="0"/>
              <a:buNone/>
            </a:pPr>
            <a:endParaRPr lang="et-EE" sz="2400" smtClean="0"/>
          </a:p>
        </p:txBody>
      </p:sp>
      <p:sp>
        <p:nvSpPr>
          <p:cNvPr id="11" name="Oval 10"/>
          <p:cNvSpPr/>
          <p:nvPr/>
        </p:nvSpPr>
        <p:spPr>
          <a:xfrm>
            <a:off x="3203575" y="2420938"/>
            <a:ext cx="287338" cy="2873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12" name="Oval 11"/>
          <p:cNvSpPr/>
          <p:nvPr/>
        </p:nvSpPr>
        <p:spPr>
          <a:xfrm>
            <a:off x="3995738" y="2420938"/>
            <a:ext cx="287337" cy="2873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13" name="Oval 12"/>
          <p:cNvSpPr/>
          <p:nvPr/>
        </p:nvSpPr>
        <p:spPr>
          <a:xfrm>
            <a:off x="3851275" y="3500438"/>
            <a:ext cx="287338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19" name="Oval 18"/>
          <p:cNvSpPr/>
          <p:nvPr/>
        </p:nvSpPr>
        <p:spPr>
          <a:xfrm>
            <a:off x="3492500" y="4365625"/>
            <a:ext cx="287338" cy="287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cxnSp>
        <p:nvCxnSpPr>
          <p:cNvPr id="37" name="Straight Arrow Connector 36"/>
          <p:cNvCxnSpPr>
            <a:stCxn id="11" idx="6"/>
            <a:endCxn id="12" idx="2"/>
          </p:cNvCxnSpPr>
          <p:nvPr/>
        </p:nvCxnSpPr>
        <p:spPr>
          <a:xfrm>
            <a:off x="3490913" y="2565400"/>
            <a:ext cx="5048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906588" y="4400550"/>
            <a:ext cx="649287" cy="365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9" idx="2"/>
          </p:cNvCxnSpPr>
          <p:nvPr/>
        </p:nvCxnSpPr>
        <p:spPr>
          <a:xfrm>
            <a:off x="2843213" y="4473575"/>
            <a:ext cx="649287" cy="34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hape 46"/>
          <p:cNvCxnSpPr/>
          <p:nvPr/>
        </p:nvCxnSpPr>
        <p:spPr>
          <a:xfrm rot="16200000" flipH="1">
            <a:off x="484982" y="3339306"/>
            <a:ext cx="1363662" cy="822325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3" idx="1"/>
            <a:endCxn id="11" idx="5"/>
          </p:cNvCxnSpPr>
          <p:nvPr/>
        </p:nvCxnSpPr>
        <p:spPr>
          <a:xfrm flipH="1" flipV="1">
            <a:off x="3449638" y="2667000"/>
            <a:ext cx="444500" cy="876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3276600" y="2492375"/>
            <a:ext cx="142875" cy="1444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65" name="Oval 64"/>
          <p:cNvSpPr/>
          <p:nvPr/>
        </p:nvSpPr>
        <p:spPr>
          <a:xfrm>
            <a:off x="4067175" y="2492375"/>
            <a:ext cx="144463" cy="1444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79" name="Oval 78"/>
          <p:cNvSpPr/>
          <p:nvPr/>
        </p:nvSpPr>
        <p:spPr>
          <a:xfrm>
            <a:off x="1619250" y="4292600"/>
            <a:ext cx="287338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80" name="Oval 79"/>
          <p:cNvSpPr/>
          <p:nvPr/>
        </p:nvSpPr>
        <p:spPr>
          <a:xfrm>
            <a:off x="2555875" y="4292600"/>
            <a:ext cx="287338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cxnSp>
        <p:nvCxnSpPr>
          <p:cNvPr id="44" name="Curved Connector 43"/>
          <p:cNvCxnSpPr>
            <a:stCxn id="80" idx="4"/>
            <a:endCxn id="19" idx="4"/>
          </p:cNvCxnSpPr>
          <p:nvPr/>
        </p:nvCxnSpPr>
        <p:spPr>
          <a:xfrm rot="16200000" flipH="1">
            <a:off x="3131344" y="4148931"/>
            <a:ext cx="71438" cy="936625"/>
          </a:xfrm>
          <a:prstGeom prst="curvedConnector3">
            <a:avLst>
              <a:gd name="adj1" fmla="val 41746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16200000" flipH="1">
            <a:off x="3132138" y="4149725"/>
            <a:ext cx="71438" cy="935037"/>
          </a:xfrm>
          <a:prstGeom prst="curvedConnector3">
            <a:avLst>
              <a:gd name="adj1" fmla="val 13279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 rot="20006507">
            <a:off x="3240088" y="1814513"/>
            <a:ext cx="1323975" cy="20875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 dirty="0">
              <a:solidFill>
                <a:srgbClr val="FF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11188" y="2781300"/>
            <a:ext cx="287337" cy="287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42" name="Oval 41"/>
          <p:cNvSpPr/>
          <p:nvPr/>
        </p:nvSpPr>
        <p:spPr>
          <a:xfrm>
            <a:off x="4643438" y="4005263"/>
            <a:ext cx="287337" cy="2873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45" name="Oval 44"/>
          <p:cNvSpPr/>
          <p:nvPr/>
        </p:nvSpPr>
        <p:spPr>
          <a:xfrm>
            <a:off x="4572000" y="4868863"/>
            <a:ext cx="287338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cxnSp>
        <p:nvCxnSpPr>
          <p:cNvPr id="48" name="Straight Arrow Connector 47"/>
          <p:cNvCxnSpPr>
            <a:stCxn id="19" idx="5"/>
          </p:cNvCxnSpPr>
          <p:nvPr/>
        </p:nvCxnSpPr>
        <p:spPr>
          <a:xfrm>
            <a:off x="3736975" y="4611688"/>
            <a:ext cx="835025" cy="4016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9" idx="6"/>
          </p:cNvCxnSpPr>
          <p:nvPr/>
        </p:nvCxnSpPr>
        <p:spPr>
          <a:xfrm flipV="1">
            <a:off x="3779838" y="4221163"/>
            <a:ext cx="863600" cy="2873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2" idx="1"/>
          </p:cNvCxnSpPr>
          <p:nvPr/>
        </p:nvCxnSpPr>
        <p:spPr>
          <a:xfrm flipH="1" flipV="1">
            <a:off x="4140200" y="3716338"/>
            <a:ext cx="546100" cy="330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643438" y="4941888"/>
            <a:ext cx="144462" cy="1428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t-EE" smtClean="0"/>
              <a:t>Järjest rakendamine e. kompositsioon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68313" y="1484313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endParaRPr lang="et-EE" smtClean="0"/>
          </a:p>
          <a:p>
            <a:pPr>
              <a:buFont typeface="Arial" charset="0"/>
              <a:buNone/>
            </a:pPr>
            <a:r>
              <a:rPr lang="et-EE" smtClean="0"/>
              <a:t>         p       o       t       t      0    +Sg +Gen</a:t>
            </a:r>
          </a:p>
          <a:p>
            <a:pPr>
              <a:buFont typeface="Arial" charset="0"/>
              <a:buNone/>
            </a:pPr>
            <a:endParaRPr lang="et-EE" smtClean="0"/>
          </a:p>
          <a:p>
            <a:pPr>
              <a:buFont typeface="Arial" charset="0"/>
              <a:buNone/>
            </a:pPr>
            <a:r>
              <a:rPr lang="et-EE" smtClean="0"/>
              <a:t>         p       o       t       t     {W}    i       0</a:t>
            </a:r>
          </a:p>
          <a:p>
            <a:pPr>
              <a:buFont typeface="Arial" charset="0"/>
              <a:buNone/>
            </a:pPr>
            <a:r>
              <a:rPr lang="et-EE" smtClean="0"/>
              <a:t>         p       o       t       t     {W}    i       0</a:t>
            </a:r>
          </a:p>
          <a:p>
            <a:pPr>
              <a:buFont typeface="Arial" charset="0"/>
              <a:buNone/>
            </a:pPr>
            <a:endParaRPr lang="et-EE" smtClean="0"/>
          </a:p>
          <a:p>
            <a:pPr>
              <a:buFont typeface="Arial" charset="0"/>
              <a:buNone/>
            </a:pPr>
            <a:r>
              <a:rPr lang="et-EE" smtClean="0"/>
              <a:t>         p        o      t       0      0       i       0 </a:t>
            </a:r>
          </a:p>
          <a:p>
            <a:pPr>
              <a:buFont typeface="Arial" charset="0"/>
              <a:buNone/>
            </a:pPr>
            <a:endParaRPr lang="et-EE" smtClean="0"/>
          </a:p>
        </p:txBody>
      </p:sp>
      <p:sp>
        <p:nvSpPr>
          <p:cNvPr id="4" name="Oval 3"/>
          <p:cNvSpPr/>
          <p:nvPr/>
        </p:nvSpPr>
        <p:spPr>
          <a:xfrm>
            <a:off x="2484438" y="2852738"/>
            <a:ext cx="431800" cy="3603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5" name="Oval 4"/>
          <p:cNvSpPr/>
          <p:nvPr/>
        </p:nvSpPr>
        <p:spPr>
          <a:xfrm>
            <a:off x="1692275" y="2852738"/>
            <a:ext cx="431800" cy="3603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29" name="Oval 28"/>
          <p:cNvSpPr/>
          <p:nvPr/>
        </p:nvSpPr>
        <p:spPr>
          <a:xfrm>
            <a:off x="755650" y="2852738"/>
            <a:ext cx="431800" cy="3603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33" name="Oval 32"/>
          <p:cNvSpPr/>
          <p:nvPr/>
        </p:nvSpPr>
        <p:spPr>
          <a:xfrm>
            <a:off x="5651500" y="2852738"/>
            <a:ext cx="431800" cy="3603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34" name="Oval 33"/>
          <p:cNvSpPr/>
          <p:nvPr/>
        </p:nvSpPr>
        <p:spPr>
          <a:xfrm>
            <a:off x="3276600" y="2852738"/>
            <a:ext cx="433388" cy="3603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35" name="Oval 34"/>
          <p:cNvSpPr/>
          <p:nvPr/>
        </p:nvSpPr>
        <p:spPr>
          <a:xfrm>
            <a:off x="4859338" y="2852738"/>
            <a:ext cx="431800" cy="3603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36" name="Oval 35"/>
          <p:cNvSpPr/>
          <p:nvPr/>
        </p:nvSpPr>
        <p:spPr>
          <a:xfrm>
            <a:off x="4067175" y="2852738"/>
            <a:ext cx="433388" cy="3603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37" name="Oval 36"/>
          <p:cNvSpPr/>
          <p:nvPr/>
        </p:nvSpPr>
        <p:spPr>
          <a:xfrm>
            <a:off x="6443663" y="2781300"/>
            <a:ext cx="504825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cxnSp>
        <p:nvCxnSpPr>
          <p:cNvPr id="64" name="Straight Arrow Connector 63"/>
          <p:cNvCxnSpPr>
            <a:stCxn id="29" idx="6"/>
            <a:endCxn id="5" idx="2"/>
          </p:cNvCxnSpPr>
          <p:nvPr/>
        </p:nvCxnSpPr>
        <p:spPr>
          <a:xfrm>
            <a:off x="1187450" y="3033713"/>
            <a:ext cx="5048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124075" y="2997200"/>
            <a:ext cx="368300" cy="7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916238" y="2997200"/>
            <a:ext cx="368300" cy="7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708400" y="2997200"/>
            <a:ext cx="368300" cy="7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500563" y="2997200"/>
            <a:ext cx="368300" cy="7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292725" y="2997200"/>
            <a:ext cx="368300" cy="7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084888" y="2997200"/>
            <a:ext cx="369887" cy="7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6516688" y="2852738"/>
            <a:ext cx="350837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22" name="Oval 21"/>
          <p:cNvSpPr/>
          <p:nvPr/>
        </p:nvSpPr>
        <p:spPr>
          <a:xfrm>
            <a:off x="827088" y="4365625"/>
            <a:ext cx="423862" cy="3603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24" name="Oval 23"/>
          <p:cNvSpPr/>
          <p:nvPr/>
        </p:nvSpPr>
        <p:spPr>
          <a:xfrm>
            <a:off x="5724525" y="4365625"/>
            <a:ext cx="423863" cy="3603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26" name="Oval 25"/>
          <p:cNvSpPr/>
          <p:nvPr/>
        </p:nvSpPr>
        <p:spPr>
          <a:xfrm>
            <a:off x="1619250" y="4365625"/>
            <a:ext cx="423863" cy="3603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27" name="Oval 26"/>
          <p:cNvSpPr/>
          <p:nvPr/>
        </p:nvSpPr>
        <p:spPr>
          <a:xfrm>
            <a:off x="6588125" y="4365625"/>
            <a:ext cx="423863" cy="3603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28" name="Oval 27"/>
          <p:cNvSpPr/>
          <p:nvPr/>
        </p:nvSpPr>
        <p:spPr>
          <a:xfrm>
            <a:off x="2484438" y="4365625"/>
            <a:ext cx="422275" cy="3603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30" name="Oval 29"/>
          <p:cNvSpPr/>
          <p:nvPr/>
        </p:nvSpPr>
        <p:spPr>
          <a:xfrm>
            <a:off x="3348038" y="4365625"/>
            <a:ext cx="423862" cy="3603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31" name="Oval 30"/>
          <p:cNvSpPr/>
          <p:nvPr/>
        </p:nvSpPr>
        <p:spPr>
          <a:xfrm>
            <a:off x="4140200" y="4365625"/>
            <a:ext cx="423863" cy="3603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32" name="Oval 31"/>
          <p:cNvSpPr/>
          <p:nvPr/>
        </p:nvSpPr>
        <p:spPr>
          <a:xfrm>
            <a:off x="4932363" y="4365625"/>
            <a:ext cx="414337" cy="3603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39" name="Oval 38"/>
          <p:cNvSpPr/>
          <p:nvPr/>
        </p:nvSpPr>
        <p:spPr>
          <a:xfrm>
            <a:off x="6659563" y="4437063"/>
            <a:ext cx="280987" cy="217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258888" y="4581525"/>
            <a:ext cx="368300" cy="7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051050" y="4581525"/>
            <a:ext cx="368300" cy="7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987675" y="4508500"/>
            <a:ext cx="368300" cy="7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779838" y="4508500"/>
            <a:ext cx="368300" cy="7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572000" y="4508500"/>
            <a:ext cx="368300" cy="7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364163" y="4508500"/>
            <a:ext cx="368300" cy="7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156325" y="4508500"/>
            <a:ext cx="368300" cy="7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Kirjandus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238" cy="4525963"/>
          </a:xfrm>
        </p:spPr>
        <p:txBody>
          <a:bodyPr/>
          <a:lstStyle/>
          <a:p>
            <a:r>
              <a:rPr lang="et-EE" smtClean="0">
                <a:hlinkClick r:id="rId2"/>
              </a:rPr>
              <a:t>http://www.stanford.edu/~laurik/fsmbook/home.html</a:t>
            </a:r>
            <a:endParaRPr lang="et-EE" smtClean="0"/>
          </a:p>
          <a:p>
            <a:r>
              <a:rPr lang="et-EE" smtClean="0">
                <a:hlinkClick r:id="rId3"/>
              </a:rPr>
              <a:t>http://web.stanford.edu/~laurik/.book2software/twolc.pdf</a:t>
            </a:r>
            <a:endParaRPr lang="et-EE" smtClean="0"/>
          </a:p>
          <a:p>
            <a:endParaRPr lang="et-EE" smtClean="0"/>
          </a:p>
          <a:p>
            <a:pPr>
              <a:buFont typeface="Arial" charset="0"/>
              <a:buNone/>
            </a:pPr>
            <a:endParaRPr lang="et-EE" smtClean="0"/>
          </a:p>
        </p:txBody>
      </p:sp>
      <p:pic>
        <p:nvPicPr>
          <p:cNvPr id="32772" name="Picture 3" descr="fsm-book-cover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9700" y="1628775"/>
            <a:ext cx="3024188" cy="451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0226"/>
          </a:xfrm>
        </p:spPr>
        <p:txBody>
          <a:bodyPr>
            <a:normAutofit fontScale="90000"/>
          </a:bodyPr>
          <a:lstStyle/>
          <a:p>
            <a:r>
              <a:rPr lang="et-EE" dirty="0" smtClean="0"/>
              <a:t>Automaat, mis tunneb ära sõnad,</a:t>
            </a:r>
            <a:br>
              <a:rPr lang="et-EE" dirty="0" smtClean="0"/>
            </a:br>
            <a:r>
              <a:rPr lang="et-EE" dirty="0" smtClean="0"/>
              <a:t>milles on </a:t>
            </a:r>
            <a:r>
              <a:rPr lang="et-EE" i="1" dirty="0" smtClean="0"/>
              <a:t>a e i o u </a:t>
            </a:r>
            <a:r>
              <a:rPr lang="et-EE" dirty="0" smtClean="0"/>
              <a:t>(just selles järjekorras), nt. </a:t>
            </a:r>
            <a:r>
              <a:rPr lang="et-EE" i="1" dirty="0" err="1" smtClean="0"/>
              <a:t>abstemious</a:t>
            </a:r>
            <a:endParaRPr lang="et-EE" i="1" dirty="0"/>
          </a:p>
        </p:txBody>
      </p:sp>
      <p:pic>
        <p:nvPicPr>
          <p:cNvPr id="4" name="Content Placeholder 3" descr="aeiou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2492896"/>
            <a:ext cx="6848475" cy="246697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t-EE" dirty="0" smtClean="0"/>
              <a:t>Automaadi poolt ära tuntav keel</a:t>
            </a:r>
            <a:br>
              <a:rPr lang="et-EE" dirty="0" smtClean="0"/>
            </a:b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l-GR" i="1" dirty="0" smtClean="0"/>
              <a:t>Σ</a:t>
            </a:r>
            <a:r>
              <a:rPr lang="el-GR" i="1" baseline="30000" dirty="0" smtClean="0"/>
              <a:t>*</a:t>
            </a:r>
            <a:r>
              <a:rPr lang="el-GR" dirty="0" smtClean="0"/>
              <a:t> </a:t>
            </a:r>
            <a:r>
              <a:rPr lang="et-EE" dirty="0" smtClean="0"/>
              <a:t>alamhulk, mille puhul iga selle keele sõna aktsepteeritakse antud automaadi poolt. </a:t>
            </a:r>
          </a:p>
          <a:p>
            <a:pPr>
              <a:buNone/>
            </a:pPr>
            <a:r>
              <a:rPr lang="et-EE" dirty="0" smtClean="0"/>
              <a:t>Keele esitamiseks produktsioonireeglid: </a:t>
            </a:r>
          </a:p>
          <a:p>
            <a:pPr>
              <a:buNone/>
            </a:pPr>
            <a:r>
              <a:rPr lang="et-EE" b="1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t-EE" b="1" i="1" baseline="-25000" dirty="0" smtClean="0">
                <a:latin typeface="Arial" pitchFamily="34" charset="0"/>
                <a:cs typeface="Arial" pitchFamily="34" charset="0"/>
              </a:rPr>
              <a:t>0		</a:t>
            </a:r>
            <a:r>
              <a:rPr lang="et-EE" dirty="0" smtClean="0">
                <a:latin typeface="Arial" pitchFamily="34" charset="0"/>
                <a:cs typeface="Arial" pitchFamily="34" charset="0"/>
              </a:rPr>
              <a:t>→ a </a:t>
            </a:r>
            <a:r>
              <a:rPr lang="et-EE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t-EE" i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t-EE" dirty="0" smtClean="0">
                <a:latin typeface="Arial" pitchFamily="34" charset="0"/>
                <a:cs typeface="Arial" pitchFamily="34" charset="0"/>
              </a:rPr>
              <a:t>	|  </a:t>
            </a:r>
            <a:r>
              <a:rPr lang="el-GR" dirty="0" smtClean="0">
                <a:latin typeface="Arial" pitchFamily="34" charset="0"/>
                <a:cs typeface="Arial" pitchFamily="34" charset="0"/>
              </a:rPr>
              <a:t>Σ-</a:t>
            </a:r>
            <a:r>
              <a:rPr lang="et-EE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t-EE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t-EE" i="1" baseline="-25000" dirty="0" smtClean="0">
                <a:latin typeface="Arial" pitchFamily="34" charset="0"/>
                <a:cs typeface="Arial" pitchFamily="34" charset="0"/>
              </a:rPr>
              <a:t>0</a:t>
            </a:r>
          </a:p>
          <a:p>
            <a:pPr>
              <a:buNone/>
            </a:pPr>
            <a:r>
              <a:rPr lang="et-EE" b="1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t-EE" b="1" i="1" baseline="-25000" dirty="0" smtClean="0">
                <a:latin typeface="Arial" pitchFamily="34" charset="0"/>
                <a:cs typeface="Arial" pitchFamily="34" charset="0"/>
              </a:rPr>
              <a:t>1	</a:t>
            </a:r>
            <a:r>
              <a:rPr lang="et-EE" dirty="0" smtClean="0">
                <a:latin typeface="Arial" pitchFamily="34" charset="0"/>
                <a:cs typeface="Arial" pitchFamily="34" charset="0"/>
              </a:rPr>
              <a:t>	→ e </a:t>
            </a:r>
            <a:r>
              <a:rPr lang="et-EE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t-EE" i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t-EE" dirty="0" smtClean="0">
                <a:latin typeface="Arial" pitchFamily="34" charset="0"/>
                <a:cs typeface="Arial" pitchFamily="34" charset="0"/>
              </a:rPr>
              <a:t>	|  </a:t>
            </a:r>
            <a:r>
              <a:rPr lang="el-GR" dirty="0" smtClean="0">
                <a:latin typeface="Arial" pitchFamily="34" charset="0"/>
                <a:cs typeface="Arial" pitchFamily="34" charset="0"/>
              </a:rPr>
              <a:t>Σ-</a:t>
            </a:r>
            <a:r>
              <a:rPr lang="et-EE" dirty="0" smtClean="0">
                <a:latin typeface="Arial" pitchFamily="34" charset="0"/>
                <a:cs typeface="Arial" pitchFamily="34" charset="0"/>
              </a:rPr>
              <a:t>e </a:t>
            </a:r>
            <a:r>
              <a:rPr lang="et-EE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t-EE" i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t-EE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t-EE" b="1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t-EE" b="1" i="1" baseline="-25000" dirty="0" smtClean="0">
                <a:latin typeface="Arial" pitchFamily="34" charset="0"/>
                <a:cs typeface="Arial" pitchFamily="34" charset="0"/>
              </a:rPr>
              <a:t>2		</a:t>
            </a:r>
            <a:r>
              <a:rPr lang="et-EE" dirty="0" smtClean="0">
                <a:latin typeface="Arial" pitchFamily="34" charset="0"/>
                <a:cs typeface="Arial" pitchFamily="34" charset="0"/>
              </a:rPr>
              <a:t>→  i </a:t>
            </a:r>
            <a:r>
              <a:rPr lang="et-EE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t-EE" i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t-EE" dirty="0" smtClean="0">
                <a:latin typeface="Arial" pitchFamily="34" charset="0"/>
                <a:cs typeface="Arial" pitchFamily="34" charset="0"/>
              </a:rPr>
              <a:t>	|  </a:t>
            </a:r>
            <a:r>
              <a:rPr lang="el-GR" dirty="0" smtClean="0">
                <a:latin typeface="Arial" pitchFamily="34" charset="0"/>
                <a:cs typeface="Arial" pitchFamily="34" charset="0"/>
              </a:rPr>
              <a:t>Σ-</a:t>
            </a:r>
            <a:r>
              <a:rPr lang="et-EE" dirty="0" smtClean="0">
                <a:latin typeface="Arial" pitchFamily="34" charset="0"/>
                <a:cs typeface="Arial" pitchFamily="34" charset="0"/>
              </a:rPr>
              <a:t>i  </a:t>
            </a:r>
            <a:r>
              <a:rPr lang="et-EE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t-EE" i="1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et-EE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t-EE" b="1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t-EE" b="1" i="1" baseline="-25000" dirty="0" smtClean="0">
                <a:latin typeface="Arial" pitchFamily="34" charset="0"/>
                <a:cs typeface="Arial" pitchFamily="34" charset="0"/>
              </a:rPr>
              <a:t>3		</a:t>
            </a:r>
            <a:r>
              <a:rPr lang="et-EE" dirty="0" smtClean="0">
                <a:latin typeface="Arial" pitchFamily="34" charset="0"/>
                <a:cs typeface="Arial" pitchFamily="34" charset="0"/>
              </a:rPr>
              <a:t>→ o </a:t>
            </a:r>
            <a:r>
              <a:rPr lang="et-EE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t-EE" i="1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t-EE" dirty="0" smtClean="0">
                <a:latin typeface="Arial" pitchFamily="34" charset="0"/>
                <a:cs typeface="Arial" pitchFamily="34" charset="0"/>
              </a:rPr>
              <a:t>	|  </a:t>
            </a:r>
            <a:r>
              <a:rPr lang="el-GR" dirty="0" smtClean="0">
                <a:latin typeface="Arial" pitchFamily="34" charset="0"/>
                <a:cs typeface="Arial" pitchFamily="34" charset="0"/>
              </a:rPr>
              <a:t>Σ-</a:t>
            </a:r>
            <a:r>
              <a:rPr lang="et-EE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et-EE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t-EE" i="1" baseline="-25000" dirty="0" smtClean="0">
                <a:latin typeface="Arial" pitchFamily="34" charset="0"/>
                <a:cs typeface="Arial" pitchFamily="34" charset="0"/>
              </a:rPr>
              <a:t>3</a:t>
            </a:r>
            <a:endParaRPr lang="et-EE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t-EE" b="1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t-EE" b="1" i="1" baseline="-25000" dirty="0" smtClean="0">
                <a:latin typeface="Arial" pitchFamily="34" charset="0"/>
                <a:cs typeface="Arial" pitchFamily="34" charset="0"/>
              </a:rPr>
              <a:t>4		</a:t>
            </a:r>
            <a:r>
              <a:rPr lang="et-EE" dirty="0" smtClean="0">
                <a:latin typeface="Arial" pitchFamily="34" charset="0"/>
                <a:cs typeface="Arial" pitchFamily="34" charset="0"/>
              </a:rPr>
              <a:t>→ u </a:t>
            </a:r>
            <a:r>
              <a:rPr lang="et-EE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t-EE" i="1" baseline="-25000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et-EE" dirty="0" smtClean="0">
                <a:latin typeface="Arial" pitchFamily="34" charset="0"/>
                <a:cs typeface="Arial" pitchFamily="34" charset="0"/>
              </a:rPr>
              <a:t>	|  </a:t>
            </a:r>
            <a:r>
              <a:rPr lang="el-GR" dirty="0" smtClean="0">
                <a:latin typeface="Arial" pitchFamily="34" charset="0"/>
                <a:cs typeface="Arial" pitchFamily="34" charset="0"/>
              </a:rPr>
              <a:t>Σ-</a:t>
            </a:r>
            <a:r>
              <a:rPr lang="et-EE" dirty="0" smtClean="0">
                <a:latin typeface="Arial" pitchFamily="34" charset="0"/>
                <a:cs typeface="Arial" pitchFamily="34" charset="0"/>
              </a:rPr>
              <a:t>u </a:t>
            </a:r>
            <a:r>
              <a:rPr lang="et-EE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t-EE" i="1" baseline="-25000" dirty="0" smtClean="0">
                <a:latin typeface="Arial" pitchFamily="34" charset="0"/>
                <a:cs typeface="Arial" pitchFamily="34" charset="0"/>
              </a:rPr>
              <a:t>4</a:t>
            </a:r>
            <a:endParaRPr lang="et-EE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t-EE" b="1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t-EE" b="1" i="1" baseline="-25000" dirty="0" smtClean="0">
                <a:latin typeface="Arial" pitchFamily="34" charset="0"/>
                <a:cs typeface="Arial" pitchFamily="34" charset="0"/>
              </a:rPr>
              <a:t>5		</a:t>
            </a:r>
            <a:r>
              <a:rPr lang="et-EE" dirty="0" smtClean="0">
                <a:latin typeface="Arial" pitchFamily="34" charset="0"/>
                <a:cs typeface="Arial" pitchFamily="34" charset="0"/>
              </a:rPr>
              <a:t>→ </a:t>
            </a:r>
            <a:r>
              <a:rPr lang="el-GR" dirty="0" smtClean="0">
                <a:latin typeface="Arial" pitchFamily="34" charset="0"/>
                <a:cs typeface="Arial" pitchFamily="34" charset="0"/>
              </a:rPr>
              <a:t>Σ </a:t>
            </a:r>
            <a:r>
              <a:rPr lang="et-EE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t-EE" i="1" baseline="-25000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et-EE" dirty="0" smtClean="0">
                <a:latin typeface="Arial" pitchFamily="34" charset="0"/>
                <a:cs typeface="Arial" pitchFamily="34" charset="0"/>
              </a:rPr>
              <a:t>	| </a:t>
            </a:r>
            <a:r>
              <a:rPr lang="el-GR" dirty="0" smtClean="0">
                <a:latin typeface="Arial" pitchFamily="34" charset="0"/>
                <a:cs typeface="Arial" pitchFamily="34" charset="0"/>
              </a:rPr>
              <a:t>ε </a:t>
            </a:r>
            <a:endParaRPr lang="et-EE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t-EE" dirty="0" smtClean="0"/>
              <a:t>Selle keele genereerimine: </a:t>
            </a:r>
          </a:p>
          <a:p>
            <a:pPr>
              <a:buNone/>
            </a:pPr>
            <a:r>
              <a:rPr lang="et-EE" b="1" i="1" dirty="0" smtClean="0"/>
              <a:t>S</a:t>
            </a:r>
            <a:r>
              <a:rPr lang="et-EE" b="1" i="1" baseline="-25000" dirty="0" smtClean="0"/>
              <a:t>0</a:t>
            </a:r>
            <a:r>
              <a:rPr lang="et-EE" dirty="0" smtClean="0"/>
              <a:t> ⇒ a </a:t>
            </a:r>
            <a:r>
              <a:rPr lang="et-EE" b="1" i="1" dirty="0" smtClean="0"/>
              <a:t>S</a:t>
            </a:r>
            <a:r>
              <a:rPr lang="et-EE" b="1" i="1" baseline="-25000" dirty="0" smtClean="0"/>
              <a:t>1</a:t>
            </a:r>
            <a:r>
              <a:rPr lang="et-EE" dirty="0" smtClean="0"/>
              <a:t> ⇒ a b </a:t>
            </a:r>
            <a:r>
              <a:rPr lang="et-EE" b="1" i="1" dirty="0" smtClean="0"/>
              <a:t>S</a:t>
            </a:r>
            <a:r>
              <a:rPr lang="et-EE" b="1" i="1" baseline="-25000" dirty="0" smtClean="0"/>
              <a:t>1</a:t>
            </a:r>
            <a:r>
              <a:rPr lang="et-EE" dirty="0" smtClean="0"/>
              <a:t> ⇒ a b e </a:t>
            </a:r>
            <a:r>
              <a:rPr lang="et-EE" b="1" i="1" dirty="0" smtClean="0"/>
              <a:t>S</a:t>
            </a:r>
            <a:r>
              <a:rPr lang="et-EE" b="1" i="1" baseline="-25000" dirty="0" smtClean="0"/>
              <a:t>2</a:t>
            </a:r>
            <a:r>
              <a:rPr lang="et-EE" dirty="0" smtClean="0"/>
              <a:t> ⇒ a b e i </a:t>
            </a:r>
            <a:r>
              <a:rPr lang="et-EE" b="1" i="1" dirty="0" smtClean="0"/>
              <a:t>S</a:t>
            </a:r>
            <a:r>
              <a:rPr lang="et-EE" b="1" i="1" baseline="-25000" dirty="0" smtClean="0"/>
              <a:t>3</a:t>
            </a:r>
            <a:r>
              <a:rPr lang="et-EE" dirty="0" smtClean="0"/>
              <a:t> ⇒ a b e i o </a:t>
            </a:r>
            <a:r>
              <a:rPr lang="et-EE" b="1" i="1" dirty="0" smtClean="0"/>
              <a:t>S</a:t>
            </a:r>
            <a:r>
              <a:rPr lang="et-EE" b="1" i="1" baseline="-25000" dirty="0" smtClean="0"/>
              <a:t>4</a:t>
            </a:r>
            <a:r>
              <a:rPr lang="et-EE" dirty="0" smtClean="0"/>
              <a:t> ⇒ a b e i o u </a:t>
            </a:r>
            <a:r>
              <a:rPr lang="et-EE" b="1" i="1" dirty="0" smtClean="0"/>
              <a:t>S</a:t>
            </a:r>
            <a:r>
              <a:rPr lang="et-EE" b="1" i="1" baseline="-25000" dirty="0" smtClean="0"/>
              <a:t>5</a:t>
            </a:r>
            <a:r>
              <a:rPr lang="et-EE" dirty="0" smtClean="0"/>
              <a:t> ⇒ a b e i o u </a:t>
            </a:r>
            <a:r>
              <a:rPr lang="el-GR" dirty="0" smtClean="0"/>
              <a:t>ε</a:t>
            </a:r>
            <a:endParaRPr lang="et-E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Formaalne definitsioon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t-EE" dirty="0" smtClean="0"/>
              <a:t>Lõplik automaat on viisik M=( Q, </a:t>
            </a:r>
            <a:r>
              <a:rPr lang="el-GR" dirty="0" smtClean="0"/>
              <a:t>Σ, δ, </a:t>
            </a:r>
            <a:r>
              <a:rPr lang="et-EE" dirty="0" smtClean="0"/>
              <a:t>q</a:t>
            </a:r>
            <a:r>
              <a:rPr lang="et-EE" baseline="-25000" dirty="0" smtClean="0"/>
              <a:t>0</a:t>
            </a:r>
            <a:r>
              <a:rPr lang="et-EE" dirty="0" smtClean="0"/>
              <a:t>, F ), kus </a:t>
            </a:r>
          </a:p>
          <a:p>
            <a:r>
              <a:rPr lang="et-EE" dirty="0" smtClean="0"/>
              <a:t>Q on automaadi olekute lõplik hulk </a:t>
            </a:r>
          </a:p>
          <a:p>
            <a:r>
              <a:rPr lang="el-GR" dirty="0" smtClean="0"/>
              <a:t>Σ </a:t>
            </a:r>
            <a:r>
              <a:rPr lang="et-EE" dirty="0" smtClean="0"/>
              <a:t>on sisendtähestik </a:t>
            </a:r>
          </a:p>
          <a:p>
            <a:r>
              <a:rPr lang="et-EE" dirty="0" smtClean="0"/>
              <a:t>automaadi üleminekuseos </a:t>
            </a:r>
          </a:p>
          <a:p>
            <a:pPr lvl="1"/>
            <a:r>
              <a:rPr lang="et-EE" dirty="0" err="1" smtClean="0"/>
              <a:t>determ</a:t>
            </a:r>
            <a:r>
              <a:rPr lang="et-EE" dirty="0" smtClean="0"/>
              <a:t>. automaadil f-n </a:t>
            </a:r>
            <a:r>
              <a:rPr lang="el-GR" dirty="0" smtClean="0"/>
              <a:t>δ : </a:t>
            </a:r>
            <a:r>
              <a:rPr lang="et-EE" dirty="0" smtClean="0"/>
              <a:t>Q × </a:t>
            </a:r>
            <a:r>
              <a:rPr lang="el-GR" dirty="0" smtClean="0"/>
              <a:t>Σ → </a:t>
            </a:r>
            <a:r>
              <a:rPr lang="et-EE" dirty="0" smtClean="0"/>
              <a:t>Q </a:t>
            </a:r>
          </a:p>
          <a:p>
            <a:pPr lvl="1"/>
            <a:r>
              <a:rPr lang="et-EE" dirty="0" err="1" smtClean="0"/>
              <a:t>mittedet</a:t>
            </a:r>
            <a:r>
              <a:rPr lang="et-EE" dirty="0" smtClean="0"/>
              <a:t>. automaadil </a:t>
            </a:r>
            <a:r>
              <a:rPr lang="el-GR" dirty="0" smtClean="0"/>
              <a:t>δ : </a:t>
            </a:r>
            <a:r>
              <a:rPr lang="et-EE" dirty="0" smtClean="0"/>
              <a:t>Q × (</a:t>
            </a:r>
            <a:r>
              <a:rPr lang="el-GR" smtClean="0"/>
              <a:t>Σ ∪ ε</a:t>
            </a:r>
            <a:r>
              <a:rPr lang="et-EE" smtClean="0"/>
              <a:t>)</a:t>
            </a:r>
            <a:r>
              <a:rPr lang="el-GR" dirty="0" smtClean="0"/>
              <a:t> → </a:t>
            </a:r>
            <a:r>
              <a:rPr lang="et-EE" dirty="0" smtClean="0"/>
              <a:t>P(Q) </a:t>
            </a:r>
          </a:p>
          <a:p>
            <a:r>
              <a:rPr lang="et-EE" dirty="0" smtClean="0"/>
              <a:t>q</a:t>
            </a:r>
            <a:r>
              <a:rPr lang="et-EE" baseline="-25000" dirty="0" smtClean="0"/>
              <a:t>0</a:t>
            </a:r>
            <a:r>
              <a:rPr lang="et-EE" dirty="0" smtClean="0"/>
              <a:t> ∈ Q on automaadi algolek</a:t>
            </a:r>
          </a:p>
          <a:p>
            <a:r>
              <a:rPr lang="et-EE" dirty="0" smtClean="0"/>
              <a:t>F ⊆ Q on (aktsepteerivate) lõppolekute hulk</a:t>
            </a:r>
            <a:endParaRPr lang="et-E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C-keelne programm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BOOLEAN </a:t>
            </a:r>
            <a:r>
              <a:rPr lang="et-E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aeiou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 char *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)</a:t>
            </a:r>
            <a:endParaRPr lang="et-EE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  <a:endParaRPr lang="et-EE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     char *cp;      cp =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;      /* pointer to char in string */</a:t>
            </a:r>
            <a:endParaRPr lang="et-EE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    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state;     state = 0 ;    /* state machine's state     */</a:t>
            </a:r>
            <a:endParaRPr lang="et-EE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      while( *cp ){</a:t>
            </a:r>
            <a:endParaRPr lang="et-EE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            switch ( state ) {</a:t>
            </a:r>
            <a:endParaRPr lang="et-EE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                    case 0 : if( *cp == 'a' ) state = 1 ; break; /* state 0 */</a:t>
            </a:r>
            <a:endParaRPr lang="et-EE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                    case 1 : if( *cp == 'e' ) state = 2 ; break; /* state 1 */</a:t>
            </a:r>
            <a:endParaRPr lang="et-EE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                    case 2 : if( *cp == '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' ) state = 3 ; break; /* state 2 */</a:t>
            </a:r>
            <a:endParaRPr lang="et-EE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                    case 3 : if( *cp == 'o' ) state = 4 ; break; /* state 3 */</a:t>
            </a:r>
            <a:endParaRPr lang="et-EE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                    case 4 : if( *cp == 'u' ) state = 5 ; break; /* state 4 */</a:t>
            </a:r>
            <a:endParaRPr lang="et-EE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            }</a:t>
            </a:r>
            <a:endParaRPr lang="et-EE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            cp++ ; /* next char */</a:t>
            </a:r>
            <a:endParaRPr lang="et-EE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     }</a:t>
            </a:r>
            <a:endParaRPr lang="et-EE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     if( state == 5 )  return TRUE ;</a:t>
            </a:r>
            <a:endParaRPr lang="et-EE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     else             return FALSE ;</a:t>
            </a:r>
            <a:endParaRPr lang="et-EE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t-EE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274638"/>
            <a:ext cx="7355160" cy="1210146"/>
          </a:xfrm>
        </p:spPr>
        <p:txBody>
          <a:bodyPr>
            <a:normAutofit fontScale="90000"/>
          </a:bodyPr>
          <a:lstStyle/>
          <a:p>
            <a:r>
              <a:rPr lang="et-EE" dirty="0" smtClean="0"/>
              <a:t>Minimiseerimine</a:t>
            </a:r>
            <a:br>
              <a:rPr lang="et-EE" dirty="0" smtClean="0"/>
            </a:br>
            <a:r>
              <a:rPr lang="et-EE" dirty="0" smtClean="0"/>
              <a:t>(</a:t>
            </a:r>
            <a:r>
              <a:rPr lang="et-EE" dirty="0" err="1" smtClean="0"/>
              <a:t>b*ab*ab</a:t>
            </a:r>
            <a:r>
              <a:rPr lang="et-EE" dirty="0" smtClean="0"/>
              <a:t>*)+ </a:t>
            </a:r>
            <a:endParaRPr lang="et-EE" dirty="0"/>
          </a:p>
        </p:txBody>
      </p:sp>
      <p:pic>
        <p:nvPicPr>
          <p:cNvPr id="4" name="Content Placeholder 3" descr="minimisation_sta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556792"/>
            <a:ext cx="4931879" cy="4525963"/>
          </a:xfrm>
        </p:spPr>
      </p:pic>
      <p:pic>
        <p:nvPicPr>
          <p:cNvPr id="5" name="Picture 4" descr="minimisation_af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4005064"/>
            <a:ext cx="3970832" cy="20603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Lõplik muundur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68313" y="1484313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endParaRPr lang="et-EE" dirty="0" smtClean="0"/>
          </a:p>
          <a:p>
            <a:pPr>
              <a:buFont typeface="Arial" charset="0"/>
              <a:buNone/>
            </a:pPr>
            <a:r>
              <a:rPr lang="et-EE" dirty="0" smtClean="0"/>
              <a:t>         j        a       l       g      0     +</a:t>
            </a:r>
            <a:r>
              <a:rPr lang="et-EE" dirty="0" err="1" smtClean="0"/>
              <a:t>Sg</a:t>
            </a:r>
            <a:r>
              <a:rPr lang="et-EE" dirty="0" smtClean="0"/>
              <a:t>    0    +Ela</a:t>
            </a:r>
          </a:p>
          <a:p>
            <a:pPr>
              <a:buFont typeface="Arial" charset="0"/>
              <a:buNone/>
            </a:pPr>
            <a:endParaRPr lang="et-EE" dirty="0" smtClean="0"/>
          </a:p>
          <a:p>
            <a:pPr>
              <a:buFont typeface="Arial" charset="0"/>
              <a:buNone/>
            </a:pPr>
            <a:r>
              <a:rPr lang="et-EE" dirty="0" smtClean="0"/>
              <a:t>         j        a       l       0       a      0       s       t</a:t>
            </a:r>
          </a:p>
          <a:p>
            <a:pPr>
              <a:buFont typeface="Arial" charset="0"/>
              <a:buNone/>
            </a:pPr>
            <a:endParaRPr lang="et-EE" dirty="0" smtClean="0"/>
          </a:p>
          <a:p>
            <a:pPr>
              <a:buFont typeface="Arial" charset="0"/>
              <a:buNone/>
            </a:pPr>
            <a:r>
              <a:rPr lang="et-EE" dirty="0" smtClean="0"/>
              <a:t>... on nagu lõplik automaat, aga lisaks sisendi äratarbimisele ja töö lõpetamisele annab ka midagi välja</a:t>
            </a:r>
          </a:p>
          <a:p>
            <a:pPr>
              <a:buFont typeface="Arial" charset="0"/>
              <a:buNone/>
            </a:pPr>
            <a:endParaRPr lang="et-EE" dirty="0" smtClean="0"/>
          </a:p>
        </p:txBody>
      </p:sp>
      <p:sp>
        <p:nvSpPr>
          <p:cNvPr id="4" name="Oval 3"/>
          <p:cNvSpPr/>
          <p:nvPr/>
        </p:nvSpPr>
        <p:spPr>
          <a:xfrm>
            <a:off x="2484438" y="2852738"/>
            <a:ext cx="431800" cy="3603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5" name="Oval 4"/>
          <p:cNvSpPr/>
          <p:nvPr/>
        </p:nvSpPr>
        <p:spPr>
          <a:xfrm>
            <a:off x="1692275" y="2852738"/>
            <a:ext cx="431800" cy="3603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29" name="Oval 28"/>
          <p:cNvSpPr/>
          <p:nvPr/>
        </p:nvSpPr>
        <p:spPr>
          <a:xfrm>
            <a:off x="755650" y="2852738"/>
            <a:ext cx="431800" cy="3603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33" name="Oval 32"/>
          <p:cNvSpPr/>
          <p:nvPr/>
        </p:nvSpPr>
        <p:spPr>
          <a:xfrm>
            <a:off x="5651500" y="2852738"/>
            <a:ext cx="431800" cy="3603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34" name="Oval 33"/>
          <p:cNvSpPr/>
          <p:nvPr/>
        </p:nvSpPr>
        <p:spPr>
          <a:xfrm>
            <a:off x="3276600" y="2852738"/>
            <a:ext cx="433388" cy="3603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35" name="Oval 34"/>
          <p:cNvSpPr/>
          <p:nvPr/>
        </p:nvSpPr>
        <p:spPr>
          <a:xfrm>
            <a:off x="4859338" y="2852738"/>
            <a:ext cx="431800" cy="3603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36" name="Oval 35"/>
          <p:cNvSpPr/>
          <p:nvPr/>
        </p:nvSpPr>
        <p:spPr>
          <a:xfrm>
            <a:off x="4067175" y="2852738"/>
            <a:ext cx="433388" cy="3603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37" name="Oval 36"/>
          <p:cNvSpPr/>
          <p:nvPr/>
        </p:nvSpPr>
        <p:spPr>
          <a:xfrm>
            <a:off x="7235825" y="2852738"/>
            <a:ext cx="504825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38" name="Oval 37"/>
          <p:cNvSpPr/>
          <p:nvPr/>
        </p:nvSpPr>
        <p:spPr>
          <a:xfrm>
            <a:off x="6443663" y="2852738"/>
            <a:ext cx="431800" cy="3603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cxnSp>
        <p:nvCxnSpPr>
          <p:cNvPr id="64" name="Straight Arrow Connector 63"/>
          <p:cNvCxnSpPr>
            <a:stCxn id="29" idx="6"/>
            <a:endCxn id="5" idx="2"/>
          </p:cNvCxnSpPr>
          <p:nvPr/>
        </p:nvCxnSpPr>
        <p:spPr>
          <a:xfrm>
            <a:off x="1187450" y="3033713"/>
            <a:ext cx="5048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124075" y="2997200"/>
            <a:ext cx="368300" cy="7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916238" y="2997200"/>
            <a:ext cx="368300" cy="7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708400" y="2997200"/>
            <a:ext cx="368300" cy="7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500563" y="2997200"/>
            <a:ext cx="368300" cy="7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292725" y="2997200"/>
            <a:ext cx="368300" cy="7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084888" y="2997200"/>
            <a:ext cx="368300" cy="7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875463" y="2997200"/>
            <a:ext cx="369887" cy="7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7308850" y="2924175"/>
            <a:ext cx="350838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Insenerile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smtClean="0"/>
              <a:t>Sõnade äratundmine ja loomine kiiresti ning mälusäästlikult </a:t>
            </a:r>
          </a:p>
          <a:p>
            <a:r>
              <a:rPr lang="et-EE" smtClean="0"/>
              <a:t>Standardne andmeformaat</a:t>
            </a:r>
          </a:p>
          <a:p>
            <a:r>
              <a:rPr lang="et-EE" smtClean="0"/>
              <a:t>Tööd teeb standardne, keelest sõltumatu programm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2867</TotalTime>
  <Words>752</Words>
  <Application>Microsoft Office PowerPoint</Application>
  <PresentationFormat>On-screen Show (4:3)</PresentationFormat>
  <Paragraphs>204</Paragraphs>
  <Slides>26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Lõplikud automaadid ja -muundurid</vt:lpstr>
      <vt:lpstr>Automaat</vt:lpstr>
      <vt:lpstr>Automaat, mis tunneb ära sõnad, milles on a e i o u (just selles järjekorras), nt. abstemious</vt:lpstr>
      <vt:lpstr>Automaadi poolt ära tuntav keel </vt:lpstr>
      <vt:lpstr>Formaalne definitsioon</vt:lpstr>
      <vt:lpstr>C-keelne programm</vt:lpstr>
      <vt:lpstr>Minimiseerimine (b*ab*ab*)+ </vt:lpstr>
      <vt:lpstr>Lõplik muundur</vt:lpstr>
      <vt:lpstr>Insenerile</vt:lpstr>
      <vt:lpstr>Lõplike automaatide koht keelegrammatikate hierarhias</vt:lpstr>
      <vt:lpstr>Generatiivne fonoloogia</vt:lpstr>
      <vt:lpstr>Aga:</vt:lpstr>
      <vt:lpstr>Slide 13</vt:lpstr>
      <vt:lpstr>Slide 14</vt:lpstr>
      <vt:lpstr>Analüüs ja süntees FST kombel</vt:lpstr>
      <vt:lpstr>Slide 16</vt:lpstr>
      <vt:lpstr>2 probleemi</vt:lpstr>
      <vt:lpstr>Terminoloogiat</vt:lpstr>
      <vt:lpstr>Näide</vt:lpstr>
      <vt:lpstr>Reeglipärane morfotaktika </vt:lpstr>
      <vt:lpstr>Lihtne sõnastik (12 vormi)</vt:lpstr>
      <vt:lpstr>Lihtne vigane sõnastik</vt:lpstr>
      <vt:lpstr>Kuidas mugavalt teha õigeid sõnastikke?</vt:lpstr>
      <vt:lpstr>Lihtne pooleli sõnastik</vt:lpstr>
      <vt:lpstr>Järjest rakendamine e. kompositsioon</vt:lpstr>
      <vt:lpstr>Kirjandus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hkaalep</dc:creator>
  <cp:lastModifiedBy>lugeja</cp:lastModifiedBy>
  <cp:revision>109</cp:revision>
  <dcterms:created xsi:type="dcterms:W3CDTF">2016-11-11T09:18:04Z</dcterms:created>
  <dcterms:modified xsi:type="dcterms:W3CDTF">2024-09-10T15:19:08Z</dcterms:modified>
</cp:coreProperties>
</file>