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2918400" cy="4114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960">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994" autoAdjust="0"/>
    <p:restoredTop sz="94660"/>
  </p:normalViewPr>
  <p:slideViewPr>
    <p:cSldViewPr snapToGrid="0">
      <p:cViewPr varScale="1">
        <p:scale>
          <a:sx n="15" d="100"/>
          <a:sy n="15" d="100"/>
        </p:scale>
        <p:origin x="2250" y="126"/>
      </p:cViewPr>
      <p:guideLst>
        <p:guide orient="horz" pos="12960"/>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734178"/>
            <a:ext cx="27980640" cy="1432560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1612228"/>
            <a:ext cx="24688800" cy="9934572"/>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D94817-3DF8-4537-B96F-D5C3C4D59CDD}" type="datetimeFigureOut">
              <a:rPr lang="en-US" smtClean="0"/>
              <a:t>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CED67-BD39-4BAA-9416-C997150D07BD}" type="slidenum">
              <a:rPr lang="en-US" smtClean="0"/>
              <a:t>‹#›</a:t>
            </a:fld>
            <a:endParaRPr lang="en-US"/>
          </a:p>
        </p:txBody>
      </p:sp>
    </p:spTree>
    <p:extLst>
      <p:ext uri="{BB962C8B-B14F-4D97-AF65-F5344CB8AC3E}">
        <p14:creationId xmlns:p14="http://schemas.microsoft.com/office/powerpoint/2010/main" val="2011062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94817-3DF8-4537-B96F-D5C3C4D59CDD}" type="datetimeFigureOut">
              <a:rPr lang="en-US" smtClean="0"/>
              <a:t>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CED67-BD39-4BAA-9416-C997150D07BD}" type="slidenum">
              <a:rPr lang="en-US" smtClean="0"/>
              <a:t>‹#›</a:t>
            </a:fld>
            <a:endParaRPr lang="en-US"/>
          </a:p>
        </p:txBody>
      </p:sp>
    </p:spTree>
    <p:extLst>
      <p:ext uri="{BB962C8B-B14F-4D97-AF65-F5344CB8AC3E}">
        <p14:creationId xmlns:p14="http://schemas.microsoft.com/office/powerpoint/2010/main" val="745902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190750"/>
            <a:ext cx="7098030" cy="3487102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190750"/>
            <a:ext cx="20882610" cy="3487102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94817-3DF8-4537-B96F-D5C3C4D59CDD}" type="datetimeFigureOut">
              <a:rPr lang="en-US" smtClean="0"/>
              <a:t>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CED67-BD39-4BAA-9416-C997150D07BD}" type="slidenum">
              <a:rPr lang="en-US" smtClean="0"/>
              <a:t>‹#›</a:t>
            </a:fld>
            <a:endParaRPr lang="en-US"/>
          </a:p>
        </p:txBody>
      </p:sp>
    </p:spTree>
    <p:extLst>
      <p:ext uri="{BB962C8B-B14F-4D97-AF65-F5344CB8AC3E}">
        <p14:creationId xmlns:p14="http://schemas.microsoft.com/office/powerpoint/2010/main" val="335490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94817-3DF8-4537-B96F-D5C3C4D59CDD}" type="datetimeFigureOut">
              <a:rPr lang="en-US" smtClean="0"/>
              <a:t>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CED67-BD39-4BAA-9416-C997150D07BD}" type="slidenum">
              <a:rPr lang="en-US" smtClean="0"/>
              <a:t>‹#›</a:t>
            </a:fld>
            <a:endParaRPr lang="en-US"/>
          </a:p>
        </p:txBody>
      </p:sp>
    </p:spTree>
    <p:extLst>
      <p:ext uri="{BB962C8B-B14F-4D97-AF65-F5344CB8AC3E}">
        <p14:creationId xmlns:p14="http://schemas.microsoft.com/office/powerpoint/2010/main" val="645817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258437"/>
            <a:ext cx="28392120" cy="17116422"/>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7536787"/>
            <a:ext cx="28392120" cy="9001122"/>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D94817-3DF8-4537-B96F-D5C3C4D59CDD}" type="datetimeFigureOut">
              <a:rPr lang="en-US" smtClean="0"/>
              <a:t>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CED67-BD39-4BAA-9416-C997150D07BD}" type="slidenum">
              <a:rPr lang="en-US" smtClean="0"/>
              <a:t>‹#›</a:t>
            </a:fld>
            <a:endParaRPr lang="en-US"/>
          </a:p>
        </p:txBody>
      </p:sp>
    </p:spTree>
    <p:extLst>
      <p:ext uri="{BB962C8B-B14F-4D97-AF65-F5344CB8AC3E}">
        <p14:creationId xmlns:p14="http://schemas.microsoft.com/office/powerpoint/2010/main" val="4085164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0953750"/>
            <a:ext cx="13990320" cy="261080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0953750"/>
            <a:ext cx="13990320" cy="261080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D94817-3DF8-4537-B96F-D5C3C4D59CDD}" type="datetimeFigureOut">
              <a:rPr lang="en-US" smtClean="0"/>
              <a:t>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CED67-BD39-4BAA-9416-C997150D07BD}" type="slidenum">
              <a:rPr lang="en-US" smtClean="0"/>
              <a:t>‹#›</a:t>
            </a:fld>
            <a:endParaRPr lang="en-US"/>
          </a:p>
        </p:txBody>
      </p:sp>
    </p:spTree>
    <p:extLst>
      <p:ext uri="{BB962C8B-B14F-4D97-AF65-F5344CB8AC3E}">
        <p14:creationId xmlns:p14="http://schemas.microsoft.com/office/powerpoint/2010/main" val="1815064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190759"/>
            <a:ext cx="28392120" cy="795337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086978"/>
            <a:ext cx="13926024" cy="4943472"/>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4" name="Content Placeholder 3"/>
          <p:cNvSpPr>
            <a:spLocks noGrp="1"/>
          </p:cNvSpPr>
          <p:nvPr>
            <p:ph sz="half" idx="2"/>
          </p:nvPr>
        </p:nvSpPr>
        <p:spPr>
          <a:xfrm>
            <a:off x="2267431" y="15030450"/>
            <a:ext cx="13926024" cy="221075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086978"/>
            <a:ext cx="13994608" cy="4943472"/>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6" name="Content Placeholder 5"/>
          <p:cNvSpPr>
            <a:spLocks noGrp="1"/>
          </p:cNvSpPr>
          <p:nvPr>
            <p:ph sz="quarter" idx="4"/>
          </p:nvPr>
        </p:nvSpPr>
        <p:spPr>
          <a:xfrm>
            <a:off x="16664942" y="15030450"/>
            <a:ext cx="13994608" cy="221075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D94817-3DF8-4537-B96F-D5C3C4D59CDD}" type="datetimeFigureOut">
              <a:rPr lang="en-US" smtClean="0"/>
              <a:t>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FCED67-BD39-4BAA-9416-C997150D07BD}" type="slidenum">
              <a:rPr lang="en-US" smtClean="0"/>
              <a:t>‹#›</a:t>
            </a:fld>
            <a:endParaRPr lang="en-US"/>
          </a:p>
        </p:txBody>
      </p:sp>
    </p:spTree>
    <p:extLst>
      <p:ext uri="{BB962C8B-B14F-4D97-AF65-F5344CB8AC3E}">
        <p14:creationId xmlns:p14="http://schemas.microsoft.com/office/powerpoint/2010/main" val="2141754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D94817-3DF8-4537-B96F-D5C3C4D59CDD}" type="datetimeFigureOut">
              <a:rPr lang="en-US" smtClean="0"/>
              <a:t>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FCED67-BD39-4BAA-9416-C997150D07BD}" type="slidenum">
              <a:rPr lang="en-US" smtClean="0"/>
              <a:t>‹#›</a:t>
            </a:fld>
            <a:endParaRPr lang="en-US"/>
          </a:p>
        </p:txBody>
      </p:sp>
    </p:spTree>
    <p:extLst>
      <p:ext uri="{BB962C8B-B14F-4D97-AF65-F5344CB8AC3E}">
        <p14:creationId xmlns:p14="http://schemas.microsoft.com/office/powerpoint/2010/main" val="3905769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D94817-3DF8-4537-B96F-D5C3C4D59CDD}" type="datetimeFigureOut">
              <a:rPr lang="en-US" smtClean="0"/>
              <a:t>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FCED67-BD39-4BAA-9416-C997150D07BD}" type="slidenum">
              <a:rPr lang="en-US" smtClean="0"/>
              <a:t>‹#›</a:t>
            </a:fld>
            <a:endParaRPr lang="en-US"/>
          </a:p>
        </p:txBody>
      </p:sp>
    </p:spTree>
    <p:extLst>
      <p:ext uri="{BB962C8B-B14F-4D97-AF65-F5344CB8AC3E}">
        <p14:creationId xmlns:p14="http://schemas.microsoft.com/office/powerpoint/2010/main" val="162215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743200"/>
            <a:ext cx="10617041" cy="960120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5924559"/>
            <a:ext cx="16664940" cy="2924175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2344400"/>
            <a:ext cx="10617041" cy="22869528"/>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30D94817-3DF8-4537-B96F-D5C3C4D59CDD}" type="datetimeFigureOut">
              <a:rPr lang="en-US" smtClean="0"/>
              <a:t>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CED67-BD39-4BAA-9416-C997150D07BD}" type="slidenum">
              <a:rPr lang="en-US" smtClean="0"/>
              <a:t>‹#›</a:t>
            </a:fld>
            <a:endParaRPr lang="en-US"/>
          </a:p>
        </p:txBody>
      </p:sp>
    </p:spTree>
    <p:extLst>
      <p:ext uri="{BB962C8B-B14F-4D97-AF65-F5344CB8AC3E}">
        <p14:creationId xmlns:p14="http://schemas.microsoft.com/office/powerpoint/2010/main" val="776729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743200"/>
            <a:ext cx="10617041" cy="960120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5924559"/>
            <a:ext cx="16664940" cy="2924175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2344400"/>
            <a:ext cx="10617041" cy="22869528"/>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30D94817-3DF8-4537-B96F-D5C3C4D59CDD}" type="datetimeFigureOut">
              <a:rPr lang="en-US" smtClean="0"/>
              <a:t>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CED67-BD39-4BAA-9416-C997150D07BD}" type="slidenum">
              <a:rPr lang="en-US" smtClean="0"/>
              <a:t>‹#›</a:t>
            </a:fld>
            <a:endParaRPr lang="en-US"/>
          </a:p>
        </p:txBody>
      </p:sp>
    </p:spTree>
    <p:extLst>
      <p:ext uri="{BB962C8B-B14F-4D97-AF65-F5344CB8AC3E}">
        <p14:creationId xmlns:p14="http://schemas.microsoft.com/office/powerpoint/2010/main" val="3012169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190759"/>
            <a:ext cx="28392120" cy="795337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0953750"/>
            <a:ext cx="28392120" cy="261080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38138109"/>
            <a:ext cx="7406640" cy="2190750"/>
          </a:xfrm>
          <a:prstGeom prst="rect">
            <a:avLst/>
          </a:prstGeom>
        </p:spPr>
        <p:txBody>
          <a:bodyPr vert="horz" lIns="91440" tIns="45720" rIns="91440" bIns="45720" rtlCol="0" anchor="ctr"/>
          <a:lstStyle>
            <a:lvl1pPr algn="l">
              <a:defRPr sz="4320">
                <a:solidFill>
                  <a:schemeClr val="tx1">
                    <a:tint val="75000"/>
                  </a:schemeClr>
                </a:solidFill>
              </a:defRPr>
            </a:lvl1pPr>
          </a:lstStyle>
          <a:p>
            <a:fld id="{30D94817-3DF8-4537-B96F-D5C3C4D59CDD}" type="datetimeFigureOut">
              <a:rPr lang="en-US" smtClean="0"/>
              <a:t>2/9/2018</a:t>
            </a:fld>
            <a:endParaRPr lang="en-US"/>
          </a:p>
        </p:txBody>
      </p:sp>
      <p:sp>
        <p:nvSpPr>
          <p:cNvPr id="5" name="Footer Placeholder 4"/>
          <p:cNvSpPr>
            <a:spLocks noGrp="1"/>
          </p:cNvSpPr>
          <p:nvPr>
            <p:ph type="ftr" sz="quarter" idx="3"/>
          </p:nvPr>
        </p:nvSpPr>
        <p:spPr>
          <a:xfrm>
            <a:off x="10904220" y="38138109"/>
            <a:ext cx="11109960" cy="219075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38138109"/>
            <a:ext cx="7406640" cy="2190750"/>
          </a:xfrm>
          <a:prstGeom prst="rect">
            <a:avLst/>
          </a:prstGeom>
        </p:spPr>
        <p:txBody>
          <a:bodyPr vert="horz" lIns="91440" tIns="45720" rIns="91440" bIns="45720" rtlCol="0" anchor="ctr"/>
          <a:lstStyle>
            <a:lvl1pPr algn="r">
              <a:defRPr sz="4320">
                <a:solidFill>
                  <a:schemeClr val="tx1">
                    <a:tint val="75000"/>
                  </a:schemeClr>
                </a:solidFill>
              </a:defRPr>
            </a:lvl1pPr>
          </a:lstStyle>
          <a:p>
            <a:fld id="{3BFCED67-BD39-4BAA-9416-C997150D07BD}" type="slidenum">
              <a:rPr lang="en-US" smtClean="0"/>
              <a:t>‹#›</a:t>
            </a:fld>
            <a:endParaRPr lang="en-US"/>
          </a:p>
        </p:txBody>
      </p:sp>
    </p:spTree>
    <p:extLst>
      <p:ext uri="{BB962C8B-B14F-4D97-AF65-F5344CB8AC3E}">
        <p14:creationId xmlns:p14="http://schemas.microsoft.com/office/powerpoint/2010/main" val="22203990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6F0BA4E8-6A62-4F52-B18D-99CCAC8E76F3}"/>
              </a:ext>
            </a:extLst>
          </p:cNvPr>
          <p:cNvGrpSpPr/>
          <p:nvPr/>
        </p:nvGrpSpPr>
        <p:grpSpPr>
          <a:xfrm>
            <a:off x="3777427" y="658492"/>
            <a:ext cx="25363546" cy="2826051"/>
            <a:chOff x="4696278" y="882303"/>
            <a:chExt cx="25363546" cy="2826051"/>
          </a:xfrm>
        </p:grpSpPr>
        <p:sp>
          <p:nvSpPr>
            <p:cNvPr id="4" name="TextBox 3">
              <a:extLst>
                <a:ext uri="{FF2B5EF4-FFF2-40B4-BE49-F238E27FC236}">
                  <a16:creationId xmlns:a16="http://schemas.microsoft.com/office/drawing/2014/main" id="{7E6842D1-940C-4C44-A5FE-73230FD16403}"/>
                </a:ext>
              </a:extLst>
            </p:cNvPr>
            <p:cNvSpPr txBox="1"/>
            <p:nvPr/>
          </p:nvSpPr>
          <p:spPr>
            <a:xfrm>
              <a:off x="4696278" y="882303"/>
              <a:ext cx="25363546" cy="1261884"/>
            </a:xfrm>
            <a:prstGeom prst="rect">
              <a:avLst/>
            </a:prstGeom>
            <a:noFill/>
          </p:spPr>
          <p:txBody>
            <a:bodyPr wrap="none" rtlCol="0">
              <a:spAutoFit/>
            </a:bodyPr>
            <a:lstStyle/>
            <a:p>
              <a:r>
                <a:rPr lang="en-US" sz="7600" dirty="0"/>
                <a:t>Systemic Analysis of Biological Data from an Isogenic Maize Line</a:t>
              </a:r>
            </a:p>
          </p:txBody>
        </p:sp>
        <p:sp>
          <p:nvSpPr>
            <p:cNvPr id="5" name="TextBox 4">
              <a:extLst>
                <a:ext uri="{FF2B5EF4-FFF2-40B4-BE49-F238E27FC236}">
                  <a16:creationId xmlns:a16="http://schemas.microsoft.com/office/drawing/2014/main" id="{18B85FAB-BDCA-49E2-9B6A-535198E57660}"/>
                </a:ext>
              </a:extLst>
            </p:cNvPr>
            <p:cNvSpPr txBox="1"/>
            <p:nvPr/>
          </p:nvSpPr>
          <p:spPr>
            <a:xfrm>
              <a:off x="9999140" y="2285659"/>
              <a:ext cx="14757823" cy="750205"/>
            </a:xfrm>
            <a:prstGeom prst="rect">
              <a:avLst/>
            </a:prstGeom>
            <a:noFill/>
          </p:spPr>
          <p:txBody>
            <a:bodyPr wrap="none" rtlCol="0">
              <a:spAutoFit/>
            </a:bodyPr>
            <a:lstStyle/>
            <a:p>
              <a:r>
                <a:rPr lang="en-US" sz="4275" dirty="0"/>
                <a:t>Merritt </a:t>
              </a:r>
              <a:r>
                <a:rPr lang="en-US" sz="4275" dirty="0" err="1"/>
                <a:t>Bryer</a:t>
              </a:r>
              <a:r>
                <a:rPr lang="en-US" sz="4275" dirty="0"/>
                <a:t> Burch, Boris </a:t>
              </a:r>
              <a:r>
                <a:rPr lang="en-US" sz="4275" dirty="0" err="1"/>
                <a:t>Shmagin</a:t>
              </a:r>
              <a:r>
                <a:rPr lang="en-US" sz="4275" dirty="0"/>
                <a:t>, </a:t>
              </a:r>
              <a:r>
                <a:rPr lang="en-US" sz="4275" dirty="0" err="1"/>
                <a:t>Vivek</a:t>
              </a:r>
              <a:r>
                <a:rPr lang="en-US" sz="4275" dirty="0"/>
                <a:t> Shrestha, Donald Auger</a:t>
              </a:r>
            </a:p>
          </p:txBody>
        </p:sp>
        <p:sp>
          <p:nvSpPr>
            <p:cNvPr id="6" name="TextBox 5">
              <a:extLst>
                <a:ext uri="{FF2B5EF4-FFF2-40B4-BE49-F238E27FC236}">
                  <a16:creationId xmlns:a16="http://schemas.microsoft.com/office/drawing/2014/main" id="{2A53783D-DCF9-42FF-96CD-419A99118944}"/>
                </a:ext>
              </a:extLst>
            </p:cNvPr>
            <p:cNvSpPr txBox="1"/>
            <p:nvPr/>
          </p:nvSpPr>
          <p:spPr>
            <a:xfrm>
              <a:off x="7632563" y="3031246"/>
              <a:ext cx="19490977" cy="677108"/>
            </a:xfrm>
            <a:prstGeom prst="rect">
              <a:avLst/>
            </a:prstGeom>
            <a:noFill/>
          </p:spPr>
          <p:txBody>
            <a:bodyPr wrap="none" rtlCol="0">
              <a:spAutoFit/>
            </a:bodyPr>
            <a:lstStyle/>
            <a:p>
              <a:r>
                <a:rPr lang="en-US" sz="3800" dirty="0"/>
                <a:t>Department of Biology and Microbiology, South Dakota State University, Brookings SD 57006, USA</a:t>
              </a:r>
            </a:p>
          </p:txBody>
        </p:sp>
      </p:grpSp>
      <p:sp>
        <p:nvSpPr>
          <p:cNvPr id="7" name="TextBox 6">
            <a:extLst>
              <a:ext uri="{FF2B5EF4-FFF2-40B4-BE49-F238E27FC236}">
                <a16:creationId xmlns:a16="http://schemas.microsoft.com/office/drawing/2014/main" id="{A4F7E209-1448-4EE6-8B41-5B55500E31C8}"/>
              </a:ext>
            </a:extLst>
          </p:cNvPr>
          <p:cNvSpPr txBox="1"/>
          <p:nvPr/>
        </p:nvSpPr>
        <p:spPr>
          <a:xfrm>
            <a:off x="12521859" y="4228484"/>
            <a:ext cx="20016216" cy="823302"/>
          </a:xfrm>
          <a:prstGeom prst="rect">
            <a:avLst/>
          </a:prstGeom>
          <a:noFill/>
          <a:ln>
            <a:solidFill>
              <a:schemeClr val="tx1"/>
            </a:solidFill>
          </a:ln>
        </p:spPr>
        <p:txBody>
          <a:bodyPr wrap="square" rtlCol="0">
            <a:spAutoFit/>
          </a:bodyPr>
          <a:lstStyle/>
          <a:p>
            <a:pPr algn="ctr"/>
            <a:r>
              <a:rPr lang="en-US" sz="4750" dirty="0"/>
              <a:t>Results</a:t>
            </a:r>
          </a:p>
        </p:txBody>
      </p:sp>
      <p:sp>
        <p:nvSpPr>
          <p:cNvPr id="8" name="TextBox 7">
            <a:extLst>
              <a:ext uri="{FF2B5EF4-FFF2-40B4-BE49-F238E27FC236}">
                <a16:creationId xmlns:a16="http://schemas.microsoft.com/office/drawing/2014/main" id="{37C1C743-3D30-43C5-8858-AC7625BD98FF}"/>
              </a:ext>
            </a:extLst>
          </p:cNvPr>
          <p:cNvSpPr txBox="1"/>
          <p:nvPr/>
        </p:nvSpPr>
        <p:spPr>
          <a:xfrm>
            <a:off x="449814" y="17315799"/>
            <a:ext cx="11581856" cy="855171"/>
          </a:xfrm>
          <a:prstGeom prst="rect">
            <a:avLst/>
          </a:prstGeom>
          <a:noFill/>
          <a:ln>
            <a:solidFill>
              <a:schemeClr val="tx1"/>
            </a:solidFill>
          </a:ln>
        </p:spPr>
        <p:txBody>
          <a:bodyPr wrap="square" rtlCol="0">
            <a:spAutoFit/>
          </a:bodyPr>
          <a:lstStyle/>
          <a:p>
            <a:pPr algn="ctr"/>
            <a:r>
              <a:rPr lang="en-US" sz="4750" dirty="0"/>
              <a:t>Materials and Methods</a:t>
            </a:r>
          </a:p>
        </p:txBody>
      </p:sp>
      <p:sp>
        <p:nvSpPr>
          <p:cNvPr id="9" name="TextBox 8">
            <a:extLst>
              <a:ext uri="{FF2B5EF4-FFF2-40B4-BE49-F238E27FC236}">
                <a16:creationId xmlns:a16="http://schemas.microsoft.com/office/drawing/2014/main" id="{338E98E5-7AFE-4C0F-ACBC-16FA864D15C8}"/>
              </a:ext>
            </a:extLst>
          </p:cNvPr>
          <p:cNvSpPr txBox="1"/>
          <p:nvPr/>
        </p:nvSpPr>
        <p:spPr>
          <a:xfrm>
            <a:off x="449814" y="4230668"/>
            <a:ext cx="11581856" cy="855171"/>
          </a:xfrm>
          <a:prstGeom prst="rect">
            <a:avLst/>
          </a:prstGeom>
          <a:noFill/>
          <a:ln>
            <a:solidFill>
              <a:schemeClr val="tx1"/>
            </a:solidFill>
          </a:ln>
        </p:spPr>
        <p:txBody>
          <a:bodyPr wrap="square" rtlCol="0">
            <a:spAutoFit/>
          </a:bodyPr>
          <a:lstStyle/>
          <a:p>
            <a:pPr algn="ctr"/>
            <a:r>
              <a:rPr lang="en-US" sz="4750" dirty="0"/>
              <a:t>Introduction &amp; Background</a:t>
            </a:r>
          </a:p>
        </p:txBody>
      </p:sp>
      <p:sp>
        <p:nvSpPr>
          <p:cNvPr id="10" name="TextBox 9">
            <a:extLst>
              <a:ext uri="{FF2B5EF4-FFF2-40B4-BE49-F238E27FC236}">
                <a16:creationId xmlns:a16="http://schemas.microsoft.com/office/drawing/2014/main" id="{43A6C33D-ACE1-4B78-83EF-402EC9EBBAF8}"/>
              </a:ext>
            </a:extLst>
          </p:cNvPr>
          <p:cNvSpPr txBox="1"/>
          <p:nvPr/>
        </p:nvSpPr>
        <p:spPr>
          <a:xfrm>
            <a:off x="449814" y="5759870"/>
            <a:ext cx="11581856" cy="10837582"/>
          </a:xfrm>
          <a:prstGeom prst="rect">
            <a:avLst/>
          </a:prstGeom>
          <a:noFill/>
        </p:spPr>
        <p:txBody>
          <a:bodyPr wrap="square" rtlCol="0">
            <a:spAutoFit/>
          </a:bodyPr>
          <a:lstStyle/>
          <a:p>
            <a:pPr algn="just"/>
            <a:r>
              <a:rPr lang="en-US" sz="3325" b="1" u="sng" dirty="0"/>
              <a:t>Doubled-Haploids (DH)</a:t>
            </a:r>
          </a:p>
          <a:p>
            <a:pPr marL="434334" indent="-434334" algn="just">
              <a:buFont typeface="Arial" panose="020B0604020202020204" pitchFamily="34" charset="0"/>
              <a:buChar char="•"/>
            </a:pPr>
            <a:r>
              <a:rPr lang="en-US" sz="3325" dirty="0"/>
              <a:t>Monoploid plants can chemically or naturally </a:t>
            </a:r>
            <a:r>
              <a:rPr lang="en-US" sz="3325" dirty="0" err="1"/>
              <a:t>diploidize</a:t>
            </a:r>
            <a:r>
              <a:rPr lang="en-US" sz="3325" dirty="0"/>
              <a:t> to create completely homozygous progeny so that both parent and progeny are identical genotypically and phenotypically</a:t>
            </a:r>
          </a:p>
          <a:p>
            <a:pPr marL="434334" indent="-434334" algn="just">
              <a:buFont typeface="Arial" panose="020B0604020202020204" pitchFamily="34" charset="0"/>
              <a:buChar char="•"/>
            </a:pPr>
            <a:r>
              <a:rPr lang="en-US" sz="3325" dirty="0"/>
              <a:t>This can change quickly. Sprague et al. (1960) demonstrated that polymorphisms in quantitative traits among DH maize emerged faster than the known rate of discrete mutations</a:t>
            </a:r>
          </a:p>
          <a:p>
            <a:pPr marL="434334" indent="-434334" algn="just">
              <a:buFont typeface="Arial" panose="020B0604020202020204" pitchFamily="34" charset="0"/>
              <a:buChar char="•"/>
            </a:pPr>
            <a:endParaRPr lang="en-US" sz="3325" dirty="0"/>
          </a:p>
          <a:p>
            <a:pPr marL="434334" indent="-434334" algn="just">
              <a:buFont typeface="Arial" panose="020B0604020202020204" pitchFamily="34" charset="0"/>
              <a:buChar char="•"/>
            </a:pPr>
            <a:endParaRPr lang="en-US" sz="3325" dirty="0"/>
          </a:p>
          <a:p>
            <a:pPr algn="just"/>
            <a:r>
              <a:rPr lang="en-US" sz="3325" b="1" u="sng" dirty="0"/>
              <a:t>Factor Analysis (FA)</a:t>
            </a:r>
          </a:p>
          <a:p>
            <a:pPr marL="434334" indent="-434334" algn="just">
              <a:buFont typeface="Arial" panose="020B0604020202020204" pitchFamily="34" charset="0"/>
              <a:buChar char="•"/>
            </a:pPr>
            <a:r>
              <a:rPr lang="en-US" sz="3325" dirty="0"/>
              <a:t>Factor analysis is a statistical technique used to group observed variables into unique components based on their correlation strength, variance, and amount of phenotypic variability they explain</a:t>
            </a:r>
          </a:p>
          <a:p>
            <a:pPr marL="434334" indent="-434334" algn="just">
              <a:buFont typeface="Arial" panose="020B0604020202020204" pitchFamily="34" charset="0"/>
              <a:buChar char="•"/>
            </a:pPr>
            <a:r>
              <a:rPr lang="en-US" sz="3325" dirty="0"/>
              <a:t>These components are combinations of measured traits whose variability explains a majority of the relationships in our data</a:t>
            </a:r>
          </a:p>
          <a:p>
            <a:pPr marL="434334" indent="-434334" algn="just">
              <a:buFont typeface="Arial" panose="020B0604020202020204" pitchFamily="34" charset="0"/>
              <a:buChar char="•"/>
            </a:pPr>
            <a:r>
              <a:rPr lang="en-US" sz="3325" dirty="0"/>
              <a:t>Systematic patterns of variation can arise and be seen in multiple generations</a:t>
            </a:r>
          </a:p>
          <a:p>
            <a:pPr marL="434334" indent="-434334" algn="just">
              <a:buFont typeface="Arial" panose="020B0604020202020204" pitchFamily="34" charset="0"/>
              <a:buChar char="•"/>
            </a:pPr>
            <a:r>
              <a:rPr lang="en-US" sz="3325" dirty="0"/>
              <a:t>These analyses provide an alternative look at complex data sets and are useful when attempting to explain heritability patterns typically found with ANOVAs or mixed effect models</a:t>
            </a:r>
          </a:p>
        </p:txBody>
      </p:sp>
      <p:pic>
        <p:nvPicPr>
          <p:cNvPr id="11" name="Picture 10">
            <a:extLst>
              <a:ext uri="{FF2B5EF4-FFF2-40B4-BE49-F238E27FC236}">
                <a16:creationId xmlns:a16="http://schemas.microsoft.com/office/drawing/2014/main" id="{7474ADDD-F103-4046-8805-A031CCBF5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990" y="18380698"/>
            <a:ext cx="10193504" cy="8987006"/>
          </a:xfrm>
          <a:prstGeom prst="rect">
            <a:avLst/>
          </a:prstGeom>
        </p:spPr>
      </p:pic>
      <p:sp>
        <p:nvSpPr>
          <p:cNvPr id="12" name="TextBox 11">
            <a:extLst>
              <a:ext uri="{FF2B5EF4-FFF2-40B4-BE49-F238E27FC236}">
                <a16:creationId xmlns:a16="http://schemas.microsoft.com/office/drawing/2014/main" id="{89075CC3-295A-44F3-9DE0-BB9B8680C461}"/>
              </a:ext>
            </a:extLst>
          </p:cNvPr>
          <p:cNvSpPr txBox="1"/>
          <p:nvPr/>
        </p:nvSpPr>
        <p:spPr>
          <a:xfrm>
            <a:off x="449815" y="27574557"/>
            <a:ext cx="11692223" cy="2654573"/>
          </a:xfrm>
          <a:prstGeom prst="rect">
            <a:avLst/>
          </a:prstGeom>
          <a:noFill/>
        </p:spPr>
        <p:txBody>
          <a:bodyPr wrap="square" rtlCol="0">
            <a:spAutoFit/>
          </a:bodyPr>
          <a:lstStyle/>
          <a:p>
            <a:pPr algn="just"/>
            <a:r>
              <a:rPr lang="en-US" sz="3330" dirty="0"/>
              <a:t>Fig. 1: A single-seed descent line created from a B73 doubled-haploid plant was sequentially self-pollinated. Generation 3 (S3) seeds were randomly selected to create ten separate DH lineages. These lineages were advanced and assessed for variation in quantitative traits. </a:t>
            </a:r>
          </a:p>
        </p:txBody>
      </p:sp>
      <p:sp>
        <p:nvSpPr>
          <p:cNvPr id="13" name="TextBox 12">
            <a:extLst>
              <a:ext uri="{FF2B5EF4-FFF2-40B4-BE49-F238E27FC236}">
                <a16:creationId xmlns:a16="http://schemas.microsoft.com/office/drawing/2014/main" id="{1E7DF2CC-2789-4B10-AC42-C7C96FBF58DF}"/>
              </a:ext>
            </a:extLst>
          </p:cNvPr>
          <p:cNvSpPr txBox="1"/>
          <p:nvPr/>
        </p:nvSpPr>
        <p:spPr>
          <a:xfrm>
            <a:off x="449814" y="36467771"/>
            <a:ext cx="11581856" cy="3679469"/>
          </a:xfrm>
          <a:prstGeom prst="rect">
            <a:avLst/>
          </a:prstGeom>
          <a:noFill/>
        </p:spPr>
        <p:txBody>
          <a:bodyPr wrap="square" rtlCol="0">
            <a:spAutoFit/>
          </a:bodyPr>
          <a:lstStyle/>
          <a:p>
            <a:pPr marL="457193" indent="-457193" algn="just">
              <a:buFont typeface="Arial" panose="020B0604020202020204" pitchFamily="34" charset="0"/>
              <a:buChar char="•"/>
            </a:pPr>
            <a:r>
              <a:rPr lang="en-US" sz="3330" dirty="0"/>
              <a:t>In the summer of 2014, 2015, and 2017 all ten lineages with two or more generations, were grown at SDSU in a randomized complete block design. </a:t>
            </a:r>
          </a:p>
          <a:p>
            <a:pPr marL="457193" indent="-457193" algn="just">
              <a:buFont typeface="Arial" panose="020B0604020202020204" pitchFamily="34" charset="0"/>
              <a:buChar char="•"/>
            </a:pPr>
            <a:r>
              <a:rPr lang="en-US" sz="3330" dirty="0"/>
              <a:t>Factor analysis on was done on five factors with an orthogonal rotation</a:t>
            </a:r>
          </a:p>
          <a:p>
            <a:pPr marL="457193" indent="-457193" algn="just">
              <a:buFont typeface="Arial" panose="020B0604020202020204" pitchFamily="34" charset="0"/>
              <a:buChar char="•"/>
            </a:pPr>
            <a:r>
              <a:rPr lang="en-US" sz="3330" dirty="0"/>
              <a:t>Data visualization and analysis was performed in the psych, ggplot2, and </a:t>
            </a:r>
            <a:r>
              <a:rPr lang="en-US" sz="3330" dirty="0" err="1"/>
              <a:t>factoextra</a:t>
            </a:r>
            <a:r>
              <a:rPr lang="en-US" sz="3330" dirty="0"/>
              <a:t> packages in R Studio (V: 3.4.2)</a:t>
            </a:r>
          </a:p>
        </p:txBody>
      </p:sp>
      <p:sp>
        <p:nvSpPr>
          <p:cNvPr id="14" name="TextBox 13">
            <a:extLst>
              <a:ext uri="{FF2B5EF4-FFF2-40B4-BE49-F238E27FC236}">
                <a16:creationId xmlns:a16="http://schemas.microsoft.com/office/drawing/2014/main" id="{CF00FE41-1FC8-488C-8C4F-B24483D10770}"/>
              </a:ext>
            </a:extLst>
          </p:cNvPr>
          <p:cNvSpPr txBox="1"/>
          <p:nvPr/>
        </p:nvSpPr>
        <p:spPr>
          <a:xfrm>
            <a:off x="22940456" y="30640454"/>
            <a:ext cx="9601200" cy="823302"/>
          </a:xfrm>
          <a:prstGeom prst="rect">
            <a:avLst/>
          </a:prstGeom>
          <a:noFill/>
          <a:ln>
            <a:solidFill>
              <a:schemeClr val="tx1"/>
            </a:solidFill>
          </a:ln>
        </p:spPr>
        <p:txBody>
          <a:bodyPr wrap="square" rtlCol="0">
            <a:spAutoFit/>
          </a:bodyPr>
          <a:lstStyle/>
          <a:p>
            <a:pPr algn="ctr"/>
            <a:r>
              <a:rPr lang="en-US" sz="4750" dirty="0"/>
              <a:t>Future Work</a:t>
            </a:r>
          </a:p>
        </p:txBody>
      </p:sp>
      <p:sp>
        <p:nvSpPr>
          <p:cNvPr id="15" name="TextBox 14">
            <a:extLst>
              <a:ext uri="{FF2B5EF4-FFF2-40B4-BE49-F238E27FC236}">
                <a16:creationId xmlns:a16="http://schemas.microsoft.com/office/drawing/2014/main" id="{4EE3BE66-BEDD-46BA-B084-FC697EDF56B2}"/>
              </a:ext>
            </a:extLst>
          </p:cNvPr>
          <p:cNvSpPr txBox="1"/>
          <p:nvPr/>
        </p:nvSpPr>
        <p:spPr>
          <a:xfrm>
            <a:off x="22940456" y="37735823"/>
            <a:ext cx="9601200" cy="823302"/>
          </a:xfrm>
          <a:prstGeom prst="rect">
            <a:avLst/>
          </a:prstGeom>
          <a:noFill/>
          <a:ln>
            <a:solidFill>
              <a:schemeClr val="tx1"/>
            </a:solidFill>
          </a:ln>
        </p:spPr>
        <p:txBody>
          <a:bodyPr wrap="square" rtlCol="0">
            <a:spAutoFit/>
          </a:bodyPr>
          <a:lstStyle/>
          <a:p>
            <a:pPr algn="ctr"/>
            <a:r>
              <a:rPr lang="en-US" sz="4750" dirty="0"/>
              <a:t>Acknowledgements</a:t>
            </a:r>
          </a:p>
        </p:txBody>
      </p:sp>
      <p:sp>
        <p:nvSpPr>
          <p:cNvPr id="16" name="TextBox 15">
            <a:extLst>
              <a:ext uri="{FF2B5EF4-FFF2-40B4-BE49-F238E27FC236}">
                <a16:creationId xmlns:a16="http://schemas.microsoft.com/office/drawing/2014/main" id="{7A981724-B956-4203-8064-75AADE73EA40}"/>
              </a:ext>
            </a:extLst>
          </p:cNvPr>
          <p:cNvSpPr txBox="1"/>
          <p:nvPr/>
        </p:nvSpPr>
        <p:spPr>
          <a:xfrm>
            <a:off x="12521859" y="30685350"/>
            <a:ext cx="9601200" cy="823302"/>
          </a:xfrm>
          <a:prstGeom prst="rect">
            <a:avLst/>
          </a:prstGeom>
          <a:noFill/>
          <a:ln>
            <a:solidFill>
              <a:schemeClr val="tx1"/>
            </a:solidFill>
          </a:ln>
        </p:spPr>
        <p:txBody>
          <a:bodyPr wrap="square" rtlCol="0">
            <a:spAutoFit/>
          </a:bodyPr>
          <a:lstStyle/>
          <a:p>
            <a:pPr algn="ctr"/>
            <a:r>
              <a:rPr lang="en-US" sz="4750" dirty="0"/>
              <a:t>Conclusions</a:t>
            </a:r>
          </a:p>
        </p:txBody>
      </p:sp>
      <p:sp>
        <p:nvSpPr>
          <p:cNvPr id="17" name="TextBox 16">
            <a:extLst>
              <a:ext uri="{FF2B5EF4-FFF2-40B4-BE49-F238E27FC236}">
                <a16:creationId xmlns:a16="http://schemas.microsoft.com/office/drawing/2014/main" id="{67D57AAC-3827-400B-8169-A8B931E177DF}"/>
              </a:ext>
            </a:extLst>
          </p:cNvPr>
          <p:cNvSpPr txBox="1"/>
          <p:nvPr/>
        </p:nvSpPr>
        <p:spPr>
          <a:xfrm>
            <a:off x="12452180" y="32040682"/>
            <a:ext cx="9670880" cy="8803949"/>
          </a:xfrm>
          <a:prstGeom prst="rect">
            <a:avLst/>
          </a:prstGeom>
          <a:noFill/>
        </p:spPr>
        <p:txBody>
          <a:bodyPr wrap="square" rtlCol="0">
            <a:spAutoFit/>
          </a:bodyPr>
          <a:lstStyle/>
          <a:p>
            <a:pPr marL="457193" indent="-457193" algn="just">
              <a:buFont typeface="Arial" panose="020B0604020202020204" pitchFamily="34" charset="0"/>
              <a:buChar char="•"/>
            </a:pPr>
            <a:r>
              <a:rPr lang="en-US" sz="3330" dirty="0"/>
              <a:t>Although insightful for certain purposes, correlations between single variables or comparisons of population means cannot fully explain the biological complexity beyond the yearly environmental interactions (Fig. 3, 5, 6) </a:t>
            </a:r>
          </a:p>
          <a:p>
            <a:pPr marL="457193" indent="-457193" algn="just">
              <a:buFont typeface="Arial" panose="020B0604020202020204" pitchFamily="34" charset="0"/>
              <a:buChar char="•"/>
            </a:pPr>
            <a:r>
              <a:rPr lang="en-US" sz="3330" dirty="0"/>
              <a:t>Factor analysis was used in this study to discover previously unseen patterns within the data that would have otherwise been missed due to environmental noise (Fig. 4)</a:t>
            </a:r>
          </a:p>
          <a:p>
            <a:pPr marL="457193" indent="-457193" algn="just">
              <a:buFont typeface="Arial" panose="020B0604020202020204" pitchFamily="34" charset="0"/>
              <a:buChar char="•"/>
            </a:pPr>
            <a:r>
              <a:rPr lang="en-US" sz="3330" dirty="0"/>
              <a:t>FA showed that certain traits over multiple years cluster with each other (ex., rate of pollen shed and rate of silk emergence), this would potentially suggest that similar regulatory or genetic factors control groups of traits</a:t>
            </a:r>
          </a:p>
          <a:p>
            <a:pPr marL="457193" indent="-457193" algn="just">
              <a:buFont typeface="Arial" panose="020B0604020202020204" pitchFamily="34" charset="0"/>
              <a:buChar char="•"/>
            </a:pPr>
            <a:r>
              <a:rPr lang="en-US" sz="3330" dirty="0"/>
              <a:t>Data from 2017 does not contain many of the same five components as the 2014 and 2015 data, this may be do to the increased DH lineages measured.</a:t>
            </a:r>
          </a:p>
        </p:txBody>
      </p:sp>
      <p:sp>
        <p:nvSpPr>
          <p:cNvPr id="18" name="TextBox 17">
            <a:extLst>
              <a:ext uri="{FF2B5EF4-FFF2-40B4-BE49-F238E27FC236}">
                <a16:creationId xmlns:a16="http://schemas.microsoft.com/office/drawing/2014/main" id="{87A5F3F4-70BA-473A-901F-5EC547A0D599}"/>
              </a:ext>
            </a:extLst>
          </p:cNvPr>
          <p:cNvSpPr txBox="1"/>
          <p:nvPr/>
        </p:nvSpPr>
        <p:spPr>
          <a:xfrm>
            <a:off x="22940456" y="31890814"/>
            <a:ext cx="9601200" cy="5729261"/>
          </a:xfrm>
          <a:prstGeom prst="rect">
            <a:avLst/>
          </a:prstGeom>
          <a:noFill/>
        </p:spPr>
        <p:txBody>
          <a:bodyPr wrap="square" rtlCol="0">
            <a:spAutoFit/>
          </a:bodyPr>
          <a:lstStyle/>
          <a:p>
            <a:pPr marL="457193" indent="-457193" algn="just">
              <a:buFont typeface="Arial" panose="020B0604020202020204" pitchFamily="34" charset="0"/>
              <a:buChar char="•"/>
            </a:pPr>
            <a:r>
              <a:rPr lang="en-US" sz="3330" dirty="0"/>
              <a:t>Continue using FA with the DH data, removing lineages that were not measured in each year,  this may lead to all the FA loading scores to show consistent results.</a:t>
            </a:r>
          </a:p>
          <a:p>
            <a:pPr marL="457193" indent="-457193" algn="just">
              <a:buFont typeface="Arial" panose="020B0604020202020204" pitchFamily="34" charset="0"/>
              <a:buChar char="•"/>
            </a:pPr>
            <a:r>
              <a:rPr lang="en-US" sz="3330" dirty="0"/>
              <a:t>Sequencing these lineages by single-trait </a:t>
            </a:r>
            <a:r>
              <a:rPr lang="en-US" sz="3330" dirty="0" err="1"/>
              <a:t>RNAseq</a:t>
            </a:r>
            <a:r>
              <a:rPr lang="en-US" sz="3330" dirty="0"/>
              <a:t> or GBS may shed more light on specific genes or enriched pathways behaving differently between lineages</a:t>
            </a:r>
          </a:p>
          <a:p>
            <a:pPr marL="457193" indent="-457193" algn="just">
              <a:buFont typeface="Arial" panose="020B0604020202020204" pitchFamily="34" charset="0"/>
              <a:buChar char="•"/>
            </a:pPr>
            <a:r>
              <a:rPr lang="en-US" sz="3330" dirty="0"/>
              <a:t>Determine if parental effects from the initial creation of this DH line is possibility causing this heritable variability</a:t>
            </a:r>
          </a:p>
        </p:txBody>
      </p:sp>
      <p:pic>
        <p:nvPicPr>
          <p:cNvPr id="19" name="Picture 18">
            <a:extLst>
              <a:ext uri="{FF2B5EF4-FFF2-40B4-BE49-F238E27FC236}">
                <a16:creationId xmlns:a16="http://schemas.microsoft.com/office/drawing/2014/main" id="{38737048-5F7A-43AC-9F8F-ED7E715427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40457" y="38778008"/>
            <a:ext cx="3780467" cy="1954527"/>
          </a:xfrm>
          <a:prstGeom prst="rect">
            <a:avLst/>
          </a:prstGeom>
        </p:spPr>
      </p:pic>
      <p:sp>
        <p:nvSpPr>
          <p:cNvPr id="20" name="TextBox 19">
            <a:extLst>
              <a:ext uri="{FF2B5EF4-FFF2-40B4-BE49-F238E27FC236}">
                <a16:creationId xmlns:a16="http://schemas.microsoft.com/office/drawing/2014/main" id="{8E832D54-52CD-48FE-8686-F374DF9D0F5C}"/>
              </a:ext>
            </a:extLst>
          </p:cNvPr>
          <p:cNvSpPr txBox="1"/>
          <p:nvPr/>
        </p:nvSpPr>
        <p:spPr>
          <a:xfrm>
            <a:off x="26999808" y="38778008"/>
            <a:ext cx="5428210" cy="2142125"/>
          </a:xfrm>
          <a:prstGeom prst="rect">
            <a:avLst/>
          </a:prstGeom>
          <a:noFill/>
        </p:spPr>
        <p:txBody>
          <a:bodyPr wrap="square" rtlCol="0">
            <a:spAutoFit/>
          </a:bodyPr>
          <a:lstStyle/>
          <a:p>
            <a:pPr algn="just"/>
            <a:r>
              <a:rPr lang="en-US" sz="3330" dirty="0"/>
              <a:t>Doubled-haploid plants were produced by Akio Kato and provided by Jim Birchler (University of Missouri).</a:t>
            </a:r>
          </a:p>
        </p:txBody>
      </p:sp>
      <p:sp>
        <p:nvSpPr>
          <p:cNvPr id="21" name="TextBox 20">
            <a:extLst>
              <a:ext uri="{FF2B5EF4-FFF2-40B4-BE49-F238E27FC236}">
                <a16:creationId xmlns:a16="http://schemas.microsoft.com/office/drawing/2014/main" id="{88D73B80-3548-42FB-9554-1B54059B0778}"/>
              </a:ext>
            </a:extLst>
          </p:cNvPr>
          <p:cNvSpPr txBox="1"/>
          <p:nvPr/>
        </p:nvSpPr>
        <p:spPr>
          <a:xfrm>
            <a:off x="449814" y="30912364"/>
            <a:ext cx="3547551" cy="4704365"/>
          </a:xfrm>
          <a:prstGeom prst="rect">
            <a:avLst/>
          </a:prstGeom>
          <a:noFill/>
        </p:spPr>
        <p:txBody>
          <a:bodyPr wrap="square" rtlCol="0">
            <a:spAutoFit/>
          </a:bodyPr>
          <a:lstStyle/>
          <a:p>
            <a:r>
              <a:rPr lang="en-US" sz="3330" dirty="0"/>
              <a:t>Fig 2: A typical maize plant showing the location of  ten  quantitative traits measured. A total of thirteen traits were measured and analyzed.</a:t>
            </a:r>
          </a:p>
        </p:txBody>
      </p:sp>
      <p:pic>
        <p:nvPicPr>
          <p:cNvPr id="23" name="Picture 22">
            <a:extLst>
              <a:ext uri="{FF2B5EF4-FFF2-40B4-BE49-F238E27FC236}">
                <a16:creationId xmlns:a16="http://schemas.microsoft.com/office/drawing/2014/main" id="{285F80E9-9069-4EFD-949C-C41A9D3C04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66894" y="1371650"/>
            <a:ext cx="2817476" cy="1878317"/>
          </a:xfrm>
          <a:prstGeom prst="rect">
            <a:avLst/>
          </a:prstGeom>
        </p:spPr>
      </p:pic>
      <p:pic>
        <p:nvPicPr>
          <p:cNvPr id="25" name="Picture 24">
            <a:extLst>
              <a:ext uri="{FF2B5EF4-FFF2-40B4-BE49-F238E27FC236}">
                <a16:creationId xmlns:a16="http://schemas.microsoft.com/office/drawing/2014/main" id="{9340A071-0488-405C-B9B1-00987D5F84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2660" y="29994661"/>
            <a:ext cx="8069010" cy="6079017"/>
          </a:xfrm>
          <a:prstGeom prst="rect">
            <a:avLst/>
          </a:prstGeom>
        </p:spPr>
      </p:pic>
      <p:pic>
        <p:nvPicPr>
          <p:cNvPr id="28" name="Picture 27">
            <a:extLst>
              <a:ext uri="{FF2B5EF4-FFF2-40B4-BE49-F238E27FC236}">
                <a16:creationId xmlns:a16="http://schemas.microsoft.com/office/drawing/2014/main" id="{79C71B0C-C62F-4A48-814E-492450ABCD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27916" y="488312"/>
            <a:ext cx="1614191" cy="3285407"/>
          </a:xfrm>
          <a:prstGeom prst="rect">
            <a:avLst/>
          </a:prstGeom>
        </p:spPr>
      </p:pic>
      <p:sp>
        <p:nvSpPr>
          <p:cNvPr id="27" name="TextBox 26">
            <a:extLst>
              <a:ext uri="{FF2B5EF4-FFF2-40B4-BE49-F238E27FC236}">
                <a16:creationId xmlns:a16="http://schemas.microsoft.com/office/drawing/2014/main" id="{8BF59BD5-07A3-4CAC-A20B-A61A7BA35051}"/>
              </a:ext>
            </a:extLst>
          </p:cNvPr>
          <p:cNvSpPr txBox="1"/>
          <p:nvPr/>
        </p:nvSpPr>
        <p:spPr>
          <a:xfrm>
            <a:off x="12692438" y="10184296"/>
            <a:ext cx="19491932" cy="1629677"/>
          </a:xfrm>
          <a:prstGeom prst="rect">
            <a:avLst/>
          </a:prstGeom>
          <a:noFill/>
        </p:spPr>
        <p:txBody>
          <a:bodyPr wrap="square" rtlCol="0">
            <a:spAutoFit/>
          </a:bodyPr>
          <a:lstStyle/>
          <a:p>
            <a:pPr algn="just"/>
            <a:r>
              <a:rPr lang="en-US" sz="3330" dirty="0"/>
              <a:t>Fig. 3: Correlation Matrices for DH data collected in 2014, 2015, and 2017. Numerous moderate and strong relationships are conserved throughout the years, especially between the rate of pollen shed and rate of silk emergence along with the relationship between ear position and the number of nodes.   </a:t>
            </a:r>
          </a:p>
        </p:txBody>
      </p:sp>
      <p:pic>
        <p:nvPicPr>
          <p:cNvPr id="24" name="Picture 23" descr="A screen shot of a social media post&#10;&#10;Description generated with high confidence">
            <a:extLst>
              <a:ext uri="{FF2B5EF4-FFF2-40B4-BE49-F238E27FC236}">
                <a16:creationId xmlns:a16="http://schemas.microsoft.com/office/drawing/2014/main" id="{7ABE0762-1801-404C-83E1-8BA46243E41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448789" y="6273123"/>
            <a:ext cx="19979230" cy="3749040"/>
          </a:xfrm>
          <a:prstGeom prst="rect">
            <a:avLst/>
          </a:prstGeom>
        </p:spPr>
      </p:pic>
      <p:sp>
        <p:nvSpPr>
          <p:cNvPr id="30" name="TextBox 29">
            <a:extLst>
              <a:ext uri="{FF2B5EF4-FFF2-40B4-BE49-F238E27FC236}">
                <a16:creationId xmlns:a16="http://schemas.microsoft.com/office/drawing/2014/main" id="{803266F4-E37A-450D-A4FC-10108DC9CE10}"/>
              </a:ext>
            </a:extLst>
          </p:cNvPr>
          <p:cNvSpPr txBox="1"/>
          <p:nvPr/>
        </p:nvSpPr>
        <p:spPr>
          <a:xfrm>
            <a:off x="12692437" y="18032821"/>
            <a:ext cx="19735581" cy="3167021"/>
          </a:xfrm>
          <a:prstGeom prst="rect">
            <a:avLst/>
          </a:prstGeom>
          <a:noFill/>
        </p:spPr>
        <p:txBody>
          <a:bodyPr wrap="square" rtlCol="0">
            <a:spAutoFit/>
          </a:bodyPr>
          <a:lstStyle/>
          <a:p>
            <a:pPr algn="just"/>
            <a:r>
              <a:rPr lang="en-US" sz="3330" dirty="0"/>
              <a:t>Fig. 4: Factor analysis results showing the factor loading scores of the five-selected rotated components in three-years of DH data. Data are sorted based on the highest to lowest proportional variance explained by each rotated component. The five factors explained 85%, 87%, and 99% of the variance in 2014, 2015, and 2017 respectively. Consistent patterns in the rate of silk emergence and pollen shed, the number of nodes and ear position, and plant height reoccur in all three years. In 2017, many more traits clustered into the first rotated component, potentially due to the increased number of individual DH lineages measured compared to 2014 or 2015. </a:t>
            </a:r>
          </a:p>
        </p:txBody>
      </p:sp>
      <p:pic>
        <p:nvPicPr>
          <p:cNvPr id="31" name="Picture 30" descr="A close up of a logo&#10;&#10;Description generated with high confidence">
            <a:extLst>
              <a:ext uri="{FF2B5EF4-FFF2-40B4-BE49-F238E27FC236}">
                <a16:creationId xmlns:a16="http://schemas.microsoft.com/office/drawing/2014/main" id="{3E8FD1FA-3256-4101-A320-01D3FE395AC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197663" y="12730268"/>
            <a:ext cx="20340412" cy="4828032"/>
          </a:xfrm>
          <a:prstGeom prst="rect">
            <a:avLst/>
          </a:prstGeom>
        </p:spPr>
      </p:pic>
      <p:pic>
        <p:nvPicPr>
          <p:cNvPr id="42" name="Picture 41" descr="A close up of text on a white background&#10;&#10;Description generated with high confidence">
            <a:extLst>
              <a:ext uri="{FF2B5EF4-FFF2-40B4-BE49-F238E27FC236}">
                <a16:creationId xmlns:a16="http://schemas.microsoft.com/office/drawing/2014/main" id="{CAD529B6-6913-4D9A-98C8-57EBF3B1FAE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738799" y="22116138"/>
            <a:ext cx="9537326" cy="4846320"/>
          </a:xfrm>
          <a:prstGeom prst="rect">
            <a:avLst/>
          </a:prstGeom>
        </p:spPr>
      </p:pic>
      <p:pic>
        <p:nvPicPr>
          <p:cNvPr id="44" name="Picture 43" descr="A close up of text on a white background&#10;&#10;Description generated with high confidence">
            <a:extLst>
              <a:ext uri="{FF2B5EF4-FFF2-40B4-BE49-F238E27FC236}">
                <a16:creationId xmlns:a16="http://schemas.microsoft.com/office/drawing/2014/main" id="{3393FEAE-C4DF-4B6E-82AD-EAE9EF72895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784193" y="22116138"/>
            <a:ext cx="9537326" cy="4846320"/>
          </a:xfrm>
          <a:prstGeom prst="rect">
            <a:avLst/>
          </a:prstGeom>
        </p:spPr>
      </p:pic>
      <p:sp>
        <p:nvSpPr>
          <p:cNvPr id="47" name="TextBox 46">
            <a:extLst>
              <a:ext uri="{FF2B5EF4-FFF2-40B4-BE49-F238E27FC236}">
                <a16:creationId xmlns:a16="http://schemas.microsoft.com/office/drawing/2014/main" id="{A6D8CC29-16B1-4674-A697-2BC8E71EC048}"/>
              </a:ext>
            </a:extLst>
          </p:cNvPr>
          <p:cNvSpPr txBox="1"/>
          <p:nvPr/>
        </p:nvSpPr>
        <p:spPr>
          <a:xfrm>
            <a:off x="12692439" y="27043808"/>
            <a:ext cx="9629081" cy="3167021"/>
          </a:xfrm>
          <a:prstGeom prst="rect">
            <a:avLst/>
          </a:prstGeom>
          <a:noFill/>
        </p:spPr>
        <p:txBody>
          <a:bodyPr wrap="square" rtlCol="0">
            <a:spAutoFit/>
          </a:bodyPr>
          <a:lstStyle/>
          <a:p>
            <a:pPr algn="just"/>
            <a:r>
              <a:rPr lang="en-US" sz="3330" dirty="0"/>
              <a:t>Fig. 5: Line plot showing the mean and SEM for the rate of pollen shed over three years of data collection. Regardless of the year, some similar, but not as intense patterns can be observed between individual lineages as compared to more visible patterns observed with factor analysis.</a:t>
            </a:r>
          </a:p>
        </p:txBody>
      </p:sp>
      <p:sp>
        <p:nvSpPr>
          <p:cNvPr id="48" name="TextBox 47">
            <a:extLst>
              <a:ext uri="{FF2B5EF4-FFF2-40B4-BE49-F238E27FC236}">
                <a16:creationId xmlns:a16="http://schemas.microsoft.com/office/drawing/2014/main" id="{FADFC1CC-1759-4F67-BD04-B45022D820B0}"/>
              </a:ext>
            </a:extLst>
          </p:cNvPr>
          <p:cNvSpPr txBox="1"/>
          <p:nvPr/>
        </p:nvSpPr>
        <p:spPr>
          <a:xfrm>
            <a:off x="22738800" y="27043808"/>
            <a:ext cx="9537326" cy="2142125"/>
          </a:xfrm>
          <a:prstGeom prst="rect">
            <a:avLst/>
          </a:prstGeom>
          <a:noFill/>
        </p:spPr>
        <p:txBody>
          <a:bodyPr wrap="square" rtlCol="0">
            <a:spAutoFit/>
          </a:bodyPr>
          <a:lstStyle/>
          <a:p>
            <a:pPr algn="just"/>
            <a:r>
              <a:rPr lang="en-US" sz="3330" dirty="0"/>
              <a:t>Fig. 6: Line plot showing the mean and SEM for the number of tassel branches over three years of data collection. Data from 2015 shows such erratic patterns due to the limited number of DH lineages measured.</a:t>
            </a:r>
          </a:p>
        </p:txBody>
      </p:sp>
    </p:spTree>
    <p:extLst>
      <p:ext uri="{BB962C8B-B14F-4D97-AF65-F5344CB8AC3E}">
        <p14:creationId xmlns:p14="http://schemas.microsoft.com/office/powerpoint/2010/main" val="34305697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244</TotalTime>
  <Words>828</Words>
  <Application>Microsoft Office PowerPoint</Application>
  <PresentationFormat>Custom</PresentationFormat>
  <Paragraphs>36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Burch, Merritt</dc:creator>
  <cp:lastModifiedBy>Burch, Merritt</cp:lastModifiedBy>
  <cp:revision>10</cp:revision>
  <dcterms:created xsi:type="dcterms:W3CDTF">2018-02-08T13:01:28Z</dcterms:created>
  <dcterms:modified xsi:type="dcterms:W3CDTF">2018-02-10T02:27:45Z</dcterms:modified>
</cp:coreProperties>
</file>