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9DE"/>
    <a:srgbClr val="D5F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6" autoAdjust="0"/>
    <p:restoredTop sz="94660"/>
  </p:normalViewPr>
  <p:slideViewPr>
    <p:cSldViewPr snapToGrid="0">
      <p:cViewPr varScale="1">
        <p:scale>
          <a:sx n="22" d="100"/>
          <a:sy n="22" d="100"/>
        </p:scale>
        <p:origin x="78" y="192"/>
      </p:cViewPr>
      <p:guideLst>
        <p:guide orient="horz" pos="1008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237694"/>
            <a:ext cx="31089600" cy="1114213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6809511"/>
            <a:ext cx="27432000" cy="7726889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8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703917"/>
            <a:ext cx="7886700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703917"/>
            <a:ext cx="23202900" cy="271219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978784"/>
            <a:ext cx="31546800" cy="13312773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1417501"/>
            <a:ext cx="31546800" cy="7000873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8519583"/>
            <a:ext cx="1554480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8519583"/>
            <a:ext cx="1554480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703924"/>
            <a:ext cx="3154680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845427"/>
            <a:ext cx="15473360" cy="3844923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1690350"/>
            <a:ext cx="15473360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845427"/>
            <a:ext cx="15549564" cy="3844923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1690350"/>
            <a:ext cx="15549564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8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133600"/>
            <a:ext cx="11796712" cy="74676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607991"/>
            <a:ext cx="18516600" cy="2274358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9601200"/>
            <a:ext cx="11796712" cy="17787411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133600"/>
            <a:ext cx="11796712" cy="74676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607991"/>
            <a:ext cx="18516600" cy="2274358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9601200"/>
            <a:ext cx="11796712" cy="17787411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3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703924"/>
            <a:ext cx="3154680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8519583"/>
            <a:ext cx="3154680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9662974"/>
            <a:ext cx="82296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218C-1867-4E07-8921-67D95CE78D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9662974"/>
            <a:ext cx="123444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9662974"/>
            <a:ext cx="82296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CC3B-81C4-47FF-AD27-2061D148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5F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743419" y="4556059"/>
            <a:ext cx="17373600" cy="8233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57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750" dirty="0"/>
              <a:t>Materials and Methods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386" y="4556059"/>
            <a:ext cx="17373600" cy="8233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57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750" dirty="0"/>
              <a:t>Introduction &amp; Background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743419" y="25067893"/>
            <a:ext cx="17373600" cy="8229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57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750" dirty="0"/>
              <a:t>Future 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43419" y="28142619"/>
            <a:ext cx="17373600" cy="8233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57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750" dirty="0"/>
              <a:t>Acknowledgements &amp; References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43419" y="22214134"/>
            <a:ext cx="17373600" cy="8233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57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750" dirty="0"/>
              <a:t>Expected Results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195" y="29423371"/>
            <a:ext cx="3780467" cy="1954527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5" y="22507495"/>
            <a:ext cx="8046720" cy="5522976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5" y="16804150"/>
            <a:ext cx="8046720" cy="5522976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8" y="16804150"/>
            <a:ext cx="8046720" cy="55229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7386" y="5363761"/>
            <a:ext cx="17373600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5" indent="-342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/>
              <a:t>Windborne contamination of organic maize by genetically modified pollen can decrease profits. Currently, farmers place barrier crops, separate fields, or displace planting times to prevent cross contamination </a:t>
            </a:r>
          </a:p>
          <a:p>
            <a:pPr marL="342905" indent="-342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/>
              <a:t>An easier alternative would be to </a:t>
            </a:r>
            <a:r>
              <a:rPr lang="en-US" sz="3900" dirty="0" err="1"/>
              <a:t>introgress</a:t>
            </a:r>
            <a:r>
              <a:rPr lang="en-US" sz="3900" dirty="0"/>
              <a:t> one of three gametophyte cross incompatibility (CI) systems</a:t>
            </a:r>
            <a:r>
              <a:rPr lang="en-US" sz="3900" i="1" dirty="0"/>
              <a:t>:</a:t>
            </a:r>
            <a:r>
              <a:rPr lang="en-US" sz="3900" dirty="0"/>
              <a:t> </a:t>
            </a:r>
            <a:r>
              <a:rPr lang="en-US" sz="3900" i="1" dirty="0"/>
              <a:t>Gametophyte factor 1 (Ga1), Gametophyte factor 2 (Ga2), </a:t>
            </a:r>
            <a:r>
              <a:rPr lang="en-US" sz="3900" dirty="0"/>
              <a:t>or </a:t>
            </a:r>
            <a:r>
              <a:rPr lang="en-US" sz="3900" i="1" dirty="0"/>
              <a:t>Teosinte crossing barrier 1 (Tcb1)</a:t>
            </a:r>
          </a:p>
          <a:p>
            <a:pPr marL="342905" indent="-342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i="1" dirty="0"/>
              <a:t>Tcb1</a:t>
            </a:r>
            <a:r>
              <a:rPr lang="en-US" sz="3900" dirty="0"/>
              <a:t> was originally found in </a:t>
            </a:r>
            <a:r>
              <a:rPr lang="en-US" sz="3900" dirty="0" err="1"/>
              <a:t>teosinte</a:t>
            </a:r>
            <a:r>
              <a:rPr lang="en-US" sz="3900" dirty="0"/>
              <a:t> (</a:t>
            </a:r>
            <a:r>
              <a:rPr lang="en-US" sz="3900" i="1" dirty="0" err="1"/>
              <a:t>Zea</a:t>
            </a:r>
            <a:r>
              <a:rPr lang="en-US" sz="3900" i="1" dirty="0"/>
              <a:t> mays spp. Mexicana) </a:t>
            </a:r>
            <a:r>
              <a:rPr lang="en-US" sz="3900" dirty="0"/>
              <a:t>and</a:t>
            </a:r>
            <a:r>
              <a:rPr lang="en-US" sz="3900" i="1" dirty="0"/>
              <a:t> </a:t>
            </a:r>
            <a:r>
              <a:rPr lang="en-US" sz="3900" dirty="0"/>
              <a:t>prevents fertilization from pollen with incompatible alleles (</a:t>
            </a:r>
            <a:r>
              <a:rPr lang="en-US" sz="3900" i="1" dirty="0"/>
              <a:t>tcb1</a:t>
            </a:r>
            <a:r>
              <a:rPr lang="en-US" sz="3900" dirty="0"/>
              <a:t>)</a:t>
            </a:r>
          </a:p>
          <a:p>
            <a:pPr marL="342905" indent="-342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i="1" dirty="0"/>
              <a:t>Tcb1</a:t>
            </a:r>
            <a:r>
              <a:rPr lang="en-US" sz="3900" dirty="0"/>
              <a:t> has three alleles: strong allele (-s), male allele (-m), and a</a:t>
            </a:r>
            <a:r>
              <a:rPr lang="en-US" sz="3900" i="1" dirty="0"/>
              <a:t> </a:t>
            </a:r>
            <a:r>
              <a:rPr lang="en-US" sz="3900" dirty="0"/>
              <a:t>null allele </a:t>
            </a:r>
            <a:r>
              <a:rPr lang="en-US" sz="3900" b="1" dirty="0"/>
              <a:t>(Fig 1)</a:t>
            </a:r>
            <a:endParaRPr lang="en-US" sz="3900" dirty="0"/>
          </a:p>
          <a:p>
            <a:pPr marL="342905" indent="-342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/>
              <a:t>F1’s of many maize </a:t>
            </a:r>
            <a:r>
              <a:rPr lang="en-US" sz="3900" dirty="0" err="1"/>
              <a:t>inbreds</a:t>
            </a:r>
            <a:r>
              <a:rPr lang="en-US" sz="3900" dirty="0"/>
              <a:t> (</a:t>
            </a:r>
            <a:r>
              <a:rPr lang="en-US" sz="3900" i="1" dirty="0"/>
              <a:t>e.g. </a:t>
            </a:r>
            <a:r>
              <a:rPr lang="en-US" sz="3900" dirty="0"/>
              <a:t>B73) x W22 </a:t>
            </a:r>
            <a:r>
              <a:rPr lang="en-US" sz="3900" i="1" dirty="0"/>
              <a:t>Tcb1-s </a:t>
            </a:r>
            <a:r>
              <a:rPr lang="en-US" sz="3900" dirty="0"/>
              <a:t>show high incompatibility with </a:t>
            </a:r>
            <a:r>
              <a:rPr lang="en-US" sz="3900" i="1" dirty="0"/>
              <a:t>tcb1</a:t>
            </a:r>
            <a:r>
              <a:rPr lang="en-US" sz="3900" dirty="0"/>
              <a:t>; Mo17 x W22 </a:t>
            </a:r>
            <a:r>
              <a:rPr lang="en-US" sz="3900" i="1" dirty="0"/>
              <a:t>Tcb1-s </a:t>
            </a:r>
            <a:r>
              <a:rPr lang="en-US" sz="3900" dirty="0"/>
              <a:t>shows a weakened incompatibility</a:t>
            </a:r>
          </a:p>
          <a:p>
            <a:pPr marL="342905" indent="-342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/>
              <a:t>Using an Intermated B73 x Mo17 (IBM) recombinant inbred line (RIL) containing extensive SNP markers will help to fine map QTL of potential </a:t>
            </a:r>
            <a:r>
              <a:rPr lang="en-US" sz="3900" i="1" dirty="0"/>
              <a:t>Tcb1 </a:t>
            </a:r>
            <a:r>
              <a:rPr lang="en-US" sz="3900" dirty="0"/>
              <a:t>modifiers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7065" y="20303914"/>
            <a:ext cx="787900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1" b="1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293734" y="7407601"/>
            <a:ext cx="58232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500" dirty="0"/>
              <a:t>Fig 2: Pollination of IBM </a:t>
            </a:r>
            <a:r>
              <a:rPr lang="en-US" sz="3500" i="1" dirty="0"/>
              <a:t>Tcb1-s</a:t>
            </a:r>
            <a:r>
              <a:rPr lang="en-US" sz="3500" dirty="0"/>
              <a:t> silks with colored </a:t>
            </a:r>
            <a:r>
              <a:rPr lang="en-US" sz="3500" i="1" dirty="0"/>
              <a:t>R1-scm2 tcb1</a:t>
            </a:r>
            <a:r>
              <a:rPr lang="en-US" sz="3500" dirty="0"/>
              <a:t> pollen on day one (to test IBM x W22 </a:t>
            </a:r>
            <a:r>
              <a:rPr lang="en-US" sz="3500" i="1" dirty="0"/>
              <a:t>Tcb1-s </a:t>
            </a:r>
            <a:r>
              <a:rPr lang="en-US" sz="3500" dirty="0"/>
              <a:t>efficiency) and self-pollination with colorless </a:t>
            </a:r>
            <a:r>
              <a:rPr lang="en-US" sz="3500" i="1" dirty="0"/>
              <a:t>Tcb1-s</a:t>
            </a:r>
            <a:r>
              <a:rPr lang="en-US" sz="3500" dirty="0"/>
              <a:t> on day two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34825" y="11990739"/>
            <a:ext cx="1975108" cy="4892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9703698" y="12774800"/>
            <a:ext cx="64391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500" dirty="0"/>
              <a:t>Fig 3: Predicted ear phenotypes of Fig 2 crosses</a:t>
            </a:r>
            <a:r>
              <a:rPr lang="en-US" sz="3500" i="1" dirty="0"/>
              <a:t>. </a:t>
            </a:r>
            <a:r>
              <a:rPr lang="en-US" sz="3500" b="1" dirty="0"/>
              <a:t>A: </a:t>
            </a:r>
            <a:r>
              <a:rPr lang="en-US" sz="3500" dirty="0"/>
              <a:t>Strong effect of IBM x W22 </a:t>
            </a:r>
            <a:r>
              <a:rPr lang="en-US" sz="3500" i="1" dirty="0"/>
              <a:t>Tcb1-s</a:t>
            </a:r>
            <a:r>
              <a:rPr lang="en-US" sz="3500" dirty="0"/>
              <a:t> silks at rejecting colored </a:t>
            </a:r>
            <a:r>
              <a:rPr lang="en-US" sz="3500" i="1" dirty="0"/>
              <a:t>tcb1 </a:t>
            </a:r>
            <a:r>
              <a:rPr lang="en-US" sz="3500" dirty="0"/>
              <a:t>pollen. </a:t>
            </a:r>
            <a:r>
              <a:rPr lang="en-US" sz="3500" b="1" dirty="0"/>
              <a:t>B: </a:t>
            </a:r>
            <a:r>
              <a:rPr lang="en-US" sz="3500" dirty="0"/>
              <a:t>Weak effect of IBM x W22 </a:t>
            </a:r>
            <a:r>
              <a:rPr lang="en-US" sz="3500" i="1" dirty="0"/>
              <a:t>Tcb1-s</a:t>
            </a:r>
            <a:r>
              <a:rPr lang="en-US" sz="3500" dirty="0"/>
              <a:t> silks at rejecting colored </a:t>
            </a:r>
            <a:r>
              <a:rPr lang="en-US" sz="3500" i="1" dirty="0"/>
              <a:t>tcb1 </a:t>
            </a:r>
            <a:r>
              <a:rPr lang="en-US" sz="3500" dirty="0"/>
              <a:t>pollen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769266" y="16522623"/>
            <a:ext cx="17129402" cy="5581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6" indent="-45720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/>
              <a:t>Preform experiment in summer 2017 in Brookings, South Dakota</a:t>
            </a:r>
          </a:p>
          <a:p>
            <a:pPr marL="457206" indent="-45720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/>
              <a:t>Five plants from each IBM RIL will be crossed with </a:t>
            </a:r>
            <a:r>
              <a:rPr lang="en-US" sz="3900" i="1" dirty="0"/>
              <a:t>R1-scm2 tcb1</a:t>
            </a:r>
            <a:r>
              <a:rPr lang="en-US" sz="3900" dirty="0"/>
              <a:t> pollen and colorless self </a:t>
            </a:r>
            <a:r>
              <a:rPr lang="en-US" sz="3900" i="1" dirty="0"/>
              <a:t>Tcb1-s </a:t>
            </a:r>
            <a:r>
              <a:rPr lang="en-US" sz="3900" dirty="0"/>
              <a:t>pollen</a:t>
            </a:r>
          </a:p>
          <a:p>
            <a:pPr marL="457206" indent="-45720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/>
              <a:t>After harvest each RIL will be scored for the degree of </a:t>
            </a:r>
            <a:r>
              <a:rPr lang="en-US" sz="3900" i="1" dirty="0"/>
              <a:t>tcb1 </a:t>
            </a:r>
            <a:r>
              <a:rPr lang="en-US" sz="3900" dirty="0"/>
              <a:t>contamination</a:t>
            </a:r>
          </a:p>
          <a:p>
            <a:pPr marL="457206" indent="-45720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/>
              <a:t>IBM contamination data will be associated with RIL markers to determine if QTL for </a:t>
            </a:r>
            <a:r>
              <a:rPr lang="en-US" sz="3900" i="1" dirty="0"/>
              <a:t>Tcb1</a:t>
            </a:r>
            <a:r>
              <a:rPr lang="en-US" sz="3900" dirty="0"/>
              <a:t> modifiers are present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39169" y="841188"/>
            <a:ext cx="32697661" cy="3291840"/>
            <a:chOff x="2383123" y="865242"/>
            <a:chExt cx="32697661" cy="3291840"/>
          </a:xfrm>
        </p:grpSpPr>
        <p:grpSp>
          <p:nvGrpSpPr>
            <p:cNvPr id="22" name="Group 21"/>
            <p:cNvGrpSpPr/>
            <p:nvPr/>
          </p:nvGrpSpPr>
          <p:grpSpPr>
            <a:xfrm>
              <a:off x="8221809" y="1108616"/>
              <a:ext cx="20644745" cy="2835871"/>
              <a:chOff x="7740547" y="526773"/>
              <a:chExt cx="20644745" cy="28358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8614123" y="526773"/>
                <a:ext cx="18759816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600" dirty="0"/>
                  <a:t>THE HUNT FOR MODIFIERS OF THE </a:t>
                </a:r>
                <a:r>
                  <a:rPr lang="en-US" sz="7600" i="1" dirty="0"/>
                  <a:t>Tcb1 </a:t>
                </a:r>
                <a:r>
                  <a:rPr lang="en-US" sz="7600" dirty="0"/>
                  <a:t>LOCUS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345761" y="1780210"/>
                <a:ext cx="739642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Merritt B. Burch and Donald Auger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740547" y="2654758"/>
                <a:ext cx="206447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Department of Biology and Microbiology, South Dakota State University, Brookings SD 57006, USA</a:t>
                </a:r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91" y="1182565"/>
              <a:ext cx="3985793" cy="265719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3123" y="865242"/>
              <a:ext cx="1617352" cy="3291840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23212612" y="29144169"/>
            <a:ext cx="13193660" cy="2512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6" indent="-457206">
              <a:lnSpc>
                <a:spcPct val="107000"/>
              </a:lnSpc>
            </a:pPr>
            <a:r>
              <a:rPr lang="en-US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Evans, M. M. S., &amp; </a:t>
            </a:r>
            <a:r>
              <a:rPr lang="en-US" sz="21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Kermicle</a:t>
            </a:r>
            <a:r>
              <a:rPr lang="en-US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, J. L. (2001). Teosinte crossing barrier1 , a locus governing hybridization of teosinte with maize. </a:t>
            </a:r>
            <a:r>
              <a:rPr lang="en-US" sz="21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Theoretical and Applied Genetics, 103</a:t>
            </a:r>
            <a:r>
              <a:rPr lang="en-US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(2-3), 259-265. doi:10.1007/s001220100549</a:t>
            </a:r>
          </a:p>
          <a:p>
            <a:pPr marL="457206" indent="-457206">
              <a:lnSpc>
                <a:spcPct val="107000"/>
              </a:lnSpc>
            </a:pPr>
            <a:r>
              <a:rPr lang="en-US" sz="21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Kermicle</a:t>
            </a:r>
            <a:r>
              <a:rPr lang="en-US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, J. L., &amp; Allen, J. P. (1990). Cross-incompatibility between maize and teosinte. </a:t>
            </a:r>
            <a:r>
              <a:rPr lang="en-US" sz="21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Maydica</a:t>
            </a:r>
            <a:r>
              <a:rPr lang="en-US" sz="21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, 35</a:t>
            </a:r>
            <a:r>
              <a:rPr lang="en-US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(4), 399-408. </a:t>
            </a:r>
          </a:p>
          <a:p>
            <a:pPr marL="457206" indent="-457206">
              <a:lnSpc>
                <a:spcPct val="107000"/>
              </a:lnSpc>
            </a:pPr>
            <a:r>
              <a:rPr lang="en-US" sz="21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Kermicle</a:t>
            </a:r>
            <a:r>
              <a:rPr lang="en-US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, J. L., &amp; Evans, M. M. S. (2005). Pollen–pistil barriers to crossing in maize and teosinte result from incongruity rather than active rejection. </a:t>
            </a:r>
            <a:r>
              <a:rPr lang="en-US" sz="21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Sexual Plant Reproduction, 18</a:t>
            </a:r>
            <a:r>
              <a:rPr lang="en-US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(4), 187-194. doi:10.1007/s00497-005-0012-2</a:t>
            </a:r>
          </a:p>
          <a:p>
            <a:pPr marL="457206" indent="-457206">
              <a:lnSpc>
                <a:spcPct val="107000"/>
              </a:lnSpc>
            </a:pPr>
            <a:r>
              <a:rPr lang="en-US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Lu, Y., </a:t>
            </a:r>
            <a:r>
              <a:rPr lang="en-US" sz="21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Kermicle</a:t>
            </a:r>
            <a:r>
              <a:rPr lang="en-US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, J. L., &amp; Evans, M. M. (2014). Genetic and cellular analysis of cross-incompatibility in </a:t>
            </a:r>
            <a:r>
              <a:rPr lang="en-US" sz="21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Zea</a:t>
            </a:r>
            <a:r>
              <a:rPr lang="en-US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 mays. </a:t>
            </a:r>
            <a:r>
              <a:rPr lang="en-US" sz="21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Plant Reproduction, 27</a:t>
            </a:r>
            <a:r>
              <a:rPr lang="en-US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(1), 19-29. doi:10.1007/s00497-013-0236-5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743419" y="25925009"/>
            <a:ext cx="173736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6" indent="-45720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/>
              <a:t>Isolate and sequence candidate genes to shed light on </a:t>
            </a:r>
            <a:r>
              <a:rPr lang="en-US" sz="3900" i="1" dirty="0"/>
              <a:t>Tcb1</a:t>
            </a:r>
            <a:r>
              <a:rPr lang="en-US" sz="3900" dirty="0"/>
              <a:t> incompatibility</a:t>
            </a:r>
          </a:p>
          <a:p>
            <a:pPr marL="457206" indent="-45720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/>
              <a:t>Quantify pollen tube growth in compatible and incompatible silks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79279" y="23063397"/>
            <a:ext cx="1730188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6" indent="-45720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/>
              <a:t>Find QTL that cause </a:t>
            </a:r>
            <a:r>
              <a:rPr lang="en-US" sz="3900" i="1" dirty="0"/>
              <a:t>tcb1</a:t>
            </a:r>
            <a:r>
              <a:rPr lang="en-US" sz="3900" dirty="0"/>
              <a:t> to have lower efficacy in Mo17 F1s and identify those regions of the maize genome that support </a:t>
            </a:r>
            <a:r>
              <a:rPr lang="en-US" sz="3900" i="1" dirty="0"/>
              <a:t>tcb1 </a:t>
            </a:r>
            <a:r>
              <a:rPr lang="en-US" sz="3900" dirty="0"/>
              <a:t>activity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48497" y="12082546"/>
            <a:ext cx="1975108" cy="48920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37386" y="28140016"/>
            <a:ext cx="17373600" cy="8233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57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750" dirty="0"/>
              <a:t>Objectives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7386" y="29000834"/>
            <a:ext cx="17373600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5" indent="-342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prstClr val="black"/>
                </a:solidFill>
              </a:rPr>
              <a:t>Find QTL from </a:t>
            </a:r>
            <a:r>
              <a:rPr lang="en-US" sz="3900" i="1" dirty="0">
                <a:solidFill>
                  <a:prstClr val="black"/>
                </a:solidFill>
              </a:rPr>
              <a:t>Tcb1 </a:t>
            </a:r>
            <a:r>
              <a:rPr lang="en-US" sz="3900" dirty="0">
                <a:solidFill>
                  <a:prstClr val="black"/>
                </a:solidFill>
              </a:rPr>
              <a:t>modifying loci</a:t>
            </a:r>
          </a:p>
          <a:p>
            <a:pPr marL="342905" indent="-342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prstClr val="black"/>
                </a:solidFill>
              </a:rPr>
              <a:t>From discovered QTL regions identify and isolate candidate genes</a:t>
            </a:r>
          </a:p>
          <a:p>
            <a:pPr marL="342905" indent="-342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prstClr val="black"/>
                </a:solidFill>
              </a:rPr>
              <a:t>Determine the molecular mechanism is for </a:t>
            </a:r>
            <a:r>
              <a:rPr lang="en-US" sz="3900" i="1" dirty="0">
                <a:solidFill>
                  <a:prstClr val="black"/>
                </a:solidFill>
              </a:rPr>
              <a:t>Tcb1</a:t>
            </a:r>
            <a:r>
              <a:rPr lang="en-US" sz="3900" dirty="0">
                <a:solidFill>
                  <a:prstClr val="black"/>
                </a:solidFill>
              </a:rPr>
              <a:t> cross incompatibility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75115" y="23042168"/>
            <a:ext cx="823819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500" dirty="0"/>
              <a:t>Fig 1: </a:t>
            </a:r>
            <a:r>
              <a:rPr lang="en-US" sz="3500" i="1" dirty="0"/>
              <a:t>Teosinte crossing barrier 1 (Tcb1) </a:t>
            </a:r>
            <a:r>
              <a:rPr lang="en-US" sz="3500" dirty="0"/>
              <a:t>cross incompatibility system. </a:t>
            </a:r>
            <a:r>
              <a:rPr lang="en-US" sz="3500" b="1" dirty="0"/>
              <a:t>A: </a:t>
            </a:r>
            <a:r>
              <a:rPr lang="en-US" sz="3500" dirty="0"/>
              <a:t>Unsuccessful pollination between </a:t>
            </a:r>
            <a:r>
              <a:rPr lang="en-US" sz="3500" i="1" dirty="0"/>
              <a:t>Tcb1-s</a:t>
            </a:r>
            <a:r>
              <a:rPr lang="en-US" sz="3500" dirty="0"/>
              <a:t> silks and </a:t>
            </a:r>
            <a:r>
              <a:rPr lang="en-US" sz="3500" i="1" dirty="0"/>
              <a:t>tcb1 </a:t>
            </a:r>
            <a:r>
              <a:rPr lang="en-US" sz="3500" dirty="0"/>
              <a:t>pollen. </a:t>
            </a:r>
            <a:r>
              <a:rPr lang="en-US" sz="3500" b="1" dirty="0"/>
              <a:t>B: </a:t>
            </a:r>
            <a:r>
              <a:rPr lang="en-US" sz="3500" dirty="0"/>
              <a:t>Successful pollination between </a:t>
            </a:r>
            <a:r>
              <a:rPr lang="en-US" sz="3500" i="1" dirty="0"/>
              <a:t>Tcb1-s</a:t>
            </a:r>
            <a:r>
              <a:rPr lang="en-US" sz="3500" dirty="0"/>
              <a:t> silks and </a:t>
            </a:r>
            <a:r>
              <a:rPr lang="en-US" sz="3500" i="1" dirty="0"/>
              <a:t>Tcb1-s</a:t>
            </a:r>
            <a:r>
              <a:rPr lang="en-US" sz="3500" dirty="0"/>
              <a:t> OR </a:t>
            </a:r>
            <a:r>
              <a:rPr lang="en-US" sz="3500" i="1" dirty="0"/>
              <a:t>Tcb1-m </a:t>
            </a:r>
            <a:r>
              <a:rPr lang="en-US" sz="3500" dirty="0"/>
              <a:t>pollen. </a:t>
            </a:r>
            <a:r>
              <a:rPr lang="en-US" sz="3500" b="1" dirty="0"/>
              <a:t>C: </a:t>
            </a:r>
            <a:r>
              <a:rPr lang="en-US" sz="3500" dirty="0"/>
              <a:t>Successful pollination between </a:t>
            </a:r>
            <a:r>
              <a:rPr lang="en-US" sz="3500" i="1" dirty="0"/>
              <a:t>Tcb1-m </a:t>
            </a:r>
            <a:r>
              <a:rPr lang="en-US" sz="3500" dirty="0"/>
              <a:t>or </a:t>
            </a:r>
            <a:r>
              <a:rPr lang="en-US" sz="3500" i="1" dirty="0"/>
              <a:t>tcb1</a:t>
            </a:r>
            <a:r>
              <a:rPr lang="en-US" sz="3500" dirty="0"/>
              <a:t> silks and </a:t>
            </a:r>
            <a:r>
              <a:rPr lang="en-US" sz="3500" i="1" dirty="0"/>
              <a:t>Tcb1-s</a:t>
            </a:r>
            <a:r>
              <a:rPr lang="en-US" sz="3500" dirty="0"/>
              <a:t>, </a:t>
            </a:r>
            <a:r>
              <a:rPr lang="en-US" sz="3500" i="1" dirty="0"/>
              <a:t>Tcb1-m</a:t>
            </a:r>
            <a:r>
              <a:rPr lang="en-US" sz="3500" dirty="0"/>
              <a:t>, OR </a:t>
            </a:r>
            <a:r>
              <a:rPr lang="en-US" sz="3500" i="1" dirty="0"/>
              <a:t>tcb1</a:t>
            </a:r>
            <a:r>
              <a:rPr lang="en-US" sz="3500" dirty="0"/>
              <a:t> pollen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67065" y="26082201"/>
            <a:ext cx="787900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1" b="1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518827" y="20303914"/>
            <a:ext cx="787900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1" b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28429" y="15537175"/>
            <a:ext cx="787900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1" b="1" dirty="0"/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342101" y="15534628"/>
            <a:ext cx="787900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1" b="1" dirty="0"/>
              <a:t>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66" y="5562871"/>
            <a:ext cx="10784638" cy="70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1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645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Merritt</dc:creator>
  <cp:lastModifiedBy>Merritt Burch</cp:lastModifiedBy>
  <cp:revision>29</cp:revision>
  <dcterms:created xsi:type="dcterms:W3CDTF">2017-02-03T22:16:27Z</dcterms:created>
  <dcterms:modified xsi:type="dcterms:W3CDTF">2017-02-27T18:26:23Z</dcterms:modified>
</cp:coreProperties>
</file>