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Source Code Pro"/>
      <p:regular r:id="rId29"/>
      <p:bold r:id="rId30"/>
      <p:italic r:id="rId31"/>
      <p:boldItalic r:id="rId32"/>
    </p:embeddedFont>
    <p:embeddedFont>
      <p:font typeface="Source Code Pro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Medium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Medium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CodePro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6f61bd3c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6f61bd3c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6f61bd3c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6f61bd3c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6f61bd3c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6f61bd3c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6f61bd3c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6f61bd3c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6f61bd3c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6f61bd3c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6f61bd3c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6f61bd3c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6f61bd3c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6f61bd3c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6f61bd3c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6f61bd3c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6f61bd3c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6f61bd3c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6f61bd3c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6f61bd3c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6f61bd3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6f61bd3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6f61bd3c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6f61bd3c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6f61bd3c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6f61bd3c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6f61bd3c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6f61bd3c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6f61bd3c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6f61bd3c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f61bd3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f61bd3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6f61bd3c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6f61bd3c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6f61bd3c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6f61bd3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6f61bd3c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6f61bd3c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6f61bd3c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6f61bd3c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6f61bd3c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6f61bd3c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6f61bd3c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6f61bd3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51200"/>
            <a:ext cx="85206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51200"/>
            <a:ext cx="85206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 Medium"/>
              <a:buChar char="●"/>
              <a:defRPr sz="18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○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■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●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○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■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●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○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■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ages.cs.wisc.edu/~jdavis/davisgoadrichcamera2.pdf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54625"/>
            <a:ext cx="8520600" cy="45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качества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Precision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всего, что было названо алгоритмом </a:t>
            </a:r>
            <a:r>
              <a:rPr lang="ru">
                <a:solidFill>
                  <a:srgbClr val="FF0000"/>
                </a:solidFill>
              </a:rPr>
              <a:t>positive</a:t>
            </a:r>
            <a:r>
              <a:rPr lang="ru"/>
              <a:t> сколько </a:t>
            </a:r>
            <a:r>
              <a:rPr lang="ru">
                <a:solidFill>
                  <a:schemeClr val="accent1"/>
                </a:solidFill>
              </a:rPr>
              <a:t>реально </a:t>
            </a:r>
            <a:r>
              <a:rPr lang="ru"/>
              <a:t>было positive.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Например класс positive может означать, что тест говорит о наличии рака. Тогда precision говорит нам о том, “Какая доля из названных больными реально имела рак?”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27625" l="0" r="0" t="0"/>
          <a:stretch/>
        </p:blipFill>
        <p:spPr>
          <a:xfrm>
            <a:off x="4572000" y="1364525"/>
            <a:ext cx="4260299" cy="241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>
            <a:off x="7345600" y="2507625"/>
            <a:ext cx="950100" cy="68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7286500" y="1537075"/>
            <a:ext cx="1064100" cy="1755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Recall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Какая доля из </a:t>
            </a:r>
            <a:r>
              <a:rPr lang="ru">
                <a:solidFill>
                  <a:schemeClr val="accent1"/>
                </a:solidFill>
              </a:rPr>
              <a:t>всех positive</a:t>
            </a:r>
            <a:r>
              <a:rPr lang="ru"/>
              <a:t> </a:t>
            </a:r>
            <a:r>
              <a:rPr lang="ru">
                <a:solidFill>
                  <a:srgbClr val="434343"/>
                </a:solidFill>
              </a:rPr>
              <a:t>реально </a:t>
            </a:r>
            <a:r>
              <a:rPr lang="ru"/>
              <a:t>было обнаружена (названа </a:t>
            </a:r>
            <a:r>
              <a:rPr lang="ru">
                <a:solidFill>
                  <a:srgbClr val="FF0000"/>
                </a:solidFill>
              </a:rPr>
              <a:t>positive</a:t>
            </a:r>
            <a:r>
              <a:rPr lang="ru"/>
              <a:t>)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Например класс positive может означать, что тест говорит о наличии рака. Тогда recall говорит нам о том, “Из всех больных раком какую долю мы обнаружили”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27625" l="0" r="0" t="0"/>
          <a:stretch/>
        </p:blipFill>
        <p:spPr>
          <a:xfrm>
            <a:off x="4572000" y="1364525"/>
            <a:ext cx="4260299" cy="241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/>
          <p:nvPr/>
        </p:nvSpPr>
        <p:spPr>
          <a:xfrm>
            <a:off x="7345600" y="2507625"/>
            <a:ext cx="950100" cy="68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6058400" y="2431575"/>
            <a:ext cx="2313600" cy="836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178500"/>
            <a:ext cx="85206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Precision/recall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tradeoff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29425"/>
            <a:ext cx="42603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 алгоритм </a:t>
            </a:r>
            <a:r>
              <a:rPr lang="ru"/>
              <a:t>a(x) </a:t>
            </a:r>
            <a:r>
              <a:rPr lang="ru"/>
              <a:t>классификации выдает вероятность наличия определенного класса.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Пускай a(x) выдает значения от 0 - </a:t>
            </a:r>
            <a:r>
              <a:rPr lang="ru"/>
              <a:t>отсутствие</a:t>
            </a:r>
            <a:r>
              <a:rPr lang="ru"/>
              <a:t> рака до 1 - полная </a:t>
            </a:r>
            <a:r>
              <a:rPr lang="ru"/>
              <a:t>уверенность</a:t>
            </a:r>
            <a:r>
              <a:rPr lang="ru"/>
              <a:t> в его наличии. Выбирая порог срабатывания можно корректировать итоговый precision/recall.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572000" y="1129425"/>
            <a:ext cx="45720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Предположим</a:t>
            </a:r>
            <a:r>
              <a:rPr lang="ru">
                <a:solidFill>
                  <a:schemeClr val="lt1"/>
                </a:solidFill>
              </a:rPr>
              <a:t> мы ставим высокий порог срабатывания 1 (рак есть), если a(x) &gt; 0.7, иначе 0. Т.е. 1 только в тех случаях, когда мы </a:t>
            </a:r>
            <a:r>
              <a:rPr lang="ru">
                <a:solidFill>
                  <a:schemeClr val="lt1"/>
                </a:solidFill>
              </a:rPr>
              <a:t>уверены в прогнозе.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Т.е. большая доля названных больными будут его иметь -&gt; высокий precision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Называемых больными станет меньше -&gt; более низкий recall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178500"/>
            <a:ext cx="85206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Precision/recall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tradeoff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29425"/>
            <a:ext cx="42603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 алгоритм a(x) классификации выдает вероятность наличия определенного класса.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Пускай a(x) выдает значения от 0 - отсутствие рака до 1 - полная уверенность в его наличии. Выбирая порог срабатывания можно корректировать итоговый precision/recall.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572000" y="1129425"/>
            <a:ext cx="45720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Предположим мы ставим низкий порог срабатывания 1 (рак есть), если a(x) &gt; 0.3, иначе 0. Т.е. не хотим упустить реальных больных.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Т.е. большая доля дейсвтиетно больных будет обнаружена -&gt; более высокий recall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Называемых больными станет больше -&gt; более низкая precison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21800"/>
            <a:ext cx="4260300" cy="4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идеальном случае мы должны знать </a:t>
            </a: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ценность ошибок</a:t>
            </a:r>
            <a:r>
              <a:rPr lang="ru"/>
              <a:t> каждого рода.Например, в задаче кредитного скоринга: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выдача суммы неблагонадежному (ложное срабатывание) клиенту в среднем принесет х потерь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невыдача благонадежному (пропсук события) даст y недополученной прибыли</a:t>
            </a:r>
            <a:endParaRPr/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Precision/recall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tradeoff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572000" y="1121800"/>
            <a:ext cx="4260300" cy="4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ru">
                <a:solidFill>
                  <a:schemeClr val="lt1"/>
                </a:solidFill>
              </a:rPr>
              <a:t>Зная ценность ошибки можно выбрать такой порог срабатывания, при котором максимизируется прибыль (/ количество умерших от рака /…)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ru">
                <a:solidFill>
                  <a:schemeClr val="lt1"/>
                </a:solidFill>
              </a:rPr>
              <a:t>Иными словами конвертировать метрики качества в бизнес метрики пропорционально ценности ошибки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F-мера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 большинстве случаев обе метрики одинаково важны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Среднее плохой вариант усреднения = средняя температура по больнице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Среднее гармоническое подойдет лучше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34674"/>
          <a:stretch/>
        </p:blipFill>
        <p:spPr>
          <a:xfrm>
            <a:off x="4572000" y="923375"/>
            <a:ext cx="4260299" cy="7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4">
            <a:alphaModFix/>
          </a:blip>
          <a:srcRect b="0" l="0" r="0" t="77069"/>
          <a:stretch/>
        </p:blipFill>
        <p:spPr>
          <a:xfrm>
            <a:off x="4572000" y="2026801"/>
            <a:ext cx="3463174" cy="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324816"/>
            <a:ext cx="4260301" cy="90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Precision и Recall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Записывая все объекты в один класс повышается уровень FP, что не дает нам сделать precision. Таким образом позволяя отличать этот класс от других.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Recall демонстрирует обратное </a:t>
            </a:r>
            <a:r>
              <a:rPr lang="ru"/>
              <a:t>свойство</a:t>
            </a:r>
            <a:r>
              <a:rPr lang="ru"/>
              <a:t>, показывая способность к обнаружению класса.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27625" l="0" r="0" t="0"/>
          <a:stretch/>
        </p:blipFill>
        <p:spPr>
          <a:xfrm>
            <a:off x="4572000" y="1364525"/>
            <a:ext cx="4260299" cy="241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F1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F1 </a:t>
            </a:r>
            <a:r>
              <a:rPr lang="ru"/>
              <a:t>позволяет</a:t>
            </a:r>
            <a:r>
              <a:rPr lang="ru"/>
              <a:t> учесть оба этих свойства. Причем если одно из них сильно проседает, то и сводная f1 будет небольшой.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27625" l="0" r="0" t="0"/>
          <a:stretch/>
        </p:blipFill>
        <p:spPr>
          <a:xfrm>
            <a:off x="4572000" y="751200"/>
            <a:ext cx="4260299" cy="241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4">
            <a:alphaModFix/>
          </a:blip>
          <a:srcRect b="0" l="0" r="0" t="77069"/>
          <a:stretch/>
        </p:blipFill>
        <p:spPr>
          <a:xfrm>
            <a:off x="4572000" y="3369926"/>
            <a:ext cx="3463174" cy="87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каждого класса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Типичный вопрос: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что именно является positive классом?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Почему True Negative никак не участвовал?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 что если классов больше 2?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Ответ: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можем по очереди назвать каждый из наших классов positive, а все остальные - negative.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27625" l="0" r="0" t="0"/>
          <a:stretch/>
        </p:blipFill>
        <p:spPr>
          <a:xfrm>
            <a:off x="4572000" y="1364525"/>
            <a:ext cx="4260299" cy="241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/>
          <p:nvPr/>
        </p:nvSpPr>
        <p:spPr>
          <a:xfrm>
            <a:off x="7286500" y="1537075"/>
            <a:ext cx="1064100" cy="1755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6036900" y="2456975"/>
            <a:ext cx="2313600" cy="836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7345600" y="2507625"/>
            <a:ext cx="950100" cy="68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каждого класса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Типичный вопрос: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что именно является positive классом?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Почему True Negative никак не участвовал?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 что если классов больше 2?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Ответ: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можем по очереди назвать каждый из наших классов positive, а все остальные - negative.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6525"/>
            <a:ext cx="2893150" cy="2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751200"/>
            <a:ext cx="85206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качества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Confusion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Precision &amp; 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Precision &amp; Recall tradeoff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Выбор порога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PR-curve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ROC-AUC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Для каждого класса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751200"/>
            <a:ext cx="4260300" cy="4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Sklearn позволяет автоматизировать </a:t>
            </a:r>
            <a:r>
              <a:rPr lang="ru"/>
              <a:t>расчеты</a:t>
            </a:r>
            <a:r>
              <a:rPr lang="ru"/>
              <a:t>, с учетом количества элементов в классе на тесте.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сравнивать алгоритмы?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Macro усреднит f1 каждого класса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Weighted усреднит f1 пропорционально количеству элементов на тесте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62095"/>
            <a:ext cx="4113126" cy="1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порогом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Многие модели имеют возможность предсказывать вероятности, что позволяет управлять порогом срабатывания.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51200"/>
            <a:ext cx="3697397" cy="38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</a:t>
            </a:r>
            <a:r>
              <a:rPr lang="ru"/>
              <a:t>возможные</a:t>
            </a:r>
            <a:r>
              <a:rPr lang="ru"/>
              <a:t> пороги?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Кружочек - базовый порог, который дает библиотека при вызове метода predict (без вероятности).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1662"/>
            <a:ext cx="4260299" cy="28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ROC Curve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3996300"/>
            <a:ext cx="284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900" u="sng">
                <a:solidFill>
                  <a:schemeClr val="hlink"/>
                </a:solidFill>
                <a:hlinkClick r:id="rId3"/>
              </a:rPr>
              <a:t>тык</a:t>
            </a:r>
            <a:endParaRPr sz="900"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51200"/>
            <a:ext cx="8520602" cy="297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0850" y="352348"/>
            <a:ext cx="1221150" cy="32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5"/>
          <p:cNvCxnSpPr/>
          <p:nvPr/>
        </p:nvCxnSpPr>
        <p:spPr>
          <a:xfrm>
            <a:off x="4311700" y="717350"/>
            <a:ext cx="5037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5"/>
          <p:cNvSpPr txBox="1"/>
          <p:nvPr/>
        </p:nvSpPr>
        <p:spPr>
          <a:xfrm>
            <a:off x="4572000" y="352350"/>
            <a:ext cx="4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полнота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475" y="3775664"/>
            <a:ext cx="15335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/>
        </p:nvSpPr>
        <p:spPr>
          <a:xfrm>
            <a:off x="4572000" y="3730100"/>
            <a:ext cx="40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какую долю negative класса алгоритм предсказал неверно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cxnSp>
        <p:nvCxnSpPr>
          <p:cNvPr id="226" name="Google Shape;226;p35"/>
          <p:cNvCxnSpPr/>
          <p:nvPr/>
        </p:nvCxnSpPr>
        <p:spPr>
          <a:xfrm flipH="1" rot="10800000">
            <a:off x="4288800" y="3441600"/>
            <a:ext cx="208350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Метрика качества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Метрика качества - математическая функция, описывающая различные качества алгоритма. Принимает на вход набор прогнозов и ответов (размеченных людьми).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Оценка качества всегда происходит на отложенной (тестовой) выборке, которую алгоритм не видел во время обучения.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“Не видел” = Не обновлял свои веса по направлению убывания ошибки (производной функции потерь).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классификации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Матрица ошибок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Рассмотрим пример бинарной классификации. Любое из двух предсказаний может совпадать или не совпадать с реальным ответом (разметкой).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Это порождает два вида ошибок: первого (False positive) и второго (False Negative) рода.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27625" l="0" r="0" t="0"/>
          <a:stretch/>
        </p:blipFill>
        <p:spPr>
          <a:xfrm>
            <a:off x="4572000" y="1364525"/>
            <a:ext cx="4260299" cy="241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Матрица ошибок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0215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28382" l="0" r="0" t="0"/>
          <a:stretch/>
        </p:blipFill>
        <p:spPr>
          <a:xfrm>
            <a:off x="2348950" y="1264338"/>
            <a:ext cx="4260299" cy="23891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6466875" y="886525"/>
            <a:ext cx="2634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Ошибка первого рода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False positive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α-ошибка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Ложноположительное заключение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«осужден невиновный человек»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«ложное срабатывание»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11700" y="2051700"/>
            <a:ext cx="2634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-"/>
            </a:pPr>
            <a:r>
              <a:rPr lang="ru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Ошибка второго рода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-"/>
            </a:pPr>
            <a:r>
              <a:rPr lang="ru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False negative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-"/>
            </a:pPr>
            <a:r>
              <a:rPr lang="ru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β-ошибка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-"/>
            </a:pPr>
            <a:r>
              <a:rPr lang="ru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Ложноотрицательное заключение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-"/>
            </a:pPr>
            <a:r>
              <a:rPr lang="ru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«</a:t>
            </a:r>
            <a:r>
              <a:rPr lang="ru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виновный не </a:t>
            </a:r>
            <a:r>
              <a:rPr lang="ru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осужден»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«пропуск события»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Accuracy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Самая простая метрика для понимания accuracy (доля правильных ответов / доля верно угаданных).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НЕ</a:t>
            </a:r>
            <a:r>
              <a:rPr lang="ru"/>
              <a:t> стоит переводить слово «accuracy» как «точность». Под точностью принято понимать термин «precision».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03725"/>
            <a:ext cx="4260299" cy="333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accuracy не лучшая метрика качества?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Рассмотрим ситуацию, когда у нас 900 здоровых и 100 больных людей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Алгоритм, который всегда выдает “здоров” имеет accuracy 0.9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96936"/>
            <a:ext cx="4163151" cy="152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4686325" y="3470150"/>
            <a:ext cx="393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Еще одна проблема - алгоритмы с абсолютно разными характеристиками будут иметь одинаковую accuracy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Precision Recall F1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51200"/>
            <a:ext cx="3463185" cy="381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311700" y="751200"/>
            <a:ext cx="648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Точность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Precision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Positive Predicted Value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1736550"/>
            <a:ext cx="6488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Полнота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Recall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Sensitivity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Чувствительность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Coverate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True positive rate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11700" y="3731900"/>
            <a:ext cx="48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F-мера (вернее: F1)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