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6ca105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6ca105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f6ca105c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f6ca105c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6ca105c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6ca105c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f6ca105c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f6ca105c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6ca105c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6ca105c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f6ca105c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f6ca105c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f6ca105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f6ca105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f6ca105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f6ca105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f6ca105c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f6ca105c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6ca105c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6ca105c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f6ca105c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f6ca105c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f6ca105c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f6ca105c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f6ca105c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f6ca105c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f6ca105c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f6ca105c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SECTION_HEADER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1pPr>
            <a:lvl2pPr indent="-28575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2pPr>
            <a:lvl3pPr indent="-28575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3pPr>
            <a:lvl4pPr indent="-28575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4pPr>
            <a:lvl5pPr indent="-28575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5pPr>
            <a:lvl6pPr indent="-28575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6pPr>
            <a:lvl7pPr indent="-28575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7pPr>
            <a:lvl8pPr indent="-28575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8pPr>
            <a:lvl9pPr indent="-28575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1">
  <p:cSld name="SECTION_HEADER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i="0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abr.com/ru/post/304214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90250" y="450150"/>
            <a:ext cx="811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Понижение размерности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Потерянная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515775"/>
            <a:ext cx="42603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этого берутся </a:t>
            </a:r>
            <a:r>
              <a:rPr lang="ru"/>
              <a:t>дисперсии по каждой из осей и делятся на общую сумму дисперсий по осям (т.е. сумму всех собственных чисел ковариационной матрицы).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9050"/>
            <a:ext cx="4453750" cy="24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Sne &amp; T-Sne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Sne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25" y="1152474"/>
            <a:ext cx="7036698" cy="32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25" y="1152474"/>
            <a:ext cx="7036698" cy="32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" y="3659770"/>
            <a:ext cx="2945076" cy="11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258750" y="1017725"/>
            <a:ext cx="167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насколько т. Xj  близка к т. Xi  при гауссовом распределении вокруг  Xi  с заданным отклонением  σ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4572000" y="4530700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выбирается таким образом, что точки в областях с большей плотностью имеют меньшую дисперсию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9" name="Google Shape;179;p29"/>
          <p:cNvCxnSpPr>
            <a:stCxn id="178" idx="1"/>
          </p:cNvCxnSpPr>
          <p:nvPr/>
        </p:nvCxnSpPr>
        <p:spPr>
          <a:xfrm rot="10800000">
            <a:off x="2489400" y="4682800"/>
            <a:ext cx="20826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T-Sne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оценки Q используется формула T-распределения стьюдента вместо гауссианы.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83933"/>
            <a:ext cx="3853501" cy="9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1161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942800"/>
            <a:ext cx="3943200" cy="369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Где применяется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Проекция в пространство меньшей размерности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Отбор признаков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применяется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Количество признаков напрямую сказывается на скорости обучения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Неинформативные признаки “</a:t>
            </a:r>
            <a:r>
              <a:rPr lang="ru"/>
              <a:t>зашумляют</a:t>
            </a:r>
            <a:r>
              <a:rPr lang="ru"/>
              <a:t>” данные, делая модель излишне сложной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Визуализация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Мультиколлинеарность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PCA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8650" y="1161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28650" y="4142800"/>
            <a:ext cx="3943200" cy="86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Идея в нахождение подпространства меньшей размерности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160463"/>
            <a:ext cx="4294974" cy="298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1"/>
          <p:cNvCxnSpPr/>
          <p:nvPr/>
        </p:nvCxnSpPr>
        <p:spPr>
          <a:xfrm rot="10800000">
            <a:off x="6285425" y="1665525"/>
            <a:ext cx="607500" cy="94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1"/>
          <p:cNvCxnSpPr/>
          <p:nvPr/>
        </p:nvCxnSpPr>
        <p:spPr>
          <a:xfrm flipH="1" rot="10800000">
            <a:off x="6903400" y="2398975"/>
            <a:ext cx="733200" cy="23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1"/>
          <p:cNvSpPr txBox="1"/>
          <p:nvPr/>
        </p:nvSpPr>
        <p:spPr>
          <a:xfrm>
            <a:off x="6012950" y="1319925"/>
            <a:ext cx="3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PC1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7390975" y="2079900"/>
            <a:ext cx="3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PC2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750" y="1411889"/>
            <a:ext cx="2868225" cy="247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1"/>
          <p:cNvCxnSpPr/>
          <p:nvPr/>
        </p:nvCxnSpPr>
        <p:spPr>
          <a:xfrm flipH="1" rot="10800000">
            <a:off x="2587475" y="2084600"/>
            <a:ext cx="932400" cy="78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1"/>
          <p:cNvSpPr txBox="1"/>
          <p:nvPr/>
        </p:nvSpPr>
        <p:spPr>
          <a:xfrm>
            <a:off x="3519875" y="1665525"/>
            <a:ext cx="3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PC1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571850" y="4142800"/>
            <a:ext cx="3943200" cy="86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Такое, чтобы </a:t>
            </a:r>
            <a:r>
              <a:rPr b="1" lang="ru">
                <a:solidFill>
                  <a:srgbClr val="0000FF"/>
                </a:solidFill>
              </a:rPr>
              <a:t>квадратичные ошибки</a:t>
            </a:r>
            <a:r>
              <a:rPr lang="ru">
                <a:solidFill>
                  <a:schemeClr val="lt1"/>
                </a:solidFill>
              </a:rPr>
              <a:t> </a:t>
            </a:r>
            <a:r>
              <a:rPr lang="ru">
                <a:solidFill>
                  <a:schemeClr val="lt1"/>
                </a:solidFill>
              </a:rPr>
              <a:t>спроектированных</a:t>
            </a:r>
            <a:r>
              <a:rPr lang="ru">
                <a:solidFill>
                  <a:schemeClr val="lt1"/>
                </a:solidFill>
              </a:rPr>
              <a:t> данных были минимальны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21"/>
          <p:cNvCxnSpPr/>
          <p:nvPr/>
        </p:nvCxnSpPr>
        <p:spPr>
          <a:xfrm flipH="1">
            <a:off x="1195350" y="2871375"/>
            <a:ext cx="1404900" cy="11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1"/>
          <p:cNvCxnSpPr/>
          <p:nvPr/>
        </p:nvCxnSpPr>
        <p:spPr>
          <a:xfrm>
            <a:off x="1429525" y="3610775"/>
            <a:ext cx="111000" cy="987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1"/>
          <p:cNvCxnSpPr/>
          <p:nvPr/>
        </p:nvCxnSpPr>
        <p:spPr>
          <a:xfrm rot="10800000">
            <a:off x="1885625" y="3413750"/>
            <a:ext cx="73800" cy="86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1"/>
          <p:cNvCxnSpPr/>
          <p:nvPr/>
        </p:nvCxnSpPr>
        <p:spPr>
          <a:xfrm rot="10800000">
            <a:off x="3228625" y="2365975"/>
            <a:ext cx="98700" cy="864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1"/>
          <p:cNvCxnSpPr/>
          <p:nvPr/>
        </p:nvCxnSpPr>
        <p:spPr>
          <a:xfrm>
            <a:off x="3362650" y="2042725"/>
            <a:ext cx="100200" cy="894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Поскольку алгоритм линейный и полагается на описание дисперсии мы зависим от масштаба признаков.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забывайте </a:t>
            </a:r>
            <a:r>
              <a:rPr lang="ru"/>
              <a:t>стандартизировать</a:t>
            </a:r>
            <a:r>
              <a:rPr lang="ru"/>
              <a:t> данные перед подачей в алгоритм.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151782"/>
            <a:ext cx="3424351" cy="8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3666450"/>
            <a:ext cx="42603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“Центр масс” данных будет матожиданием его признаков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23" y="1091573"/>
            <a:ext cx="7247551" cy="25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572000" y="3666450"/>
            <a:ext cx="42603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Для описания формы нам понадобится попарная ковариация каждого признака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9" name="Google Shape;129;p23"/>
          <p:cNvCxnSpPr/>
          <p:nvPr/>
        </p:nvCxnSpPr>
        <p:spPr>
          <a:xfrm flipH="1">
            <a:off x="4933850" y="995175"/>
            <a:ext cx="1089600" cy="9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3"/>
          <p:cNvCxnSpPr/>
          <p:nvPr/>
        </p:nvCxnSpPr>
        <p:spPr>
          <a:xfrm>
            <a:off x="6023450" y="1005650"/>
            <a:ext cx="869400" cy="10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3"/>
          <p:cNvSpPr txBox="1"/>
          <p:nvPr/>
        </p:nvSpPr>
        <p:spPr>
          <a:xfrm>
            <a:off x="4859400" y="617525"/>
            <a:ext cx="42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Одинаковые средние и дисперсии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2" name="Google Shape;132;p23"/>
          <p:cNvCxnSpPr/>
          <p:nvPr/>
        </p:nvCxnSpPr>
        <p:spPr>
          <a:xfrm flipH="1">
            <a:off x="2870450" y="1005650"/>
            <a:ext cx="3153000" cy="8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Ковариация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Ковариация - мера линейной зависимости случайный величин, описывается формулой справа.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ковариаций это матрица, элементы которой - </a:t>
            </a:r>
            <a:r>
              <a:rPr lang="ru"/>
              <a:t>попарные</a:t>
            </a:r>
            <a:r>
              <a:rPr lang="ru"/>
              <a:t> ковариации каждого признака.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275" y="1647500"/>
            <a:ext cx="3452173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4726913" y="2707300"/>
            <a:ext cx="4152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Ковариационная матрица является обобщением дисперсии на случай многомерных случайных величин. Она описывает форму (разброс) случайной величины, как и дисперсия.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Собственный вектор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4295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Направление максимальной дисперсии у проекции совпадает с собственным вектором </a:t>
            </a:r>
            <a:r>
              <a:rPr lang="ru"/>
              <a:t>(eigenvector)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Величина </a:t>
            </a:r>
            <a:r>
              <a:rPr lang="ru"/>
              <a:t>дисперсии</a:t>
            </a:r>
            <a:r>
              <a:rPr lang="ru"/>
              <a:t> определяется собственным значением (eigenvalue)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</a:t>
            </a:r>
            <a:r>
              <a:rPr lang="ru" u="sng">
                <a:solidFill>
                  <a:schemeClr val="hlink"/>
                </a:solidFill>
                <a:hlinkClick r:id="rId3"/>
              </a:rPr>
              <a:t>выводится</a:t>
            </a:r>
            <a:r>
              <a:rPr lang="ru"/>
              <a:t> с помощью соотношения Релея.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160463"/>
            <a:ext cx="4294974" cy="298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5"/>
          <p:cNvCxnSpPr/>
          <p:nvPr/>
        </p:nvCxnSpPr>
        <p:spPr>
          <a:xfrm flipH="1" rot="10800000">
            <a:off x="6903400" y="2398975"/>
            <a:ext cx="733200" cy="23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5"/>
          <p:cNvSpPr txBox="1"/>
          <p:nvPr/>
        </p:nvSpPr>
        <p:spPr>
          <a:xfrm>
            <a:off x="6012950" y="1319925"/>
            <a:ext cx="3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PC1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7390975" y="2079900"/>
            <a:ext cx="3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PC2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51" name="Google Shape;151;p25"/>
          <p:cNvCxnSpPr/>
          <p:nvPr/>
        </p:nvCxnSpPr>
        <p:spPr>
          <a:xfrm rot="10800000">
            <a:off x="6285425" y="1665525"/>
            <a:ext cx="607500" cy="94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