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16" r:id="rId3"/>
  </p:sldMasterIdLst>
  <p:notesMasterIdLst>
    <p:notesMasterId r:id="rId14"/>
  </p:notesMasterIdLst>
  <p:handoutMasterIdLst>
    <p:handoutMasterId r:id="rId15"/>
  </p:handoutMasterIdLst>
  <p:sldIdLst>
    <p:sldId id="257" r:id="rId4"/>
    <p:sldId id="272" r:id="rId5"/>
    <p:sldId id="283" r:id="rId6"/>
    <p:sldId id="287" r:id="rId7"/>
    <p:sldId id="291" r:id="rId8"/>
    <p:sldId id="292" r:id="rId9"/>
    <p:sldId id="295" r:id="rId10"/>
    <p:sldId id="293" r:id="rId11"/>
    <p:sldId id="294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89911" autoAdjust="0"/>
  </p:normalViewPr>
  <p:slideViewPr>
    <p:cSldViewPr snapToGrid="0">
      <p:cViewPr varScale="1">
        <p:scale>
          <a:sx n="68" d="100"/>
          <a:sy n="68" d="100"/>
        </p:scale>
        <p:origin x="78" y="180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Disclosed Pursuant to NDA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Disclosed Pursuant to NDA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444464"/>
            <a:ext cx="11277600" cy="1001749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08212" y="5473243"/>
            <a:ext cx="2819042" cy="850667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MERL Confidential Disclosed Pursuant to NDA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6D2A5DAD-AC77-4D48-A309-CC2166D9AF7C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5652538"/>
            <a:ext cx="3232598" cy="685850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https://github.com/merledu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https://www.merledupk.org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400" y="6490822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28"/>
          <p:cNvSpPr txBox="1">
            <a:spLocks/>
          </p:cNvSpPr>
          <p:nvPr userDrawn="1"/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077496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077496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400" y="6492240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32000">
              <a:schemeClr val="accent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3213" y="2358297"/>
            <a:ext cx="10950515" cy="1470025"/>
          </a:xfrm>
        </p:spPr>
        <p:txBody>
          <a:bodyPr lIns="0" rIns="0" anchor="b" anchorCtr="0">
            <a:noAutofit/>
          </a:bodyPr>
          <a:lstStyle>
            <a:lvl1pPr algn="l">
              <a:lnSpc>
                <a:spcPct val="80000"/>
              </a:lnSpc>
              <a:defRPr sz="3733" b="0" spc="0" baseline="0">
                <a:solidFill>
                  <a:schemeClr val="bg1">
                    <a:alpha val="90000"/>
                  </a:schemeClr>
                </a:solidFill>
                <a:latin typeface="+mj-lt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28pt Intel Clear Title 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6440" y="3874707"/>
            <a:ext cx="8440283" cy="1233813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2400" b="0" i="0" baseline="0">
                <a:solidFill>
                  <a:schemeClr val="accent3"/>
                </a:solidFill>
                <a:latin typeface="+mj-lt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18pt Intel Clear </a:t>
            </a:r>
            <a:r>
              <a:rPr lang="en-US" dirty="0" err="1" smtClean="0"/>
              <a:t>Subhejhtyytygsdvfsad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3521476" y="6277839"/>
            <a:ext cx="51490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baseline="0" dirty="0">
                <a:solidFill>
                  <a:schemeClr val="bg1"/>
                </a:solidFill>
                <a:effectLst/>
                <a:latin typeface="Intel Clear" panose="020B0604020203020204" pitchFamily="34" charset="0"/>
              </a:rPr>
              <a:t>MERL Confidential </a:t>
            </a:r>
            <a:endParaRPr lang="en-US" sz="1200" b="0" dirty="0">
              <a:solidFill>
                <a:schemeClr val="accent3"/>
              </a:solidFill>
              <a:effectLst/>
              <a:latin typeface="Intel Clear" panose="020B0604020203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09599" y="6283496"/>
            <a:ext cx="21570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effectLst/>
                <a:latin typeface="Intel Clear" panose="020B0604020203020204" pitchFamily="34" charset="0"/>
              </a:rPr>
              <a:t>Rev.</a:t>
            </a:r>
            <a:r>
              <a:rPr lang="en-US" sz="1200" b="0" baseline="0" dirty="0">
                <a:solidFill>
                  <a:schemeClr val="bg1"/>
                </a:solidFill>
                <a:effectLst/>
                <a:latin typeface="Intel Clear" panose="020B0604020203020204" pitchFamily="34" charset="0"/>
              </a:rPr>
              <a:t> 1.0, Dr. Roomi  Naqvi</a:t>
            </a:r>
            <a:endParaRPr lang="en-US" sz="1200" b="0" dirty="0">
              <a:solidFill>
                <a:schemeClr val="bg1"/>
              </a:solidFill>
              <a:effectLst/>
              <a:latin typeface="Intel Clear" panose="020B0604020203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635215" y="6185506"/>
            <a:ext cx="220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Intel Clear" panose="020B0604020203020204" pitchFamily="34" charset="0"/>
              </a:rPr>
              <a:t>Disclosed</a:t>
            </a:r>
            <a:r>
              <a:rPr lang="en-US" sz="1200" baseline="0" dirty="0">
                <a:solidFill>
                  <a:schemeClr val="bg1"/>
                </a:solidFill>
                <a:latin typeface="Intel Clear" panose="020B0604020203020204" pitchFamily="34" charset="0"/>
              </a:rPr>
              <a:t> Pursuant to NDA</a:t>
            </a:r>
          </a:p>
        </p:txBody>
      </p:sp>
    </p:spTree>
    <p:extLst>
      <p:ext uri="{BB962C8B-B14F-4D97-AF65-F5344CB8AC3E}">
        <p14:creationId xmlns:p14="http://schemas.microsoft.com/office/powerpoint/2010/main" val="115527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70" y="193392"/>
            <a:ext cx="11399231" cy="751841"/>
          </a:xfrm>
        </p:spPr>
        <p:txBody>
          <a:bodyPr/>
          <a:lstStyle>
            <a:lvl1pPr>
              <a:defRPr sz="3733" i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029200"/>
          </a:xfrm>
          <a:prstGeom prst="rect">
            <a:avLst/>
          </a:prstGeom>
        </p:spPr>
        <p:txBody>
          <a:bodyPr/>
          <a:lstStyle>
            <a:lvl1pPr marL="228594" indent="-228594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571486" indent="-228594">
              <a:spcBef>
                <a:spcPts val="480"/>
              </a:spcBef>
              <a:buFont typeface="Courier New" panose="02070309020205020404" pitchFamily="49" charset="0"/>
              <a:buChar char="o"/>
              <a:defRPr sz="2133">
                <a:solidFill>
                  <a:schemeClr val="tx1"/>
                </a:solidFill>
              </a:defRPr>
            </a:lvl2pPr>
            <a:lvl3pPr marL="914377" indent="-228594">
              <a:spcBef>
                <a:spcPts val="432"/>
              </a:spcBef>
              <a:buFont typeface="Wingdings" panose="05000000000000000000" pitchFamily="2" charset="2"/>
              <a:buChar char="§"/>
              <a:defRPr sz="2133">
                <a:solidFill>
                  <a:schemeClr val="tx1"/>
                </a:solidFill>
              </a:defRPr>
            </a:lvl3pPr>
            <a:lvl4pPr marL="1257269" indent="-230182">
              <a:spcBef>
                <a:spcPts val="384"/>
              </a:spcBef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</a:defRPr>
            </a:lvl4pPr>
            <a:lvl5pPr marL="1591016" indent="-230182">
              <a:spcBef>
                <a:spcPts val="336"/>
              </a:spcBef>
              <a:buFont typeface="Times New Roman" panose="02020603050405020304" pitchFamily="18" charset="0"/>
              <a:buChar char="‣"/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4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143002"/>
            <a:ext cx="5384800" cy="50291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57189" indent="-457189">
              <a:buFont typeface="Wingdings" panose="05000000000000000000" pitchFamily="2" charset="2"/>
              <a:buChar char="Ø"/>
              <a:defRPr sz="2400" baseline="0"/>
            </a:lvl2pPr>
            <a:lvl3pPr>
              <a:defRPr sz="2133"/>
            </a:lvl3pPr>
            <a:lvl4pPr marL="914377" indent="-228594">
              <a:buFont typeface="Wingdings" panose="05000000000000000000" pitchFamily="2" charset="2"/>
              <a:buChar char="§"/>
              <a:defRPr sz="2133"/>
            </a:lvl4pPr>
            <a:lvl5pPr marL="1261840" indent="-228594">
              <a:buFont typeface="Arial" panose="020B0604020202020204" pitchFamily="34" charset="0"/>
              <a:buChar char="•"/>
              <a:defRPr sz="2133"/>
            </a:lvl5pPr>
            <a:lvl6pPr marL="1591016" indent="-228594">
              <a:buClr>
                <a:schemeClr val="accent1"/>
              </a:buClr>
              <a:buFont typeface="Wingdings" panose="05000000000000000000" pitchFamily="2" charset="2"/>
              <a:buChar char="ü"/>
              <a:defRPr sz="1867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143000"/>
            <a:ext cx="538480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57189" indent="-457189">
              <a:buFont typeface="Wingdings" panose="05000000000000000000" pitchFamily="2" charset="2"/>
              <a:buChar char="Ø"/>
              <a:defRPr sz="2400"/>
            </a:lvl2pPr>
            <a:lvl3pPr>
              <a:defRPr sz="2133"/>
            </a:lvl3pPr>
            <a:lvl4pPr marL="914377" indent="-228594">
              <a:buFont typeface="Wingdings" panose="05000000000000000000" pitchFamily="2" charset="2"/>
              <a:buChar char="§"/>
              <a:defRPr sz="2133"/>
            </a:lvl4pPr>
            <a:lvl5pPr marL="1261840" indent="-228594">
              <a:buFont typeface="Arial" panose="020B0604020202020204" pitchFamily="34" charset="0"/>
              <a:buChar char="•"/>
              <a:defRPr sz="2133"/>
            </a:lvl5pPr>
            <a:lvl6pPr marL="1591016" indent="-228594">
              <a:buClr>
                <a:schemeClr val="accent1"/>
              </a:buClr>
              <a:buFont typeface="Wingdings" panose="05000000000000000000" pitchFamily="2" charset="2"/>
              <a:buChar char="ü"/>
              <a:defRPr sz="1867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939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6617" indent="0">
              <a:buNone/>
              <a:defRPr sz="2000" b="1"/>
            </a:lvl2pPr>
            <a:lvl3pPr marL="913233" indent="0">
              <a:buNone/>
              <a:defRPr sz="1800" b="1"/>
            </a:lvl3pPr>
            <a:lvl4pPr marL="1369852" indent="0">
              <a:buNone/>
              <a:defRPr sz="1600" b="1"/>
            </a:lvl4pPr>
            <a:lvl5pPr marL="1826470" indent="0">
              <a:buNone/>
              <a:defRPr sz="1600" b="1"/>
            </a:lvl5pPr>
            <a:lvl6pPr marL="2283083" indent="0">
              <a:buNone/>
              <a:defRPr sz="1600" b="1"/>
            </a:lvl6pPr>
            <a:lvl7pPr marL="2739705" indent="0">
              <a:buNone/>
              <a:defRPr sz="1600" b="1"/>
            </a:lvl7pPr>
            <a:lvl8pPr marL="3196323" indent="0">
              <a:buNone/>
              <a:defRPr sz="1600" b="1"/>
            </a:lvl8pPr>
            <a:lvl9pPr marL="365293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2" y="1143000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6617" indent="0">
              <a:buNone/>
              <a:defRPr sz="2000" b="1"/>
            </a:lvl2pPr>
            <a:lvl3pPr marL="913233" indent="0">
              <a:buNone/>
              <a:defRPr sz="1800" b="1"/>
            </a:lvl3pPr>
            <a:lvl4pPr marL="1369852" indent="0">
              <a:buNone/>
              <a:defRPr sz="1600" b="1"/>
            </a:lvl4pPr>
            <a:lvl5pPr marL="1826470" indent="0">
              <a:buNone/>
              <a:defRPr sz="1600" b="1"/>
            </a:lvl5pPr>
            <a:lvl6pPr marL="2283083" indent="0">
              <a:buNone/>
              <a:defRPr sz="1600" b="1"/>
            </a:lvl6pPr>
            <a:lvl7pPr marL="2739705" indent="0">
              <a:buNone/>
              <a:defRPr sz="1600" b="1"/>
            </a:lvl7pPr>
            <a:lvl8pPr marL="3196323" indent="0">
              <a:buNone/>
              <a:defRPr sz="1600" b="1"/>
            </a:lvl8pPr>
            <a:lvl9pPr marL="365293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6" y="1828802"/>
            <a:ext cx="5389033" cy="43433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57189" indent="-457189">
              <a:buFont typeface="Wingdings" panose="05000000000000000000" pitchFamily="2" charset="2"/>
              <a:buChar char="Ø"/>
              <a:defRPr sz="2400" baseline="0"/>
            </a:lvl2pPr>
            <a:lvl3pPr marL="576058" indent="-228594">
              <a:buFont typeface="Courier New" panose="02070309020205020404" pitchFamily="49" charset="0"/>
              <a:buChar char="o"/>
              <a:defRPr sz="2133"/>
            </a:lvl3pPr>
            <a:lvl4pPr marL="1066773" indent="-380990">
              <a:buFont typeface="Wingdings" panose="05000000000000000000" pitchFamily="2" charset="2"/>
              <a:buChar char="§"/>
              <a:defRPr sz="2133"/>
            </a:lvl4pPr>
            <a:lvl5pPr marL="1261840" indent="-228594">
              <a:buFont typeface="Arial" panose="020B0604020202020204" pitchFamily="34" charset="0"/>
              <a:buChar char="•"/>
              <a:defRPr sz="2133"/>
            </a:lvl5pPr>
            <a:lvl6pPr marL="1591016" indent="-228594">
              <a:buClr>
                <a:schemeClr val="accent1"/>
              </a:buClr>
              <a:buFont typeface="Wingdings" panose="05000000000000000000" pitchFamily="2" charset="2"/>
              <a:buChar char="ü"/>
              <a:defRPr sz="1867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08542" y="1782763"/>
            <a:ext cx="5389033" cy="43433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57189" indent="-457189">
              <a:buFont typeface="Wingdings" panose="05000000000000000000" pitchFamily="2" charset="2"/>
              <a:buChar char="Ø"/>
              <a:defRPr sz="2400" baseline="0"/>
            </a:lvl2pPr>
            <a:lvl3pPr marL="576058" indent="-228594">
              <a:buFont typeface="Courier New" panose="02070309020205020404" pitchFamily="49" charset="0"/>
              <a:buChar char="o"/>
              <a:defRPr sz="2133"/>
            </a:lvl3pPr>
            <a:lvl4pPr marL="914377" indent="-228594">
              <a:buFont typeface="Wingdings" panose="05000000000000000000" pitchFamily="2" charset="2"/>
              <a:buChar char="§"/>
              <a:defRPr sz="2133"/>
            </a:lvl4pPr>
            <a:lvl5pPr marL="1261840" indent="-228594">
              <a:buFont typeface="Arial" panose="020B0604020202020204" pitchFamily="34" charset="0"/>
              <a:buChar char="•"/>
              <a:defRPr sz="2133"/>
            </a:lvl5pPr>
            <a:lvl6pPr marL="1591016" indent="-228594">
              <a:buClr>
                <a:schemeClr val="accent1"/>
              </a:buClr>
              <a:buFont typeface="Wingdings" panose="05000000000000000000" pitchFamily="2" charset="2"/>
              <a:buChar char="ü"/>
              <a:defRPr sz="1867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785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733" i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066" y="866052"/>
            <a:ext cx="11313335" cy="5306149"/>
          </a:xfrm>
          <a:prstGeom prst="rect">
            <a:avLst/>
          </a:prstGeom>
        </p:spPr>
        <p:txBody>
          <a:bodyPr/>
          <a:lstStyle>
            <a:lvl1pPr marL="380990" indent="-380990">
              <a:spcBef>
                <a:spcPts val="576"/>
              </a:spcBef>
              <a:buFont typeface="Wingdings" panose="05000000000000000000" pitchFamily="2" charset="2"/>
              <a:buChar char="Ø"/>
              <a:tabLst>
                <a:tab pos="339717" algn="l"/>
              </a:tabLst>
              <a:defRPr sz="2400">
                <a:solidFill>
                  <a:schemeClr val="tx1"/>
                </a:solidFill>
              </a:defRPr>
            </a:lvl1pPr>
            <a:lvl2pPr marL="723882" indent="-380990">
              <a:spcBef>
                <a:spcPts val="480"/>
              </a:spcBef>
              <a:buFont typeface="Courier New" panose="02070309020205020404" pitchFamily="49" charset="0"/>
              <a:buChar char="o"/>
              <a:defRPr sz="2133">
                <a:solidFill>
                  <a:schemeClr val="tx1"/>
                </a:solidFill>
              </a:defRPr>
            </a:lvl2pPr>
            <a:lvl3pPr marL="1066773" indent="-380990">
              <a:spcBef>
                <a:spcPts val="432"/>
              </a:spcBef>
              <a:buFont typeface="Wingdings" panose="05000000000000000000" pitchFamily="2" charset="2"/>
              <a:buChar char="§"/>
              <a:defRPr sz="2133">
                <a:solidFill>
                  <a:schemeClr val="tx1"/>
                </a:solidFill>
              </a:defRPr>
            </a:lvl3pPr>
            <a:lvl4pPr marL="1406489" indent="-380990">
              <a:spcBef>
                <a:spcPts val="384"/>
              </a:spcBef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</a:defRPr>
            </a:lvl4pPr>
            <a:lvl5pPr marL="1749382" indent="-380990">
              <a:spcBef>
                <a:spcPts val="336"/>
              </a:spcBef>
              <a:buFont typeface="Wingdings" panose="05000000000000000000" pitchFamily="2" charset="2"/>
              <a:buChar char="ü"/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7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7484" y="228600"/>
            <a:ext cx="10972800" cy="762000"/>
          </a:xfrm>
        </p:spPr>
        <p:txBody>
          <a:bodyPr/>
          <a:lstStyle>
            <a:lvl1pPr>
              <a:defRPr sz="3733" i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5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147" y="3023524"/>
            <a:ext cx="10972800" cy="766157"/>
          </a:xfrm>
        </p:spPr>
        <p:txBody>
          <a:bodyPr/>
          <a:lstStyle>
            <a:lvl1pPr>
              <a:defRPr sz="3733"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8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1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1" indent="0" algn="ctr">
              <a:buNone/>
              <a:defRPr sz="1600"/>
            </a:lvl5pPr>
            <a:lvl6pPr marL="2286002" indent="0" algn="ctr">
              <a:buNone/>
              <a:defRPr sz="1600"/>
            </a:lvl6pPr>
            <a:lvl7pPr marL="2743202" indent="0" algn="ctr">
              <a:buNone/>
              <a:defRPr sz="1600"/>
            </a:lvl7pPr>
            <a:lvl8pPr marL="3200401" indent="0" algn="ctr">
              <a:buNone/>
              <a:defRPr sz="1600"/>
            </a:lvl8pPr>
            <a:lvl9pPr marL="3657602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38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5" y="497903"/>
            <a:ext cx="10972800" cy="1066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25" y="1740410"/>
            <a:ext cx="10972800" cy="4325112"/>
          </a:xfrm>
        </p:spPr>
        <p:txBody>
          <a:bodyPr/>
          <a:lstStyle>
            <a:lvl1pPr marL="365760" indent="-256032">
              <a:buFont typeface="Wingdings" panose="05000000000000000000" pitchFamily="2" charset="2"/>
              <a:buChar char="Ø"/>
              <a:defRPr/>
            </a:lvl1pPr>
            <a:lvl2pPr marL="658368" indent="-246888">
              <a:buFont typeface="Wingdings" panose="05000000000000000000" pitchFamily="2" charset="2"/>
              <a:buChar char="§"/>
              <a:defRPr/>
            </a:lvl2pPr>
            <a:lvl3pPr marL="923544" indent="-219456">
              <a:buFont typeface="Arial" panose="020B0604020202020204" pitchFamily="34" charset="0"/>
              <a:buChar char="•"/>
              <a:defRPr/>
            </a:lvl3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dirty="0" smtClean="0"/>
              <a:t>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53938" y="4736076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28"/>
          <p:cNvSpPr txBox="1">
            <a:spLocks/>
          </p:cNvSpPr>
          <p:nvPr userDrawn="1"/>
        </p:nvSpPr>
        <p:spPr>
          <a:xfrm>
            <a:off x="11083925" y="6498807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7034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0088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5842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1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1" indent="0">
              <a:buNone/>
              <a:defRPr sz="1600" b="1"/>
            </a:lvl5pPr>
            <a:lvl6pPr marL="2286002" indent="0">
              <a:buNone/>
              <a:defRPr sz="1600" b="1"/>
            </a:lvl6pPr>
            <a:lvl7pPr marL="2743202" indent="0">
              <a:buNone/>
              <a:defRPr sz="1600" b="1"/>
            </a:lvl7pPr>
            <a:lvl8pPr marL="3200401" indent="0">
              <a:buNone/>
              <a:defRPr sz="1600" b="1"/>
            </a:lvl8pPr>
            <a:lvl9pPr marL="365760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2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1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1" indent="0">
              <a:buNone/>
              <a:defRPr sz="1600" b="1"/>
            </a:lvl5pPr>
            <a:lvl6pPr marL="2286002" indent="0">
              <a:buNone/>
              <a:defRPr sz="1600" b="1"/>
            </a:lvl6pPr>
            <a:lvl7pPr marL="2743202" indent="0">
              <a:buNone/>
              <a:defRPr sz="1600" b="1"/>
            </a:lvl7pPr>
            <a:lvl8pPr marL="3200401" indent="0">
              <a:buNone/>
              <a:defRPr sz="1600" b="1"/>
            </a:lvl8pPr>
            <a:lvl9pPr marL="365760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203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3387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0218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1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1" indent="0">
              <a:buNone/>
              <a:defRPr sz="1000"/>
            </a:lvl5pPr>
            <a:lvl6pPr marL="2286002" indent="0">
              <a:buNone/>
              <a:defRPr sz="1000"/>
            </a:lvl6pPr>
            <a:lvl7pPr marL="2743202" indent="0">
              <a:buNone/>
              <a:defRPr sz="1000"/>
            </a:lvl7pPr>
            <a:lvl8pPr marL="3200401" indent="0">
              <a:buNone/>
              <a:defRPr sz="1000"/>
            </a:lvl8pPr>
            <a:lvl9pPr marL="365760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9301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1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1" indent="0">
              <a:buNone/>
              <a:defRPr sz="2000"/>
            </a:lvl5pPr>
            <a:lvl6pPr marL="2286002" indent="0">
              <a:buNone/>
              <a:defRPr sz="2000"/>
            </a:lvl6pPr>
            <a:lvl7pPr marL="2743202" indent="0">
              <a:buNone/>
              <a:defRPr sz="2000"/>
            </a:lvl7pPr>
            <a:lvl8pPr marL="3200401" indent="0">
              <a:buNone/>
              <a:defRPr sz="2000"/>
            </a:lvl8pPr>
            <a:lvl9pPr marL="365760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1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1" indent="0">
              <a:buNone/>
              <a:defRPr sz="1000"/>
            </a:lvl5pPr>
            <a:lvl6pPr marL="2286002" indent="0">
              <a:buNone/>
              <a:defRPr sz="1000"/>
            </a:lvl6pPr>
            <a:lvl7pPr marL="2743202" indent="0">
              <a:buNone/>
              <a:defRPr sz="1000"/>
            </a:lvl7pPr>
            <a:lvl8pPr marL="3200401" indent="0">
              <a:buNone/>
              <a:defRPr sz="1000"/>
            </a:lvl8pPr>
            <a:lvl9pPr marL="365760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1471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5327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76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91925" y="6492240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Slide Number Placeholder 28"/>
          <p:cNvSpPr txBox="1">
            <a:spLocks/>
          </p:cNvSpPr>
          <p:nvPr userDrawn="1"/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5598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4600" y="1925598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84000" y="6516837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727176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981779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105" y="2425349"/>
            <a:ext cx="5388864" cy="37436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7" y="1981779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5093" y="2425349"/>
            <a:ext cx="5389033" cy="37436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>
          <a:xfrm>
            <a:off x="11582400" y="6492240"/>
            <a:ext cx="1016000" cy="365760"/>
          </a:xfrm>
          <a:prstGeom prst="rect">
            <a:avLst/>
          </a:prstGeom>
        </p:spPr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Slide Number Placeholder 28"/>
          <p:cNvSpPr txBox="1">
            <a:spLocks/>
          </p:cNvSpPr>
          <p:nvPr userDrawn="1"/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mtClean="0"/>
              <a:t>MERL Confidential Disclosed Pursuant to NDA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  <a:prstGeom prst="rect">
            <a:avLst/>
          </a:prstGeom>
        </p:spPr>
        <p:txBody>
          <a:bodyPr/>
          <a:lstStyle/>
          <a:p>
            <a:fld id="{438A0546-F85F-4388-AC47-C40953CB6550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82400" y="6492240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Slide Number Placeholder 28"/>
          <p:cNvSpPr txBox="1">
            <a:spLocks/>
          </p:cNvSpPr>
          <p:nvPr userDrawn="1"/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91925" y="6492240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lide Number Placeholder 28"/>
          <p:cNvSpPr txBox="1">
            <a:spLocks/>
          </p:cNvSpPr>
          <p:nvPr userDrawn="1"/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41837" y="484263"/>
            <a:ext cx="6803136" cy="56847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15825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82400" y="6492240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lide Number Placeholder 28"/>
          <p:cNvSpPr txBox="1">
            <a:spLocks/>
          </p:cNvSpPr>
          <p:nvPr userDrawn="1"/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84000" y="6503701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lide Number Placeholder 28"/>
          <p:cNvSpPr txBox="1">
            <a:spLocks/>
          </p:cNvSpPr>
          <p:nvPr userDrawn="1"/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507383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8662" y="1711792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1878" y="6064922"/>
            <a:ext cx="12190122" cy="358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 smtClean="0"/>
              <a:t> Dr. </a:t>
            </a:r>
            <a:r>
              <a:rPr lang="en-US" dirty="0" err="1" smtClean="0"/>
              <a:t>Roomi</a:t>
            </a:r>
            <a:r>
              <a:rPr lang="en-US" dirty="0" smtClean="0"/>
              <a:t> Naqvi 			                  MERL Confidential	                              Accelerating</a:t>
            </a:r>
            <a:r>
              <a:rPr lang="en-US" baseline="0" dirty="0" smtClean="0"/>
              <a:t> Engineering Innovation | 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20807" y="6504694"/>
            <a:ext cx="669316" cy="3533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2116" y="6297593"/>
            <a:ext cx="121920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7897" y="243841"/>
            <a:ext cx="11399231" cy="75184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50488" y="6354931"/>
            <a:ext cx="488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baseline="0" dirty="0">
                <a:solidFill>
                  <a:schemeClr val="bg1"/>
                </a:solidFill>
                <a:effectLst/>
                <a:latin typeface="Intel Clear" panose="020B0604020203020204" pitchFamily="34" charset="0"/>
              </a:rPr>
              <a:t>MERL Confidential </a:t>
            </a:r>
            <a:endParaRPr lang="en-US" sz="1200" b="0" dirty="0">
              <a:solidFill>
                <a:schemeClr val="accent3"/>
              </a:solidFill>
              <a:effectLst/>
              <a:latin typeface="Intel Clear" panose="020B0604020203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89663" y="6354932"/>
            <a:ext cx="307261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0" dirty="0">
                <a:solidFill>
                  <a:schemeClr val="bg1"/>
                </a:solidFill>
                <a:latin typeface="Intel Clear" panose="020B0604020203020204" pitchFamily="34" charset="0"/>
              </a:rPr>
              <a:t>Accelerating Engineering Innovation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18008" y="6398662"/>
            <a:ext cx="256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latin typeface="Intel Clear" panose="020B0604020203020204" pitchFamily="34" charset="0"/>
              </a:rPr>
              <a:t>Rev. 1.0  Dr. Roomi Naqvi</a:t>
            </a:r>
            <a:r>
              <a:rPr lang="en-US" sz="1200" b="0" dirty="0">
                <a:solidFill>
                  <a:schemeClr val="tx1"/>
                </a:solidFill>
                <a:latin typeface="Intel Clear" panose="020B0604020203020204" pitchFamily="34" charset="0"/>
              </a:rPr>
              <a:t> </a:t>
            </a:r>
            <a:endParaRPr lang="en-US" sz="1200" b="0" dirty="0">
              <a:solidFill>
                <a:srgbClr val="FF0000"/>
              </a:solidFill>
              <a:effectLst/>
              <a:latin typeface="Intel Clear" panose="020B0604020203020204" pitchFamily="34" charset="0"/>
            </a:endParaRPr>
          </a:p>
        </p:txBody>
      </p:sp>
      <p:sp>
        <p:nvSpPr>
          <p:cNvPr id="20" name="Text Placeholder 14"/>
          <p:cNvSpPr>
            <a:spLocks noGrp="1"/>
          </p:cNvSpPr>
          <p:nvPr>
            <p:ph type="body" idx="1"/>
          </p:nvPr>
        </p:nvSpPr>
        <p:spPr>
          <a:xfrm>
            <a:off x="618008" y="1244425"/>
            <a:ext cx="10964392" cy="4931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1575778" y="6405797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11628300" y="6365867"/>
            <a:ext cx="512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CB1289-EF13-449D-BC2B-759FFBC0FE46}" type="slidenum">
              <a:rPr lang="en-US" sz="1200" b="0" smtClean="0">
                <a:solidFill>
                  <a:schemeClr val="bg1"/>
                </a:solidFill>
                <a:latin typeface="Intel Clear" panose="020B0604020203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0" dirty="0">
              <a:solidFill>
                <a:srgbClr val="FF0000"/>
              </a:solidFill>
              <a:effectLst/>
              <a:latin typeface="Intel Clear" panose="020B06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87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457189" rtl="0" eaLnBrk="1" latinLnBrk="0" hangingPunct="1">
        <a:lnSpc>
          <a:spcPct val="100000"/>
        </a:lnSpc>
        <a:spcBef>
          <a:spcPct val="0"/>
        </a:spcBef>
        <a:buNone/>
        <a:defRPr sz="3200" b="0" i="1" kern="1200" spc="0" baseline="0">
          <a:solidFill>
            <a:schemeClr val="tx2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</a:defRPr>
      </a:lvl1pPr>
    </p:titleStyle>
    <p:bodyStyle>
      <a:lvl1pPr marL="228594" indent="-228594" algn="l" defTabSz="457189" rtl="0" eaLnBrk="1" latinLnBrk="0" hangingPunct="1">
        <a:spcBef>
          <a:spcPts val="576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q"/>
        <a:defRPr sz="2400" b="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57189" indent="-457189" algn="l" defTabSz="457189" rtl="0" eaLnBrk="1" latinLnBrk="0" hangingPunct="1">
        <a:spcBef>
          <a:spcPts val="576"/>
        </a:spcBef>
        <a:buClr>
          <a:schemeClr val="accent1"/>
        </a:buClr>
        <a:buFont typeface="Wingdings" panose="05000000000000000000" pitchFamily="2" charset="2"/>
        <a:buChar char="§"/>
        <a:defRPr sz="24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76058" indent="-228594" algn="l" defTabSz="457189" rtl="0" eaLnBrk="1" latinLnBrk="0" hangingPunct="1">
        <a:spcBef>
          <a:spcPts val="480"/>
        </a:spcBef>
        <a:buClr>
          <a:schemeClr val="accent1"/>
        </a:buClr>
        <a:buFont typeface="Courier New" panose="02070309020205020404" pitchFamily="49" charset="0"/>
        <a:buChar char="o"/>
        <a:defRPr sz="2133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14377" indent="-228594" algn="l" defTabSz="457189" rtl="0" eaLnBrk="1" latinLnBrk="0" hangingPunct="1">
        <a:spcBef>
          <a:spcPts val="432"/>
        </a:spcBef>
        <a:buClr>
          <a:schemeClr val="accent1"/>
        </a:buClr>
        <a:buFont typeface="Arial" panose="020B0604020202020204" pitchFamily="34" charset="0"/>
        <a:buChar char="•"/>
        <a:defRPr sz="2133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261840" indent="-228594" algn="l" defTabSz="457189" rtl="0" eaLnBrk="1" latinLnBrk="0" hangingPunct="1">
        <a:spcBef>
          <a:spcPts val="384"/>
        </a:spcBef>
        <a:buClr>
          <a:schemeClr val="accent1"/>
        </a:buClr>
        <a:buFont typeface="Times New Roman" panose="02020603050405020304" pitchFamily="18" charset="0"/>
        <a:buChar char="‣"/>
        <a:defRPr sz="2133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591016" indent="-228594" algn="l" defTabSz="457189" rtl="0" eaLnBrk="1" latinLnBrk="0" hangingPunct="1">
        <a:spcBef>
          <a:spcPts val="336"/>
        </a:spcBef>
        <a:buFont typeface="Wingdings" panose="05000000000000000000" pitchFamily="2" charset="2"/>
        <a:buChar char="§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72">
          <p15:clr>
            <a:srgbClr val="F26B43"/>
          </p15:clr>
        </p15:guide>
        <p15:guide id="4" pos="288">
          <p15:clr>
            <a:srgbClr val="F26B43"/>
          </p15:clr>
        </p15:guide>
        <p15:guide id="5" orient="horz" pos="468">
          <p15:clr>
            <a:srgbClr val="F26B43"/>
          </p15:clr>
        </p15:guide>
        <p15:guide id="6" orient="horz" pos="3888">
          <p15:clr>
            <a:srgbClr val="F26B43"/>
          </p15:clr>
        </p15:guide>
        <p15:guide id="7" orient="horz" pos="108">
          <p15:clr>
            <a:srgbClr val="F26B43"/>
          </p15:clr>
        </p15:guide>
        <p15:guide id="8" orient="horz" pos="540">
          <p15:clr>
            <a:srgbClr val="F26B43"/>
          </p15:clr>
        </p15:guide>
        <p15:guide id="0" orient="horz" pos="291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7/27/2021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1" indent="-228601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1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1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1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1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2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2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2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1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1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2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2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1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2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OpenLane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Hafiz Wajeh ul Hasan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97519" y="5652538"/>
            <a:ext cx="2819042" cy="850667"/>
          </a:xfrm>
        </p:spPr>
        <p:txBody>
          <a:bodyPr/>
          <a:lstStyle/>
          <a:p>
            <a:r>
              <a:rPr lang="en-US" dirty="0" smtClean="0"/>
              <a:t>MERL Confidential Disclosed Pursuant to NDA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7131" y="1698171"/>
            <a:ext cx="579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Workshop Session 2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383" y="2542857"/>
            <a:ext cx="5250883" cy="751841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LAB PRACTICE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8313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OpenLane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PDK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Foundry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 for an ASIC Design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Sky130 PDK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 PRACTICE</a:t>
            </a:r>
          </a:p>
        </p:txBody>
      </p:sp>
    </p:spTree>
    <p:extLst>
      <p:ext uri="{BB962C8B-B14F-4D97-AF65-F5344CB8AC3E}">
        <p14:creationId xmlns:p14="http://schemas.microsoft.com/office/powerpoint/2010/main" val="96783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OpenLane?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OpenLane is an automated RTL to GDSII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flow performs full ASIC implementation steps from RTL all the way down to GDSII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Amalgamation of open-source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design automation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84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412962" y="185358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Synthesis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412958" y="1020209"/>
            <a:ext cx="2228295" cy="540059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Floorplan/Power Network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412958" y="1913714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Placement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12958" y="2747843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CTS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12958" y="3581972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b="1">
                <a:solidFill>
                  <a:prstClr val="white"/>
                </a:solidFill>
                <a:latin typeface="Calibri" panose="020F0502020204030204"/>
              </a:rPr>
              <a:t>Routing</a:t>
            </a: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12958" y="4481496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RC Extraction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12958" y="5393038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GDS Generation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12958" y="6217000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Physical Verification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49706" y="292911"/>
            <a:ext cx="2077375" cy="3593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Yosys, OpenSTA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58579" y="1154056"/>
            <a:ext cx="2254931" cy="3962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init_fp, ioplacer, pdn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49704" y="1969834"/>
            <a:ext cx="1890944" cy="3782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RePLace,OpenDP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49708" y="2850499"/>
            <a:ext cx="1420427" cy="3617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TritonCTS</a:t>
            </a:r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58581" y="3678705"/>
            <a:ext cx="2432483" cy="36768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FastRoute, TritonRoute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49705" y="4568792"/>
            <a:ext cx="1828800" cy="3832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SPEF-Extractor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58581" y="5474414"/>
            <a:ext cx="1118591" cy="3654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Magic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58581" y="6282653"/>
            <a:ext cx="1029811" cy="37471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Magic</a:t>
            </a:r>
          </a:p>
        </p:txBody>
      </p:sp>
      <p:sp>
        <p:nvSpPr>
          <p:cNvPr id="18" name="Right Brace 17"/>
          <p:cNvSpPr/>
          <p:nvPr/>
        </p:nvSpPr>
        <p:spPr>
          <a:xfrm>
            <a:off x="7827689" y="264608"/>
            <a:ext cx="337351" cy="6321549"/>
          </a:xfrm>
          <a:prstGeom prst="rightBrace">
            <a:avLst>
              <a:gd name="adj1" fmla="val 8333"/>
              <a:gd name="adj2" fmla="val 47558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6038834" y="2585391"/>
            <a:ext cx="35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Open-source EDA Tools</a:t>
            </a:r>
          </a:p>
        </p:txBody>
      </p:sp>
      <p:cxnSp>
        <p:nvCxnSpPr>
          <p:cNvPr id="21" name="Straight Arrow Connector 20"/>
          <p:cNvCxnSpPr>
            <a:stCxn id="2" idx="2"/>
            <a:endCxn id="3" idx="0"/>
          </p:cNvCxnSpPr>
          <p:nvPr/>
        </p:nvCxnSpPr>
        <p:spPr>
          <a:xfrm flipH="1">
            <a:off x="6527105" y="655874"/>
            <a:ext cx="3" cy="364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0"/>
          </p:cNvCxnSpPr>
          <p:nvPr/>
        </p:nvCxnSpPr>
        <p:spPr>
          <a:xfrm>
            <a:off x="6527103" y="1571581"/>
            <a:ext cx="0" cy="3421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2"/>
            <a:endCxn id="5" idx="0"/>
          </p:cNvCxnSpPr>
          <p:nvPr/>
        </p:nvCxnSpPr>
        <p:spPr>
          <a:xfrm>
            <a:off x="6527103" y="2384229"/>
            <a:ext cx="0" cy="3636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2"/>
            <a:endCxn id="6" idx="0"/>
          </p:cNvCxnSpPr>
          <p:nvPr/>
        </p:nvCxnSpPr>
        <p:spPr>
          <a:xfrm>
            <a:off x="6527103" y="3218358"/>
            <a:ext cx="0" cy="3636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2"/>
            <a:endCxn id="7" idx="0"/>
          </p:cNvCxnSpPr>
          <p:nvPr/>
        </p:nvCxnSpPr>
        <p:spPr>
          <a:xfrm>
            <a:off x="6527103" y="4052489"/>
            <a:ext cx="0" cy="429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  <a:endCxn id="8" idx="0"/>
          </p:cNvCxnSpPr>
          <p:nvPr/>
        </p:nvCxnSpPr>
        <p:spPr>
          <a:xfrm>
            <a:off x="6527103" y="4952012"/>
            <a:ext cx="0" cy="441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  <a:endCxn id="9" idx="0"/>
          </p:cNvCxnSpPr>
          <p:nvPr/>
        </p:nvCxnSpPr>
        <p:spPr>
          <a:xfrm>
            <a:off x="6527103" y="5863550"/>
            <a:ext cx="0" cy="3534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" idx="1"/>
          </p:cNvCxnSpPr>
          <p:nvPr/>
        </p:nvCxnSpPr>
        <p:spPr>
          <a:xfrm>
            <a:off x="4276619" y="420617"/>
            <a:ext cx="1136343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942443" y="838037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" idx="1"/>
          </p:cNvCxnSpPr>
          <p:nvPr/>
        </p:nvCxnSpPr>
        <p:spPr>
          <a:xfrm>
            <a:off x="4276617" y="1290238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4942443" y="1742431"/>
            <a:ext cx="1584663" cy="21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4942443" y="2566032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942443" y="3404839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4942443" y="4266988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4942443" y="5172520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4942443" y="6040273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276617" y="2171657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276617" y="3018804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274851" y="3833116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274851" y="4737153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74849" y="5657145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274849" y="6470016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819014" y="169066"/>
            <a:ext cx="579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Input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19014" y="1037409"/>
            <a:ext cx="592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Input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819014" y="1909306"/>
            <a:ext cx="579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Input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747554" y="2744462"/>
            <a:ext cx="649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Input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757394" y="3545942"/>
            <a:ext cx="6395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Input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819014" y="4440751"/>
            <a:ext cx="576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Input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819013" y="5379574"/>
            <a:ext cx="572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Input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819014" y="6190646"/>
            <a:ext cx="551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Input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795292" y="608398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Output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795292" y="1516226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Output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795292" y="2348176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Output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795292" y="3182306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Output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795292" y="4020126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Output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795292" y="4931458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Output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734771" y="5816443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Output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163782" y="281389"/>
            <a:ext cx="3007857" cy="31451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Design.v, Design.sdc, </a:t>
            </a: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Std_cells.lef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, Std_cells.lib 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2318330" y="654277"/>
            <a:ext cx="2531783" cy="34261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Design_gate_level_netlist.v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163782" y="1131959"/>
            <a:ext cx="3023175" cy="30455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Design_gate_level_netlist.v, macro.lef, macro.cfg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314658" y="1571578"/>
            <a:ext cx="2535453" cy="33772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Floorplan.def</a:t>
            </a:r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63781" y="2021389"/>
            <a:ext cx="3019619" cy="29905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Floorplan.def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330706" y="2404974"/>
            <a:ext cx="2519407" cy="37151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Placement.def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163782" y="2856501"/>
            <a:ext cx="3020927" cy="29913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Design_gate_level_netlist.v, Placement.def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2330705" y="3242122"/>
            <a:ext cx="2519407" cy="38999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CTS.def, CTS_netlist.v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163781" y="3740428"/>
            <a:ext cx="3030767" cy="2926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CTS.def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2330705" y="4119576"/>
            <a:ext cx="2519407" cy="3709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Routing.def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163780" y="4641923"/>
            <a:ext cx="3017853" cy="31008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Routing.def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2330705" y="5043585"/>
            <a:ext cx="2519407" cy="40093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Design.spef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163780" y="5543004"/>
            <a:ext cx="3007859" cy="30366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Routing.def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2330705" y="5929145"/>
            <a:ext cx="2519407" cy="35344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Design.gds, Design.lef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163781" y="6364514"/>
            <a:ext cx="3029529" cy="30414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Design.gds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0741157" y="6516583"/>
            <a:ext cx="424464" cy="2617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741157" y="6174781"/>
            <a:ext cx="424464" cy="2617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741157" y="5839877"/>
            <a:ext cx="424464" cy="26171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0741157" y="5497437"/>
            <a:ext cx="424464" cy="26171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1165621" y="5456518"/>
            <a:ext cx="83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Input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165621" y="5786685"/>
            <a:ext cx="870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Output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1173714" y="6131458"/>
            <a:ext cx="1056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APR Step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1173715" y="6488091"/>
            <a:ext cx="1203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EDA Tool 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977217" y="3244333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 </a:t>
            </a:r>
          </a:p>
        </p:txBody>
      </p:sp>
      <p:sp>
        <p:nvSpPr>
          <p:cNvPr id="99" name="Rectangle 98"/>
          <p:cNvSpPr/>
          <p:nvPr/>
        </p:nvSpPr>
        <p:spPr>
          <a:xfrm>
            <a:off x="8328701" y="2576008"/>
            <a:ext cx="3410288" cy="156108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sz="32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OpenLane</a:t>
            </a:r>
            <a:endParaRPr lang="en-US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78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1" animBg="1"/>
      <p:bldP spid="14" grpId="1" animBg="1"/>
      <p:bldP spid="15" grpId="0" animBg="1"/>
      <p:bldP spid="16" grpId="0" animBg="1"/>
      <p:bldP spid="17" grpId="0" animBg="1"/>
      <p:bldP spid="9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12470"/>
            <a:ext cx="4041802" cy="2758699"/>
          </a:xfrm>
        </p:spPr>
        <p:txBody>
          <a:bodyPr/>
          <a:lstStyle/>
          <a:p>
            <a:r>
              <a:rPr lang="en-US" dirty="0" smtClean="0"/>
              <a:t>The inputs of the flow?</a:t>
            </a:r>
          </a:p>
          <a:p>
            <a:pPr lvl="1"/>
            <a:r>
              <a:rPr lang="en-US" dirty="0" smtClean="0"/>
              <a:t>Design.v/RTL</a:t>
            </a:r>
          </a:p>
          <a:p>
            <a:pPr lvl="1"/>
            <a:r>
              <a:rPr lang="en-US" dirty="0" smtClean="0"/>
              <a:t>PDK</a:t>
            </a:r>
          </a:p>
          <a:p>
            <a:endParaRPr lang="en-US" dirty="0"/>
          </a:p>
          <a:p>
            <a:r>
              <a:rPr lang="en-US" dirty="0" smtClean="0"/>
              <a:t>What is a PDK?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19" y="774343"/>
            <a:ext cx="7969384" cy="51762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OpenLane Flow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205993" y="650929"/>
            <a:ext cx="1112623" cy="119021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41279" y="727222"/>
            <a:ext cx="1112623" cy="119021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4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PDK (</a:t>
            </a:r>
            <a:r>
              <a:rPr lang="en-US" dirty="0"/>
              <a:t>Process Design </a:t>
            </a:r>
            <a:r>
              <a:rPr lang="en-US" dirty="0" smtClean="0"/>
              <a:t>Kit)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It's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libraries and associated 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in a particular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Simpler terms- A PDK contains: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Cells (for digital design)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Rules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Timing/Power Information etc. in library file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 information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63812" y="3212239"/>
            <a:ext cx="2898648" cy="1078992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7840630" y="3212239"/>
            <a:ext cx="736092" cy="4663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9643983" y="3212239"/>
            <a:ext cx="736092" cy="4663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7840630" y="3147562"/>
            <a:ext cx="736092" cy="64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9643983" y="3147561"/>
            <a:ext cx="736092" cy="64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 flipV="1">
            <a:off x="8576722" y="3147560"/>
            <a:ext cx="1067261" cy="646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8576722" y="3047484"/>
            <a:ext cx="1067261" cy="1000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>
            <a:stCxn id="8" idx="0"/>
          </p:cNvCxnSpPr>
          <p:nvPr/>
        </p:nvCxnSpPr>
        <p:spPr>
          <a:xfrm flipV="1">
            <a:off x="8208677" y="2764184"/>
            <a:ext cx="5408" cy="383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9110353" y="2646708"/>
            <a:ext cx="5408" cy="383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0012029" y="2750803"/>
            <a:ext cx="5408" cy="383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50622" y="2700680"/>
            <a:ext cx="5336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604" y="2675306"/>
            <a:ext cx="5336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69368" y="2498255"/>
            <a:ext cx="5336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955257" y="3807938"/>
                <a:ext cx="53363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257" y="3807938"/>
                <a:ext cx="533630" cy="3000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983348" y="3303901"/>
                <a:ext cx="53363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348" y="3303901"/>
                <a:ext cx="533630" cy="30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783218" y="3285338"/>
                <a:ext cx="53363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3218" y="3285338"/>
                <a:ext cx="533630" cy="300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>
          <a:xfrm>
            <a:off x="8576722" y="3445411"/>
            <a:ext cx="106726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573313" y="3442400"/>
            <a:ext cx="18846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Feature Size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31483" y="4476269"/>
            <a:ext cx="29641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q"/>
            </a:pPr>
            <a:r>
              <a:rPr lang="en-US" sz="1350" dirty="0"/>
              <a:t>Technology</a:t>
            </a:r>
          </a:p>
          <a:p>
            <a:pPr marL="600075" lvl="1" indent="-257175">
              <a:buFont typeface="Wingdings" panose="05000000000000000000" pitchFamily="2" charset="2"/>
              <a:buChar char="Ø"/>
            </a:pPr>
            <a:r>
              <a:rPr lang="en-US" sz="1350" dirty="0" smtClean="0"/>
              <a:t>130nm</a:t>
            </a:r>
            <a:endParaRPr lang="en-US" sz="1350" dirty="0"/>
          </a:p>
          <a:p>
            <a:pPr marL="600075" lvl="1" indent="-257175">
              <a:buFont typeface="Wingdings" panose="05000000000000000000" pitchFamily="2" charset="2"/>
              <a:buChar char="Ø"/>
            </a:pPr>
            <a:r>
              <a:rPr lang="en-US" sz="1350" dirty="0" smtClean="0"/>
              <a:t>90nm</a:t>
            </a:r>
            <a:endParaRPr lang="en-US" sz="1350" dirty="0"/>
          </a:p>
          <a:p>
            <a:pPr marL="600075" lvl="1" indent="-257175">
              <a:buFont typeface="Wingdings" panose="05000000000000000000" pitchFamily="2" charset="2"/>
              <a:buChar char="Ø"/>
            </a:pPr>
            <a:r>
              <a:rPr lang="en-US" sz="1350" dirty="0" smtClean="0"/>
              <a:t>65nm</a:t>
            </a:r>
            <a:r>
              <a:rPr lang="en-US" sz="1350" dirty="0"/>
              <a:t>	</a:t>
            </a:r>
          </a:p>
          <a:p>
            <a:pPr marL="600075" lvl="1" indent="-257175">
              <a:buFont typeface="Wingdings" panose="05000000000000000000" pitchFamily="2" charset="2"/>
              <a:buChar char="Ø"/>
            </a:pPr>
            <a:r>
              <a:rPr lang="en-US" sz="1350" dirty="0" smtClean="0"/>
              <a:t>45nm</a:t>
            </a:r>
            <a:endParaRPr lang="en-US" sz="1350" dirty="0"/>
          </a:p>
          <a:p>
            <a:pPr marL="600075" lvl="1" indent="-257175">
              <a:buFont typeface="Wingdings" panose="05000000000000000000" pitchFamily="2" charset="2"/>
              <a:buChar char="Ø"/>
            </a:pPr>
            <a:r>
              <a:rPr lang="en-US" sz="1350" dirty="0" smtClean="0"/>
              <a:t>30nm</a:t>
            </a:r>
            <a:endParaRPr lang="en-US" sz="1350" dirty="0"/>
          </a:p>
        </p:txBody>
      </p:sp>
      <p:sp>
        <p:nvSpPr>
          <p:cNvPr id="24" name="Right Brace 23"/>
          <p:cNvSpPr/>
          <p:nvPr/>
        </p:nvSpPr>
        <p:spPr>
          <a:xfrm>
            <a:off x="9384207" y="4772895"/>
            <a:ext cx="399011" cy="99016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9867240" y="5158384"/>
            <a:ext cx="18846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Feature Size</a:t>
            </a:r>
          </a:p>
        </p:txBody>
      </p:sp>
    </p:spTree>
    <p:extLst>
      <p:ext uri="{BB962C8B-B14F-4D97-AF65-F5344CB8AC3E}">
        <p14:creationId xmlns:p14="http://schemas.microsoft.com/office/powerpoint/2010/main" val="235900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/>
      <p:bldP spid="16" grpId="0"/>
      <p:bldP spid="17" grpId="0"/>
      <p:bldP spid="18" grpId="0"/>
      <p:bldP spid="19" grpId="0"/>
      <p:bldP spid="20" grpId="0"/>
      <p:bldP spid="22" grpId="0"/>
      <p:bldP spid="24" grpId="0" animBg="1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25" y="1416577"/>
            <a:ext cx="10972800" cy="237998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provides the PDK?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FOUNDRY!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Foundry?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factory where devices such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ICs are manufactured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11735" y="4253299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00332" y="3845246"/>
            <a:ext cx="3151163" cy="1913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Foundry</a:t>
            </a:r>
            <a:r>
              <a:rPr lang="en-US" sz="4400" dirty="0" smtClean="0"/>
              <a:t> </a:t>
            </a:r>
            <a:endParaRPr lang="en-US" sz="4400" dirty="0"/>
          </a:p>
        </p:txBody>
      </p:sp>
      <p:sp>
        <p:nvSpPr>
          <p:cNvPr id="6" name="Rounded Rectangle 5"/>
          <p:cNvSpPr/>
          <p:nvPr/>
        </p:nvSpPr>
        <p:spPr>
          <a:xfrm>
            <a:off x="8086579" y="3845246"/>
            <a:ext cx="3151163" cy="1913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4400" dirty="0" smtClean="0"/>
              <a:t> </a:t>
            </a:r>
            <a:endParaRPr lang="en-US" sz="4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1495" y="4253299"/>
            <a:ext cx="4035084" cy="0"/>
          </a:xfrm>
          <a:prstGeom prst="straightConnector1">
            <a:avLst/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051495" y="4868986"/>
            <a:ext cx="4035084" cy="28135"/>
          </a:xfrm>
          <a:prstGeom prst="straightConnector1">
            <a:avLst/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03277" y="3796557"/>
            <a:ext cx="950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PDK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03277" y="4357449"/>
            <a:ext cx="950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GDS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51495" y="5428587"/>
            <a:ext cx="4035084" cy="0"/>
          </a:xfrm>
          <a:prstGeom prst="straightConnector1">
            <a:avLst/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11765" y="4935463"/>
            <a:ext cx="115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ICs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585168" y="4214205"/>
            <a:ext cx="2306385" cy="1175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08198" y="4253299"/>
            <a:ext cx="2479759" cy="1175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Fabrication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23491" y="4253299"/>
            <a:ext cx="2306385" cy="1175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63565" y="4253299"/>
            <a:ext cx="2306385" cy="1175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37244" y="4253299"/>
            <a:ext cx="2306385" cy="1175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Foundry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568095" y="4214205"/>
            <a:ext cx="2306385" cy="1175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67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2" grpId="0"/>
      <p:bldP spid="13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 for an ASIC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25" y="1740410"/>
            <a:ext cx="3177960" cy="432511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key ingredients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RTL/Design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EDA Tools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927742" y="4333223"/>
            <a:ext cx="4042196" cy="11714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045632" y="2511079"/>
            <a:ext cx="1968285" cy="179519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RTL</a:t>
            </a:r>
            <a:endParaRPr lang="en-US" sz="3600" dirty="0"/>
          </a:p>
        </p:txBody>
      </p:sp>
      <p:sp>
        <p:nvSpPr>
          <p:cNvPr id="7" name="Oval 6"/>
          <p:cNvSpPr/>
          <p:nvPr/>
        </p:nvSpPr>
        <p:spPr>
          <a:xfrm>
            <a:off x="7039823" y="4333223"/>
            <a:ext cx="1317357" cy="1171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RTL</a:t>
            </a:r>
            <a:endParaRPr lang="en-US" sz="3600" dirty="0"/>
          </a:p>
        </p:txBody>
      </p:sp>
      <p:sp>
        <p:nvSpPr>
          <p:cNvPr id="8" name="Oval 7"/>
          <p:cNvSpPr/>
          <p:nvPr/>
        </p:nvSpPr>
        <p:spPr>
          <a:xfrm>
            <a:off x="8045632" y="2524551"/>
            <a:ext cx="1968285" cy="179519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EDA TOOLS</a:t>
            </a:r>
            <a:endParaRPr 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8373110" y="4333222"/>
            <a:ext cx="1313331" cy="11714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EDA TOOLS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8045631" y="2511079"/>
            <a:ext cx="1968285" cy="179519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PDK</a:t>
            </a:r>
            <a:endParaRPr lang="en-US" sz="3600" dirty="0"/>
          </a:p>
        </p:txBody>
      </p:sp>
      <p:sp>
        <p:nvSpPr>
          <p:cNvPr id="11" name="Oval 10"/>
          <p:cNvSpPr/>
          <p:nvPr/>
        </p:nvSpPr>
        <p:spPr>
          <a:xfrm>
            <a:off x="9702371" y="4333222"/>
            <a:ext cx="1181795" cy="11714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PDK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598195" y="5504689"/>
            <a:ext cx="4974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ASIC DESIGN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9125" y="3687245"/>
            <a:ext cx="5785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RTL – You can write on your own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EDA TOOLS – You can find open-source tools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PDK - ??????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2596" y="4691717"/>
            <a:ext cx="5222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Until June 2020, the open-source community did not have any solution for accessing PDK!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36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6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8" grpId="1" animBg="1"/>
      <p:bldP spid="8" grpId="2" animBg="1"/>
      <p:bldP spid="9" grpId="0" animBg="1"/>
      <p:bldP spid="10" grpId="0" animBg="1"/>
      <p:bldP spid="10" grpId="1" animBg="1"/>
      <p:bldP spid="11" grpId="0" animBg="1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Sky130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25" y="1755909"/>
            <a:ext cx="10972800" cy="432511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ever open-source PDK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 libraries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speed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density etc.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Standard cells operated at 1.8V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local interconnect, 5 levels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0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tle of Training Presentation" id="{606B05A4-7B98-491C-B652-F741281195FD}" vid="{13EA078E-195E-442E-8A69-E3B69AD099E2}"/>
    </a:ext>
  </a:extLst>
</a:theme>
</file>

<file path=ppt/theme/theme2.xml><?xml version="1.0" encoding="utf-8"?>
<a:theme xmlns:a="http://schemas.openxmlformats.org/drawingml/2006/main" name="ADINWEST Basic Template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5875">
          <a:solidFill>
            <a:schemeClr val="accent1">
              <a:lumMod val="20000"/>
              <a:lumOff val="80000"/>
            </a:schemeClr>
          </a:solidFill>
        </a:ln>
        <a:effectLst/>
      </a:spPr>
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i="1" dirty="0">
            <a:solidFill>
              <a:schemeClr val="bg1"/>
            </a:solidFill>
            <a:latin typeface="Intel Clear" panose="020B0604020203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loorplanning" id="{DE2C661A-1AE3-4FC4-BABE-5A9E87266672}" vid="{126C85C7-EDD6-4806-A9D8-04A24A5B536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3919</TotalTime>
  <Words>353</Words>
  <Application>Microsoft Office PowerPoint</Application>
  <PresentationFormat>Widescreen</PresentationFormat>
  <Paragraphs>148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Georgia</vt:lpstr>
      <vt:lpstr>Intel Clear</vt:lpstr>
      <vt:lpstr>Times New Roman</vt:lpstr>
      <vt:lpstr>Wingdings</vt:lpstr>
      <vt:lpstr>Wingdings 2</vt:lpstr>
      <vt:lpstr>Training presentation</vt:lpstr>
      <vt:lpstr>ADINWEST Basic Template</vt:lpstr>
      <vt:lpstr>Office Theme</vt:lpstr>
      <vt:lpstr>Introduction to OpenLane</vt:lpstr>
      <vt:lpstr>Contents </vt:lpstr>
      <vt:lpstr>OpenLane</vt:lpstr>
      <vt:lpstr>PowerPoint Presentation</vt:lpstr>
      <vt:lpstr>OpenLane Flow</vt:lpstr>
      <vt:lpstr>PDK (Process Design Kit)</vt:lpstr>
      <vt:lpstr>Foundry </vt:lpstr>
      <vt:lpstr>Prerequisites for an ASIC Design</vt:lpstr>
      <vt:lpstr>Sky130 PDK</vt:lpstr>
      <vt:lpstr>LAB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Windows User</dc:creator>
  <cp:lastModifiedBy>Windows User</cp:lastModifiedBy>
  <cp:revision>63</cp:revision>
  <dcterms:created xsi:type="dcterms:W3CDTF">2021-07-13T10:25:23Z</dcterms:created>
  <dcterms:modified xsi:type="dcterms:W3CDTF">2021-07-28T18:28:32Z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