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8" r:id="rId3"/>
  </p:sldMasterIdLst>
  <p:notesMasterIdLst>
    <p:notesMasterId r:id="rId18"/>
  </p:notesMasterIdLst>
  <p:handoutMasterIdLst>
    <p:handoutMasterId r:id="rId19"/>
  </p:handoutMasterIdLst>
  <p:sldIdLst>
    <p:sldId id="257" r:id="rId4"/>
    <p:sldId id="297" r:id="rId5"/>
    <p:sldId id="272" r:id="rId6"/>
    <p:sldId id="283" r:id="rId7"/>
    <p:sldId id="324" r:id="rId8"/>
    <p:sldId id="325" r:id="rId9"/>
    <p:sldId id="315" r:id="rId10"/>
    <p:sldId id="316" r:id="rId11"/>
    <p:sldId id="317" r:id="rId12"/>
    <p:sldId id="318" r:id="rId13"/>
    <p:sldId id="319" r:id="rId14"/>
    <p:sldId id="326" r:id="rId15"/>
    <p:sldId id="327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9" autoAdjust="0"/>
    <p:restoredTop sz="89911" autoAdjust="0"/>
  </p:normalViewPr>
  <p:slideViewPr>
    <p:cSldViewPr snapToGrid="0">
      <p:cViewPr>
        <p:scale>
          <a:sx n="66" d="100"/>
          <a:sy n="66" d="100"/>
        </p:scale>
        <p:origin x="198" y="22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44464"/>
            <a:ext cx="11277600" cy="1001749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08212" y="5473243"/>
            <a:ext cx="2819042" cy="85066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D2A5DAD-AC77-4D48-A309-CC2166D9AF7C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5652538"/>
            <a:ext cx="3232598" cy="68585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https://github.com/merledu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https://www.merledupk.org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0822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077496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077496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740410"/>
            <a:ext cx="10972800" cy="4325112"/>
          </a:xfrm>
        </p:spPr>
        <p:txBody>
          <a:bodyPr/>
          <a:lstStyle>
            <a:lvl1pPr marL="365760" indent="-256032">
              <a:buFont typeface="Wingdings" panose="05000000000000000000" pitchFamily="2" charset="2"/>
              <a:buChar char="Ø"/>
              <a:defRPr/>
            </a:lvl1pPr>
            <a:lvl2pPr marL="658368" indent="-246888">
              <a:buFont typeface="Wingdings" panose="05000000000000000000" pitchFamily="2" charset="2"/>
              <a:buChar char="§"/>
              <a:defRPr/>
            </a:lvl2pPr>
            <a:lvl3pPr marL="923544" indent="-219456">
              <a:buFont typeface="Arial" panose="020B0604020202020204" pitchFamily="34" charset="0"/>
              <a:buChar char="•"/>
              <a:defRPr/>
            </a:lvl3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 smtClean="0"/>
              <a:t>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83925" y="6498807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33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2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6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29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13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6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9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9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16837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27176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81779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105" y="2425349"/>
            <a:ext cx="5388864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7" y="1981779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5093" y="2425349"/>
            <a:ext cx="5389033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mtClean="0"/>
              <a:t>MERL Confidential Disclosed Pursuant to 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fld id="{438A0546-F85F-4388-AC47-C40953CB6550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1837" y="484263"/>
            <a:ext cx="6803136" cy="56847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5825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03701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50738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8662" y="1711792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878" y="6064922"/>
            <a:ext cx="12190122" cy="358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 Dr. </a:t>
            </a:r>
            <a:r>
              <a:rPr lang="en-US" dirty="0" err="1" smtClean="0"/>
              <a:t>Roomi</a:t>
            </a:r>
            <a:r>
              <a:rPr lang="en-US" dirty="0" smtClean="0"/>
              <a:t> Naqvi 			                  MERL Confidential	                              Accelerating</a:t>
            </a:r>
            <a:r>
              <a:rPr lang="en-US" baseline="0" dirty="0" smtClean="0"/>
              <a:t> Engineering Innovation |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807" y="6504694"/>
            <a:ext cx="669316" cy="353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Hafiz Wajeh ul Hasan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97519" y="5652538"/>
            <a:ext cx="2819042" cy="850667"/>
          </a:xfrm>
        </p:spPr>
        <p:txBody>
          <a:bodyPr/>
          <a:lstStyle/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35" y="829701"/>
            <a:ext cx="10972800" cy="1066800"/>
          </a:xfrm>
        </p:spPr>
        <p:txBody>
          <a:bodyPr/>
          <a:lstStyle/>
          <a:p>
            <a:r>
              <a:rPr lang="en-US" dirty="0"/>
              <a:t>Macro/IP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431" y="1954426"/>
            <a:ext cx="10972800" cy="1653716"/>
          </a:xfrm>
        </p:spPr>
        <p:txBody>
          <a:bodyPr>
            <a:normAutofit/>
          </a:bodyPr>
          <a:lstStyle/>
          <a:p>
            <a:r>
              <a:rPr lang="en-US" dirty="0" smtClean="0"/>
              <a:t>Using hard macros in the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8" t="25679" r="31181" b="17283"/>
          <a:stretch/>
        </p:blipFill>
        <p:spPr>
          <a:xfrm>
            <a:off x="6781801" y="2895600"/>
            <a:ext cx="3634436" cy="276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25925" r="30765" b="17162"/>
          <a:stretch/>
        </p:blipFill>
        <p:spPr>
          <a:xfrm>
            <a:off x="698431" y="2895600"/>
            <a:ext cx="3622301" cy="276013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320732" y="4275667"/>
            <a:ext cx="2461069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20732" y="3953246"/>
            <a:ext cx="4817533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/>
              <a:t>Assuming 3 macros are used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00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448666"/>
            <a:ext cx="10972800" cy="1066800"/>
          </a:xfrm>
        </p:spPr>
        <p:txBody>
          <a:bodyPr/>
          <a:lstStyle/>
          <a:p>
            <a:r>
              <a:rPr lang="en-US" dirty="0"/>
              <a:t>Macro/IP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380" y="1515466"/>
            <a:ext cx="7748337" cy="5029200"/>
          </a:xfrm>
        </p:spPr>
        <p:txBody>
          <a:bodyPr/>
          <a:lstStyle/>
          <a:p>
            <a:r>
              <a:rPr lang="en-US" dirty="0" smtClean="0"/>
              <a:t>We were assuming a height of standard cells equal to the rows</a:t>
            </a:r>
          </a:p>
          <a:p>
            <a:r>
              <a:rPr lang="en-US" dirty="0" smtClean="0"/>
              <a:t>The size here is different </a:t>
            </a:r>
          </a:p>
          <a:p>
            <a:r>
              <a:rPr lang="en-US" dirty="0" smtClean="0"/>
              <a:t>Our power network theory went </a:t>
            </a:r>
            <a:r>
              <a:rPr lang="en-US" dirty="0" smtClean="0"/>
              <a:t>down </a:t>
            </a:r>
            <a:r>
              <a:rPr lang="en-US" dirty="0" smtClean="0"/>
              <a:t>the drain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marL="342891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8" t="25679" r="31181" b="17283"/>
          <a:stretch/>
        </p:blipFill>
        <p:spPr>
          <a:xfrm>
            <a:off x="7828547" y="1659466"/>
            <a:ext cx="4236454" cy="3618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72" y="3449980"/>
            <a:ext cx="3666565" cy="2346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2" t="29435" r="8435" b="13635"/>
          <a:stretch/>
        </p:blipFill>
        <p:spPr>
          <a:xfrm>
            <a:off x="7828547" y="1659467"/>
            <a:ext cx="4236453" cy="36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Macro/IP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5" y="1386388"/>
            <a:ext cx="6383867" cy="392318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How </a:t>
            </a:r>
            <a:r>
              <a:rPr lang="en-US" dirty="0" smtClean="0"/>
              <a:t>to power these macros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Power grid </a:t>
            </a:r>
            <a:endParaRPr lang="en-US" dirty="0" smtClean="0"/>
          </a:p>
          <a:p>
            <a:r>
              <a:rPr lang="en-US" dirty="0" smtClean="0"/>
              <a:t>How to restrict routing and placement of standard cells over the macros?</a:t>
            </a:r>
            <a:endParaRPr lang="en-US" dirty="0"/>
          </a:p>
          <a:p>
            <a:pPr lvl="1"/>
            <a:r>
              <a:rPr lang="en-US" dirty="0" smtClean="0"/>
              <a:t>Blockages! </a:t>
            </a:r>
          </a:p>
          <a:p>
            <a:pPr lvl="2"/>
            <a:r>
              <a:rPr lang="en-US" dirty="0"/>
              <a:t>For blockages you define the macro area to be restricted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pPr marL="342891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8" t="25679" r="31181" b="17283"/>
          <a:stretch/>
        </p:blipFill>
        <p:spPr>
          <a:xfrm>
            <a:off x="7115033" y="1659467"/>
            <a:ext cx="4949968" cy="375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6" y="1478629"/>
            <a:ext cx="1643766" cy="14262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9479" y="2660073"/>
            <a:ext cx="2350655" cy="489528"/>
          </a:xfrm>
          <a:prstGeom prst="rect">
            <a:avLst/>
          </a:prstGeom>
          <a:solidFill>
            <a:schemeClr val="accent1">
              <a:alpha val="42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6279" y="4000224"/>
            <a:ext cx="1199188" cy="724176"/>
          </a:xfrm>
          <a:prstGeom prst="rect">
            <a:avLst/>
          </a:prstGeom>
          <a:solidFill>
            <a:schemeClr val="accent1">
              <a:alpha val="42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6480" y="3708400"/>
            <a:ext cx="1402721" cy="1134533"/>
          </a:xfrm>
          <a:prstGeom prst="rect">
            <a:avLst/>
          </a:prstGeom>
          <a:solidFill>
            <a:schemeClr val="accent1">
              <a:alpha val="42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" y="209145"/>
            <a:ext cx="10972800" cy="1066800"/>
          </a:xfrm>
        </p:spPr>
        <p:txBody>
          <a:bodyPr/>
          <a:lstStyle/>
          <a:p>
            <a:r>
              <a:rPr lang="en-US" dirty="0" smtClean="0"/>
              <a:t>Powering the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728133"/>
          </a:xfrm>
        </p:spPr>
        <p:txBody>
          <a:bodyPr/>
          <a:lstStyle/>
          <a:p>
            <a:r>
              <a:rPr lang="en-US" dirty="0" smtClean="0"/>
              <a:t>Here are 2 techniques discussed to power up the macro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28025" r="54305" b="16913"/>
          <a:stretch/>
        </p:blipFill>
        <p:spPr>
          <a:xfrm>
            <a:off x="609600" y="1871133"/>
            <a:ext cx="4969933" cy="3776133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8" t="27576" r="6356" b="17362"/>
          <a:stretch/>
        </p:blipFill>
        <p:spPr>
          <a:xfrm>
            <a:off x="6959600" y="1871133"/>
            <a:ext cx="4969933" cy="37761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5338" y="5647266"/>
            <a:ext cx="547815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the vertical straps of Macro to the core connecting them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97072" y="5647266"/>
            <a:ext cx="547815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metal x of core to metal y of the macro through via</a:t>
            </a:r>
          </a:p>
        </p:txBody>
      </p:sp>
    </p:spTree>
    <p:extLst>
      <p:ext uri="{BB962C8B-B14F-4D97-AF65-F5344CB8AC3E}">
        <p14:creationId xmlns:p14="http://schemas.microsoft.com/office/powerpoint/2010/main" val="37724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Point </a:t>
            </a:r>
            <a:r>
              <a:rPr lang="en-US" dirty="0" smtClean="0"/>
              <a:t>To Remember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059" y="1564703"/>
            <a:ext cx="10118474" cy="2162521"/>
          </a:xfrm>
        </p:spPr>
        <p:txBody>
          <a:bodyPr/>
          <a:lstStyle/>
          <a:p>
            <a:pPr algn="ctr"/>
            <a:r>
              <a:rPr lang="en-US" dirty="0" smtClean="0"/>
              <a:t>Placement of macros should be done before the placement </a:t>
            </a:r>
            <a:r>
              <a:rPr lang="en-US" dirty="0" smtClean="0"/>
              <a:t>of standard cells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77797" y="3561914"/>
            <a:ext cx="6349670" cy="1692259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7200" dirty="0" smtClean="0"/>
              <a:t>LAB PRACTICE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367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Floorplanning/Power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Yosys,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TritonCTS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Design.v, Design.sdc,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Std_cells.lef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20" name="Oval 19"/>
          <p:cNvSpPr/>
          <p:nvPr/>
        </p:nvSpPr>
        <p:spPr>
          <a:xfrm>
            <a:off x="5251572" y="1592216"/>
            <a:ext cx="2589483" cy="10712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571" y="1407949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Placement </a:t>
            </a:r>
            <a:endParaRPr lang="en-US" dirty="0"/>
          </a:p>
          <a:p>
            <a:pPr lvl="1"/>
            <a:r>
              <a:rPr lang="en-US" dirty="0"/>
              <a:t>Global Placement </a:t>
            </a:r>
          </a:p>
          <a:p>
            <a:pPr lvl="1"/>
            <a:r>
              <a:rPr lang="en-US" dirty="0"/>
              <a:t>Detailed </a:t>
            </a:r>
            <a:r>
              <a:rPr lang="en-US" dirty="0" smtClean="0"/>
              <a:t>Placement</a:t>
            </a:r>
          </a:p>
          <a:p>
            <a:r>
              <a:rPr lang="en-US" dirty="0" smtClean="0"/>
              <a:t>Power connection of Standard Cells</a:t>
            </a:r>
          </a:p>
          <a:p>
            <a:r>
              <a:rPr lang="en-US" dirty="0" smtClean="0"/>
              <a:t>Target Density</a:t>
            </a:r>
            <a:endParaRPr lang="en-US" dirty="0"/>
          </a:p>
          <a:p>
            <a:r>
              <a:rPr lang="en-US" dirty="0"/>
              <a:t>Macro/IP Placement</a:t>
            </a:r>
          </a:p>
          <a:p>
            <a:pPr lvl="1"/>
            <a:r>
              <a:rPr lang="en-US" dirty="0" smtClean="0"/>
              <a:t>Macro/IP </a:t>
            </a:r>
            <a:endParaRPr lang="en-US" dirty="0"/>
          </a:p>
          <a:p>
            <a:pPr lvl="2"/>
            <a:r>
              <a:rPr lang="en-US" dirty="0"/>
              <a:t>Soft Macro/IP</a:t>
            </a:r>
          </a:p>
          <a:p>
            <a:pPr lvl="2"/>
            <a:r>
              <a:rPr lang="en-US" dirty="0"/>
              <a:t>Hard Macro/IP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PRACTICE</a:t>
            </a:r>
          </a:p>
        </p:txBody>
      </p:sp>
    </p:spTree>
    <p:extLst>
      <p:ext uri="{BB962C8B-B14F-4D97-AF65-F5344CB8AC3E}">
        <p14:creationId xmlns:p14="http://schemas.microsoft.com/office/powerpoint/2010/main" val="967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7564" y="1564703"/>
            <a:ext cx="12506177" cy="444220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Placement?</a:t>
            </a:r>
          </a:p>
          <a:p>
            <a:pPr lvl="1"/>
            <a:r>
              <a:rPr lang="en-US" dirty="0"/>
              <a:t>Placement is the process of </a:t>
            </a:r>
            <a:r>
              <a:rPr lang="en-US" dirty="0" smtClean="0"/>
              <a:t>finding suitable location </a:t>
            </a:r>
            <a:r>
              <a:rPr lang="en-US" dirty="0"/>
              <a:t>for each cell in the block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 smtClean="0"/>
              <a:t>Placement of standard cells over the core area</a:t>
            </a:r>
          </a:p>
          <a:p>
            <a:pPr lvl="2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placement</a:t>
            </a:r>
          </a:p>
          <a:p>
            <a:pPr lvl="2"/>
            <a:r>
              <a:rPr lang="en-GB" dirty="0" smtClean="0"/>
              <a:t>Detailed placement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3" t="29435" r="8435" b="11569"/>
          <a:stretch/>
        </p:blipFill>
        <p:spPr>
          <a:xfrm>
            <a:off x="4891034" y="3110814"/>
            <a:ext cx="2716726" cy="21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71636" y="2726040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4" name="Rectangle 3"/>
          <p:cNvSpPr/>
          <p:nvPr/>
        </p:nvSpPr>
        <p:spPr>
          <a:xfrm>
            <a:off x="7402518" y="2340144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02518" y="5368571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9969553" y="3858555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5888308" y="3854358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7402518" y="2319255"/>
            <a:ext cx="4446168" cy="3426823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71635" y="300287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7771635" y="328950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7771635" y="36166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7771635" y="391867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7771635" y="423745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>
            <a:off x="7771635" y="45310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7771635" y="481629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6" name="Straight Connector 15"/>
          <p:cNvCxnSpPr/>
          <p:nvPr/>
        </p:nvCxnSpPr>
        <p:spPr>
          <a:xfrm>
            <a:off x="7771635" y="510152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10934286" y="378275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81359" y="392536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31025" y="460125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84452" y="377047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88330" y="405848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16837" y="436149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11204" y="436190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59821" y="456603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28395" y="478134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64372" y="298260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72912" y="349573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59710" y="343086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64499" y="460350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95992" y="357696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87374" y="411023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82574" y="460125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031067" y="322728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043654" y="302748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45179" y="294835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16672" y="313011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40503" y="293297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05061" y="303224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72974" y="290850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0045" y="2726040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0927" y="2340144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0927" y="5368571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43" name="Rectangle 42"/>
          <p:cNvSpPr/>
          <p:nvPr/>
        </p:nvSpPr>
        <p:spPr>
          <a:xfrm rot="5400000">
            <a:off x="2947962" y="3858555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-1133283" y="3854358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0927" y="2340144"/>
            <a:ext cx="4446168" cy="3397541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50044" y="300287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47" name="Straight Connector 46"/>
          <p:cNvCxnSpPr/>
          <p:nvPr/>
        </p:nvCxnSpPr>
        <p:spPr>
          <a:xfrm>
            <a:off x="750044" y="328950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>
            <a:off x="750044" y="36166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750044" y="391867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>
            <a:off x="750044" y="423745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>
            <a:off x="750044" y="45310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>
            <a:off x="750044" y="481629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53" name="Straight Connector 52"/>
          <p:cNvCxnSpPr/>
          <p:nvPr/>
        </p:nvCxnSpPr>
        <p:spPr>
          <a:xfrm>
            <a:off x="750044" y="510152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sp>
        <p:nvSpPr>
          <p:cNvPr id="54" name="Title 1"/>
          <p:cNvSpPr txBox="1">
            <a:spLocks/>
          </p:cNvSpPr>
          <p:nvPr/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Global Placement</a:t>
            </a:r>
            <a:endParaRPr lang="en-US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01909" y="1412573"/>
            <a:ext cx="109728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>
              <a:buNone/>
            </a:pPr>
            <a:r>
              <a:rPr lang="en-US" dirty="0" smtClean="0"/>
              <a:t>Coarse placement of all the standard cells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144053" y="4051453"/>
            <a:ext cx="1984111" cy="4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44053" y="3495731"/>
            <a:ext cx="1984111" cy="36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Placement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886581" y="2761626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751765" y="2847718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802684" y="2926319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715787" y="3571218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76000" y="438620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64162" y="479672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99381" y="495541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767129" y="475306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98027" y="4301360"/>
            <a:ext cx="742191" cy="917224"/>
          </a:xfrm>
          <a:prstGeom prst="ellipse">
            <a:avLst/>
          </a:prstGeom>
          <a:solidFill>
            <a:schemeClr val="accent5">
              <a:alpha val="53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9552647" y="4464032"/>
            <a:ext cx="709535" cy="859436"/>
          </a:xfrm>
          <a:prstGeom prst="ellipse">
            <a:avLst/>
          </a:prstGeom>
          <a:solidFill>
            <a:schemeClr val="accent5">
              <a:alpha val="53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54539" y="4143610"/>
            <a:ext cx="904048" cy="1035592"/>
          </a:xfrm>
          <a:prstGeom prst="ellipse">
            <a:avLst/>
          </a:prstGeom>
          <a:solidFill>
            <a:schemeClr val="accent5">
              <a:alpha val="53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2503" y="5284946"/>
            <a:ext cx="2557482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dirty="0"/>
              <a:t>It tries to place cells closer which are connected to each other</a:t>
            </a:r>
          </a:p>
        </p:txBody>
      </p:sp>
      <p:cxnSp>
        <p:nvCxnSpPr>
          <p:cNvPr id="71" name="Elbow Connector 70"/>
          <p:cNvCxnSpPr>
            <a:stCxn id="67" idx="4"/>
            <a:endCxn id="70" idx="3"/>
          </p:cNvCxnSpPr>
          <p:nvPr/>
        </p:nvCxnSpPr>
        <p:spPr>
          <a:xfrm rot="5400000">
            <a:off x="7581707" y="5066862"/>
            <a:ext cx="435694" cy="7391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4"/>
            <a:endCxn id="70" idx="3"/>
          </p:cNvCxnSpPr>
          <p:nvPr/>
        </p:nvCxnSpPr>
        <p:spPr>
          <a:xfrm rot="5400000">
            <a:off x="8503295" y="4250158"/>
            <a:ext cx="330810" cy="24774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9" idx="4"/>
            <a:endCxn id="70" idx="3"/>
          </p:cNvCxnSpPr>
          <p:nvPr/>
        </p:nvCxnSpPr>
        <p:spPr>
          <a:xfrm rot="5400000">
            <a:off x="7980736" y="4628451"/>
            <a:ext cx="475076" cy="15765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152488" y="1261108"/>
            <a:ext cx="35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157528" y="1595761"/>
            <a:ext cx="35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intersection</a:t>
            </a:r>
          </a:p>
        </p:txBody>
      </p:sp>
      <p:sp>
        <p:nvSpPr>
          <p:cNvPr id="109" name="Oval 108"/>
          <p:cNvSpPr/>
          <p:nvPr/>
        </p:nvSpPr>
        <p:spPr>
          <a:xfrm>
            <a:off x="9094057" y="3540303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107" grpId="0"/>
      <p:bldP spid="108" grpId="0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4180" y="2780904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062" y="2395008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062" y="5423435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892097" y="3913419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1189148" y="3909222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062" y="2374119"/>
            <a:ext cx="4446168" cy="3426823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4179" y="305774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694179" y="334436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694179" y="367153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694179" y="3973540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694179" y="429232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>
            <a:off x="694179" y="458593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694179" y="487116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6" name="Straight Connector 15"/>
          <p:cNvCxnSpPr/>
          <p:nvPr/>
        </p:nvCxnSpPr>
        <p:spPr>
          <a:xfrm>
            <a:off x="694179" y="515638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3856830" y="383761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903" y="398023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3569" y="465611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6996" y="382533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0874" y="411335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9381" y="441635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33748" y="441676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2365" y="462089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50939" y="483620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6916" y="303747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5456" y="355059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2254" y="348572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87043" y="465837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8536" y="363182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09918" y="416509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05118" y="465611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3611" y="328215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66198" y="308234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7723" y="300321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39216" y="318497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63047" y="298783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7605" y="308710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5518" y="296336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8544" y="444106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86706" y="485158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21925" y="501028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89673" y="480792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40265" y="2751622"/>
            <a:ext cx="3707935" cy="257768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271147" y="2365726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271147" y="5335039"/>
            <a:ext cx="4446168" cy="42823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838182" y="3884137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95" name="Rectangle 94"/>
          <p:cNvSpPr/>
          <p:nvPr/>
        </p:nvSpPr>
        <p:spPr>
          <a:xfrm rot="16200000">
            <a:off x="5756937" y="3879940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271147" y="2365726"/>
            <a:ext cx="4446168" cy="3426823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640264" y="3028460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98" name="Straight Connector 97"/>
          <p:cNvCxnSpPr/>
          <p:nvPr/>
        </p:nvCxnSpPr>
        <p:spPr>
          <a:xfrm>
            <a:off x="7640264" y="331508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>
            <a:off x="7651451" y="361764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7651451" y="390414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7640263" y="417805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7640263" y="44643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7640262" y="4756587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7640262" y="5041811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sp>
        <p:nvSpPr>
          <p:cNvPr id="105" name="Rectangle 104"/>
          <p:cNvSpPr/>
          <p:nvPr/>
        </p:nvSpPr>
        <p:spPr>
          <a:xfrm>
            <a:off x="10886805" y="389143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546274" y="417768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767488" y="476052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316662" y="361908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742092" y="475474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549837" y="417774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757708" y="417653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502621" y="504408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77566" y="475658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726006" y="303125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451203" y="331963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719275" y="361665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135986" y="446157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58291" y="361892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400558" y="417704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341447" y="504544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809508" y="331870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39453" y="275176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406148" y="302412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46157" y="333521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728043" y="274100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39400" y="303300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16434" y="274240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Title 1"/>
          <p:cNvSpPr txBox="1">
            <a:spLocks/>
          </p:cNvSpPr>
          <p:nvPr/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Detailed Placement</a:t>
            </a:r>
            <a:endParaRPr lang="en-US" dirty="0"/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401909" y="1412573"/>
            <a:ext cx="109728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>
              <a:buNone/>
            </a:pPr>
            <a:r>
              <a:rPr lang="en-US" dirty="0" smtClean="0"/>
              <a:t>Legal placement of all the standard cells</a:t>
            </a:r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001816" y="4083286"/>
            <a:ext cx="1984111" cy="4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936617" y="3688370"/>
            <a:ext cx="212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Placement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152488" y="1261108"/>
            <a:ext cx="35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Overlaps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157528" y="1595761"/>
            <a:ext cx="35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Row intersection</a:t>
            </a:r>
          </a:p>
        </p:txBody>
      </p:sp>
    </p:spTree>
    <p:extLst>
      <p:ext uri="{BB962C8B-B14F-4D97-AF65-F5344CB8AC3E}">
        <p14:creationId xmlns:p14="http://schemas.microsoft.com/office/powerpoint/2010/main" val="5652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  <p:bldP spid="23" grpId="1" animBg="1"/>
      <p:bldP spid="24" grpId="1" animBg="1"/>
      <p:bldP spid="25" grpId="1" animBg="1"/>
      <p:bldP spid="26" grpId="1" animBg="1"/>
      <p:bldP spid="27" grpId="1" animBg="1"/>
      <p:bldP spid="28" grpId="1" animBg="1"/>
      <p:bldP spid="29" grpId="1" animBg="1"/>
      <p:bldP spid="30" grpId="1" animBg="1"/>
      <p:bldP spid="31" grpId="1" animBg="1"/>
      <p:bldP spid="32" grpId="1" animBg="1"/>
      <p:bldP spid="33" grpId="1" animBg="1"/>
      <p:bldP spid="34" grpId="1" animBg="1"/>
      <p:bldP spid="35" grpId="1" animBg="1"/>
      <p:bldP spid="36" grpId="1" animBg="1"/>
      <p:bldP spid="37" grpId="1" animBg="1"/>
      <p:bldP spid="38" grpId="1" animBg="1"/>
      <p:bldP spid="39" grpId="1" animBg="1"/>
      <p:bldP spid="44" grpId="1" animBg="1"/>
      <p:bldP spid="45" grpId="1" animBg="1"/>
      <p:bldP spid="46" grpId="1" animBg="1"/>
      <p:bldP spid="47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9" grpId="0"/>
      <p:bldP spid="140" grpId="0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91" y="286887"/>
            <a:ext cx="10972800" cy="1066800"/>
          </a:xfrm>
        </p:spPr>
        <p:txBody>
          <a:bodyPr/>
          <a:lstStyle/>
          <a:p>
            <a:r>
              <a:rPr lang="en-US" dirty="0" smtClean="0"/>
              <a:t>Power Connection of Cells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67" y="1030458"/>
            <a:ext cx="8940800" cy="5029200"/>
          </a:xfrm>
        </p:spPr>
      </p:pic>
      <p:sp>
        <p:nvSpPr>
          <p:cNvPr id="3" name="Oval 2"/>
          <p:cNvSpPr/>
          <p:nvPr/>
        </p:nvSpPr>
        <p:spPr>
          <a:xfrm>
            <a:off x="2021305" y="1973179"/>
            <a:ext cx="7940842" cy="10106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21305" y="4016418"/>
            <a:ext cx="7940842" cy="10106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7333" y="3152674"/>
            <a:ext cx="22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Flipped Standard Cells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Elbow Connector 7"/>
          <p:cNvCxnSpPr>
            <a:endCxn id="6" idx="0"/>
          </p:cNvCxnSpPr>
          <p:nvPr/>
        </p:nvCxnSpPr>
        <p:spPr>
          <a:xfrm rot="10800000" flipV="1">
            <a:off x="1092443" y="2478504"/>
            <a:ext cx="928862" cy="674169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2"/>
          </p:cNvCxnSpPr>
          <p:nvPr/>
        </p:nvCxnSpPr>
        <p:spPr>
          <a:xfrm rot="10800000">
            <a:off x="1092443" y="3522007"/>
            <a:ext cx="928862" cy="999739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61" y="469767"/>
            <a:ext cx="10972800" cy="1066800"/>
          </a:xfrm>
        </p:spPr>
        <p:txBody>
          <a:bodyPr/>
          <a:lstStyle/>
          <a:p>
            <a:r>
              <a:rPr lang="en-US" dirty="0" smtClean="0"/>
              <a:t>Target 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t="21111" r="7778" b="12469"/>
          <a:stretch/>
        </p:blipFill>
        <p:spPr>
          <a:xfrm>
            <a:off x="707591" y="1453381"/>
            <a:ext cx="10088746" cy="4210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8351" y="5656783"/>
            <a:ext cx="6002867" cy="2051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333" i="1" dirty="0"/>
              <a:t>The above comparison is a rough estimate</a:t>
            </a:r>
          </a:p>
        </p:txBody>
      </p:sp>
    </p:spTree>
    <p:extLst>
      <p:ext uri="{BB962C8B-B14F-4D97-AF65-F5344CB8AC3E}">
        <p14:creationId xmlns:p14="http://schemas.microsoft.com/office/powerpoint/2010/main" val="25733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Macro/IP </a:t>
            </a:r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564703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It is an intellectual property </a:t>
            </a:r>
          </a:p>
          <a:p>
            <a:pPr lvl="1"/>
            <a:r>
              <a:rPr lang="en-US" dirty="0" smtClean="0"/>
              <a:t>Not your own work, but you have bought it from someone to use it in your </a:t>
            </a:r>
            <a:r>
              <a:rPr lang="en-US" dirty="0" smtClean="0"/>
              <a:t>design</a:t>
            </a: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Two major </a:t>
            </a:r>
            <a:r>
              <a:rPr lang="en-US" dirty="0" smtClean="0"/>
              <a:t>types</a:t>
            </a:r>
            <a:endParaRPr lang="en-US" dirty="0" smtClean="0"/>
          </a:p>
          <a:p>
            <a:pPr lvl="1"/>
            <a:r>
              <a:rPr lang="en-US" dirty="0" smtClean="0"/>
              <a:t>Soft </a:t>
            </a:r>
            <a:r>
              <a:rPr lang="en-US" dirty="0" smtClean="0"/>
              <a:t>Macro/IP</a:t>
            </a:r>
          </a:p>
          <a:p>
            <a:pPr lvl="2"/>
            <a:r>
              <a:rPr lang="en-US" dirty="0" smtClean="0"/>
              <a:t>RTL</a:t>
            </a:r>
            <a:endParaRPr lang="en-US" dirty="0" smtClean="0"/>
          </a:p>
          <a:p>
            <a:pPr lvl="1"/>
            <a:r>
              <a:rPr lang="en-US" dirty="0" smtClean="0"/>
              <a:t>Hard </a:t>
            </a:r>
            <a:r>
              <a:rPr lang="en-US" dirty="0" smtClean="0"/>
              <a:t>Macro/IP</a:t>
            </a:r>
          </a:p>
          <a:p>
            <a:pPr lvl="2"/>
            <a:r>
              <a:rPr lang="en-US" dirty="0"/>
              <a:t>Hardened Macro [ A black box with only freedom to flip rotate ]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3912" y="3406417"/>
            <a:ext cx="1651819" cy="1356851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i="1" dirty="0" err="1" smtClean="0">
                <a:solidFill>
                  <a:schemeClr val="bg1"/>
                </a:solidFill>
                <a:latin typeface="Intel Clear" panose="020B0604020203020204" pitchFamily="34" charset="0"/>
              </a:rPr>
              <a:t>Blackbox</a:t>
            </a:r>
            <a:endParaRPr lang="en-US" sz="2133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748337" y="3740713"/>
            <a:ext cx="72758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738506" y="4458468"/>
            <a:ext cx="7865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48337" y="4084842"/>
            <a:ext cx="72758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314558" y="4075010"/>
            <a:ext cx="56043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93912" y="3406417"/>
            <a:ext cx="1651819" cy="1356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don’t know what’s 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tle of Training Presentation" id="{606B05A4-7B98-491C-B652-F741281195FD}" vid="{13EA078E-195E-442E-8A69-E3B69AD099E2}"/>
    </a:ext>
  </a:extLst>
</a:theme>
</file>

<file path=ppt/theme/theme2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openlane v0.1" id="{8A1B5EFF-6135-47E0-B4A8-6B51F93C5EDF}" vid="{7B0569B6-B7F0-439F-ACA5-249EE72DA23B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12576</TotalTime>
  <Words>454</Words>
  <Application>Microsoft Office PowerPoint</Application>
  <PresentationFormat>Widescreen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Georgia</vt:lpstr>
      <vt:lpstr>Intel Clear</vt:lpstr>
      <vt:lpstr>Times New Roman</vt:lpstr>
      <vt:lpstr>Wingdings</vt:lpstr>
      <vt:lpstr>Wingdings 2</vt:lpstr>
      <vt:lpstr>Training presentation</vt:lpstr>
      <vt:lpstr>ADINWEST Basic Template</vt:lpstr>
      <vt:lpstr>1_Office Theme</vt:lpstr>
      <vt:lpstr>Placement</vt:lpstr>
      <vt:lpstr>PowerPoint Presentation</vt:lpstr>
      <vt:lpstr>Contents </vt:lpstr>
      <vt:lpstr>Placement</vt:lpstr>
      <vt:lpstr>PowerPoint Presentation</vt:lpstr>
      <vt:lpstr>PowerPoint Presentation</vt:lpstr>
      <vt:lpstr>Power Connection of Cells</vt:lpstr>
      <vt:lpstr>Target Density</vt:lpstr>
      <vt:lpstr>Macro/IP Placement</vt:lpstr>
      <vt:lpstr>Macro/IP Placement</vt:lpstr>
      <vt:lpstr>Macro/IP Placement</vt:lpstr>
      <vt:lpstr>Macro/IP Placement</vt:lpstr>
      <vt:lpstr>Powering the Macros</vt:lpstr>
      <vt:lpstr>Key Point To Remember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Windows User</cp:lastModifiedBy>
  <cp:revision>104</cp:revision>
  <dcterms:created xsi:type="dcterms:W3CDTF">2021-07-13T10:25:23Z</dcterms:created>
  <dcterms:modified xsi:type="dcterms:W3CDTF">2021-08-05T07:01:07Z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