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8" r:id="rId3"/>
  </p:sldMasterIdLst>
  <p:notesMasterIdLst>
    <p:notesMasterId r:id="rId28"/>
  </p:notesMasterIdLst>
  <p:handoutMasterIdLst>
    <p:handoutMasterId r:id="rId29"/>
  </p:handoutMasterIdLst>
  <p:sldIdLst>
    <p:sldId id="257" r:id="rId4"/>
    <p:sldId id="297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89911" autoAdjust="0"/>
  </p:normalViewPr>
  <p:slideViewPr>
    <p:cSldViewPr snapToGrid="0">
      <p:cViewPr>
        <p:scale>
          <a:sx n="55" d="100"/>
          <a:sy n="55" d="100"/>
        </p:scale>
        <p:origin x="540" y="3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11-Aug-21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89ab376cd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89ab376cd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96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89ab376cd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89ab376cd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84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80f99d4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80f99d4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8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80f99d48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80f99d48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4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94062c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94062c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94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94062c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e94062c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56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94062c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e94062c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74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e94062c31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e94062c31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13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94062c31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e94062c31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16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94062c31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e94062c31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52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89ab376cd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e89ab376c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68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94062c31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94062c31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98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94062c31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ge94062c31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70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e94062c31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e94062c31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195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e89ab376cd_0_1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ge89ab376cd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71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9ab376c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9ab376c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3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9ab376c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9ab376c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70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9ab376c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9ab376c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9ab376cd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89ab376cd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49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89ab376cd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89ab376cd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65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89ab376cd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89ab376cd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4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89ab376c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89ab376c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2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08212" y="5473243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11-Aug-21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652538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Content">
  <p:cSld name="Numbere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4062c314_0_218"/>
          <p:cNvSpPr txBox="1">
            <a:spLocks noGrp="1"/>
          </p:cNvSpPr>
          <p:nvPr>
            <p:ph type="title"/>
          </p:nvPr>
        </p:nvSpPr>
        <p:spPr>
          <a:xfrm>
            <a:off x="605368" y="228601"/>
            <a:ext cx="10977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e94062c314_0_218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2400">
                <a:solidFill>
                  <a:schemeClr val="dk1"/>
                </a:solidFill>
              </a:defRPr>
            </a:lvl1pPr>
            <a:lvl2pPr marL="1219170" lvl="1" indent="-44025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  <a:defRPr sz="2133">
                <a:solidFill>
                  <a:schemeClr val="dk1"/>
                </a:solidFill>
              </a:defRPr>
            </a:lvl2pPr>
            <a:lvl3pPr marL="1828754" lvl="2" indent="-440256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LcPeriod"/>
              <a:defRPr sz="2133">
                <a:solidFill>
                  <a:schemeClr val="dk1"/>
                </a:solidFill>
              </a:defRPr>
            </a:lvl3pPr>
            <a:lvl4pPr marL="2438339" lvl="3" indent="-440256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  <a:defRPr sz="2133">
                <a:solidFill>
                  <a:schemeClr val="dk1"/>
                </a:solidFill>
              </a:defRPr>
            </a:lvl4pPr>
            <a:lvl5pPr marL="3047924" lvl="4" indent="-423323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  <a:defRPr sz="1867">
                <a:solidFill>
                  <a:schemeClr val="dk1"/>
                </a:solidFill>
              </a:defRPr>
            </a:lvl5pPr>
            <a:lvl6pPr marL="3657509" lvl="5" indent="-45718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4267093" lvl="6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5486263" lvl="8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74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11-Aug-21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878" y="6064922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5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11-Aug-21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and Checkers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50800" lvl="0">
              <a:spcBef>
                <a:spcPts val="200"/>
              </a:spcBef>
              <a:buSzPts val="1800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Aireen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Amir Jalal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5652538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7,8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89ab376cd_0_525"/>
          <p:cNvSpPr txBox="1">
            <a:spLocks noGrp="1"/>
          </p:cNvSpPr>
          <p:nvPr>
            <p:ph type="title"/>
          </p:nvPr>
        </p:nvSpPr>
        <p:spPr>
          <a:xfrm>
            <a:off x="181472" y="404092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405" name="Google Shape;405;ge89ab376cd_0_525"/>
          <p:cNvSpPr txBox="1">
            <a:spLocks noGrp="1"/>
          </p:cNvSpPr>
          <p:nvPr>
            <p:ph type="body" idx="1"/>
          </p:nvPr>
        </p:nvSpPr>
        <p:spPr>
          <a:xfrm>
            <a:off x="692233" y="1239767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SzPts val="1800"/>
              <a:buFont typeface="Noto Sans Symbols"/>
              <a:buChar char="⮚"/>
            </a:pPr>
            <a:r>
              <a:rPr lang="en-US"/>
              <a:t>Detailed Routing</a:t>
            </a:r>
            <a:endParaRPr/>
          </a:p>
        </p:txBody>
      </p:sp>
      <p:sp>
        <p:nvSpPr>
          <p:cNvPr id="406" name="Google Shape;406;ge89ab376cd_0_525"/>
          <p:cNvSpPr/>
          <p:nvPr/>
        </p:nvSpPr>
        <p:spPr>
          <a:xfrm>
            <a:off x="1057791" y="1978691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e89ab376cd_0_525"/>
          <p:cNvSpPr/>
          <p:nvPr/>
        </p:nvSpPr>
        <p:spPr>
          <a:xfrm rot="5400000">
            <a:off x="4800161" y="3565616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408" name="Google Shape;408;ge89ab376cd_0_525"/>
          <p:cNvSpPr/>
          <p:nvPr/>
        </p:nvSpPr>
        <p:spPr>
          <a:xfrm rot="-5400000">
            <a:off x="-149009" y="3565891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e89ab376cd_0_525"/>
          <p:cNvSpPr/>
          <p:nvPr/>
        </p:nvSpPr>
        <p:spPr>
          <a:xfrm>
            <a:off x="1260991" y="2142625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89ab376cd_0_525"/>
          <p:cNvSpPr/>
          <p:nvPr/>
        </p:nvSpPr>
        <p:spPr>
          <a:xfrm>
            <a:off x="1260991" y="5005900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411" name="Google Shape;411;ge89ab376cd_0_525"/>
          <p:cNvSpPr/>
          <p:nvPr/>
        </p:nvSpPr>
        <p:spPr>
          <a:xfrm>
            <a:off x="1260991" y="2791491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89ab376cd_0_525"/>
          <p:cNvSpPr/>
          <p:nvPr/>
        </p:nvSpPr>
        <p:spPr>
          <a:xfrm>
            <a:off x="1260991" y="4518691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e89ab376cd_0_525"/>
          <p:cNvSpPr/>
          <p:nvPr/>
        </p:nvSpPr>
        <p:spPr>
          <a:xfrm>
            <a:off x="6202444" y="2791489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89ab376cd_0_525"/>
          <p:cNvSpPr/>
          <p:nvPr/>
        </p:nvSpPr>
        <p:spPr>
          <a:xfrm>
            <a:off x="6202443" y="4518689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89ab376cd_0_525"/>
          <p:cNvSpPr txBox="1"/>
          <p:nvPr/>
        </p:nvSpPr>
        <p:spPr>
          <a:xfrm>
            <a:off x="1287184" y="2801680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416" name="Google Shape;416;ge89ab376cd_0_525"/>
          <p:cNvSpPr txBox="1"/>
          <p:nvPr/>
        </p:nvSpPr>
        <p:spPr>
          <a:xfrm>
            <a:off x="1287184" y="4528295"/>
            <a:ext cx="372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417" name="Google Shape;417;ge89ab376cd_0_525"/>
          <p:cNvSpPr txBox="1"/>
          <p:nvPr/>
        </p:nvSpPr>
        <p:spPr>
          <a:xfrm>
            <a:off x="6228668" y="2834040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418" name="Google Shape;418;ge89ab376cd_0_525"/>
          <p:cNvSpPr txBox="1"/>
          <p:nvPr/>
        </p:nvSpPr>
        <p:spPr>
          <a:xfrm>
            <a:off x="6215555" y="4546903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419" name="Google Shape;419;ge89ab376cd_0_525"/>
          <p:cNvSpPr/>
          <p:nvPr/>
        </p:nvSpPr>
        <p:spPr>
          <a:xfrm>
            <a:off x="1667391" y="300781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e89ab376cd_0_525"/>
          <p:cNvSpPr/>
          <p:nvPr/>
        </p:nvSpPr>
        <p:spPr>
          <a:xfrm rot="10800000">
            <a:off x="1667561" y="2521104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e89ab376cd_0_525"/>
          <p:cNvSpPr/>
          <p:nvPr/>
        </p:nvSpPr>
        <p:spPr>
          <a:xfrm>
            <a:off x="1667391" y="350556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e89ab376cd_0_525"/>
          <p:cNvSpPr/>
          <p:nvPr/>
        </p:nvSpPr>
        <p:spPr>
          <a:xfrm>
            <a:off x="1667391" y="4003307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e89ab376cd_0_525"/>
          <p:cNvSpPr/>
          <p:nvPr/>
        </p:nvSpPr>
        <p:spPr>
          <a:xfrm>
            <a:off x="1667391" y="4501051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e89ab376cd_0_525"/>
          <p:cNvSpPr/>
          <p:nvPr/>
        </p:nvSpPr>
        <p:spPr>
          <a:xfrm>
            <a:off x="3336697" y="3018705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e89ab376cd_0_525"/>
          <p:cNvSpPr/>
          <p:nvPr/>
        </p:nvSpPr>
        <p:spPr>
          <a:xfrm>
            <a:off x="4207391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e89ab376cd_0_525"/>
          <p:cNvSpPr/>
          <p:nvPr/>
        </p:nvSpPr>
        <p:spPr>
          <a:xfrm>
            <a:off x="3811035" y="398856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27" name="Google Shape;427;ge89ab376cd_0_525"/>
          <p:cNvSpPr/>
          <p:nvPr/>
        </p:nvSpPr>
        <p:spPr>
          <a:xfrm>
            <a:off x="4918591" y="403021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89ab376cd_0_525"/>
          <p:cNvSpPr/>
          <p:nvPr/>
        </p:nvSpPr>
        <p:spPr>
          <a:xfrm>
            <a:off x="2400001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e89ab376cd_0_525"/>
          <p:cNvSpPr/>
          <p:nvPr/>
        </p:nvSpPr>
        <p:spPr>
          <a:xfrm>
            <a:off x="5003037" y="3007489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e89ab376cd_0_525"/>
          <p:cNvSpPr/>
          <p:nvPr/>
        </p:nvSpPr>
        <p:spPr>
          <a:xfrm>
            <a:off x="3038991" y="398856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e89ab376cd_0_525"/>
          <p:cNvSpPr/>
          <p:nvPr/>
        </p:nvSpPr>
        <p:spPr>
          <a:xfrm>
            <a:off x="2276991" y="398550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ge89ab376cd_0_525"/>
          <p:cNvCxnSpPr>
            <a:endCxn id="428" idx="1"/>
          </p:cNvCxnSpPr>
          <p:nvPr/>
        </p:nvCxnSpPr>
        <p:spPr>
          <a:xfrm>
            <a:off x="1667201" y="2890689"/>
            <a:ext cx="732800" cy="3656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e89ab376cd_0_525"/>
          <p:cNvCxnSpPr/>
          <p:nvPr/>
        </p:nvCxnSpPr>
        <p:spPr>
          <a:xfrm>
            <a:off x="2908001" y="3278793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e89ab376cd_0_525"/>
          <p:cNvCxnSpPr>
            <a:endCxn id="425" idx="1"/>
          </p:cNvCxnSpPr>
          <p:nvPr/>
        </p:nvCxnSpPr>
        <p:spPr>
          <a:xfrm rot="10800000" flipH="1">
            <a:off x="3844591" y="3256289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ge89ab376cd_0_525"/>
          <p:cNvCxnSpPr>
            <a:endCxn id="429" idx="1"/>
          </p:cNvCxnSpPr>
          <p:nvPr/>
        </p:nvCxnSpPr>
        <p:spPr>
          <a:xfrm>
            <a:off x="4723437" y="3256289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ge89ab376cd_0_525"/>
          <p:cNvCxnSpPr>
            <a:stCxn id="417" idx="1"/>
          </p:cNvCxnSpPr>
          <p:nvPr/>
        </p:nvCxnSpPr>
        <p:spPr>
          <a:xfrm rot="10800000" flipV="1">
            <a:off x="5533468" y="2926372"/>
            <a:ext cx="695200" cy="477267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ge89ab376cd_0_525"/>
          <p:cNvCxnSpPr/>
          <p:nvPr/>
        </p:nvCxnSpPr>
        <p:spPr>
          <a:xfrm flipH="1">
            <a:off x="1667391" y="4252177"/>
            <a:ext cx="609600" cy="3588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ge89ab376cd_0_525"/>
          <p:cNvCxnSpPr/>
          <p:nvPr/>
        </p:nvCxnSpPr>
        <p:spPr>
          <a:xfrm>
            <a:off x="2784991" y="4279085"/>
            <a:ext cx="254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9" name="Google Shape;439;ge89ab376cd_0_525"/>
          <p:cNvCxnSpPr/>
          <p:nvPr/>
        </p:nvCxnSpPr>
        <p:spPr>
          <a:xfrm>
            <a:off x="3557035" y="4283320"/>
            <a:ext cx="254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ge89ab376cd_0_525"/>
          <p:cNvCxnSpPr/>
          <p:nvPr/>
        </p:nvCxnSpPr>
        <p:spPr>
          <a:xfrm rot="10800000" flipH="1">
            <a:off x="4334391" y="4278920"/>
            <a:ext cx="584400" cy="4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ge89ab376cd_0_525"/>
          <p:cNvCxnSpPr/>
          <p:nvPr/>
        </p:nvCxnSpPr>
        <p:spPr>
          <a:xfrm>
            <a:off x="5426591" y="4273297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ge89ab376cd_0_525"/>
          <p:cNvCxnSpPr/>
          <p:nvPr/>
        </p:nvCxnSpPr>
        <p:spPr>
          <a:xfrm>
            <a:off x="5963156" y="4639700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3" name="Google Shape;443;ge89ab376cd_0_525"/>
          <p:cNvSpPr txBox="1"/>
          <p:nvPr/>
        </p:nvSpPr>
        <p:spPr>
          <a:xfrm>
            <a:off x="7315200" y="2798201"/>
            <a:ext cx="49632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Actual interconnects established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Least detoured path considered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iterations are performed to overcome Design Rule Violations</a:t>
            </a:r>
            <a:endParaRPr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89ab376cd_0_578"/>
          <p:cNvSpPr txBox="1">
            <a:spLocks noGrp="1"/>
          </p:cNvSpPr>
          <p:nvPr>
            <p:ph type="title"/>
          </p:nvPr>
        </p:nvSpPr>
        <p:spPr>
          <a:xfrm>
            <a:off x="183205" y="408159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Maze Routing - LEE’s Algorithm</a:t>
            </a:r>
            <a:endParaRPr dirty="0"/>
          </a:p>
        </p:txBody>
      </p:sp>
      <p:sp>
        <p:nvSpPr>
          <p:cNvPr id="449" name="Google Shape;449;ge89ab376cd_0_578"/>
          <p:cNvSpPr txBox="1">
            <a:spLocks noGrp="1"/>
          </p:cNvSpPr>
          <p:nvPr>
            <p:ph type="body" idx="1"/>
          </p:nvPr>
        </p:nvSpPr>
        <p:spPr>
          <a:xfrm>
            <a:off x="609600" y="1113100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1800"/>
            </a:pPr>
            <a:r>
              <a:rPr lang="en-US" sz="2000" dirty="0"/>
              <a:t>A commonly used Algorithm,</a:t>
            </a:r>
            <a:endParaRPr sz="2000"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sz="2000" dirty="0"/>
              <a:t>Path between two points is found and connection established</a:t>
            </a:r>
            <a:endParaRPr sz="2000"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sz="2000" dirty="0"/>
              <a:t>The idea is to create a path between Source and Target of two cells,</a:t>
            </a:r>
            <a:endParaRPr sz="2000" dirty="0"/>
          </a:p>
        </p:txBody>
      </p:sp>
      <p:sp>
        <p:nvSpPr>
          <p:cNvPr id="450" name="Google Shape;450;ge89ab376cd_0_578"/>
          <p:cNvSpPr/>
          <p:nvPr/>
        </p:nvSpPr>
        <p:spPr>
          <a:xfrm>
            <a:off x="2527941" y="2359330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503;ge89ab376cd_0_632"/>
          <p:cNvSpPr/>
          <p:nvPr/>
        </p:nvSpPr>
        <p:spPr>
          <a:xfrm rot="5400000">
            <a:off x="6237912" y="3908832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37" name="Google Shape;504;ge89ab376cd_0_632"/>
          <p:cNvSpPr/>
          <p:nvPr/>
        </p:nvSpPr>
        <p:spPr>
          <a:xfrm rot="-5400000">
            <a:off x="1288741" y="3909106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05;ge89ab376cd_0_632"/>
          <p:cNvSpPr/>
          <p:nvPr/>
        </p:nvSpPr>
        <p:spPr>
          <a:xfrm>
            <a:off x="2698741" y="2485841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06;ge89ab376cd_0_632"/>
          <p:cNvSpPr/>
          <p:nvPr/>
        </p:nvSpPr>
        <p:spPr>
          <a:xfrm>
            <a:off x="2698741" y="5349116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0" name="Google Shape;507;ge89ab376cd_0_632"/>
          <p:cNvSpPr/>
          <p:nvPr/>
        </p:nvSpPr>
        <p:spPr>
          <a:xfrm>
            <a:off x="3117708" y="335103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508;ge89ab376cd_0_632"/>
          <p:cNvSpPr/>
          <p:nvPr/>
        </p:nvSpPr>
        <p:spPr>
          <a:xfrm rot="10800000">
            <a:off x="3105312" y="2864248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509;ge89ab376cd_0_632"/>
          <p:cNvSpPr/>
          <p:nvPr/>
        </p:nvSpPr>
        <p:spPr>
          <a:xfrm>
            <a:off x="3105141" y="3848778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510;ge89ab376cd_0_632"/>
          <p:cNvSpPr/>
          <p:nvPr/>
        </p:nvSpPr>
        <p:spPr>
          <a:xfrm>
            <a:off x="3105141" y="4346522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11;ge89ab376cd_0_632"/>
          <p:cNvSpPr/>
          <p:nvPr/>
        </p:nvSpPr>
        <p:spPr>
          <a:xfrm>
            <a:off x="3105141" y="484426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12;ge89ab376cd_0_632"/>
          <p:cNvSpPr/>
          <p:nvPr/>
        </p:nvSpPr>
        <p:spPr>
          <a:xfrm rot="10800000">
            <a:off x="3105312" y="311312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13;ge89ab376cd_0_632"/>
          <p:cNvSpPr/>
          <p:nvPr/>
        </p:nvSpPr>
        <p:spPr>
          <a:xfrm>
            <a:off x="3105141" y="509314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514;ge89ab376cd_0_632"/>
          <p:cNvSpPr/>
          <p:nvPr/>
        </p:nvSpPr>
        <p:spPr>
          <a:xfrm>
            <a:off x="3105141" y="3599906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515;ge89ab376cd_0_632"/>
          <p:cNvSpPr/>
          <p:nvPr/>
        </p:nvSpPr>
        <p:spPr>
          <a:xfrm>
            <a:off x="3105141" y="409990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516;ge89ab376cd_0_632"/>
          <p:cNvSpPr/>
          <p:nvPr/>
        </p:nvSpPr>
        <p:spPr>
          <a:xfrm>
            <a:off x="3105141" y="458065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517;ge89ab376cd_0_632"/>
          <p:cNvSpPr/>
          <p:nvPr/>
        </p:nvSpPr>
        <p:spPr>
          <a:xfrm>
            <a:off x="3317649" y="2869336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518;ge89ab376cd_0_632"/>
          <p:cNvSpPr/>
          <p:nvPr/>
        </p:nvSpPr>
        <p:spPr>
          <a:xfrm>
            <a:off x="3736151" y="2869336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519;ge89ab376cd_0_632"/>
          <p:cNvSpPr/>
          <p:nvPr/>
        </p:nvSpPr>
        <p:spPr>
          <a:xfrm>
            <a:off x="4123799" y="2876177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520;ge89ab376cd_0_632"/>
          <p:cNvSpPr/>
          <p:nvPr/>
        </p:nvSpPr>
        <p:spPr>
          <a:xfrm>
            <a:off x="4511448" y="2876177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521;ge89ab376cd_0_632"/>
          <p:cNvSpPr/>
          <p:nvPr/>
        </p:nvSpPr>
        <p:spPr>
          <a:xfrm>
            <a:off x="4925784" y="2876177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522;ge89ab376cd_0_632"/>
          <p:cNvSpPr/>
          <p:nvPr/>
        </p:nvSpPr>
        <p:spPr>
          <a:xfrm>
            <a:off x="5412268" y="2869317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523;ge89ab376cd_0_632"/>
          <p:cNvSpPr/>
          <p:nvPr/>
        </p:nvSpPr>
        <p:spPr>
          <a:xfrm>
            <a:off x="5863991" y="286933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524;ge89ab376cd_0_632"/>
          <p:cNvSpPr/>
          <p:nvPr/>
        </p:nvSpPr>
        <p:spPr>
          <a:xfrm>
            <a:off x="6746649" y="2876177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525;ge89ab376cd_0_632"/>
          <p:cNvSpPr/>
          <p:nvPr/>
        </p:nvSpPr>
        <p:spPr>
          <a:xfrm>
            <a:off x="6340249" y="286933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526;ge89ab376cd_0_632"/>
          <p:cNvSpPr/>
          <p:nvPr/>
        </p:nvSpPr>
        <p:spPr>
          <a:xfrm>
            <a:off x="7153049" y="2864176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527;ge89ab376cd_0_632"/>
          <p:cNvSpPr/>
          <p:nvPr/>
        </p:nvSpPr>
        <p:spPr>
          <a:xfrm>
            <a:off x="3939369" y="3350710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528;ge89ab376cd_0_632"/>
          <p:cNvSpPr txBox="1"/>
          <p:nvPr/>
        </p:nvSpPr>
        <p:spPr>
          <a:xfrm>
            <a:off x="4123799" y="3973215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529;ge89ab376cd_0_632"/>
          <p:cNvSpPr txBox="1"/>
          <p:nvPr/>
        </p:nvSpPr>
        <p:spPr>
          <a:xfrm>
            <a:off x="4130692" y="3868950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163" name="Google Shape;530;ge89ab376cd_0_632"/>
          <p:cNvSpPr txBox="1"/>
          <p:nvPr/>
        </p:nvSpPr>
        <p:spPr>
          <a:xfrm>
            <a:off x="4130693" y="4111491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64" name="Google Shape;531;ge89ab376cd_0_632"/>
          <p:cNvSpPr txBox="1"/>
          <p:nvPr/>
        </p:nvSpPr>
        <p:spPr>
          <a:xfrm>
            <a:off x="4123799" y="4352804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65" name="Google Shape;532;ge89ab376cd_0_632"/>
          <p:cNvSpPr txBox="1"/>
          <p:nvPr/>
        </p:nvSpPr>
        <p:spPr>
          <a:xfrm>
            <a:off x="4327241" y="4340162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66" name="Google Shape;533;ge89ab376cd_0_632"/>
          <p:cNvSpPr txBox="1"/>
          <p:nvPr/>
        </p:nvSpPr>
        <p:spPr>
          <a:xfrm>
            <a:off x="4326999" y="4111490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67" name="Google Shape;534;ge89ab376cd_0_632"/>
          <p:cNvSpPr txBox="1"/>
          <p:nvPr/>
        </p:nvSpPr>
        <p:spPr>
          <a:xfrm>
            <a:off x="4516895" y="4340162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68" name="Google Shape;535;ge89ab376cd_0_632"/>
          <p:cNvSpPr txBox="1"/>
          <p:nvPr/>
        </p:nvSpPr>
        <p:spPr>
          <a:xfrm>
            <a:off x="4524719" y="4108246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69" name="Google Shape;536;ge89ab376cd_0_632"/>
          <p:cNvSpPr txBox="1"/>
          <p:nvPr/>
        </p:nvSpPr>
        <p:spPr>
          <a:xfrm>
            <a:off x="4706796" y="4340162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170" name="Google Shape;537;ge89ab376cd_0_632"/>
          <p:cNvSpPr txBox="1"/>
          <p:nvPr/>
        </p:nvSpPr>
        <p:spPr>
          <a:xfrm>
            <a:off x="4701947" y="4115674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1" name="Google Shape;538;ge89ab376cd_0_632"/>
          <p:cNvSpPr txBox="1"/>
          <p:nvPr/>
        </p:nvSpPr>
        <p:spPr>
          <a:xfrm>
            <a:off x="4920936" y="4340162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172" name="Google Shape;539;ge89ab376cd_0_632"/>
          <p:cNvSpPr txBox="1"/>
          <p:nvPr/>
        </p:nvSpPr>
        <p:spPr>
          <a:xfrm>
            <a:off x="4925781" y="410685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73" name="Google Shape;540;ge89ab376cd_0_632"/>
          <p:cNvSpPr txBox="1"/>
          <p:nvPr/>
        </p:nvSpPr>
        <p:spPr>
          <a:xfrm>
            <a:off x="4326999" y="3866664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74" name="Google Shape;541;ge89ab376cd_0_632"/>
          <p:cNvSpPr txBox="1"/>
          <p:nvPr/>
        </p:nvSpPr>
        <p:spPr>
          <a:xfrm>
            <a:off x="4518165" y="3869495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75" name="Google Shape;542;ge89ab376cd_0_632"/>
          <p:cNvSpPr txBox="1"/>
          <p:nvPr/>
        </p:nvSpPr>
        <p:spPr>
          <a:xfrm>
            <a:off x="4701948" y="3860638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6" name="Google Shape;543;ge89ab376cd_0_632"/>
          <p:cNvSpPr txBox="1"/>
          <p:nvPr/>
        </p:nvSpPr>
        <p:spPr>
          <a:xfrm>
            <a:off x="4929171" y="386063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7" name="Google Shape;544;ge89ab376cd_0_632"/>
          <p:cNvSpPr txBox="1"/>
          <p:nvPr/>
        </p:nvSpPr>
        <p:spPr>
          <a:xfrm>
            <a:off x="3937779" y="3866664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dirty="0"/>
          </a:p>
        </p:txBody>
      </p:sp>
      <p:sp>
        <p:nvSpPr>
          <p:cNvPr id="178" name="Google Shape;545;ge89ab376cd_0_632"/>
          <p:cNvSpPr txBox="1"/>
          <p:nvPr/>
        </p:nvSpPr>
        <p:spPr>
          <a:xfrm>
            <a:off x="3734579" y="38603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179" name="Google Shape;546;ge89ab376cd_0_632"/>
          <p:cNvSpPr txBox="1"/>
          <p:nvPr/>
        </p:nvSpPr>
        <p:spPr>
          <a:xfrm>
            <a:off x="3939349" y="4116587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sp>
        <p:nvSpPr>
          <p:cNvPr id="181" name="Google Shape;595;ge89ab376cd_0_632"/>
          <p:cNvSpPr/>
          <p:nvPr/>
        </p:nvSpPr>
        <p:spPr>
          <a:xfrm>
            <a:off x="5124136" y="4346220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596;ge89ab376cd_0_632"/>
          <p:cNvSpPr txBox="1"/>
          <p:nvPr/>
        </p:nvSpPr>
        <p:spPr>
          <a:xfrm>
            <a:off x="5141596" y="4372154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3" name="Google Shape;599;ge89ab376cd_0_632"/>
          <p:cNvSpPr txBox="1"/>
          <p:nvPr/>
        </p:nvSpPr>
        <p:spPr>
          <a:xfrm>
            <a:off x="4712220" y="360770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4" name="Google Shape;600;ge89ab376cd_0_632"/>
          <p:cNvSpPr txBox="1"/>
          <p:nvPr/>
        </p:nvSpPr>
        <p:spPr>
          <a:xfrm>
            <a:off x="3743133" y="360771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185" name="Google Shape;601;ge89ab376cd_0_632"/>
          <p:cNvSpPr txBox="1"/>
          <p:nvPr/>
        </p:nvSpPr>
        <p:spPr>
          <a:xfrm>
            <a:off x="3733333" y="4107878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6" name="Google Shape;602;ge89ab376cd_0_632"/>
          <p:cNvSpPr txBox="1"/>
          <p:nvPr/>
        </p:nvSpPr>
        <p:spPr>
          <a:xfrm>
            <a:off x="4938431" y="36077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87" name="Google Shape;603;ge89ab376cd_0_632"/>
          <p:cNvSpPr txBox="1"/>
          <p:nvPr/>
        </p:nvSpPr>
        <p:spPr>
          <a:xfrm>
            <a:off x="3950867" y="4347728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8" name="Google Shape;604;ge89ab376cd_0_632"/>
          <p:cNvSpPr txBox="1"/>
          <p:nvPr/>
        </p:nvSpPr>
        <p:spPr>
          <a:xfrm>
            <a:off x="3733320" y="435232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9" name="Google Shape;605;ge89ab376cd_0_632"/>
          <p:cNvSpPr txBox="1"/>
          <p:nvPr/>
        </p:nvSpPr>
        <p:spPr>
          <a:xfrm>
            <a:off x="3733331" y="46005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0" name="Google Shape;606;ge89ab376cd_0_632"/>
          <p:cNvSpPr txBox="1"/>
          <p:nvPr/>
        </p:nvSpPr>
        <p:spPr>
          <a:xfrm>
            <a:off x="3529681" y="458920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91" name="Google Shape;607;ge89ab376cd_0_632"/>
          <p:cNvSpPr txBox="1"/>
          <p:nvPr/>
        </p:nvSpPr>
        <p:spPr>
          <a:xfrm>
            <a:off x="3531115" y="434774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2" name="Google Shape;608;ge89ab376cd_0_632"/>
          <p:cNvSpPr txBox="1"/>
          <p:nvPr/>
        </p:nvSpPr>
        <p:spPr>
          <a:xfrm>
            <a:off x="3513583" y="4101220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3" name="Google Shape;609;ge89ab376cd_0_632"/>
          <p:cNvSpPr txBox="1"/>
          <p:nvPr/>
        </p:nvSpPr>
        <p:spPr>
          <a:xfrm>
            <a:off x="3526380" y="3851685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4" name="Google Shape;610;ge89ab376cd_0_632"/>
          <p:cNvSpPr txBox="1"/>
          <p:nvPr/>
        </p:nvSpPr>
        <p:spPr>
          <a:xfrm>
            <a:off x="3532274" y="3587017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5" name="Google Shape;611;ge89ab376cd_0_632"/>
          <p:cNvSpPr txBox="1"/>
          <p:nvPr/>
        </p:nvSpPr>
        <p:spPr>
          <a:xfrm>
            <a:off x="3943964" y="458919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196" name="Google Shape;612;ge89ab376cd_0_632"/>
          <p:cNvSpPr txBox="1"/>
          <p:nvPr/>
        </p:nvSpPr>
        <p:spPr>
          <a:xfrm>
            <a:off x="4129800" y="4602295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7" name="Google Shape;613;ge89ab376cd_0_632"/>
          <p:cNvSpPr txBox="1"/>
          <p:nvPr/>
        </p:nvSpPr>
        <p:spPr>
          <a:xfrm>
            <a:off x="4333764" y="4589208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8" name="Google Shape;614;ge89ab376cd_0_632"/>
          <p:cNvSpPr txBox="1"/>
          <p:nvPr/>
        </p:nvSpPr>
        <p:spPr>
          <a:xfrm>
            <a:off x="4514536" y="4594526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9" name="Google Shape;615;ge89ab376cd_0_632"/>
          <p:cNvSpPr txBox="1"/>
          <p:nvPr/>
        </p:nvSpPr>
        <p:spPr>
          <a:xfrm>
            <a:off x="4714752" y="459354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0" name="Google Shape;616;ge89ab376cd_0_632"/>
          <p:cNvSpPr txBox="1"/>
          <p:nvPr/>
        </p:nvSpPr>
        <p:spPr>
          <a:xfrm>
            <a:off x="4932381" y="459222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201" name="Google Shape;613;ge89ab376cd_0_632"/>
          <p:cNvSpPr txBox="1"/>
          <p:nvPr/>
        </p:nvSpPr>
        <p:spPr>
          <a:xfrm>
            <a:off x="4130599" y="4846723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2" name="Google Shape;614;ge89ab376cd_0_632"/>
          <p:cNvSpPr txBox="1"/>
          <p:nvPr/>
        </p:nvSpPr>
        <p:spPr>
          <a:xfrm>
            <a:off x="4327801" y="485267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3" name="Google Shape;614;ge89ab376cd_0_632"/>
          <p:cNvSpPr txBox="1"/>
          <p:nvPr/>
        </p:nvSpPr>
        <p:spPr>
          <a:xfrm>
            <a:off x="3934576" y="484930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4" name="Google Shape;614;ge89ab376cd_0_632"/>
          <p:cNvSpPr txBox="1"/>
          <p:nvPr/>
        </p:nvSpPr>
        <p:spPr>
          <a:xfrm>
            <a:off x="4134323" y="509697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5" name="Google Shape;606;ge89ab376cd_0_632"/>
          <p:cNvSpPr txBox="1"/>
          <p:nvPr/>
        </p:nvSpPr>
        <p:spPr>
          <a:xfrm>
            <a:off x="3323948" y="434877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6" name="Google Shape;607;ge89ab376cd_0_632"/>
          <p:cNvSpPr txBox="1"/>
          <p:nvPr/>
        </p:nvSpPr>
        <p:spPr>
          <a:xfrm>
            <a:off x="3328358" y="4098734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7" name="Google Shape;615;ge89ab376cd_0_632"/>
          <p:cNvSpPr txBox="1"/>
          <p:nvPr/>
        </p:nvSpPr>
        <p:spPr>
          <a:xfrm>
            <a:off x="4517540" y="48456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8" name="Google Shape;615;ge89ab376cd_0_632"/>
          <p:cNvSpPr txBox="1"/>
          <p:nvPr/>
        </p:nvSpPr>
        <p:spPr>
          <a:xfrm>
            <a:off x="4319746" y="508550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9" name="Google Shape;615;ge89ab376cd_0_632"/>
          <p:cNvSpPr txBox="1"/>
          <p:nvPr/>
        </p:nvSpPr>
        <p:spPr>
          <a:xfrm>
            <a:off x="3944795" y="5094296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0" name="Google Shape;615;ge89ab376cd_0_632"/>
          <p:cNvSpPr txBox="1"/>
          <p:nvPr/>
        </p:nvSpPr>
        <p:spPr>
          <a:xfrm>
            <a:off x="3747084" y="484984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1" name="Google Shape;615;ge89ab376cd_0_632"/>
          <p:cNvSpPr txBox="1"/>
          <p:nvPr/>
        </p:nvSpPr>
        <p:spPr>
          <a:xfrm>
            <a:off x="3115171" y="409648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2" name="Google Shape;608;ge89ab376cd_0_632"/>
          <p:cNvSpPr txBox="1"/>
          <p:nvPr/>
        </p:nvSpPr>
        <p:spPr>
          <a:xfrm>
            <a:off x="3314307" y="385292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213" name="Google Shape;608;ge89ab376cd_0_632"/>
          <p:cNvSpPr txBox="1"/>
          <p:nvPr/>
        </p:nvSpPr>
        <p:spPr>
          <a:xfrm>
            <a:off x="3105842" y="3857895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4" name="Google Shape;608;ge89ab376cd_0_632"/>
          <p:cNvSpPr txBox="1"/>
          <p:nvPr/>
        </p:nvSpPr>
        <p:spPr>
          <a:xfrm>
            <a:off x="3321032" y="3618471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077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89ab376cd_0_632"/>
          <p:cNvSpPr/>
          <p:nvPr/>
        </p:nvSpPr>
        <p:spPr>
          <a:xfrm>
            <a:off x="303492" y="1598939"/>
            <a:ext cx="5927600" cy="38668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ge89ab376cd_0_632"/>
          <p:cNvSpPr txBox="1">
            <a:spLocks noGrp="1"/>
          </p:cNvSpPr>
          <p:nvPr>
            <p:ph type="title"/>
          </p:nvPr>
        </p:nvSpPr>
        <p:spPr>
          <a:xfrm>
            <a:off x="183172" y="673725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LEE’s Algorithm</a:t>
            </a:r>
            <a:endParaRPr/>
          </a:p>
        </p:txBody>
      </p:sp>
      <p:sp>
        <p:nvSpPr>
          <p:cNvPr id="503" name="Google Shape;503;ge89ab376cd_0_632"/>
          <p:cNvSpPr/>
          <p:nvPr/>
        </p:nvSpPr>
        <p:spPr>
          <a:xfrm rot="5400000">
            <a:off x="4180512" y="3344055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504" name="Google Shape;504;ge89ab376cd_0_632"/>
          <p:cNvSpPr/>
          <p:nvPr/>
        </p:nvSpPr>
        <p:spPr>
          <a:xfrm rot="-5400000">
            <a:off x="-768659" y="3344329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e89ab376cd_0_632"/>
          <p:cNvSpPr/>
          <p:nvPr/>
        </p:nvSpPr>
        <p:spPr>
          <a:xfrm>
            <a:off x="641341" y="1921064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e89ab376cd_0_632"/>
          <p:cNvSpPr/>
          <p:nvPr/>
        </p:nvSpPr>
        <p:spPr>
          <a:xfrm>
            <a:off x="641341" y="4784339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507" name="Google Shape;507;ge89ab376cd_0_632"/>
          <p:cNvSpPr/>
          <p:nvPr/>
        </p:nvSpPr>
        <p:spPr>
          <a:xfrm>
            <a:off x="1060308" y="2786256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e89ab376cd_0_632"/>
          <p:cNvSpPr/>
          <p:nvPr/>
        </p:nvSpPr>
        <p:spPr>
          <a:xfrm rot="10800000">
            <a:off x="1047912" y="229947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e89ab376cd_0_632"/>
          <p:cNvSpPr/>
          <p:nvPr/>
        </p:nvSpPr>
        <p:spPr>
          <a:xfrm>
            <a:off x="1047741" y="3284001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e89ab376cd_0_632"/>
          <p:cNvSpPr/>
          <p:nvPr/>
        </p:nvSpPr>
        <p:spPr>
          <a:xfrm>
            <a:off x="1047741" y="3781745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e89ab376cd_0_632"/>
          <p:cNvSpPr/>
          <p:nvPr/>
        </p:nvSpPr>
        <p:spPr>
          <a:xfrm>
            <a:off x="1047741" y="4279489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e89ab376cd_0_632"/>
          <p:cNvSpPr/>
          <p:nvPr/>
        </p:nvSpPr>
        <p:spPr>
          <a:xfrm rot="10800000">
            <a:off x="1047912" y="254834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e89ab376cd_0_632"/>
          <p:cNvSpPr/>
          <p:nvPr/>
        </p:nvSpPr>
        <p:spPr>
          <a:xfrm>
            <a:off x="1047741" y="452836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e89ab376cd_0_632"/>
          <p:cNvSpPr/>
          <p:nvPr/>
        </p:nvSpPr>
        <p:spPr>
          <a:xfrm>
            <a:off x="1047741" y="3035129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e89ab376cd_0_632"/>
          <p:cNvSpPr/>
          <p:nvPr/>
        </p:nvSpPr>
        <p:spPr>
          <a:xfrm>
            <a:off x="1047741" y="3535129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e89ab376cd_0_632"/>
          <p:cNvSpPr/>
          <p:nvPr/>
        </p:nvSpPr>
        <p:spPr>
          <a:xfrm>
            <a:off x="1047741" y="4015873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89ab376cd_0_632"/>
          <p:cNvSpPr/>
          <p:nvPr/>
        </p:nvSpPr>
        <p:spPr>
          <a:xfrm>
            <a:off x="1260249" y="2304559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e89ab376cd_0_632"/>
          <p:cNvSpPr/>
          <p:nvPr/>
        </p:nvSpPr>
        <p:spPr>
          <a:xfrm>
            <a:off x="1678751" y="2304559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e89ab376cd_0_632"/>
          <p:cNvSpPr/>
          <p:nvPr/>
        </p:nvSpPr>
        <p:spPr>
          <a:xfrm>
            <a:off x="2066399" y="2311400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e89ab376cd_0_632"/>
          <p:cNvSpPr/>
          <p:nvPr/>
        </p:nvSpPr>
        <p:spPr>
          <a:xfrm>
            <a:off x="2454048" y="2311400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e89ab376cd_0_632"/>
          <p:cNvSpPr/>
          <p:nvPr/>
        </p:nvSpPr>
        <p:spPr>
          <a:xfrm>
            <a:off x="2868384" y="2311400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e89ab376cd_0_632"/>
          <p:cNvSpPr/>
          <p:nvPr/>
        </p:nvSpPr>
        <p:spPr>
          <a:xfrm>
            <a:off x="3354868" y="230454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e89ab376cd_0_632"/>
          <p:cNvSpPr/>
          <p:nvPr/>
        </p:nvSpPr>
        <p:spPr>
          <a:xfrm>
            <a:off x="3806591" y="230455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e89ab376cd_0_632"/>
          <p:cNvSpPr/>
          <p:nvPr/>
        </p:nvSpPr>
        <p:spPr>
          <a:xfrm>
            <a:off x="4689249" y="231140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e89ab376cd_0_632"/>
          <p:cNvSpPr/>
          <p:nvPr/>
        </p:nvSpPr>
        <p:spPr>
          <a:xfrm>
            <a:off x="4282849" y="230455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e89ab376cd_0_632"/>
          <p:cNvSpPr/>
          <p:nvPr/>
        </p:nvSpPr>
        <p:spPr>
          <a:xfrm>
            <a:off x="5095649" y="2299399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e89ab376cd_0_632"/>
          <p:cNvSpPr/>
          <p:nvPr/>
        </p:nvSpPr>
        <p:spPr>
          <a:xfrm>
            <a:off x="1881969" y="2785933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e89ab376cd_0_632"/>
          <p:cNvSpPr txBox="1"/>
          <p:nvPr/>
        </p:nvSpPr>
        <p:spPr>
          <a:xfrm>
            <a:off x="2066399" y="3408438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e89ab376cd_0_632"/>
          <p:cNvSpPr txBox="1"/>
          <p:nvPr/>
        </p:nvSpPr>
        <p:spPr>
          <a:xfrm>
            <a:off x="2073292" y="3304173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530" name="Google Shape;530;ge89ab376cd_0_632"/>
          <p:cNvSpPr txBox="1"/>
          <p:nvPr/>
        </p:nvSpPr>
        <p:spPr>
          <a:xfrm>
            <a:off x="2073293" y="3546714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31" name="Google Shape;531;ge89ab376cd_0_632"/>
          <p:cNvSpPr txBox="1"/>
          <p:nvPr/>
        </p:nvSpPr>
        <p:spPr>
          <a:xfrm>
            <a:off x="2066399" y="3788027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532" name="Google Shape;532;ge89ab376cd_0_632"/>
          <p:cNvSpPr txBox="1"/>
          <p:nvPr/>
        </p:nvSpPr>
        <p:spPr>
          <a:xfrm>
            <a:off x="2269841" y="3775385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33" name="Google Shape;533;ge89ab376cd_0_632"/>
          <p:cNvSpPr txBox="1"/>
          <p:nvPr/>
        </p:nvSpPr>
        <p:spPr>
          <a:xfrm>
            <a:off x="2269599" y="3546713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534" name="Google Shape;534;ge89ab376cd_0_632"/>
          <p:cNvSpPr txBox="1"/>
          <p:nvPr/>
        </p:nvSpPr>
        <p:spPr>
          <a:xfrm>
            <a:off x="2459495" y="3775385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35" name="Google Shape;535;ge89ab376cd_0_632"/>
          <p:cNvSpPr txBox="1"/>
          <p:nvPr/>
        </p:nvSpPr>
        <p:spPr>
          <a:xfrm>
            <a:off x="2467319" y="3543469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36" name="Google Shape;536;ge89ab376cd_0_632"/>
          <p:cNvSpPr txBox="1"/>
          <p:nvPr/>
        </p:nvSpPr>
        <p:spPr>
          <a:xfrm>
            <a:off x="2649396" y="3775385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537" name="Google Shape;537;ge89ab376cd_0_632"/>
          <p:cNvSpPr txBox="1"/>
          <p:nvPr/>
        </p:nvSpPr>
        <p:spPr>
          <a:xfrm>
            <a:off x="2644547" y="3550897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38" name="Google Shape;538;ge89ab376cd_0_632"/>
          <p:cNvSpPr txBox="1"/>
          <p:nvPr/>
        </p:nvSpPr>
        <p:spPr>
          <a:xfrm>
            <a:off x="2863536" y="3775385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539" name="Google Shape;539;ge89ab376cd_0_632"/>
          <p:cNvSpPr txBox="1"/>
          <p:nvPr/>
        </p:nvSpPr>
        <p:spPr>
          <a:xfrm>
            <a:off x="2868381" y="354208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540" name="Google Shape;540;ge89ab376cd_0_632"/>
          <p:cNvSpPr txBox="1"/>
          <p:nvPr/>
        </p:nvSpPr>
        <p:spPr>
          <a:xfrm>
            <a:off x="2269599" y="3301887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41" name="Google Shape;541;ge89ab376cd_0_632"/>
          <p:cNvSpPr txBox="1"/>
          <p:nvPr/>
        </p:nvSpPr>
        <p:spPr>
          <a:xfrm>
            <a:off x="2460765" y="3304718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542" name="Google Shape;542;ge89ab376cd_0_632"/>
          <p:cNvSpPr txBox="1"/>
          <p:nvPr/>
        </p:nvSpPr>
        <p:spPr>
          <a:xfrm>
            <a:off x="2644548" y="3295861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543" name="Google Shape;543;ge89ab376cd_0_632"/>
          <p:cNvSpPr txBox="1"/>
          <p:nvPr/>
        </p:nvSpPr>
        <p:spPr>
          <a:xfrm>
            <a:off x="2871771" y="3295861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544" name="Google Shape;544;ge89ab376cd_0_632"/>
          <p:cNvSpPr txBox="1"/>
          <p:nvPr/>
        </p:nvSpPr>
        <p:spPr>
          <a:xfrm>
            <a:off x="1880379" y="3301887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545" name="Google Shape;545;ge89ab376cd_0_632"/>
          <p:cNvSpPr txBox="1"/>
          <p:nvPr/>
        </p:nvSpPr>
        <p:spPr>
          <a:xfrm>
            <a:off x="1677179" y="329558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546" name="Google Shape;546;ge89ab376cd_0_632"/>
          <p:cNvSpPr txBox="1"/>
          <p:nvPr/>
        </p:nvSpPr>
        <p:spPr>
          <a:xfrm>
            <a:off x="1881949" y="3551810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cxnSp>
        <p:nvCxnSpPr>
          <p:cNvPr id="591" name="Google Shape;591;ge89ab376cd_0_632"/>
          <p:cNvCxnSpPr>
            <a:stCxn id="529" idx="0"/>
          </p:cNvCxnSpPr>
          <p:nvPr/>
        </p:nvCxnSpPr>
        <p:spPr>
          <a:xfrm rot="16200000" flipH="1">
            <a:off x="2321720" y="3153945"/>
            <a:ext cx="597832" cy="898289"/>
          </a:xfrm>
          <a:prstGeom prst="bentConnector4">
            <a:avLst>
              <a:gd name="adj1" fmla="val 99913"/>
              <a:gd name="adj2" fmla="val 55466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3" name="Google Shape;593;ge89ab376cd_0_632"/>
          <p:cNvSpPr txBox="1"/>
          <p:nvPr/>
        </p:nvSpPr>
        <p:spPr>
          <a:xfrm>
            <a:off x="2835473" y="5553737"/>
            <a:ext cx="894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1</a:t>
            </a:r>
            <a:endParaRPr sz="2400"/>
          </a:p>
        </p:txBody>
      </p:sp>
      <p:sp>
        <p:nvSpPr>
          <p:cNvPr id="594" name="Google Shape;594;ge89ab376cd_0_632"/>
          <p:cNvSpPr txBox="1"/>
          <p:nvPr/>
        </p:nvSpPr>
        <p:spPr>
          <a:xfrm>
            <a:off x="8834429" y="5562597"/>
            <a:ext cx="8660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2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e89ab376cd_0_632"/>
          <p:cNvSpPr/>
          <p:nvPr/>
        </p:nvSpPr>
        <p:spPr>
          <a:xfrm>
            <a:off x="3066736" y="3781443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e89ab376cd_0_632"/>
          <p:cNvSpPr txBox="1"/>
          <p:nvPr/>
        </p:nvSpPr>
        <p:spPr>
          <a:xfrm>
            <a:off x="3084196" y="3807377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9" name="Google Shape;599;ge89ab376cd_0_632"/>
          <p:cNvSpPr txBox="1"/>
          <p:nvPr/>
        </p:nvSpPr>
        <p:spPr>
          <a:xfrm>
            <a:off x="2654820" y="304292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0" name="Google Shape;600;ge89ab376cd_0_632"/>
          <p:cNvSpPr txBox="1"/>
          <p:nvPr/>
        </p:nvSpPr>
        <p:spPr>
          <a:xfrm>
            <a:off x="1685733" y="3042934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601" name="Google Shape;601;ge89ab376cd_0_632"/>
          <p:cNvSpPr txBox="1"/>
          <p:nvPr/>
        </p:nvSpPr>
        <p:spPr>
          <a:xfrm>
            <a:off x="1675933" y="3543101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02" name="Google Shape;602;ge89ab376cd_0_632"/>
          <p:cNvSpPr txBox="1"/>
          <p:nvPr/>
        </p:nvSpPr>
        <p:spPr>
          <a:xfrm>
            <a:off x="2881031" y="30429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3" name="Google Shape;603;ge89ab376cd_0_632"/>
          <p:cNvSpPr txBox="1"/>
          <p:nvPr/>
        </p:nvSpPr>
        <p:spPr>
          <a:xfrm>
            <a:off x="1893467" y="3782951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04" name="Google Shape;604;ge89ab376cd_0_632"/>
          <p:cNvSpPr txBox="1"/>
          <p:nvPr/>
        </p:nvSpPr>
        <p:spPr>
          <a:xfrm>
            <a:off x="1675920" y="378754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5" name="Google Shape;605;ge89ab376cd_0_632"/>
          <p:cNvSpPr txBox="1"/>
          <p:nvPr/>
        </p:nvSpPr>
        <p:spPr>
          <a:xfrm>
            <a:off x="1675931" y="40357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6" name="Google Shape;606;ge89ab376cd_0_632"/>
          <p:cNvSpPr txBox="1"/>
          <p:nvPr/>
        </p:nvSpPr>
        <p:spPr>
          <a:xfrm>
            <a:off x="1472281" y="4024431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607" name="Google Shape;607;ge89ab376cd_0_632"/>
          <p:cNvSpPr txBox="1"/>
          <p:nvPr/>
        </p:nvSpPr>
        <p:spPr>
          <a:xfrm>
            <a:off x="1473715" y="378296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08" name="Google Shape;608;ge89ab376cd_0_632"/>
          <p:cNvSpPr txBox="1"/>
          <p:nvPr/>
        </p:nvSpPr>
        <p:spPr>
          <a:xfrm>
            <a:off x="1456183" y="3536443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609" name="Google Shape;609;ge89ab376cd_0_632"/>
          <p:cNvSpPr txBox="1"/>
          <p:nvPr/>
        </p:nvSpPr>
        <p:spPr>
          <a:xfrm>
            <a:off x="1468980" y="3286908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610" name="Google Shape;610;ge89ab376cd_0_632"/>
          <p:cNvSpPr txBox="1"/>
          <p:nvPr/>
        </p:nvSpPr>
        <p:spPr>
          <a:xfrm>
            <a:off x="1474874" y="3022240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611" name="Google Shape;611;ge89ab376cd_0_632"/>
          <p:cNvSpPr txBox="1"/>
          <p:nvPr/>
        </p:nvSpPr>
        <p:spPr>
          <a:xfrm>
            <a:off x="1886564" y="4024415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612" name="Google Shape;612;ge89ab376cd_0_632"/>
          <p:cNvSpPr txBox="1"/>
          <p:nvPr/>
        </p:nvSpPr>
        <p:spPr>
          <a:xfrm>
            <a:off x="2072400" y="4037518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613" name="Google Shape;613;ge89ab376cd_0_632"/>
          <p:cNvSpPr txBox="1"/>
          <p:nvPr/>
        </p:nvSpPr>
        <p:spPr>
          <a:xfrm>
            <a:off x="2276364" y="4024431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614" name="Google Shape;614;ge89ab376cd_0_632"/>
          <p:cNvSpPr txBox="1"/>
          <p:nvPr/>
        </p:nvSpPr>
        <p:spPr>
          <a:xfrm>
            <a:off x="2457136" y="4029749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615" name="Google Shape;615;ge89ab376cd_0_632"/>
          <p:cNvSpPr txBox="1"/>
          <p:nvPr/>
        </p:nvSpPr>
        <p:spPr>
          <a:xfrm>
            <a:off x="2657352" y="4028769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616" name="Google Shape;616;ge89ab376cd_0_632"/>
          <p:cNvSpPr txBox="1"/>
          <p:nvPr/>
        </p:nvSpPr>
        <p:spPr>
          <a:xfrm>
            <a:off x="2874981" y="402744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125" name="Google Shape;613;ge89ab376cd_0_632"/>
          <p:cNvSpPr txBox="1"/>
          <p:nvPr/>
        </p:nvSpPr>
        <p:spPr>
          <a:xfrm>
            <a:off x="2073199" y="428194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26" name="Google Shape;614;ge89ab376cd_0_632"/>
          <p:cNvSpPr txBox="1"/>
          <p:nvPr/>
        </p:nvSpPr>
        <p:spPr>
          <a:xfrm>
            <a:off x="2270401" y="428789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7" name="Google Shape;614;ge89ab376cd_0_632"/>
          <p:cNvSpPr txBox="1"/>
          <p:nvPr/>
        </p:nvSpPr>
        <p:spPr>
          <a:xfrm>
            <a:off x="1877176" y="4284531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8" name="Google Shape;614;ge89ab376cd_0_632"/>
          <p:cNvSpPr txBox="1"/>
          <p:nvPr/>
        </p:nvSpPr>
        <p:spPr>
          <a:xfrm>
            <a:off x="2076923" y="453219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29" name="Google Shape;606;ge89ab376cd_0_632"/>
          <p:cNvSpPr txBox="1"/>
          <p:nvPr/>
        </p:nvSpPr>
        <p:spPr>
          <a:xfrm>
            <a:off x="1266548" y="378399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0" name="Google Shape;607;ge89ab376cd_0_632"/>
          <p:cNvSpPr txBox="1"/>
          <p:nvPr/>
        </p:nvSpPr>
        <p:spPr>
          <a:xfrm>
            <a:off x="1270958" y="3533957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31" name="Google Shape;615;ge89ab376cd_0_632"/>
          <p:cNvSpPr txBox="1"/>
          <p:nvPr/>
        </p:nvSpPr>
        <p:spPr>
          <a:xfrm>
            <a:off x="2460140" y="428088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2" name="Google Shape;615;ge89ab376cd_0_632"/>
          <p:cNvSpPr txBox="1"/>
          <p:nvPr/>
        </p:nvSpPr>
        <p:spPr>
          <a:xfrm>
            <a:off x="2262346" y="452072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3" name="Google Shape;615;ge89ab376cd_0_632"/>
          <p:cNvSpPr txBox="1"/>
          <p:nvPr/>
        </p:nvSpPr>
        <p:spPr>
          <a:xfrm>
            <a:off x="1887395" y="4529519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4" name="Google Shape;615;ge89ab376cd_0_632"/>
          <p:cNvSpPr txBox="1"/>
          <p:nvPr/>
        </p:nvSpPr>
        <p:spPr>
          <a:xfrm>
            <a:off x="1689684" y="4285063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5" name="Google Shape;615;ge89ab376cd_0_632"/>
          <p:cNvSpPr txBox="1"/>
          <p:nvPr/>
        </p:nvSpPr>
        <p:spPr>
          <a:xfrm>
            <a:off x="1057771" y="353171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36" name="Google Shape;608;ge89ab376cd_0_632"/>
          <p:cNvSpPr txBox="1"/>
          <p:nvPr/>
        </p:nvSpPr>
        <p:spPr>
          <a:xfrm>
            <a:off x="1256907" y="328814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38" name="Google Shape;608;ge89ab376cd_0_632"/>
          <p:cNvSpPr txBox="1"/>
          <p:nvPr/>
        </p:nvSpPr>
        <p:spPr>
          <a:xfrm>
            <a:off x="1048442" y="3293118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39" name="Google Shape;608;ge89ab376cd_0_632"/>
          <p:cNvSpPr txBox="1"/>
          <p:nvPr/>
        </p:nvSpPr>
        <p:spPr>
          <a:xfrm>
            <a:off x="1263632" y="3053694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40" name="Google Shape;503;ge89ab376cd_0_632"/>
          <p:cNvSpPr/>
          <p:nvPr/>
        </p:nvSpPr>
        <p:spPr>
          <a:xfrm rot="5400000">
            <a:off x="9950992" y="3364846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1" name="Google Shape;504;ge89ab376cd_0_632"/>
          <p:cNvSpPr/>
          <p:nvPr/>
        </p:nvSpPr>
        <p:spPr>
          <a:xfrm rot="-5400000">
            <a:off x="5001821" y="3365120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505;ge89ab376cd_0_632"/>
          <p:cNvSpPr/>
          <p:nvPr/>
        </p:nvSpPr>
        <p:spPr>
          <a:xfrm>
            <a:off x="6411821" y="1941855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506;ge89ab376cd_0_632"/>
          <p:cNvSpPr/>
          <p:nvPr/>
        </p:nvSpPr>
        <p:spPr>
          <a:xfrm>
            <a:off x="6411821" y="4805130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144" name="Google Shape;507;ge89ab376cd_0_632"/>
          <p:cNvSpPr/>
          <p:nvPr/>
        </p:nvSpPr>
        <p:spPr>
          <a:xfrm>
            <a:off x="6830788" y="2807047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08;ge89ab376cd_0_632"/>
          <p:cNvSpPr/>
          <p:nvPr/>
        </p:nvSpPr>
        <p:spPr>
          <a:xfrm rot="10800000">
            <a:off x="6818392" y="2320262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09;ge89ab376cd_0_632"/>
          <p:cNvSpPr/>
          <p:nvPr/>
        </p:nvSpPr>
        <p:spPr>
          <a:xfrm>
            <a:off x="6818221" y="3304792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510;ge89ab376cd_0_632"/>
          <p:cNvSpPr/>
          <p:nvPr/>
        </p:nvSpPr>
        <p:spPr>
          <a:xfrm>
            <a:off x="6818221" y="3802536"/>
            <a:ext cx="4542800" cy="2340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511;ge89ab376cd_0_632"/>
          <p:cNvSpPr/>
          <p:nvPr/>
        </p:nvSpPr>
        <p:spPr>
          <a:xfrm>
            <a:off x="6818221" y="430028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512;ge89ab376cd_0_632"/>
          <p:cNvSpPr/>
          <p:nvPr/>
        </p:nvSpPr>
        <p:spPr>
          <a:xfrm rot="10800000">
            <a:off x="6818392" y="2569135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513;ge89ab376cd_0_632"/>
          <p:cNvSpPr/>
          <p:nvPr/>
        </p:nvSpPr>
        <p:spPr>
          <a:xfrm>
            <a:off x="6818221" y="454915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514;ge89ab376cd_0_632"/>
          <p:cNvSpPr/>
          <p:nvPr/>
        </p:nvSpPr>
        <p:spPr>
          <a:xfrm>
            <a:off x="6818221" y="3055920"/>
            <a:ext cx="4542800" cy="2484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515;ge89ab376cd_0_632"/>
          <p:cNvSpPr/>
          <p:nvPr/>
        </p:nvSpPr>
        <p:spPr>
          <a:xfrm>
            <a:off x="6818221" y="3555920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516;ge89ab376cd_0_632"/>
          <p:cNvSpPr/>
          <p:nvPr/>
        </p:nvSpPr>
        <p:spPr>
          <a:xfrm>
            <a:off x="6818221" y="4036664"/>
            <a:ext cx="4542800" cy="248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517;ge89ab376cd_0_632"/>
          <p:cNvSpPr/>
          <p:nvPr/>
        </p:nvSpPr>
        <p:spPr>
          <a:xfrm>
            <a:off x="7030729" y="2325350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518;ge89ab376cd_0_632"/>
          <p:cNvSpPr/>
          <p:nvPr/>
        </p:nvSpPr>
        <p:spPr>
          <a:xfrm>
            <a:off x="7449231" y="2325350"/>
            <a:ext cx="203200" cy="24728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519;ge89ab376cd_0_632"/>
          <p:cNvSpPr/>
          <p:nvPr/>
        </p:nvSpPr>
        <p:spPr>
          <a:xfrm>
            <a:off x="7836879" y="2332191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520;ge89ab376cd_0_632"/>
          <p:cNvSpPr/>
          <p:nvPr/>
        </p:nvSpPr>
        <p:spPr>
          <a:xfrm>
            <a:off x="8224528" y="2332191"/>
            <a:ext cx="1904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521;ge89ab376cd_0_632"/>
          <p:cNvSpPr/>
          <p:nvPr/>
        </p:nvSpPr>
        <p:spPr>
          <a:xfrm>
            <a:off x="8638864" y="2332191"/>
            <a:ext cx="203200" cy="24612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522;ge89ab376cd_0_632"/>
          <p:cNvSpPr/>
          <p:nvPr/>
        </p:nvSpPr>
        <p:spPr>
          <a:xfrm>
            <a:off x="9125348" y="2325331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523;ge89ab376cd_0_632"/>
          <p:cNvSpPr/>
          <p:nvPr/>
        </p:nvSpPr>
        <p:spPr>
          <a:xfrm>
            <a:off x="9577071" y="232535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524;ge89ab376cd_0_632"/>
          <p:cNvSpPr/>
          <p:nvPr/>
        </p:nvSpPr>
        <p:spPr>
          <a:xfrm>
            <a:off x="10459729" y="2332191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525;ge89ab376cd_0_632"/>
          <p:cNvSpPr/>
          <p:nvPr/>
        </p:nvSpPr>
        <p:spPr>
          <a:xfrm>
            <a:off x="10053329" y="232535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526;ge89ab376cd_0_632"/>
          <p:cNvSpPr/>
          <p:nvPr/>
        </p:nvSpPr>
        <p:spPr>
          <a:xfrm>
            <a:off x="10866129" y="2320190"/>
            <a:ext cx="203200" cy="2479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527;ge89ab376cd_0_632"/>
          <p:cNvSpPr/>
          <p:nvPr/>
        </p:nvSpPr>
        <p:spPr>
          <a:xfrm>
            <a:off x="7652449" y="2806724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Cell1 </a:t>
            </a:r>
            <a:r>
              <a:rPr lang="en-US" sz="1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528;ge89ab376cd_0_632"/>
          <p:cNvSpPr txBox="1"/>
          <p:nvPr/>
        </p:nvSpPr>
        <p:spPr>
          <a:xfrm>
            <a:off x="7836879" y="3429229"/>
            <a:ext cx="608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529;ge89ab376cd_0_632"/>
          <p:cNvSpPr txBox="1"/>
          <p:nvPr/>
        </p:nvSpPr>
        <p:spPr>
          <a:xfrm>
            <a:off x="7843772" y="3324964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/>
          </a:p>
        </p:txBody>
      </p:sp>
      <p:sp>
        <p:nvSpPr>
          <p:cNvPr id="167" name="Google Shape;530;ge89ab376cd_0_632"/>
          <p:cNvSpPr txBox="1"/>
          <p:nvPr/>
        </p:nvSpPr>
        <p:spPr>
          <a:xfrm>
            <a:off x="7843773" y="3567505"/>
            <a:ext cx="19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68" name="Google Shape;531;ge89ab376cd_0_632"/>
          <p:cNvSpPr txBox="1"/>
          <p:nvPr/>
        </p:nvSpPr>
        <p:spPr>
          <a:xfrm>
            <a:off x="7836879" y="3808818"/>
            <a:ext cx="203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69" name="Google Shape;532;ge89ab376cd_0_632"/>
          <p:cNvSpPr txBox="1"/>
          <p:nvPr/>
        </p:nvSpPr>
        <p:spPr>
          <a:xfrm>
            <a:off x="8040321" y="3796176"/>
            <a:ext cx="1896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0" name="Google Shape;533;ge89ab376cd_0_632"/>
          <p:cNvSpPr txBox="1"/>
          <p:nvPr/>
        </p:nvSpPr>
        <p:spPr>
          <a:xfrm>
            <a:off x="8040079" y="3567504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/>
          </a:p>
        </p:txBody>
      </p:sp>
      <p:sp>
        <p:nvSpPr>
          <p:cNvPr id="171" name="Google Shape;534;ge89ab376cd_0_632"/>
          <p:cNvSpPr txBox="1"/>
          <p:nvPr/>
        </p:nvSpPr>
        <p:spPr>
          <a:xfrm>
            <a:off x="8229975" y="3796176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2" name="Google Shape;535;ge89ab376cd_0_632"/>
          <p:cNvSpPr txBox="1"/>
          <p:nvPr/>
        </p:nvSpPr>
        <p:spPr>
          <a:xfrm>
            <a:off x="8237799" y="3564260"/>
            <a:ext cx="1843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73" name="Google Shape;536;ge89ab376cd_0_632"/>
          <p:cNvSpPr txBox="1"/>
          <p:nvPr/>
        </p:nvSpPr>
        <p:spPr>
          <a:xfrm>
            <a:off x="8419876" y="3796176"/>
            <a:ext cx="218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/>
          </a:p>
        </p:txBody>
      </p:sp>
      <p:sp>
        <p:nvSpPr>
          <p:cNvPr id="174" name="Google Shape;537;ge89ab376cd_0_632"/>
          <p:cNvSpPr txBox="1"/>
          <p:nvPr/>
        </p:nvSpPr>
        <p:spPr>
          <a:xfrm>
            <a:off x="8415027" y="3571688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75" name="Google Shape;538;ge89ab376cd_0_632"/>
          <p:cNvSpPr txBox="1"/>
          <p:nvPr/>
        </p:nvSpPr>
        <p:spPr>
          <a:xfrm>
            <a:off x="8634016" y="3796176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/>
          </a:p>
        </p:txBody>
      </p:sp>
      <p:sp>
        <p:nvSpPr>
          <p:cNvPr id="176" name="Google Shape;539;ge89ab376cd_0_632"/>
          <p:cNvSpPr txBox="1"/>
          <p:nvPr/>
        </p:nvSpPr>
        <p:spPr>
          <a:xfrm>
            <a:off x="8638861" y="3562873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77" name="Google Shape;540;ge89ab376cd_0_632"/>
          <p:cNvSpPr txBox="1"/>
          <p:nvPr/>
        </p:nvSpPr>
        <p:spPr>
          <a:xfrm>
            <a:off x="8040079" y="3322678"/>
            <a:ext cx="190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78" name="Google Shape;541;ge89ab376cd_0_632"/>
          <p:cNvSpPr txBox="1"/>
          <p:nvPr/>
        </p:nvSpPr>
        <p:spPr>
          <a:xfrm>
            <a:off x="8231245" y="3325509"/>
            <a:ext cx="1764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dirty="0"/>
          </a:p>
        </p:txBody>
      </p:sp>
      <p:sp>
        <p:nvSpPr>
          <p:cNvPr id="179" name="Google Shape;542;ge89ab376cd_0_632"/>
          <p:cNvSpPr txBox="1"/>
          <p:nvPr/>
        </p:nvSpPr>
        <p:spPr>
          <a:xfrm>
            <a:off x="8415028" y="3316652"/>
            <a:ext cx="2240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80" name="Google Shape;543;ge89ab376cd_0_632"/>
          <p:cNvSpPr txBox="1"/>
          <p:nvPr/>
        </p:nvSpPr>
        <p:spPr>
          <a:xfrm>
            <a:off x="8642251" y="3316652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/>
          </a:p>
        </p:txBody>
      </p:sp>
      <p:sp>
        <p:nvSpPr>
          <p:cNvPr id="181" name="Google Shape;544;ge89ab376cd_0_632"/>
          <p:cNvSpPr txBox="1"/>
          <p:nvPr/>
        </p:nvSpPr>
        <p:spPr>
          <a:xfrm>
            <a:off x="7650859" y="3322678"/>
            <a:ext cx="192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182" name="Google Shape;545;ge89ab376cd_0_632"/>
          <p:cNvSpPr txBox="1"/>
          <p:nvPr/>
        </p:nvSpPr>
        <p:spPr>
          <a:xfrm>
            <a:off x="7447659" y="331637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/>
          </a:p>
        </p:txBody>
      </p:sp>
      <p:sp>
        <p:nvSpPr>
          <p:cNvPr id="183" name="Google Shape;546;ge89ab376cd_0_632"/>
          <p:cNvSpPr txBox="1"/>
          <p:nvPr/>
        </p:nvSpPr>
        <p:spPr>
          <a:xfrm>
            <a:off x="7652429" y="357260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2400" dirty="0"/>
          </a:p>
        </p:txBody>
      </p:sp>
      <p:sp>
        <p:nvSpPr>
          <p:cNvPr id="185" name="Google Shape;595;ge89ab376cd_0_632"/>
          <p:cNvSpPr/>
          <p:nvPr/>
        </p:nvSpPr>
        <p:spPr>
          <a:xfrm>
            <a:off x="8837216" y="3802234"/>
            <a:ext cx="746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2</a:t>
            </a:r>
            <a:endParaRPr sz="2400" dirty="0">
              <a:solidFill>
                <a:schemeClr val="dk1"/>
              </a:solidFill>
            </a:endParaRPr>
          </a:p>
          <a:p>
            <a:pPr algn="ctr"/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596;ge89ab376cd_0_632"/>
          <p:cNvSpPr txBox="1"/>
          <p:nvPr/>
        </p:nvSpPr>
        <p:spPr>
          <a:xfrm>
            <a:off x="8854676" y="3828168"/>
            <a:ext cx="2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7" name="Google Shape;599;ge89ab376cd_0_632"/>
          <p:cNvSpPr txBox="1"/>
          <p:nvPr/>
        </p:nvSpPr>
        <p:spPr>
          <a:xfrm>
            <a:off x="8425300" y="306371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88" name="Google Shape;600;ge89ab376cd_0_632"/>
          <p:cNvSpPr txBox="1"/>
          <p:nvPr/>
        </p:nvSpPr>
        <p:spPr>
          <a:xfrm>
            <a:off x="7456213" y="3063725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189" name="Google Shape;601;ge89ab376cd_0_632"/>
          <p:cNvSpPr txBox="1"/>
          <p:nvPr/>
        </p:nvSpPr>
        <p:spPr>
          <a:xfrm>
            <a:off x="7446413" y="3563892"/>
            <a:ext cx="21314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0" name="Google Shape;602;ge89ab376cd_0_632"/>
          <p:cNvSpPr txBox="1"/>
          <p:nvPr/>
        </p:nvSpPr>
        <p:spPr>
          <a:xfrm>
            <a:off x="8651511" y="30637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1" name="Google Shape;603;ge89ab376cd_0_632"/>
          <p:cNvSpPr txBox="1"/>
          <p:nvPr/>
        </p:nvSpPr>
        <p:spPr>
          <a:xfrm>
            <a:off x="7663947" y="3803742"/>
            <a:ext cx="174612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2" name="Google Shape;604;ge89ab376cd_0_632"/>
          <p:cNvSpPr txBox="1"/>
          <p:nvPr/>
        </p:nvSpPr>
        <p:spPr>
          <a:xfrm>
            <a:off x="7446400" y="380833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3" name="Google Shape;605;ge89ab376cd_0_632"/>
          <p:cNvSpPr txBox="1"/>
          <p:nvPr/>
        </p:nvSpPr>
        <p:spPr>
          <a:xfrm>
            <a:off x="7446411" y="40565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4" name="Google Shape;606;ge89ab376cd_0_632"/>
          <p:cNvSpPr txBox="1"/>
          <p:nvPr/>
        </p:nvSpPr>
        <p:spPr>
          <a:xfrm>
            <a:off x="7242761" y="404522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195" name="Google Shape;607;ge89ab376cd_0_632"/>
          <p:cNvSpPr txBox="1"/>
          <p:nvPr/>
        </p:nvSpPr>
        <p:spPr>
          <a:xfrm>
            <a:off x="7244195" y="380375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196" name="Google Shape;608;ge89ab376cd_0_632"/>
          <p:cNvSpPr txBox="1"/>
          <p:nvPr/>
        </p:nvSpPr>
        <p:spPr>
          <a:xfrm>
            <a:off x="7226663" y="3557234"/>
            <a:ext cx="227737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197" name="Google Shape;609;ge89ab376cd_0_632"/>
          <p:cNvSpPr txBox="1"/>
          <p:nvPr/>
        </p:nvSpPr>
        <p:spPr>
          <a:xfrm>
            <a:off x="7239460" y="3307699"/>
            <a:ext cx="21494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 dirty="0"/>
          </a:p>
        </p:txBody>
      </p:sp>
      <p:sp>
        <p:nvSpPr>
          <p:cNvPr id="198" name="Google Shape;610;ge89ab376cd_0_632"/>
          <p:cNvSpPr txBox="1"/>
          <p:nvPr/>
        </p:nvSpPr>
        <p:spPr>
          <a:xfrm>
            <a:off x="7245354" y="3043031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199" name="Google Shape;611;ge89ab376cd_0_632"/>
          <p:cNvSpPr txBox="1"/>
          <p:nvPr/>
        </p:nvSpPr>
        <p:spPr>
          <a:xfrm>
            <a:off x="7657044" y="4045206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5</a:t>
            </a:r>
            <a:endParaRPr sz="2400"/>
          </a:p>
        </p:txBody>
      </p:sp>
      <p:sp>
        <p:nvSpPr>
          <p:cNvPr id="200" name="Google Shape;612;ge89ab376cd_0_632"/>
          <p:cNvSpPr txBox="1"/>
          <p:nvPr/>
        </p:nvSpPr>
        <p:spPr>
          <a:xfrm>
            <a:off x="7842880" y="4058309"/>
            <a:ext cx="191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/>
          </a:p>
        </p:txBody>
      </p:sp>
      <p:sp>
        <p:nvSpPr>
          <p:cNvPr id="201" name="Google Shape;613;ge89ab376cd_0_632"/>
          <p:cNvSpPr txBox="1"/>
          <p:nvPr/>
        </p:nvSpPr>
        <p:spPr>
          <a:xfrm>
            <a:off x="8046844" y="4045222"/>
            <a:ext cx="18440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2" name="Google Shape;614;ge89ab376cd_0_632"/>
          <p:cNvSpPr txBox="1"/>
          <p:nvPr/>
        </p:nvSpPr>
        <p:spPr>
          <a:xfrm>
            <a:off x="8227616" y="4050540"/>
            <a:ext cx="206261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3" name="Google Shape;615;ge89ab376cd_0_632"/>
          <p:cNvSpPr txBox="1"/>
          <p:nvPr/>
        </p:nvSpPr>
        <p:spPr>
          <a:xfrm>
            <a:off x="8427832" y="4049560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04" name="Google Shape;616;ge89ab376cd_0_632"/>
          <p:cNvSpPr txBox="1"/>
          <p:nvPr/>
        </p:nvSpPr>
        <p:spPr>
          <a:xfrm>
            <a:off x="8645461" y="404824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8</a:t>
            </a:r>
            <a:endParaRPr sz="2400" dirty="0"/>
          </a:p>
        </p:txBody>
      </p:sp>
      <p:sp>
        <p:nvSpPr>
          <p:cNvPr id="205" name="Google Shape;613;ge89ab376cd_0_632"/>
          <p:cNvSpPr txBox="1"/>
          <p:nvPr/>
        </p:nvSpPr>
        <p:spPr>
          <a:xfrm>
            <a:off x="7843679" y="4302737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5</a:t>
            </a:r>
            <a:endParaRPr sz="2400" dirty="0"/>
          </a:p>
        </p:txBody>
      </p:sp>
      <p:sp>
        <p:nvSpPr>
          <p:cNvPr id="206" name="Google Shape;614;ge89ab376cd_0_632"/>
          <p:cNvSpPr txBox="1"/>
          <p:nvPr/>
        </p:nvSpPr>
        <p:spPr>
          <a:xfrm>
            <a:off x="8040881" y="430869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7" name="Google Shape;614;ge89ab376cd_0_632"/>
          <p:cNvSpPr txBox="1"/>
          <p:nvPr/>
        </p:nvSpPr>
        <p:spPr>
          <a:xfrm>
            <a:off x="7647656" y="4305322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8" name="Google Shape;614;ge89ab376cd_0_632"/>
          <p:cNvSpPr txBox="1"/>
          <p:nvPr/>
        </p:nvSpPr>
        <p:spPr>
          <a:xfrm>
            <a:off x="7847403" y="4552989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09" name="Google Shape;606;ge89ab376cd_0_632"/>
          <p:cNvSpPr txBox="1"/>
          <p:nvPr/>
        </p:nvSpPr>
        <p:spPr>
          <a:xfrm>
            <a:off x="7037028" y="3804790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0" name="Google Shape;607;ge89ab376cd_0_632"/>
          <p:cNvSpPr txBox="1"/>
          <p:nvPr/>
        </p:nvSpPr>
        <p:spPr>
          <a:xfrm>
            <a:off x="7041438" y="3554748"/>
            <a:ext cx="1948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1" name="Google Shape;615;ge89ab376cd_0_632"/>
          <p:cNvSpPr txBox="1"/>
          <p:nvPr/>
        </p:nvSpPr>
        <p:spPr>
          <a:xfrm>
            <a:off x="8230620" y="4301677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2" name="Google Shape;615;ge89ab376cd_0_632"/>
          <p:cNvSpPr txBox="1"/>
          <p:nvPr/>
        </p:nvSpPr>
        <p:spPr>
          <a:xfrm>
            <a:off x="8032826" y="454151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3" name="Google Shape;615;ge89ab376cd_0_632"/>
          <p:cNvSpPr txBox="1"/>
          <p:nvPr/>
        </p:nvSpPr>
        <p:spPr>
          <a:xfrm>
            <a:off x="7657875" y="4550310"/>
            <a:ext cx="172696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4" name="Google Shape;615;ge89ab376cd_0_632"/>
          <p:cNvSpPr txBox="1"/>
          <p:nvPr/>
        </p:nvSpPr>
        <p:spPr>
          <a:xfrm>
            <a:off x="7460164" y="4305854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5" name="Google Shape;615;ge89ab376cd_0_632"/>
          <p:cNvSpPr txBox="1"/>
          <p:nvPr/>
        </p:nvSpPr>
        <p:spPr>
          <a:xfrm>
            <a:off x="6828251" y="3552501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 dirty="0"/>
          </a:p>
        </p:txBody>
      </p:sp>
      <p:sp>
        <p:nvSpPr>
          <p:cNvPr id="216" name="Google Shape;608;ge89ab376cd_0_632"/>
          <p:cNvSpPr txBox="1"/>
          <p:nvPr/>
        </p:nvSpPr>
        <p:spPr>
          <a:xfrm>
            <a:off x="7027387" y="3308938"/>
            <a:ext cx="203200" cy="246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dirty="0"/>
          </a:p>
        </p:txBody>
      </p:sp>
      <p:sp>
        <p:nvSpPr>
          <p:cNvPr id="217" name="Google Shape;608;ge89ab376cd_0_632"/>
          <p:cNvSpPr txBox="1"/>
          <p:nvPr/>
        </p:nvSpPr>
        <p:spPr>
          <a:xfrm>
            <a:off x="6818922" y="3313909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sp>
        <p:nvSpPr>
          <p:cNvPr id="218" name="Google Shape;608;ge89ab376cd_0_632"/>
          <p:cNvSpPr txBox="1"/>
          <p:nvPr/>
        </p:nvSpPr>
        <p:spPr>
          <a:xfrm>
            <a:off x="7034112" y="3074485"/>
            <a:ext cx="203200" cy="2257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dirty="0"/>
          </a:p>
        </p:txBody>
      </p:sp>
      <p:cxnSp>
        <p:nvCxnSpPr>
          <p:cNvPr id="592" name="Google Shape;592;ge89ab376cd_0_632"/>
          <p:cNvCxnSpPr/>
          <p:nvPr/>
        </p:nvCxnSpPr>
        <p:spPr>
          <a:xfrm rot="16200000" flipH="1">
            <a:off x="8095130" y="3205322"/>
            <a:ext cx="652399" cy="913200"/>
          </a:xfrm>
          <a:prstGeom prst="bentConnector4">
            <a:avLst>
              <a:gd name="adj1" fmla="val 16100"/>
              <a:gd name="adj2" fmla="val 64849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551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80f99d48f_0_5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Filler Cell Insertion</a:t>
            </a:r>
            <a:endParaRPr/>
          </a:p>
        </p:txBody>
      </p:sp>
      <p:sp>
        <p:nvSpPr>
          <p:cNvPr id="622" name="Google Shape;622;ge80f99d48f_0_5"/>
          <p:cNvSpPr txBox="1">
            <a:spLocks noGrp="1"/>
          </p:cNvSpPr>
          <p:nvPr>
            <p:ph type="body" idx="1"/>
          </p:nvPr>
        </p:nvSpPr>
        <p:spPr>
          <a:xfrm>
            <a:off x="6571244" y="1740400"/>
            <a:ext cx="5620857" cy="4325200"/>
          </a:xfrm>
          <a:prstGeom prst="rect">
            <a:avLst/>
          </a:prstGeom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641347" indent="-514350">
              <a:spcBef>
                <a:spcPts val="267"/>
              </a:spcBef>
              <a:buSzPts val="2100"/>
            </a:pPr>
            <a:r>
              <a:rPr lang="en-US" dirty="0"/>
              <a:t>Gaps in between the standard cells in the rows and rail discontinuity, results in DRC violations.</a:t>
            </a:r>
            <a:endParaRPr dirty="0"/>
          </a:p>
          <a:p>
            <a:pPr marL="641347" indent="-514350">
              <a:spcBef>
                <a:spcPts val="0"/>
              </a:spcBef>
              <a:buSzPts val="2100"/>
            </a:pPr>
            <a:r>
              <a:rPr lang="en-US" dirty="0"/>
              <a:t>Filler cells are usually added which are physical cells containing n-well, p-well and power rails.</a:t>
            </a:r>
            <a:endParaRPr dirty="0"/>
          </a:p>
        </p:txBody>
      </p:sp>
      <p:sp>
        <p:nvSpPr>
          <p:cNvPr id="623" name="Google Shape;623;ge80f99d48f_0_5"/>
          <p:cNvSpPr/>
          <p:nvPr/>
        </p:nvSpPr>
        <p:spPr>
          <a:xfrm>
            <a:off x="551288" y="1564704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e80f99d48f_0_5"/>
          <p:cNvSpPr/>
          <p:nvPr/>
        </p:nvSpPr>
        <p:spPr>
          <a:xfrm rot="5400000">
            <a:off x="4293659" y="3151629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25" name="Google Shape;625;ge80f99d48f_0_5"/>
          <p:cNvSpPr/>
          <p:nvPr/>
        </p:nvSpPr>
        <p:spPr>
          <a:xfrm rot="-5400000">
            <a:off x="-655512" y="3151904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e80f99d48f_0_5"/>
          <p:cNvSpPr/>
          <p:nvPr/>
        </p:nvSpPr>
        <p:spPr>
          <a:xfrm>
            <a:off x="754488" y="1728639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e80f99d48f_0_5"/>
          <p:cNvSpPr/>
          <p:nvPr/>
        </p:nvSpPr>
        <p:spPr>
          <a:xfrm>
            <a:off x="754488" y="4591913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28" name="Google Shape;628;ge80f99d48f_0_5"/>
          <p:cNvSpPr/>
          <p:nvPr/>
        </p:nvSpPr>
        <p:spPr>
          <a:xfrm>
            <a:off x="754488" y="2377504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e80f99d48f_0_5"/>
          <p:cNvSpPr/>
          <p:nvPr/>
        </p:nvSpPr>
        <p:spPr>
          <a:xfrm>
            <a:off x="754488" y="4104704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e80f99d48f_0_5"/>
          <p:cNvSpPr/>
          <p:nvPr/>
        </p:nvSpPr>
        <p:spPr>
          <a:xfrm>
            <a:off x="5695941" y="2377503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e80f99d48f_0_5"/>
          <p:cNvSpPr/>
          <p:nvPr/>
        </p:nvSpPr>
        <p:spPr>
          <a:xfrm>
            <a:off x="5695940" y="4104703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e80f99d48f_0_5"/>
          <p:cNvSpPr txBox="1"/>
          <p:nvPr/>
        </p:nvSpPr>
        <p:spPr>
          <a:xfrm>
            <a:off x="806081" y="2377504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633" name="Google Shape;633;ge80f99d48f_0_5"/>
          <p:cNvSpPr txBox="1"/>
          <p:nvPr/>
        </p:nvSpPr>
        <p:spPr>
          <a:xfrm>
            <a:off x="754884" y="4104704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634" name="Google Shape;634;ge80f99d48f_0_5"/>
          <p:cNvSpPr txBox="1"/>
          <p:nvPr/>
        </p:nvSpPr>
        <p:spPr>
          <a:xfrm>
            <a:off x="5695941" y="2386771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635" name="Google Shape;635;ge80f99d48f_0_5"/>
          <p:cNvSpPr txBox="1"/>
          <p:nvPr/>
        </p:nvSpPr>
        <p:spPr>
          <a:xfrm>
            <a:off x="5722165" y="4129243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636" name="Google Shape;636;ge80f99d48f_0_5"/>
          <p:cNvSpPr/>
          <p:nvPr/>
        </p:nvSpPr>
        <p:spPr>
          <a:xfrm>
            <a:off x="1160888" y="2593832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e80f99d48f_0_5"/>
          <p:cNvSpPr/>
          <p:nvPr/>
        </p:nvSpPr>
        <p:spPr>
          <a:xfrm rot="10800000">
            <a:off x="1161059" y="210711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e80f99d48f_0_5"/>
          <p:cNvSpPr/>
          <p:nvPr/>
        </p:nvSpPr>
        <p:spPr>
          <a:xfrm>
            <a:off x="1160888" y="3091576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e80f99d48f_0_5"/>
          <p:cNvSpPr/>
          <p:nvPr/>
        </p:nvSpPr>
        <p:spPr>
          <a:xfrm>
            <a:off x="1160888" y="3589320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e80f99d48f_0_5"/>
          <p:cNvSpPr/>
          <p:nvPr/>
        </p:nvSpPr>
        <p:spPr>
          <a:xfrm>
            <a:off x="1160888" y="4087064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e80f99d48f_0_5"/>
          <p:cNvSpPr/>
          <p:nvPr/>
        </p:nvSpPr>
        <p:spPr>
          <a:xfrm>
            <a:off x="2830195" y="2604719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e80f99d48f_0_5"/>
          <p:cNvSpPr/>
          <p:nvPr/>
        </p:nvSpPr>
        <p:spPr>
          <a:xfrm>
            <a:off x="3700888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e80f99d48f_0_5"/>
          <p:cNvSpPr/>
          <p:nvPr/>
        </p:nvSpPr>
        <p:spPr>
          <a:xfrm>
            <a:off x="3304532" y="3574576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2</a:t>
            </a:r>
            <a:endParaRPr sz="2400"/>
          </a:p>
        </p:txBody>
      </p:sp>
      <p:sp>
        <p:nvSpPr>
          <p:cNvPr id="644" name="Google Shape;644;ge80f99d48f_0_5"/>
          <p:cNvSpPr/>
          <p:nvPr/>
        </p:nvSpPr>
        <p:spPr>
          <a:xfrm>
            <a:off x="4412088" y="361622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e80f99d48f_0_5"/>
          <p:cNvSpPr/>
          <p:nvPr/>
        </p:nvSpPr>
        <p:spPr>
          <a:xfrm rot="-10303059">
            <a:off x="3308134" y="2870156"/>
            <a:ext cx="401161" cy="88177"/>
          </a:xfrm>
          <a:custGeom>
            <a:avLst/>
            <a:gdLst/>
            <a:ahLst/>
            <a:cxnLst/>
            <a:rect l="l" t="t" r="r" b="b"/>
            <a:pathLst>
              <a:path w="753754" h="172240" extrusionOk="0">
                <a:moveTo>
                  <a:pt x="0" y="172240"/>
                </a:moveTo>
                <a:cubicBezTo>
                  <a:pt x="47006" y="87628"/>
                  <a:pt x="94012" y="3017"/>
                  <a:pt x="213755" y="48"/>
                </a:cubicBezTo>
                <a:cubicBezTo>
                  <a:pt x="333498" y="-2921"/>
                  <a:pt x="642257" y="131666"/>
                  <a:pt x="718457" y="154427"/>
                </a:cubicBezTo>
                <a:cubicBezTo>
                  <a:pt x="794657" y="177188"/>
                  <a:pt x="732806" y="156901"/>
                  <a:pt x="670955" y="136614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e80f99d48f_0_5"/>
          <p:cNvSpPr/>
          <p:nvPr/>
        </p:nvSpPr>
        <p:spPr>
          <a:xfrm>
            <a:off x="1160890" y="3734863"/>
            <a:ext cx="610609" cy="491564"/>
          </a:xfrm>
          <a:custGeom>
            <a:avLst/>
            <a:gdLst/>
            <a:ahLst/>
            <a:cxnLst/>
            <a:rect l="l" t="t" r="r" b="b"/>
            <a:pathLst>
              <a:path w="640499" h="368673" extrusionOk="0">
                <a:moveTo>
                  <a:pt x="0" y="368673"/>
                </a:moveTo>
                <a:cubicBezTo>
                  <a:pt x="131123" y="363725"/>
                  <a:pt x="262247" y="358777"/>
                  <a:pt x="296883" y="315234"/>
                </a:cubicBezTo>
                <a:cubicBezTo>
                  <a:pt x="331519" y="271691"/>
                  <a:pt x="194953" y="159864"/>
                  <a:pt x="207818" y="107415"/>
                </a:cubicBezTo>
                <a:cubicBezTo>
                  <a:pt x="220683" y="54965"/>
                  <a:pt x="336468" y="-6390"/>
                  <a:pt x="374073" y="537"/>
                </a:cubicBezTo>
                <a:cubicBezTo>
                  <a:pt x="411678" y="7464"/>
                  <a:pt x="401782" y="125228"/>
                  <a:pt x="433449" y="148979"/>
                </a:cubicBezTo>
                <a:cubicBezTo>
                  <a:pt x="465116" y="172730"/>
                  <a:pt x="530431" y="157885"/>
                  <a:pt x="564078" y="143041"/>
                </a:cubicBezTo>
                <a:cubicBezTo>
                  <a:pt x="597725" y="128197"/>
                  <a:pt x="624444" y="70800"/>
                  <a:pt x="635330" y="59914"/>
                </a:cubicBezTo>
                <a:cubicBezTo>
                  <a:pt x="646216" y="49028"/>
                  <a:pt x="637804" y="63377"/>
                  <a:pt x="629392" y="7772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e80f99d48f_0_5"/>
          <p:cNvSpPr/>
          <p:nvPr/>
        </p:nvSpPr>
        <p:spPr>
          <a:xfrm>
            <a:off x="4920089" y="3704681"/>
            <a:ext cx="799545" cy="641121"/>
          </a:xfrm>
          <a:custGeom>
            <a:avLst/>
            <a:gdLst/>
            <a:ahLst/>
            <a:cxnLst/>
            <a:rect l="l" t="t" r="r" b="b"/>
            <a:pathLst>
              <a:path w="1181595" h="480841" extrusionOk="0">
                <a:moveTo>
                  <a:pt x="0" y="159741"/>
                </a:moveTo>
                <a:cubicBezTo>
                  <a:pt x="150420" y="68202"/>
                  <a:pt x="300841" y="-23337"/>
                  <a:pt x="362197" y="5362"/>
                </a:cubicBezTo>
                <a:cubicBezTo>
                  <a:pt x="423553" y="34061"/>
                  <a:pt x="347353" y="252764"/>
                  <a:pt x="368135" y="331933"/>
                </a:cubicBezTo>
                <a:cubicBezTo>
                  <a:pt x="388917" y="411102"/>
                  <a:pt x="413657" y="472457"/>
                  <a:pt x="486888" y="480374"/>
                </a:cubicBezTo>
                <a:cubicBezTo>
                  <a:pt x="560119" y="488291"/>
                  <a:pt x="706582" y="393288"/>
                  <a:pt x="807522" y="379434"/>
                </a:cubicBezTo>
                <a:cubicBezTo>
                  <a:pt x="908462" y="365580"/>
                  <a:pt x="1030185" y="397247"/>
                  <a:pt x="1092530" y="397247"/>
                </a:cubicBezTo>
                <a:cubicBezTo>
                  <a:pt x="1154875" y="397247"/>
                  <a:pt x="1168235" y="388340"/>
                  <a:pt x="1181595" y="379434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e80f99d48f_0_5"/>
          <p:cNvSpPr/>
          <p:nvPr/>
        </p:nvSpPr>
        <p:spPr>
          <a:xfrm>
            <a:off x="3849990" y="3686536"/>
            <a:ext cx="550223" cy="267712"/>
          </a:xfrm>
          <a:custGeom>
            <a:avLst/>
            <a:gdLst/>
            <a:ahLst/>
            <a:cxnLst/>
            <a:rect l="l" t="t" r="r" b="b"/>
            <a:pathLst>
              <a:path w="825335" h="200784" extrusionOk="0">
                <a:moveTo>
                  <a:pt x="0" y="125847"/>
                </a:moveTo>
                <a:cubicBezTo>
                  <a:pt x="133597" y="58059"/>
                  <a:pt x="267195" y="-9729"/>
                  <a:pt x="362197" y="1157"/>
                </a:cubicBezTo>
                <a:cubicBezTo>
                  <a:pt x="457199" y="12043"/>
                  <a:pt x="492825" y="165432"/>
                  <a:pt x="570015" y="191162"/>
                </a:cubicBezTo>
                <a:cubicBezTo>
                  <a:pt x="647205" y="216892"/>
                  <a:pt x="736270" y="186214"/>
                  <a:pt x="825335" y="15553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e80f99d48f_0_5"/>
          <p:cNvSpPr/>
          <p:nvPr/>
        </p:nvSpPr>
        <p:spPr>
          <a:xfrm>
            <a:off x="1893499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e80f99d48f_0_5"/>
          <p:cNvSpPr/>
          <p:nvPr/>
        </p:nvSpPr>
        <p:spPr>
          <a:xfrm>
            <a:off x="4496535" y="2593503"/>
            <a:ext cx="508000" cy="497600"/>
          </a:xfrm>
          <a:prstGeom prst="rect">
            <a:avLst/>
          </a:prstGeom>
          <a:solidFill>
            <a:srgbClr val="FFFF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e80f99d48f_0_5"/>
          <p:cNvSpPr/>
          <p:nvPr/>
        </p:nvSpPr>
        <p:spPr>
          <a:xfrm>
            <a:off x="2532488" y="3574576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e80f99d48f_0_5"/>
          <p:cNvSpPr/>
          <p:nvPr/>
        </p:nvSpPr>
        <p:spPr>
          <a:xfrm>
            <a:off x="1770488" y="3571520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e80f99d48f_0_5"/>
          <p:cNvSpPr/>
          <p:nvPr/>
        </p:nvSpPr>
        <p:spPr>
          <a:xfrm>
            <a:off x="2269252" y="3760642"/>
            <a:ext cx="264493" cy="213209"/>
          </a:xfrm>
          <a:custGeom>
            <a:avLst/>
            <a:gdLst/>
            <a:ahLst/>
            <a:cxnLst/>
            <a:rect l="l" t="t" r="r" b="b"/>
            <a:pathLst>
              <a:path w="198370" h="159907" extrusionOk="0">
                <a:moveTo>
                  <a:pt x="0" y="52455"/>
                </a:moveTo>
                <a:cubicBezTo>
                  <a:pt x="8906" y="109357"/>
                  <a:pt x="17813" y="166260"/>
                  <a:pt x="47501" y="159333"/>
                </a:cubicBezTo>
                <a:cubicBezTo>
                  <a:pt x="77189" y="152406"/>
                  <a:pt x="153390" y="33653"/>
                  <a:pt x="178130" y="10892"/>
                </a:cubicBezTo>
                <a:cubicBezTo>
                  <a:pt x="202870" y="-11869"/>
                  <a:pt x="199406" y="5449"/>
                  <a:pt x="195943" y="2276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e80f99d48f_0_5"/>
          <p:cNvSpPr/>
          <p:nvPr/>
        </p:nvSpPr>
        <p:spPr>
          <a:xfrm>
            <a:off x="3045107" y="3838499"/>
            <a:ext cx="293088" cy="106973"/>
          </a:xfrm>
          <a:custGeom>
            <a:avLst/>
            <a:gdLst/>
            <a:ahLst/>
            <a:cxnLst/>
            <a:rect l="l" t="t" r="r" b="b"/>
            <a:pathLst>
              <a:path w="219816" h="80230" extrusionOk="0">
                <a:moveTo>
                  <a:pt x="0" y="0"/>
                </a:moveTo>
                <a:cubicBezTo>
                  <a:pt x="24245" y="33152"/>
                  <a:pt x="48491" y="66304"/>
                  <a:pt x="83127" y="77190"/>
                </a:cubicBezTo>
                <a:cubicBezTo>
                  <a:pt x="117763" y="88076"/>
                  <a:pt x="187036" y="66304"/>
                  <a:pt x="207818" y="65314"/>
                </a:cubicBezTo>
                <a:cubicBezTo>
                  <a:pt x="228600" y="64324"/>
                  <a:pt x="218209" y="67788"/>
                  <a:pt x="207818" y="71252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e80f99d48f_0_5"/>
          <p:cNvSpPr/>
          <p:nvPr/>
        </p:nvSpPr>
        <p:spPr>
          <a:xfrm>
            <a:off x="2395922" y="2742781"/>
            <a:ext cx="435429" cy="74440"/>
          </a:xfrm>
          <a:custGeom>
            <a:avLst/>
            <a:gdLst/>
            <a:ahLst/>
            <a:cxnLst/>
            <a:rect l="l" t="t" r="r" b="b"/>
            <a:pathLst>
              <a:path w="326572" h="55830" extrusionOk="0">
                <a:moveTo>
                  <a:pt x="0" y="55830"/>
                </a:moveTo>
                <a:cubicBezTo>
                  <a:pt x="49975" y="32574"/>
                  <a:pt x="99951" y="9318"/>
                  <a:pt x="154380" y="2391"/>
                </a:cubicBezTo>
                <a:cubicBezTo>
                  <a:pt x="208809" y="-4536"/>
                  <a:pt x="267690" y="4865"/>
                  <a:pt x="326572" y="1426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e80f99d48f_0_5"/>
          <p:cNvSpPr/>
          <p:nvPr/>
        </p:nvSpPr>
        <p:spPr>
          <a:xfrm>
            <a:off x="1160889" y="2331342"/>
            <a:ext cx="728353" cy="652900"/>
          </a:xfrm>
          <a:custGeom>
            <a:avLst/>
            <a:gdLst/>
            <a:ahLst/>
            <a:cxnLst/>
            <a:rect l="l" t="t" r="r" b="b"/>
            <a:pathLst>
              <a:path w="546265" h="489675" extrusionOk="0">
                <a:moveTo>
                  <a:pt x="0" y="109090"/>
                </a:moveTo>
                <a:cubicBezTo>
                  <a:pt x="73231" y="42786"/>
                  <a:pt x="146463" y="-23518"/>
                  <a:pt x="184068" y="8150"/>
                </a:cubicBezTo>
                <a:cubicBezTo>
                  <a:pt x="221673" y="39817"/>
                  <a:pt x="214745" y="218937"/>
                  <a:pt x="225631" y="299095"/>
                </a:cubicBezTo>
                <a:cubicBezTo>
                  <a:pt x="236517" y="379254"/>
                  <a:pt x="195943" y="481184"/>
                  <a:pt x="249382" y="489101"/>
                </a:cubicBezTo>
                <a:cubicBezTo>
                  <a:pt x="302821" y="497018"/>
                  <a:pt x="424543" y="421807"/>
                  <a:pt x="546265" y="34659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e80f99d48f_0_5"/>
          <p:cNvSpPr/>
          <p:nvPr/>
        </p:nvSpPr>
        <p:spPr>
          <a:xfrm>
            <a:off x="4216806" y="2752687"/>
            <a:ext cx="305685" cy="127869"/>
          </a:xfrm>
          <a:custGeom>
            <a:avLst/>
            <a:gdLst/>
            <a:ahLst/>
            <a:cxnLst/>
            <a:rect l="l" t="t" r="r" b="b"/>
            <a:pathLst>
              <a:path w="229264" h="95902" extrusionOk="0">
                <a:moveTo>
                  <a:pt x="0" y="95902"/>
                </a:moveTo>
                <a:lnTo>
                  <a:pt x="213756" y="6837"/>
                </a:lnTo>
                <a:cubicBezTo>
                  <a:pt x="246413" y="-7017"/>
                  <a:pt x="221178" y="2879"/>
                  <a:pt x="195943" y="12775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e80f99d48f_0_5"/>
          <p:cNvSpPr/>
          <p:nvPr/>
        </p:nvSpPr>
        <p:spPr>
          <a:xfrm>
            <a:off x="5000577" y="2497107"/>
            <a:ext cx="680852" cy="541799"/>
          </a:xfrm>
          <a:custGeom>
            <a:avLst/>
            <a:gdLst/>
            <a:ahLst/>
            <a:cxnLst/>
            <a:rect l="l" t="t" r="r" b="b"/>
            <a:pathLst>
              <a:path w="510639" h="406349" extrusionOk="0">
                <a:moveTo>
                  <a:pt x="0" y="263836"/>
                </a:moveTo>
                <a:cubicBezTo>
                  <a:pt x="58387" y="334593"/>
                  <a:pt x="116774" y="405350"/>
                  <a:pt x="160317" y="406340"/>
                </a:cubicBezTo>
                <a:cubicBezTo>
                  <a:pt x="203860" y="407330"/>
                  <a:pt x="223652" y="332119"/>
                  <a:pt x="261257" y="269774"/>
                </a:cubicBezTo>
                <a:cubicBezTo>
                  <a:pt x="298862" y="207429"/>
                  <a:pt x="344385" y="75810"/>
                  <a:pt x="385948" y="32267"/>
                </a:cubicBezTo>
                <a:cubicBezTo>
                  <a:pt x="427511" y="-11276"/>
                  <a:pt x="469075" y="-1380"/>
                  <a:pt x="510639" y="8517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ge80f99d48f_0_5"/>
          <p:cNvCxnSpPr/>
          <p:nvPr/>
        </p:nvCxnSpPr>
        <p:spPr>
          <a:xfrm rot="10800000" flipH="1">
            <a:off x="4081733" y="2440567"/>
            <a:ext cx="2759600" cy="1470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797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e80f99d48f_0_49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Before and After Filler cell Insertion</a:t>
            </a:r>
            <a:endParaRPr/>
          </a:p>
        </p:txBody>
      </p:sp>
      <p:pic>
        <p:nvPicPr>
          <p:cNvPr id="665" name="Google Shape;665;ge80f99d48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68" y="1564701"/>
            <a:ext cx="4001299" cy="403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e80f99d48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533" y="1564701"/>
            <a:ext cx="4149768" cy="4034633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e80f99d48f_0_49"/>
          <p:cNvSpPr txBox="1"/>
          <p:nvPr/>
        </p:nvSpPr>
        <p:spPr>
          <a:xfrm>
            <a:off x="1791935" y="5599334"/>
            <a:ext cx="3595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N-Well mask before filler insertion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ge80f99d48f_0_49"/>
          <p:cNvSpPr txBox="1"/>
          <p:nvPr/>
        </p:nvSpPr>
        <p:spPr>
          <a:xfrm>
            <a:off x="6501636" y="5599334"/>
            <a:ext cx="3760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N-Well mask after filler insertion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96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/>
      <p:bldP spid="6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94062c314_0_10"/>
          <p:cNvSpPr txBox="1"/>
          <p:nvPr/>
        </p:nvSpPr>
        <p:spPr>
          <a:xfrm>
            <a:off x="607401" y="391001"/>
            <a:ext cx="10977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733" dirty="0">
                <a:solidFill>
                  <a:schemeClr val="dk2"/>
                </a:solidFill>
              </a:rPr>
              <a:t>Sign Off</a:t>
            </a:r>
            <a:endParaRPr sz="3733" dirty="0">
              <a:solidFill>
                <a:schemeClr val="dk2"/>
              </a:solidFill>
            </a:endParaRPr>
          </a:p>
        </p:txBody>
      </p:sp>
      <p:sp>
        <p:nvSpPr>
          <p:cNvPr id="674" name="Google Shape;674;ge94062c314_0_10"/>
          <p:cNvSpPr txBox="1"/>
          <p:nvPr/>
        </p:nvSpPr>
        <p:spPr>
          <a:xfrm>
            <a:off x="609600" y="1242133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to ensure that,</a:t>
            </a:r>
            <a:endParaRPr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76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layout implements all design rules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1255" lvl="1" indent="-342900">
              <a:spcBef>
                <a:spcPts val="48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any unmatched nets that may occur due to short/open circuits.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1255" lvl="1" indent="-342900">
              <a:spcBef>
                <a:spcPts val="48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sz="2133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1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Schematic (LVS) identifies any differences in the nets.</a:t>
            </a:r>
            <a:endParaRPr sz="2133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94062c314_0_19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Design Rule Check (DRC) </a:t>
            </a:r>
            <a:endParaRPr/>
          </a:p>
        </p:txBody>
      </p:sp>
      <p:sp>
        <p:nvSpPr>
          <p:cNvPr id="680" name="Google Shape;680;ge94062c314_0_19"/>
          <p:cNvSpPr txBox="1">
            <a:spLocks noGrp="1"/>
          </p:cNvSpPr>
          <p:nvPr>
            <p:ph type="body" idx="1"/>
          </p:nvPr>
        </p:nvSpPr>
        <p:spPr>
          <a:xfrm>
            <a:off x="619125" y="1564709"/>
            <a:ext cx="109728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/>
              <a:t>DRC is based on the technology file provided along with the PDK.</a:t>
            </a:r>
            <a:endParaRPr/>
          </a:p>
          <a:p>
            <a:pPr marL="228594" indent="-76198">
              <a:spcBef>
                <a:spcPts val="576"/>
              </a:spcBef>
              <a:buClr>
                <a:schemeClr val="accent1"/>
              </a:buClr>
              <a:buSzPts val="1800"/>
              <a:buNone/>
            </a:pPr>
            <a:endParaRPr/>
          </a:p>
          <a:p>
            <a:pPr marL="228594" indent="-228594">
              <a:spcBef>
                <a:spcPts val="576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/>
              <a:t>Magic is used for Design Rules Checking.</a:t>
            </a:r>
            <a:endParaRPr/>
          </a:p>
        </p:txBody>
      </p:sp>
      <p:sp>
        <p:nvSpPr>
          <p:cNvPr id="681" name="Google Shape;681;ge94062c314_0_19"/>
          <p:cNvSpPr txBox="1"/>
          <p:nvPr/>
        </p:nvSpPr>
        <p:spPr>
          <a:xfrm>
            <a:off x="2658100" y="3542491"/>
            <a:ext cx="6299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take this example to understand DRC!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7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94062c314_0_25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</a:t>
            </a:r>
            <a:endParaRPr/>
          </a:p>
        </p:txBody>
      </p:sp>
      <p:sp>
        <p:nvSpPr>
          <p:cNvPr id="687" name="Google Shape;687;ge94062c314_0_25"/>
          <p:cNvSpPr txBox="1">
            <a:spLocks noGrp="1"/>
          </p:cNvSpPr>
          <p:nvPr>
            <p:ph type="body" idx="1"/>
          </p:nvPr>
        </p:nvSpPr>
        <p:spPr>
          <a:xfrm>
            <a:off x="640425" y="1448276"/>
            <a:ext cx="109728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/>
              <a:t>So after routing certain design rules are checked to ensure seamless routing.</a:t>
            </a:r>
            <a:endParaRPr dirty="0"/>
          </a:p>
        </p:txBody>
      </p:sp>
      <p:sp>
        <p:nvSpPr>
          <p:cNvPr id="688" name="Google Shape;688;ge94062c314_0_25"/>
          <p:cNvSpPr/>
          <p:nvPr/>
        </p:nvSpPr>
        <p:spPr>
          <a:xfrm>
            <a:off x="3282035" y="2084825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e94062c314_0_25"/>
          <p:cNvSpPr/>
          <p:nvPr/>
        </p:nvSpPr>
        <p:spPr>
          <a:xfrm rot="5400000">
            <a:off x="7024405" y="3671751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90" name="Google Shape;690;ge94062c314_0_25"/>
          <p:cNvSpPr/>
          <p:nvPr/>
        </p:nvSpPr>
        <p:spPr>
          <a:xfrm rot="-5400000">
            <a:off x="2075235" y="3672025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e94062c314_0_25"/>
          <p:cNvSpPr/>
          <p:nvPr/>
        </p:nvSpPr>
        <p:spPr>
          <a:xfrm>
            <a:off x="3485235" y="2248760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e94062c314_0_25"/>
          <p:cNvSpPr/>
          <p:nvPr/>
        </p:nvSpPr>
        <p:spPr>
          <a:xfrm>
            <a:off x="3485235" y="5112035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693" name="Google Shape;693;ge94062c314_0_25"/>
          <p:cNvSpPr/>
          <p:nvPr/>
        </p:nvSpPr>
        <p:spPr>
          <a:xfrm>
            <a:off x="3485235" y="28976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e94062c314_0_25"/>
          <p:cNvSpPr/>
          <p:nvPr/>
        </p:nvSpPr>
        <p:spPr>
          <a:xfrm>
            <a:off x="3485235" y="46248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e94062c314_0_25"/>
          <p:cNvSpPr/>
          <p:nvPr/>
        </p:nvSpPr>
        <p:spPr>
          <a:xfrm>
            <a:off x="8426688" y="2897624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e94062c314_0_25"/>
          <p:cNvSpPr/>
          <p:nvPr/>
        </p:nvSpPr>
        <p:spPr>
          <a:xfrm>
            <a:off x="8426687" y="4624824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e94062c314_0_25"/>
          <p:cNvSpPr txBox="1"/>
          <p:nvPr/>
        </p:nvSpPr>
        <p:spPr>
          <a:xfrm>
            <a:off x="3511428" y="2907816"/>
            <a:ext cx="3548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1733"/>
          </a:p>
        </p:txBody>
      </p:sp>
      <p:sp>
        <p:nvSpPr>
          <p:cNvPr id="698" name="Google Shape;698;ge94062c314_0_25"/>
          <p:cNvSpPr txBox="1"/>
          <p:nvPr/>
        </p:nvSpPr>
        <p:spPr>
          <a:xfrm>
            <a:off x="3511428" y="4634430"/>
            <a:ext cx="372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1733"/>
          </a:p>
        </p:txBody>
      </p:sp>
      <p:sp>
        <p:nvSpPr>
          <p:cNvPr id="699" name="Google Shape;699;ge94062c314_0_25"/>
          <p:cNvSpPr txBox="1"/>
          <p:nvPr/>
        </p:nvSpPr>
        <p:spPr>
          <a:xfrm>
            <a:off x="8452912" y="2940176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1733"/>
          </a:p>
        </p:txBody>
      </p:sp>
      <p:sp>
        <p:nvSpPr>
          <p:cNvPr id="700" name="Google Shape;700;ge94062c314_0_25"/>
          <p:cNvSpPr txBox="1"/>
          <p:nvPr/>
        </p:nvSpPr>
        <p:spPr>
          <a:xfrm>
            <a:off x="8439799" y="4653038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1733"/>
          </a:p>
        </p:txBody>
      </p:sp>
      <p:sp>
        <p:nvSpPr>
          <p:cNvPr id="701" name="Google Shape;701;ge94062c314_0_25"/>
          <p:cNvSpPr/>
          <p:nvPr/>
        </p:nvSpPr>
        <p:spPr>
          <a:xfrm>
            <a:off x="3891635" y="31139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e94062c314_0_25"/>
          <p:cNvSpPr/>
          <p:nvPr/>
        </p:nvSpPr>
        <p:spPr>
          <a:xfrm rot="10800000">
            <a:off x="3891805" y="262723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e94062c314_0_25"/>
          <p:cNvSpPr/>
          <p:nvPr/>
        </p:nvSpPr>
        <p:spPr>
          <a:xfrm>
            <a:off x="3891635" y="36116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e94062c314_0_25"/>
          <p:cNvSpPr/>
          <p:nvPr/>
        </p:nvSpPr>
        <p:spPr>
          <a:xfrm>
            <a:off x="3891635" y="4109441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e94062c314_0_25"/>
          <p:cNvSpPr/>
          <p:nvPr/>
        </p:nvSpPr>
        <p:spPr>
          <a:xfrm>
            <a:off x="3891635" y="460718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e94062c314_0_25"/>
          <p:cNvSpPr/>
          <p:nvPr/>
        </p:nvSpPr>
        <p:spPr>
          <a:xfrm>
            <a:off x="5560941" y="3124840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e94062c314_0_25"/>
          <p:cNvSpPr/>
          <p:nvPr/>
        </p:nvSpPr>
        <p:spPr>
          <a:xfrm>
            <a:off x="6431635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e94062c314_0_25"/>
          <p:cNvSpPr/>
          <p:nvPr/>
        </p:nvSpPr>
        <p:spPr>
          <a:xfrm>
            <a:off x="6203045" y="411283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9" name="Google Shape;709;ge94062c314_0_25"/>
          <p:cNvSpPr/>
          <p:nvPr/>
        </p:nvSpPr>
        <p:spPr>
          <a:xfrm>
            <a:off x="7142635" y="4112848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e94062c314_0_25"/>
          <p:cNvSpPr/>
          <p:nvPr/>
        </p:nvSpPr>
        <p:spPr>
          <a:xfrm>
            <a:off x="4690245" y="3118491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e94062c314_0_25"/>
          <p:cNvSpPr/>
          <p:nvPr/>
        </p:nvSpPr>
        <p:spPr>
          <a:xfrm>
            <a:off x="7227281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e94062c314_0_25"/>
          <p:cNvSpPr/>
          <p:nvPr/>
        </p:nvSpPr>
        <p:spPr>
          <a:xfrm>
            <a:off x="5479135" y="411299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e94062c314_0_25"/>
          <p:cNvSpPr/>
          <p:nvPr/>
        </p:nvSpPr>
        <p:spPr>
          <a:xfrm>
            <a:off x="4670685" y="411284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ge94062c314_0_25"/>
          <p:cNvCxnSpPr/>
          <p:nvPr/>
        </p:nvCxnSpPr>
        <p:spPr>
          <a:xfrm>
            <a:off x="5132245" y="3384928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5" name="Google Shape;715;ge94062c314_0_25"/>
          <p:cNvCxnSpPr>
            <a:endCxn id="707" idx="1"/>
          </p:cNvCxnSpPr>
          <p:nvPr/>
        </p:nvCxnSpPr>
        <p:spPr>
          <a:xfrm rot="10800000" flipH="1">
            <a:off x="6068835" y="3362424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6" name="Google Shape;716;ge94062c314_0_25"/>
          <p:cNvCxnSpPr>
            <a:endCxn id="711" idx="1"/>
          </p:cNvCxnSpPr>
          <p:nvPr/>
        </p:nvCxnSpPr>
        <p:spPr>
          <a:xfrm>
            <a:off x="6947681" y="3362424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7" name="Google Shape;717;ge94062c314_0_25"/>
          <p:cNvCxnSpPr>
            <a:stCxn id="699" idx="1"/>
          </p:cNvCxnSpPr>
          <p:nvPr/>
        </p:nvCxnSpPr>
        <p:spPr>
          <a:xfrm rot="10800000" flipV="1">
            <a:off x="7757712" y="3022281"/>
            <a:ext cx="695200" cy="384693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8" name="Google Shape;718;ge94062c314_0_25"/>
          <p:cNvCxnSpPr>
            <a:stCxn id="710" idx="1"/>
            <a:endCxn id="698" idx="3"/>
          </p:cNvCxnSpPr>
          <p:nvPr/>
        </p:nvCxnSpPr>
        <p:spPr>
          <a:xfrm rot="10800000" flipV="1">
            <a:off x="3883829" y="3367290"/>
            <a:ext cx="806417" cy="1349245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9" name="Google Shape;719;ge94062c314_0_25"/>
          <p:cNvCxnSpPr>
            <a:stCxn id="713" idx="3"/>
            <a:endCxn id="712" idx="1"/>
          </p:cNvCxnSpPr>
          <p:nvPr/>
        </p:nvCxnSpPr>
        <p:spPr>
          <a:xfrm>
            <a:off x="5178685" y="4361641"/>
            <a:ext cx="300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0" name="Google Shape;720;ge94062c314_0_25"/>
          <p:cNvCxnSpPr>
            <a:stCxn id="712" idx="3"/>
            <a:endCxn id="708" idx="1"/>
          </p:cNvCxnSpPr>
          <p:nvPr/>
        </p:nvCxnSpPr>
        <p:spPr>
          <a:xfrm>
            <a:off x="5987135" y="4361797"/>
            <a:ext cx="216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1" name="Google Shape;721;ge94062c314_0_25"/>
          <p:cNvCxnSpPr>
            <a:stCxn id="708" idx="3"/>
            <a:endCxn id="709" idx="1"/>
          </p:cNvCxnSpPr>
          <p:nvPr/>
        </p:nvCxnSpPr>
        <p:spPr>
          <a:xfrm>
            <a:off x="6711045" y="4361631"/>
            <a:ext cx="431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2" name="Google Shape;722;ge94062c314_0_25"/>
          <p:cNvCxnSpPr/>
          <p:nvPr/>
        </p:nvCxnSpPr>
        <p:spPr>
          <a:xfrm>
            <a:off x="7650835" y="4379432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3" name="Google Shape;723;ge94062c314_0_25"/>
          <p:cNvCxnSpPr/>
          <p:nvPr/>
        </p:nvCxnSpPr>
        <p:spPr>
          <a:xfrm>
            <a:off x="8187400" y="4745835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4" name="Google Shape;724;ge94062c314_0_25"/>
          <p:cNvCxnSpPr/>
          <p:nvPr/>
        </p:nvCxnSpPr>
        <p:spPr>
          <a:xfrm rot="-5400000" flipH="1">
            <a:off x="3464235" y="3433056"/>
            <a:ext cx="1464400" cy="6096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5" name="Google Shape;725;ge94062c314_0_25"/>
          <p:cNvSpPr/>
          <p:nvPr/>
        </p:nvSpPr>
        <p:spPr>
          <a:xfrm>
            <a:off x="4127021" y="3479651"/>
            <a:ext cx="497200" cy="5164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ge94062c314_0_25"/>
          <p:cNvCxnSpPr/>
          <p:nvPr/>
        </p:nvCxnSpPr>
        <p:spPr>
          <a:xfrm rot="10800000" flipH="1">
            <a:off x="4451367" y="4470000"/>
            <a:ext cx="2192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838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94062c314_0_68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Some common DRC rules</a:t>
            </a:r>
            <a:endParaRPr/>
          </a:p>
        </p:txBody>
      </p:sp>
      <p:sp>
        <p:nvSpPr>
          <p:cNvPr id="732" name="Google Shape;732;ge94062c314_0_68"/>
          <p:cNvSpPr txBox="1">
            <a:spLocks noGrp="1"/>
          </p:cNvSpPr>
          <p:nvPr>
            <p:ph type="body" idx="1"/>
          </p:nvPr>
        </p:nvSpPr>
        <p:spPr>
          <a:xfrm>
            <a:off x="619125" y="1594376"/>
            <a:ext cx="109728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US" dirty="0"/>
              <a:t>Remember what you see on the mask is what you see on the silicon!</a:t>
            </a:r>
            <a:endParaRPr dirty="0"/>
          </a:p>
        </p:txBody>
      </p:sp>
      <p:sp>
        <p:nvSpPr>
          <p:cNvPr id="733" name="Google Shape;733;ge94062c314_0_68"/>
          <p:cNvSpPr/>
          <p:nvPr/>
        </p:nvSpPr>
        <p:spPr>
          <a:xfrm>
            <a:off x="3101917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t1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e94062c314_0_68"/>
          <p:cNvSpPr/>
          <p:nvPr/>
        </p:nvSpPr>
        <p:spPr>
          <a:xfrm>
            <a:off x="4422717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t2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5" name="Google Shape;735;ge94062c314_0_68"/>
          <p:cNvCxnSpPr/>
          <p:nvPr/>
        </p:nvCxnSpPr>
        <p:spPr>
          <a:xfrm>
            <a:off x="3101917" y="2501019"/>
            <a:ext cx="7112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36" name="Google Shape;736;ge94062c314_0_68"/>
          <p:cNvSpPr/>
          <p:nvPr/>
        </p:nvSpPr>
        <p:spPr>
          <a:xfrm>
            <a:off x="2845159" y="2008617"/>
            <a:ext cx="20244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Wire width</a:t>
            </a:r>
            <a:endParaRPr sz="2400"/>
          </a:p>
        </p:txBody>
      </p:sp>
      <p:sp>
        <p:nvSpPr>
          <p:cNvPr id="737" name="Google Shape;737;ge94062c314_0_68"/>
          <p:cNvSpPr/>
          <p:nvPr/>
        </p:nvSpPr>
        <p:spPr>
          <a:xfrm>
            <a:off x="6562116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t1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e94062c314_0_68"/>
          <p:cNvSpPr/>
          <p:nvPr/>
        </p:nvSpPr>
        <p:spPr>
          <a:xfrm>
            <a:off x="7870456" y="2646492"/>
            <a:ext cx="711200" cy="274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t2</a:t>
            </a:r>
            <a:endParaRPr sz="2400" i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ge94062c314_0_68"/>
          <p:cNvCxnSpPr/>
          <p:nvPr/>
        </p:nvCxnSpPr>
        <p:spPr>
          <a:xfrm>
            <a:off x="7273316" y="2493273"/>
            <a:ext cx="630800" cy="76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0" name="Google Shape;740;ge94062c314_0_68"/>
          <p:cNvSpPr txBox="1"/>
          <p:nvPr/>
        </p:nvSpPr>
        <p:spPr>
          <a:xfrm>
            <a:off x="6651256" y="2090647"/>
            <a:ext cx="19304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Wire Spacing</a:t>
            </a:r>
            <a:endParaRPr sz="2400"/>
          </a:p>
        </p:txBody>
      </p:sp>
      <p:cxnSp>
        <p:nvCxnSpPr>
          <p:cNvPr id="741" name="Google Shape;741;ge94062c314_0_68"/>
          <p:cNvCxnSpPr/>
          <p:nvPr/>
        </p:nvCxnSpPr>
        <p:spPr>
          <a:xfrm>
            <a:off x="3101917" y="240921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2" name="Google Shape;742;ge94062c314_0_68"/>
          <p:cNvCxnSpPr/>
          <p:nvPr/>
        </p:nvCxnSpPr>
        <p:spPr>
          <a:xfrm>
            <a:off x="3792031" y="240921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ge94062c314_0_68"/>
          <p:cNvCxnSpPr/>
          <p:nvPr/>
        </p:nvCxnSpPr>
        <p:spPr>
          <a:xfrm>
            <a:off x="7262707" y="2403221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4" name="Google Shape;744;ge94062c314_0_68"/>
          <p:cNvCxnSpPr/>
          <p:nvPr/>
        </p:nvCxnSpPr>
        <p:spPr>
          <a:xfrm>
            <a:off x="7904829" y="2391196"/>
            <a:ext cx="0" cy="204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41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94062c314_0_85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</a:t>
            </a:r>
            <a:endParaRPr/>
          </a:p>
        </p:txBody>
      </p:sp>
      <p:sp>
        <p:nvSpPr>
          <p:cNvPr id="750" name="Google Shape;750;ge94062c314_0_85"/>
          <p:cNvSpPr txBox="1">
            <a:spLocks noGrp="1"/>
          </p:cNvSpPr>
          <p:nvPr>
            <p:ph type="body" idx="1"/>
          </p:nvPr>
        </p:nvSpPr>
        <p:spPr>
          <a:xfrm>
            <a:off x="640425" y="1511809"/>
            <a:ext cx="109728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Next set of common DRC’s occur when,</a:t>
            </a:r>
            <a:endParaRPr dirty="0"/>
          </a:p>
        </p:txBody>
      </p:sp>
      <p:sp>
        <p:nvSpPr>
          <p:cNvPr id="751" name="Google Shape;751;ge94062c314_0_85"/>
          <p:cNvSpPr/>
          <p:nvPr/>
        </p:nvSpPr>
        <p:spPr>
          <a:xfrm>
            <a:off x="3282035" y="2084825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e94062c314_0_85"/>
          <p:cNvSpPr/>
          <p:nvPr/>
        </p:nvSpPr>
        <p:spPr>
          <a:xfrm rot="5400000">
            <a:off x="7024405" y="3671751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753" name="Google Shape;753;ge94062c314_0_85"/>
          <p:cNvSpPr/>
          <p:nvPr/>
        </p:nvSpPr>
        <p:spPr>
          <a:xfrm rot="-5400000">
            <a:off x="2075235" y="3672025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e94062c314_0_85"/>
          <p:cNvSpPr/>
          <p:nvPr/>
        </p:nvSpPr>
        <p:spPr>
          <a:xfrm>
            <a:off x="3485235" y="2248760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e94062c314_0_85"/>
          <p:cNvSpPr/>
          <p:nvPr/>
        </p:nvSpPr>
        <p:spPr>
          <a:xfrm>
            <a:off x="3485235" y="5112035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756" name="Google Shape;756;ge94062c314_0_85"/>
          <p:cNvSpPr/>
          <p:nvPr/>
        </p:nvSpPr>
        <p:spPr>
          <a:xfrm>
            <a:off x="3485235" y="28976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e94062c314_0_85"/>
          <p:cNvSpPr/>
          <p:nvPr/>
        </p:nvSpPr>
        <p:spPr>
          <a:xfrm>
            <a:off x="3485235" y="4624825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e94062c314_0_85"/>
          <p:cNvSpPr/>
          <p:nvPr/>
        </p:nvSpPr>
        <p:spPr>
          <a:xfrm>
            <a:off x="8426688" y="2897624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e94062c314_0_85"/>
          <p:cNvSpPr/>
          <p:nvPr/>
        </p:nvSpPr>
        <p:spPr>
          <a:xfrm>
            <a:off x="8426687" y="4624824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e94062c314_0_85"/>
          <p:cNvSpPr txBox="1"/>
          <p:nvPr/>
        </p:nvSpPr>
        <p:spPr>
          <a:xfrm>
            <a:off x="3511428" y="2907816"/>
            <a:ext cx="3548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1733"/>
          </a:p>
        </p:txBody>
      </p:sp>
      <p:sp>
        <p:nvSpPr>
          <p:cNvPr id="761" name="Google Shape;761;ge94062c314_0_85"/>
          <p:cNvSpPr txBox="1"/>
          <p:nvPr/>
        </p:nvSpPr>
        <p:spPr>
          <a:xfrm>
            <a:off x="3511428" y="4634430"/>
            <a:ext cx="372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1733"/>
          </a:p>
        </p:txBody>
      </p:sp>
      <p:sp>
        <p:nvSpPr>
          <p:cNvPr id="762" name="Google Shape;762;ge94062c314_0_85"/>
          <p:cNvSpPr txBox="1"/>
          <p:nvPr/>
        </p:nvSpPr>
        <p:spPr>
          <a:xfrm>
            <a:off x="8452912" y="2940176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1733"/>
          </a:p>
        </p:txBody>
      </p:sp>
      <p:sp>
        <p:nvSpPr>
          <p:cNvPr id="763" name="Google Shape;763;ge94062c314_0_85"/>
          <p:cNvSpPr txBox="1"/>
          <p:nvPr/>
        </p:nvSpPr>
        <p:spPr>
          <a:xfrm>
            <a:off x="8439799" y="4653038"/>
            <a:ext cx="406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1733"/>
          </a:p>
        </p:txBody>
      </p:sp>
      <p:sp>
        <p:nvSpPr>
          <p:cNvPr id="764" name="Google Shape;764;ge94062c314_0_85"/>
          <p:cNvSpPr/>
          <p:nvPr/>
        </p:nvSpPr>
        <p:spPr>
          <a:xfrm>
            <a:off x="3891635" y="31139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e94062c314_0_85"/>
          <p:cNvSpPr/>
          <p:nvPr/>
        </p:nvSpPr>
        <p:spPr>
          <a:xfrm rot="10800000">
            <a:off x="3891805" y="262723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e94062c314_0_85"/>
          <p:cNvSpPr/>
          <p:nvPr/>
        </p:nvSpPr>
        <p:spPr>
          <a:xfrm>
            <a:off x="3891635" y="36116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e94062c314_0_85"/>
          <p:cNvSpPr/>
          <p:nvPr/>
        </p:nvSpPr>
        <p:spPr>
          <a:xfrm>
            <a:off x="3891635" y="4109441"/>
            <a:ext cx="45352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e94062c314_0_85"/>
          <p:cNvSpPr/>
          <p:nvPr/>
        </p:nvSpPr>
        <p:spPr>
          <a:xfrm>
            <a:off x="3891635" y="460718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e94062c314_0_85"/>
          <p:cNvSpPr/>
          <p:nvPr/>
        </p:nvSpPr>
        <p:spPr>
          <a:xfrm>
            <a:off x="5560941" y="3124840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e94062c314_0_85"/>
          <p:cNvSpPr/>
          <p:nvPr/>
        </p:nvSpPr>
        <p:spPr>
          <a:xfrm>
            <a:off x="6431635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e94062c314_0_85"/>
          <p:cNvSpPr/>
          <p:nvPr/>
        </p:nvSpPr>
        <p:spPr>
          <a:xfrm>
            <a:off x="6203045" y="411283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2" name="Google Shape;772;ge94062c314_0_85"/>
          <p:cNvSpPr/>
          <p:nvPr/>
        </p:nvSpPr>
        <p:spPr>
          <a:xfrm>
            <a:off x="7142635" y="4112848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e94062c314_0_85"/>
          <p:cNvSpPr/>
          <p:nvPr/>
        </p:nvSpPr>
        <p:spPr>
          <a:xfrm>
            <a:off x="4726228" y="3118491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e94062c314_0_85"/>
          <p:cNvSpPr/>
          <p:nvPr/>
        </p:nvSpPr>
        <p:spPr>
          <a:xfrm>
            <a:off x="7227281" y="3113624"/>
            <a:ext cx="508000" cy="497600"/>
          </a:xfrm>
          <a:prstGeom prst="rect">
            <a:avLst/>
          </a:prstGeom>
          <a:solidFill>
            <a:schemeClr val="lt2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e94062c314_0_85"/>
          <p:cNvSpPr/>
          <p:nvPr/>
        </p:nvSpPr>
        <p:spPr>
          <a:xfrm>
            <a:off x="5479135" y="4112997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e94062c314_0_85"/>
          <p:cNvSpPr/>
          <p:nvPr/>
        </p:nvSpPr>
        <p:spPr>
          <a:xfrm>
            <a:off x="4670685" y="4112841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Google Shape;777;ge94062c314_0_85"/>
          <p:cNvCxnSpPr/>
          <p:nvPr/>
        </p:nvCxnSpPr>
        <p:spPr>
          <a:xfrm>
            <a:off x="5132245" y="3384928"/>
            <a:ext cx="428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ge94062c314_0_85"/>
          <p:cNvCxnSpPr>
            <a:endCxn id="770" idx="1"/>
          </p:cNvCxnSpPr>
          <p:nvPr/>
        </p:nvCxnSpPr>
        <p:spPr>
          <a:xfrm rot="10800000" flipH="1">
            <a:off x="6068835" y="3362424"/>
            <a:ext cx="3628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ge94062c314_0_85"/>
          <p:cNvCxnSpPr>
            <a:endCxn id="774" idx="1"/>
          </p:cNvCxnSpPr>
          <p:nvPr/>
        </p:nvCxnSpPr>
        <p:spPr>
          <a:xfrm>
            <a:off x="6947681" y="3362424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ge94062c314_0_85"/>
          <p:cNvCxnSpPr>
            <a:stCxn id="762" idx="1"/>
          </p:cNvCxnSpPr>
          <p:nvPr/>
        </p:nvCxnSpPr>
        <p:spPr>
          <a:xfrm rot="10800000" flipV="1">
            <a:off x="7757712" y="3022281"/>
            <a:ext cx="695200" cy="384693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ge94062c314_0_85"/>
          <p:cNvCxnSpPr>
            <a:stCxn id="773" idx="1"/>
            <a:endCxn id="761" idx="3"/>
          </p:cNvCxnSpPr>
          <p:nvPr/>
        </p:nvCxnSpPr>
        <p:spPr>
          <a:xfrm rot="10800000" flipV="1">
            <a:off x="3883828" y="3367290"/>
            <a:ext cx="842400" cy="1349245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2" name="Google Shape;782;ge94062c314_0_85"/>
          <p:cNvCxnSpPr>
            <a:stCxn id="776" idx="3"/>
            <a:endCxn id="775" idx="1"/>
          </p:cNvCxnSpPr>
          <p:nvPr/>
        </p:nvCxnSpPr>
        <p:spPr>
          <a:xfrm>
            <a:off x="5178685" y="4361641"/>
            <a:ext cx="300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3" name="Google Shape;783;ge94062c314_0_85"/>
          <p:cNvCxnSpPr>
            <a:stCxn id="775" idx="3"/>
            <a:endCxn id="771" idx="1"/>
          </p:cNvCxnSpPr>
          <p:nvPr/>
        </p:nvCxnSpPr>
        <p:spPr>
          <a:xfrm>
            <a:off x="5987135" y="4361797"/>
            <a:ext cx="216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4" name="Google Shape;784;ge94062c314_0_85"/>
          <p:cNvCxnSpPr>
            <a:stCxn id="771" idx="3"/>
            <a:endCxn id="772" idx="1"/>
          </p:cNvCxnSpPr>
          <p:nvPr/>
        </p:nvCxnSpPr>
        <p:spPr>
          <a:xfrm>
            <a:off x="6711045" y="4361631"/>
            <a:ext cx="431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ge94062c314_0_85"/>
          <p:cNvCxnSpPr/>
          <p:nvPr/>
        </p:nvCxnSpPr>
        <p:spPr>
          <a:xfrm>
            <a:off x="7650835" y="4379432"/>
            <a:ext cx="711200" cy="3660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6" name="Google Shape;786;ge94062c314_0_85"/>
          <p:cNvCxnSpPr/>
          <p:nvPr/>
        </p:nvCxnSpPr>
        <p:spPr>
          <a:xfrm>
            <a:off x="8187400" y="4745835"/>
            <a:ext cx="2796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ge94062c314_0_85"/>
          <p:cNvCxnSpPr/>
          <p:nvPr/>
        </p:nvCxnSpPr>
        <p:spPr>
          <a:xfrm rot="-5400000" flipH="1">
            <a:off x="3464235" y="3433056"/>
            <a:ext cx="1464400" cy="6096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ge94062c314_0_85"/>
          <p:cNvSpPr/>
          <p:nvPr/>
        </p:nvSpPr>
        <p:spPr>
          <a:xfrm>
            <a:off x="4184988" y="3126884"/>
            <a:ext cx="497200" cy="5164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ge94062c314_0_85"/>
          <p:cNvCxnSpPr/>
          <p:nvPr/>
        </p:nvCxnSpPr>
        <p:spPr>
          <a:xfrm rot="10800000" flipH="1">
            <a:off x="4451367" y="4470000"/>
            <a:ext cx="219200" cy="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92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50911" y="3263232"/>
            <a:ext cx="2555613" cy="358086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94062c314_0_128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DRC Violation</a:t>
            </a:r>
            <a:endParaRPr/>
          </a:p>
        </p:txBody>
      </p:sp>
      <p:sp>
        <p:nvSpPr>
          <p:cNvPr id="795" name="Google Shape;795;ge94062c314_0_128"/>
          <p:cNvSpPr txBox="1">
            <a:spLocks noGrp="1"/>
          </p:cNvSpPr>
          <p:nvPr>
            <p:ph type="body" idx="1"/>
          </p:nvPr>
        </p:nvSpPr>
        <p:spPr>
          <a:xfrm>
            <a:off x="1117600" y="1701800"/>
            <a:ext cx="4775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/>
              <a:t>DRC violation type: Signal Short</a:t>
            </a:r>
            <a:endParaRPr/>
          </a:p>
        </p:txBody>
      </p:sp>
      <p:sp>
        <p:nvSpPr>
          <p:cNvPr id="796" name="Google Shape;796;ge94062c314_0_128"/>
          <p:cNvSpPr/>
          <p:nvPr/>
        </p:nvSpPr>
        <p:spPr>
          <a:xfrm>
            <a:off x="2336800" y="3073407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e94062c314_0_128"/>
          <p:cNvSpPr/>
          <p:nvPr/>
        </p:nvSpPr>
        <p:spPr>
          <a:xfrm rot="-5400000">
            <a:off x="3352800" y="2057407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e94062c314_0_128"/>
          <p:cNvSpPr/>
          <p:nvPr/>
        </p:nvSpPr>
        <p:spPr>
          <a:xfrm>
            <a:off x="3505200" y="2424315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e94062c314_0_128"/>
          <p:cNvSpPr txBox="1"/>
          <p:nvPr/>
        </p:nvSpPr>
        <p:spPr>
          <a:xfrm>
            <a:off x="6197600" y="1701800"/>
            <a:ext cx="47752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Solution: Use different metal layers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e94062c314_0_128"/>
          <p:cNvSpPr/>
          <p:nvPr/>
        </p:nvSpPr>
        <p:spPr>
          <a:xfrm>
            <a:off x="8813800" y="250910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e94062c314_0_128"/>
          <p:cNvSpPr/>
          <p:nvPr/>
        </p:nvSpPr>
        <p:spPr>
          <a:xfrm>
            <a:off x="7620000" y="3038393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e94062c314_0_128"/>
          <p:cNvSpPr/>
          <p:nvPr/>
        </p:nvSpPr>
        <p:spPr>
          <a:xfrm rot="-5400000">
            <a:off x="8572500" y="205739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e94062c314_0_128"/>
          <p:cNvSpPr/>
          <p:nvPr/>
        </p:nvSpPr>
        <p:spPr>
          <a:xfrm>
            <a:off x="7493000" y="3038399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e94062c314_0_128"/>
          <p:cNvSpPr/>
          <p:nvPr/>
        </p:nvSpPr>
        <p:spPr>
          <a:xfrm>
            <a:off x="7819809" y="3225789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e94062c314_0_128"/>
          <p:cNvSpPr/>
          <p:nvPr/>
        </p:nvSpPr>
        <p:spPr>
          <a:xfrm>
            <a:off x="8712200" y="3020391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e94062c314_0_128"/>
          <p:cNvSpPr/>
          <p:nvPr/>
        </p:nvSpPr>
        <p:spPr>
          <a:xfrm>
            <a:off x="8911936" y="4421721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e94062c314_0_128"/>
          <p:cNvSpPr/>
          <p:nvPr/>
        </p:nvSpPr>
        <p:spPr>
          <a:xfrm>
            <a:off x="9013609" y="3225789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7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" grpId="0"/>
      <p:bldP spid="800" grpId="0" animBg="1"/>
      <p:bldP spid="801" grpId="0" animBg="1"/>
      <p:bldP spid="802" grpId="0" animBg="1"/>
      <p:bldP spid="803" grpId="0" animBg="1"/>
      <p:bldP spid="804" grpId="0" animBg="1"/>
      <p:bldP spid="805" grpId="0" animBg="1"/>
      <p:bldP spid="806" grpId="0" animBg="1"/>
      <p:bldP spid="8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94062c314_1_41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Some common DRC rules</a:t>
            </a:r>
            <a:endParaRPr/>
          </a:p>
        </p:txBody>
      </p:sp>
      <p:sp>
        <p:nvSpPr>
          <p:cNvPr id="813" name="Google Shape;813;ge94062c314_1_41"/>
          <p:cNvSpPr/>
          <p:nvPr/>
        </p:nvSpPr>
        <p:spPr>
          <a:xfrm>
            <a:off x="8788400" y="1792751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e94062c314_1_41"/>
          <p:cNvSpPr/>
          <p:nvPr/>
        </p:nvSpPr>
        <p:spPr>
          <a:xfrm>
            <a:off x="7594600" y="2322043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e94062c314_1_41"/>
          <p:cNvSpPr/>
          <p:nvPr/>
        </p:nvSpPr>
        <p:spPr>
          <a:xfrm rot="-5400000">
            <a:off x="8547100" y="1341040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e94062c314_1_41"/>
          <p:cNvSpPr/>
          <p:nvPr/>
        </p:nvSpPr>
        <p:spPr>
          <a:xfrm>
            <a:off x="7467600" y="2322049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e94062c314_1_41"/>
          <p:cNvSpPr/>
          <p:nvPr/>
        </p:nvSpPr>
        <p:spPr>
          <a:xfrm>
            <a:off x="7794409" y="2509440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e94062c314_1_41"/>
          <p:cNvSpPr/>
          <p:nvPr/>
        </p:nvSpPr>
        <p:spPr>
          <a:xfrm>
            <a:off x="8686800" y="2304040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e94062c314_1_41"/>
          <p:cNvSpPr/>
          <p:nvPr/>
        </p:nvSpPr>
        <p:spPr>
          <a:xfrm>
            <a:off x="8988209" y="2509440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ge94062c314_1_41"/>
          <p:cNvCxnSpPr/>
          <p:nvPr/>
        </p:nvCxnSpPr>
        <p:spPr>
          <a:xfrm>
            <a:off x="2688251" y="2233571"/>
            <a:ext cx="4020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21" name="Google Shape;821;ge94062c314_1_41"/>
          <p:cNvCxnSpPr/>
          <p:nvPr/>
        </p:nvCxnSpPr>
        <p:spPr>
          <a:xfrm>
            <a:off x="2688251" y="1968497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ge94062c314_1_41"/>
          <p:cNvCxnSpPr/>
          <p:nvPr/>
        </p:nvCxnSpPr>
        <p:spPr>
          <a:xfrm>
            <a:off x="3071113" y="1968492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3" name="Google Shape;823;ge94062c314_1_41"/>
          <p:cNvSpPr/>
          <p:nvPr/>
        </p:nvSpPr>
        <p:spPr>
          <a:xfrm>
            <a:off x="3727451" y="1883784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e94062c314_1_41"/>
          <p:cNvSpPr/>
          <p:nvPr/>
        </p:nvSpPr>
        <p:spPr>
          <a:xfrm>
            <a:off x="2533651" y="2413076"/>
            <a:ext cx="711200" cy="2743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e94062c314_1_41"/>
          <p:cNvSpPr/>
          <p:nvPr/>
        </p:nvSpPr>
        <p:spPr>
          <a:xfrm rot="-5400000">
            <a:off x="3486151" y="1432073"/>
            <a:ext cx="711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e94062c314_1_41"/>
          <p:cNvSpPr/>
          <p:nvPr/>
        </p:nvSpPr>
        <p:spPr>
          <a:xfrm>
            <a:off x="2406651" y="2413083"/>
            <a:ext cx="965200" cy="781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e94062c314_1_41"/>
          <p:cNvSpPr/>
          <p:nvPr/>
        </p:nvSpPr>
        <p:spPr>
          <a:xfrm>
            <a:off x="2733460" y="2600473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e94062c314_1_41"/>
          <p:cNvSpPr/>
          <p:nvPr/>
        </p:nvSpPr>
        <p:spPr>
          <a:xfrm>
            <a:off x="3625851" y="2395073"/>
            <a:ext cx="914400" cy="81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e94062c314_1_41"/>
          <p:cNvSpPr/>
          <p:nvPr/>
        </p:nvSpPr>
        <p:spPr>
          <a:xfrm>
            <a:off x="3927260" y="2600473"/>
            <a:ext cx="311600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e94062c314_1_41"/>
          <p:cNvSpPr txBox="1"/>
          <p:nvPr/>
        </p:nvSpPr>
        <p:spPr>
          <a:xfrm>
            <a:off x="2406667" y="5234034"/>
            <a:ext cx="2117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Via width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831" name="Google Shape;831;ge94062c314_1_41"/>
          <p:cNvCxnSpPr/>
          <p:nvPr/>
        </p:nvCxnSpPr>
        <p:spPr>
          <a:xfrm>
            <a:off x="8106000" y="2108200"/>
            <a:ext cx="8764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832" name="Google Shape;832;ge94062c314_1_41"/>
          <p:cNvCxnSpPr/>
          <p:nvPr/>
        </p:nvCxnSpPr>
        <p:spPr>
          <a:xfrm>
            <a:off x="8988200" y="1853664"/>
            <a:ext cx="0" cy="366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3" name="Google Shape;833;ge94062c314_1_41"/>
          <p:cNvCxnSpPr/>
          <p:nvPr/>
        </p:nvCxnSpPr>
        <p:spPr>
          <a:xfrm flipH="1">
            <a:off x="8106013" y="1883792"/>
            <a:ext cx="800" cy="370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4" name="Google Shape;834;ge94062c314_1_41"/>
          <p:cNvSpPr txBox="1"/>
          <p:nvPr/>
        </p:nvSpPr>
        <p:spPr>
          <a:xfrm>
            <a:off x="7531100" y="5264834"/>
            <a:ext cx="227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>
                <a:solidFill>
                  <a:schemeClr val="dk2"/>
                </a:solidFill>
              </a:rPr>
              <a:t>2. Via Spacing</a:t>
            </a:r>
            <a:endParaRPr sz="24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94062c314_0_172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Layout Vs. Schematic</a:t>
            </a:r>
            <a:endParaRPr/>
          </a:p>
        </p:txBody>
      </p:sp>
      <p:sp>
        <p:nvSpPr>
          <p:cNvPr id="840" name="Google Shape;840;ge94062c314_0_172"/>
          <p:cNvSpPr txBox="1">
            <a:spLocks noGrp="1"/>
          </p:cNvSpPr>
          <p:nvPr>
            <p:ph type="body" idx="1"/>
          </p:nvPr>
        </p:nvSpPr>
        <p:spPr>
          <a:xfrm>
            <a:off x="619133" y="1459468"/>
            <a:ext cx="10972800" cy="399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Clr>
                <a:schemeClr val="dk2"/>
              </a:buClr>
              <a:buSzPts val="1800"/>
            </a:pPr>
            <a:r>
              <a:rPr lang="en-US" dirty="0" err="1"/>
              <a:t>Netgen</a:t>
            </a:r>
            <a:r>
              <a:rPr lang="en-US" dirty="0"/>
              <a:t> is used for Layout </a:t>
            </a:r>
            <a:r>
              <a:rPr lang="en-US" dirty="0" err="1"/>
              <a:t>Vs</a:t>
            </a:r>
            <a:r>
              <a:rPr lang="en-US" dirty="0"/>
              <a:t> Schematic LVS check.</a:t>
            </a:r>
            <a:endParaRPr dirty="0"/>
          </a:p>
          <a:p>
            <a:pPr marL="457200" indent="-457200">
              <a:spcBef>
                <a:spcPts val="576"/>
              </a:spcBef>
              <a:buClr>
                <a:schemeClr val="dk2"/>
              </a:buClr>
              <a:buSzPts val="1800"/>
            </a:pPr>
            <a:r>
              <a:rPr lang="en-US" dirty="0"/>
              <a:t>Two step process:</a:t>
            </a:r>
            <a:endParaRPr dirty="0"/>
          </a:p>
          <a:p>
            <a:pPr marL="800092" lvl="1" indent="-457200">
              <a:spcBef>
                <a:spcPts val="480"/>
              </a:spcBef>
              <a:buClr>
                <a:schemeClr val="dk2"/>
              </a:buClr>
              <a:buSzPts val="1600"/>
            </a:pPr>
            <a:r>
              <a:rPr lang="en-US" dirty="0"/>
              <a:t>Extraction: The process extracts the devices and their connectivity from the physical layout, and then generates a </a:t>
            </a:r>
            <a:r>
              <a:rPr lang="en-US" dirty="0" err="1"/>
              <a:t>netlist</a:t>
            </a:r>
            <a:r>
              <a:rPr lang="en-US" dirty="0"/>
              <a:t> interpretation of the layout to be used in the comparison step.</a:t>
            </a:r>
            <a:endParaRPr dirty="0"/>
          </a:p>
          <a:p>
            <a:pPr marL="800092" lvl="1" indent="-457200">
              <a:spcBef>
                <a:spcPts val="480"/>
              </a:spcBef>
              <a:buClr>
                <a:schemeClr val="dk2"/>
              </a:buClr>
              <a:buSzPts val="1600"/>
            </a:pPr>
            <a:r>
              <a:rPr lang="en-US" dirty="0"/>
              <a:t>Comparison: The process compares the extracted </a:t>
            </a:r>
            <a:r>
              <a:rPr lang="en-US" dirty="0" err="1"/>
              <a:t>netlist</a:t>
            </a:r>
            <a:r>
              <a:rPr lang="en-US" dirty="0"/>
              <a:t> to the schematic </a:t>
            </a:r>
            <a:r>
              <a:rPr lang="en-US" dirty="0" err="1"/>
              <a:t>netlist</a:t>
            </a:r>
            <a:r>
              <a:rPr lang="en-US" dirty="0"/>
              <a:t>, and reports all discrepancies, which must then be debugged and resolved.</a:t>
            </a:r>
            <a:endParaRPr dirty="0"/>
          </a:p>
          <a:p>
            <a:pPr marL="457200" indent="-457200">
              <a:spcBef>
                <a:spcPts val="576"/>
              </a:spcBef>
              <a:buClr>
                <a:schemeClr val="dk2"/>
              </a:buClr>
              <a:buSzPts val="1800"/>
            </a:pPr>
            <a:r>
              <a:rPr lang="en-US" dirty="0"/>
              <a:t>Extracted SPICE by Magic vs. Verilog </a:t>
            </a:r>
            <a:r>
              <a:rPr lang="en-US" dirty="0" err="1"/>
              <a:t>netlist</a:t>
            </a: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576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7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e94062c314_0_177"/>
          <p:cNvSpPr txBox="1">
            <a:spLocks noGrp="1"/>
          </p:cNvSpPr>
          <p:nvPr>
            <p:ph type="title"/>
          </p:nvPr>
        </p:nvSpPr>
        <p:spPr>
          <a:xfrm>
            <a:off x="605368" y="641735"/>
            <a:ext cx="10977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r>
              <a:rPr lang="en-US"/>
              <a:t>Key Things To Remember </a:t>
            </a:r>
            <a:endParaRPr/>
          </a:p>
        </p:txBody>
      </p:sp>
      <p:sp>
        <p:nvSpPr>
          <p:cNvPr id="846" name="Google Shape;846;ge94062c314_0_177"/>
          <p:cNvSpPr txBox="1">
            <a:spLocks noGrp="1"/>
          </p:cNvSpPr>
          <p:nvPr>
            <p:ph type="body" idx="1"/>
          </p:nvPr>
        </p:nvSpPr>
        <p:spPr>
          <a:xfrm>
            <a:off x="437367" y="1533165"/>
            <a:ext cx="11313200" cy="345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indent="-474121">
              <a:spcBef>
                <a:spcPts val="0"/>
              </a:spcBef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Metal 4 and 5 are usually used for power routing, i.e. for the power grid.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Routing violations must be avoided.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spcBef>
                <a:spcPts val="0"/>
              </a:spcBef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The design needs to be DRC and LVS clean.</a:t>
            </a:r>
            <a:endParaRPr sz="2667" dirty="0">
              <a:solidFill>
                <a:schemeClr val="dk2"/>
              </a:solidFill>
            </a:endParaRPr>
          </a:p>
          <a:p>
            <a:pPr marL="1066785" indent="-457200">
              <a:buFont typeface="Wingdings" panose="05000000000000000000" pitchFamily="2" charset="2"/>
              <a:buChar char="Ø"/>
            </a:pPr>
            <a:endParaRPr sz="2667" dirty="0">
              <a:solidFill>
                <a:schemeClr val="dk2"/>
              </a:solidFill>
            </a:endParaRPr>
          </a:p>
          <a:p>
            <a:pPr indent="-474121">
              <a:buClr>
                <a:schemeClr val="dk2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dk2"/>
                </a:solidFill>
              </a:rPr>
              <a:t>This can be achieved by tweaking and tuning design parameters in the flow.</a:t>
            </a:r>
            <a:endParaRPr sz="2667" dirty="0">
              <a:solidFill>
                <a:schemeClr val="dk2"/>
              </a:solidFill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1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89ab376cd_0_1116"/>
          <p:cNvSpPr txBox="1">
            <a:spLocks noGrp="1"/>
          </p:cNvSpPr>
          <p:nvPr>
            <p:ph type="title"/>
          </p:nvPr>
        </p:nvSpPr>
        <p:spPr>
          <a:xfrm>
            <a:off x="2938709" y="2270141"/>
            <a:ext cx="63500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7200"/>
              <a:t>LAB PRACTICE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17362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89ab376cd_0_295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3000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e89ab376cd_0_295"/>
          <p:cNvSpPr txBox="1">
            <a:spLocks noGrp="1"/>
          </p:cNvSpPr>
          <p:nvPr>
            <p:ph type="body" idx="1"/>
          </p:nvPr>
        </p:nvSpPr>
        <p:spPr>
          <a:xfrm>
            <a:off x="619125" y="1740409"/>
            <a:ext cx="109728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567264" indent="-457200">
              <a:spcBef>
                <a:spcPts val="0"/>
              </a:spcBef>
              <a:buSzPts val="2100"/>
            </a:pPr>
            <a:r>
              <a:rPr lang="en-US" dirty="0"/>
              <a:t>What is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Global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Detailed Routing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Filler Insertion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Design Rule Check (DRC)</a:t>
            </a:r>
            <a:endParaRPr dirty="0"/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/>
              <a:t>Layout Vs. Schematic (LVS)</a:t>
            </a:r>
            <a:endParaRPr dirty="0"/>
          </a:p>
          <a:p>
            <a:pPr marL="558797" indent="-457200">
              <a:spcBef>
                <a:spcPts val="267"/>
              </a:spcBef>
              <a:buSzPts val="210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7264" indent="-457200">
              <a:spcBef>
                <a:spcPts val="267"/>
              </a:spcBef>
              <a:buSzPts val="21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LAB 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89ab376cd_0_389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003C71"/>
              </a:buClr>
              <a:buSzPts val="2800"/>
            </a:pPr>
            <a:r>
              <a:rPr lang="en-US" sz="37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What is Routing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Google Shape;277;ge89ab376cd_0_389"/>
          <p:cNvSpPr txBox="1">
            <a:spLocks noGrp="1"/>
          </p:cNvSpPr>
          <p:nvPr>
            <p:ph type="body" idx="1"/>
          </p:nvPr>
        </p:nvSpPr>
        <p:spPr>
          <a:xfrm>
            <a:off x="619125" y="1399443"/>
            <a:ext cx="10972800" cy="4325200"/>
          </a:xfrm>
          <a:prstGeom prst="rect">
            <a:avLst/>
          </a:prstGeom>
        </p:spPr>
        <p:txBody>
          <a:bodyPr spcFirstLastPara="1" vert="horz" wrap="square" lIns="91433" tIns="45700" rIns="91433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tx2"/>
              </a:buClr>
              <a:buSzPts val="18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is the stage after the CTS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</a:t>
            </a:r>
            <a:endParaRPr sz="24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sz="21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connects 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are established by determining precise paths for each nets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This includes interconnections of the standard cells, macro pins and I/O pads of the chip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Tool knows the exact location of the standard cells, macros and IO pads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133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etal layers are used to create the electrical connections 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to complete the connectivity as defined in the </a:t>
            </a:r>
            <a:r>
              <a:rPr lang="en-US" sz="2133" dirty="0" smtClean="0">
                <a:latin typeface="Arial" panose="020B0604020202020204" pitchFamily="34" charset="0"/>
                <a:cs typeface="Arial" panose="020B0604020202020204" pitchFamily="34" charset="0"/>
              </a:rPr>
              <a:t>net list</a:t>
            </a:r>
            <a:endParaRPr sz="2133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386" indent="-342900">
              <a:spcBef>
                <a:spcPts val="480"/>
              </a:spcBef>
              <a:buClr>
                <a:schemeClr val="tx2"/>
              </a:buClr>
            </a:pP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SzPts val="18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OpenLANE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two stage process;</a:t>
            </a:r>
            <a:endParaRPr sz="1867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Global routing </a:t>
            </a:r>
            <a:r>
              <a:rPr lang="en-US" sz="2133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33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fastroute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92" lvl="1" indent="-342900">
              <a:spcBef>
                <a:spcPts val="480"/>
              </a:spcBef>
              <a:buClr>
                <a:schemeClr val="tx2"/>
              </a:buClr>
              <a:buSzPts val="1600"/>
            </a:pP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Detailed Routing- </a:t>
            </a:r>
            <a:r>
              <a:rPr lang="en-US" sz="2133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tritonroute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1" indent="0">
              <a:spcBef>
                <a:spcPts val="480"/>
              </a:spcBef>
              <a:buClr>
                <a:schemeClr val="dk1"/>
              </a:buClr>
              <a:buSzPts val="1600"/>
              <a:buNone/>
            </a:pPr>
            <a:endParaRPr sz="2133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indent="0">
              <a:spcBef>
                <a:spcPts val="267"/>
              </a:spcBef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9ab376cd_0_397"/>
          <p:cNvSpPr txBox="1"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 spcFirstLastPara="1" vert="horz" wrap="square" lIns="91433" tIns="45700" rIns="91433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003C71"/>
              </a:buClr>
              <a:buSzPts val="2800"/>
            </a:pPr>
            <a:r>
              <a:rPr lang="en-US" sz="3733" i="1">
                <a:latin typeface="Times New Roman"/>
                <a:ea typeface="Times New Roman"/>
                <a:cs typeface="Times New Roman"/>
                <a:sym typeface="Times New Roman"/>
              </a:rPr>
              <a:t>Remember this ?</a:t>
            </a:r>
            <a:endParaRPr/>
          </a:p>
        </p:txBody>
      </p:sp>
      <p:pic>
        <p:nvPicPr>
          <p:cNvPr id="283" name="Google Shape;283;ge89ab376cd_0_3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33"/>
          <a:stretch/>
        </p:blipFill>
        <p:spPr>
          <a:xfrm>
            <a:off x="619133" y="1564700"/>
            <a:ext cx="5110800" cy="4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e89ab376cd_0_397"/>
          <p:cNvSpPr txBox="1"/>
          <p:nvPr/>
        </p:nvSpPr>
        <p:spPr>
          <a:xfrm>
            <a:off x="5729933" y="2819401"/>
            <a:ext cx="636646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Interconnects are implemented using available metal layers in sky130nm technology.</a:t>
            </a:r>
            <a:endParaRPr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89ab376cd_0_570"/>
          <p:cNvSpPr txBox="1">
            <a:spLocks noGrp="1"/>
          </p:cNvSpPr>
          <p:nvPr>
            <p:ph type="title"/>
          </p:nvPr>
        </p:nvSpPr>
        <p:spPr>
          <a:xfrm>
            <a:off x="183172" y="317425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Routing</a:t>
            </a:r>
            <a:endParaRPr dirty="0"/>
          </a:p>
        </p:txBody>
      </p:sp>
      <p:pic>
        <p:nvPicPr>
          <p:cNvPr id="290" name="Google Shape;290;ge89ab376cd_0_570" descr="https://2.bp.blogspot.com/-_Q0ifzDTiPQ/VuvSWbKwvbI/AAAAAAAAALI/nsoKnoStB3Un8Jyu88k50bmU6_LorJZng/s1600/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67" y="1069439"/>
            <a:ext cx="7213600" cy="490410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e89ab376cd_0_570"/>
          <p:cNvSpPr txBox="1"/>
          <p:nvPr/>
        </p:nvSpPr>
        <p:spPr>
          <a:xfrm>
            <a:off x="7485967" y="1994368"/>
            <a:ext cx="44288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Metal layers are placed on top of each other in alternating directions.</a:t>
            </a:r>
            <a:endParaRPr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363" indent="-34290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endParaRPr sz="2200" dirty="0">
              <a:solidFill>
                <a:schemeClr val="tx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80990" indent="-380990">
              <a:buClr>
                <a:schemeClr val="dk2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This avoids the capacitive effect to arise between parallel metal plates.</a:t>
            </a:r>
            <a:endParaRPr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89ab376cd_0_404"/>
          <p:cNvSpPr txBox="1">
            <a:spLocks noGrp="1"/>
          </p:cNvSpPr>
          <p:nvPr>
            <p:ph type="title"/>
          </p:nvPr>
        </p:nvSpPr>
        <p:spPr>
          <a:xfrm>
            <a:off x="222139" y="380759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297" name="Google Shape;297;ge89ab376cd_0_404"/>
          <p:cNvSpPr/>
          <p:nvPr/>
        </p:nvSpPr>
        <p:spPr>
          <a:xfrm>
            <a:off x="8592464" y="1871128"/>
            <a:ext cx="786800" cy="12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e89ab376cd_0_404"/>
          <p:cNvSpPr/>
          <p:nvPr/>
        </p:nvSpPr>
        <p:spPr>
          <a:xfrm>
            <a:off x="8888701" y="2995944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ge89ab376cd_0_404"/>
          <p:cNvCxnSpPr/>
          <p:nvPr/>
        </p:nvCxnSpPr>
        <p:spPr>
          <a:xfrm>
            <a:off x="9379273" y="2493391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ge89ab376cd_0_404"/>
          <p:cNvCxnSpPr/>
          <p:nvPr/>
        </p:nvCxnSpPr>
        <p:spPr>
          <a:xfrm>
            <a:off x="9006268" y="3131248"/>
            <a:ext cx="0" cy="66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ge89ab376cd_0_404"/>
          <p:cNvSpPr/>
          <p:nvPr/>
        </p:nvSpPr>
        <p:spPr>
          <a:xfrm>
            <a:off x="2711201" y="1897248"/>
            <a:ext cx="786800" cy="12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e89ab376cd_0_404"/>
          <p:cNvSpPr/>
          <p:nvPr/>
        </p:nvSpPr>
        <p:spPr>
          <a:xfrm>
            <a:off x="3007439" y="3022064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ge89ab376cd_0_404"/>
          <p:cNvCxnSpPr/>
          <p:nvPr/>
        </p:nvCxnSpPr>
        <p:spPr>
          <a:xfrm>
            <a:off x="3498011" y="2519511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ge89ab376cd_0_404"/>
          <p:cNvCxnSpPr/>
          <p:nvPr/>
        </p:nvCxnSpPr>
        <p:spPr>
          <a:xfrm>
            <a:off x="3125005" y="3157368"/>
            <a:ext cx="0" cy="636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ge89ab376cd_0_404"/>
          <p:cNvSpPr txBox="1"/>
          <p:nvPr/>
        </p:nvSpPr>
        <p:spPr>
          <a:xfrm>
            <a:off x="3468705" y="2000940"/>
            <a:ext cx="805282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ge89ab376cd_0_404"/>
          <p:cNvCxnSpPr/>
          <p:nvPr/>
        </p:nvCxnSpPr>
        <p:spPr>
          <a:xfrm>
            <a:off x="7258668" y="2519512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ge89ab376cd_0_404"/>
          <p:cNvCxnSpPr/>
          <p:nvPr/>
        </p:nvCxnSpPr>
        <p:spPr>
          <a:xfrm>
            <a:off x="3125004" y="3772439"/>
            <a:ext cx="5860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ge89ab376cd_0_404"/>
          <p:cNvCxnSpPr/>
          <p:nvPr/>
        </p:nvCxnSpPr>
        <p:spPr>
          <a:xfrm rot="10800000">
            <a:off x="2406801" y="2293291"/>
            <a:ext cx="304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ge89ab376cd_0_404"/>
          <p:cNvCxnSpPr>
            <a:endCxn id="311" idx="2"/>
          </p:cNvCxnSpPr>
          <p:nvPr/>
        </p:nvCxnSpPr>
        <p:spPr>
          <a:xfrm flipH="1">
            <a:off x="1077304" y="3772572"/>
            <a:ext cx="2027200" cy="47831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ge89ab376cd_0_404"/>
          <p:cNvSpPr txBox="1"/>
          <p:nvPr/>
        </p:nvSpPr>
        <p:spPr>
          <a:xfrm>
            <a:off x="2467963" y="1523893"/>
            <a:ext cx="140800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Flop</a:t>
            </a:r>
            <a:endParaRPr sz="2400"/>
          </a:p>
        </p:txBody>
      </p:sp>
      <p:sp>
        <p:nvSpPr>
          <p:cNvPr id="313" name="Google Shape;313;ge89ab376cd_0_404"/>
          <p:cNvSpPr txBox="1"/>
          <p:nvPr/>
        </p:nvSpPr>
        <p:spPr>
          <a:xfrm>
            <a:off x="8376213" y="1523893"/>
            <a:ext cx="1374800" cy="28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67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Flop</a:t>
            </a:r>
            <a:endParaRPr sz="2400" dirty="0"/>
          </a:p>
        </p:txBody>
      </p:sp>
      <p:sp>
        <p:nvSpPr>
          <p:cNvPr id="314" name="Google Shape;314;ge89ab376cd_0_404"/>
          <p:cNvSpPr/>
          <p:nvPr/>
        </p:nvSpPr>
        <p:spPr>
          <a:xfrm rot="5400000">
            <a:off x="4831776" y="2293417"/>
            <a:ext cx="556800" cy="594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e89ab376cd_0_404"/>
          <p:cNvSpPr/>
          <p:nvPr/>
        </p:nvSpPr>
        <p:spPr>
          <a:xfrm>
            <a:off x="5407176" y="2565583"/>
            <a:ext cx="102800" cy="792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e89ab376cd_0_404"/>
          <p:cNvSpPr/>
          <p:nvPr/>
        </p:nvSpPr>
        <p:spPr>
          <a:xfrm>
            <a:off x="6099648" y="2379387"/>
            <a:ext cx="609600" cy="616400"/>
          </a:xfrm>
          <a:prstGeom prst="flowChartDelay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e89ab376cd_0_404"/>
          <p:cNvCxnSpPr>
            <a:stCxn id="315" idx="6"/>
          </p:cNvCxnSpPr>
          <p:nvPr/>
        </p:nvCxnSpPr>
        <p:spPr>
          <a:xfrm>
            <a:off x="5509976" y="2605183"/>
            <a:ext cx="589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ge89ab376cd_0_404"/>
          <p:cNvCxnSpPr>
            <a:stCxn id="316" idx="3"/>
          </p:cNvCxnSpPr>
          <p:nvPr/>
        </p:nvCxnSpPr>
        <p:spPr>
          <a:xfrm flipV="1">
            <a:off x="6709248" y="2519448"/>
            <a:ext cx="589672" cy="16813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ge89ab376cd_0_404"/>
          <p:cNvCxnSpPr/>
          <p:nvPr/>
        </p:nvCxnSpPr>
        <p:spPr>
          <a:xfrm>
            <a:off x="5765540" y="2868660"/>
            <a:ext cx="3340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ge89ab376cd_0_404"/>
          <p:cNvSpPr/>
          <p:nvPr/>
        </p:nvSpPr>
        <p:spPr>
          <a:xfrm>
            <a:off x="8570652" y="4096309"/>
            <a:ext cx="786800" cy="1244400"/>
          </a:xfrm>
          <a:prstGeom prst="rect">
            <a:avLst/>
          </a:prstGeom>
          <a:solidFill>
            <a:srgbClr val="7E8D95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e89ab376cd_0_404"/>
          <p:cNvSpPr/>
          <p:nvPr/>
        </p:nvSpPr>
        <p:spPr>
          <a:xfrm>
            <a:off x="8866889" y="5221125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2" name="Google Shape;322;ge89ab376cd_0_404"/>
          <p:cNvCxnSpPr/>
          <p:nvPr/>
        </p:nvCxnSpPr>
        <p:spPr>
          <a:xfrm>
            <a:off x="9357461" y="4718572"/>
            <a:ext cx="304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ge89ab376cd_0_404"/>
          <p:cNvCxnSpPr/>
          <p:nvPr/>
        </p:nvCxnSpPr>
        <p:spPr>
          <a:xfrm>
            <a:off x="8984456" y="5356429"/>
            <a:ext cx="0" cy="66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" name="Google Shape;325;ge89ab376cd_0_404"/>
          <p:cNvSpPr/>
          <p:nvPr/>
        </p:nvSpPr>
        <p:spPr>
          <a:xfrm>
            <a:off x="2689389" y="4122429"/>
            <a:ext cx="786800" cy="1244400"/>
          </a:xfrm>
          <a:prstGeom prst="rect">
            <a:avLst/>
          </a:prstGeom>
          <a:solidFill>
            <a:srgbClr val="7E8D95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e89ab376cd_0_404"/>
          <p:cNvSpPr/>
          <p:nvPr/>
        </p:nvSpPr>
        <p:spPr>
          <a:xfrm>
            <a:off x="2985627" y="5247245"/>
            <a:ext cx="235200" cy="13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ge89ab376cd_0_404"/>
          <p:cNvCxnSpPr/>
          <p:nvPr/>
        </p:nvCxnSpPr>
        <p:spPr>
          <a:xfrm>
            <a:off x="3476199" y="4744692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ge89ab376cd_0_404"/>
          <p:cNvCxnSpPr/>
          <p:nvPr/>
        </p:nvCxnSpPr>
        <p:spPr>
          <a:xfrm>
            <a:off x="3103193" y="5382549"/>
            <a:ext cx="0" cy="636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ge89ab376cd_0_404"/>
          <p:cNvSpPr txBox="1"/>
          <p:nvPr/>
        </p:nvSpPr>
        <p:spPr>
          <a:xfrm>
            <a:off x="3529703" y="4272278"/>
            <a:ext cx="71206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ge89ab376cd_0_404"/>
          <p:cNvCxnSpPr/>
          <p:nvPr/>
        </p:nvCxnSpPr>
        <p:spPr>
          <a:xfrm>
            <a:off x="7236856" y="4744693"/>
            <a:ext cx="1333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ge89ab376cd_0_404"/>
          <p:cNvCxnSpPr/>
          <p:nvPr/>
        </p:nvCxnSpPr>
        <p:spPr>
          <a:xfrm>
            <a:off x="3103192" y="5997620"/>
            <a:ext cx="58608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ge89ab376cd_0_404"/>
          <p:cNvCxnSpPr/>
          <p:nvPr/>
        </p:nvCxnSpPr>
        <p:spPr>
          <a:xfrm rot="10800000">
            <a:off x="2384989" y="4518472"/>
            <a:ext cx="304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ge89ab376cd_0_404"/>
          <p:cNvCxnSpPr/>
          <p:nvPr/>
        </p:nvCxnSpPr>
        <p:spPr>
          <a:xfrm flipH="1">
            <a:off x="1422397" y="5997620"/>
            <a:ext cx="1660400" cy="22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4" name="Google Shape;334;ge89ab376cd_0_404"/>
          <p:cNvSpPr/>
          <p:nvPr/>
        </p:nvSpPr>
        <p:spPr>
          <a:xfrm rot="5400000">
            <a:off x="4809964" y="4518600"/>
            <a:ext cx="556800" cy="594000"/>
          </a:xfrm>
          <a:prstGeom prst="triangle">
            <a:avLst>
              <a:gd name="adj" fmla="val 50000"/>
            </a:avLst>
          </a:prstGeom>
          <a:solidFill>
            <a:srgbClr val="7E8D95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89ab376cd_0_404"/>
          <p:cNvSpPr/>
          <p:nvPr/>
        </p:nvSpPr>
        <p:spPr>
          <a:xfrm>
            <a:off x="5385364" y="4790764"/>
            <a:ext cx="102800" cy="792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e89ab376cd_0_404"/>
          <p:cNvSpPr/>
          <p:nvPr/>
        </p:nvSpPr>
        <p:spPr>
          <a:xfrm>
            <a:off x="6077836" y="4604568"/>
            <a:ext cx="609600" cy="616400"/>
          </a:xfrm>
          <a:prstGeom prst="flowChartDelay">
            <a:avLst/>
          </a:prstGeom>
          <a:solidFill>
            <a:srgbClr val="7E8D95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ge89ab376cd_0_404"/>
          <p:cNvCxnSpPr>
            <a:stCxn id="335" idx="6"/>
          </p:cNvCxnSpPr>
          <p:nvPr/>
        </p:nvCxnSpPr>
        <p:spPr>
          <a:xfrm>
            <a:off x="5488164" y="4830364"/>
            <a:ext cx="5896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ge89ab376cd_0_404"/>
          <p:cNvCxnSpPr>
            <a:stCxn id="336" idx="3"/>
          </p:cNvCxnSpPr>
          <p:nvPr/>
        </p:nvCxnSpPr>
        <p:spPr>
          <a:xfrm flipV="1">
            <a:off x="6687436" y="4742518"/>
            <a:ext cx="581144" cy="17025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ge89ab376cd_0_404"/>
          <p:cNvCxnSpPr/>
          <p:nvPr/>
        </p:nvCxnSpPr>
        <p:spPr>
          <a:xfrm>
            <a:off x="5765540" y="5093841"/>
            <a:ext cx="312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ge89ab376cd_0_404"/>
          <p:cNvCxnSpPr/>
          <p:nvPr/>
        </p:nvCxnSpPr>
        <p:spPr>
          <a:xfrm rot="10800000" flipH="1">
            <a:off x="5765540" y="2868643"/>
            <a:ext cx="14800" cy="22252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ge89ab376cd_0_404"/>
          <p:cNvSpPr txBox="1"/>
          <p:nvPr/>
        </p:nvSpPr>
        <p:spPr>
          <a:xfrm flipH="1">
            <a:off x="1727121" y="2221521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 dirty="0"/>
          </a:p>
        </p:txBody>
      </p:sp>
      <p:sp>
        <p:nvSpPr>
          <p:cNvPr id="342" name="Google Shape;342;ge89ab376cd_0_404"/>
          <p:cNvSpPr txBox="1"/>
          <p:nvPr/>
        </p:nvSpPr>
        <p:spPr>
          <a:xfrm flipH="1">
            <a:off x="1727123" y="4340859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343" name="Google Shape;343;ge89ab376cd_0_404"/>
          <p:cNvSpPr txBox="1"/>
          <p:nvPr/>
        </p:nvSpPr>
        <p:spPr>
          <a:xfrm flipH="1">
            <a:off x="9869999" y="2329243"/>
            <a:ext cx="89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344" name="Google Shape;344;ge89ab376cd_0_404"/>
          <p:cNvSpPr txBox="1"/>
          <p:nvPr/>
        </p:nvSpPr>
        <p:spPr>
          <a:xfrm flipH="1">
            <a:off x="9781808" y="4578403"/>
            <a:ext cx="89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311" name="Google Shape;311;ge89ab376cd_0_404"/>
          <p:cNvSpPr txBox="1"/>
          <p:nvPr/>
        </p:nvSpPr>
        <p:spPr>
          <a:xfrm flipH="1">
            <a:off x="737504" y="3492172"/>
            <a:ext cx="679600" cy="3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e89ab376cd_0_404"/>
          <p:cNvSpPr txBox="1"/>
          <p:nvPr/>
        </p:nvSpPr>
        <p:spPr>
          <a:xfrm>
            <a:off x="740135" y="1070462"/>
            <a:ext cx="10363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chemeClr val="accent2"/>
              </a:buClr>
              <a:buSzPts val="1600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Consider this 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Google Shape;346;ge89ab376cd_0_404"/>
          <p:cNvCxnSpPr/>
          <p:nvPr/>
        </p:nvCxnSpPr>
        <p:spPr>
          <a:xfrm>
            <a:off x="1417104" y="3789995"/>
            <a:ext cx="0" cy="22188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306;ge89ab376cd_0_404"/>
          <p:cNvSpPr txBox="1"/>
          <p:nvPr/>
        </p:nvSpPr>
        <p:spPr>
          <a:xfrm>
            <a:off x="8009974" y="2036379"/>
            <a:ext cx="73247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306;ge89ab376cd_0_404"/>
          <p:cNvSpPr txBox="1"/>
          <p:nvPr/>
        </p:nvSpPr>
        <p:spPr>
          <a:xfrm>
            <a:off x="7890844" y="4226121"/>
            <a:ext cx="701424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9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89ab376cd_0_460"/>
          <p:cNvSpPr txBox="1">
            <a:spLocks noGrp="1"/>
          </p:cNvSpPr>
          <p:nvPr>
            <p:ph type="title"/>
          </p:nvPr>
        </p:nvSpPr>
        <p:spPr>
          <a:xfrm>
            <a:off x="183172" y="474325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/>
              <a:t>Routing</a:t>
            </a:r>
            <a:endParaRPr/>
          </a:p>
        </p:txBody>
      </p:sp>
      <p:sp>
        <p:nvSpPr>
          <p:cNvPr id="352" name="Google Shape;352;ge89ab376cd_0_460"/>
          <p:cNvSpPr txBox="1">
            <a:spLocks noGrp="1"/>
          </p:cNvSpPr>
          <p:nvPr>
            <p:ph type="body" idx="1"/>
          </p:nvPr>
        </p:nvSpPr>
        <p:spPr>
          <a:xfrm>
            <a:off x="609600" y="1423933"/>
            <a:ext cx="11074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228594" indent="-228594">
              <a:spcBef>
                <a:spcPts val="0"/>
              </a:spcBef>
              <a:buSzPts val="1800"/>
              <a:buFont typeface="Noto Sans Symbols"/>
              <a:buChar char="⮚"/>
            </a:pPr>
            <a:r>
              <a:rPr lang="en-US"/>
              <a:t>Global Routing </a:t>
            </a:r>
            <a:endParaRPr/>
          </a:p>
        </p:txBody>
      </p:sp>
      <p:sp>
        <p:nvSpPr>
          <p:cNvPr id="353" name="Google Shape;353;ge89ab376cd_0_460"/>
          <p:cNvSpPr/>
          <p:nvPr/>
        </p:nvSpPr>
        <p:spPr>
          <a:xfrm>
            <a:off x="1014021" y="2164737"/>
            <a:ext cx="5689600" cy="3556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e89ab376cd_0_460"/>
          <p:cNvSpPr/>
          <p:nvPr/>
        </p:nvSpPr>
        <p:spPr>
          <a:xfrm rot="5400000">
            <a:off x="4756392" y="3751663"/>
            <a:ext cx="3218800" cy="414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355" name="Google Shape;355;ge89ab376cd_0_460"/>
          <p:cNvSpPr/>
          <p:nvPr/>
        </p:nvSpPr>
        <p:spPr>
          <a:xfrm rot="-5400000">
            <a:off x="-192779" y="3751937"/>
            <a:ext cx="3226400" cy="40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e89ab376cd_0_460"/>
          <p:cNvSpPr/>
          <p:nvPr/>
        </p:nvSpPr>
        <p:spPr>
          <a:xfrm>
            <a:off x="1217221" y="2328672"/>
            <a:ext cx="53480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 PAD AREA</a:t>
            </a:r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e89ab376cd_0_460"/>
          <p:cNvSpPr/>
          <p:nvPr/>
        </p:nvSpPr>
        <p:spPr>
          <a:xfrm>
            <a:off x="1217221" y="5191947"/>
            <a:ext cx="5355600" cy="3764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</a:t>
            </a:r>
            <a:r>
              <a:rPr lang="en-US" sz="1467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33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400"/>
          </a:p>
        </p:txBody>
      </p:sp>
      <p:sp>
        <p:nvSpPr>
          <p:cNvPr id="358" name="Google Shape;358;ge89ab376cd_0_460"/>
          <p:cNvSpPr/>
          <p:nvPr/>
        </p:nvSpPr>
        <p:spPr>
          <a:xfrm>
            <a:off x="1217221" y="2977537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333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e89ab376cd_0_460"/>
          <p:cNvSpPr/>
          <p:nvPr/>
        </p:nvSpPr>
        <p:spPr>
          <a:xfrm>
            <a:off x="1217221" y="4704737"/>
            <a:ext cx="406400" cy="203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e89ab376cd_0_460"/>
          <p:cNvSpPr/>
          <p:nvPr/>
        </p:nvSpPr>
        <p:spPr>
          <a:xfrm>
            <a:off x="6158675" y="2977536"/>
            <a:ext cx="414400" cy="2160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e89ab376cd_0_460"/>
          <p:cNvSpPr/>
          <p:nvPr/>
        </p:nvSpPr>
        <p:spPr>
          <a:xfrm>
            <a:off x="6158673" y="4704736"/>
            <a:ext cx="432800" cy="24120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e89ab376cd_0_460"/>
          <p:cNvSpPr txBox="1"/>
          <p:nvPr/>
        </p:nvSpPr>
        <p:spPr>
          <a:xfrm>
            <a:off x="1268815" y="2977537"/>
            <a:ext cx="3548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Din1</a:t>
            </a:r>
            <a:endParaRPr sz="2400"/>
          </a:p>
        </p:txBody>
      </p:sp>
      <p:sp>
        <p:nvSpPr>
          <p:cNvPr id="363" name="Google Shape;363;ge89ab376cd_0_460"/>
          <p:cNvSpPr txBox="1"/>
          <p:nvPr/>
        </p:nvSpPr>
        <p:spPr>
          <a:xfrm>
            <a:off x="1217617" y="4704737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Din2</a:t>
            </a:r>
            <a:endParaRPr sz="2400"/>
          </a:p>
        </p:txBody>
      </p:sp>
      <p:sp>
        <p:nvSpPr>
          <p:cNvPr id="364" name="Google Shape;364;ge89ab376cd_0_460"/>
          <p:cNvSpPr txBox="1"/>
          <p:nvPr/>
        </p:nvSpPr>
        <p:spPr>
          <a:xfrm>
            <a:off x="6158675" y="2986804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Dout1</a:t>
            </a:r>
            <a:endParaRPr sz="2400"/>
          </a:p>
        </p:txBody>
      </p:sp>
      <p:sp>
        <p:nvSpPr>
          <p:cNvPr id="365" name="Google Shape;365;ge89ab376cd_0_460"/>
          <p:cNvSpPr txBox="1"/>
          <p:nvPr/>
        </p:nvSpPr>
        <p:spPr>
          <a:xfrm>
            <a:off x="6184899" y="4729276"/>
            <a:ext cx="406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Dout2</a:t>
            </a:r>
            <a:endParaRPr sz="2400"/>
          </a:p>
        </p:txBody>
      </p:sp>
      <p:sp>
        <p:nvSpPr>
          <p:cNvPr id="366" name="Google Shape;366;ge89ab376cd_0_460"/>
          <p:cNvSpPr/>
          <p:nvPr/>
        </p:nvSpPr>
        <p:spPr>
          <a:xfrm>
            <a:off x="1623621" y="3193865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e89ab376cd_0_460"/>
          <p:cNvSpPr/>
          <p:nvPr/>
        </p:nvSpPr>
        <p:spPr>
          <a:xfrm rot="10800000">
            <a:off x="1623792" y="2707151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89ab376cd_0_460"/>
          <p:cNvSpPr/>
          <p:nvPr/>
        </p:nvSpPr>
        <p:spPr>
          <a:xfrm>
            <a:off x="1623621" y="3691609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e89ab376cd_0_460"/>
          <p:cNvSpPr/>
          <p:nvPr/>
        </p:nvSpPr>
        <p:spPr>
          <a:xfrm>
            <a:off x="1623621" y="4189353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e89ab376cd_0_460"/>
          <p:cNvSpPr/>
          <p:nvPr/>
        </p:nvSpPr>
        <p:spPr>
          <a:xfrm>
            <a:off x="1623621" y="4687097"/>
            <a:ext cx="4542800" cy="497600"/>
          </a:xfrm>
          <a:prstGeom prst="rect">
            <a:avLst/>
          </a:prstGeom>
          <a:solidFill>
            <a:srgbClr val="0082B3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e89ab376cd_0_460"/>
          <p:cNvSpPr/>
          <p:nvPr/>
        </p:nvSpPr>
        <p:spPr>
          <a:xfrm>
            <a:off x="3292928" y="3204752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e89ab376cd_0_460"/>
          <p:cNvSpPr/>
          <p:nvPr/>
        </p:nvSpPr>
        <p:spPr>
          <a:xfrm>
            <a:off x="4163621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e89ab376cd_0_460"/>
          <p:cNvSpPr/>
          <p:nvPr/>
        </p:nvSpPr>
        <p:spPr>
          <a:xfrm>
            <a:off x="3767265" y="4174609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74" name="Google Shape;374;ge89ab376cd_0_460"/>
          <p:cNvSpPr/>
          <p:nvPr/>
        </p:nvSpPr>
        <p:spPr>
          <a:xfrm>
            <a:off x="4874821" y="4216260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89ab376cd_0_460"/>
          <p:cNvSpPr/>
          <p:nvPr/>
        </p:nvSpPr>
        <p:spPr>
          <a:xfrm rot="-10303059">
            <a:off x="3770868" y="3470189"/>
            <a:ext cx="401161" cy="88177"/>
          </a:xfrm>
          <a:custGeom>
            <a:avLst/>
            <a:gdLst/>
            <a:ahLst/>
            <a:cxnLst/>
            <a:rect l="l" t="t" r="r" b="b"/>
            <a:pathLst>
              <a:path w="753754" h="172240" extrusionOk="0">
                <a:moveTo>
                  <a:pt x="0" y="172240"/>
                </a:moveTo>
                <a:cubicBezTo>
                  <a:pt x="47006" y="87628"/>
                  <a:pt x="94012" y="3017"/>
                  <a:pt x="213755" y="48"/>
                </a:cubicBezTo>
                <a:cubicBezTo>
                  <a:pt x="333498" y="-2921"/>
                  <a:pt x="642257" y="131666"/>
                  <a:pt x="718457" y="154427"/>
                </a:cubicBezTo>
                <a:cubicBezTo>
                  <a:pt x="794657" y="177188"/>
                  <a:pt x="732806" y="156901"/>
                  <a:pt x="670955" y="13661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e89ab376cd_0_460"/>
          <p:cNvSpPr/>
          <p:nvPr/>
        </p:nvSpPr>
        <p:spPr>
          <a:xfrm>
            <a:off x="1623624" y="4334897"/>
            <a:ext cx="610609" cy="491564"/>
          </a:xfrm>
          <a:custGeom>
            <a:avLst/>
            <a:gdLst/>
            <a:ahLst/>
            <a:cxnLst/>
            <a:rect l="l" t="t" r="r" b="b"/>
            <a:pathLst>
              <a:path w="640499" h="368673" extrusionOk="0">
                <a:moveTo>
                  <a:pt x="0" y="368673"/>
                </a:moveTo>
                <a:cubicBezTo>
                  <a:pt x="131123" y="363725"/>
                  <a:pt x="262247" y="358777"/>
                  <a:pt x="296883" y="315234"/>
                </a:cubicBezTo>
                <a:cubicBezTo>
                  <a:pt x="331519" y="271691"/>
                  <a:pt x="194953" y="159864"/>
                  <a:pt x="207818" y="107415"/>
                </a:cubicBezTo>
                <a:cubicBezTo>
                  <a:pt x="220683" y="54965"/>
                  <a:pt x="336468" y="-6390"/>
                  <a:pt x="374073" y="537"/>
                </a:cubicBezTo>
                <a:cubicBezTo>
                  <a:pt x="411678" y="7464"/>
                  <a:pt x="401782" y="125228"/>
                  <a:pt x="433449" y="148979"/>
                </a:cubicBezTo>
                <a:cubicBezTo>
                  <a:pt x="465116" y="172730"/>
                  <a:pt x="530431" y="157885"/>
                  <a:pt x="564078" y="143041"/>
                </a:cubicBezTo>
                <a:cubicBezTo>
                  <a:pt x="597725" y="128197"/>
                  <a:pt x="624444" y="70800"/>
                  <a:pt x="635330" y="59914"/>
                </a:cubicBezTo>
                <a:cubicBezTo>
                  <a:pt x="646216" y="49028"/>
                  <a:pt x="637804" y="63377"/>
                  <a:pt x="629392" y="7772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e89ab376cd_0_460"/>
          <p:cNvSpPr/>
          <p:nvPr/>
        </p:nvSpPr>
        <p:spPr>
          <a:xfrm>
            <a:off x="5382822" y="4304714"/>
            <a:ext cx="799545" cy="641121"/>
          </a:xfrm>
          <a:custGeom>
            <a:avLst/>
            <a:gdLst/>
            <a:ahLst/>
            <a:cxnLst/>
            <a:rect l="l" t="t" r="r" b="b"/>
            <a:pathLst>
              <a:path w="1181595" h="480841" extrusionOk="0">
                <a:moveTo>
                  <a:pt x="0" y="159741"/>
                </a:moveTo>
                <a:cubicBezTo>
                  <a:pt x="150420" y="68202"/>
                  <a:pt x="300841" y="-23337"/>
                  <a:pt x="362197" y="5362"/>
                </a:cubicBezTo>
                <a:cubicBezTo>
                  <a:pt x="423553" y="34061"/>
                  <a:pt x="347353" y="252764"/>
                  <a:pt x="368135" y="331933"/>
                </a:cubicBezTo>
                <a:cubicBezTo>
                  <a:pt x="388917" y="411102"/>
                  <a:pt x="413657" y="472457"/>
                  <a:pt x="486888" y="480374"/>
                </a:cubicBezTo>
                <a:cubicBezTo>
                  <a:pt x="560119" y="488291"/>
                  <a:pt x="706582" y="393288"/>
                  <a:pt x="807522" y="379434"/>
                </a:cubicBezTo>
                <a:cubicBezTo>
                  <a:pt x="908462" y="365580"/>
                  <a:pt x="1030185" y="397247"/>
                  <a:pt x="1092530" y="397247"/>
                </a:cubicBezTo>
                <a:cubicBezTo>
                  <a:pt x="1154875" y="397247"/>
                  <a:pt x="1168235" y="388340"/>
                  <a:pt x="1181595" y="379434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e89ab376cd_0_460"/>
          <p:cNvSpPr/>
          <p:nvPr/>
        </p:nvSpPr>
        <p:spPr>
          <a:xfrm>
            <a:off x="4312723" y="4286569"/>
            <a:ext cx="550223" cy="267712"/>
          </a:xfrm>
          <a:custGeom>
            <a:avLst/>
            <a:gdLst/>
            <a:ahLst/>
            <a:cxnLst/>
            <a:rect l="l" t="t" r="r" b="b"/>
            <a:pathLst>
              <a:path w="825335" h="200784" extrusionOk="0">
                <a:moveTo>
                  <a:pt x="0" y="125847"/>
                </a:moveTo>
                <a:cubicBezTo>
                  <a:pt x="133597" y="58059"/>
                  <a:pt x="267195" y="-9729"/>
                  <a:pt x="362197" y="1157"/>
                </a:cubicBezTo>
                <a:cubicBezTo>
                  <a:pt x="457199" y="12043"/>
                  <a:pt x="492825" y="165432"/>
                  <a:pt x="570015" y="191162"/>
                </a:cubicBezTo>
                <a:cubicBezTo>
                  <a:pt x="647205" y="216892"/>
                  <a:pt x="736270" y="186214"/>
                  <a:pt x="825335" y="15553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89ab376cd_0_460"/>
          <p:cNvSpPr/>
          <p:nvPr/>
        </p:nvSpPr>
        <p:spPr>
          <a:xfrm>
            <a:off x="2356232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e89ab376cd_0_460"/>
          <p:cNvSpPr/>
          <p:nvPr/>
        </p:nvSpPr>
        <p:spPr>
          <a:xfrm>
            <a:off x="4959268" y="3193536"/>
            <a:ext cx="508000" cy="497600"/>
          </a:xfrm>
          <a:prstGeom prst="rect">
            <a:avLst/>
          </a:prstGeom>
          <a:solidFill>
            <a:srgbClr val="FFC647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ff2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e89ab376cd_0_460"/>
          <p:cNvSpPr/>
          <p:nvPr/>
        </p:nvSpPr>
        <p:spPr>
          <a:xfrm>
            <a:off x="2995221" y="4174609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e89ab376cd_0_460"/>
          <p:cNvSpPr/>
          <p:nvPr/>
        </p:nvSpPr>
        <p:spPr>
          <a:xfrm>
            <a:off x="2233221" y="4171553"/>
            <a:ext cx="508000" cy="497600"/>
          </a:xfrm>
          <a:prstGeom prst="rect">
            <a:avLst/>
          </a:prstGeom>
          <a:solidFill>
            <a:srgbClr val="7E8D95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8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ff1</a:t>
            </a:r>
            <a:endParaRPr sz="1867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e89ab376cd_0_460"/>
          <p:cNvSpPr/>
          <p:nvPr/>
        </p:nvSpPr>
        <p:spPr>
          <a:xfrm>
            <a:off x="2731986" y="4360676"/>
            <a:ext cx="264493" cy="213209"/>
          </a:xfrm>
          <a:custGeom>
            <a:avLst/>
            <a:gdLst/>
            <a:ahLst/>
            <a:cxnLst/>
            <a:rect l="l" t="t" r="r" b="b"/>
            <a:pathLst>
              <a:path w="198370" h="159907" extrusionOk="0">
                <a:moveTo>
                  <a:pt x="0" y="52455"/>
                </a:moveTo>
                <a:cubicBezTo>
                  <a:pt x="8906" y="109357"/>
                  <a:pt x="17813" y="166260"/>
                  <a:pt x="47501" y="159333"/>
                </a:cubicBezTo>
                <a:cubicBezTo>
                  <a:pt x="77189" y="152406"/>
                  <a:pt x="153390" y="33653"/>
                  <a:pt x="178130" y="10892"/>
                </a:cubicBezTo>
                <a:cubicBezTo>
                  <a:pt x="202870" y="-11869"/>
                  <a:pt x="199406" y="5449"/>
                  <a:pt x="195943" y="2276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e89ab376cd_0_460"/>
          <p:cNvSpPr/>
          <p:nvPr/>
        </p:nvSpPr>
        <p:spPr>
          <a:xfrm>
            <a:off x="3507840" y="4438532"/>
            <a:ext cx="293088" cy="106973"/>
          </a:xfrm>
          <a:custGeom>
            <a:avLst/>
            <a:gdLst/>
            <a:ahLst/>
            <a:cxnLst/>
            <a:rect l="l" t="t" r="r" b="b"/>
            <a:pathLst>
              <a:path w="219816" h="80230" extrusionOk="0">
                <a:moveTo>
                  <a:pt x="0" y="0"/>
                </a:moveTo>
                <a:cubicBezTo>
                  <a:pt x="24245" y="33152"/>
                  <a:pt x="48491" y="66304"/>
                  <a:pt x="83127" y="77190"/>
                </a:cubicBezTo>
                <a:cubicBezTo>
                  <a:pt x="117763" y="88076"/>
                  <a:pt x="187036" y="66304"/>
                  <a:pt x="207818" y="65314"/>
                </a:cubicBezTo>
                <a:cubicBezTo>
                  <a:pt x="228600" y="64324"/>
                  <a:pt x="218209" y="67788"/>
                  <a:pt x="207818" y="7125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e89ab376cd_0_460"/>
          <p:cNvSpPr/>
          <p:nvPr/>
        </p:nvSpPr>
        <p:spPr>
          <a:xfrm>
            <a:off x="2858655" y="3342815"/>
            <a:ext cx="435429" cy="74440"/>
          </a:xfrm>
          <a:custGeom>
            <a:avLst/>
            <a:gdLst/>
            <a:ahLst/>
            <a:cxnLst/>
            <a:rect l="l" t="t" r="r" b="b"/>
            <a:pathLst>
              <a:path w="326572" h="55830" extrusionOk="0">
                <a:moveTo>
                  <a:pt x="0" y="55830"/>
                </a:moveTo>
                <a:cubicBezTo>
                  <a:pt x="49975" y="32574"/>
                  <a:pt x="99951" y="9318"/>
                  <a:pt x="154380" y="2391"/>
                </a:cubicBezTo>
                <a:cubicBezTo>
                  <a:pt x="208809" y="-4536"/>
                  <a:pt x="267690" y="4865"/>
                  <a:pt x="326572" y="1426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e89ab376cd_0_460"/>
          <p:cNvSpPr/>
          <p:nvPr/>
        </p:nvSpPr>
        <p:spPr>
          <a:xfrm>
            <a:off x="1623622" y="2931375"/>
            <a:ext cx="728353" cy="652900"/>
          </a:xfrm>
          <a:custGeom>
            <a:avLst/>
            <a:gdLst/>
            <a:ahLst/>
            <a:cxnLst/>
            <a:rect l="l" t="t" r="r" b="b"/>
            <a:pathLst>
              <a:path w="546265" h="489675" extrusionOk="0">
                <a:moveTo>
                  <a:pt x="0" y="109090"/>
                </a:moveTo>
                <a:cubicBezTo>
                  <a:pt x="73231" y="42786"/>
                  <a:pt x="146463" y="-23518"/>
                  <a:pt x="184068" y="8150"/>
                </a:cubicBezTo>
                <a:cubicBezTo>
                  <a:pt x="221673" y="39817"/>
                  <a:pt x="214745" y="218937"/>
                  <a:pt x="225631" y="299095"/>
                </a:cubicBezTo>
                <a:cubicBezTo>
                  <a:pt x="236517" y="379254"/>
                  <a:pt x="195943" y="481184"/>
                  <a:pt x="249382" y="489101"/>
                </a:cubicBezTo>
                <a:cubicBezTo>
                  <a:pt x="302821" y="497018"/>
                  <a:pt x="424543" y="421807"/>
                  <a:pt x="546265" y="34659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e89ab376cd_0_460"/>
          <p:cNvSpPr/>
          <p:nvPr/>
        </p:nvSpPr>
        <p:spPr>
          <a:xfrm>
            <a:off x="4679539" y="3352720"/>
            <a:ext cx="305685" cy="127869"/>
          </a:xfrm>
          <a:custGeom>
            <a:avLst/>
            <a:gdLst/>
            <a:ahLst/>
            <a:cxnLst/>
            <a:rect l="l" t="t" r="r" b="b"/>
            <a:pathLst>
              <a:path w="229264" h="95902" extrusionOk="0">
                <a:moveTo>
                  <a:pt x="0" y="95902"/>
                </a:moveTo>
                <a:lnTo>
                  <a:pt x="213756" y="6837"/>
                </a:lnTo>
                <a:cubicBezTo>
                  <a:pt x="246413" y="-7017"/>
                  <a:pt x="221178" y="2879"/>
                  <a:pt x="195943" y="12775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89ab376cd_0_460"/>
          <p:cNvSpPr/>
          <p:nvPr/>
        </p:nvSpPr>
        <p:spPr>
          <a:xfrm>
            <a:off x="5463310" y="3097141"/>
            <a:ext cx="680852" cy="541799"/>
          </a:xfrm>
          <a:custGeom>
            <a:avLst/>
            <a:gdLst/>
            <a:ahLst/>
            <a:cxnLst/>
            <a:rect l="l" t="t" r="r" b="b"/>
            <a:pathLst>
              <a:path w="510639" h="406349" extrusionOk="0">
                <a:moveTo>
                  <a:pt x="0" y="263836"/>
                </a:moveTo>
                <a:cubicBezTo>
                  <a:pt x="58387" y="334593"/>
                  <a:pt x="116774" y="405350"/>
                  <a:pt x="160317" y="406340"/>
                </a:cubicBezTo>
                <a:cubicBezTo>
                  <a:pt x="203860" y="407330"/>
                  <a:pt x="223652" y="332119"/>
                  <a:pt x="261257" y="269774"/>
                </a:cubicBezTo>
                <a:cubicBezTo>
                  <a:pt x="298862" y="207429"/>
                  <a:pt x="344385" y="75810"/>
                  <a:pt x="385948" y="32267"/>
                </a:cubicBezTo>
                <a:cubicBezTo>
                  <a:pt x="427511" y="-11276"/>
                  <a:pt x="469075" y="-1380"/>
                  <a:pt x="510639" y="8517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89ab376cd_0_460"/>
          <p:cNvSpPr txBox="1"/>
          <p:nvPr/>
        </p:nvSpPr>
        <p:spPr>
          <a:xfrm>
            <a:off x="7518399" y="2707005"/>
            <a:ext cx="431420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Rough routing guides are established</a:t>
            </a:r>
            <a:endParaRPr sz="2000" dirty="0">
              <a:solidFill>
                <a:schemeClr val="tx2"/>
              </a:solidFill>
            </a:endParaRPr>
          </a:p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Outlines for actual route</a:t>
            </a:r>
            <a:endParaRPr sz="2000" dirty="0">
              <a:solidFill>
                <a:schemeClr val="tx2"/>
              </a:solidFill>
            </a:endParaRPr>
          </a:p>
          <a:p>
            <a:pPr marL="380990" indent="-380990">
              <a:buClr>
                <a:schemeClr val="tx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Not actual routing</a:t>
            </a:r>
            <a:endParaRPr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nimBg="1"/>
      <p:bldP spid="376" grpId="0" animBg="1"/>
      <p:bldP spid="377" grpId="0" animBg="1"/>
      <p:bldP spid="378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89ab376cd_0_514"/>
          <p:cNvSpPr txBox="1">
            <a:spLocks noGrp="1"/>
          </p:cNvSpPr>
          <p:nvPr>
            <p:ph type="title"/>
          </p:nvPr>
        </p:nvSpPr>
        <p:spPr>
          <a:xfrm>
            <a:off x="183205" y="390992"/>
            <a:ext cx="11399200" cy="75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2800"/>
            </a:pPr>
            <a:r>
              <a:rPr lang="en-US" dirty="0"/>
              <a:t>Why global routing?</a:t>
            </a:r>
            <a:endParaRPr dirty="0"/>
          </a:p>
        </p:txBody>
      </p:sp>
      <p:sp>
        <p:nvSpPr>
          <p:cNvPr id="395" name="Google Shape;395;ge89ab376cd_0_514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1800"/>
            </a:pPr>
            <a:r>
              <a:rPr lang="en-US" dirty="0"/>
              <a:t>Analyze congestions</a:t>
            </a:r>
            <a:endParaRPr dirty="0"/>
          </a:p>
          <a:p>
            <a:pPr marL="609596" indent="-457200">
              <a:spcBef>
                <a:spcPts val="576"/>
              </a:spcBef>
              <a:buSzPts val="1800"/>
            </a:pPr>
            <a:endParaRPr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dirty="0"/>
              <a:t>Identifies available paths</a:t>
            </a:r>
            <a:endParaRPr dirty="0"/>
          </a:p>
          <a:p>
            <a:pPr marL="609596" indent="-457200">
              <a:spcBef>
                <a:spcPts val="576"/>
              </a:spcBef>
              <a:buSzPts val="1800"/>
            </a:pPr>
            <a:endParaRPr dirty="0"/>
          </a:p>
          <a:p>
            <a:pPr marL="457200" indent="-457200">
              <a:spcBef>
                <a:spcPts val="576"/>
              </a:spcBef>
              <a:buSzPts val="1800"/>
            </a:pPr>
            <a:r>
              <a:rPr lang="en-US" dirty="0"/>
              <a:t>Minimizes detouring</a:t>
            </a:r>
            <a:endParaRPr dirty="0"/>
          </a:p>
          <a:p>
            <a:pPr marL="228594" indent="-76198">
              <a:spcBef>
                <a:spcPts val="576"/>
              </a:spcBef>
              <a:buSzPts val="1800"/>
              <a:buNone/>
            </a:pPr>
            <a:endParaRPr dirty="0"/>
          </a:p>
          <a:p>
            <a:pPr marL="228594" indent="-76198">
              <a:spcBef>
                <a:spcPts val="576"/>
              </a:spcBef>
              <a:buSzPts val="1800"/>
              <a:buNone/>
            </a:pPr>
            <a:endParaRPr dirty="0"/>
          </a:p>
        </p:txBody>
      </p:sp>
      <p:pic>
        <p:nvPicPr>
          <p:cNvPr id="396" name="Google Shape;396;ge89ab376cd_0_5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7270" y="1142992"/>
            <a:ext cx="20320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e89ab376cd_0_514" descr="Path Clip Art - Royalty Free - Go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001" y="2616200"/>
            <a:ext cx="2775668" cy="188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e89ab376cd_0_514" descr="Traffic Jam Symbol Detour Sign Drawing High-Res Vector Graphic - Getty  Imag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5875" y="3560902"/>
            <a:ext cx="3257148" cy="2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e89ab376cd_0_514"/>
          <p:cNvSpPr/>
          <p:nvPr/>
        </p:nvSpPr>
        <p:spPr>
          <a:xfrm>
            <a:off x="3144596" y="4260527"/>
            <a:ext cx="674800" cy="113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 cap="flat" cmpd="sng">
            <a:solidFill>
              <a:srgbClr val="C0E3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1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12274</TotalTime>
  <Words>1114</Words>
  <Application>Microsoft Office PowerPoint</Application>
  <PresentationFormat>Widescreen</PresentationFormat>
  <Paragraphs>430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Georgia</vt:lpstr>
      <vt:lpstr>Intel Clear</vt:lpstr>
      <vt:lpstr>Noto Sans Symbols</vt:lpstr>
      <vt:lpstr>Times New Roman</vt:lpstr>
      <vt:lpstr>Wingdings</vt:lpstr>
      <vt:lpstr>Wingdings 2</vt:lpstr>
      <vt:lpstr>Training presentation</vt:lpstr>
      <vt:lpstr>ADINWEST Basic Template</vt:lpstr>
      <vt:lpstr>1_Office Theme</vt:lpstr>
      <vt:lpstr>Routing and Checkers</vt:lpstr>
      <vt:lpstr>PowerPoint Presentation</vt:lpstr>
      <vt:lpstr>Contents </vt:lpstr>
      <vt:lpstr>What is Routing</vt:lpstr>
      <vt:lpstr>Remember this ?</vt:lpstr>
      <vt:lpstr>Routing</vt:lpstr>
      <vt:lpstr>Routing</vt:lpstr>
      <vt:lpstr>Routing</vt:lpstr>
      <vt:lpstr>Why global routing?</vt:lpstr>
      <vt:lpstr>Routing</vt:lpstr>
      <vt:lpstr>Maze Routing - LEE’s Algorithm</vt:lpstr>
      <vt:lpstr>LEE’s Algorithm</vt:lpstr>
      <vt:lpstr>Filler Cell Insertion</vt:lpstr>
      <vt:lpstr>Before and After Filler cell Insertion</vt:lpstr>
      <vt:lpstr>PowerPoint Presentation</vt:lpstr>
      <vt:lpstr>Design Rule Check (DRC) </vt:lpstr>
      <vt:lpstr>DRC</vt:lpstr>
      <vt:lpstr>Some common DRC rules</vt:lpstr>
      <vt:lpstr>DRC</vt:lpstr>
      <vt:lpstr>DRC Violation</vt:lpstr>
      <vt:lpstr>Some common DRC rules</vt:lpstr>
      <vt:lpstr>Layout Vs. Schematic</vt:lpstr>
      <vt:lpstr>Key Things To Remember </vt:lpstr>
      <vt:lpstr>LAB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Lenovo V310</cp:lastModifiedBy>
  <cp:revision>97</cp:revision>
  <dcterms:created xsi:type="dcterms:W3CDTF">2021-07-13T10:25:23Z</dcterms:created>
  <dcterms:modified xsi:type="dcterms:W3CDTF">2021-08-11T19:24:49Z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