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8" r:id="rId3"/>
    <p:sldMasterId id="2147483740" r:id="rId4"/>
  </p:sldMasterIdLst>
  <p:notesMasterIdLst>
    <p:notesMasterId r:id="rId22"/>
  </p:notesMasterIdLst>
  <p:handoutMasterIdLst>
    <p:handoutMasterId r:id="rId23"/>
  </p:handoutMasterIdLst>
  <p:sldIdLst>
    <p:sldId id="257" r:id="rId5"/>
    <p:sldId id="297" r:id="rId6"/>
    <p:sldId id="272" r:id="rId7"/>
    <p:sldId id="283" r:id="rId8"/>
    <p:sldId id="298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10" r:id="rId19"/>
    <p:sldId id="312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89911" autoAdjust="0"/>
  </p:normalViewPr>
  <p:slideViewPr>
    <p:cSldViewPr snapToGrid="0">
      <p:cViewPr varScale="1">
        <p:scale>
          <a:sx n="68" d="100"/>
          <a:sy n="68" d="100"/>
        </p:scale>
        <p:origin x="78" y="180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Disclosed Pursuant to NDA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Disclosed Pursuant to NDA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444464"/>
            <a:ext cx="11277600" cy="1001749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08212" y="5473243"/>
            <a:ext cx="2819042" cy="850667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MERL Confidential Disclosed Pursuant to NDA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6D2A5DAD-AC77-4D48-A309-CC2166D9AF7C}" type="datetime1">
              <a:rPr lang="en-US" smtClean="0"/>
              <a:t>8/2/2021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5652538"/>
            <a:ext cx="3232598" cy="685850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https://github.com/merledu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https://www.merledupk.org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400" y="6490822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28"/>
          <p:cNvSpPr txBox="1">
            <a:spLocks/>
          </p:cNvSpPr>
          <p:nvPr userDrawn="1"/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077496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077496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400" y="6492240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32000">
              <a:schemeClr val="accent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3213" y="2358297"/>
            <a:ext cx="10950515" cy="1470025"/>
          </a:xfrm>
        </p:spPr>
        <p:txBody>
          <a:bodyPr lIns="0" rIns="0" anchor="b" anchorCtr="0">
            <a:noAutofit/>
          </a:bodyPr>
          <a:lstStyle>
            <a:lvl1pPr algn="l">
              <a:lnSpc>
                <a:spcPct val="80000"/>
              </a:lnSpc>
              <a:defRPr sz="3733" b="0" spc="0" baseline="0">
                <a:solidFill>
                  <a:schemeClr val="bg1">
                    <a:alpha val="90000"/>
                  </a:schemeClr>
                </a:solidFill>
                <a:latin typeface="+mj-lt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28pt Intel Clear Title 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6440" y="3874707"/>
            <a:ext cx="8440283" cy="1233813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2400" b="0" i="0" baseline="0">
                <a:solidFill>
                  <a:schemeClr val="accent3"/>
                </a:solidFill>
                <a:latin typeface="+mj-lt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18pt Intel Clear </a:t>
            </a:r>
            <a:r>
              <a:rPr lang="en-US" dirty="0" err="1" smtClean="0"/>
              <a:t>Subhejhtyytygsdvfsad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3521476" y="6277839"/>
            <a:ext cx="51490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baseline="0" dirty="0">
                <a:solidFill>
                  <a:schemeClr val="bg1"/>
                </a:solidFill>
                <a:effectLst/>
                <a:latin typeface="Intel Clear" panose="020B0604020203020204" pitchFamily="34" charset="0"/>
              </a:rPr>
              <a:t>MERL Confidential </a:t>
            </a:r>
            <a:endParaRPr lang="en-US" sz="1200" b="0" dirty="0">
              <a:solidFill>
                <a:schemeClr val="accent3"/>
              </a:solidFill>
              <a:effectLst/>
              <a:latin typeface="Intel Clear" panose="020B0604020203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09599" y="6283496"/>
            <a:ext cx="21570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effectLst/>
                <a:latin typeface="Intel Clear" panose="020B0604020203020204" pitchFamily="34" charset="0"/>
              </a:rPr>
              <a:t>Rev.</a:t>
            </a:r>
            <a:r>
              <a:rPr lang="en-US" sz="1200" b="0" baseline="0" dirty="0">
                <a:solidFill>
                  <a:schemeClr val="bg1"/>
                </a:solidFill>
                <a:effectLst/>
                <a:latin typeface="Intel Clear" panose="020B0604020203020204" pitchFamily="34" charset="0"/>
              </a:rPr>
              <a:t> 1.0, Dr. Roomi  Naqvi</a:t>
            </a:r>
            <a:endParaRPr lang="en-US" sz="1200" b="0" dirty="0">
              <a:solidFill>
                <a:schemeClr val="bg1"/>
              </a:solidFill>
              <a:effectLst/>
              <a:latin typeface="Intel Clear" panose="020B0604020203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635215" y="6185506"/>
            <a:ext cx="220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Intel Clear" panose="020B0604020203020204" pitchFamily="34" charset="0"/>
              </a:rPr>
              <a:t>Disclosed</a:t>
            </a:r>
            <a:r>
              <a:rPr lang="en-US" sz="1200" baseline="0" dirty="0">
                <a:solidFill>
                  <a:schemeClr val="bg1"/>
                </a:solidFill>
                <a:latin typeface="Intel Clear" panose="020B0604020203020204" pitchFamily="34" charset="0"/>
              </a:rPr>
              <a:t> Pursuant to NDA</a:t>
            </a:r>
          </a:p>
        </p:txBody>
      </p:sp>
    </p:spTree>
    <p:extLst>
      <p:ext uri="{BB962C8B-B14F-4D97-AF65-F5344CB8AC3E}">
        <p14:creationId xmlns:p14="http://schemas.microsoft.com/office/powerpoint/2010/main" val="115527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70" y="193392"/>
            <a:ext cx="11399231" cy="751841"/>
          </a:xfrm>
        </p:spPr>
        <p:txBody>
          <a:bodyPr/>
          <a:lstStyle>
            <a:lvl1pPr>
              <a:defRPr sz="3733" i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029200"/>
          </a:xfrm>
          <a:prstGeom prst="rect">
            <a:avLst/>
          </a:prstGeom>
        </p:spPr>
        <p:txBody>
          <a:bodyPr/>
          <a:lstStyle>
            <a:lvl1pPr marL="228594" indent="-228594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571486" indent="-228594">
              <a:spcBef>
                <a:spcPts val="480"/>
              </a:spcBef>
              <a:buFont typeface="Courier New" panose="02070309020205020404" pitchFamily="49" charset="0"/>
              <a:buChar char="o"/>
              <a:defRPr sz="2133">
                <a:solidFill>
                  <a:schemeClr val="tx1"/>
                </a:solidFill>
              </a:defRPr>
            </a:lvl2pPr>
            <a:lvl3pPr marL="914377" indent="-228594">
              <a:spcBef>
                <a:spcPts val="432"/>
              </a:spcBef>
              <a:buFont typeface="Wingdings" panose="05000000000000000000" pitchFamily="2" charset="2"/>
              <a:buChar char="§"/>
              <a:defRPr sz="2133">
                <a:solidFill>
                  <a:schemeClr val="tx1"/>
                </a:solidFill>
              </a:defRPr>
            </a:lvl3pPr>
            <a:lvl4pPr marL="1257269" indent="-230182">
              <a:spcBef>
                <a:spcPts val="384"/>
              </a:spcBef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</a:defRPr>
            </a:lvl4pPr>
            <a:lvl5pPr marL="1591016" indent="-230182">
              <a:spcBef>
                <a:spcPts val="336"/>
              </a:spcBef>
              <a:buFont typeface="Times New Roman" panose="02020603050405020304" pitchFamily="18" charset="0"/>
              <a:buChar char="‣"/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4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143002"/>
            <a:ext cx="5384800" cy="50291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189" indent="-457189">
              <a:buFont typeface="Wingdings" panose="05000000000000000000" pitchFamily="2" charset="2"/>
              <a:buChar char="Ø"/>
              <a:defRPr sz="2400" baseline="0"/>
            </a:lvl2pPr>
            <a:lvl3pPr>
              <a:defRPr sz="2133"/>
            </a:lvl3pPr>
            <a:lvl4pPr marL="914377" indent="-228594">
              <a:buFont typeface="Wingdings" panose="05000000000000000000" pitchFamily="2" charset="2"/>
              <a:buChar char="§"/>
              <a:defRPr sz="2133"/>
            </a:lvl4pPr>
            <a:lvl5pPr marL="1261840" indent="-228594">
              <a:buFont typeface="Arial" panose="020B0604020202020204" pitchFamily="34" charset="0"/>
              <a:buChar char="•"/>
              <a:defRPr sz="2133"/>
            </a:lvl5pPr>
            <a:lvl6pPr marL="1591016" indent="-228594">
              <a:buClr>
                <a:schemeClr val="accent1"/>
              </a:buClr>
              <a:buFont typeface="Wingdings" panose="05000000000000000000" pitchFamily="2" charset="2"/>
              <a:buChar char="ü"/>
              <a:defRPr sz="1867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143000"/>
            <a:ext cx="538480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189" indent="-457189">
              <a:buFont typeface="Wingdings" panose="05000000000000000000" pitchFamily="2" charset="2"/>
              <a:buChar char="Ø"/>
              <a:defRPr sz="2400"/>
            </a:lvl2pPr>
            <a:lvl3pPr>
              <a:defRPr sz="2133"/>
            </a:lvl3pPr>
            <a:lvl4pPr marL="914377" indent="-228594">
              <a:buFont typeface="Wingdings" panose="05000000000000000000" pitchFamily="2" charset="2"/>
              <a:buChar char="§"/>
              <a:defRPr sz="2133"/>
            </a:lvl4pPr>
            <a:lvl5pPr marL="1261840" indent="-228594">
              <a:buFont typeface="Arial" panose="020B0604020202020204" pitchFamily="34" charset="0"/>
              <a:buChar char="•"/>
              <a:defRPr sz="2133"/>
            </a:lvl5pPr>
            <a:lvl6pPr marL="1591016" indent="-228594">
              <a:buClr>
                <a:schemeClr val="accent1"/>
              </a:buClr>
              <a:buFont typeface="Wingdings" panose="05000000000000000000" pitchFamily="2" charset="2"/>
              <a:buChar char="ü"/>
              <a:defRPr sz="1867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939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6617" indent="0">
              <a:buNone/>
              <a:defRPr sz="2000" b="1"/>
            </a:lvl2pPr>
            <a:lvl3pPr marL="913233" indent="0">
              <a:buNone/>
              <a:defRPr sz="1800" b="1"/>
            </a:lvl3pPr>
            <a:lvl4pPr marL="1369852" indent="0">
              <a:buNone/>
              <a:defRPr sz="1600" b="1"/>
            </a:lvl4pPr>
            <a:lvl5pPr marL="1826470" indent="0">
              <a:buNone/>
              <a:defRPr sz="1600" b="1"/>
            </a:lvl5pPr>
            <a:lvl6pPr marL="2283083" indent="0">
              <a:buNone/>
              <a:defRPr sz="1600" b="1"/>
            </a:lvl6pPr>
            <a:lvl7pPr marL="2739705" indent="0">
              <a:buNone/>
              <a:defRPr sz="1600" b="1"/>
            </a:lvl7pPr>
            <a:lvl8pPr marL="3196323" indent="0">
              <a:buNone/>
              <a:defRPr sz="1600" b="1"/>
            </a:lvl8pPr>
            <a:lvl9pPr marL="365293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2" y="1143000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6617" indent="0">
              <a:buNone/>
              <a:defRPr sz="2000" b="1"/>
            </a:lvl2pPr>
            <a:lvl3pPr marL="913233" indent="0">
              <a:buNone/>
              <a:defRPr sz="1800" b="1"/>
            </a:lvl3pPr>
            <a:lvl4pPr marL="1369852" indent="0">
              <a:buNone/>
              <a:defRPr sz="1600" b="1"/>
            </a:lvl4pPr>
            <a:lvl5pPr marL="1826470" indent="0">
              <a:buNone/>
              <a:defRPr sz="1600" b="1"/>
            </a:lvl5pPr>
            <a:lvl6pPr marL="2283083" indent="0">
              <a:buNone/>
              <a:defRPr sz="1600" b="1"/>
            </a:lvl6pPr>
            <a:lvl7pPr marL="2739705" indent="0">
              <a:buNone/>
              <a:defRPr sz="1600" b="1"/>
            </a:lvl7pPr>
            <a:lvl8pPr marL="3196323" indent="0">
              <a:buNone/>
              <a:defRPr sz="1600" b="1"/>
            </a:lvl8pPr>
            <a:lvl9pPr marL="365293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6" y="1828802"/>
            <a:ext cx="5389033" cy="43433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189" indent="-457189">
              <a:buFont typeface="Wingdings" panose="05000000000000000000" pitchFamily="2" charset="2"/>
              <a:buChar char="Ø"/>
              <a:defRPr sz="2400" baseline="0"/>
            </a:lvl2pPr>
            <a:lvl3pPr marL="576058" indent="-228594">
              <a:buFont typeface="Courier New" panose="02070309020205020404" pitchFamily="49" charset="0"/>
              <a:buChar char="o"/>
              <a:defRPr sz="2133"/>
            </a:lvl3pPr>
            <a:lvl4pPr marL="1066773" indent="-380990">
              <a:buFont typeface="Wingdings" panose="05000000000000000000" pitchFamily="2" charset="2"/>
              <a:buChar char="§"/>
              <a:defRPr sz="2133"/>
            </a:lvl4pPr>
            <a:lvl5pPr marL="1261840" indent="-228594">
              <a:buFont typeface="Arial" panose="020B0604020202020204" pitchFamily="34" charset="0"/>
              <a:buChar char="•"/>
              <a:defRPr sz="2133"/>
            </a:lvl5pPr>
            <a:lvl6pPr marL="1591016" indent="-228594">
              <a:buClr>
                <a:schemeClr val="accent1"/>
              </a:buClr>
              <a:buFont typeface="Wingdings" panose="05000000000000000000" pitchFamily="2" charset="2"/>
              <a:buChar char="ü"/>
              <a:defRPr sz="1867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08542" y="1782763"/>
            <a:ext cx="5389033" cy="43433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189" indent="-457189">
              <a:buFont typeface="Wingdings" panose="05000000000000000000" pitchFamily="2" charset="2"/>
              <a:buChar char="Ø"/>
              <a:defRPr sz="2400" baseline="0"/>
            </a:lvl2pPr>
            <a:lvl3pPr marL="576058" indent="-228594">
              <a:buFont typeface="Courier New" panose="02070309020205020404" pitchFamily="49" charset="0"/>
              <a:buChar char="o"/>
              <a:defRPr sz="2133"/>
            </a:lvl3pPr>
            <a:lvl4pPr marL="914377" indent="-228594">
              <a:buFont typeface="Wingdings" panose="05000000000000000000" pitchFamily="2" charset="2"/>
              <a:buChar char="§"/>
              <a:defRPr sz="2133"/>
            </a:lvl4pPr>
            <a:lvl5pPr marL="1261840" indent="-228594">
              <a:buFont typeface="Arial" panose="020B0604020202020204" pitchFamily="34" charset="0"/>
              <a:buChar char="•"/>
              <a:defRPr sz="2133"/>
            </a:lvl5pPr>
            <a:lvl6pPr marL="1591016" indent="-228594">
              <a:buClr>
                <a:schemeClr val="accent1"/>
              </a:buClr>
              <a:buFont typeface="Wingdings" panose="05000000000000000000" pitchFamily="2" charset="2"/>
              <a:buChar char="ü"/>
              <a:defRPr sz="1867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785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733" i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066" y="866052"/>
            <a:ext cx="11313335" cy="5306149"/>
          </a:xfrm>
          <a:prstGeom prst="rect">
            <a:avLst/>
          </a:prstGeom>
        </p:spPr>
        <p:txBody>
          <a:bodyPr/>
          <a:lstStyle>
            <a:lvl1pPr marL="380990" indent="-380990">
              <a:spcBef>
                <a:spcPts val="576"/>
              </a:spcBef>
              <a:buFont typeface="Wingdings" panose="05000000000000000000" pitchFamily="2" charset="2"/>
              <a:buChar char="Ø"/>
              <a:tabLst>
                <a:tab pos="339717" algn="l"/>
              </a:tabLst>
              <a:defRPr sz="2400">
                <a:solidFill>
                  <a:schemeClr val="tx1"/>
                </a:solidFill>
              </a:defRPr>
            </a:lvl1pPr>
            <a:lvl2pPr marL="723882" indent="-380990">
              <a:spcBef>
                <a:spcPts val="480"/>
              </a:spcBef>
              <a:buFont typeface="Courier New" panose="02070309020205020404" pitchFamily="49" charset="0"/>
              <a:buChar char="o"/>
              <a:defRPr sz="2133">
                <a:solidFill>
                  <a:schemeClr val="tx1"/>
                </a:solidFill>
              </a:defRPr>
            </a:lvl2pPr>
            <a:lvl3pPr marL="1066773" indent="-380990">
              <a:spcBef>
                <a:spcPts val="432"/>
              </a:spcBef>
              <a:buFont typeface="Wingdings" panose="05000000000000000000" pitchFamily="2" charset="2"/>
              <a:buChar char="§"/>
              <a:defRPr sz="2133">
                <a:solidFill>
                  <a:schemeClr val="tx1"/>
                </a:solidFill>
              </a:defRPr>
            </a:lvl3pPr>
            <a:lvl4pPr marL="1406489" indent="-380990">
              <a:spcBef>
                <a:spcPts val="384"/>
              </a:spcBef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</a:defRPr>
            </a:lvl4pPr>
            <a:lvl5pPr marL="1749382" indent="-380990">
              <a:spcBef>
                <a:spcPts val="336"/>
              </a:spcBef>
              <a:buFont typeface="Wingdings" panose="05000000000000000000" pitchFamily="2" charset="2"/>
              <a:buChar char="ü"/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7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7484" y="228600"/>
            <a:ext cx="10972800" cy="762000"/>
          </a:xfrm>
        </p:spPr>
        <p:txBody>
          <a:bodyPr/>
          <a:lstStyle>
            <a:lvl1pPr>
              <a:defRPr sz="3733" i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5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147" y="3023524"/>
            <a:ext cx="10972800" cy="766157"/>
          </a:xfrm>
        </p:spPr>
        <p:txBody>
          <a:bodyPr/>
          <a:lstStyle>
            <a:lvl1pPr>
              <a:defRPr sz="3733"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8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1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1" indent="0" algn="ctr">
              <a:buNone/>
              <a:defRPr sz="1600"/>
            </a:lvl5pPr>
            <a:lvl6pPr marL="2286002" indent="0" algn="ctr">
              <a:buNone/>
              <a:defRPr sz="1600"/>
            </a:lvl6pPr>
            <a:lvl7pPr marL="2743202" indent="0" algn="ctr">
              <a:buNone/>
              <a:defRPr sz="1600"/>
            </a:lvl7pPr>
            <a:lvl8pPr marL="3200401" indent="0" algn="ctr">
              <a:buNone/>
              <a:defRPr sz="1600"/>
            </a:lvl8pPr>
            <a:lvl9pPr marL="3657602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5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5" y="497903"/>
            <a:ext cx="10972800" cy="1066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25" y="1740410"/>
            <a:ext cx="10972800" cy="4325112"/>
          </a:xfrm>
        </p:spPr>
        <p:txBody>
          <a:bodyPr/>
          <a:lstStyle>
            <a:lvl1pPr marL="365760" indent="-256032">
              <a:buFont typeface="Wingdings" panose="05000000000000000000" pitchFamily="2" charset="2"/>
              <a:buChar char="Ø"/>
              <a:defRPr/>
            </a:lvl1pPr>
            <a:lvl2pPr marL="658368" indent="-246888">
              <a:buFont typeface="Wingdings" panose="05000000000000000000" pitchFamily="2" charset="2"/>
              <a:buChar char="§"/>
              <a:defRPr/>
            </a:lvl2pPr>
            <a:lvl3pPr marL="923544" indent="-219456">
              <a:buFont typeface="Arial" panose="020B0604020202020204" pitchFamily="34" charset="0"/>
              <a:buChar char="•"/>
              <a:defRPr/>
            </a:lvl3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dirty="0" smtClean="0"/>
              <a:t>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53938" y="4736076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28"/>
          <p:cNvSpPr txBox="1">
            <a:spLocks/>
          </p:cNvSpPr>
          <p:nvPr userDrawn="1"/>
        </p:nvSpPr>
        <p:spPr>
          <a:xfrm>
            <a:off x="11083925" y="6498807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1333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42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8966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1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1" indent="0">
              <a:buNone/>
              <a:defRPr sz="1600" b="1"/>
            </a:lvl5pPr>
            <a:lvl6pPr marL="2286002" indent="0">
              <a:buNone/>
              <a:defRPr sz="1600" b="1"/>
            </a:lvl6pPr>
            <a:lvl7pPr marL="2743202" indent="0">
              <a:buNone/>
              <a:defRPr sz="1600" b="1"/>
            </a:lvl7pPr>
            <a:lvl8pPr marL="3200401" indent="0">
              <a:buNone/>
              <a:defRPr sz="1600" b="1"/>
            </a:lvl8pPr>
            <a:lvl9pPr marL="365760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2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1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1" indent="0">
              <a:buNone/>
              <a:defRPr sz="1600" b="1"/>
            </a:lvl5pPr>
            <a:lvl6pPr marL="2286002" indent="0">
              <a:buNone/>
              <a:defRPr sz="1600" b="1"/>
            </a:lvl6pPr>
            <a:lvl7pPr marL="2743202" indent="0">
              <a:buNone/>
              <a:defRPr sz="1600" b="1"/>
            </a:lvl7pPr>
            <a:lvl8pPr marL="3200401" indent="0">
              <a:buNone/>
              <a:defRPr sz="1600" b="1"/>
            </a:lvl8pPr>
            <a:lvl9pPr marL="365760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297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6135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2669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1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1" indent="0">
              <a:buNone/>
              <a:defRPr sz="1000"/>
            </a:lvl5pPr>
            <a:lvl6pPr marL="2286002" indent="0">
              <a:buNone/>
              <a:defRPr sz="1000"/>
            </a:lvl6pPr>
            <a:lvl7pPr marL="2743202" indent="0">
              <a:buNone/>
              <a:defRPr sz="1000"/>
            </a:lvl7pPr>
            <a:lvl8pPr marL="3200401" indent="0">
              <a:buNone/>
              <a:defRPr sz="1000"/>
            </a:lvl8pPr>
            <a:lvl9pPr marL="365760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2193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1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1" indent="0">
              <a:buNone/>
              <a:defRPr sz="2000"/>
            </a:lvl5pPr>
            <a:lvl6pPr marL="2286002" indent="0">
              <a:buNone/>
              <a:defRPr sz="2000"/>
            </a:lvl6pPr>
            <a:lvl7pPr marL="2743202" indent="0">
              <a:buNone/>
              <a:defRPr sz="2000"/>
            </a:lvl7pPr>
            <a:lvl8pPr marL="3200401" indent="0">
              <a:buNone/>
              <a:defRPr sz="2000"/>
            </a:lvl8pPr>
            <a:lvl9pPr marL="365760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1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1" indent="0">
              <a:buNone/>
              <a:defRPr sz="1000"/>
            </a:lvl5pPr>
            <a:lvl6pPr marL="2286002" indent="0">
              <a:buNone/>
              <a:defRPr sz="1000"/>
            </a:lvl6pPr>
            <a:lvl7pPr marL="2743202" indent="0">
              <a:buNone/>
              <a:defRPr sz="1000"/>
            </a:lvl7pPr>
            <a:lvl8pPr marL="3200401" indent="0">
              <a:buNone/>
              <a:defRPr sz="1000"/>
            </a:lvl8pPr>
            <a:lvl9pPr marL="365760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2495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515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93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91925" y="6492240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Slide Number Placeholder 28"/>
          <p:cNvSpPr txBox="1">
            <a:spLocks/>
          </p:cNvSpPr>
          <p:nvPr userDrawn="1"/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BF5F-CC18-4B1D-B018-DA54237030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CB12-4188-43CC-B01D-2E50A9423E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03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BF5F-CC18-4B1D-B018-DA54237030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CB12-4188-43CC-B01D-2E50A9423E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8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BF5F-CC18-4B1D-B018-DA54237030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CB12-4188-43CC-B01D-2E50A9423E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8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BF5F-CC18-4B1D-B018-DA54237030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CB12-4188-43CC-B01D-2E50A9423E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5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BF5F-CC18-4B1D-B018-DA54237030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CB12-4188-43CC-B01D-2E50A9423E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14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BF5F-CC18-4B1D-B018-DA54237030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CB12-4188-43CC-B01D-2E50A9423E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88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BF5F-CC18-4B1D-B018-DA54237030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CB12-4188-43CC-B01D-2E50A9423E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42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BF5F-CC18-4B1D-B018-DA54237030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CB12-4188-43CC-B01D-2E50A9423E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22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BF5F-CC18-4B1D-B018-DA54237030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CB12-4188-43CC-B01D-2E50A9423E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95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BF5F-CC18-4B1D-B018-DA54237030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CB12-4188-43CC-B01D-2E50A9423E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97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5598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4600" y="1925598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84000" y="6516837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BF5F-CC18-4B1D-B018-DA54237030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CB12-4188-43CC-B01D-2E50A9423E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11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727176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981779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105" y="2425349"/>
            <a:ext cx="5388864" cy="37436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7" y="1981779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5093" y="2425349"/>
            <a:ext cx="5389033" cy="37436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>
          <a:xfrm>
            <a:off x="11582400" y="6492240"/>
            <a:ext cx="1016000" cy="365760"/>
          </a:xfrm>
          <a:prstGeom prst="rect">
            <a:avLst/>
          </a:prstGeom>
        </p:spPr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Slide Number Placeholder 28"/>
          <p:cNvSpPr txBox="1">
            <a:spLocks/>
          </p:cNvSpPr>
          <p:nvPr userDrawn="1"/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mtClean="0"/>
              <a:t>MERL Confidential Disclosed Pursuant to NDA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  <a:prstGeom prst="rect">
            <a:avLst/>
          </a:prstGeom>
        </p:spPr>
        <p:txBody>
          <a:bodyPr/>
          <a:lstStyle/>
          <a:p>
            <a:fld id="{438A0546-F85F-4388-AC47-C40953CB6550}" type="datetime1">
              <a:rPr lang="en-US" smtClean="0"/>
              <a:t>8/2/2021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82400" y="6492240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Slide Number Placeholder 28"/>
          <p:cNvSpPr txBox="1">
            <a:spLocks/>
          </p:cNvSpPr>
          <p:nvPr userDrawn="1"/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91925" y="6492240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lide Number Placeholder 28"/>
          <p:cNvSpPr txBox="1">
            <a:spLocks/>
          </p:cNvSpPr>
          <p:nvPr userDrawn="1"/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41837" y="484263"/>
            <a:ext cx="6803136" cy="56847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15825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82400" y="6492240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lide Number Placeholder 28"/>
          <p:cNvSpPr txBox="1">
            <a:spLocks/>
          </p:cNvSpPr>
          <p:nvPr userDrawn="1"/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84000" y="6503701"/>
            <a:ext cx="1016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lide Number Placeholder 28"/>
          <p:cNvSpPr txBox="1">
            <a:spLocks/>
          </p:cNvSpPr>
          <p:nvPr userDrawn="1"/>
        </p:nvSpPr>
        <p:spPr>
          <a:xfrm>
            <a:off x="11093451" y="1136"/>
            <a:ext cx="996949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507383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8662" y="1711792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1878" y="6064922"/>
            <a:ext cx="12190122" cy="358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 smtClean="0"/>
              <a:t> Dr. </a:t>
            </a:r>
            <a:r>
              <a:rPr lang="en-US" dirty="0" err="1" smtClean="0"/>
              <a:t>Roomi</a:t>
            </a:r>
            <a:r>
              <a:rPr lang="en-US" dirty="0" smtClean="0"/>
              <a:t> Naqvi 			                  MERL Confidential	                              Accelerating</a:t>
            </a:r>
            <a:r>
              <a:rPr lang="en-US" baseline="0" dirty="0" smtClean="0"/>
              <a:t> Engineering Innovation | 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20807" y="6504694"/>
            <a:ext cx="669316" cy="3533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116" y="6297593"/>
            <a:ext cx="121920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7897" y="243841"/>
            <a:ext cx="11399231" cy="75184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50488" y="6354931"/>
            <a:ext cx="488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baseline="0" dirty="0">
                <a:solidFill>
                  <a:schemeClr val="bg1"/>
                </a:solidFill>
                <a:effectLst/>
                <a:latin typeface="Intel Clear" panose="020B0604020203020204" pitchFamily="34" charset="0"/>
              </a:rPr>
              <a:t>MERL Confidential </a:t>
            </a:r>
            <a:endParaRPr lang="en-US" sz="1200" b="0" dirty="0">
              <a:solidFill>
                <a:schemeClr val="accent3"/>
              </a:solidFill>
              <a:effectLst/>
              <a:latin typeface="Intel Clear" panose="020B0604020203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89663" y="6354932"/>
            <a:ext cx="307261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0" dirty="0">
                <a:solidFill>
                  <a:schemeClr val="bg1"/>
                </a:solidFill>
                <a:latin typeface="Intel Clear" panose="020B0604020203020204" pitchFamily="34" charset="0"/>
              </a:rPr>
              <a:t>Accelerating Engineering Innovation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18008" y="6398662"/>
            <a:ext cx="256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Intel Clear" panose="020B0604020203020204" pitchFamily="34" charset="0"/>
              </a:rPr>
              <a:t>Rev. 1.0  Dr. Roomi Naqvi</a:t>
            </a:r>
            <a:r>
              <a:rPr lang="en-US" sz="1200" b="0" dirty="0">
                <a:solidFill>
                  <a:schemeClr val="tx1"/>
                </a:solidFill>
                <a:latin typeface="Intel Clear" panose="020B0604020203020204" pitchFamily="34" charset="0"/>
              </a:rPr>
              <a:t> </a:t>
            </a:r>
            <a:endParaRPr lang="en-US" sz="1200" b="0" dirty="0">
              <a:solidFill>
                <a:srgbClr val="FF0000"/>
              </a:solidFill>
              <a:effectLst/>
              <a:latin typeface="Intel Clear" panose="020B0604020203020204" pitchFamily="34" charset="0"/>
            </a:endParaRPr>
          </a:p>
        </p:txBody>
      </p:sp>
      <p:sp>
        <p:nvSpPr>
          <p:cNvPr id="20" name="Text Placeholder 14"/>
          <p:cNvSpPr>
            <a:spLocks noGrp="1"/>
          </p:cNvSpPr>
          <p:nvPr>
            <p:ph type="body" idx="1"/>
          </p:nvPr>
        </p:nvSpPr>
        <p:spPr>
          <a:xfrm>
            <a:off x="618008" y="1244425"/>
            <a:ext cx="10964392" cy="4931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1575778" y="6405797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11628300" y="6365867"/>
            <a:ext cx="512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CB1289-EF13-449D-BC2B-759FFBC0FE46}" type="slidenum">
              <a:rPr lang="en-US" sz="1200" b="0" smtClean="0">
                <a:solidFill>
                  <a:schemeClr val="bg1"/>
                </a:solidFill>
                <a:latin typeface="Intel Clear" panose="020B0604020203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0" dirty="0">
              <a:solidFill>
                <a:srgbClr val="FF0000"/>
              </a:solidFill>
              <a:effectLst/>
              <a:latin typeface="Intel Clear" panose="020B06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7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457189" rtl="0" eaLnBrk="1" latinLnBrk="0" hangingPunct="1">
        <a:lnSpc>
          <a:spcPct val="100000"/>
        </a:lnSpc>
        <a:spcBef>
          <a:spcPct val="0"/>
        </a:spcBef>
        <a:buNone/>
        <a:defRPr sz="3200" b="0" i="1" kern="1200" spc="0" baseline="0">
          <a:solidFill>
            <a:schemeClr val="tx2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</a:defRPr>
      </a:lvl1pPr>
    </p:titleStyle>
    <p:bodyStyle>
      <a:lvl1pPr marL="228594" indent="-228594" algn="l" defTabSz="457189" rtl="0" eaLnBrk="1" latinLnBrk="0" hangingPunct="1">
        <a:spcBef>
          <a:spcPts val="576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q"/>
        <a:defRPr sz="2400" b="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57189" indent="-457189" algn="l" defTabSz="457189" rtl="0" eaLnBrk="1" latinLnBrk="0" hangingPunct="1">
        <a:spcBef>
          <a:spcPts val="576"/>
        </a:spcBef>
        <a:buClr>
          <a:schemeClr val="accent1"/>
        </a:buClr>
        <a:buFont typeface="Wingdings" panose="05000000000000000000" pitchFamily="2" charset="2"/>
        <a:buChar char="§"/>
        <a:defRPr sz="24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76058" indent="-228594" algn="l" defTabSz="457189" rtl="0" eaLnBrk="1" latinLnBrk="0" hangingPunct="1">
        <a:spcBef>
          <a:spcPts val="480"/>
        </a:spcBef>
        <a:buClr>
          <a:schemeClr val="accent1"/>
        </a:buClr>
        <a:buFont typeface="Courier New" panose="02070309020205020404" pitchFamily="49" charset="0"/>
        <a:buChar char="o"/>
        <a:defRPr sz="2133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14377" indent="-228594" algn="l" defTabSz="457189" rtl="0" eaLnBrk="1" latinLnBrk="0" hangingPunct="1">
        <a:spcBef>
          <a:spcPts val="432"/>
        </a:spcBef>
        <a:buClr>
          <a:schemeClr val="accent1"/>
        </a:buClr>
        <a:buFont typeface="Arial" panose="020B0604020202020204" pitchFamily="34" charset="0"/>
        <a:buChar char="•"/>
        <a:defRPr sz="2133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261840" indent="-228594" algn="l" defTabSz="457189" rtl="0" eaLnBrk="1" latinLnBrk="0" hangingPunct="1">
        <a:spcBef>
          <a:spcPts val="384"/>
        </a:spcBef>
        <a:buClr>
          <a:schemeClr val="accent1"/>
        </a:buClr>
        <a:buFont typeface="Times New Roman" panose="02020603050405020304" pitchFamily="18" charset="0"/>
        <a:buChar char="‣"/>
        <a:defRPr sz="2133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591016" indent="-228594" algn="l" defTabSz="457189" rtl="0" eaLnBrk="1" latinLnBrk="0" hangingPunct="1">
        <a:spcBef>
          <a:spcPts val="336"/>
        </a:spcBef>
        <a:buFont typeface="Wingdings" panose="05000000000000000000" pitchFamily="2" charset="2"/>
        <a:buChar char="§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72">
          <p15:clr>
            <a:srgbClr val="F26B43"/>
          </p15:clr>
        </p15:guide>
        <p15:guide id="4" pos="288">
          <p15:clr>
            <a:srgbClr val="F26B43"/>
          </p15:clr>
        </p15:guide>
        <p15:guide id="5" orient="horz" pos="468">
          <p15:clr>
            <a:srgbClr val="F26B43"/>
          </p15:clr>
        </p15:guide>
        <p15:guide id="6" orient="horz" pos="3888">
          <p15:clr>
            <a:srgbClr val="F26B43"/>
          </p15:clr>
        </p15:guide>
        <p15:guide id="7" orient="horz" pos="108">
          <p15:clr>
            <a:srgbClr val="F26B43"/>
          </p15:clr>
        </p15:guide>
        <p15:guide id="8" orient="horz" pos="540">
          <p15:clr>
            <a:srgbClr val="F26B43"/>
          </p15:clr>
        </p15:guide>
        <p15:guide id="0" orient="horz" pos="291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E4577E16-EE7A-484D-9DE9-02C47E83B5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29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1" indent="-228601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1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1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1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1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2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2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2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1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1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2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2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1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2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BFEEBF5F-CC18-4B1D-B018-DA54237030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8E51CB12-4188-43CC-B01D-2E50A9423E8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14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Floorplanning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Hafiz Wajeh ul Hasan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97519" y="5652538"/>
            <a:ext cx="2819042" cy="850667"/>
          </a:xfrm>
        </p:spPr>
        <p:txBody>
          <a:bodyPr/>
          <a:lstStyle/>
          <a:p>
            <a:r>
              <a:rPr lang="en-US" dirty="0" smtClean="0"/>
              <a:t>MERL Confidential Disclosed Pursuant to NDA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7131" y="1698171"/>
            <a:ext cx="579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Workshop Session 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983" y="286153"/>
            <a:ext cx="10972800" cy="1066800"/>
          </a:xfrm>
        </p:spPr>
        <p:txBody>
          <a:bodyPr/>
          <a:lstStyle/>
          <a:p>
            <a:r>
              <a:rPr lang="en-US" dirty="0"/>
              <a:t>Power Distribution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983" y="1144404"/>
            <a:ext cx="10972800" cy="2561321"/>
          </a:xfrm>
        </p:spPr>
        <p:txBody>
          <a:bodyPr>
            <a:normAutofit/>
          </a:bodyPr>
          <a:lstStyle/>
          <a:p>
            <a:r>
              <a:rPr lang="en-US" dirty="0" smtClean="0"/>
              <a:t>PDN distributes </a:t>
            </a:r>
            <a:r>
              <a:rPr lang="en-US" dirty="0"/>
              <a:t>the power from the external source to the internal standard cells. </a:t>
            </a:r>
            <a:endParaRPr lang="en-US" dirty="0" smtClean="0"/>
          </a:p>
          <a:p>
            <a:r>
              <a:rPr lang="en-US" dirty="0" smtClean="0"/>
              <a:t>The aim is to provide power to the standard cells without the voltage drop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1" t="25925" r="30765" b="17162"/>
          <a:stretch/>
        </p:blipFill>
        <p:spPr>
          <a:xfrm>
            <a:off x="790519" y="3306961"/>
            <a:ext cx="3622301" cy="2760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2" t="25679" r="10764" b="17407"/>
          <a:stretch/>
        </p:blipFill>
        <p:spPr>
          <a:xfrm>
            <a:off x="6573252" y="3306961"/>
            <a:ext cx="5190067" cy="2760133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6" idx="1"/>
          </p:cNvCxnSpPr>
          <p:nvPr/>
        </p:nvCxnSpPr>
        <p:spPr>
          <a:xfrm flipV="1">
            <a:off x="4412820" y="4687028"/>
            <a:ext cx="2160432" cy="1159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14006" y="2937629"/>
            <a:ext cx="583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starts with inserting metal rails along the rows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68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 t="13131" r="25000" b="14815"/>
          <a:stretch/>
        </p:blipFill>
        <p:spPr>
          <a:xfrm>
            <a:off x="2396067" y="991046"/>
            <a:ext cx="6443133" cy="4732867"/>
          </a:xfrm>
        </p:spPr>
      </p:pic>
    </p:spTree>
    <p:extLst>
      <p:ext uri="{BB962C8B-B14F-4D97-AF65-F5344CB8AC3E}">
        <p14:creationId xmlns:p14="http://schemas.microsoft.com/office/powerpoint/2010/main" val="316022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t="14321" r="25208" b="14568"/>
          <a:stretch/>
        </p:blipFill>
        <p:spPr>
          <a:xfrm>
            <a:off x="2396067" y="1023130"/>
            <a:ext cx="6443133" cy="47328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39200" y="1475410"/>
            <a:ext cx="3225800" cy="67730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67" dirty="0"/>
              <a:t>We start by placing the metal rows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67" dirty="0"/>
              <a:t>Note that each layer is either power or ground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651000" y="1200930"/>
            <a:ext cx="804333" cy="846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651000" y="1979863"/>
            <a:ext cx="804333" cy="846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651000" y="2750330"/>
            <a:ext cx="804333" cy="846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651000" y="3690130"/>
            <a:ext cx="804333" cy="846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651000" y="4621463"/>
            <a:ext cx="804333" cy="846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651000" y="5544330"/>
            <a:ext cx="804333" cy="846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28700" y="1090172"/>
            <a:ext cx="982133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Power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8700" y="2651074"/>
            <a:ext cx="982133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Power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8700" y="4505274"/>
            <a:ext cx="982133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Power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4915" y="1884180"/>
            <a:ext cx="982133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Ground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84915" y="3565472"/>
            <a:ext cx="982133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Ground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8700" y="5419199"/>
            <a:ext cx="982133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Ground</a:t>
            </a:r>
          </a:p>
        </p:txBody>
      </p:sp>
    </p:spTree>
    <p:extLst>
      <p:ext uri="{BB962C8B-B14F-4D97-AF65-F5344CB8AC3E}">
        <p14:creationId xmlns:p14="http://schemas.microsoft.com/office/powerpoint/2010/main" val="162600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8" grpId="0"/>
      <p:bldP spid="19" grpId="0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3" t="9135" r="25069" b="9877"/>
          <a:stretch/>
        </p:blipFill>
        <p:spPr>
          <a:xfrm>
            <a:off x="2391568" y="671095"/>
            <a:ext cx="6443133" cy="529166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1646501" y="1136762"/>
            <a:ext cx="804333" cy="846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646501" y="1915695"/>
            <a:ext cx="804333" cy="846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24201" y="1026004"/>
            <a:ext cx="982133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Power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80416" y="1820012"/>
            <a:ext cx="982133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Ground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34702" y="1368608"/>
            <a:ext cx="3030583" cy="67730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67" dirty="0"/>
              <a:t>Vertical straps are then inserted</a:t>
            </a:r>
          </a:p>
          <a:p>
            <a:r>
              <a:rPr lang="en-US" sz="1467" dirty="0"/>
              <a:t>Power and ground are separated and they don’t overlap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646501" y="2686162"/>
            <a:ext cx="804333" cy="846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646501" y="3625962"/>
            <a:ext cx="804333" cy="846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646501" y="4557295"/>
            <a:ext cx="804333" cy="846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1646501" y="5480162"/>
            <a:ext cx="804333" cy="846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4201" y="2586906"/>
            <a:ext cx="982133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Power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24201" y="4441106"/>
            <a:ext cx="982133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Power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80416" y="3501304"/>
            <a:ext cx="982133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Ground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4201" y="5355031"/>
            <a:ext cx="982133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Ground</a:t>
            </a:r>
          </a:p>
        </p:txBody>
      </p:sp>
      <p:sp>
        <p:nvSpPr>
          <p:cNvPr id="3" name="Oval 2"/>
          <p:cNvSpPr/>
          <p:nvPr/>
        </p:nvSpPr>
        <p:spPr>
          <a:xfrm>
            <a:off x="2581825" y="931436"/>
            <a:ext cx="626533" cy="487979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596171" y="2451867"/>
            <a:ext cx="626533" cy="487979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571735" y="2450639"/>
            <a:ext cx="626533" cy="487979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637472" y="931436"/>
            <a:ext cx="626533" cy="487979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2581825" y="4304838"/>
            <a:ext cx="626533" cy="487979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637472" y="4270968"/>
            <a:ext cx="626533" cy="487979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922637" y="901239"/>
            <a:ext cx="626533" cy="487979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08509" y="2450639"/>
            <a:ext cx="626533" cy="487979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908509" y="4270968"/>
            <a:ext cx="626533" cy="487979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4" name="Diamond 3"/>
          <p:cNvSpPr/>
          <p:nvPr/>
        </p:nvSpPr>
        <p:spPr>
          <a:xfrm>
            <a:off x="3506363" y="1639011"/>
            <a:ext cx="757767" cy="677333"/>
          </a:xfrm>
          <a:prstGeom prst="diamond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31" name="Diamond 30"/>
          <p:cNvSpPr/>
          <p:nvPr/>
        </p:nvSpPr>
        <p:spPr>
          <a:xfrm>
            <a:off x="3532256" y="3287295"/>
            <a:ext cx="757767" cy="677333"/>
          </a:xfrm>
          <a:prstGeom prst="diamond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32" name="Diamond 31"/>
          <p:cNvSpPr/>
          <p:nvPr/>
        </p:nvSpPr>
        <p:spPr>
          <a:xfrm>
            <a:off x="3473776" y="5104361"/>
            <a:ext cx="757767" cy="677333"/>
          </a:xfrm>
          <a:prstGeom prst="diamond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33" name="Diamond 32"/>
          <p:cNvSpPr/>
          <p:nvPr/>
        </p:nvSpPr>
        <p:spPr>
          <a:xfrm>
            <a:off x="5775355" y="1585495"/>
            <a:ext cx="757767" cy="677333"/>
          </a:xfrm>
          <a:prstGeom prst="diamond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34" name="Diamond 33"/>
          <p:cNvSpPr/>
          <p:nvPr/>
        </p:nvSpPr>
        <p:spPr>
          <a:xfrm>
            <a:off x="5775355" y="3295762"/>
            <a:ext cx="757767" cy="677333"/>
          </a:xfrm>
          <a:prstGeom prst="diamond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35" name="Diamond 34"/>
          <p:cNvSpPr/>
          <p:nvPr/>
        </p:nvSpPr>
        <p:spPr>
          <a:xfrm>
            <a:off x="5775354" y="5104361"/>
            <a:ext cx="757767" cy="677333"/>
          </a:xfrm>
          <a:prstGeom prst="diamond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36" name="Diamond 35"/>
          <p:cNvSpPr/>
          <p:nvPr/>
        </p:nvSpPr>
        <p:spPr>
          <a:xfrm>
            <a:off x="7894902" y="1605145"/>
            <a:ext cx="757767" cy="677333"/>
          </a:xfrm>
          <a:prstGeom prst="diamond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37" name="Diamond 36"/>
          <p:cNvSpPr/>
          <p:nvPr/>
        </p:nvSpPr>
        <p:spPr>
          <a:xfrm>
            <a:off x="7894902" y="3256142"/>
            <a:ext cx="757767" cy="677333"/>
          </a:xfrm>
          <a:prstGeom prst="diamond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38" name="Diamond 37"/>
          <p:cNvSpPr/>
          <p:nvPr/>
        </p:nvSpPr>
        <p:spPr>
          <a:xfrm>
            <a:off x="7894902" y="5104361"/>
            <a:ext cx="757767" cy="677333"/>
          </a:xfrm>
          <a:prstGeom prst="diamond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91568" y="752727"/>
            <a:ext cx="317636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77182" y="446949"/>
            <a:ext cx="1041623" cy="22576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67" dirty="0"/>
              <a:t>offset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852659" y="896798"/>
            <a:ext cx="1065493" cy="882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24601" y="634282"/>
            <a:ext cx="806245" cy="22576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67" dirty="0"/>
              <a:t>pitch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834702" y="3482070"/>
            <a:ext cx="3201752" cy="45153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67" i="1" dirty="0"/>
              <a:t>Pitch: The center to center between 2 adjacent straps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834702" y="4231446"/>
            <a:ext cx="3201752" cy="45153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67" i="1" dirty="0"/>
              <a:t>Offset: The distance from the edge of the core to the first metal layer</a:t>
            </a:r>
          </a:p>
        </p:txBody>
      </p:sp>
    </p:spTree>
    <p:extLst>
      <p:ext uri="{BB962C8B-B14F-4D97-AF65-F5344CB8AC3E}">
        <p14:creationId xmlns:p14="http://schemas.microsoft.com/office/powerpoint/2010/main" val="256165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5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6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6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8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11" grpId="0"/>
      <p:bldP spid="42" grpId="0"/>
      <p:bldP spid="43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8" t="9383" r="23195" b="10000"/>
          <a:stretch/>
        </p:blipFill>
        <p:spPr>
          <a:xfrm>
            <a:off x="2159000" y="687137"/>
            <a:ext cx="6891867" cy="529166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1651000" y="1152804"/>
            <a:ext cx="804333" cy="846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651000" y="1931737"/>
            <a:ext cx="804333" cy="846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28700" y="1042046"/>
            <a:ext cx="982133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Power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4915" y="1836054"/>
            <a:ext cx="982133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Ground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651000" y="2702204"/>
            <a:ext cx="804333" cy="846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651000" y="3642004"/>
            <a:ext cx="804333" cy="846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651000" y="4573337"/>
            <a:ext cx="804333" cy="846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651000" y="5496204"/>
            <a:ext cx="804333" cy="846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28700" y="2602948"/>
            <a:ext cx="982133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Power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8700" y="4457148"/>
            <a:ext cx="982133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Power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4915" y="3517346"/>
            <a:ext cx="982133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Ground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8700" y="5371073"/>
            <a:ext cx="982133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Ground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08291" y="5278968"/>
            <a:ext cx="2943077" cy="45153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67" dirty="0"/>
              <a:t>The complete power grid but without power ring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0321" y="1396933"/>
            <a:ext cx="3030583" cy="67730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67" dirty="0"/>
              <a:t>Horizontal straps are then inserted</a:t>
            </a:r>
          </a:p>
          <a:p>
            <a:r>
              <a:rPr lang="en-US" sz="1467" dirty="0"/>
              <a:t>Power and ground are separated and they don’t overlap</a:t>
            </a:r>
          </a:p>
        </p:txBody>
      </p:sp>
    </p:spTree>
    <p:extLst>
      <p:ext uri="{BB962C8B-B14F-4D97-AF65-F5344CB8AC3E}">
        <p14:creationId xmlns:p14="http://schemas.microsoft.com/office/powerpoint/2010/main" val="202524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9" r="12986" b="2099"/>
          <a:stretch/>
        </p:blipFill>
        <p:spPr>
          <a:xfrm>
            <a:off x="1168400" y="254000"/>
            <a:ext cx="9042400" cy="64262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71667" y="3118631"/>
            <a:ext cx="1894115" cy="45153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defTabSz="609585"/>
            <a:r>
              <a:rPr lang="en-US" sz="1467" dirty="0">
                <a:solidFill>
                  <a:prstClr val="black"/>
                </a:solidFill>
                <a:latin typeface="Calibri" panose="020F0502020204030204"/>
              </a:rPr>
              <a:t>The complete power grid with power rings</a:t>
            </a:r>
          </a:p>
        </p:txBody>
      </p:sp>
    </p:spTree>
    <p:extLst>
      <p:ext uri="{BB962C8B-B14F-4D97-AF65-F5344CB8AC3E}">
        <p14:creationId xmlns:p14="http://schemas.microsoft.com/office/powerpoint/2010/main" val="119704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24" y="1740410"/>
            <a:ext cx="11572875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The area and number of rows are </a:t>
            </a:r>
            <a:r>
              <a:rPr lang="en-US" dirty="0"/>
              <a:t>fixed at the floorplan </a:t>
            </a:r>
            <a:r>
              <a:rPr lang="en-US" dirty="0" smtClean="0"/>
              <a:t>step</a:t>
            </a:r>
          </a:p>
          <a:p>
            <a:r>
              <a:rPr lang="en-US" dirty="0" smtClean="0"/>
              <a:t>Core utilization and aspect ratio are used when the die area is not defined</a:t>
            </a:r>
          </a:p>
          <a:p>
            <a:r>
              <a:rPr lang="en-US" dirty="0" smtClean="0"/>
              <a:t>Power distribution network follows:</a:t>
            </a:r>
          </a:p>
          <a:p>
            <a:pPr lvl="1"/>
            <a:r>
              <a:rPr lang="en-US" dirty="0" smtClean="0"/>
              <a:t>Metal rails</a:t>
            </a:r>
          </a:p>
          <a:p>
            <a:pPr lvl="1"/>
            <a:r>
              <a:rPr lang="en-US" dirty="0" smtClean="0"/>
              <a:t>Vertical Strips</a:t>
            </a:r>
          </a:p>
          <a:p>
            <a:pPr lvl="1"/>
            <a:r>
              <a:rPr lang="en-US" dirty="0" smtClean="0"/>
              <a:t>Horizontal Strips</a:t>
            </a:r>
          </a:p>
          <a:p>
            <a:pPr lvl="1"/>
            <a:r>
              <a:rPr lang="en-US" dirty="0" smtClean="0"/>
              <a:t>Power 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1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8709" y="2270142"/>
            <a:ext cx="6349670" cy="1692259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LAB PRACTICE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8313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412962" y="185358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Synthesis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412958" y="1020209"/>
            <a:ext cx="2228295" cy="540059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Floorplanning/Power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412958" y="1913714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Placement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12958" y="2747843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12958" y="3581972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12958" y="4481496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RC Extraction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12958" y="5393038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GDS Generation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12958" y="6217000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 Verification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49706" y="292911"/>
            <a:ext cx="2077375" cy="3593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Yosys,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OpenSTA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579" y="1154056"/>
            <a:ext cx="2254931" cy="3962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init_fp, ioplacer, pdn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49704" y="1969834"/>
            <a:ext cx="1890944" cy="3782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RePLace,OpenDP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49708" y="2850499"/>
            <a:ext cx="1420427" cy="3617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TritonCTS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58581" y="3678705"/>
            <a:ext cx="2432483" cy="36768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FastRoute, TritonRoute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49705" y="4568792"/>
            <a:ext cx="1828800" cy="3832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SPEF-Extractor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58581" y="5474414"/>
            <a:ext cx="1118591" cy="3654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Magic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58581" y="6282653"/>
            <a:ext cx="1029811" cy="37471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Magic</a:t>
            </a:r>
          </a:p>
        </p:txBody>
      </p:sp>
      <p:sp>
        <p:nvSpPr>
          <p:cNvPr id="18" name="Right Brace 17"/>
          <p:cNvSpPr/>
          <p:nvPr/>
        </p:nvSpPr>
        <p:spPr>
          <a:xfrm>
            <a:off x="7827689" y="264608"/>
            <a:ext cx="337351" cy="6321549"/>
          </a:xfrm>
          <a:prstGeom prst="rightBrace">
            <a:avLst>
              <a:gd name="adj1" fmla="val 8333"/>
              <a:gd name="adj2" fmla="val 47558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6038834" y="2585391"/>
            <a:ext cx="35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Open-source EDA Tools</a:t>
            </a:r>
          </a:p>
        </p:txBody>
      </p:sp>
      <p:cxnSp>
        <p:nvCxnSpPr>
          <p:cNvPr id="21" name="Straight Arrow Connector 20"/>
          <p:cNvCxnSpPr>
            <a:stCxn id="2" idx="2"/>
            <a:endCxn id="3" idx="0"/>
          </p:cNvCxnSpPr>
          <p:nvPr/>
        </p:nvCxnSpPr>
        <p:spPr>
          <a:xfrm flipH="1">
            <a:off x="6527105" y="655874"/>
            <a:ext cx="3" cy="364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0"/>
          </p:cNvCxnSpPr>
          <p:nvPr/>
        </p:nvCxnSpPr>
        <p:spPr>
          <a:xfrm>
            <a:off x="6527103" y="1571581"/>
            <a:ext cx="0" cy="3421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2"/>
            <a:endCxn id="5" idx="0"/>
          </p:cNvCxnSpPr>
          <p:nvPr/>
        </p:nvCxnSpPr>
        <p:spPr>
          <a:xfrm>
            <a:off x="6527103" y="2384229"/>
            <a:ext cx="0" cy="3636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  <a:endCxn id="6" idx="0"/>
          </p:cNvCxnSpPr>
          <p:nvPr/>
        </p:nvCxnSpPr>
        <p:spPr>
          <a:xfrm>
            <a:off x="6527103" y="3218358"/>
            <a:ext cx="0" cy="3636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2"/>
            <a:endCxn id="7" idx="0"/>
          </p:cNvCxnSpPr>
          <p:nvPr/>
        </p:nvCxnSpPr>
        <p:spPr>
          <a:xfrm>
            <a:off x="6527103" y="4052489"/>
            <a:ext cx="0" cy="429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8" idx="0"/>
          </p:cNvCxnSpPr>
          <p:nvPr/>
        </p:nvCxnSpPr>
        <p:spPr>
          <a:xfrm>
            <a:off x="6527103" y="4952012"/>
            <a:ext cx="0" cy="441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  <a:endCxn id="9" idx="0"/>
          </p:cNvCxnSpPr>
          <p:nvPr/>
        </p:nvCxnSpPr>
        <p:spPr>
          <a:xfrm>
            <a:off x="6527103" y="5863550"/>
            <a:ext cx="0" cy="3534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" idx="1"/>
          </p:cNvCxnSpPr>
          <p:nvPr/>
        </p:nvCxnSpPr>
        <p:spPr>
          <a:xfrm>
            <a:off x="4276619" y="420617"/>
            <a:ext cx="1136343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942443" y="838037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" idx="1"/>
          </p:cNvCxnSpPr>
          <p:nvPr/>
        </p:nvCxnSpPr>
        <p:spPr>
          <a:xfrm>
            <a:off x="4276617" y="1290238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4942443" y="1742431"/>
            <a:ext cx="1584663" cy="21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4942443" y="2566032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942443" y="3404839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4942443" y="4266988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4942443" y="5172520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4942443" y="6040273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276617" y="2171657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276617" y="3018804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274851" y="3833116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274851" y="4737153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74849" y="5657145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274849" y="6470016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819014" y="169066"/>
            <a:ext cx="579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19014" y="1037409"/>
            <a:ext cx="592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19014" y="1909306"/>
            <a:ext cx="579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747554" y="2744462"/>
            <a:ext cx="649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757394" y="3545942"/>
            <a:ext cx="6395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819014" y="4440751"/>
            <a:ext cx="576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819013" y="5379574"/>
            <a:ext cx="572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819014" y="6190646"/>
            <a:ext cx="551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95292" y="608398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795292" y="1516226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795292" y="2348176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795292" y="3182306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795292" y="4020126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795292" y="4931458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734771" y="5816443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163782" y="281389"/>
            <a:ext cx="3007857" cy="31451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Design.v, Design.sdc,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Std_cells.lef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Std_cells.lib 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2318330" y="654277"/>
            <a:ext cx="2531783" cy="34261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Design_gate_level_netlist.v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163782" y="1131959"/>
            <a:ext cx="3023175" cy="30455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Design_gate_level_netlist.v, macro.lef, macro.cfg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314658" y="1571578"/>
            <a:ext cx="2535453" cy="33772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Floorplan.def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63781" y="2021389"/>
            <a:ext cx="3019619" cy="29905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Floorplan.def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330706" y="2404974"/>
            <a:ext cx="2519407" cy="37151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Placement.def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163782" y="2856501"/>
            <a:ext cx="3020927" cy="29913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Design_gate_level_netlist.v, Placement.def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2330705" y="3242122"/>
            <a:ext cx="2519407" cy="38999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CTS.def, CTS_netlist.v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163781" y="3740428"/>
            <a:ext cx="3030767" cy="2926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CTS.def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2330705" y="4119576"/>
            <a:ext cx="2519407" cy="3709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Routing.def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163780" y="4641923"/>
            <a:ext cx="3017853" cy="3100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Routing.def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2330705" y="5043585"/>
            <a:ext cx="2519407" cy="40093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Design.spef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163780" y="5543004"/>
            <a:ext cx="3007859" cy="30366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Routing.def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2330705" y="5929145"/>
            <a:ext cx="2519407" cy="35344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Design.gds, Design.lef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163781" y="6364514"/>
            <a:ext cx="3029529" cy="30414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Design.gds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0741157" y="6516583"/>
            <a:ext cx="424464" cy="2617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741157" y="6174781"/>
            <a:ext cx="424464" cy="2617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741157" y="5839877"/>
            <a:ext cx="424464" cy="26171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741157" y="5497437"/>
            <a:ext cx="424464" cy="26171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1165621" y="5456518"/>
            <a:ext cx="83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165621" y="5786685"/>
            <a:ext cx="870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1173714" y="6131458"/>
            <a:ext cx="1056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APR Step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1173715" y="6488091"/>
            <a:ext cx="1203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EDA Tool 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977217" y="3244333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</a:p>
        </p:txBody>
      </p:sp>
      <p:sp>
        <p:nvSpPr>
          <p:cNvPr id="20" name="Oval 19"/>
          <p:cNvSpPr/>
          <p:nvPr/>
        </p:nvSpPr>
        <p:spPr>
          <a:xfrm>
            <a:off x="5264173" y="733848"/>
            <a:ext cx="2589483" cy="107126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1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571" y="1407949"/>
            <a:ext cx="10972800" cy="43251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Floorplanning</a:t>
            </a:r>
          </a:p>
          <a:p>
            <a:pPr lvl="1"/>
            <a:r>
              <a:rPr lang="en-US" dirty="0"/>
              <a:t>Row </a:t>
            </a:r>
            <a:r>
              <a:rPr lang="en-US" dirty="0" smtClean="0"/>
              <a:t>Formation</a:t>
            </a:r>
          </a:p>
          <a:p>
            <a:pPr lvl="2"/>
            <a:r>
              <a:rPr lang="en-US" dirty="0" smtClean="0"/>
              <a:t>Number </a:t>
            </a:r>
            <a:r>
              <a:rPr lang="en-US" dirty="0"/>
              <a:t>of Rows</a:t>
            </a:r>
          </a:p>
          <a:p>
            <a:pPr lvl="2"/>
            <a:r>
              <a:rPr lang="en-US" dirty="0"/>
              <a:t>Height of Rows </a:t>
            </a:r>
            <a:endParaRPr lang="en-US" dirty="0" smtClean="0"/>
          </a:p>
          <a:p>
            <a:r>
              <a:rPr lang="en-US" dirty="0" smtClean="0"/>
              <a:t>Core Utilization</a:t>
            </a:r>
          </a:p>
          <a:p>
            <a:r>
              <a:rPr lang="en-US" dirty="0" smtClean="0"/>
              <a:t>Aspect Ratio </a:t>
            </a:r>
            <a:endParaRPr lang="en-US" dirty="0"/>
          </a:p>
          <a:p>
            <a:r>
              <a:rPr lang="en-US" dirty="0" smtClean="0"/>
              <a:t>Power </a:t>
            </a:r>
            <a:r>
              <a:rPr lang="en-US" dirty="0"/>
              <a:t>Distribution Network</a:t>
            </a:r>
          </a:p>
          <a:p>
            <a:pPr lvl="1"/>
            <a:r>
              <a:rPr lang="en-US" dirty="0"/>
              <a:t>Power Connections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 PRACTICE</a:t>
            </a:r>
          </a:p>
        </p:txBody>
      </p:sp>
    </p:spTree>
    <p:extLst>
      <p:ext uri="{BB962C8B-B14F-4D97-AF65-F5344CB8AC3E}">
        <p14:creationId xmlns:p14="http://schemas.microsoft.com/office/powerpoint/2010/main" val="96783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Floorplanning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9834" y="1564703"/>
            <a:ext cx="7179401" cy="3693739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Floorplanning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the area of the chip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Die area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Formation of rows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 of rows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Metaphorically speaking,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Acquiring the land/plot to build the house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84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80095" y="1992504"/>
            <a:ext cx="3707935" cy="264253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 AREA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10977" y="1606608"/>
            <a:ext cx="4446168" cy="37750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10977" y="4635035"/>
            <a:ext cx="4446168" cy="36911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19" name="Rectangle 18"/>
          <p:cNvSpPr/>
          <p:nvPr/>
        </p:nvSpPr>
        <p:spPr>
          <a:xfrm rot="5400000">
            <a:off x="5478012" y="3125019"/>
            <a:ext cx="3389150" cy="36911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20" name="Rectangle 19"/>
          <p:cNvSpPr/>
          <p:nvPr/>
        </p:nvSpPr>
        <p:spPr>
          <a:xfrm rot="16200000">
            <a:off x="1396767" y="3120822"/>
            <a:ext cx="3397539" cy="36911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910977" y="1598114"/>
            <a:ext cx="4446168" cy="3406035"/>
          </a:xfrm>
          <a:prstGeom prst="rect">
            <a:avLst/>
          </a:prstGeom>
          <a:noFill/>
          <a:ln w="571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 flipV="1">
            <a:off x="7357145" y="3292800"/>
            <a:ext cx="1157681" cy="8332"/>
          </a:xfrm>
          <a:prstGeom prst="straightConnector1">
            <a:avLst/>
          </a:prstGeom>
          <a:noFill/>
          <a:ln w="571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>
          <a:xfrm>
            <a:off x="7158446" y="1778630"/>
            <a:ext cx="1415103" cy="4150"/>
          </a:xfrm>
          <a:prstGeom prst="straightConnector1">
            <a:avLst/>
          </a:prstGeom>
          <a:noFill/>
          <a:ln w="571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/>
          <p:cNvCxnSpPr>
            <a:stCxn id="18" idx="0"/>
          </p:cNvCxnSpPr>
          <p:nvPr/>
        </p:nvCxnSpPr>
        <p:spPr>
          <a:xfrm>
            <a:off x="5134061" y="4635035"/>
            <a:ext cx="16780" cy="796956"/>
          </a:xfrm>
          <a:prstGeom prst="straightConnector1">
            <a:avLst/>
          </a:prstGeom>
          <a:noFill/>
          <a:ln w="571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8573549" y="3083073"/>
            <a:ext cx="268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 </a:t>
            </a:r>
            <a:r>
              <a:rPr lang="en-US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kern="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IO pad Area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+ Core Area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91663" y="1598114"/>
            <a:ext cx="2273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IO pads where pins are connected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15463" y="5499103"/>
            <a:ext cx="493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Core Area where logic bocks are placed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619125" y="497903"/>
            <a:ext cx="10972800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en-US" kern="0" dirty="0">
                <a:solidFill>
                  <a:prstClr val="black"/>
                </a:solidFill>
              </a:rPr>
              <a:t>Die Area vs Core Area</a:t>
            </a:r>
          </a:p>
        </p:txBody>
      </p:sp>
    </p:spTree>
    <p:extLst>
      <p:ext uri="{BB962C8B-B14F-4D97-AF65-F5344CB8AC3E}">
        <p14:creationId xmlns:p14="http://schemas.microsoft.com/office/powerpoint/2010/main" val="15745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Row 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25" y="1411705"/>
            <a:ext cx="10972800" cy="4558021"/>
          </a:xfrm>
        </p:spPr>
        <p:txBody>
          <a:bodyPr>
            <a:normAutofit/>
          </a:bodyPr>
          <a:lstStyle/>
          <a:p>
            <a:r>
              <a:rPr lang="en-US" dirty="0"/>
              <a:t>Formation of rows is carried out after deciding the </a:t>
            </a:r>
            <a:r>
              <a:rPr lang="en-US" dirty="0" smtClean="0"/>
              <a:t>area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Why Rows?</a:t>
            </a:r>
          </a:p>
          <a:p>
            <a:r>
              <a:rPr lang="en-US" dirty="0"/>
              <a:t>How are the rows decided?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527" y="2369957"/>
            <a:ext cx="3030437" cy="2366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501" y="2369957"/>
            <a:ext cx="3030437" cy="2366119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  <a:endCxn id="7" idx="1"/>
          </p:cNvCxnSpPr>
          <p:nvPr/>
        </p:nvCxnSpPr>
        <p:spPr>
          <a:xfrm>
            <a:off x="4587964" y="3553017"/>
            <a:ext cx="2335537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9125" y="1371600"/>
                <a:ext cx="10972800" cy="4693922"/>
              </a:xfrm>
            </p:spPr>
            <p:txBody>
              <a:bodyPr>
                <a:normAutofit lnSpcReduction="10000"/>
              </a:bodyPr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𝑅𝑜𝑤𝑠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𝐶𝑜𝑟𝑒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𝐴𝑟𝑒𝑎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𝐻𝑒𝑖𝑔h𝑡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𝑆𝑡𝑎𝑛𝑑𝑎𝑟𝑑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𝐶𝑒𝑙𝑙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𝐻𝑒𝑖𝑔h𝑡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the above formula to work both the parameters must be constant.</a:t>
                </a:r>
              </a:p>
              <a:p>
                <a:pPr lvl="1"/>
                <a:r>
                  <a:rPr lang="en-US" dirty="0"/>
                  <a:t>Core area height is constant [ as discussed earlier ]</a:t>
                </a:r>
              </a:p>
              <a:p>
                <a:pPr lvl="1"/>
                <a:r>
                  <a:rPr lang="en-US" dirty="0"/>
                  <a:t>Standard Cell Height?</a:t>
                </a:r>
              </a:p>
              <a:p>
                <a:pPr lvl="2"/>
                <a:r>
                  <a:rPr lang="en-US" dirty="0"/>
                  <a:t>There are a large number of cells [AND, OR, NOT, NOR, flops, etc. ]</a:t>
                </a:r>
              </a:p>
              <a:p>
                <a:pPr lvl="3"/>
                <a:r>
                  <a:rPr lang="en-US" dirty="0" smtClean="0"/>
                  <a:t>Who’s </a:t>
                </a:r>
                <a:r>
                  <a:rPr lang="en-US" dirty="0"/>
                  <a:t>height to use in the formula?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The height of every standard cell is the same</a:t>
                </a:r>
              </a:p>
              <a:p>
                <a:pPr lvl="1"/>
                <a:r>
                  <a:rPr lang="en-US" dirty="0"/>
                  <a:t>In Skywater 130 nm, the height is 2.72 um </a:t>
                </a:r>
              </a:p>
              <a:p>
                <a:pPr marL="257175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125" y="1371600"/>
                <a:ext cx="10972800" cy="469392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525" y="3902966"/>
            <a:ext cx="957262" cy="10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5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643" y="203061"/>
            <a:ext cx="10972800" cy="1066800"/>
          </a:xfrm>
        </p:spPr>
        <p:txBody>
          <a:bodyPr/>
          <a:lstStyle/>
          <a:p>
            <a:r>
              <a:rPr lang="en-US" dirty="0" smtClean="0"/>
              <a:t>Core Utilization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0361" y="1073511"/>
                <a:ext cx="10972800" cy="99581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𝐶𝑜𝑟𝑒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𝑈𝑡𝑖𝑙𝑖𝑧𝑎𝑡𝑖𝑜𝑛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𝐶𝑒𝑙𝑙𝑠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𝑀𝑎𝑐𝑟𝑜𝑠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𝐶𝑜𝑟𝑒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0361" y="1073511"/>
                <a:ext cx="10972800" cy="99581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09479" y="2927405"/>
            <a:ext cx="3707935" cy="264253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 AREA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0361" y="2541509"/>
            <a:ext cx="4446168" cy="37750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40361" y="5569936"/>
            <a:ext cx="4446168" cy="36911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14" name="Rectangle 13"/>
          <p:cNvSpPr/>
          <p:nvPr/>
        </p:nvSpPr>
        <p:spPr>
          <a:xfrm rot="5400000">
            <a:off x="3407396" y="4059920"/>
            <a:ext cx="3389150" cy="36911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15" name="Rectangle 14"/>
          <p:cNvSpPr/>
          <p:nvPr/>
        </p:nvSpPr>
        <p:spPr>
          <a:xfrm rot="16200000">
            <a:off x="-673849" y="4055723"/>
            <a:ext cx="3397539" cy="36911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40361" y="2541509"/>
            <a:ext cx="4446168" cy="3397541"/>
          </a:xfrm>
          <a:prstGeom prst="rect">
            <a:avLst/>
          </a:prstGeom>
          <a:noFill/>
          <a:ln w="571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94515" y="4195221"/>
            <a:ext cx="1300295" cy="1568743"/>
          </a:xfrm>
          <a:prstGeom prst="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MUX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27323" y="4195223"/>
            <a:ext cx="1275128" cy="1568742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NAND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586422" y="4195221"/>
            <a:ext cx="1149291" cy="1568742"/>
          </a:xfrm>
          <a:prstGeom prst="rect">
            <a:avLst/>
          </a:prstGeom>
          <a:solidFill>
            <a:srgbClr val="A5A5A5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94516" y="3062707"/>
            <a:ext cx="1291906" cy="1371810"/>
          </a:xfrm>
          <a:prstGeom prst="rect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FF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594810" y="3062708"/>
            <a:ext cx="1669409" cy="1371809"/>
          </a:xfrm>
          <a:prstGeom prst="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272607" y="3062708"/>
            <a:ext cx="729844" cy="1371811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</a:t>
            </a:r>
          </a:p>
        </p:txBody>
      </p:sp>
      <p:sp>
        <p:nvSpPr>
          <p:cNvPr id="29" name="Slide Number Placeholder 3"/>
          <p:cNvSpPr txBox="1">
            <a:spLocks/>
          </p:cNvSpPr>
          <p:nvPr/>
        </p:nvSpPr>
        <p:spPr>
          <a:xfrm>
            <a:off x="3877289" y="4600774"/>
            <a:ext cx="1016000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217866" y="4059919"/>
            <a:ext cx="1300295" cy="1568743"/>
          </a:xfrm>
          <a:prstGeom prst="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MUX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50674" y="4059921"/>
            <a:ext cx="1275128" cy="1568742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NAND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09773" y="4059919"/>
            <a:ext cx="1149291" cy="1568742"/>
          </a:xfrm>
          <a:prstGeom prst="rect">
            <a:avLst/>
          </a:prstGeom>
          <a:solidFill>
            <a:srgbClr val="A5A5A5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217867" y="2927405"/>
            <a:ext cx="1291906" cy="1371810"/>
          </a:xfrm>
          <a:prstGeom prst="rect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FF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18161" y="2927406"/>
            <a:ext cx="1669409" cy="1371809"/>
          </a:xfrm>
          <a:prstGeom prst="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195958" y="2927406"/>
            <a:ext cx="729844" cy="1371811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92720" y="2503215"/>
            <a:ext cx="2541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Cells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35337" y="2021117"/>
            <a:ext cx="2541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Core Area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501180" y="2251949"/>
            <a:ext cx="3285640" cy="687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61980" y="2021117"/>
            <a:ext cx="4419146" cy="482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Area with 100 % Utilization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40" t="19642"/>
          <a:stretch/>
        </p:blipFill>
        <p:spPr>
          <a:xfrm>
            <a:off x="6214819" y="2495227"/>
            <a:ext cx="5681215" cy="3496697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6250416" y="2002886"/>
            <a:ext cx="5684363" cy="482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Area with less than100 % Utilization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61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26" grpId="1" animBg="1"/>
      <p:bldP spid="27" grpId="1" animBg="1"/>
      <p:bldP spid="28" grpId="1" animBg="1"/>
      <p:bldP spid="23" grpId="1" animBg="1"/>
      <p:bldP spid="24" grpId="1" animBg="1"/>
      <p:bldP spid="25" grpId="1" animBg="1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8" grpId="0" animBg="1"/>
      <p:bldP spid="39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 Ratio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9125" y="1244464"/>
                <a:ext cx="10972800" cy="4325112"/>
              </a:xfrm>
            </p:spPr>
            <p:txBody>
              <a:bodyPr/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𝑠𝑝𝑒𝑐𝑡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𝐻𝑒𝑖𝑔h𝑡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𝐶𝑜𝑟𝑒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𝑊𝑖𝑑𝑡h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𝐶𝑜𝑟𝑒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109728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125" y="1244464"/>
                <a:ext cx="10972800" cy="432511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18" y="2475513"/>
            <a:ext cx="3846679" cy="2999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5860" y="5569576"/>
            <a:ext cx="183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Aspect Ratio = 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078" y="2052184"/>
            <a:ext cx="2420112" cy="35173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411" y="2643496"/>
            <a:ext cx="4523232" cy="23347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43330" y="5569576"/>
            <a:ext cx="201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Aspect Ratio = 0.5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953938" y="5569576"/>
            <a:ext cx="201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Aspect Ratio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tle of Training Presentation" id="{606B05A4-7B98-491C-B652-F741281195FD}" vid="{13EA078E-195E-442E-8A69-E3B69AD099E2}"/>
    </a:ext>
  </a:extLst>
</a:theme>
</file>

<file path=ppt/theme/theme2.xml><?xml version="1.0" encoding="utf-8"?>
<a:theme xmlns:a="http://schemas.openxmlformats.org/drawingml/2006/main" name="ADINWEST Basic Template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5875">
          <a:solidFill>
            <a:schemeClr val="accent1">
              <a:lumMod val="20000"/>
              <a:lumOff val="80000"/>
            </a:schemeClr>
          </a:solidFill>
        </a:ln>
        <a:effectLst/>
      </a:spPr>
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i="1" dirty="0">
            <a:solidFill>
              <a:schemeClr val="bg1"/>
            </a:solidFill>
            <a:latin typeface="Intel Clear" panose="020B0604020203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loorplanning" id="{DE2C661A-1AE3-4FC4-BABE-5A9E87266672}" vid="{126C85C7-EDD6-4806-A9D8-04A24A5B5366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 to openlane v0.1" id="{8A1B5EFF-6135-47E0-B4A8-6B51F93C5EDF}" vid="{7B0569B6-B7F0-439F-ACA5-249EE72DA23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11181</TotalTime>
  <Words>494</Words>
  <Application>Microsoft Office PowerPoint</Application>
  <PresentationFormat>Widescreen</PresentationFormat>
  <Paragraphs>190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Georgia</vt:lpstr>
      <vt:lpstr>Intel Clear</vt:lpstr>
      <vt:lpstr>Times New Roman</vt:lpstr>
      <vt:lpstr>Wingdings</vt:lpstr>
      <vt:lpstr>Wingdings 2</vt:lpstr>
      <vt:lpstr>Training presentation</vt:lpstr>
      <vt:lpstr>ADINWEST Basic Template</vt:lpstr>
      <vt:lpstr>1_Office Theme</vt:lpstr>
      <vt:lpstr>Office Theme</vt:lpstr>
      <vt:lpstr>Floorplanning</vt:lpstr>
      <vt:lpstr>PowerPoint Presentation</vt:lpstr>
      <vt:lpstr>Contents </vt:lpstr>
      <vt:lpstr>Floorplanning</vt:lpstr>
      <vt:lpstr>PowerPoint Presentation</vt:lpstr>
      <vt:lpstr>Row Formation</vt:lpstr>
      <vt:lpstr>Row Formation</vt:lpstr>
      <vt:lpstr>Core Utilization </vt:lpstr>
      <vt:lpstr>Aspect Ratio</vt:lpstr>
      <vt:lpstr>Power Distribution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LAB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Windows User</dc:creator>
  <cp:lastModifiedBy>Windows User</cp:lastModifiedBy>
  <cp:revision>85</cp:revision>
  <dcterms:created xsi:type="dcterms:W3CDTF">2021-07-13T10:25:23Z</dcterms:created>
  <dcterms:modified xsi:type="dcterms:W3CDTF">2021-08-03T09:29:06Z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