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296">
          <p15:clr>
            <a:srgbClr val="A4A3A4"/>
          </p15:clr>
        </p15:guide>
        <p15:guide id="4" orient="horz" pos="412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jhSXRB0CTGfathGECq62ME32dO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7296"/>
        <p:guide pos="412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customschemas.google.com/relationships/presentationmetadata" Target="meta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oleObject" Target="file:///C:\Users\Bahria\Desktop\MERL\Timing_report_comparis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Synthesis Strategy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7105967175789774"/>
          <c:y val="0.19480351414406533"/>
          <c:w val="0.7552188807724336"/>
          <c:h val="0.6838768591426072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Sheet1!$E$20</c:f>
              <c:strCache>
                <c:ptCount val="1"/>
                <c:pt idx="0">
                  <c:v>TNS(ns)</c:v>
                </c:pt>
              </c:strCache>
            </c:strRef>
          </c:tx>
          <c:spPr>
            <a:ln w="19050"/>
          </c:spPr>
          <c:marker>
            <c:spPr>
              <a:ln w="19050"/>
            </c:spPr>
          </c:marker>
          <c:dLbls>
            <c:dLbl>
              <c:idx val="0"/>
              <c:layout>
                <c:manualLayout>
                  <c:x val="-9.5298149389979284E-2"/>
                  <c:y val="-1.082328557452045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D3</a:t>
                    </a:r>
                  </a:p>
                </c:rich>
              </c:tx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D2</a:t>
                    </a:r>
                  </a:p>
                </c:rich>
              </c:tx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2"/>
              <c:layout>
                <c:manualLayout>
                  <c:x val="-1.7471327388162868E-2"/>
                  <c:y val="2.7058213936301128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D1</a:t>
                    </a:r>
                  </a:p>
                </c:rich>
              </c:tx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3"/>
              <c:layout>
                <c:manualLayout>
                  <c:x val="1.1118117428830917E-2"/>
                  <c:y val="1.623492836178067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D0</a:t>
                    </a:r>
                  </a:p>
                </c:rich>
              </c:tx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4"/>
              <c:layout>
                <c:manualLayout>
                  <c:x val="-4.4472469715323669E-2"/>
                  <c:y val="-4.5998963691712018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A2</a:t>
                    </a:r>
                  </a:p>
                </c:rich>
              </c:tx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5"/>
              <c:layout>
                <c:manualLayout>
                  <c:x val="-4.6060772205156655E-2"/>
                  <c:y val="1.082328557452045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A1</a:t>
                    </a:r>
                  </a:p>
                </c:rich>
              </c:tx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6"/>
              <c:layout>
                <c:manualLayout>
                  <c:x val="-1.4294722408496894E-2"/>
                  <c:y val="7.576299902164315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A0</a:t>
                    </a:r>
                  </a:p>
                </c:rich>
              </c:tx>
              <c:showLegendKey val="0"/>
              <c:showVal val="0"/>
              <c:showCatName val="0"/>
              <c:showSerName val="1"/>
              <c:showPercent val="0"/>
              <c:showBubbleSize val="0"/>
            </c:dLbl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Sheet1!$D$21:$D$27</c:f>
              <c:numCache>
                <c:formatCode>General</c:formatCode>
                <c:ptCount val="7"/>
                <c:pt idx="0">
                  <c:v>0.1987756416</c:v>
                </c:pt>
                <c:pt idx="1">
                  <c:v>0.20456994880000001</c:v>
                </c:pt>
                <c:pt idx="2">
                  <c:v>0.20683462080000001</c:v>
                </c:pt>
                <c:pt idx="3">
                  <c:v>0.18151033280000001</c:v>
                </c:pt>
                <c:pt idx="4">
                  <c:v>0.1477129184</c:v>
                </c:pt>
                <c:pt idx="5">
                  <c:v>0.14720993599999999</c:v>
                </c:pt>
                <c:pt idx="6">
                  <c:v>0.1468420832</c:v>
                </c:pt>
              </c:numCache>
            </c:numRef>
          </c:xVal>
          <c:yVal>
            <c:numRef>
              <c:f>Sheet1!$E$21:$E$27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-759.46</c:v>
                </c:pt>
                <c:pt idx="5">
                  <c:v>-737.98</c:v>
                </c:pt>
                <c:pt idx="6">
                  <c:v>-702.12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971968"/>
        <c:axId val="135188480"/>
      </c:scatterChart>
      <c:valAx>
        <c:axId val="5197196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Area (mm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>
            <c:manualLayout>
              <c:xMode val="edge"/>
              <c:yMode val="edge"/>
              <c:x val="0.48412050149418612"/>
              <c:y val="0.1297100760004186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35188480"/>
        <c:crosses val="autoZero"/>
        <c:crossBetween val="midCat"/>
      </c:valAx>
      <c:valAx>
        <c:axId val="13518848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TNS(ns)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19719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5"/>
          <p:cNvSpPr/>
          <p:nvPr/>
        </p:nvSpPr>
        <p:spPr>
          <a:xfrm flipH="1" rot="10800000">
            <a:off x="7213577" y="3810001"/>
            <a:ext cx="4978425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5"/>
          <p:cNvSpPr/>
          <p:nvPr/>
        </p:nvSpPr>
        <p:spPr>
          <a:xfrm flipH="1" rot="10800000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5"/>
          <p:cNvSpPr/>
          <p:nvPr/>
        </p:nvSpPr>
        <p:spPr>
          <a:xfrm flipH="1" rot="10800000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5"/>
          <p:cNvSpPr/>
          <p:nvPr/>
        </p:nvSpPr>
        <p:spPr>
          <a:xfrm flipH="1" rot="10800000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5"/>
          <p:cNvSpPr/>
          <p:nvPr/>
        </p:nvSpPr>
        <p:spPr>
          <a:xfrm flipH="1" rot="10800000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5"/>
          <p:cNvSpPr/>
          <p:nvPr/>
        </p:nvSpPr>
        <p:spPr>
          <a:xfrm>
            <a:off x="7213600" y="3962400"/>
            <a:ext cx="408432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5"/>
          <p:cNvSpPr/>
          <p:nvPr/>
        </p:nvSpPr>
        <p:spPr>
          <a:xfrm>
            <a:off x="9835343" y="4060983"/>
            <a:ext cx="21336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5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/>
          <p:nvPr/>
        </p:nvSpPr>
        <p:spPr>
          <a:xfrm>
            <a:off x="1" y="3675528"/>
            <a:ext cx="12192000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5"/>
          <p:cNvSpPr/>
          <p:nvPr/>
        </p:nvSpPr>
        <p:spPr>
          <a:xfrm flipH="1" rot="10800000">
            <a:off x="8552068" y="3643090"/>
            <a:ext cx="3639933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5"/>
          <p:cNvSpPr txBox="1"/>
          <p:nvPr>
            <p:ph type="ctrTitle"/>
          </p:nvPr>
        </p:nvSpPr>
        <p:spPr>
          <a:xfrm>
            <a:off x="457200" y="444464"/>
            <a:ext cx="11277600" cy="1001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  <a:defRPr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subTitle"/>
          </p:nvPr>
        </p:nvSpPr>
        <p:spPr>
          <a:xfrm>
            <a:off x="609600" y="3899938"/>
            <a:ext cx="6604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9092899" y="5881147"/>
            <a:ext cx="2819042" cy="850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A7B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9043832" y="4206240"/>
            <a:ext cx="12801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A7B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11093451" y="1136"/>
            <a:ext cx="996949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15"/>
          <p:cNvSpPr/>
          <p:nvPr/>
        </p:nvSpPr>
        <p:spPr>
          <a:xfrm>
            <a:off x="167425" y="6090709"/>
            <a:ext cx="3232598" cy="68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https://github.com/merledu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https://www.merledupk.org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/>
          <p:nvPr>
            <p:ph type="title"/>
          </p:nvPr>
        </p:nvSpPr>
        <p:spPr>
          <a:xfrm>
            <a:off x="609600" y="507383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" type="body"/>
          </p:nvPr>
        </p:nvSpPr>
        <p:spPr>
          <a:xfrm rot="5400000">
            <a:off x="3932506" y="-1612052"/>
            <a:ext cx="4325112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300"/>
              </a:spcBef>
              <a:spcAft>
                <a:spcPts val="0"/>
              </a:spcAft>
              <a:buSzPts val="2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55600" lvl="4" marL="2286000" algn="l">
              <a:spcBef>
                <a:spcPts val="300"/>
              </a:spcBef>
              <a:spcAft>
                <a:spcPts val="0"/>
              </a:spcAft>
              <a:buSzPts val="2000"/>
              <a:buChar char="●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2" type="sldNum"/>
          </p:nvPr>
        </p:nvSpPr>
        <p:spPr>
          <a:xfrm>
            <a:off x="11582400" y="6490822"/>
            <a:ext cx="101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6"/>
          <p:cNvSpPr txBox="1"/>
          <p:nvPr/>
        </p:nvSpPr>
        <p:spPr>
          <a:xfrm>
            <a:off x="11093451" y="1136"/>
            <a:ext cx="996949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 txBox="1"/>
          <p:nvPr>
            <p:ph type="title"/>
          </p:nvPr>
        </p:nvSpPr>
        <p:spPr>
          <a:xfrm rot="5400000">
            <a:off x="7773652" y="2411748"/>
            <a:ext cx="5077496" cy="2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" type="body"/>
          </p:nvPr>
        </p:nvSpPr>
        <p:spPr>
          <a:xfrm rot="5400000">
            <a:off x="2236452" y="-483852"/>
            <a:ext cx="5077496" cy="8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55600" lvl="4" marL="2286000" algn="l">
              <a:spcBef>
                <a:spcPts val="300"/>
              </a:spcBef>
              <a:spcAft>
                <a:spcPts val="0"/>
              </a:spcAft>
              <a:buSzPts val="2000"/>
              <a:buChar char="●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27"/>
          <p:cNvSpPr txBox="1"/>
          <p:nvPr>
            <p:ph idx="12" type="sldNum"/>
          </p:nvPr>
        </p:nvSpPr>
        <p:spPr>
          <a:xfrm>
            <a:off x="11582400" y="6492240"/>
            <a:ext cx="101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" type="subTitle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1" name="Google Shape;111;p2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" type="body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title"/>
          </p:nvPr>
        </p:nvSpPr>
        <p:spPr>
          <a:xfrm>
            <a:off x="831851" y="1709741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3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1"/>
          <p:cNvSpPr txBox="1"/>
          <p:nvPr>
            <p:ph idx="1" type="body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31"/>
          <p:cNvSpPr txBox="1"/>
          <p:nvPr>
            <p:ph idx="2" type="body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idx="1" type="body"/>
          </p:nvPr>
        </p:nvSpPr>
        <p:spPr>
          <a:xfrm>
            <a:off x="839792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32"/>
          <p:cNvSpPr txBox="1"/>
          <p:nvPr>
            <p:ph idx="2" type="body"/>
          </p:nvPr>
        </p:nvSpPr>
        <p:spPr>
          <a:xfrm>
            <a:off x="839792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32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8" name="Google Shape;138;p32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3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 txBox="1"/>
          <p:nvPr>
            <p:ph type="title"/>
          </p:nvPr>
        </p:nvSpPr>
        <p:spPr>
          <a:xfrm>
            <a:off x="839792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4"/>
          <p:cNvSpPr txBox="1"/>
          <p:nvPr>
            <p:ph idx="1" type="body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0" name="Google Shape;150;p34"/>
          <p:cNvSpPr txBox="1"/>
          <p:nvPr>
            <p:ph idx="2" type="body"/>
          </p:nvPr>
        </p:nvSpPr>
        <p:spPr>
          <a:xfrm>
            <a:off x="839792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3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619125" y="497903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619125" y="1740410"/>
            <a:ext cx="109728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300"/>
              </a:spcBef>
              <a:spcAft>
                <a:spcPts val="0"/>
              </a:spcAft>
              <a:buSzPts val="2800"/>
              <a:buFont typeface="Noto Sans Symbols"/>
              <a:buChar char="⮚"/>
              <a:defRPr/>
            </a:lvl1pPr>
            <a:lvl2pPr indent="-393700" lvl="1" marL="91440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  <a:defRPr/>
            </a:lvl2pPr>
            <a:lvl3pPr indent="-381000" lvl="2" marL="1371600" algn="l">
              <a:spcBef>
                <a:spcPts val="300"/>
              </a:spcBef>
              <a:spcAft>
                <a:spcPts val="0"/>
              </a:spcAft>
              <a:buSzPts val="2400"/>
              <a:buFont typeface="Arial"/>
              <a:buChar char="•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55600" lvl="4" marL="2286000" algn="l">
              <a:spcBef>
                <a:spcPts val="300"/>
              </a:spcBef>
              <a:spcAft>
                <a:spcPts val="0"/>
              </a:spcAft>
              <a:buSzPts val="2000"/>
              <a:buChar char="●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9953938" y="4736076"/>
            <a:ext cx="101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6"/>
          <p:cNvSpPr txBox="1"/>
          <p:nvPr/>
        </p:nvSpPr>
        <p:spPr>
          <a:xfrm>
            <a:off x="11083925" y="6498807"/>
            <a:ext cx="996949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 txBox="1"/>
          <p:nvPr>
            <p:ph type="title"/>
          </p:nvPr>
        </p:nvSpPr>
        <p:spPr>
          <a:xfrm>
            <a:off x="839792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5"/>
          <p:cNvSpPr/>
          <p:nvPr>
            <p:ph idx="2" type="pic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35"/>
          <p:cNvSpPr txBox="1"/>
          <p:nvPr>
            <p:ph idx="1" type="body"/>
          </p:nvPr>
        </p:nvSpPr>
        <p:spPr>
          <a:xfrm>
            <a:off x="839792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8" name="Google Shape;158;p3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6"/>
          <p:cNvSpPr txBox="1"/>
          <p:nvPr>
            <p:ph idx="1" type="body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7"/>
          <p:cNvSpPr txBox="1"/>
          <p:nvPr>
            <p:ph type="title"/>
          </p:nvPr>
        </p:nvSpPr>
        <p:spPr>
          <a:xfrm rot="5400000">
            <a:off x="7133431" y="1956596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7"/>
          <p:cNvSpPr txBox="1"/>
          <p:nvPr>
            <p:ph idx="1" type="body"/>
          </p:nvPr>
        </p:nvSpPr>
        <p:spPr>
          <a:xfrm rot="5400000">
            <a:off x="1799431" y="-596104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3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chemeClr val="accent2"/>
            </a:gs>
            <a:gs pos="32000">
              <a:schemeClr val="accent2"/>
            </a:gs>
            <a:gs pos="78000">
              <a:srgbClr val="0071C5"/>
            </a:gs>
            <a:gs pos="95000">
              <a:srgbClr val="009FDF"/>
            </a:gs>
            <a:gs pos="100000">
              <a:srgbClr val="009FDF"/>
            </a:gs>
          </a:gsLst>
          <a:lin ang="19860001" scaled="0"/>
        </a:gra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9"/>
          <p:cNvSpPr txBox="1"/>
          <p:nvPr>
            <p:ph type="ctrTitle"/>
          </p:nvPr>
        </p:nvSpPr>
        <p:spPr>
          <a:xfrm>
            <a:off x="613213" y="2358297"/>
            <a:ext cx="10950515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33"/>
              <a:buFont typeface="Arial"/>
              <a:buNone/>
              <a:defRPr b="0" sz="37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9"/>
          <p:cNvSpPr txBox="1"/>
          <p:nvPr>
            <p:ph idx="1" type="subTitle"/>
          </p:nvPr>
        </p:nvSpPr>
        <p:spPr>
          <a:xfrm>
            <a:off x="606440" y="3874707"/>
            <a:ext cx="8440283" cy="1233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76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133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32"/>
              </a:spcBef>
              <a:spcAft>
                <a:spcPts val="0"/>
              </a:spcAft>
              <a:buSzPts val="2133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84"/>
              </a:spcBef>
              <a:spcAft>
                <a:spcPts val="0"/>
              </a:spcAft>
              <a:buSzPts val="2133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36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5" name="Google Shape;185;p39"/>
          <p:cNvSpPr/>
          <p:nvPr/>
        </p:nvSpPr>
        <p:spPr>
          <a:xfrm>
            <a:off x="3521476" y="6277839"/>
            <a:ext cx="51490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MERL Confidential </a:t>
            </a:r>
            <a:endParaRPr b="0" sz="12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9"/>
          <p:cNvSpPr/>
          <p:nvPr/>
        </p:nvSpPr>
        <p:spPr>
          <a:xfrm>
            <a:off x="609599" y="6283496"/>
            <a:ext cx="215704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Rev.</a:t>
            </a:r>
            <a:r>
              <a:rPr b="0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1.0, Dr. Roomi  Naqvi</a:t>
            </a:r>
            <a:endParaRPr b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9"/>
          <p:cNvSpPr txBox="1"/>
          <p:nvPr/>
        </p:nvSpPr>
        <p:spPr>
          <a:xfrm>
            <a:off x="9635215" y="6185506"/>
            <a:ext cx="22098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Disclosed</a:t>
            </a: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Pursuant to NDA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>
            <p:ph type="title"/>
          </p:nvPr>
        </p:nvSpPr>
        <p:spPr>
          <a:xfrm>
            <a:off x="183170" y="193392"/>
            <a:ext cx="11399231" cy="751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Times New Roman"/>
              <a:buNone/>
              <a:defRPr i="1" sz="373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0"/>
          <p:cNvSpPr txBox="1"/>
          <p:nvPr>
            <p:ph idx="1" type="body"/>
          </p:nvPr>
        </p:nvSpPr>
        <p:spPr>
          <a:xfrm>
            <a:off x="609600" y="1143000"/>
            <a:ext cx="10972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576"/>
              </a:spcBef>
              <a:spcAft>
                <a:spcPts val="0"/>
              </a:spcAft>
              <a:buSzPts val="2400"/>
              <a:buFont typeface="Noto Sans Symbols"/>
              <a:buChar char="⮚"/>
              <a:defRPr>
                <a:solidFill>
                  <a:schemeClr val="dk1"/>
                </a:solidFill>
              </a:defRPr>
            </a:lvl1pPr>
            <a:lvl2pPr indent="-364045" lvl="1" marL="914400" algn="l">
              <a:spcBef>
                <a:spcPts val="480"/>
              </a:spcBef>
              <a:spcAft>
                <a:spcPts val="0"/>
              </a:spcAft>
              <a:buSzPts val="2133"/>
              <a:buFont typeface="Courier New"/>
              <a:buChar char="o"/>
              <a:defRPr sz="2133">
                <a:solidFill>
                  <a:schemeClr val="dk1"/>
                </a:solidFill>
              </a:defRPr>
            </a:lvl2pPr>
            <a:lvl3pPr indent="-364045" lvl="2" marL="1371600" algn="l">
              <a:spcBef>
                <a:spcPts val="432"/>
              </a:spcBef>
              <a:spcAft>
                <a:spcPts val="0"/>
              </a:spcAft>
              <a:buSzPts val="2133"/>
              <a:buFont typeface="Noto Sans Symbols"/>
              <a:buChar char="▪"/>
              <a:defRPr sz="2133">
                <a:solidFill>
                  <a:schemeClr val="dk1"/>
                </a:solidFill>
              </a:defRPr>
            </a:lvl3pPr>
            <a:lvl4pPr indent="-364045" lvl="3" marL="1828800" algn="l">
              <a:spcBef>
                <a:spcPts val="384"/>
              </a:spcBef>
              <a:spcAft>
                <a:spcPts val="0"/>
              </a:spcAft>
              <a:buSzPts val="2133"/>
              <a:buFont typeface="Arial"/>
              <a:buChar char="•"/>
              <a:defRPr sz="2133">
                <a:solidFill>
                  <a:schemeClr val="dk1"/>
                </a:solidFill>
              </a:defRPr>
            </a:lvl4pPr>
            <a:lvl5pPr indent="-347154" lvl="4" marL="2286000" algn="l">
              <a:spcBef>
                <a:spcPts val="336"/>
              </a:spcBef>
              <a:spcAft>
                <a:spcPts val="0"/>
              </a:spcAft>
              <a:buSzPts val="1867"/>
              <a:buFont typeface="Times New Roman"/>
              <a:buChar char="‣"/>
              <a:defRPr sz="1867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1"/>
          <p:cNvSpPr txBox="1"/>
          <p:nvPr>
            <p:ph type="title"/>
          </p:nvPr>
        </p:nvSpPr>
        <p:spPr>
          <a:xfrm>
            <a:off x="327897" y="243841"/>
            <a:ext cx="11399231" cy="751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Times New Roman"/>
              <a:buNone/>
              <a:defRPr i="1" sz="37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1"/>
          <p:cNvSpPr txBox="1"/>
          <p:nvPr>
            <p:ph idx="1" type="body"/>
          </p:nvPr>
        </p:nvSpPr>
        <p:spPr>
          <a:xfrm>
            <a:off x="609600" y="1143002"/>
            <a:ext cx="5384800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576"/>
              </a:spcBef>
              <a:spcAft>
                <a:spcPts val="0"/>
              </a:spcAft>
              <a:buSzPts val="2400"/>
              <a:buChar char="❑"/>
              <a:defRPr sz="2400"/>
            </a:lvl1pPr>
            <a:lvl2pPr indent="-381000" lvl="1" marL="914400" algn="l">
              <a:spcBef>
                <a:spcPts val="576"/>
              </a:spcBef>
              <a:spcAft>
                <a:spcPts val="0"/>
              </a:spcAft>
              <a:buSzPts val="2400"/>
              <a:buFont typeface="Noto Sans Symbols"/>
              <a:buChar char="⮚"/>
              <a:defRPr sz="2400"/>
            </a:lvl2pPr>
            <a:lvl3pPr indent="-364045" lvl="2" marL="1371600" algn="l">
              <a:spcBef>
                <a:spcPts val="480"/>
              </a:spcBef>
              <a:spcAft>
                <a:spcPts val="0"/>
              </a:spcAft>
              <a:buSzPts val="2133"/>
              <a:buChar char="o"/>
              <a:defRPr sz="2133"/>
            </a:lvl3pPr>
            <a:lvl4pPr indent="-364045" lvl="3" marL="1828800" algn="l">
              <a:spcBef>
                <a:spcPts val="432"/>
              </a:spcBef>
              <a:spcAft>
                <a:spcPts val="0"/>
              </a:spcAft>
              <a:buSzPts val="2133"/>
              <a:buFont typeface="Noto Sans Symbols"/>
              <a:buChar char="▪"/>
              <a:defRPr sz="2133"/>
            </a:lvl4pPr>
            <a:lvl5pPr indent="-364045" lvl="4" marL="2286000" algn="l">
              <a:spcBef>
                <a:spcPts val="384"/>
              </a:spcBef>
              <a:spcAft>
                <a:spcPts val="0"/>
              </a:spcAft>
              <a:buSzPts val="2133"/>
              <a:buFont typeface="Arial"/>
              <a:buChar char="•"/>
              <a:defRPr sz="2133"/>
            </a:lvl5pPr>
            <a:lvl6pPr indent="-347154" lvl="5" marL="2743200" algn="l"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867"/>
              <a:buFont typeface="Noto Sans Symbols"/>
              <a:buChar char="✔"/>
              <a:defRPr sz="1867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94" name="Google Shape;194;p41"/>
          <p:cNvSpPr txBox="1"/>
          <p:nvPr>
            <p:ph idx="2" type="body"/>
          </p:nvPr>
        </p:nvSpPr>
        <p:spPr>
          <a:xfrm>
            <a:off x="6197600" y="1143000"/>
            <a:ext cx="5384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576"/>
              </a:spcBef>
              <a:spcAft>
                <a:spcPts val="0"/>
              </a:spcAft>
              <a:buSzPts val="2400"/>
              <a:buChar char="❑"/>
              <a:defRPr sz="2400"/>
            </a:lvl1pPr>
            <a:lvl2pPr indent="-381000" lvl="1" marL="914400" algn="l">
              <a:spcBef>
                <a:spcPts val="576"/>
              </a:spcBef>
              <a:spcAft>
                <a:spcPts val="0"/>
              </a:spcAft>
              <a:buSzPts val="2400"/>
              <a:buFont typeface="Noto Sans Symbols"/>
              <a:buChar char="⮚"/>
              <a:defRPr sz="2400"/>
            </a:lvl2pPr>
            <a:lvl3pPr indent="-364045" lvl="2" marL="1371600" algn="l">
              <a:spcBef>
                <a:spcPts val="480"/>
              </a:spcBef>
              <a:spcAft>
                <a:spcPts val="0"/>
              </a:spcAft>
              <a:buSzPts val="2133"/>
              <a:buChar char="o"/>
              <a:defRPr sz="2133"/>
            </a:lvl3pPr>
            <a:lvl4pPr indent="-364045" lvl="3" marL="1828800" algn="l">
              <a:spcBef>
                <a:spcPts val="432"/>
              </a:spcBef>
              <a:spcAft>
                <a:spcPts val="0"/>
              </a:spcAft>
              <a:buSzPts val="2133"/>
              <a:buFont typeface="Noto Sans Symbols"/>
              <a:buChar char="▪"/>
              <a:defRPr sz="2133"/>
            </a:lvl4pPr>
            <a:lvl5pPr indent="-364045" lvl="4" marL="2286000" algn="l">
              <a:spcBef>
                <a:spcPts val="384"/>
              </a:spcBef>
              <a:spcAft>
                <a:spcPts val="0"/>
              </a:spcAft>
              <a:buSzPts val="2133"/>
              <a:buFont typeface="Arial"/>
              <a:buChar char="•"/>
              <a:defRPr sz="2133"/>
            </a:lvl5pPr>
            <a:lvl6pPr indent="-347154" lvl="5" marL="2743200" algn="l"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867"/>
              <a:buFont typeface="Noto Sans Symbols"/>
              <a:buChar char="✔"/>
              <a:defRPr sz="1867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2"/>
          <p:cNvSpPr txBox="1"/>
          <p:nvPr>
            <p:ph type="title"/>
          </p:nvPr>
        </p:nvSpPr>
        <p:spPr>
          <a:xfrm>
            <a:off x="327897" y="243841"/>
            <a:ext cx="11399231" cy="751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Times New Roman"/>
              <a:buNone/>
              <a:defRPr i="1" sz="37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2"/>
          <p:cNvSpPr txBox="1"/>
          <p:nvPr>
            <p:ph idx="1" type="body"/>
          </p:nvPr>
        </p:nvSpPr>
        <p:spPr>
          <a:xfrm>
            <a:off x="609600" y="1143000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576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576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32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8" name="Google Shape;198;p42"/>
          <p:cNvSpPr txBox="1"/>
          <p:nvPr>
            <p:ph idx="2" type="body"/>
          </p:nvPr>
        </p:nvSpPr>
        <p:spPr>
          <a:xfrm>
            <a:off x="6197602" y="1143000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576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576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32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9" name="Google Shape;199;p42"/>
          <p:cNvSpPr txBox="1"/>
          <p:nvPr>
            <p:ph idx="3" type="body"/>
          </p:nvPr>
        </p:nvSpPr>
        <p:spPr>
          <a:xfrm>
            <a:off x="6193386" y="1828802"/>
            <a:ext cx="5389033" cy="4343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576"/>
              </a:spcBef>
              <a:spcAft>
                <a:spcPts val="0"/>
              </a:spcAft>
              <a:buSzPts val="2400"/>
              <a:buChar char="❑"/>
              <a:defRPr sz="2400"/>
            </a:lvl1pPr>
            <a:lvl2pPr indent="-381000" lvl="1" marL="914400" algn="l">
              <a:spcBef>
                <a:spcPts val="576"/>
              </a:spcBef>
              <a:spcAft>
                <a:spcPts val="0"/>
              </a:spcAft>
              <a:buSzPts val="2400"/>
              <a:buFont typeface="Noto Sans Symbols"/>
              <a:buChar char="⮚"/>
              <a:defRPr sz="2400"/>
            </a:lvl2pPr>
            <a:lvl3pPr indent="-364045" lvl="2" marL="1371600" algn="l">
              <a:spcBef>
                <a:spcPts val="480"/>
              </a:spcBef>
              <a:spcAft>
                <a:spcPts val="0"/>
              </a:spcAft>
              <a:buSzPts val="2133"/>
              <a:buFont typeface="Courier New"/>
              <a:buChar char="o"/>
              <a:defRPr sz="2133"/>
            </a:lvl3pPr>
            <a:lvl4pPr indent="-364045" lvl="3" marL="1828800" algn="l">
              <a:spcBef>
                <a:spcPts val="432"/>
              </a:spcBef>
              <a:spcAft>
                <a:spcPts val="0"/>
              </a:spcAft>
              <a:buSzPts val="2133"/>
              <a:buFont typeface="Noto Sans Symbols"/>
              <a:buChar char="▪"/>
              <a:defRPr sz="2133"/>
            </a:lvl4pPr>
            <a:lvl5pPr indent="-364045" lvl="4" marL="2286000" algn="l">
              <a:spcBef>
                <a:spcPts val="384"/>
              </a:spcBef>
              <a:spcAft>
                <a:spcPts val="0"/>
              </a:spcAft>
              <a:buSzPts val="2133"/>
              <a:buFont typeface="Arial"/>
              <a:buChar char="•"/>
              <a:defRPr sz="2133"/>
            </a:lvl5pPr>
            <a:lvl6pPr indent="-347154" lvl="5" marL="2743200" algn="l"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867"/>
              <a:buFont typeface="Noto Sans Symbols"/>
              <a:buChar char="✔"/>
              <a:defRPr sz="1867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0" name="Google Shape;200;p42"/>
          <p:cNvSpPr txBox="1"/>
          <p:nvPr>
            <p:ph idx="4" type="body"/>
          </p:nvPr>
        </p:nvSpPr>
        <p:spPr>
          <a:xfrm>
            <a:off x="608542" y="1782763"/>
            <a:ext cx="5389033" cy="4343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576"/>
              </a:spcBef>
              <a:spcAft>
                <a:spcPts val="0"/>
              </a:spcAft>
              <a:buSzPts val="2400"/>
              <a:buChar char="❑"/>
              <a:defRPr sz="2400"/>
            </a:lvl1pPr>
            <a:lvl2pPr indent="-381000" lvl="1" marL="914400" algn="l">
              <a:spcBef>
                <a:spcPts val="576"/>
              </a:spcBef>
              <a:spcAft>
                <a:spcPts val="0"/>
              </a:spcAft>
              <a:buSzPts val="2400"/>
              <a:buFont typeface="Noto Sans Symbols"/>
              <a:buChar char="⮚"/>
              <a:defRPr sz="2400"/>
            </a:lvl2pPr>
            <a:lvl3pPr indent="-364045" lvl="2" marL="1371600" algn="l">
              <a:spcBef>
                <a:spcPts val="480"/>
              </a:spcBef>
              <a:spcAft>
                <a:spcPts val="0"/>
              </a:spcAft>
              <a:buSzPts val="2133"/>
              <a:buFont typeface="Courier New"/>
              <a:buChar char="o"/>
              <a:defRPr sz="2133"/>
            </a:lvl3pPr>
            <a:lvl4pPr indent="-364045" lvl="3" marL="1828800" algn="l">
              <a:spcBef>
                <a:spcPts val="432"/>
              </a:spcBef>
              <a:spcAft>
                <a:spcPts val="0"/>
              </a:spcAft>
              <a:buSzPts val="2133"/>
              <a:buFont typeface="Noto Sans Symbols"/>
              <a:buChar char="▪"/>
              <a:defRPr sz="2133"/>
            </a:lvl4pPr>
            <a:lvl5pPr indent="-364045" lvl="4" marL="2286000" algn="l">
              <a:spcBef>
                <a:spcPts val="384"/>
              </a:spcBef>
              <a:spcAft>
                <a:spcPts val="0"/>
              </a:spcAft>
              <a:buSzPts val="2133"/>
              <a:buFont typeface="Arial"/>
              <a:buChar char="•"/>
              <a:defRPr sz="2133"/>
            </a:lvl5pPr>
            <a:lvl6pPr indent="-347154" lvl="5" marL="2743200" algn="l">
              <a:spcBef>
                <a:spcPts val="336"/>
              </a:spcBef>
              <a:spcAft>
                <a:spcPts val="0"/>
              </a:spcAft>
              <a:buClr>
                <a:schemeClr val="accent1"/>
              </a:buClr>
              <a:buSzPts val="1867"/>
              <a:buFont typeface="Noto Sans Symbols"/>
              <a:buChar char="✔"/>
              <a:defRPr sz="1867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ed Content">
  <p:cSld name="Numbered Conten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3"/>
          <p:cNvSpPr txBox="1"/>
          <p:nvPr>
            <p:ph type="title"/>
          </p:nvPr>
        </p:nvSpPr>
        <p:spPr>
          <a:xfrm>
            <a:off x="327897" y="243841"/>
            <a:ext cx="11399231" cy="751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Times New Roman"/>
              <a:buNone/>
              <a:defRPr i="1" sz="373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3"/>
          <p:cNvSpPr txBox="1"/>
          <p:nvPr>
            <p:ph idx="1" type="body"/>
          </p:nvPr>
        </p:nvSpPr>
        <p:spPr>
          <a:xfrm>
            <a:off x="269066" y="866052"/>
            <a:ext cx="11313335" cy="5306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576"/>
              </a:spcBef>
              <a:spcAft>
                <a:spcPts val="0"/>
              </a:spcAft>
              <a:buSzPts val="2400"/>
              <a:buFont typeface="Noto Sans Symbols"/>
              <a:buChar char="⮚"/>
              <a:defRPr sz="2400">
                <a:solidFill>
                  <a:schemeClr val="dk1"/>
                </a:solidFill>
              </a:defRPr>
            </a:lvl1pPr>
            <a:lvl2pPr indent="-364045" lvl="1" marL="914400" algn="l">
              <a:spcBef>
                <a:spcPts val="480"/>
              </a:spcBef>
              <a:spcAft>
                <a:spcPts val="0"/>
              </a:spcAft>
              <a:buSzPts val="2133"/>
              <a:buFont typeface="Courier New"/>
              <a:buChar char="o"/>
              <a:defRPr sz="2133">
                <a:solidFill>
                  <a:schemeClr val="dk1"/>
                </a:solidFill>
              </a:defRPr>
            </a:lvl2pPr>
            <a:lvl3pPr indent="-364045" lvl="2" marL="1371600" algn="l">
              <a:spcBef>
                <a:spcPts val="432"/>
              </a:spcBef>
              <a:spcAft>
                <a:spcPts val="0"/>
              </a:spcAft>
              <a:buSzPts val="2133"/>
              <a:buFont typeface="Noto Sans Symbols"/>
              <a:buChar char="▪"/>
              <a:defRPr sz="2133">
                <a:solidFill>
                  <a:schemeClr val="dk1"/>
                </a:solidFill>
              </a:defRPr>
            </a:lvl3pPr>
            <a:lvl4pPr indent="-364045" lvl="3" marL="1828800" algn="l">
              <a:spcBef>
                <a:spcPts val="384"/>
              </a:spcBef>
              <a:spcAft>
                <a:spcPts val="0"/>
              </a:spcAft>
              <a:buSzPts val="2133"/>
              <a:buFont typeface="Arial"/>
              <a:buChar char="•"/>
              <a:defRPr sz="2133">
                <a:solidFill>
                  <a:schemeClr val="dk1"/>
                </a:solidFill>
              </a:defRPr>
            </a:lvl4pPr>
            <a:lvl5pPr indent="-347154" lvl="4" marL="2286000" algn="l">
              <a:spcBef>
                <a:spcPts val="336"/>
              </a:spcBef>
              <a:spcAft>
                <a:spcPts val="0"/>
              </a:spcAft>
              <a:buSzPts val="1867"/>
              <a:buFont typeface="Noto Sans Symbols"/>
              <a:buChar char="✔"/>
              <a:defRPr sz="1867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4"/>
          <p:cNvSpPr txBox="1"/>
          <p:nvPr>
            <p:ph type="title"/>
          </p:nvPr>
        </p:nvSpPr>
        <p:spPr>
          <a:xfrm>
            <a:off x="607484" y="228600"/>
            <a:ext cx="10972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Times New Roman"/>
              <a:buNone/>
              <a:defRPr i="1" sz="373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 type="titleOnly">
  <p:cSld name="TITLE_ONL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5"/>
          <p:cNvSpPr txBox="1"/>
          <p:nvPr>
            <p:ph type="title"/>
          </p:nvPr>
        </p:nvSpPr>
        <p:spPr>
          <a:xfrm>
            <a:off x="623147" y="3023524"/>
            <a:ext cx="10972800" cy="766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Times New Roman"/>
              <a:buNone/>
              <a:defRPr i="1" sz="37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type="title"/>
          </p:nvPr>
        </p:nvSpPr>
        <p:spPr>
          <a:xfrm>
            <a:off x="963084" y="1968322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Arial"/>
              <a:buNone/>
              <a:defRPr b="1" sz="4300" cap="none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" type="body"/>
          </p:nvPr>
        </p:nvSpPr>
        <p:spPr>
          <a:xfrm>
            <a:off x="963084" y="3367088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2100"/>
              <a:buNone/>
              <a:defRPr b="0" sz="21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11591925" y="6492240"/>
            <a:ext cx="101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19"/>
          <p:cNvSpPr txBox="1"/>
          <p:nvPr/>
        </p:nvSpPr>
        <p:spPr>
          <a:xfrm>
            <a:off x="11093451" y="1136"/>
            <a:ext cx="996949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type="title"/>
          </p:nvPr>
        </p:nvSpPr>
        <p:spPr>
          <a:xfrm>
            <a:off x="609600" y="507383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" type="body"/>
          </p:nvPr>
        </p:nvSpPr>
        <p:spPr>
          <a:xfrm>
            <a:off x="609600" y="1925598"/>
            <a:ext cx="5384800" cy="434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2" type="body"/>
          </p:nvPr>
        </p:nvSpPr>
        <p:spPr>
          <a:xfrm>
            <a:off x="6214600" y="1925598"/>
            <a:ext cx="5384800" cy="434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11684000" y="6516837"/>
            <a:ext cx="101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508000" y="727176"/>
            <a:ext cx="111760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508000" y="1981779"/>
            <a:ext cx="5388864" cy="457200"/>
          </a:xfrm>
          <a:prstGeom prst="rect">
            <a:avLst/>
          </a:prstGeom>
          <a:solidFill>
            <a:srgbClr val="9ED47A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2" type="body"/>
          </p:nvPr>
        </p:nvSpPr>
        <p:spPr>
          <a:xfrm>
            <a:off x="504105" y="2425349"/>
            <a:ext cx="5388864" cy="3743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3" type="body"/>
          </p:nvPr>
        </p:nvSpPr>
        <p:spPr>
          <a:xfrm>
            <a:off x="6294967" y="1981779"/>
            <a:ext cx="5389033" cy="457200"/>
          </a:xfrm>
          <a:prstGeom prst="rect">
            <a:avLst/>
          </a:prstGeom>
          <a:solidFill>
            <a:srgbClr val="9ED47A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4" type="body"/>
          </p:nvPr>
        </p:nvSpPr>
        <p:spPr>
          <a:xfrm>
            <a:off x="6235093" y="2425349"/>
            <a:ext cx="5389033" cy="3743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11582400" y="6492240"/>
            <a:ext cx="101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1"/>
          <p:cNvSpPr txBox="1"/>
          <p:nvPr/>
        </p:nvSpPr>
        <p:spPr>
          <a:xfrm>
            <a:off x="11093451" y="1136"/>
            <a:ext cx="996949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609600" y="1143000"/>
            <a:ext cx="109728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778240" y="612648"/>
            <a:ext cx="127635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11582400" y="6492240"/>
            <a:ext cx="101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2"/>
          <p:cNvSpPr txBox="1"/>
          <p:nvPr/>
        </p:nvSpPr>
        <p:spPr>
          <a:xfrm>
            <a:off x="11093451" y="1136"/>
            <a:ext cx="996949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idx="12" type="sldNum"/>
          </p:nvPr>
        </p:nvSpPr>
        <p:spPr>
          <a:xfrm>
            <a:off x="11591925" y="6492240"/>
            <a:ext cx="101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23"/>
          <p:cNvSpPr txBox="1"/>
          <p:nvPr/>
        </p:nvSpPr>
        <p:spPr>
          <a:xfrm>
            <a:off x="11093451" y="1136"/>
            <a:ext cx="996949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/>
          <p:nvPr>
            <p:ph type="title"/>
          </p:nvPr>
        </p:nvSpPr>
        <p:spPr>
          <a:xfrm>
            <a:off x="7137995" y="1101970"/>
            <a:ext cx="451104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" type="body"/>
          </p:nvPr>
        </p:nvSpPr>
        <p:spPr>
          <a:xfrm>
            <a:off x="241837" y="484263"/>
            <a:ext cx="6803136" cy="5684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3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30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381000" lvl="2" marL="1371600" algn="l">
              <a:spcBef>
                <a:spcPts val="30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2" type="body"/>
          </p:nvPr>
        </p:nvSpPr>
        <p:spPr>
          <a:xfrm>
            <a:off x="7137995" y="2010727"/>
            <a:ext cx="4511040" cy="4158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2" type="sldNum"/>
          </p:nvPr>
        </p:nvSpPr>
        <p:spPr>
          <a:xfrm>
            <a:off x="11582400" y="6492240"/>
            <a:ext cx="101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24"/>
          <p:cNvSpPr txBox="1"/>
          <p:nvPr/>
        </p:nvSpPr>
        <p:spPr>
          <a:xfrm>
            <a:off x="11093451" y="1136"/>
            <a:ext cx="996949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 rot="-5400000">
            <a:off x="5304297" y="3058778"/>
            <a:ext cx="4681637" cy="782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85" name="Google Shape;85;p25"/>
          <p:cNvSpPr/>
          <p:nvPr>
            <p:ph idx="2" type="pic"/>
          </p:nvPr>
        </p:nvSpPr>
        <p:spPr>
          <a:xfrm>
            <a:off x="538228" y="1143000"/>
            <a:ext cx="6096000" cy="4572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4800000" dist="3175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rgbClr val="297D53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rgbClr val="4A7B29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00"/>
              </a:spcBef>
              <a:spcAft>
                <a:spcPts val="0"/>
              </a:spcAft>
              <a:buClr>
                <a:srgbClr val="4C661A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rgbClr val="4C661A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rgbClr val="4C661A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4C661A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4C661A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4C661A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4C661A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5"/>
          <p:cNvSpPr txBox="1"/>
          <p:nvPr>
            <p:ph idx="1" type="body"/>
          </p:nvPr>
        </p:nvSpPr>
        <p:spPr>
          <a:xfrm>
            <a:off x="8117924" y="3274309"/>
            <a:ext cx="3454400" cy="2516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0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3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2" type="sldNum"/>
          </p:nvPr>
        </p:nvSpPr>
        <p:spPr>
          <a:xfrm>
            <a:off x="11684000" y="6503701"/>
            <a:ext cx="101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25"/>
          <p:cNvSpPr txBox="1"/>
          <p:nvPr/>
        </p:nvSpPr>
        <p:spPr>
          <a:xfrm>
            <a:off x="11093451" y="1136"/>
            <a:ext cx="996949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4"/>
          <p:cNvSpPr/>
          <p:nvPr/>
        </p:nvSpPr>
        <p:spPr>
          <a:xfrm>
            <a:off x="1" y="308277"/>
            <a:ext cx="12192000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4"/>
          <p:cNvSpPr/>
          <p:nvPr/>
        </p:nvSpPr>
        <p:spPr>
          <a:xfrm flipH="1" rot="10800000">
            <a:off x="7213577" y="360247"/>
            <a:ext cx="4978425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4"/>
          <p:cNvSpPr/>
          <p:nvPr/>
        </p:nvSpPr>
        <p:spPr>
          <a:xfrm flipH="1" rot="10800000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4"/>
          <p:cNvSpPr/>
          <p:nvPr/>
        </p:nvSpPr>
        <p:spPr>
          <a:xfrm>
            <a:off x="7209785" y="497504"/>
            <a:ext cx="408432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4"/>
          <p:cNvSpPr/>
          <p:nvPr/>
        </p:nvSpPr>
        <p:spPr>
          <a:xfrm>
            <a:off x="9831528" y="588943"/>
            <a:ext cx="21336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4"/>
          <p:cNvSpPr/>
          <p:nvPr/>
        </p:nvSpPr>
        <p:spPr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4"/>
          <p:cNvSpPr/>
          <p:nvPr/>
        </p:nvSpPr>
        <p:spPr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4"/>
          <p:cNvSpPr/>
          <p:nvPr/>
        </p:nvSpPr>
        <p:spPr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4"/>
          <p:cNvSpPr/>
          <p:nvPr/>
        </p:nvSpPr>
        <p:spPr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4"/>
          <p:cNvSpPr/>
          <p:nvPr/>
        </p:nvSpPr>
        <p:spPr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4"/>
          <p:cNvSpPr/>
          <p:nvPr/>
        </p:nvSpPr>
        <p:spPr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4"/>
          <p:cNvSpPr txBox="1"/>
          <p:nvPr>
            <p:ph type="title"/>
          </p:nvPr>
        </p:nvSpPr>
        <p:spPr>
          <a:xfrm>
            <a:off x="609600" y="507383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608662" y="1711792"/>
            <a:ext cx="109728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297D5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rgbClr val="4A7B29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4C661A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4C661A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4C661A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4C661A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4C661A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4C661A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4C661A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4"/>
          <p:cNvSpPr/>
          <p:nvPr/>
        </p:nvSpPr>
        <p:spPr>
          <a:xfrm>
            <a:off x="1" y="6499323"/>
            <a:ext cx="12190122" cy="358677"/>
          </a:xfrm>
          <a:prstGeom prst="rect">
            <a:avLst/>
          </a:prstGeom>
          <a:solidFill>
            <a:srgbClr val="739A28"/>
          </a:solidFill>
          <a:ln cap="flat" cmpd="sng" w="12700">
            <a:solidFill>
              <a:srgbClr val="6F94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Dr. Roomi Naqvi 			                  MERL Confidential	                              Accelerating Engineering Innovation |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11520807" y="6504694"/>
            <a:ext cx="669316" cy="353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15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8"/>
          <p:cNvSpPr/>
          <p:nvPr/>
        </p:nvSpPr>
        <p:spPr>
          <a:xfrm>
            <a:off x="-2116" y="6297593"/>
            <a:ext cx="121920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8"/>
          <p:cNvSpPr txBox="1"/>
          <p:nvPr>
            <p:ph type="title"/>
          </p:nvPr>
        </p:nvSpPr>
        <p:spPr>
          <a:xfrm>
            <a:off x="327897" y="243841"/>
            <a:ext cx="11399231" cy="751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  <a:defRPr b="0" i="1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6" name="Google Shape;176;p38"/>
          <p:cNvSpPr txBox="1"/>
          <p:nvPr/>
        </p:nvSpPr>
        <p:spPr>
          <a:xfrm>
            <a:off x="3650488" y="6354931"/>
            <a:ext cx="488679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MERL Confidential </a:t>
            </a:r>
            <a:endParaRPr b="0" sz="12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8"/>
          <p:cNvSpPr txBox="1"/>
          <p:nvPr/>
        </p:nvSpPr>
        <p:spPr>
          <a:xfrm>
            <a:off x="8189663" y="6354932"/>
            <a:ext cx="3072613" cy="297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</a:pPr>
            <a:r>
              <a:rPr b="0" lang="en-US" sz="13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Accelerating Engineering Innovation</a:t>
            </a:r>
            <a:endParaRPr/>
          </a:p>
        </p:txBody>
      </p:sp>
      <p:sp>
        <p:nvSpPr>
          <p:cNvPr id="178" name="Google Shape;178;p38"/>
          <p:cNvSpPr txBox="1"/>
          <p:nvPr/>
        </p:nvSpPr>
        <p:spPr>
          <a:xfrm>
            <a:off x="618008" y="6398662"/>
            <a:ext cx="256043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Rev. 1.0  Dr. Roomi Naqvi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8"/>
          <p:cNvSpPr txBox="1"/>
          <p:nvPr>
            <p:ph idx="1" type="body"/>
          </p:nvPr>
        </p:nvSpPr>
        <p:spPr>
          <a:xfrm>
            <a:off x="618008" y="1244425"/>
            <a:ext cx="10964392" cy="4931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spcBef>
                <a:spcPts val="576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576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64045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Courier New"/>
              <a:buChar char="o"/>
              <a:defRPr b="0" i="0" sz="213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64045" lvl="3" marL="1828800" marR="0" rtl="0" algn="l">
              <a:spcBef>
                <a:spcPts val="432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64045" lvl="4" marL="2286000" marR="0" rtl="0" algn="l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Times New Roman"/>
              <a:buChar char="‣"/>
              <a:defRPr b="0" i="0" sz="213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7154" lvl="5" marL="2743200" marR="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▪"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80" name="Google Shape;180;p38"/>
          <p:cNvCxnSpPr/>
          <p:nvPr/>
        </p:nvCxnSpPr>
        <p:spPr>
          <a:xfrm>
            <a:off x="11575778" y="6405797"/>
            <a:ext cx="3175" cy="31699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38"/>
          <p:cNvSpPr txBox="1"/>
          <p:nvPr/>
        </p:nvSpPr>
        <p:spPr>
          <a:xfrm>
            <a:off x="11628300" y="6365867"/>
            <a:ext cx="5122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72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468">
          <p15:clr>
            <a:srgbClr val="F26B43"/>
          </p15:clr>
        </p15:guide>
        <p15:guide id="6" orient="horz" pos="3888">
          <p15:clr>
            <a:srgbClr val="F26B43"/>
          </p15:clr>
        </p15:guide>
        <p15:guide id="7" orient="horz" pos="108">
          <p15:clr>
            <a:srgbClr val="F26B43"/>
          </p15:clr>
        </p15:guide>
        <p15:guide id="8" orient="horz" pos="540">
          <p15:clr>
            <a:srgbClr val="F26B43"/>
          </p15:clr>
        </p15:guide>
        <p15:guide id="9" orient="horz" pos="29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"/>
          <p:cNvSpPr txBox="1"/>
          <p:nvPr>
            <p:ph type="ctrTitle"/>
          </p:nvPr>
        </p:nvSpPr>
        <p:spPr>
          <a:xfrm>
            <a:off x="457200" y="444464"/>
            <a:ext cx="11277600" cy="1001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US"/>
              <a:t>Synthesis</a:t>
            </a:r>
            <a:endParaRPr/>
          </a:p>
        </p:txBody>
      </p:sp>
      <p:sp>
        <p:nvSpPr>
          <p:cNvPr id="214" name="Google Shape;214;p1"/>
          <p:cNvSpPr txBox="1"/>
          <p:nvPr>
            <p:ph idx="1" type="subTitle"/>
          </p:nvPr>
        </p:nvSpPr>
        <p:spPr>
          <a:xfrm>
            <a:off x="609600" y="3899938"/>
            <a:ext cx="6604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64008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/>
          </a:p>
          <a:p>
            <a:pPr indent="0" lvl="0" marL="64008" rtl="0" algn="l"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Aireen Amir Jalal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"/>
          <p:cNvSpPr txBox="1"/>
          <p:nvPr>
            <p:ph idx="12" type="sldNum"/>
          </p:nvPr>
        </p:nvSpPr>
        <p:spPr>
          <a:xfrm>
            <a:off x="11093451" y="1136"/>
            <a:ext cx="996949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1"/>
          <p:cNvSpPr txBox="1"/>
          <p:nvPr>
            <p:ph idx="11" type="ftr"/>
          </p:nvPr>
        </p:nvSpPr>
        <p:spPr>
          <a:xfrm>
            <a:off x="9197519" y="6181592"/>
            <a:ext cx="2819042" cy="850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MERL Confidential Disclosed Pursuant to NDA</a:t>
            </a:r>
            <a:endParaRPr/>
          </a:p>
        </p:txBody>
      </p:sp>
      <p:sp>
        <p:nvSpPr>
          <p:cNvPr id="217" name="Google Shape;217;p1"/>
          <p:cNvSpPr txBox="1"/>
          <p:nvPr/>
        </p:nvSpPr>
        <p:spPr>
          <a:xfrm>
            <a:off x="4807131" y="1698171"/>
            <a:ext cx="57999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Workshop Session 3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0"/>
          <p:cNvSpPr txBox="1"/>
          <p:nvPr>
            <p:ph type="title"/>
          </p:nvPr>
        </p:nvSpPr>
        <p:spPr>
          <a:xfrm>
            <a:off x="619125" y="497903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Hold time violations</a:t>
            </a:r>
            <a:endParaRPr/>
          </a:p>
        </p:txBody>
      </p:sp>
      <p:sp>
        <p:nvSpPr>
          <p:cNvPr id="392" name="Google Shape;392;p10"/>
          <p:cNvSpPr txBox="1"/>
          <p:nvPr>
            <p:ph idx="12" type="sldNum"/>
          </p:nvPr>
        </p:nvSpPr>
        <p:spPr>
          <a:xfrm>
            <a:off x="9953938" y="4736076"/>
            <a:ext cx="101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3" name="Google Shape;393;p10"/>
          <p:cNvSpPr/>
          <p:nvPr/>
        </p:nvSpPr>
        <p:spPr>
          <a:xfrm>
            <a:off x="6610866" y="2206449"/>
            <a:ext cx="590107" cy="93339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6F94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ff2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10"/>
          <p:cNvSpPr/>
          <p:nvPr/>
        </p:nvSpPr>
        <p:spPr>
          <a:xfrm>
            <a:off x="6833044" y="3050061"/>
            <a:ext cx="176349" cy="97376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5" name="Google Shape;395;p10"/>
          <p:cNvCxnSpPr/>
          <p:nvPr/>
        </p:nvCxnSpPr>
        <p:spPr>
          <a:xfrm>
            <a:off x="7200973" y="2673146"/>
            <a:ext cx="2286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6" name="Google Shape;396;p10"/>
          <p:cNvCxnSpPr/>
          <p:nvPr/>
        </p:nvCxnSpPr>
        <p:spPr>
          <a:xfrm flipH="1">
            <a:off x="6921218" y="3151539"/>
            <a:ext cx="1" cy="496486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7" name="Google Shape;397;p10"/>
          <p:cNvSpPr/>
          <p:nvPr/>
        </p:nvSpPr>
        <p:spPr>
          <a:xfrm>
            <a:off x="2199919" y="2226039"/>
            <a:ext cx="590107" cy="93339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6F94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ff1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10"/>
          <p:cNvSpPr/>
          <p:nvPr/>
        </p:nvSpPr>
        <p:spPr>
          <a:xfrm>
            <a:off x="2422097" y="3069651"/>
            <a:ext cx="176349" cy="97376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9" name="Google Shape;399;p10"/>
          <p:cNvCxnSpPr/>
          <p:nvPr/>
        </p:nvCxnSpPr>
        <p:spPr>
          <a:xfrm flipH="1" rot="10800000">
            <a:off x="2790026" y="2692735"/>
            <a:ext cx="1000347" cy="1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0" name="Google Shape;400;p10"/>
          <p:cNvCxnSpPr/>
          <p:nvPr/>
        </p:nvCxnSpPr>
        <p:spPr>
          <a:xfrm>
            <a:off x="2510272" y="3171129"/>
            <a:ext cx="0" cy="476896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1" name="Google Shape;401;p10"/>
          <p:cNvSpPr txBox="1"/>
          <p:nvPr/>
        </p:nvSpPr>
        <p:spPr>
          <a:xfrm>
            <a:off x="2862398" y="2344043"/>
            <a:ext cx="663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10"/>
          <p:cNvSpPr/>
          <p:nvPr/>
        </p:nvSpPr>
        <p:spPr>
          <a:xfrm>
            <a:off x="3408411" y="2139961"/>
            <a:ext cx="2508739" cy="1401560"/>
          </a:xfrm>
          <a:prstGeom prst="cloud">
            <a:avLst/>
          </a:prstGeom>
          <a:solidFill>
            <a:schemeClr val="accent1"/>
          </a:solidFill>
          <a:ln cap="flat" cmpd="sng" w="15875">
            <a:solidFill>
              <a:srgbClr val="EAF5D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Combinational logic</a:t>
            </a:r>
            <a:endParaRPr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" name="Google Shape;403;p10"/>
          <p:cNvCxnSpPr/>
          <p:nvPr/>
        </p:nvCxnSpPr>
        <p:spPr>
          <a:xfrm flipH="1" rot="10800000">
            <a:off x="5610519" y="2692736"/>
            <a:ext cx="1000347" cy="1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4" name="Google Shape;404;p10"/>
          <p:cNvCxnSpPr/>
          <p:nvPr/>
        </p:nvCxnSpPr>
        <p:spPr>
          <a:xfrm>
            <a:off x="2510271" y="3632432"/>
            <a:ext cx="4410948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5" name="Google Shape;405;p10"/>
          <p:cNvCxnSpPr/>
          <p:nvPr/>
        </p:nvCxnSpPr>
        <p:spPr>
          <a:xfrm rot="10800000">
            <a:off x="1971560" y="2523071"/>
            <a:ext cx="22835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6" name="Google Shape;406;p10"/>
          <p:cNvCxnSpPr/>
          <p:nvPr/>
        </p:nvCxnSpPr>
        <p:spPr>
          <a:xfrm rot="10800000">
            <a:off x="1971560" y="3632432"/>
            <a:ext cx="523413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7" name="Google Shape;407;p10"/>
          <p:cNvSpPr txBox="1"/>
          <p:nvPr/>
        </p:nvSpPr>
        <p:spPr>
          <a:xfrm>
            <a:off x="1966918" y="1678244"/>
            <a:ext cx="13232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Launch Flop</a:t>
            </a:r>
            <a:endParaRPr/>
          </a:p>
        </p:txBody>
      </p:sp>
      <p:sp>
        <p:nvSpPr>
          <p:cNvPr id="408" name="Google Shape;408;p10"/>
          <p:cNvSpPr/>
          <p:nvPr/>
        </p:nvSpPr>
        <p:spPr>
          <a:xfrm>
            <a:off x="2360454" y="1834257"/>
            <a:ext cx="4278702" cy="647025"/>
          </a:xfrm>
          <a:custGeom>
            <a:rect b="b" l="l" r="r" t="t"/>
            <a:pathLst>
              <a:path extrusionOk="0" h="647025" w="4278702">
                <a:moveTo>
                  <a:pt x="0" y="647025"/>
                </a:moveTo>
                <a:cubicBezTo>
                  <a:pt x="635479" y="325691"/>
                  <a:pt x="1270959" y="4357"/>
                  <a:pt x="1984076" y="44"/>
                </a:cubicBezTo>
                <a:cubicBezTo>
                  <a:pt x="2697193" y="-4269"/>
                  <a:pt x="3487947" y="308438"/>
                  <a:pt x="4278702" y="62114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0"/>
          <p:cNvSpPr txBox="1"/>
          <p:nvPr/>
        </p:nvSpPr>
        <p:spPr>
          <a:xfrm>
            <a:off x="1507750" y="2344043"/>
            <a:ext cx="5779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10"/>
          <p:cNvSpPr txBox="1"/>
          <p:nvPr/>
        </p:nvSpPr>
        <p:spPr>
          <a:xfrm>
            <a:off x="5999213" y="2344339"/>
            <a:ext cx="559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10"/>
          <p:cNvSpPr txBox="1"/>
          <p:nvPr/>
        </p:nvSpPr>
        <p:spPr>
          <a:xfrm>
            <a:off x="1349711" y="3561569"/>
            <a:ext cx="894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5642" y="3930901"/>
            <a:ext cx="564832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10"/>
          <p:cNvSpPr txBox="1"/>
          <p:nvPr/>
        </p:nvSpPr>
        <p:spPr>
          <a:xfrm>
            <a:off x="8218712" y="3996253"/>
            <a:ext cx="33310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combDelay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≥ t</a:t>
            </a:r>
            <a:r>
              <a:rPr b="1"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baseline="-2500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 txBox="1"/>
          <p:nvPr>
            <p:ph idx="1" type="body"/>
          </p:nvPr>
        </p:nvSpPr>
        <p:spPr>
          <a:xfrm>
            <a:off x="619125" y="1740410"/>
            <a:ext cx="109728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/>
              <a:t> Here we will be looking at </a:t>
            </a:r>
            <a:r>
              <a:rPr b="1" lang="en-US"/>
              <a:t>SLACK!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/>
              <a:t> It is the </a:t>
            </a:r>
            <a:r>
              <a:rPr b="1" lang="en-US"/>
              <a:t>difference between the Required arrival times and the actual arrival time for a signal.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/>
              <a:t> Compute the slack = RAT – AAT 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/>
              <a:t> RAT is the required arrival time, latest time signal can transition 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/>
              <a:t> AAT is the actual arrival time 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/>
              <a:t>Negative slack at any output means the circuit does not meet timing Positive slack at all outputs means the circuit meets timing</a:t>
            </a:r>
            <a:endParaRPr/>
          </a:p>
        </p:txBody>
      </p:sp>
      <p:sp>
        <p:nvSpPr>
          <p:cNvPr id="419" name="Google Shape;419;p11"/>
          <p:cNvSpPr txBox="1"/>
          <p:nvPr>
            <p:ph idx="12" type="sldNum"/>
          </p:nvPr>
        </p:nvSpPr>
        <p:spPr>
          <a:xfrm>
            <a:off x="9953938" y="4736076"/>
            <a:ext cx="101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0" name="Google Shape;420;p11"/>
          <p:cNvSpPr txBox="1"/>
          <p:nvPr>
            <p:ph type="title"/>
          </p:nvPr>
        </p:nvSpPr>
        <p:spPr>
          <a:xfrm>
            <a:off x="619125" y="497903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Static Timing Analysis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9031" y="2019219"/>
            <a:ext cx="71628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12"/>
          <p:cNvSpPr txBox="1"/>
          <p:nvPr>
            <p:ph type="title"/>
          </p:nvPr>
        </p:nvSpPr>
        <p:spPr>
          <a:xfrm>
            <a:off x="619125" y="497903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Timing Violations</a:t>
            </a:r>
            <a:endParaRPr/>
          </a:p>
        </p:txBody>
      </p:sp>
      <p:sp>
        <p:nvSpPr>
          <p:cNvPr id="427" name="Google Shape;427;p12"/>
          <p:cNvSpPr txBox="1"/>
          <p:nvPr>
            <p:ph idx="12" type="sldNum"/>
          </p:nvPr>
        </p:nvSpPr>
        <p:spPr>
          <a:xfrm>
            <a:off x="9683633" y="4724204"/>
            <a:ext cx="101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8" name="Google Shape;428;p12"/>
          <p:cNvSpPr txBox="1"/>
          <p:nvPr>
            <p:ph idx="1" type="body"/>
          </p:nvPr>
        </p:nvSpPr>
        <p:spPr>
          <a:xfrm>
            <a:off x="517862" y="1773035"/>
            <a:ext cx="4627344" cy="443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/>
              <a:t>Worst Negative Slack (WNS)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/>
              <a:t>Data arrival time (DAT) &gt; required arrival time (RAT)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/>
              <a:t>DAT=Gate delay + Net delay = 3+2+3+Net delay &gt; Arrival time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/>
              <a:t>negative slack exists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/>
              <a:t>Total Negative Slack (TNS)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/>
              <a:t>Sum of all the delays</a:t>
            </a:r>
            <a:endParaRPr/>
          </a:p>
          <a:p>
            <a:pPr indent="0" lvl="0" marL="109728" rtl="0" algn="l"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78232" lvl="0" marL="365760" rtl="0" algn="l">
              <a:spcBef>
                <a:spcPts val="3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29" name="Google Shape;429;p12"/>
          <p:cNvSpPr txBox="1"/>
          <p:nvPr/>
        </p:nvSpPr>
        <p:spPr>
          <a:xfrm>
            <a:off x="5145206" y="5481201"/>
            <a:ext cx="260959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 period (T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5ps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2"/>
          <p:cNvSpPr/>
          <p:nvPr/>
        </p:nvSpPr>
        <p:spPr>
          <a:xfrm>
            <a:off x="7710985" y="2415654"/>
            <a:ext cx="1692322" cy="300250"/>
          </a:xfrm>
          <a:custGeom>
            <a:rect b="b" l="l" r="r" t="t"/>
            <a:pathLst>
              <a:path extrusionOk="0" h="391103" w="1692322">
                <a:moveTo>
                  <a:pt x="0" y="391103"/>
                </a:moveTo>
                <a:cubicBezTo>
                  <a:pt x="171734" y="272822"/>
                  <a:pt x="343469" y="154542"/>
                  <a:pt x="545911" y="90853"/>
                </a:cubicBezTo>
                <a:cubicBezTo>
                  <a:pt x="748353" y="27164"/>
                  <a:pt x="1023583" y="-20604"/>
                  <a:pt x="1214651" y="8966"/>
                </a:cubicBezTo>
                <a:cubicBezTo>
                  <a:pt x="1405719" y="38536"/>
                  <a:pt x="1692322" y="268274"/>
                  <a:pt x="1692322" y="268274"/>
                </a:cubicBezTo>
                <a:lnTo>
                  <a:pt x="1692322" y="268274"/>
                </a:ln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3"/>
          <p:cNvSpPr txBox="1"/>
          <p:nvPr>
            <p:ph type="title"/>
          </p:nvPr>
        </p:nvSpPr>
        <p:spPr>
          <a:xfrm>
            <a:off x="3195383" y="2542857"/>
            <a:ext cx="5250883" cy="751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US" sz="7200"/>
              <a:t>Thank you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"/>
          <p:cNvSpPr txBox="1"/>
          <p:nvPr>
            <p:ph type="title"/>
          </p:nvPr>
        </p:nvSpPr>
        <p:spPr>
          <a:xfrm>
            <a:off x="619125" y="497903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Contents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"/>
          <p:cNvSpPr txBox="1"/>
          <p:nvPr>
            <p:ph idx="1" type="body"/>
          </p:nvPr>
        </p:nvSpPr>
        <p:spPr>
          <a:xfrm>
            <a:off x="619125" y="1740410"/>
            <a:ext cx="109728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/>
              <a:t>What is Synthesis?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/>
              <a:t>Design Exploration Strategy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/>
              <a:t>Basics of Timing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/>
              <a:t>Timing Delays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/>
              <a:t>Setup and hold time violations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/>
              <a:t>Static Timing Analysis (STA)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/>
              <a:t>Timing Violations</a:t>
            </a:r>
            <a:endParaRPr/>
          </a:p>
          <a:p>
            <a:pPr indent="0" lvl="0" marL="109728" rtl="0" algn="l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LAB PRACTICE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"/>
          <p:cNvSpPr/>
          <p:nvPr/>
        </p:nvSpPr>
        <p:spPr>
          <a:xfrm>
            <a:off x="5412962" y="185358"/>
            <a:ext cx="2228295" cy="47051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Synthesis</a:t>
            </a:r>
            <a:endParaRPr/>
          </a:p>
        </p:txBody>
      </p:sp>
      <p:sp>
        <p:nvSpPr>
          <p:cNvPr id="229" name="Google Shape;229;p3"/>
          <p:cNvSpPr/>
          <p:nvPr/>
        </p:nvSpPr>
        <p:spPr>
          <a:xfrm>
            <a:off x="5412958" y="1020209"/>
            <a:ext cx="2228295" cy="54005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Floorplan/Power Network</a:t>
            </a:r>
            <a:endParaRPr/>
          </a:p>
        </p:txBody>
      </p:sp>
      <p:sp>
        <p:nvSpPr>
          <p:cNvPr id="230" name="Google Shape;230;p3"/>
          <p:cNvSpPr/>
          <p:nvPr/>
        </p:nvSpPr>
        <p:spPr>
          <a:xfrm>
            <a:off x="5412958" y="1913714"/>
            <a:ext cx="2228295" cy="47051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Placement</a:t>
            </a:r>
            <a:endParaRPr/>
          </a:p>
        </p:txBody>
      </p:sp>
      <p:sp>
        <p:nvSpPr>
          <p:cNvPr id="231" name="Google Shape;231;p3"/>
          <p:cNvSpPr/>
          <p:nvPr/>
        </p:nvSpPr>
        <p:spPr>
          <a:xfrm>
            <a:off x="5412958" y="2747843"/>
            <a:ext cx="2228295" cy="47051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CTS</a:t>
            </a:r>
            <a:endParaRPr/>
          </a:p>
        </p:txBody>
      </p:sp>
      <p:sp>
        <p:nvSpPr>
          <p:cNvPr id="232" name="Google Shape;232;p3"/>
          <p:cNvSpPr/>
          <p:nvPr/>
        </p:nvSpPr>
        <p:spPr>
          <a:xfrm>
            <a:off x="5412958" y="3581972"/>
            <a:ext cx="2228295" cy="47051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Routing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5412958" y="4481496"/>
            <a:ext cx="2228295" cy="47051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RC Extraction</a:t>
            </a:r>
            <a:endParaRPr/>
          </a:p>
        </p:txBody>
      </p:sp>
      <p:sp>
        <p:nvSpPr>
          <p:cNvPr id="234" name="Google Shape;234;p3"/>
          <p:cNvSpPr/>
          <p:nvPr/>
        </p:nvSpPr>
        <p:spPr>
          <a:xfrm>
            <a:off x="5412958" y="5393038"/>
            <a:ext cx="2228295" cy="47051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GDS Generation</a:t>
            </a:r>
            <a:endParaRPr/>
          </a:p>
        </p:txBody>
      </p:sp>
      <p:sp>
        <p:nvSpPr>
          <p:cNvPr id="235" name="Google Shape;235;p3"/>
          <p:cNvSpPr/>
          <p:nvPr/>
        </p:nvSpPr>
        <p:spPr>
          <a:xfrm>
            <a:off x="5412958" y="6217000"/>
            <a:ext cx="2228295" cy="47051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Physical Verification</a:t>
            </a:r>
            <a:endParaRPr/>
          </a:p>
        </p:txBody>
      </p:sp>
      <p:sp>
        <p:nvSpPr>
          <p:cNvPr id="236" name="Google Shape;236;p3"/>
          <p:cNvSpPr/>
          <p:nvPr/>
        </p:nvSpPr>
        <p:spPr>
          <a:xfrm>
            <a:off x="8349706" y="292911"/>
            <a:ext cx="2077375" cy="35936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Yosys, OpenSTA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8358579" y="1154056"/>
            <a:ext cx="2254931" cy="396259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init_fp, ioplacer, pdn</a:t>
            </a:r>
            <a:endParaRPr/>
          </a:p>
        </p:txBody>
      </p:sp>
      <p:sp>
        <p:nvSpPr>
          <p:cNvPr id="238" name="Google Shape;238;p3"/>
          <p:cNvSpPr/>
          <p:nvPr/>
        </p:nvSpPr>
        <p:spPr>
          <a:xfrm>
            <a:off x="8349704" y="1969834"/>
            <a:ext cx="1890944" cy="378229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RePLace,OpenDP</a:t>
            </a:r>
            <a:endParaRPr/>
          </a:p>
        </p:txBody>
      </p:sp>
      <p:sp>
        <p:nvSpPr>
          <p:cNvPr id="239" name="Google Shape;239;p3"/>
          <p:cNvSpPr/>
          <p:nvPr/>
        </p:nvSpPr>
        <p:spPr>
          <a:xfrm>
            <a:off x="8349708" y="2850499"/>
            <a:ext cx="1420427" cy="36176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TritonCTS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"/>
          <p:cNvSpPr/>
          <p:nvPr/>
        </p:nvSpPr>
        <p:spPr>
          <a:xfrm>
            <a:off x="8358581" y="3678705"/>
            <a:ext cx="2432483" cy="36768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FastRoute, TritonRoute</a:t>
            </a:r>
            <a:endParaRPr/>
          </a:p>
        </p:txBody>
      </p:sp>
      <p:sp>
        <p:nvSpPr>
          <p:cNvPr id="241" name="Google Shape;241;p3"/>
          <p:cNvSpPr/>
          <p:nvPr/>
        </p:nvSpPr>
        <p:spPr>
          <a:xfrm>
            <a:off x="8349705" y="4568792"/>
            <a:ext cx="1828800" cy="383219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SPEF-Extractor</a:t>
            </a:r>
            <a:endParaRPr/>
          </a:p>
        </p:txBody>
      </p:sp>
      <p:sp>
        <p:nvSpPr>
          <p:cNvPr id="242" name="Google Shape;242;p3"/>
          <p:cNvSpPr/>
          <p:nvPr/>
        </p:nvSpPr>
        <p:spPr>
          <a:xfrm>
            <a:off x="8358581" y="5474414"/>
            <a:ext cx="1118591" cy="36546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Magic</a:t>
            </a:r>
            <a:endParaRPr/>
          </a:p>
        </p:txBody>
      </p:sp>
      <p:sp>
        <p:nvSpPr>
          <p:cNvPr id="243" name="Google Shape;243;p3"/>
          <p:cNvSpPr/>
          <p:nvPr/>
        </p:nvSpPr>
        <p:spPr>
          <a:xfrm>
            <a:off x="8358581" y="6282653"/>
            <a:ext cx="1029811" cy="374715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Magic</a:t>
            </a:r>
            <a:endParaRPr/>
          </a:p>
        </p:txBody>
      </p:sp>
      <p:sp>
        <p:nvSpPr>
          <p:cNvPr id="244" name="Google Shape;244;p3"/>
          <p:cNvSpPr/>
          <p:nvPr/>
        </p:nvSpPr>
        <p:spPr>
          <a:xfrm>
            <a:off x="7827689" y="264608"/>
            <a:ext cx="337351" cy="6321549"/>
          </a:xfrm>
          <a:prstGeom prst="rightBrace">
            <a:avLst>
              <a:gd fmla="val 8333" name="adj1"/>
              <a:gd fmla="val 47558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"/>
          <p:cNvSpPr txBox="1"/>
          <p:nvPr/>
        </p:nvSpPr>
        <p:spPr>
          <a:xfrm rot="-5400000">
            <a:off x="6038834" y="2585391"/>
            <a:ext cx="35777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Open-source EDA Tools</a:t>
            </a:r>
            <a:endParaRPr/>
          </a:p>
        </p:txBody>
      </p:sp>
      <p:cxnSp>
        <p:nvCxnSpPr>
          <p:cNvPr id="246" name="Google Shape;246;p3"/>
          <p:cNvCxnSpPr>
            <a:stCxn id="228" idx="2"/>
            <a:endCxn id="229" idx="0"/>
          </p:cNvCxnSpPr>
          <p:nvPr/>
        </p:nvCxnSpPr>
        <p:spPr>
          <a:xfrm>
            <a:off x="6527110" y="655875"/>
            <a:ext cx="0" cy="36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7" name="Google Shape;247;p3"/>
          <p:cNvCxnSpPr>
            <a:endCxn id="230" idx="0"/>
          </p:cNvCxnSpPr>
          <p:nvPr/>
        </p:nvCxnSpPr>
        <p:spPr>
          <a:xfrm>
            <a:off x="6527105" y="1571714"/>
            <a:ext cx="0" cy="34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8" name="Google Shape;248;p3"/>
          <p:cNvCxnSpPr>
            <a:stCxn id="230" idx="2"/>
            <a:endCxn id="231" idx="0"/>
          </p:cNvCxnSpPr>
          <p:nvPr/>
        </p:nvCxnSpPr>
        <p:spPr>
          <a:xfrm>
            <a:off x="6527105" y="2384231"/>
            <a:ext cx="0" cy="3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9" name="Google Shape;249;p3"/>
          <p:cNvCxnSpPr>
            <a:stCxn id="231" idx="2"/>
            <a:endCxn id="232" idx="0"/>
          </p:cNvCxnSpPr>
          <p:nvPr/>
        </p:nvCxnSpPr>
        <p:spPr>
          <a:xfrm>
            <a:off x="6527105" y="3218360"/>
            <a:ext cx="0" cy="36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0" name="Google Shape;250;p3"/>
          <p:cNvCxnSpPr>
            <a:stCxn id="232" idx="2"/>
            <a:endCxn id="233" idx="0"/>
          </p:cNvCxnSpPr>
          <p:nvPr/>
        </p:nvCxnSpPr>
        <p:spPr>
          <a:xfrm>
            <a:off x="6527105" y="4052489"/>
            <a:ext cx="0" cy="42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1" name="Google Shape;251;p3"/>
          <p:cNvCxnSpPr>
            <a:stCxn id="233" idx="2"/>
            <a:endCxn id="234" idx="0"/>
          </p:cNvCxnSpPr>
          <p:nvPr/>
        </p:nvCxnSpPr>
        <p:spPr>
          <a:xfrm>
            <a:off x="6527105" y="4952013"/>
            <a:ext cx="0" cy="44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2" name="Google Shape;252;p3"/>
          <p:cNvCxnSpPr>
            <a:stCxn id="234" idx="2"/>
            <a:endCxn id="235" idx="0"/>
          </p:cNvCxnSpPr>
          <p:nvPr/>
        </p:nvCxnSpPr>
        <p:spPr>
          <a:xfrm>
            <a:off x="6527105" y="5863555"/>
            <a:ext cx="0" cy="35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3" name="Google Shape;253;p3"/>
          <p:cNvCxnSpPr>
            <a:endCxn id="228" idx="1"/>
          </p:cNvCxnSpPr>
          <p:nvPr/>
        </p:nvCxnSpPr>
        <p:spPr>
          <a:xfrm>
            <a:off x="4276562" y="420616"/>
            <a:ext cx="1136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54" name="Google Shape;254;p3"/>
          <p:cNvCxnSpPr/>
          <p:nvPr/>
        </p:nvCxnSpPr>
        <p:spPr>
          <a:xfrm rot="10800000">
            <a:off x="4942443" y="838037"/>
            <a:ext cx="15846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55" name="Google Shape;255;p3"/>
          <p:cNvCxnSpPr>
            <a:endCxn id="229" idx="1"/>
          </p:cNvCxnSpPr>
          <p:nvPr/>
        </p:nvCxnSpPr>
        <p:spPr>
          <a:xfrm>
            <a:off x="4276558" y="1290238"/>
            <a:ext cx="1136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56" name="Google Shape;256;p3"/>
          <p:cNvCxnSpPr/>
          <p:nvPr/>
        </p:nvCxnSpPr>
        <p:spPr>
          <a:xfrm rot="10800000">
            <a:off x="4942443" y="1742431"/>
            <a:ext cx="1584663" cy="21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57" name="Google Shape;257;p3"/>
          <p:cNvCxnSpPr/>
          <p:nvPr/>
        </p:nvCxnSpPr>
        <p:spPr>
          <a:xfrm rot="10800000">
            <a:off x="4942443" y="2566032"/>
            <a:ext cx="15846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58" name="Google Shape;258;p3"/>
          <p:cNvCxnSpPr/>
          <p:nvPr/>
        </p:nvCxnSpPr>
        <p:spPr>
          <a:xfrm rot="10800000">
            <a:off x="4942443" y="3404839"/>
            <a:ext cx="15846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59" name="Google Shape;259;p3"/>
          <p:cNvCxnSpPr/>
          <p:nvPr/>
        </p:nvCxnSpPr>
        <p:spPr>
          <a:xfrm rot="10800000">
            <a:off x="4942443" y="4266988"/>
            <a:ext cx="15846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60" name="Google Shape;260;p3"/>
          <p:cNvCxnSpPr/>
          <p:nvPr/>
        </p:nvCxnSpPr>
        <p:spPr>
          <a:xfrm rot="10800000">
            <a:off x="4942443" y="5172520"/>
            <a:ext cx="15846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61" name="Google Shape;261;p3"/>
          <p:cNvCxnSpPr/>
          <p:nvPr/>
        </p:nvCxnSpPr>
        <p:spPr>
          <a:xfrm rot="10800000">
            <a:off x="4942443" y="6040273"/>
            <a:ext cx="15846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62" name="Google Shape;262;p3"/>
          <p:cNvCxnSpPr/>
          <p:nvPr/>
        </p:nvCxnSpPr>
        <p:spPr>
          <a:xfrm>
            <a:off x="4276617" y="2171657"/>
            <a:ext cx="1136339" cy="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63" name="Google Shape;263;p3"/>
          <p:cNvCxnSpPr/>
          <p:nvPr/>
        </p:nvCxnSpPr>
        <p:spPr>
          <a:xfrm>
            <a:off x="4276617" y="3018804"/>
            <a:ext cx="1136339" cy="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64" name="Google Shape;264;p3"/>
          <p:cNvCxnSpPr/>
          <p:nvPr/>
        </p:nvCxnSpPr>
        <p:spPr>
          <a:xfrm>
            <a:off x="4274851" y="3833116"/>
            <a:ext cx="1136339" cy="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65" name="Google Shape;265;p3"/>
          <p:cNvCxnSpPr/>
          <p:nvPr/>
        </p:nvCxnSpPr>
        <p:spPr>
          <a:xfrm>
            <a:off x="4274851" y="4737153"/>
            <a:ext cx="1136339" cy="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66" name="Google Shape;266;p3"/>
          <p:cNvCxnSpPr/>
          <p:nvPr/>
        </p:nvCxnSpPr>
        <p:spPr>
          <a:xfrm>
            <a:off x="4274849" y="5657145"/>
            <a:ext cx="1136339" cy="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67" name="Google Shape;267;p3"/>
          <p:cNvCxnSpPr/>
          <p:nvPr/>
        </p:nvCxnSpPr>
        <p:spPr>
          <a:xfrm>
            <a:off x="4274849" y="6470016"/>
            <a:ext cx="1136339" cy="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268" name="Google Shape;268;p3"/>
          <p:cNvSpPr txBox="1"/>
          <p:nvPr/>
        </p:nvSpPr>
        <p:spPr>
          <a:xfrm>
            <a:off x="4819014" y="169066"/>
            <a:ext cx="57974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269" name="Google Shape;269;p3"/>
          <p:cNvSpPr txBox="1"/>
          <p:nvPr/>
        </p:nvSpPr>
        <p:spPr>
          <a:xfrm>
            <a:off x="4819014" y="1037409"/>
            <a:ext cx="59217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270" name="Google Shape;270;p3"/>
          <p:cNvSpPr txBox="1"/>
          <p:nvPr/>
        </p:nvSpPr>
        <p:spPr>
          <a:xfrm>
            <a:off x="4819014" y="1909306"/>
            <a:ext cx="57974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271" name="Google Shape;271;p3"/>
          <p:cNvSpPr txBox="1"/>
          <p:nvPr/>
        </p:nvSpPr>
        <p:spPr>
          <a:xfrm>
            <a:off x="4747554" y="2744462"/>
            <a:ext cx="64943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272" name="Google Shape;272;p3"/>
          <p:cNvSpPr txBox="1"/>
          <p:nvPr/>
        </p:nvSpPr>
        <p:spPr>
          <a:xfrm>
            <a:off x="4757394" y="3545942"/>
            <a:ext cx="63959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273" name="Google Shape;273;p3"/>
          <p:cNvSpPr txBox="1"/>
          <p:nvPr/>
        </p:nvSpPr>
        <p:spPr>
          <a:xfrm>
            <a:off x="4819014" y="4440751"/>
            <a:ext cx="57620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274" name="Google Shape;274;p3"/>
          <p:cNvSpPr txBox="1"/>
          <p:nvPr/>
        </p:nvSpPr>
        <p:spPr>
          <a:xfrm>
            <a:off x="4819013" y="5379574"/>
            <a:ext cx="57265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275" name="Google Shape;275;p3"/>
          <p:cNvSpPr txBox="1"/>
          <p:nvPr/>
        </p:nvSpPr>
        <p:spPr>
          <a:xfrm>
            <a:off x="4819014" y="6190646"/>
            <a:ext cx="55148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276" name="Google Shape;276;p3"/>
          <p:cNvSpPr txBox="1"/>
          <p:nvPr/>
        </p:nvSpPr>
        <p:spPr>
          <a:xfrm>
            <a:off x="5795292" y="608398"/>
            <a:ext cx="82414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277" name="Google Shape;277;p3"/>
          <p:cNvSpPr txBox="1"/>
          <p:nvPr/>
        </p:nvSpPr>
        <p:spPr>
          <a:xfrm>
            <a:off x="5795292" y="1516226"/>
            <a:ext cx="82414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278" name="Google Shape;278;p3"/>
          <p:cNvSpPr txBox="1"/>
          <p:nvPr/>
        </p:nvSpPr>
        <p:spPr>
          <a:xfrm>
            <a:off x="5795292" y="2348176"/>
            <a:ext cx="82414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279" name="Google Shape;279;p3"/>
          <p:cNvSpPr txBox="1"/>
          <p:nvPr/>
        </p:nvSpPr>
        <p:spPr>
          <a:xfrm>
            <a:off x="5795292" y="3182306"/>
            <a:ext cx="82414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280" name="Google Shape;280;p3"/>
          <p:cNvSpPr txBox="1"/>
          <p:nvPr/>
        </p:nvSpPr>
        <p:spPr>
          <a:xfrm>
            <a:off x="5795292" y="4020126"/>
            <a:ext cx="82414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281" name="Google Shape;281;p3"/>
          <p:cNvSpPr txBox="1"/>
          <p:nvPr/>
        </p:nvSpPr>
        <p:spPr>
          <a:xfrm>
            <a:off x="5795292" y="4931458"/>
            <a:ext cx="82414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282" name="Google Shape;282;p3"/>
          <p:cNvSpPr txBox="1"/>
          <p:nvPr/>
        </p:nvSpPr>
        <p:spPr>
          <a:xfrm>
            <a:off x="5734771" y="5816443"/>
            <a:ext cx="82414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283" name="Google Shape;283;p3"/>
          <p:cNvSpPr/>
          <p:nvPr/>
        </p:nvSpPr>
        <p:spPr>
          <a:xfrm>
            <a:off x="1163782" y="281389"/>
            <a:ext cx="3007857" cy="314511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Design.v, Design.sdc, 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Std_cells.lef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Std_cells.lib </a:t>
            </a:r>
            <a:endParaRPr/>
          </a:p>
        </p:txBody>
      </p:sp>
      <p:sp>
        <p:nvSpPr>
          <p:cNvPr id="284" name="Google Shape;284;p3"/>
          <p:cNvSpPr/>
          <p:nvPr/>
        </p:nvSpPr>
        <p:spPr>
          <a:xfrm>
            <a:off x="2318330" y="654277"/>
            <a:ext cx="2531783" cy="34261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Design_gate_level_netlist.v</a:t>
            </a:r>
            <a:endParaRPr/>
          </a:p>
        </p:txBody>
      </p:sp>
      <p:sp>
        <p:nvSpPr>
          <p:cNvPr id="285" name="Google Shape;285;p3"/>
          <p:cNvSpPr/>
          <p:nvPr/>
        </p:nvSpPr>
        <p:spPr>
          <a:xfrm>
            <a:off x="1163782" y="1131959"/>
            <a:ext cx="3023175" cy="304552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Design_gate_level_netlist.v, macro.lef, macro.cfg</a:t>
            </a:r>
            <a:endParaRPr/>
          </a:p>
        </p:txBody>
      </p:sp>
      <p:sp>
        <p:nvSpPr>
          <p:cNvPr id="286" name="Google Shape;286;p3"/>
          <p:cNvSpPr/>
          <p:nvPr/>
        </p:nvSpPr>
        <p:spPr>
          <a:xfrm>
            <a:off x="2314658" y="1571578"/>
            <a:ext cx="2535453" cy="3377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Floorplan.def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"/>
          <p:cNvSpPr/>
          <p:nvPr/>
        </p:nvSpPr>
        <p:spPr>
          <a:xfrm>
            <a:off x="1163781" y="2021389"/>
            <a:ext cx="3019619" cy="299051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Floorplan.def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"/>
          <p:cNvSpPr/>
          <p:nvPr/>
        </p:nvSpPr>
        <p:spPr>
          <a:xfrm>
            <a:off x="2330706" y="2404974"/>
            <a:ext cx="2519407" cy="3715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Placement.def</a:t>
            </a:r>
            <a:endParaRPr/>
          </a:p>
        </p:txBody>
      </p:sp>
      <p:sp>
        <p:nvSpPr>
          <p:cNvPr id="289" name="Google Shape;289;p3"/>
          <p:cNvSpPr/>
          <p:nvPr/>
        </p:nvSpPr>
        <p:spPr>
          <a:xfrm>
            <a:off x="1163782" y="2856501"/>
            <a:ext cx="3020927" cy="299139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Design_gate_level_netlist.v, Placement.def</a:t>
            </a:r>
            <a:endParaRPr/>
          </a:p>
        </p:txBody>
      </p:sp>
      <p:sp>
        <p:nvSpPr>
          <p:cNvPr id="290" name="Google Shape;290;p3"/>
          <p:cNvSpPr/>
          <p:nvPr/>
        </p:nvSpPr>
        <p:spPr>
          <a:xfrm>
            <a:off x="2330705" y="3242122"/>
            <a:ext cx="2519407" cy="389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CTS.def, CTS_netlist.v</a:t>
            </a:r>
            <a:endParaRPr/>
          </a:p>
        </p:txBody>
      </p:sp>
      <p:sp>
        <p:nvSpPr>
          <p:cNvPr id="291" name="Google Shape;291;p3"/>
          <p:cNvSpPr/>
          <p:nvPr/>
        </p:nvSpPr>
        <p:spPr>
          <a:xfrm>
            <a:off x="1163781" y="3740428"/>
            <a:ext cx="3030767" cy="292621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CTS.def</a:t>
            </a:r>
            <a:endParaRPr/>
          </a:p>
        </p:txBody>
      </p:sp>
      <p:sp>
        <p:nvSpPr>
          <p:cNvPr id="292" name="Google Shape;292;p3"/>
          <p:cNvSpPr/>
          <p:nvPr/>
        </p:nvSpPr>
        <p:spPr>
          <a:xfrm>
            <a:off x="2330705" y="4119576"/>
            <a:ext cx="2519407" cy="37094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Routing.def</a:t>
            </a:r>
            <a:endParaRPr/>
          </a:p>
        </p:txBody>
      </p:sp>
      <p:sp>
        <p:nvSpPr>
          <p:cNvPr id="293" name="Google Shape;293;p3"/>
          <p:cNvSpPr/>
          <p:nvPr/>
        </p:nvSpPr>
        <p:spPr>
          <a:xfrm>
            <a:off x="1163780" y="4641923"/>
            <a:ext cx="3017853" cy="310088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Routing.def</a:t>
            </a:r>
            <a:endParaRPr/>
          </a:p>
        </p:txBody>
      </p:sp>
      <p:sp>
        <p:nvSpPr>
          <p:cNvPr id="294" name="Google Shape;294;p3"/>
          <p:cNvSpPr/>
          <p:nvPr/>
        </p:nvSpPr>
        <p:spPr>
          <a:xfrm>
            <a:off x="2330705" y="5043585"/>
            <a:ext cx="2519407" cy="4009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Design.spef</a:t>
            </a:r>
            <a:endParaRPr/>
          </a:p>
        </p:txBody>
      </p:sp>
      <p:sp>
        <p:nvSpPr>
          <p:cNvPr id="295" name="Google Shape;295;p3"/>
          <p:cNvSpPr/>
          <p:nvPr/>
        </p:nvSpPr>
        <p:spPr>
          <a:xfrm>
            <a:off x="1163780" y="5543004"/>
            <a:ext cx="3007859" cy="303669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Routing.def</a:t>
            </a:r>
            <a:endParaRPr/>
          </a:p>
        </p:txBody>
      </p:sp>
      <p:sp>
        <p:nvSpPr>
          <p:cNvPr id="296" name="Google Shape;296;p3"/>
          <p:cNvSpPr/>
          <p:nvPr/>
        </p:nvSpPr>
        <p:spPr>
          <a:xfrm>
            <a:off x="2330705" y="5929145"/>
            <a:ext cx="2519407" cy="35344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Design.gds, Design.lef</a:t>
            </a:r>
            <a:endParaRPr/>
          </a:p>
        </p:txBody>
      </p:sp>
      <p:sp>
        <p:nvSpPr>
          <p:cNvPr id="297" name="Google Shape;297;p3"/>
          <p:cNvSpPr/>
          <p:nvPr/>
        </p:nvSpPr>
        <p:spPr>
          <a:xfrm>
            <a:off x="1163781" y="6364514"/>
            <a:ext cx="3029529" cy="304141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Design.gds</a:t>
            </a:r>
            <a:endParaRPr/>
          </a:p>
        </p:txBody>
      </p:sp>
      <p:sp>
        <p:nvSpPr>
          <p:cNvPr id="298" name="Google Shape;298;p3"/>
          <p:cNvSpPr/>
          <p:nvPr/>
        </p:nvSpPr>
        <p:spPr>
          <a:xfrm>
            <a:off x="10741157" y="6516583"/>
            <a:ext cx="424464" cy="261719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"/>
          <p:cNvSpPr/>
          <p:nvPr/>
        </p:nvSpPr>
        <p:spPr>
          <a:xfrm>
            <a:off x="10741157" y="6174781"/>
            <a:ext cx="424464" cy="261719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"/>
          <p:cNvSpPr/>
          <p:nvPr/>
        </p:nvSpPr>
        <p:spPr>
          <a:xfrm>
            <a:off x="10741157" y="5839877"/>
            <a:ext cx="424464" cy="261719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"/>
          <p:cNvSpPr/>
          <p:nvPr/>
        </p:nvSpPr>
        <p:spPr>
          <a:xfrm>
            <a:off x="10741157" y="5497437"/>
            <a:ext cx="424464" cy="261719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"/>
          <p:cNvSpPr txBox="1"/>
          <p:nvPr/>
        </p:nvSpPr>
        <p:spPr>
          <a:xfrm>
            <a:off x="11165621" y="5456518"/>
            <a:ext cx="8312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303" name="Google Shape;303;p3"/>
          <p:cNvSpPr txBox="1"/>
          <p:nvPr/>
        </p:nvSpPr>
        <p:spPr>
          <a:xfrm>
            <a:off x="11165621" y="5786685"/>
            <a:ext cx="8703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"/>
          <p:cNvSpPr txBox="1"/>
          <p:nvPr/>
        </p:nvSpPr>
        <p:spPr>
          <a:xfrm>
            <a:off x="11173714" y="6131458"/>
            <a:ext cx="10563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 Step</a:t>
            </a:r>
            <a:endParaRPr/>
          </a:p>
        </p:txBody>
      </p:sp>
      <p:sp>
        <p:nvSpPr>
          <p:cNvPr id="305" name="Google Shape;305;p3"/>
          <p:cNvSpPr txBox="1"/>
          <p:nvPr/>
        </p:nvSpPr>
        <p:spPr>
          <a:xfrm>
            <a:off x="11173715" y="6488091"/>
            <a:ext cx="120301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 Tool </a:t>
            </a:r>
            <a:endParaRPr/>
          </a:p>
        </p:txBody>
      </p:sp>
      <p:sp>
        <p:nvSpPr>
          <p:cNvPr id="306" name="Google Shape;306;p3"/>
          <p:cNvSpPr/>
          <p:nvPr/>
        </p:nvSpPr>
        <p:spPr>
          <a:xfrm>
            <a:off x="5977217" y="3244333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07" name="Google Shape;307;p3"/>
          <p:cNvSpPr/>
          <p:nvPr/>
        </p:nvSpPr>
        <p:spPr>
          <a:xfrm>
            <a:off x="5146863" y="7937"/>
            <a:ext cx="5699001" cy="81214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"/>
          <p:cNvSpPr txBox="1"/>
          <p:nvPr>
            <p:ph type="title"/>
          </p:nvPr>
        </p:nvSpPr>
        <p:spPr>
          <a:xfrm>
            <a:off x="619125" y="497903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What is Synthesis?</a:t>
            </a:r>
            <a:endParaRPr/>
          </a:p>
        </p:txBody>
      </p:sp>
      <p:sp>
        <p:nvSpPr>
          <p:cNvPr id="313" name="Google Shape;313;p4"/>
          <p:cNvSpPr txBox="1"/>
          <p:nvPr>
            <p:ph idx="12" type="sldNum"/>
          </p:nvPr>
        </p:nvSpPr>
        <p:spPr>
          <a:xfrm>
            <a:off x="10499171" y="4736076"/>
            <a:ext cx="101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4"/>
          <p:cNvSpPr/>
          <p:nvPr/>
        </p:nvSpPr>
        <p:spPr>
          <a:xfrm>
            <a:off x="5380741" y="3393460"/>
            <a:ext cx="1238286" cy="886786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Synthesis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4"/>
          <p:cNvSpPr/>
          <p:nvPr/>
        </p:nvSpPr>
        <p:spPr>
          <a:xfrm>
            <a:off x="5531959" y="5041722"/>
            <a:ext cx="935851" cy="821084"/>
          </a:xfrm>
          <a:prstGeom prst="rect">
            <a:avLst/>
          </a:prstGeom>
          <a:solidFill>
            <a:srgbClr val="FFC0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Gate-level netlist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Abc.v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4"/>
          <p:cNvSpPr/>
          <p:nvPr/>
        </p:nvSpPr>
        <p:spPr>
          <a:xfrm rot="3256355">
            <a:off x="4790537" y="2931093"/>
            <a:ext cx="489204" cy="4084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15875">
            <a:solidFill>
              <a:srgbClr val="EAF5D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4"/>
          <p:cNvSpPr/>
          <p:nvPr/>
        </p:nvSpPr>
        <p:spPr>
          <a:xfrm rot="7660255">
            <a:off x="6675656" y="2947174"/>
            <a:ext cx="489204" cy="4084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15875">
            <a:solidFill>
              <a:srgbClr val="EAF5D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4"/>
          <p:cNvSpPr/>
          <p:nvPr/>
        </p:nvSpPr>
        <p:spPr>
          <a:xfrm rot="5400000">
            <a:off x="5755283" y="2857878"/>
            <a:ext cx="489204" cy="4084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15875">
            <a:solidFill>
              <a:srgbClr val="EAF5D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4"/>
          <p:cNvSpPr/>
          <p:nvPr/>
        </p:nvSpPr>
        <p:spPr>
          <a:xfrm rot="5400000">
            <a:off x="5748625" y="4418560"/>
            <a:ext cx="489204" cy="4084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15875">
            <a:solidFill>
              <a:srgbClr val="EAF5D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4"/>
          <p:cNvSpPr txBox="1"/>
          <p:nvPr/>
        </p:nvSpPr>
        <p:spPr>
          <a:xfrm>
            <a:off x="520866" y="2039857"/>
            <a:ext cx="328686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SCL?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cell library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of building blocks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4"/>
          <p:cNvSpPr txBox="1"/>
          <p:nvPr/>
        </p:nvSpPr>
        <p:spPr>
          <a:xfrm>
            <a:off x="520866" y="3669502"/>
            <a:ext cx="34595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SDC?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Synopsis Design Constraint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Timing constraints in a design.</a:t>
            </a:r>
            <a:endParaRPr/>
          </a:p>
        </p:txBody>
      </p:sp>
      <p:sp>
        <p:nvSpPr>
          <p:cNvPr id="322" name="Google Shape;322;p4"/>
          <p:cNvSpPr/>
          <p:nvPr/>
        </p:nvSpPr>
        <p:spPr>
          <a:xfrm>
            <a:off x="3980423" y="1829161"/>
            <a:ext cx="1018966" cy="886586"/>
          </a:xfrm>
          <a:prstGeom prst="rect">
            <a:avLst/>
          </a:prstGeom>
          <a:solidFill>
            <a:srgbClr val="00B0F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SCL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Sky130.lef, sky130.lib</a:t>
            </a:r>
            <a:endParaRPr/>
          </a:p>
        </p:txBody>
      </p:sp>
      <p:sp>
        <p:nvSpPr>
          <p:cNvPr id="323" name="Google Shape;323;p4"/>
          <p:cNvSpPr/>
          <p:nvPr/>
        </p:nvSpPr>
        <p:spPr>
          <a:xfrm>
            <a:off x="5483744" y="1746495"/>
            <a:ext cx="1018966" cy="886586"/>
          </a:xfrm>
          <a:prstGeom prst="rect">
            <a:avLst/>
          </a:prstGeom>
          <a:solidFill>
            <a:srgbClr val="00B0F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RTL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Abc.v, abc.sv</a:t>
            </a:r>
            <a:endParaRPr/>
          </a:p>
        </p:txBody>
      </p:sp>
      <p:sp>
        <p:nvSpPr>
          <p:cNvPr id="324" name="Google Shape;324;p4"/>
          <p:cNvSpPr/>
          <p:nvPr/>
        </p:nvSpPr>
        <p:spPr>
          <a:xfrm>
            <a:off x="6945553" y="1840927"/>
            <a:ext cx="1018966" cy="886586"/>
          </a:xfrm>
          <a:prstGeom prst="rect">
            <a:avLst/>
          </a:prstGeom>
          <a:solidFill>
            <a:srgbClr val="00B0F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SDC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Abc.sdc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4"/>
          <p:cNvSpPr txBox="1"/>
          <p:nvPr/>
        </p:nvSpPr>
        <p:spPr>
          <a:xfrm>
            <a:off x="9071202" y="1312869"/>
            <a:ext cx="247931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C661A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inverter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input wire in,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output out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assign out = !in;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C661A"/>
                </a:solidFill>
                <a:latin typeface="Arial"/>
                <a:ea typeface="Arial"/>
                <a:cs typeface="Arial"/>
                <a:sym typeface="Arial"/>
              </a:rPr>
              <a:t>endmodule</a:t>
            </a:r>
            <a:endParaRPr b="1" sz="1800">
              <a:solidFill>
                <a:srgbClr val="4C66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"/>
          <p:cNvSpPr/>
          <p:nvPr/>
        </p:nvSpPr>
        <p:spPr>
          <a:xfrm>
            <a:off x="9071202" y="3383084"/>
            <a:ext cx="2693168" cy="28623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Gate-Level Netlist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C661A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inverter(in, out);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input in;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output out;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sky130_fd_sc_hd__inv_2 _0_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.A(in),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.Y(out)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C661A"/>
                </a:solidFill>
                <a:latin typeface="Arial"/>
                <a:ea typeface="Arial"/>
                <a:cs typeface="Arial"/>
                <a:sym typeface="Arial"/>
              </a:rPr>
              <a:t>endmodule</a:t>
            </a:r>
            <a:endParaRPr b="1" sz="1800">
              <a:solidFill>
                <a:srgbClr val="4C661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"/>
          <p:cNvSpPr txBox="1"/>
          <p:nvPr>
            <p:ph type="title"/>
          </p:nvPr>
        </p:nvSpPr>
        <p:spPr>
          <a:xfrm>
            <a:off x="619125" y="497903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What is Synthesis?</a:t>
            </a:r>
            <a:endParaRPr/>
          </a:p>
        </p:txBody>
      </p:sp>
      <p:sp>
        <p:nvSpPr>
          <p:cNvPr id="332" name="Google Shape;332;p5"/>
          <p:cNvSpPr txBox="1"/>
          <p:nvPr>
            <p:ph idx="1" type="body"/>
          </p:nvPr>
        </p:nvSpPr>
        <p:spPr>
          <a:xfrm>
            <a:off x="619124" y="1740410"/>
            <a:ext cx="11404553" cy="22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⮚"/>
            </a:pPr>
            <a:r>
              <a:rPr lang="en-US" sz="2600"/>
              <a:t> </a:t>
            </a:r>
            <a:r>
              <a:rPr b="1" lang="en-US" sz="2600"/>
              <a:t>Translation</a:t>
            </a:r>
            <a:r>
              <a:rPr lang="en-US" sz="2600"/>
              <a:t>; Identifies logic,</a:t>
            </a:r>
            <a:endParaRPr sz="2600"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⮚"/>
            </a:pPr>
            <a:r>
              <a:rPr lang="en-US" sz="2600"/>
              <a:t> </a:t>
            </a:r>
            <a:r>
              <a:rPr b="1" lang="en-US" sz="2600"/>
              <a:t>Optimization</a:t>
            </a:r>
            <a:r>
              <a:rPr lang="en-US" sz="2600"/>
              <a:t>; Technology-independent optimizations,</a:t>
            </a:r>
            <a:endParaRPr sz="2600"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⮚"/>
            </a:pPr>
            <a:r>
              <a:rPr lang="en-US" sz="2600"/>
              <a:t> </a:t>
            </a:r>
            <a:r>
              <a:rPr b="1" lang="en-US" sz="2600"/>
              <a:t>Mapping</a:t>
            </a:r>
            <a:r>
              <a:rPr lang="en-US" sz="2600"/>
              <a:t>; Map logic elements to target technology (standard cell library).</a:t>
            </a:r>
            <a:endParaRPr sz="2600"/>
          </a:p>
          <a:p>
            <a:pPr indent="0" lvl="0" marL="109728" rtl="0" algn="l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33" name="Google Shape;3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6773" y="3533343"/>
            <a:ext cx="7204876" cy="2383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"/>
          <p:cNvSpPr txBox="1"/>
          <p:nvPr>
            <p:ph type="title"/>
          </p:nvPr>
        </p:nvSpPr>
        <p:spPr>
          <a:xfrm>
            <a:off x="619125" y="497903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Design Exploration Strategy</a:t>
            </a:r>
            <a:endParaRPr/>
          </a:p>
        </p:txBody>
      </p:sp>
      <p:sp>
        <p:nvSpPr>
          <p:cNvPr id="339" name="Google Shape;339;p6"/>
          <p:cNvSpPr txBox="1"/>
          <p:nvPr>
            <p:ph idx="12" type="sldNum"/>
          </p:nvPr>
        </p:nvSpPr>
        <p:spPr>
          <a:xfrm>
            <a:off x="9953938" y="4736076"/>
            <a:ext cx="101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0" name="Google Shape;340;p6"/>
          <p:cNvSpPr txBox="1"/>
          <p:nvPr/>
        </p:nvSpPr>
        <p:spPr>
          <a:xfrm>
            <a:off x="7002963" y="3294165"/>
            <a:ext cx="4515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Trade-off between Area and Timing</a:t>
            </a:r>
            <a:endParaRPr/>
          </a:p>
        </p:txBody>
      </p:sp>
      <p:graphicFrame>
        <p:nvGraphicFramePr>
          <p:cNvPr id="341" name="Google Shape;341;p6"/>
          <p:cNvGraphicFramePr/>
          <p:nvPr/>
        </p:nvGraphicFramePr>
        <p:xfrm>
          <a:off x="340473" y="1805049"/>
          <a:ext cx="6662490" cy="420524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"/>
          <p:cNvSpPr txBox="1"/>
          <p:nvPr>
            <p:ph type="title"/>
          </p:nvPr>
        </p:nvSpPr>
        <p:spPr>
          <a:xfrm>
            <a:off x="619125" y="497903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Basics of Timing</a:t>
            </a:r>
            <a:endParaRPr/>
          </a:p>
        </p:txBody>
      </p:sp>
      <p:sp>
        <p:nvSpPr>
          <p:cNvPr id="347" name="Google Shape;347;p7"/>
          <p:cNvSpPr txBox="1"/>
          <p:nvPr>
            <p:ph idx="1" type="body"/>
          </p:nvPr>
        </p:nvSpPr>
        <p:spPr>
          <a:xfrm>
            <a:off x="619125" y="1740410"/>
            <a:ext cx="109728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Setup time : </a:t>
            </a:r>
            <a:r>
              <a:rPr i="1" lang="en-US"/>
              <a:t>t</a:t>
            </a:r>
            <a:r>
              <a:rPr baseline="-25000" lang="en-US"/>
              <a:t>setup</a:t>
            </a:r>
            <a:r>
              <a:rPr lang="en-US"/>
              <a:t> = time </a:t>
            </a:r>
            <a:r>
              <a:rPr i="1" lang="en-US"/>
              <a:t>before</a:t>
            </a:r>
            <a:r>
              <a:rPr lang="en-US"/>
              <a:t> the clock edge that data must be stable (i.e. not changing)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Hold time: </a:t>
            </a:r>
            <a:r>
              <a:rPr i="1" lang="en-US"/>
              <a:t>t</a:t>
            </a:r>
            <a:r>
              <a:rPr baseline="-25000" lang="en-US"/>
              <a:t>hold</a:t>
            </a:r>
            <a:r>
              <a:rPr lang="en-US"/>
              <a:t> = time </a:t>
            </a:r>
            <a:r>
              <a:rPr i="1" lang="en-US"/>
              <a:t>after</a:t>
            </a:r>
            <a:r>
              <a:rPr lang="en-US"/>
              <a:t> the clock edge that data must be stable</a:t>
            </a:r>
            <a:endParaRPr/>
          </a:p>
        </p:txBody>
      </p:sp>
      <p:sp>
        <p:nvSpPr>
          <p:cNvPr id="348" name="Google Shape;348;p7"/>
          <p:cNvSpPr txBox="1"/>
          <p:nvPr>
            <p:ph idx="12" type="sldNum"/>
          </p:nvPr>
        </p:nvSpPr>
        <p:spPr>
          <a:xfrm>
            <a:off x="9953938" y="4736076"/>
            <a:ext cx="101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9" name="Google Shape;349;p7"/>
          <p:cNvPicPr preferRelativeResize="0"/>
          <p:nvPr/>
        </p:nvPicPr>
        <p:blipFill rotWithShape="1">
          <a:blip r:embed="rId3">
            <a:alphaModFix/>
          </a:blip>
          <a:srcRect b="21587" l="0" r="0" t="0"/>
          <a:stretch/>
        </p:blipFill>
        <p:spPr>
          <a:xfrm>
            <a:off x="3697422" y="3423203"/>
            <a:ext cx="4797155" cy="2313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8"/>
          <p:cNvSpPr txBox="1"/>
          <p:nvPr>
            <p:ph type="title"/>
          </p:nvPr>
        </p:nvSpPr>
        <p:spPr>
          <a:xfrm>
            <a:off x="619125" y="497903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Timing Delays</a:t>
            </a:r>
            <a:endParaRPr/>
          </a:p>
        </p:txBody>
      </p:sp>
      <p:sp>
        <p:nvSpPr>
          <p:cNvPr id="355" name="Google Shape;355;p8"/>
          <p:cNvSpPr txBox="1"/>
          <p:nvPr>
            <p:ph idx="1" type="body"/>
          </p:nvPr>
        </p:nvSpPr>
        <p:spPr>
          <a:xfrm>
            <a:off x="619125" y="1740410"/>
            <a:ext cx="109728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Main delay concerns in circuits: 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/>
              <a:t> Gate delays are due to gate transitions 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/>
              <a:t> Wire delays are due to signal propagation along wires 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/>
              <a:t> Clock skew is due to the difference in time the sequential elements activate.</a:t>
            </a:r>
            <a:endParaRPr/>
          </a:p>
          <a:p>
            <a:pPr indent="-78232" lvl="0" marL="365760" rtl="0" algn="l">
              <a:spcBef>
                <a:spcPts val="3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b="1" lang="en-US"/>
              <a:t>Assume clock skew is negligible, we’ll discuss in more detail in Clock Tree Synthesis tutorial.</a:t>
            </a:r>
            <a:endParaRPr b="1"/>
          </a:p>
        </p:txBody>
      </p:sp>
      <p:sp>
        <p:nvSpPr>
          <p:cNvPr id="356" name="Google Shape;356;p8"/>
          <p:cNvSpPr txBox="1"/>
          <p:nvPr>
            <p:ph idx="12" type="sldNum"/>
          </p:nvPr>
        </p:nvSpPr>
        <p:spPr>
          <a:xfrm>
            <a:off x="9953938" y="4736076"/>
            <a:ext cx="101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9"/>
          <p:cNvSpPr txBox="1"/>
          <p:nvPr>
            <p:ph type="title"/>
          </p:nvPr>
        </p:nvSpPr>
        <p:spPr>
          <a:xfrm>
            <a:off x="619125" y="497903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Setup time violations</a:t>
            </a:r>
            <a:endParaRPr/>
          </a:p>
        </p:txBody>
      </p:sp>
      <p:sp>
        <p:nvSpPr>
          <p:cNvPr id="362" name="Google Shape;362;p9"/>
          <p:cNvSpPr txBox="1"/>
          <p:nvPr>
            <p:ph idx="12" type="sldNum"/>
          </p:nvPr>
        </p:nvSpPr>
        <p:spPr>
          <a:xfrm>
            <a:off x="9953938" y="4736076"/>
            <a:ext cx="101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3" name="Google Shape;363;p9"/>
          <p:cNvPicPr preferRelativeResize="0"/>
          <p:nvPr/>
        </p:nvPicPr>
        <p:blipFill rotWithShape="1">
          <a:blip r:embed="rId3">
            <a:alphaModFix/>
          </a:blip>
          <a:srcRect b="13645" l="5793" r="5515" t="6334"/>
          <a:stretch/>
        </p:blipFill>
        <p:spPr>
          <a:xfrm>
            <a:off x="1535701" y="3892061"/>
            <a:ext cx="6327347" cy="2309448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9"/>
          <p:cNvSpPr/>
          <p:nvPr/>
        </p:nvSpPr>
        <p:spPr>
          <a:xfrm>
            <a:off x="6602146" y="2036517"/>
            <a:ext cx="590107" cy="93339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6F94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ff2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9"/>
          <p:cNvSpPr/>
          <p:nvPr/>
        </p:nvSpPr>
        <p:spPr>
          <a:xfrm>
            <a:off x="6824324" y="2880129"/>
            <a:ext cx="176349" cy="97376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6" name="Google Shape;366;p9"/>
          <p:cNvCxnSpPr/>
          <p:nvPr/>
        </p:nvCxnSpPr>
        <p:spPr>
          <a:xfrm>
            <a:off x="7192253" y="2503214"/>
            <a:ext cx="2286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7" name="Google Shape;367;p9"/>
          <p:cNvCxnSpPr/>
          <p:nvPr/>
        </p:nvCxnSpPr>
        <p:spPr>
          <a:xfrm flipH="1">
            <a:off x="6912498" y="2981607"/>
            <a:ext cx="1" cy="496486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8" name="Google Shape;368;p9"/>
          <p:cNvSpPr txBox="1"/>
          <p:nvPr/>
        </p:nvSpPr>
        <p:spPr>
          <a:xfrm>
            <a:off x="7397186" y="2353139"/>
            <a:ext cx="6682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9"/>
          <p:cNvSpPr/>
          <p:nvPr/>
        </p:nvSpPr>
        <p:spPr>
          <a:xfrm>
            <a:off x="2191199" y="2056107"/>
            <a:ext cx="590107" cy="93339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6F94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ff1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9"/>
          <p:cNvSpPr/>
          <p:nvPr/>
        </p:nvSpPr>
        <p:spPr>
          <a:xfrm>
            <a:off x="2413377" y="2899719"/>
            <a:ext cx="176349" cy="97376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71" name="Google Shape;371;p9"/>
          <p:cNvCxnSpPr/>
          <p:nvPr/>
        </p:nvCxnSpPr>
        <p:spPr>
          <a:xfrm flipH="1" rot="10800000">
            <a:off x="2781306" y="2522803"/>
            <a:ext cx="1000347" cy="1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2" name="Google Shape;372;p9"/>
          <p:cNvCxnSpPr/>
          <p:nvPr/>
        </p:nvCxnSpPr>
        <p:spPr>
          <a:xfrm>
            <a:off x="2501552" y="3001197"/>
            <a:ext cx="0" cy="476896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9"/>
          <p:cNvSpPr txBox="1"/>
          <p:nvPr/>
        </p:nvSpPr>
        <p:spPr>
          <a:xfrm>
            <a:off x="2853678" y="2174111"/>
            <a:ext cx="663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9"/>
          <p:cNvSpPr/>
          <p:nvPr/>
        </p:nvSpPr>
        <p:spPr>
          <a:xfrm>
            <a:off x="3399691" y="1970029"/>
            <a:ext cx="2508739" cy="1401560"/>
          </a:xfrm>
          <a:prstGeom prst="cloud">
            <a:avLst/>
          </a:prstGeom>
          <a:solidFill>
            <a:schemeClr val="accent1"/>
          </a:solidFill>
          <a:ln cap="flat" cmpd="sng" w="15875">
            <a:solidFill>
              <a:srgbClr val="EAF5D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Combinational logic</a:t>
            </a:r>
            <a:endParaRPr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5" name="Google Shape;375;p9"/>
          <p:cNvCxnSpPr/>
          <p:nvPr/>
        </p:nvCxnSpPr>
        <p:spPr>
          <a:xfrm flipH="1" rot="10800000">
            <a:off x="5601799" y="2522804"/>
            <a:ext cx="1000347" cy="1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6" name="Google Shape;376;p9"/>
          <p:cNvCxnSpPr/>
          <p:nvPr/>
        </p:nvCxnSpPr>
        <p:spPr>
          <a:xfrm>
            <a:off x="2501551" y="3462500"/>
            <a:ext cx="4410948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7" name="Google Shape;377;p9"/>
          <p:cNvCxnSpPr/>
          <p:nvPr/>
        </p:nvCxnSpPr>
        <p:spPr>
          <a:xfrm rot="10800000">
            <a:off x="1962840" y="2353139"/>
            <a:ext cx="22835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8" name="Google Shape;378;p9"/>
          <p:cNvCxnSpPr/>
          <p:nvPr/>
        </p:nvCxnSpPr>
        <p:spPr>
          <a:xfrm rot="10800000">
            <a:off x="1962840" y="3462500"/>
            <a:ext cx="523413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9" name="Google Shape;379;p9"/>
          <p:cNvSpPr txBox="1"/>
          <p:nvPr/>
        </p:nvSpPr>
        <p:spPr>
          <a:xfrm>
            <a:off x="1958198" y="1508312"/>
            <a:ext cx="13232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Launch Flop</a:t>
            </a:r>
            <a:endParaRPr/>
          </a:p>
        </p:txBody>
      </p:sp>
      <p:sp>
        <p:nvSpPr>
          <p:cNvPr id="380" name="Google Shape;380;p9"/>
          <p:cNvSpPr txBox="1"/>
          <p:nvPr/>
        </p:nvSpPr>
        <p:spPr>
          <a:xfrm>
            <a:off x="6396906" y="1508312"/>
            <a:ext cx="142334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Capture Flop</a:t>
            </a:r>
            <a:endParaRPr/>
          </a:p>
        </p:txBody>
      </p:sp>
      <p:sp>
        <p:nvSpPr>
          <p:cNvPr id="381" name="Google Shape;381;p9"/>
          <p:cNvSpPr/>
          <p:nvPr/>
        </p:nvSpPr>
        <p:spPr>
          <a:xfrm>
            <a:off x="2351734" y="1664325"/>
            <a:ext cx="4278702" cy="647025"/>
          </a:xfrm>
          <a:custGeom>
            <a:rect b="b" l="l" r="r" t="t"/>
            <a:pathLst>
              <a:path extrusionOk="0" h="647025" w="4278702">
                <a:moveTo>
                  <a:pt x="0" y="647025"/>
                </a:moveTo>
                <a:cubicBezTo>
                  <a:pt x="635479" y="325691"/>
                  <a:pt x="1270959" y="4357"/>
                  <a:pt x="1984076" y="44"/>
                </a:cubicBezTo>
                <a:cubicBezTo>
                  <a:pt x="2697193" y="-4269"/>
                  <a:pt x="3487947" y="308438"/>
                  <a:pt x="4278702" y="62114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9"/>
          <p:cNvSpPr txBox="1"/>
          <p:nvPr/>
        </p:nvSpPr>
        <p:spPr>
          <a:xfrm>
            <a:off x="1499030" y="2174111"/>
            <a:ext cx="5779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9"/>
          <p:cNvSpPr txBox="1"/>
          <p:nvPr/>
        </p:nvSpPr>
        <p:spPr>
          <a:xfrm>
            <a:off x="5990493" y="2174407"/>
            <a:ext cx="559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9"/>
          <p:cNvSpPr txBox="1"/>
          <p:nvPr/>
        </p:nvSpPr>
        <p:spPr>
          <a:xfrm>
            <a:off x="902677" y="3404330"/>
            <a:ext cx="894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 txBox="1"/>
          <p:nvPr/>
        </p:nvSpPr>
        <p:spPr>
          <a:xfrm>
            <a:off x="8065478" y="2948407"/>
            <a:ext cx="378655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Setup violations can be fixed by either;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Increasing the clock period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Decreasing the delay of the data path logic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9"/>
          <p:cNvSpPr txBox="1"/>
          <p:nvPr/>
        </p:nvSpPr>
        <p:spPr>
          <a:xfrm>
            <a:off x="8218713" y="5046785"/>
            <a:ext cx="33310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≥ t</a:t>
            </a:r>
            <a:r>
              <a:rPr b="1"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combDelay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+t</a:t>
            </a:r>
            <a:r>
              <a:rPr b="1"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setup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baseline="-2500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INWEST Basic Template">
  <a:themeElements>
    <a:clrScheme name="Intel Color Palette">
      <a:dk1>
        <a:srgbClr val="000000"/>
      </a:dk1>
      <a:lt1>
        <a:srgbClr val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ntro to openlane v0.1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2021-07-25T15:51:37Z</dcterms:created>
  <dc:creator>Aireen Amir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