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media/image17.jpg" ContentType="image/jpeg"/>
  <Override PartName="/ppt/media/image18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8.jpg" ContentType="image/jpeg"/>
  <Override PartName="/ppt/media/image3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16" r:id="rId3"/>
  </p:sldMasterIdLst>
  <p:notesMasterIdLst>
    <p:notesMasterId r:id="rId20"/>
  </p:notesMasterIdLst>
  <p:handoutMasterIdLst>
    <p:handoutMasterId r:id="rId21"/>
  </p:handoutMasterIdLst>
  <p:sldIdLst>
    <p:sldId id="257" r:id="rId4"/>
    <p:sldId id="289" r:id="rId5"/>
    <p:sldId id="29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8" r:id="rId17"/>
    <p:sldId id="286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89911" autoAdjust="0"/>
  </p:normalViewPr>
  <p:slideViewPr>
    <p:cSldViewPr snapToGrid="0">
      <p:cViewPr varScale="1">
        <p:scale>
          <a:sx n="68" d="100"/>
          <a:sy n="68" d="100"/>
        </p:scale>
        <p:origin x="78" y="18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444464"/>
            <a:ext cx="11277600" cy="1001749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092899" y="5881147"/>
            <a:ext cx="2819042" cy="850667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MERL Confidential Disclosed Pursuant to NDA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D2A5DAD-AC77-4D48-A309-CC2166D9AF7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67425" y="6090709"/>
            <a:ext cx="3232598" cy="685850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https://github.com/merledu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https://www.merledupk.org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0822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077496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077496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32000">
              <a:schemeClr val="accent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3213" y="2358297"/>
            <a:ext cx="10950515" cy="1470025"/>
          </a:xfrm>
        </p:spPr>
        <p:txBody>
          <a:bodyPr lIns="0" rIns="0" anchor="b" anchorCtr="0">
            <a:noAutofit/>
          </a:bodyPr>
          <a:lstStyle>
            <a:lvl1pPr algn="l">
              <a:lnSpc>
                <a:spcPct val="80000"/>
              </a:lnSpc>
              <a:defRPr sz="3733" b="0" spc="0" baseline="0">
                <a:solidFill>
                  <a:schemeClr val="bg1">
                    <a:alpha val="90000"/>
                  </a:schemeClr>
                </a:solidFill>
                <a:latin typeface="+mj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Title 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6440" y="3874707"/>
            <a:ext cx="8440283" cy="123381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 i="0" baseline="0">
                <a:solidFill>
                  <a:schemeClr val="accent3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18pt Intel Clear </a:t>
            </a:r>
            <a:r>
              <a:rPr lang="en-US" dirty="0" err="1" smtClean="0"/>
              <a:t>Subhejhtyytygsdvfsad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521476" y="6277839"/>
            <a:ext cx="5149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" y="6283496"/>
            <a:ext cx="2157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Rev.</a:t>
            </a: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 1.0, Dr. Roomi  Naqvi</a:t>
            </a:r>
            <a:endParaRPr lang="en-US" sz="1200" b="0" dirty="0">
              <a:solidFill>
                <a:schemeClr val="bg1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635215" y="6185506"/>
            <a:ext cx="220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Intel Clear" panose="020B0604020203020204" pitchFamily="34" charset="0"/>
              </a:rPr>
              <a:t>Disclosed</a:t>
            </a:r>
            <a:r>
              <a:rPr lang="en-US" sz="1200" baseline="0" dirty="0">
                <a:solidFill>
                  <a:schemeClr val="bg1"/>
                </a:solidFill>
                <a:latin typeface="Intel Clear" panose="020B0604020203020204" pitchFamily="34" charset="0"/>
              </a:rPr>
              <a:t> Pursuant to NDA</a:t>
            </a:r>
          </a:p>
        </p:txBody>
      </p:sp>
    </p:spTree>
    <p:extLst>
      <p:ext uri="{BB962C8B-B14F-4D97-AF65-F5344CB8AC3E}">
        <p14:creationId xmlns:p14="http://schemas.microsoft.com/office/powerpoint/2010/main" val="11552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70" y="193392"/>
            <a:ext cx="11399231" cy="751841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029200"/>
          </a:xfrm>
          <a:prstGeom prst="rect">
            <a:avLst/>
          </a:prstGeo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571486" indent="-228594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914377" indent="-228594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257269" indent="-230182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591016" indent="-230182">
              <a:spcBef>
                <a:spcPts val="336"/>
              </a:spcBef>
              <a:buFont typeface="Times New Roman" panose="02020603050405020304" pitchFamily="18" charset="0"/>
              <a:buChar char="‣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143002"/>
            <a:ext cx="5384800" cy="50291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43000"/>
            <a:ext cx="53848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3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143000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6" y="1828802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1066773" indent="-380990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8542" y="1782763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8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66" y="866052"/>
            <a:ext cx="11313335" cy="5306149"/>
          </a:xfrm>
          <a:prstGeom prst="rect">
            <a:avLst/>
          </a:prstGeom>
        </p:spPr>
        <p:txBody>
          <a:bodyPr/>
          <a:lstStyle>
            <a:lvl1pPr marL="380990" indent="-380990">
              <a:spcBef>
                <a:spcPts val="576"/>
              </a:spcBef>
              <a:buFont typeface="Wingdings" panose="05000000000000000000" pitchFamily="2" charset="2"/>
              <a:buChar char="Ø"/>
              <a:tabLst>
                <a:tab pos="339717" algn="l"/>
              </a:tabLst>
              <a:defRPr sz="2400">
                <a:solidFill>
                  <a:schemeClr val="tx1"/>
                </a:solidFill>
              </a:defRPr>
            </a:lvl1pPr>
            <a:lvl2pPr marL="723882" indent="-380990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1066773" indent="-380990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406489" indent="-380990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749382" indent="-380990">
              <a:spcBef>
                <a:spcPts val="336"/>
              </a:spcBef>
              <a:buFont typeface="Wingdings" panose="05000000000000000000" pitchFamily="2" charset="2"/>
              <a:buChar char="ü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228600"/>
            <a:ext cx="10972800" cy="762000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47" y="3023524"/>
            <a:ext cx="10972800" cy="766157"/>
          </a:xfrm>
        </p:spPr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1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1" indent="0" algn="ctr">
              <a:buNone/>
              <a:defRPr sz="1600"/>
            </a:lvl5pPr>
            <a:lvl6pPr marL="2286002" indent="0" algn="ctr">
              <a:buNone/>
              <a:defRPr sz="1600"/>
            </a:lvl6pPr>
            <a:lvl7pPr marL="2743202" indent="0" algn="ctr">
              <a:buNone/>
              <a:defRPr sz="1600"/>
            </a:lvl7pPr>
            <a:lvl8pPr marL="3200401" indent="0" algn="ctr">
              <a:buNone/>
              <a:defRPr sz="1600"/>
            </a:lvl8pPr>
            <a:lvl9pPr marL="365760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0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740410"/>
            <a:ext cx="10972800" cy="4325112"/>
          </a:xfrm>
        </p:spPr>
        <p:txBody>
          <a:bodyPr/>
          <a:lstStyle>
            <a:lvl1pPr marL="365760" indent="-256032">
              <a:buFont typeface="Wingdings" panose="05000000000000000000" pitchFamily="2" charset="2"/>
              <a:buChar char="Ø"/>
              <a:defRPr/>
            </a:lvl1pPr>
            <a:lvl2pPr marL="658368" indent="-246888">
              <a:buFont typeface="Wingdings" panose="05000000000000000000" pitchFamily="2" charset="2"/>
              <a:buChar char="§"/>
              <a:defRPr/>
            </a:lvl2pPr>
            <a:lvl3pPr marL="923544" indent="-219456">
              <a:buFont typeface="Arial" panose="020B0604020202020204" pitchFamily="34" charset="0"/>
              <a:buChar char="•"/>
              <a:defRPr/>
            </a:lvl3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dirty="0" smtClean="0"/>
              <a:t>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53938" y="4736076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28"/>
          <p:cNvSpPr txBox="1">
            <a:spLocks/>
          </p:cNvSpPr>
          <p:nvPr userDrawn="1"/>
        </p:nvSpPr>
        <p:spPr>
          <a:xfrm>
            <a:off x="11083925" y="6498807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8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5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5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1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1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1" indent="0">
              <a:buNone/>
              <a:defRPr sz="2000"/>
            </a:lvl5pPr>
            <a:lvl6pPr marL="2286002" indent="0">
              <a:buNone/>
              <a:defRPr sz="2000"/>
            </a:lvl6pPr>
            <a:lvl7pPr marL="2743202" indent="0">
              <a:buNone/>
              <a:defRPr sz="2000"/>
            </a:lvl7pPr>
            <a:lvl8pPr marL="3200401" indent="0">
              <a:buNone/>
              <a:defRPr sz="2000"/>
            </a:lvl8pPr>
            <a:lvl9pPr marL="365760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8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0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4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91925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5598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600" y="1925598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4000" y="6516837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27176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81779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105" y="2425349"/>
            <a:ext cx="5388864" cy="37436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7" y="1981779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5093" y="2425349"/>
            <a:ext cx="5389033" cy="37436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mtClean="0"/>
              <a:t>MERL Confidential Disclosed Pursuant to NDA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fld id="{438A0546-F85F-4388-AC47-C40953CB6550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91925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1837" y="484263"/>
            <a:ext cx="6803136" cy="56847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15825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4000" y="6503701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507383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8662" y="1711792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" y="6499323"/>
            <a:ext cx="12190122" cy="358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smtClean="0"/>
              <a:t> Dr. </a:t>
            </a:r>
            <a:r>
              <a:rPr lang="en-US" dirty="0" err="1" smtClean="0"/>
              <a:t>Roomi</a:t>
            </a:r>
            <a:r>
              <a:rPr lang="en-US" dirty="0" smtClean="0"/>
              <a:t> Naqvi 			                  MERL Confidential	                              Accelerating</a:t>
            </a:r>
            <a:r>
              <a:rPr lang="en-US" baseline="0" dirty="0" smtClean="0"/>
              <a:t> Engineering Innovation | 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0807" y="6504694"/>
            <a:ext cx="669316" cy="353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116" y="6297593"/>
            <a:ext cx="121920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897" y="243841"/>
            <a:ext cx="11399231" cy="7518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50488" y="6354931"/>
            <a:ext cx="488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89663" y="6354932"/>
            <a:ext cx="30726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0" dirty="0">
                <a:solidFill>
                  <a:schemeClr val="bg1"/>
                </a:solidFill>
                <a:latin typeface="Intel Clear" panose="020B0604020203020204" pitchFamily="34" charset="0"/>
              </a:rPr>
              <a:t>Accelerating Engineering Innovation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8008" y="6398662"/>
            <a:ext cx="25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Intel Clear" panose="020B0604020203020204" pitchFamily="34" charset="0"/>
              </a:rPr>
              <a:t>Rev. 1.0  Dr. Roomi Naqvi</a:t>
            </a:r>
            <a:r>
              <a:rPr lang="en-US" sz="1200" b="0" dirty="0">
                <a:solidFill>
                  <a:schemeClr val="tx1"/>
                </a:solidFill>
                <a:latin typeface="Intel Clear" panose="020B0604020203020204" pitchFamily="34" charset="0"/>
              </a:rPr>
              <a:t> </a:t>
            </a:r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idx="1"/>
          </p:nvPr>
        </p:nvSpPr>
        <p:spPr>
          <a:xfrm>
            <a:off x="618008" y="1244425"/>
            <a:ext cx="10964392" cy="4931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575778" y="6405797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1628300" y="6365867"/>
            <a:ext cx="5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CB1289-EF13-449D-BC2B-759FFBC0FE46}" type="slidenum">
              <a:rPr lang="en-US" sz="1200" b="0" smtClean="0">
                <a:solidFill>
                  <a:schemeClr val="bg1"/>
                </a:solidFill>
                <a:latin typeface="Intel Clear" panose="020B0604020203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189" rtl="0" eaLnBrk="1" latinLnBrk="0" hangingPunct="1">
        <a:lnSpc>
          <a:spcPct val="100000"/>
        </a:lnSpc>
        <a:spcBef>
          <a:spcPct val="0"/>
        </a:spcBef>
        <a:buNone/>
        <a:defRPr sz="3200" b="0" i="1" kern="1200" spc="0" baseline="0">
          <a:solidFill>
            <a:schemeClr val="tx2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228594" indent="-228594" algn="l" defTabSz="457189" rtl="0" eaLnBrk="1" latinLnBrk="0" hangingPunct="1">
        <a:spcBef>
          <a:spcPts val="576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q"/>
        <a:defRPr sz="24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189" indent="-457189" algn="l" defTabSz="457189" rtl="0" eaLnBrk="1" latinLnBrk="0" hangingPunct="1"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76058" indent="-228594" algn="l" defTabSz="457189" rtl="0" eaLnBrk="1" latinLnBrk="0" hangingPunct="1">
        <a:spcBef>
          <a:spcPts val="480"/>
        </a:spcBef>
        <a:buClr>
          <a:schemeClr val="accent1"/>
        </a:buClr>
        <a:buFont typeface="Courier New" panose="02070309020205020404" pitchFamily="49" charset="0"/>
        <a:buChar char="o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14377" indent="-228594" algn="l" defTabSz="457189" rtl="0" eaLnBrk="1" latinLnBrk="0" hangingPunct="1">
        <a:spcBef>
          <a:spcPts val="432"/>
        </a:spcBef>
        <a:buClr>
          <a:schemeClr val="accent1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61840" indent="-228594" algn="l" defTabSz="457189" rtl="0" eaLnBrk="1" latinLnBrk="0" hangingPunct="1">
        <a:spcBef>
          <a:spcPts val="384"/>
        </a:spcBef>
        <a:buClr>
          <a:schemeClr val="accent1"/>
        </a:buClr>
        <a:buFont typeface="Times New Roman" panose="02020603050405020304" pitchFamily="18" charset="0"/>
        <a:buChar char="‣"/>
        <a:defRPr sz="2133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591016" indent="-228594" algn="l" defTabSz="457189" rtl="0" eaLnBrk="1" latinLnBrk="0" hangingPunct="1">
        <a:spcBef>
          <a:spcPts val="336"/>
        </a:spcBef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72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68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108">
          <p15:clr>
            <a:srgbClr val="F26B43"/>
          </p15:clr>
        </p15:guide>
        <p15:guide id="8" orient="horz" pos="540">
          <p15:clr>
            <a:srgbClr val="F26B43"/>
          </p15:clr>
        </p15:guide>
        <p15:guide id="0" orient="horz" pos="29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7/19/2021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4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7.jpg"/><Relationship Id="rId7" Type="http://schemas.openxmlformats.org/officeDocument/2006/relationships/image" Target="../media/image23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Physical Design / APR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Hafiz Wajeh ul Hasan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97519" y="6181592"/>
            <a:ext cx="2819042" cy="850667"/>
          </a:xfrm>
        </p:spPr>
        <p:txBody>
          <a:bodyPr/>
          <a:lstStyle/>
          <a:p>
            <a:r>
              <a:rPr lang="en-US" dirty="0" smtClean="0"/>
              <a:t>MERL Confidential Disclosed Pursuant to NDA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7131" y="1698171"/>
            <a:ext cx="579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Workshop Session 1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364058"/>
            <a:ext cx="10972800" cy="1066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3000"/>
                <a:ext cx="6410848" cy="165044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Logic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Schematic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 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3000"/>
                <a:ext cx="6410848" cy="1650443"/>
              </a:xfrm>
              <a:blipFill>
                <a:blip r:embed="rId2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4"/>
          <a:stretch/>
        </p:blipFill>
        <p:spPr>
          <a:xfrm>
            <a:off x="5134847" y="1615744"/>
            <a:ext cx="1465739" cy="66786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23" y="2773346"/>
            <a:ext cx="2899235" cy="293411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392165" y="4240404"/>
            <a:ext cx="3027807" cy="20096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62633" y="3840196"/>
            <a:ext cx="2813539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Stick Diagram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16463" y="3032161"/>
            <a:ext cx="2558981" cy="60959"/>
          </a:xfrm>
          <a:prstGeom prst="rect">
            <a:avLst/>
          </a:prstGeom>
          <a:solidFill>
            <a:srgbClr val="0070C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6463" y="5719089"/>
            <a:ext cx="2558981" cy="60959"/>
          </a:xfrm>
          <a:prstGeom prst="rect">
            <a:avLst/>
          </a:prstGeom>
          <a:solidFill>
            <a:srgbClr val="0070C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84419" y="2728092"/>
                <a:ext cx="2023068" cy="200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33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333" i="1" baseline="-25000">
                          <a:latin typeface="Cambria Math" panose="02040503050406030204" pitchFamily="18" charset="0"/>
                        </a:rPr>
                        <m:t>𝐷𝐷</m:t>
                      </m:r>
                    </m:oMath>
                  </m:oMathPara>
                </a14:m>
                <a:endParaRPr lang="en-US" sz="1333" baseline="-25000" dirty="0" err="1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419" y="2728092"/>
                <a:ext cx="2023068" cy="200696"/>
              </a:xfrm>
              <a:prstGeom prst="rect">
                <a:avLst/>
              </a:prstGeom>
              <a:blipFill>
                <a:blip r:embed="rId5"/>
                <a:stretch>
                  <a:fillRect b="-218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884419" y="5850279"/>
                <a:ext cx="2023068" cy="200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33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333" i="1" baseline="-25000"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lang="en-US" sz="1333" baseline="-25000" dirty="0" err="1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419" y="5850279"/>
                <a:ext cx="2023068" cy="200696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916994" y="5838655"/>
            <a:ext cx="3228871" cy="2051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333" dirty="0"/>
              <a:t>We start by drawing the power and ground</a:t>
            </a:r>
          </a:p>
        </p:txBody>
      </p:sp>
      <p:sp>
        <p:nvSpPr>
          <p:cNvPr id="4" name="Rectangle 3"/>
          <p:cNvSpPr/>
          <p:nvPr/>
        </p:nvSpPr>
        <p:spPr>
          <a:xfrm>
            <a:off x="9089335" y="3405845"/>
            <a:ext cx="1655703" cy="1835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89335" y="5206062"/>
            <a:ext cx="1655703" cy="218972"/>
          </a:xfrm>
          <a:prstGeom prst="rect">
            <a:avLst/>
          </a:prstGeom>
          <a:solidFill>
            <a:srgbClr val="FFFF0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25899" y="3232787"/>
            <a:ext cx="161820" cy="2346632"/>
          </a:xfrm>
          <a:prstGeom prst="rect">
            <a:avLst/>
          </a:prstGeom>
          <a:solidFill>
            <a:srgbClr val="FF000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8950431" y="3284345"/>
            <a:ext cx="543069" cy="60959"/>
          </a:xfrm>
          <a:prstGeom prst="rect">
            <a:avLst/>
          </a:prstGeom>
          <a:solidFill>
            <a:srgbClr val="0070C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8941666" y="5450142"/>
            <a:ext cx="543069" cy="60959"/>
          </a:xfrm>
          <a:prstGeom prst="rect">
            <a:avLst/>
          </a:prstGeom>
          <a:solidFill>
            <a:srgbClr val="0070C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9558575" y="4383194"/>
            <a:ext cx="2022720" cy="60959"/>
          </a:xfrm>
          <a:prstGeom prst="rect">
            <a:avLst/>
          </a:prstGeom>
          <a:solidFill>
            <a:srgbClr val="0070C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0800000">
            <a:off x="10539456" y="4327705"/>
            <a:ext cx="543069" cy="60959"/>
          </a:xfrm>
          <a:prstGeom prst="rect">
            <a:avLst/>
          </a:prstGeom>
          <a:solidFill>
            <a:srgbClr val="0070C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9428460" y="3959432"/>
            <a:ext cx="160467" cy="838717"/>
          </a:xfrm>
          <a:prstGeom prst="rect">
            <a:avLst/>
          </a:prstGeom>
          <a:solidFill>
            <a:srgbClr val="FF000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26716" y="4041125"/>
            <a:ext cx="574003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49917" y="4046633"/>
            <a:ext cx="574003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out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90198" y="5736062"/>
            <a:ext cx="3228871" cy="4102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333" dirty="0"/>
              <a:t>Next we would draw the transistors, NMOS at the bottom and PMOS at the top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6994" y="5736061"/>
            <a:ext cx="3228871" cy="4102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333" dirty="0"/>
              <a:t>Now making the connection of Power and Ground to the transistors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48127" y="5755351"/>
            <a:ext cx="3304919" cy="4102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333" dirty="0"/>
              <a:t>Drawing the input and the output</a:t>
            </a:r>
          </a:p>
          <a:p>
            <a:pPr algn="ctr"/>
            <a:endParaRPr lang="en-US" sz="1333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8" t="9057" r="34237"/>
          <a:stretch/>
        </p:blipFill>
        <p:spPr>
          <a:xfrm>
            <a:off x="8547798" y="2712581"/>
            <a:ext cx="3004651" cy="338704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306985" y="3870458"/>
            <a:ext cx="3304919" cy="3282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133" dirty="0"/>
              <a:t>Actual Layout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61469" y="5206063"/>
            <a:ext cx="3979148" cy="1090904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7" y="2683815"/>
            <a:ext cx="2812288" cy="3348736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0745038" y="919219"/>
            <a:ext cx="1227660" cy="336350"/>
          </a:xfrm>
          <a:prstGeom prst="rect">
            <a:avLst/>
          </a:prstGeom>
          <a:solidFill>
            <a:srgbClr val="0070C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METAL</a:t>
            </a:r>
            <a:endParaRPr lang="en-US" sz="1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745038" y="1321197"/>
            <a:ext cx="1227660" cy="336350"/>
          </a:xfrm>
          <a:prstGeom prst="rect">
            <a:avLst/>
          </a:prstGeom>
          <a:solidFill>
            <a:srgbClr val="FF000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POLY</a:t>
            </a:r>
            <a:endParaRPr lang="en-US" sz="1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745038" y="1724937"/>
            <a:ext cx="1219731" cy="34348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P Diff</a:t>
            </a:r>
            <a:endParaRPr lang="en-US" sz="1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745038" y="2121780"/>
            <a:ext cx="1219731" cy="342498"/>
          </a:xfrm>
          <a:prstGeom prst="rect">
            <a:avLst/>
          </a:prstGeom>
          <a:solidFill>
            <a:srgbClr val="FFFF0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Intel Clear" panose="020B0604020203020204" pitchFamily="34" charset="0"/>
              </a:rPr>
              <a:t>N Diff</a:t>
            </a:r>
            <a:endParaRPr lang="en-US" sz="1400" i="1" dirty="0">
              <a:solidFill>
                <a:schemeClr val="tx1"/>
              </a:solidFill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 animBg="1"/>
      <p:bldP spid="16" grpId="0" animBg="1"/>
      <p:bldP spid="17" grpId="0"/>
      <p:bldP spid="18" grpId="0"/>
      <p:bldP spid="20" grpId="0"/>
      <p:bldP spid="4" grpId="0" animBg="1"/>
      <p:bldP spid="19" grpId="0" animBg="1"/>
      <p:bldP spid="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8" grpId="0"/>
      <p:bldP spid="28" grpId="0"/>
      <p:bldP spid="30" grpId="0" animBg="1"/>
      <p:bldP spid="31" grpId="0" animBg="1"/>
      <p:bldP spid="32" grpId="0" animBg="1"/>
      <p:bldP spid="35" grpId="0" animBg="1"/>
      <p:bldP spid="10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497903"/>
            <a:ext cx="10972800" cy="79724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3000"/>
                <a:ext cx="6410848" cy="165044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Logic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Schematic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 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3000"/>
                <a:ext cx="6410848" cy="1650443"/>
              </a:xfrm>
              <a:blipFill>
                <a:blip r:embed="rId2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3898858" y="4240405"/>
            <a:ext cx="3027807" cy="20096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9295" y="3891362"/>
            <a:ext cx="2813539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Stick Diagram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6994" y="5838655"/>
            <a:ext cx="3228871" cy="2051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333" dirty="0"/>
              <a:t>We start by drawing the power and ground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84534" y="5335472"/>
            <a:ext cx="3228871" cy="82048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333" dirty="0"/>
              <a:t>Next we would draw the transistors, NMOS at the bottom and PMOS at the top.</a:t>
            </a:r>
          </a:p>
          <a:p>
            <a:pPr algn="ctr"/>
            <a:r>
              <a:rPr lang="en-US" sz="1333" dirty="0"/>
              <a:t>This time we would have 2 NMOSs and 2 PMOSs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84534" y="5202813"/>
            <a:ext cx="3228871" cy="102560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333" dirty="0"/>
              <a:t>Now making the connection of Power and Ground to the transistors</a:t>
            </a:r>
          </a:p>
          <a:p>
            <a:pPr algn="ctr"/>
            <a:r>
              <a:rPr lang="en-US" sz="1333" dirty="0"/>
              <a:t>This time we have 3 connections to Power and Ground</a:t>
            </a:r>
          </a:p>
          <a:p>
            <a:pPr algn="ctr"/>
            <a:endParaRPr lang="en-US" sz="1333" dirty="0"/>
          </a:p>
        </p:txBody>
      </p:sp>
      <p:sp>
        <p:nvSpPr>
          <p:cNvPr id="32" name="TextBox 31"/>
          <p:cNvSpPr txBox="1"/>
          <p:nvPr/>
        </p:nvSpPr>
        <p:spPr>
          <a:xfrm>
            <a:off x="4893874" y="4810073"/>
            <a:ext cx="3304919" cy="143584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endParaRPr lang="en-US" sz="1333" dirty="0"/>
          </a:p>
          <a:p>
            <a:pPr algn="ctr"/>
            <a:endParaRPr lang="en-US" sz="1333" dirty="0"/>
          </a:p>
          <a:p>
            <a:pPr algn="ctr"/>
            <a:endParaRPr lang="en-US" sz="1333" dirty="0"/>
          </a:p>
          <a:p>
            <a:pPr algn="ctr"/>
            <a:r>
              <a:rPr lang="en-US" sz="1333" dirty="0"/>
              <a:t>Drawing the input and the output</a:t>
            </a:r>
          </a:p>
          <a:p>
            <a:pPr algn="ctr"/>
            <a:endParaRPr lang="en-US" sz="1333" dirty="0"/>
          </a:p>
          <a:p>
            <a:pPr algn="ctr"/>
            <a:endParaRPr lang="en-US" sz="1333" dirty="0"/>
          </a:p>
          <a:p>
            <a:pPr algn="ctr"/>
            <a:endParaRPr lang="en-US" sz="1333" dirty="0"/>
          </a:p>
        </p:txBody>
      </p:sp>
      <p:sp>
        <p:nvSpPr>
          <p:cNvPr id="35" name="TextBox 34"/>
          <p:cNvSpPr txBox="1"/>
          <p:nvPr/>
        </p:nvSpPr>
        <p:spPr>
          <a:xfrm>
            <a:off x="3780794" y="3898165"/>
            <a:ext cx="3304919" cy="3282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133" dirty="0"/>
              <a:t>Actual Layout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01270" y="5150568"/>
            <a:ext cx="3979148" cy="1090904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79635" y="1172913"/>
            <a:ext cx="51176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11" y="1537267"/>
            <a:ext cx="1751248" cy="6304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535" y="2788930"/>
            <a:ext cx="2612656" cy="290295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8284180" y="2943083"/>
            <a:ext cx="3404641" cy="88477"/>
          </a:xfrm>
          <a:prstGeom prst="rect">
            <a:avLst/>
          </a:prstGeom>
          <a:solidFill>
            <a:srgbClr val="0071C5"/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041810" y="2681063"/>
                <a:ext cx="2023068" cy="200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33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333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𝐷𝐷</m:t>
                      </m:r>
                    </m:oMath>
                  </m:oMathPara>
                </a14:m>
                <a:endParaRPr lang="en-US" sz="1333" baseline="-25000" dirty="0" err="1">
                  <a:solidFill>
                    <a:prstClr val="black"/>
                  </a:solidFill>
                  <a:latin typeface="Intel Clear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810" y="2681063"/>
                <a:ext cx="2023068" cy="200696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000269" y="5814408"/>
                <a:ext cx="2023068" cy="200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33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333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lang="en-US" sz="1333" baseline="-25000" dirty="0" err="1">
                  <a:solidFill>
                    <a:prstClr val="black"/>
                  </a:solidFill>
                  <a:latin typeface="Intel Clear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269" y="5814408"/>
                <a:ext cx="2023068" cy="200696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8695009" y="3316769"/>
            <a:ext cx="2566897" cy="169384"/>
          </a:xfrm>
          <a:prstGeom prst="rect">
            <a:avLst/>
          </a:prstGeom>
          <a:solidFill>
            <a:srgbClr val="C3D600">
              <a:lumMod val="75000"/>
            </a:srgbClr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95009" y="5116986"/>
            <a:ext cx="2466191" cy="171657"/>
          </a:xfrm>
          <a:prstGeom prst="rect">
            <a:avLst/>
          </a:prstGeom>
          <a:solidFill>
            <a:srgbClr val="FFFF00"/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493617" y="3143709"/>
            <a:ext cx="161820" cy="2346632"/>
          </a:xfrm>
          <a:prstGeom prst="rect">
            <a:avLst/>
          </a:prstGeom>
          <a:solidFill>
            <a:srgbClr val="FC4C02"/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8618148" y="3195267"/>
            <a:ext cx="543069" cy="60959"/>
          </a:xfrm>
          <a:prstGeom prst="rect">
            <a:avLst/>
          </a:prstGeom>
          <a:solidFill>
            <a:srgbClr val="0071C5"/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8609383" y="5361065"/>
            <a:ext cx="543069" cy="60959"/>
          </a:xfrm>
          <a:prstGeom prst="rect">
            <a:avLst/>
          </a:prstGeom>
          <a:solidFill>
            <a:srgbClr val="0071C5"/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0800000">
            <a:off x="10521684" y="4740726"/>
            <a:ext cx="543069" cy="60959"/>
          </a:xfrm>
          <a:prstGeom prst="rect">
            <a:avLst/>
          </a:prstGeom>
          <a:solidFill>
            <a:srgbClr val="0071C5"/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9155844" y="3476615"/>
            <a:ext cx="160467" cy="838717"/>
          </a:xfrm>
          <a:prstGeom prst="rect">
            <a:avLst/>
          </a:prstGeom>
          <a:solidFill>
            <a:srgbClr val="FC4C02"/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313621" y="4017607"/>
            <a:ext cx="574003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Intel Clear"/>
              </a:rPr>
              <a:t>B</a:t>
            </a:r>
            <a:endParaRPr lang="en-US" sz="1400" baseline="-25000" dirty="0">
              <a:solidFill>
                <a:prstClr val="black"/>
              </a:solidFill>
              <a:latin typeface="Intel Clea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143657" y="4564671"/>
            <a:ext cx="574003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Intel Clear"/>
              </a:rPr>
              <a:t>V</a:t>
            </a:r>
            <a:r>
              <a:rPr lang="en-US" sz="1400" baseline="-25000" dirty="0">
                <a:solidFill>
                  <a:prstClr val="black"/>
                </a:solidFill>
                <a:latin typeface="Intel Clear"/>
              </a:rPr>
              <a:t>out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289849" y="3157469"/>
            <a:ext cx="161820" cy="2346632"/>
          </a:xfrm>
          <a:prstGeom prst="rect">
            <a:avLst/>
          </a:prstGeom>
          <a:solidFill>
            <a:srgbClr val="FC4C02"/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10762315" y="3469706"/>
            <a:ext cx="160467" cy="838717"/>
          </a:xfrm>
          <a:prstGeom prst="rect">
            <a:avLst/>
          </a:prstGeom>
          <a:solidFill>
            <a:srgbClr val="FC4C02"/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561589" y="4002355"/>
            <a:ext cx="574003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Intel Clear"/>
              </a:rPr>
              <a:t>A</a:t>
            </a:r>
            <a:endParaRPr lang="en-US" sz="1400" baseline="-25000" dirty="0">
              <a:solidFill>
                <a:prstClr val="black"/>
              </a:solidFill>
              <a:latin typeface="Intel Clear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10675606" y="3182709"/>
            <a:ext cx="543069" cy="60959"/>
          </a:xfrm>
          <a:prstGeom prst="rect">
            <a:avLst/>
          </a:prstGeom>
          <a:solidFill>
            <a:srgbClr val="0071C5"/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10669282" y="4986629"/>
            <a:ext cx="543069" cy="60959"/>
          </a:xfrm>
          <a:prstGeom prst="rect">
            <a:avLst/>
          </a:prstGeom>
          <a:solidFill>
            <a:srgbClr val="0071C5"/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0800000">
            <a:off x="9887115" y="4740725"/>
            <a:ext cx="1079144" cy="60959"/>
          </a:xfrm>
          <a:prstGeom prst="rect">
            <a:avLst/>
          </a:prstGeom>
          <a:solidFill>
            <a:srgbClr val="0071C5"/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 rot="5400000">
            <a:off x="9189759" y="4043147"/>
            <a:ext cx="1456117" cy="60959"/>
          </a:xfrm>
          <a:prstGeom prst="rect">
            <a:avLst/>
          </a:prstGeom>
          <a:solidFill>
            <a:srgbClr val="0071C5"/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76136" y="5663079"/>
            <a:ext cx="3404641" cy="88477"/>
          </a:xfrm>
          <a:prstGeom prst="rect">
            <a:avLst/>
          </a:prstGeom>
          <a:solidFill>
            <a:srgbClr val="0071C5"/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2400" i="1" kern="0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8" y="2686975"/>
            <a:ext cx="3446272" cy="33568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6098" y="2448353"/>
            <a:ext cx="3692901" cy="35797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0745038" y="919219"/>
            <a:ext cx="1227660" cy="336350"/>
          </a:xfrm>
          <a:prstGeom prst="rect">
            <a:avLst/>
          </a:prstGeom>
          <a:solidFill>
            <a:srgbClr val="0070C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METAL</a:t>
            </a:r>
            <a:endParaRPr lang="en-US" sz="1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745038" y="1321197"/>
            <a:ext cx="1227660" cy="336350"/>
          </a:xfrm>
          <a:prstGeom prst="rect">
            <a:avLst/>
          </a:prstGeom>
          <a:solidFill>
            <a:srgbClr val="FF000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POLY</a:t>
            </a:r>
            <a:endParaRPr lang="en-US" sz="1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745038" y="1724937"/>
            <a:ext cx="1219731" cy="34348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P Diff</a:t>
            </a:r>
            <a:endParaRPr lang="en-US" sz="1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745038" y="2121780"/>
            <a:ext cx="1219731" cy="342498"/>
          </a:xfrm>
          <a:prstGeom prst="rect">
            <a:avLst/>
          </a:prstGeom>
          <a:solidFill>
            <a:srgbClr val="FFFF00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Intel Clear" panose="020B0604020203020204" pitchFamily="34" charset="0"/>
              </a:rPr>
              <a:t>N Diff</a:t>
            </a:r>
            <a:endParaRPr lang="en-US" sz="1400" i="1" dirty="0">
              <a:solidFill>
                <a:schemeClr val="tx1"/>
              </a:solidFill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9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20" grpId="0"/>
      <p:bldP spid="30" grpId="0" animBg="1"/>
      <p:bldP spid="31" grpId="0" animBg="1"/>
      <p:bldP spid="32" grpId="0" animBg="1"/>
      <p:bldP spid="35" grpId="0" animBg="1"/>
      <p:bldP spid="10" grpId="0" animBg="1"/>
      <p:bldP spid="38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52" grpId="0" animBg="1"/>
      <p:bldP spid="53" grpId="0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9125" y="1366279"/>
                <a:ext cx="6410848" cy="165044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Logic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Schematic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 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366279"/>
                <a:ext cx="6410848" cy="1650443"/>
              </a:xfrm>
              <a:blipFill>
                <a:blip r:embed="rId2"/>
                <a:stretch>
                  <a:fillRect t="-3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3898858" y="4240405"/>
            <a:ext cx="3027807" cy="20096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9295" y="3891362"/>
            <a:ext cx="2813539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Stick Diagram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064785" y="1372810"/>
            <a:ext cx="823372" cy="27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70" y="1750098"/>
            <a:ext cx="1564695" cy="65195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74" y="2597354"/>
            <a:ext cx="2250071" cy="33262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11291" y="2578181"/>
            <a:ext cx="1824445" cy="2954655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18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433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497903"/>
            <a:ext cx="10972800" cy="6516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9531"/>
            <a:ext cx="10972800" cy="53818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APR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lace and Route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standard cells 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 the standard cells together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APR?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Lets have a look at the following design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designs are too big,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tedious to draw the layout manually 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5011" y="2895743"/>
            <a:ext cx="4646989" cy="28732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last design we did had </a:t>
            </a:r>
            <a:r>
              <a:rPr lang="en-US" sz="18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279995</a:t>
            </a: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Gates</a:t>
            </a:r>
          </a:p>
          <a:p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yourself placing and routing near 300,000 Gates</a:t>
            </a:r>
          </a:p>
          <a:p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18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have an overview of the APR flow</a:t>
            </a:r>
          </a:p>
          <a:p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30" y="3389003"/>
            <a:ext cx="5185353" cy="2334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607" y="3899051"/>
            <a:ext cx="931844" cy="9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88" y="428232"/>
            <a:ext cx="2406585" cy="6485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 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93075" y="1310185"/>
            <a:ext cx="13647" cy="47767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04329" y="1310185"/>
            <a:ext cx="13647" cy="47767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041281" y="1310185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Intel Clear" panose="020B0604020203020204" pitchFamily="34" charset="0"/>
              </a:rPr>
              <a:t>Architectural Design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41280" y="2087619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Intel Clear" panose="020B0604020203020204" pitchFamily="34" charset="0"/>
              </a:rPr>
              <a:t>RTL </a:t>
            </a:r>
            <a:r>
              <a:rPr lang="en-US" sz="1600" i="1" dirty="0" smtClean="0">
                <a:solidFill>
                  <a:schemeClr val="tx1"/>
                </a:solidFill>
                <a:latin typeface="Intel Clear" panose="020B0604020203020204" pitchFamily="34" charset="0"/>
              </a:rPr>
              <a:t>Design</a:t>
            </a:r>
            <a:endParaRPr lang="en-US" sz="1600" i="1" dirty="0">
              <a:solidFill>
                <a:schemeClr val="tx1"/>
              </a:solidFill>
              <a:latin typeface="Intel Clear" panose="020B0604020203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41279" y="2837756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Intel Clear" panose="020B0604020203020204" pitchFamily="34" charset="0"/>
              </a:rPr>
              <a:t>Synthesis</a:t>
            </a:r>
            <a:endParaRPr lang="en-US" sz="1600" i="1" dirty="0">
              <a:solidFill>
                <a:schemeClr val="tx1"/>
              </a:solidFill>
              <a:latin typeface="Intel Clear" panose="020B0604020203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41279" y="3615190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Intel Clear" panose="020B0604020203020204" pitchFamily="34" charset="0"/>
              </a:rPr>
              <a:t>Physical </a:t>
            </a:r>
            <a:r>
              <a:rPr lang="en-US" sz="1600" i="1" dirty="0" smtClean="0">
                <a:solidFill>
                  <a:schemeClr val="tx1"/>
                </a:solidFill>
                <a:latin typeface="Intel Clear" panose="020B0604020203020204" pitchFamily="34" charset="0"/>
              </a:rPr>
              <a:t>Design/APR</a:t>
            </a:r>
            <a:endParaRPr lang="en-US" sz="1600" i="1" dirty="0">
              <a:solidFill>
                <a:schemeClr val="tx1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 flipH="1">
            <a:off x="8775422" y="1914560"/>
            <a:ext cx="1" cy="173059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8775421" y="2691994"/>
            <a:ext cx="1" cy="145762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>
            <a:off x="8775421" y="3442131"/>
            <a:ext cx="0" cy="173059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041279" y="4354555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Intel Clear" panose="020B0604020203020204" pitchFamily="34" charset="0"/>
              </a:rPr>
              <a:t>DRC LVS Checks</a:t>
            </a:r>
            <a:endParaRPr lang="en-US" sz="1600" i="1" dirty="0">
              <a:solidFill>
                <a:schemeClr val="tx1"/>
              </a:solidFill>
              <a:latin typeface="Intel Clear" panose="020B0604020203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041279" y="5106179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Intel Clear" panose="020B0604020203020204" pitchFamily="34" charset="0"/>
              </a:rPr>
              <a:t>Fabrication</a:t>
            </a:r>
            <a:endParaRPr lang="en-US" sz="1600" i="1" dirty="0">
              <a:solidFill>
                <a:schemeClr val="tx1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24" name="Straight Arrow Connector 23"/>
          <p:cNvCxnSpPr>
            <a:stCxn id="11" idx="2"/>
            <a:endCxn id="20" idx="0"/>
          </p:cNvCxnSpPr>
          <p:nvPr/>
        </p:nvCxnSpPr>
        <p:spPr>
          <a:xfrm>
            <a:off x="8775421" y="4219565"/>
            <a:ext cx="0" cy="13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21" idx="0"/>
          </p:cNvCxnSpPr>
          <p:nvPr/>
        </p:nvCxnSpPr>
        <p:spPr>
          <a:xfrm>
            <a:off x="8775421" y="4958930"/>
            <a:ext cx="0" cy="1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509563" y="1811317"/>
            <a:ext cx="1029147" cy="18038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509563" y="4207306"/>
            <a:ext cx="1029147" cy="12010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538712" y="1785431"/>
            <a:ext cx="1468284" cy="6043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Floorplan</a:t>
            </a:r>
            <a:endParaRPr lang="en-US" sz="16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538712" y="4844915"/>
            <a:ext cx="1468284" cy="6043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Routing</a:t>
            </a:r>
            <a:endParaRPr lang="en-US" sz="16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538713" y="2742806"/>
            <a:ext cx="1468284" cy="6043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Placement</a:t>
            </a:r>
            <a:endParaRPr lang="en-US" sz="16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538713" y="3825610"/>
            <a:ext cx="1468284" cy="6043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Clock Tree Synthesis [CTS]</a:t>
            </a:r>
            <a:endParaRPr lang="en-US" sz="12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5091" y="4319760"/>
            <a:ext cx="2361063" cy="21008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29553" y="1501253"/>
            <a:ext cx="5049672" cy="458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729553" y="1846994"/>
            <a:ext cx="50496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29553" y="2341363"/>
            <a:ext cx="50496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29553" y="2816609"/>
            <a:ext cx="50496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729553" y="3326033"/>
            <a:ext cx="50496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729553" y="3802996"/>
            <a:ext cx="50496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729553" y="4319760"/>
            <a:ext cx="50496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29553" y="4837415"/>
            <a:ext cx="50496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29553" y="5301480"/>
            <a:ext cx="50496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729553" y="5810682"/>
            <a:ext cx="50496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55092" y="5911185"/>
            <a:ext cx="600502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5088" y="5401760"/>
            <a:ext cx="818865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55594" y="5921356"/>
            <a:ext cx="974666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5088" y="4882166"/>
            <a:ext cx="641445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55088" y="4385847"/>
            <a:ext cx="1008796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NAND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730260" y="5911185"/>
            <a:ext cx="639173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60422" y="5411930"/>
            <a:ext cx="785891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958295" y="2329864"/>
            <a:ext cx="974666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455978" y="4803169"/>
            <a:ext cx="974666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387849" y="1843121"/>
            <a:ext cx="974666" cy="4931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012062" y="4307475"/>
            <a:ext cx="974666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254389" y="3314157"/>
            <a:ext cx="974666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898693" y="5281855"/>
            <a:ext cx="974666" cy="52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790406" y="2320047"/>
            <a:ext cx="1008796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NAND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199821" y="3303352"/>
            <a:ext cx="1008796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NAND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812980" y="3307535"/>
            <a:ext cx="818865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038101" y="1823485"/>
            <a:ext cx="818865" cy="5229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939495" y="4321212"/>
            <a:ext cx="785891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580482" y="4306924"/>
            <a:ext cx="785891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580482" y="2359324"/>
            <a:ext cx="639173" cy="4538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555225" y="5279753"/>
            <a:ext cx="600502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447533" y="3314157"/>
            <a:ext cx="600502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463844" y="1823485"/>
            <a:ext cx="600502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31" idx="2"/>
            <a:endCxn id="37" idx="0"/>
          </p:cNvCxnSpPr>
          <p:nvPr/>
        </p:nvCxnSpPr>
        <p:spPr>
          <a:xfrm>
            <a:off x="11272854" y="2389806"/>
            <a:ext cx="1" cy="35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7" idx="2"/>
            <a:endCxn id="38" idx="0"/>
          </p:cNvCxnSpPr>
          <p:nvPr/>
        </p:nvCxnSpPr>
        <p:spPr>
          <a:xfrm>
            <a:off x="11272855" y="3347181"/>
            <a:ext cx="0" cy="47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8" idx="2"/>
            <a:endCxn id="32" idx="0"/>
          </p:cNvCxnSpPr>
          <p:nvPr/>
        </p:nvCxnSpPr>
        <p:spPr>
          <a:xfrm flipH="1">
            <a:off x="11272854" y="4429985"/>
            <a:ext cx="1" cy="41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132138" y="1023696"/>
            <a:ext cx="2858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CONTAINING STANDARD CELLS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138641" y="4319760"/>
            <a:ext cx="641445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889736" y="2804734"/>
            <a:ext cx="641445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862184" y="2798315"/>
            <a:ext cx="974666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</a:t>
            </a:r>
            <a:endParaRPr lang="en-US" dirty="0"/>
          </a:p>
        </p:txBody>
      </p:sp>
      <p:sp>
        <p:nvSpPr>
          <p:cNvPr id="89" name="Up Arrow 88"/>
          <p:cNvSpPr/>
          <p:nvPr/>
        </p:nvSpPr>
        <p:spPr>
          <a:xfrm>
            <a:off x="5048035" y="6097071"/>
            <a:ext cx="206354" cy="290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180265" y="6121146"/>
            <a:ext cx="61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89" idx="0"/>
            <a:endCxn id="68" idx="2"/>
          </p:cNvCxnSpPr>
          <p:nvPr/>
        </p:nvCxnSpPr>
        <p:spPr>
          <a:xfrm flipH="1" flipV="1">
            <a:off x="4386026" y="5810682"/>
            <a:ext cx="765186" cy="28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0"/>
            <a:endCxn id="66" idx="2"/>
          </p:cNvCxnSpPr>
          <p:nvPr/>
        </p:nvCxnSpPr>
        <p:spPr>
          <a:xfrm flipH="1" flipV="1">
            <a:off x="3499395" y="4816899"/>
            <a:ext cx="1651817" cy="128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0"/>
            <a:endCxn id="64" idx="2"/>
          </p:cNvCxnSpPr>
          <p:nvPr/>
        </p:nvCxnSpPr>
        <p:spPr>
          <a:xfrm flipV="1">
            <a:off x="5151212" y="5312593"/>
            <a:ext cx="1792099" cy="78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9" idx="0"/>
            <a:endCxn id="67" idx="2"/>
          </p:cNvCxnSpPr>
          <p:nvPr/>
        </p:nvCxnSpPr>
        <p:spPr>
          <a:xfrm flipV="1">
            <a:off x="5151212" y="3823581"/>
            <a:ext cx="590510" cy="227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0"/>
            <a:endCxn id="88" idx="2"/>
          </p:cNvCxnSpPr>
          <p:nvPr/>
        </p:nvCxnSpPr>
        <p:spPr>
          <a:xfrm flipH="1" flipV="1">
            <a:off x="4349517" y="3307739"/>
            <a:ext cx="801695" cy="278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9" idx="0"/>
            <a:endCxn id="63" idx="2"/>
          </p:cNvCxnSpPr>
          <p:nvPr/>
        </p:nvCxnSpPr>
        <p:spPr>
          <a:xfrm flipH="1" flipV="1">
            <a:off x="3445628" y="2839288"/>
            <a:ext cx="1705584" cy="32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9" idx="0"/>
            <a:endCxn id="65" idx="2"/>
          </p:cNvCxnSpPr>
          <p:nvPr/>
        </p:nvCxnSpPr>
        <p:spPr>
          <a:xfrm flipV="1">
            <a:off x="5151212" y="2336264"/>
            <a:ext cx="1723970" cy="376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86026" y="4829184"/>
            <a:ext cx="73337" cy="4722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463388" y="3832486"/>
            <a:ext cx="73337" cy="4722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518229" y="3831952"/>
            <a:ext cx="73337" cy="4722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 rot="16200000">
            <a:off x="5072839" y="5298316"/>
            <a:ext cx="73337" cy="4722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270631" y="5100136"/>
            <a:ext cx="73337" cy="4722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 rot="16200000">
            <a:off x="5822346" y="4529025"/>
            <a:ext cx="87003" cy="11790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6172939" y="1883715"/>
            <a:ext cx="70367" cy="3594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516649" y="2836305"/>
            <a:ext cx="73337" cy="4722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 rot="16200000">
            <a:off x="6115956" y="4135253"/>
            <a:ext cx="79925" cy="8491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249293" y="2838157"/>
            <a:ext cx="73337" cy="4722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409264" y="2344432"/>
            <a:ext cx="73337" cy="4722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597366" y="3836928"/>
            <a:ext cx="73337" cy="4722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060182" y="2823927"/>
            <a:ext cx="73337" cy="4722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991230" y="1947123"/>
            <a:ext cx="1053997" cy="1799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 rot="16200000">
            <a:off x="1182694" y="3747870"/>
            <a:ext cx="3763432" cy="161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977848" y="5551724"/>
            <a:ext cx="919157" cy="1799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235024" y="3465028"/>
            <a:ext cx="576303" cy="1799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 rot="5400000">
            <a:off x="6724659" y="4227580"/>
            <a:ext cx="997631" cy="1799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836306" y="2987529"/>
            <a:ext cx="1049046" cy="1710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155727" y="5560019"/>
            <a:ext cx="842286" cy="6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 rot="5400000">
            <a:off x="6828639" y="5442633"/>
            <a:ext cx="319810" cy="47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8047646" y="2843459"/>
            <a:ext cx="1468284" cy="6043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475395" y="990514"/>
            <a:ext cx="1803314" cy="4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Floorplan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228901" y="988042"/>
            <a:ext cx="2363957" cy="4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634033" y="1028391"/>
            <a:ext cx="1652573" cy="4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704111" y="982931"/>
            <a:ext cx="1808761" cy="4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895871" y="2122811"/>
            <a:ext cx="978902" cy="5256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NAND2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30219" y="2124846"/>
            <a:ext cx="763853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OR3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867800" y="2147494"/>
            <a:ext cx="695846" cy="5089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XOR2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1697331" y="1619487"/>
            <a:ext cx="818865" cy="5280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AND4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895871" y="1619489"/>
            <a:ext cx="807590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NOR3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130655" y="1619491"/>
            <a:ext cx="775910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XNOR</a:t>
            </a:r>
            <a:endParaRPr lang="en-US" dirty="0"/>
          </a:p>
        </p:txBody>
      </p:sp>
      <p:cxnSp>
        <p:nvCxnSpPr>
          <p:cNvPr id="144" name="Straight Arrow Connector 143"/>
          <p:cNvCxnSpPr>
            <a:stCxn id="128" idx="1"/>
          </p:cNvCxnSpPr>
          <p:nvPr/>
        </p:nvCxnSpPr>
        <p:spPr>
          <a:xfrm flipH="1">
            <a:off x="2470245" y="3150430"/>
            <a:ext cx="5586833" cy="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8049179" y="1317304"/>
            <a:ext cx="1468284" cy="6043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8049179" y="2085599"/>
            <a:ext cx="1468284" cy="6043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8034913" y="3620639"/>
            <a:ext cx="1468284" cy="6043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10538276" y="1799104"/>
            <a:ext cx="1468284" cy="6043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>
            <a:off x="10538276" y="2738900"/>
            <a:ext cx="1468284" cy="6043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10532347" y="3812776"/>
            <a:ext cx="1468284" cy="6043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10537717" y="4844914"/>
            <a:ext cx="1468284" cy="6043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8054516" y="4346902"/>
            <a:ext cx="1468284" cy="6043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8039290" y="5093920"/>
            <a:ext cx="1468284" cy="6043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861" y="1804846"/>
            <a:ext cx="4353227" cy="421765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315494" y="833666"/>
            <a:ext cx="3307594" cy="62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1" t="36" r="18097" b="1"/>
          <a:stretch/>
        </p:blipFill>
        <p:spPr>
          <a:xfrm>
            <a:off x="2729147" y="1227651"/>
            <a:ext cx="5052989" cy="5157115"/>
          </a:xfrm>
        </p:spPr>
      </p:pic>
      <p:sp>
        <p:nvSpPr>
          <p:cNvPr id="130" name="Rectangle 129"/>
          <p:cNvSpPr/>
          <p:nvPr/>
        </p:nvSpPr>
        <p:spPr>
          <a:xfrm>
            <a:off x="114980" y="3144827"/>
            <a:ext cx="600502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</a:t>
            </a:r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97495" y="2639470"/>
            <a:ext cx="818865" cy="5350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715482" y="3165116"/>
            <a:ext cx="974666" cy="4993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1703997" y="2660774"/>
            <a:ext cx="641445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</a:t>
            </a:r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114713" y="3656864"/>
            <a:ext cx="1008796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NAND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1690148" y="3144827"/>
            <a:ext cx="639173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920310" y="2645572"/>
            <a:ext cx="785891" cy="509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6779" y="3718414"/>
            <a:ext cx="248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CELLS USED IN THE NETLIST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6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50"/>
                            </p:stCondLst>
                            <p:childTnLst>
                              <p:par>
                                <p:cTn id="76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" decel="100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" decel="100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" decel="100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" decel="100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" decel="100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" decel="100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" decel="100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" decel="100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" decel="100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" decel="100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" decel="100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" decel="100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" decel="100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" decel="100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" decel="100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9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2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9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" tmFilter="0, 0; 0.125,0.2665; 0.25,0.4; 0.375,0.465; 0.5,0.5;  0.625,0.535; 0.75,0.6; 0.875,0.7335; 1,1">
                                          <p:stCondLst>
                                            <p:cond delay="33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" tmFilter="0, 0; 0.125,0.2665; 0.25,0.4; 0.375,0.465; 0.5,0.5;  0.625,0.535; 0.75,0.6; 0.875,0.7335; 1,1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" tmFilter="0, 0; 0.125,0.2665; 0.25,0.4; 0.375,0.465; 0.5,0.5;  0.625,0.535; 0.75,0.6; 0.875,0.7335; 1,1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2" dur="1">
                                          <p:stCondLst>
                                            <p:cond delay="3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3" dur="1" decel="50000">
                                          <p:stCondLst>
                                            <p:cond delay="33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1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5" dur="1" decel="50000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1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7" dur="1" decel="50000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8" dur="1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9" dur="1" decel="50000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02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2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9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33" tmFilter="0, 0; 0.125,0.2665; 0.25,0.4; 0.375,0.465; 0.5,0.5;  0.625,0.535; 0.75,0.6; 0.875,0.7335; 1,1">
                                          <p:stCondLst>
                                            <p:cond delay="33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" tmFilter="0, 0; 0.125,0.2665; 0.25,0.4; 0.375,0.465; 0.5,0.5;  0.625,0.535; 0.75,0.6; 0.875,0.7335; 1,1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" tmFilter="0, 0; 0.125,0.2665; 0.25,0.4; 0.375,0.465; 0.5,0.5;  0.625,0.535; 0.75,0.6; 0.875,0.7335; 1,1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5" dur="1">
                                          <p:stCondLst>
                                            <p:cond delay="3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6" dur="1" decel="50000">
                                          <p:stCondLst>
                                            <p:cond delay="33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7" dur="1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8" dur="1" decel="50000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1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0" dur="1" decel="50000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1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2" dur="1" decel="50000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5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2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9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33" tmFilter="0, 0; 0.125,0.2665; 0.25,0.4; 0.375,0.465; 0.5,0.5;  0.625,0.535; 0.75,0.6; 0.875,0.7335; 1,1">
                                          <p:stCondLst>
                                            <p:cond delay="33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2" tmFilter="0, 0; 0.125,0.2665; 0.25,0.4; 0.375,0.465; 0.5,0.5;  0.625,0.535; 0.75,0.6; 0.875,0.7335; 1,1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" tmFilter="0, 0; 0.125,0.2665; 0.25,0.4; 0.375,0.465; 0.5,0.5;  0.625,0.535; 0.75,0.6; 0.875,0.7335; 1,1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8" dur="1">
                                          <p:stCondLst>
                                            <p:cond delay="3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9" dur="1" decel="50000">
                                          <p:stCondLst>
                                            <p:cond delay="33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0" dur="1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1" dur="1" decel="50000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1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3" dur="1" decel="50000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4" dur="1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5" dur="1" decel="50000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8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2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9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33" tmFilter="0, 0; 0.125,0.2665; 0.25,0.4; 0.375,0.465; 0.5,0.5;  0.625,0.535; 0.75,0.6; 0.875,0.7335; 1,1">
                                          <p:stCondLst>
                                            <p:cond delay="33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2" tmFilter="0, 0; 0.125,0.2665; 0.25,0.4; 0.375,0.465; 0.5,0.5;  0.625,0.535; 0.75,0.6; 0.875,0.7335; 1,1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" tmFilter="0, 0; 0.125,0.2665; 0.25,0.4; 0.375,0.465; 0.5,0.5;  0.625,0.535; 0.75,0.6; 0.875,0.7335; 1,1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1" dur="1">
                                          <p:stCondLst>
                                            <p:cond delay="3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2" dur="1" decel="50000">
                                          <p:stCondLst>
                                            <p:cond delay="33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3" dur="1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4" dur="1" decel="50000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5" dur="1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6" dur="1" decel="50000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1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8" dur="1" decel="50000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71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2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5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2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100" tmFilter="0,0; .5, 1; 1, 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9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2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0" dur="100" tmFilter="0,0; .5, 1; 1, 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3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2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7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2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4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2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41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2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3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6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9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5" grpId="0"/>
      <p:bldP spid="86" grpId="0" animBg="1"/>
      <p:bldP spid="87" grpId="0" animBg="1"/>
      <p:bldP spid="88" grpId="0" animBg="1"/>
      <p:bldP spid="89" grpId="0" animBg="1"/>
      <p:bldP spid="90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31" grpId="0" animBg="1"/>
      <p:bldP spid="142" grpId="0" animBg="1"/>
      <p:bldP spid="143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6" grpId="0" animBg="1"/>
      <p:bldP spid="130" grpId="1" animBg="1"/>
      <p:bldP spid="130" grpId="2" animBg="1"/>
      <p:bldP spid="151" grpId="1" animBg="1"/>
      <p:bldP spid="151" grpId="2" animBg="1"/>
      <p:bldP spid="152" grpId="1" animBg="1"/>
      <p:bldP spid="152" grpId="2" animBg="1"/>
      <p:bldP spid="154" grpId="1" animBg="1"/>
      <p:bldP spid="154" grpId="2" animBg="1"/>
      <p:bldP spid="155" grpId="1" animBg="1"/>
      <p:bldP spid="155" grpId="2" animBg="1"/>
      <p:bldP spid="156" grpId="1" animBg="1"/>
      <p:bldP spid="156" grpId="2" animBg="1"/>
      <p:bldP spid="157" grpId="1" animBg="1"/>
      <p:bldP spid="157" grpId="2" animBg="1"/>
      <p:bldP spid="158" grpId="0"/>
      <p:bldP spid="15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12962" y="18535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Synthesis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12958" y="1020209"/>
            <a:ext cx="2228295" cy="54005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Floorplan/Power Network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12958" y="1913714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Placement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2958" y="2747843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2958" y="3581972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b="1">
                <a:solidFill>
                  <a:prstClr val="white"/>
                </a:solidFill>
                <a:latin typeface="Calibri" panose="020F0502020204030204"/>
              </a:rPr>
              <a:t>Routing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12958" y="4481496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RC Extraction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12958" y="539303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GDS Generation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2958" y="6217000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Physical Verification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49706" y="292911"/>
            <a:ext cx="2077375" cy="3593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Yosys, OpenSTA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58579" y="1154056"/>
            <a:ext cx="2254931" cy="396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init_fp, ioplacer, pdn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49704" y="1969834"/>
            <a:ext cx="1890944" cy="3782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RePLace,OpenDP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9708" y="2850499"/>
            <a:ext cx="1420427" cy="3617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TritonCTS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58581" y="3678705"/>
            <a:ext cx="2432483" cy="36768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FastRoute, TritonRoute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49705" y="4568792"/>
            <a:ext cx="1828800" cy="383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SPEF-Extractor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58581" y="5474414"/>
            <a:ext cx="1118591" cy="3654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Magic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8581" y="6282653"/>
            <a:ext cx="1029811" cy="3747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Magic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7827689" y="264608"/>
            <a:ext cx="337351" cy="6321549"/>
          </a:xfrm>
          <a:prstGeom prst="rightBrace">
            <a:avLst>
              <a:gd name="adj1" fmla="val 8333"/>
              <a:gd name="adj2" fmla="val 47558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038834" y="2585391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Open-source EDA Tools</a:t>
            </a:r>
          </a:p>
        </p:txBody>
      </p:sp>
      <p:cxnSp>
        <p:nvCxnSpPr>
          <p:cNvPr id="21" name="Straight Arrow Connector 20"/>
          <p:cNvCxnSpPr>
            <a:stCxn id="2" idx="2"/>
            <a:endCxn id="3" idx="0"/>
          </p:cNvCxnSpPr>
          <p:nvPr/>
        </p:nvCxnSpPr>
        <p:spPr>
          <a:xfrm flipH="1">
            <a:off x="6527105" y="655874"/>
            <a:ext cx="3" cy="364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6527103" y="1571581"/>
            <a:ext cx="0" cy="34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5" idx="0"/>
          </p:cNvCxnSpPr>
          <p:nvPr/>
        </p:nvCxnSpPr>
        <p:spPr>
          <a:xfrm>
            <a:off x="6527103" y="2384229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6" idx="0"/>
          </p:cNvCxnSpPr>
          <p:nvPr/>
        </p:nvCxnSpPr>
        <p:spPr>
          <a:xfrm>
            <a:off x="6527103" y="3218358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6527103" y="4052489"/>
            <a:ext cx="0" cy="429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>
            <a:off x="6527103" y="4952012"/>
            <a:ext cx="0" cy="441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9" idx="0"/>
          </p:cNvCxnSpPr>
          <p:nvPr/>
        </p:nvCxnSpPr>
        <p:spPr>
          <a:xfrm>
            <a:off x="6527103" y="5863550"/>
            <a:ext cx="0" cy="353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" idx="1"/>
          </p:cNvCxnSpPr>
          <p:nvPr/>
        </p:nvCxnSpPr>
        <p:spPr>
          <a:xfrm>
            <a:off x="4276619" y="420617"/>
            <a:ext cx="1136343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942443" y="838037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" idx="1"/>
          </p:cNvCxnSpPr>
          <p:nvPr/>
        </p:nvCxnSpPr>
        <p:spPr>
          <a:xfrm>
            <a:off x="4276617" y="1290238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942443" y="1742431"/>
            <a:ext cx="1584663" cy="2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942443" y="2566032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42443" y="3404839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942443" y="4266988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942443" y="5172520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942443" y="6040273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276617" y="2171657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76617" y="3018804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274851" y="38331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74851" y="4737153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74849" y="5657145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74849" y="64700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19014" y="16906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19014" y="1037409"/>
            <a:ext cx="59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19014" y="190930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47554" y="2744462"/>
            <a:ext cx="649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57394" y="3545942"/>
            <a:ext cx="639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19014" y="4440751"/>
            <a:ext cx="57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19013" y="5379574"/>
            <a:ext cx="57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19014" y="6190646"/>
            <a:ext cx="55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292" y="60839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95292" y="15162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95292" y="234817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95292" y="318230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795292" y="40201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95292" y="493145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34771" y="5816443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63782" y="281389"/>
            <a:ext cx="3007857" cy="3145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Design.v, Design.sdc, 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Std_cells.lef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, Std_cells.lib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318330" y="654277"/>
            <a:ext cx="2531783" cy="3426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Design_gate_level_netlist.v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63782" y="1131959"/>
            <a:ext cx="3023175" cy="304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Design_gate_level_netlist.v, macro.lef, macro.cfg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314658" y="1571578"/>
            <a:ext cx="2535453" cy="3377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Floorplan.def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63781" y="2021389"/>
            <a:ext cx="3019619" cy="2990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Floorplan.def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330706" y="2404974"/>
            <a:ext cx="2519407" cy="3715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Placement.def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63782" y="2856501"/>
            <a:ext cx="3020927" cy="2991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Design_gate_level_netlist.v, Placement.def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2330705" y="3242122"/>
            <a:ext cx="2519407" cy="3899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CTS.def, CTS_netlist.v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63781" y="3740428"/>
            <a:ext cx="3030767" cy="2926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CTS.def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330705" y="4119576"/>
            <a:ext cx="2519407" cy="3709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Routing.def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63780" y="4641923"/>
            <a:ext cx="3017853" cy="310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Routing.def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330705" y="5043585"/>
            <a:ext cx="2519407" cy="4009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Design.spef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163780" y="5543004"/>
            <a:ext cx="3007859" cy="3036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Routing.def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330705" y="5929145"/>
            <a:ext cx="2519407" cy="3534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Design.gds, Design.lef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63781" y="6364514"/>
            <a:ext cx="3029529" cy="3041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Design.gds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741157" y="6516583"/>
            <a:ext cx="424464" cy="261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741157" y="6174781"/>
            <a:ext cx="424464" cy="261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741157" y="5839877"/>
            <a:ext cx="424464" cy="2617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741157" y="5497437"/>
            <a:ext cx="424464" cy="26171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165621" y="5456518"/>
            <a:ext cx="83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65621" y="5786685"/>
            <a:ext cx="87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Output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73714" y="6131458"/>
            <a:ext cx="105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APR Step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173715" y="6488091"/>
            <a:ext cx="120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EDA Tool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977217" y="324433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841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383" y="2542857"/>
            <a:ext cx="5250883" cy="751841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31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Tape-outs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335506"/>
            <a:ext cx="10972800" cy="59853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taped-out 5 designs on Google shuttle program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465" y="2135801"/>
            <a:ext cx="2060782" cy="2578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05" y="2135801"/>
            <a:ext cx="2060783" cy="2578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70" y="2139865"/>
            <a:ext cx="2037358" cy="2578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35" y="2170556"/>
            <a:ext cx="2037358" cy="25789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42503" y="4731867"/>
            <a:ext cx="168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Ghazi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7707" y="4714767"/>
            <a:ext cx="168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8313" y="4749522"/>
            <a:ext cx="168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Lexicon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7553" y="4731867"/>
            <a:ext cx="168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BrqRV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978" y="4731867"/>
            <a:ext cx="12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Ibtida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7" y="2184115"/>
            <a:ext cx="1991882" cy="2551961"/>
          </a:xfrm>
          <a:prstGeom prst="rect">
            <a:avLst/>
          </a:prstGeom>
        </p:spPr>
      </p:pic>
      <p:sp>
        <p:nvSpPr>
          <p:cNvPr id="19" name="Left Brace 18"/>
          <p:cNvSpPr/>
          <p:nvPr/>
        </p:nvSpPr>
        <p:spPr>
          <a:xfrm rot="16200000">
            <a:off x="8002551" y="1714942"/>
            <a:ext cx="805117" cy="6874275"/>
          </a:xfrm>
          <a:prstGeom prst="leftBrace">
            <a:avLst>
              <a:gd name="adj1" fmla="val 8333"/>
              <a:gd name="adj2" fmla="val 508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2021000" y="2965345"/>
            <a:ext cx="791672" cy="4386918"/>
          </a:xfrm>
          <a:prstGeom prst="leftBrace">
            <a:avLst>
              <a:gd name="adj1" fmla="val 8333"/>
              <a:gd name="adj2" fmla="val 508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22057" y="5718412"/>
            <a:ext cx="210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MPW-1 | Nov 2020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79709" y="5718412"/>
            <a:ext cx="210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MPW-2 | June 2021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0595" y="6047643"/>
            <a:ext cx="436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STATUS: In the midst of fabrication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42442" y="6047643"/>
            <a:ext cx="520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STATUS: In the midst of </a:t>
            </a:r>
            <a:r>
              <a:rPr lang="en-US" dirty="0"/>
              <a:t>v</a:t>
            </a:r>
            <a:r>
              <a:rPr lang="en-US" dirty="0" smtClean="0"/>
              <a:t>erification before fabrication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7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9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66006" y="795065"/>
            <a:ext cx="4031168" cy="19389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spcBef>
                <a:spcPct val="0"/>
              </a:spcBef>
              <a:buNone/>
              <a:defRPr kumimoji="0" sz="4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GitHub Links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64775" y="2552131"/>
            <a:ext cx="97717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>
              <a:buFont typeface="+mj-lt"/>
              <a:buAutoNum type="arabicPeriod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https://github.com/hadirkhan10/caravel_ibtida_soc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https://github.com/merledu/caravel_Ghazi_soc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hhtps://github.com/merledu/caravel_azadi_soc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hhtps://guthub.com/wajehulhasan/caravel_Lexicon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https://github.com/HamzaShabbir517/caravel_BrqRV_EB1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1137983"/>
            <a:ext cx="10972800" cy="1066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2638457"/>
            <a:ext cx="10972800" cy="2671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the questions in the comment box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post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uestions on slack workspace as well, the link is provided in the description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also install VM in your PCs/laptops with the Sky130 PDK installed using the links provided on the slack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you are encountering any problems during installation, post them on the slack workspace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3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Flow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Stick Diagrams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 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180" y="746130"/>
            <a:ext cx="10972800" cy="44865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0" y="1350505"/>
            <a:ext cx="7158228" cy="48611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the design flow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Defining the architecture of your design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Writing the design abstraction for the architecture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be done using VHDL, Verilog or System Verilog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This code is then synthesized to Gate Level Circuit Design/Netlist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design level can also be referred to transistor level, inside every Gate/Standard Cell we have some transistors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Design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transforming a circuit description into the physical layout.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9"/>
          <a:stretch/>
        </p:blipFill>
        <p:spPr>
          <a:xfrm>
            <a:off x="7105490" y="2182059"/>
            <a:ext cx="3277439" cy="304199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0634357" y="2090365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Intel Clear" panose="020B0604020203020204" pitchFamily="34" charset="0"/>
              </a:rPr>
              <a:t>Architectural Design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34357" y="3098682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Intel Clear" panose="020B0604020203020204" pitchFamily="34" charset="0"/>
              </a:rPr>
              <a:t>RTL </a:t>
            </a:r>
            <a:r>
              <a:rPr lang="en-US" sz="16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Design</a:t>
            </a:r>
            <a:endParaRPr lang="en-US" sz="16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634356" y="4106999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Synthesized  Design </a:t>
            </a:r>
            <a:endParaRPr lang="en-US" sz="16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34355" y="5115317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Intel Clear" panose="020B0604020203020204" pitchFamily="34" charset="0"/>
              </a:rPr>
              <a:t>Physical </a:t>
            </a:r>
            <a:r>
              <a:rPr lang="en-US" sz="16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Design [APR]</a:t>
            </a:r>
            <a:endParaRPr lang="en-US" sz="16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11368499" y="2694739"/>
            <a:ext cx="0" cy="403943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3" idx="0"/>
          </p:cNvCxnSpPr>
          <p:nvPr/>
        </p:nvCxnSpPr>
        <p:spPr>
          <a:xfrm flipH="1">
            <a:off x="11368499" y="3703057"/>
            <a:ext cx="1" cy="403943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14" idx="0"/>
          </p:cNvCxnSpPr>
          <p:nvPr/>
        </p:nvCxnSpPr>
        <p:spPr>
          <a:xfrm flipH="1">
            <a:off x="11368498" y="4711374"/>
            <a:ext cx="1" cy="403943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96" y="2182059"/>
            <a:ext cx="2927510" cy="3041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26" y="2182059"/>
            <a:ext cx="3277416" cy="3104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26" y="2177120"/>
            <a:ext cx="3297677" cy="31750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73" y="2161537"/>
            <a:ext cx="3331505" cy="325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72811"/>
            <a:ext cx="10972800" cy="6908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564702"/>
            <a:ext cx="6292500" cy="460749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 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level is converted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physical geometric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geometric representation is called integrated circuit layout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Physical Design, we place and route Logic Gates[Standard Cells]. So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 for the complete design are the Standard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</a:p>
          <a:p>
            <a:pPr marL="109728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Cells comprises of Transistors[CMOS]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81" y="2556971"/>
            <a:ext cx="4495045" cy="21089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793358" y="1887080"/>
            <a:ext cx="5265336" cy="348342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00" y="2248723"/>
            <a:ext cx="4495045" cy="27228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62349" y="1973325"/>
            <a:ext cx="1647931" cy="3282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Gate Level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54885" y="1969969"/>
            <a:ext cx="2062859" cy="3282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Transistor Level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54885" y="1945199"/>
            <a:ext cx="2062859" cy="3282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Device Level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876" y="2298264"/>
            <a:ext cx="3744757" cy="26441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89374" y="4766970"/>
            <a:ext cx="5385916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view of a </a:t>
            </a:r>
            <a:r>
              <a:rPr lang="en-US" sz="213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planar transistor</a:t>
            </a:r>
          </a:p>
        </p:txBody>
      </p:sp>
    </p:spTree>
    <p:extLst>
      <p:ext uri="{BB962C8B-B14F-4D97-AF65-F5344CB8AC3E}">
        <p14:creationId xmlns:p14="http://schemas.microsoft.com/office/powerpoint/2010/main" val="280228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9" grpId="0" animBg="1"/>
      <p:bldP spid="20" grpId="0" animBg="1"/>
      <p:bldP spid="21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497903"/>
            <a:ext cx="10972800" cy="714614"/>
          </a:xfrm>
        </p:spPr>
        <p:txBody>
          <a:bodyPr/>
          <a:lstStyle/>
          <a:p>
            <a:r>
              <a:rPr lang="en-US" dirty="0" smtClean="0"/>
              <a:t>Standard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17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Standard Cells are: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20167" y="1674726"/>
            <a:ext cx="2304423" cy="509116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Intel Clear" panose="020B0604020203020204" pitchFamily="34" charset="0"/>
              </a:rPr>
              <a:t>Inverter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43789" y="1674726"/>
            <a:ext cx="2304423" cy="509116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Intel Clear" panose="020B0604020203020204" pitchFamily="34" charset="0"/>
              </a:rPr>
              <a:t>NAND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735366" y="1674726"/>
            <a:ext cx="2304423" cy="509116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Intel Clear" panose="020B0604020203020204" pitchFamily="34" charset="0"/>
              </a:rPr>
              <a:t>NOR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19" y="2400342"/>
            <a:ext cx="1751248" cy="6304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106" y="2400342"/>
            <a:ext cx="1564695" cy="6519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31" y="2295097"/>
            <a:ext cx="1551493" cy="840936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41" y="3814229"/>
            <a:ext cx="1691472" cy="17118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231" y="3814229"/>
            <a:ext cx="1504368" cy="1671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4250" y="3691120"/>
            <a:ext cx="1334404" cy="19726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96631" y="3105799"/>
            <a:ext cx="1688123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View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99553" y="3136034"/>
            <a:ext cx="1688123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View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13635" y="3092014"/>
            <a:ext cx="1688123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View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4200" y="5663777"/>
            <a:ext cx="1688123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6231" y="5663777"/>
            <a:ext cx="1688123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06319" y="5645211"/>
            <a:ext cx="1688123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74932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Stick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290" y="1377885"/>
            <a:ext cx="10972800" cy="183513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basically an interface between symbolic circuit and the actual layout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convey layer information through color codes (or monochrome encoding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456280" y="2781774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Intel Clear" panose="020B0604020203020204" pitchFamily="34" charset="0"/>
              </a:rPr>
              <a:t>RTL </a:t>
            </a:r>
            <a:r>
              <a:rPr lang="en-US" sz="16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Design</a:t>
            </a:r>
            <a:endParaRPr lang="en-US" sz="16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41062" y="4177864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Intel Clear" panose="020B0604020203020204" pitchFamily="34" charset="0"/>
              </a:rPr>
              <a:t>Circuit Design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41062" y="5672167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Intel Clear" panose="020B0604020203020204" pitchFamily="34" charset="0"/>
              </a:rPr>
              <a:t>Physical Design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41062" y="4928839"/>
            <a:ext cx="1468284" cy="60437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Intel Clear" panose="020B0604020203020204" pitchFamily="34" charset="0"/>
              </a:rPr>
              <a:t>Stick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7" y="3071384"/>
            <a:ext cx="3687951" cy="2973776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413884" y="4208003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Intel Clear" panose="020B0604020203020204" pitchFamily="34" charset="0"/>
              </a:rPr>
              <a:t>Synthesized  Design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0413884" y="5672167"/>
            <a:ext cx="1468284" cy="604375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Intel Clear" panose="020B0604020203020204" pitchFamily="34" charset="0"/>
              </a:rPr>
              <a:t>Physical </a:t>
            </a:r>
            <a:r>
              <a:rPr lang="en-US" sz="1600" i="1" dirty="0" smtClean="0">
                <a:solidFill>
                  <a:schemeClr val="bg1"/>
                </a:solidFill>
                <a:latin typeface="Intel Clear" panose="020B0604020203020204" pitchFamily="34" charset="0"/>
              </a:rPr>
              <a:t>Design[APR]</a:t>
            </a:r>
            <a:endParaRPr lang="en-US" sz="16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53038" y="3774384"/>
            <a:ext cx="11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93316" y="3774384"/>
            <a:ext cx="11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</a:t>
            </a:r>
            <a:endParaRPr lang="en-US" dirty="0"/>
          </a:p>
        </p:txBody>
      </p:sp>
      <p:cxnSp>
        <p:nvCxnSpPr>
          <p:cNvPr id="27" name="Elbow Connector 26"/>
          <p:cNvCxnSpPr>
            <a:stCxn id="5" idx="2"/>
            <a:endCxn id="14" idx="0"/>
          </p:cNvCxnSpPr>
          <p:nvPr/>
        </p:nvCxnSpPr>
        <p:spPr>
          <a:xfrm rot="5400000">
            <a:off x="9554968" y="3138929"/>
            <a:ext cx="388235" cy="882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2"/>
            <a:endCxn id="25" idx="0"/>
          </p:cNvCxnSpPr>
          <p:nvPr/>
        </p:nvCxnSpPr>
        <p:spPr>
          <a:xfrm rot="16200000" flipH="1">
            <a:off x="10475107" y="3101464"/>
            <a:ext cx="388235" cy="957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13" idx="0"/>
          </p:cNvCxnSpPr>
          <p:nvPr/>
        </p:nvCxnSpPr>
        <p:spPr>
          <a:xfrm>
            <a:off x="9275204" y="4782239"/>
            <a:ext cx="0" cy="14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7" idx="0"/>
          </p:cNvCxnSpPr>
          <p:nvPr/>
        </p:nvCxnSpPr>
        <p:spPr>
          <a:xfrm>
            <a:off x="9275204" y="5533214"/>
            <a:ext cx="0" cy="13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2" idx="0"/>
          </p:cNvCxnSpPr>
          <p:nvPr/>
        </p:nvCxnSpPr>
        <p:spPr>
          <a:xfrm>
            <a:off x="11148026" y="4812378"/>
            <a:ext cx="0" cy="85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220" y="3083961"/>
            <a:ext cx="4017264" cy="29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tle of Training Presentation" id="{606B05A4-7B98-491C-B652-F741281195FD}" vid="{13EA078E-195E-442E-8A69-E3B69AD099E2}"/>
    </a:ext>
  </a:extLst>
</a:theme>
</file>

<file path=ppt/theme/theme2.xml><?xml version="1.0" encoding="utf-8"?>
<a:theme xmlns:a="http://schemas.openxmlformats.org/drawingml/2006/main" name="ADINWEST Basic Template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5875">
          <a:solidFill>
            <a:schemeClr val="accent1">
              <a:lumMod val="20000"/>
              <a:lumOff val="80000"/>
            </a:schemeClr>
          </a:solidFill>
        </a:ln>
        <a:effectLst/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i="1" dirty="0">
            <a:solidFill>
              <a:schemeClr val="bg1"/>
            </a:solidFill>
            <a:latin typeface="Intel Clear" panose="020B0604020203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loorplanning" id="{DE2C661A-1AE3-4FC4-BABE-5A9E87266672}" vid="{126C85C7-EDD6-4806-A9D8-04A24A5B536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</TotalTime>
  <Words>790</Words>
  <Application>Microsoft Office PowerPoint</Application>
  <PresentationFormat>Widescreen</PresentationFormat>
  <Paragraphs>266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Georgia</vt:lpstr>
      <vt:lpstr>Intel Clear</vt:lpstr>
      <vt:lpstr>Times New Roman</vt:lpstr>
      <vt:lpstr>Wingdings</vt:lpstr>
      <vt:lpstr>Wingdings 2</vt:lpstr>
      <vt:lpstr>Training presentation</vt:lpstr>
      <vt:lpstr>ADINWEST Basic Template</vt:lpstr>
      <vt:lpstr>Office Theme</vt:lpstr>
      <vt:lpstr>Introduction to Physical Design / APR</vt:lpstr>
      <vt:lpstr>Our Tape-outs</vt:lpstr>
      <vt:lpstr>PowerPoint Presentation</vt:lpstr>
      <vt:lpstr>Instructions </vt:lpstr>
      <vt:lpstr>Contents </vt:lpstr>
      <vt:lpstr>Design Flow</vt:lpstr>
      <vt:lpstr>Physical Design</vt:lpstr>
      <vt:lpstr>Standard Cells</vt:lpstr>
      <vt:lpstr>Stick Diagram</vt:lpstr>
      <vt:lpstr>Inverter</vt:lpstr>
      <vt:lpstr>NAND</vt:lpstr>
      <vt:lpstr>NOR</vt:lpstr>
      <vt:lpstr>APR</vt:lpstr>
      <vt:lpstr>APR Flow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Windows User</dc:creator>
  <cp:lastModifiedBy>Windows User</cp:lastModifiedBy>
  <cp:revision>52</cp:revision>
  <dcterms:created xsi:type="dcterms:W3CDTF">2021-07-13T10:25:23Z</dcterms:created>
  <dcterms:modified xsi:type="dcterms:W3CDTF">2021-07-19T06:05:33Z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