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8" r:id="rId3"/>
    <p:sldId id="273" r:id="rId4"/>
    <p:sldId id="280" r:id="rId5"/>
    <p:sldId id="286" r:id="rId6"/>
    <p:sldId id="269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  <p:bold r:id="rId10"/>
    </p:embeddedFont>
    <p:embeddedFont>
      <p:font typeface="Bebas Neue" panose="020B0606020202050201" pitchFamily="34" charset="0"/>
      <p:regular r:id="rId11"/>
    </p:embeddedFont>
    <p:embeddedFont>
      <p:font typeface="Comfortaa" panose="020B0604020202020204" charset="0"/>
      <p:regular r:id="rId12"/>
      <p:bold r:id="rId13"/>
    </p:embeddedFont>
    <p:embeddedFont>
      <p:font typeface="Fira Code" panose="020B0809050000020004" pitchFamily="49" charset="0"/>
      <p:regular r:id="rId14"/>
      <p:bold r:id="rId15"/>
    </p:embeddedFont>
    <p:embeddedFont>
      <p:font typeface="Source Code Pro" panose="020B0509030403020204" pitchFamily="49" charset="0"/>
      <p:regular r:id="rId16"/>
      <p:bold r:id="rId17"/>
      <p:italic r:id="rId18"/>
      <p:boldItalic r:id="rId19"/>
    </p:embeddedFont>
    <p:embeddedFont>
      <p:font typeface="Source Code Pro Medium" panose="020B050903040302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64B5"/>
    <a:srgbClr val="FFFF99"/>
    <a:srgbClr val="E81A81"/>
    <a:srgbClr val="94EE6B"/>
    <a:srgbClr val="4CAE97"/>
    <a:srgbClr val="F4AF99"/>
    <a:srgbClr val="EC7955"/>
    <a:srgbClr val="BFF5A6"/>
    <a:srgbClr val="59675A"/>
    <a:srgbClr val="B56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6CA99E-B1F4-41C0-AC0D-86EB797C4B1E}">
  <a:tblStyle styleId="{0B6CA99E-B1F4-41C0-AC0D-86EB797C4B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ACBCDB-7F3C-46D2-91A1-52DA2D6316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61" r:id="rId6"/>
    <p:sldLayoutId id="2147483663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Introducción teórica </a:t>
            </a:r>
            <a:r>
              <a:rPr lang="es-CO" dirty="0">
                <a:solidFill>
                  <a:srgbClr val="BD64B5"/>
                </a:solidFill>
              </a:rPr>
              <a:t>a la especificidad</a:t>
            </a:r>
            <a:endParaRPr dirty="0">
              <a:solidFill>
                <a:srgbClr val="BD64B5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Merli Yurani Ariza Herrera 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Especificidad </a:t>
            </a:r>
            <a:r>
              <a:rPr lang="en" dirty="0">
                <a:solidFill>
                  <a:schemeClr val="accent4"/>
                </a:solidFill>
              </a:rPr>
              <a:t>en CSS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2472000" y="1793801"/>
            <a:ext cx="5327100" cy="2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Determina qué reglas de estilo se aplican a un elemento HTML. </a:t>
            </a:r>
            <a:endParaRPr dirty="0"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190317" y="2770550"/>
            <a:ext cx="56095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Cuando hay conflicto por múltiples reglas de estilo aplicando propiedades diferentes al mismo elemento.</a:t>
            </a:r>
            <a:endParaRPr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3504026" y="3834248"/>
            <a:ext cx="45031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Mediante un sistema de puntos que se asignan dependiendo de los selectores.</a:t>
            </a:r>
            <a:endParaRPr dirty="0"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especificidad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 útil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calcula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501976" y="823783"/>
            <a:ext cx="3831127" cy="13159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Ejemplos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Cálculo</a:t>
            </a:r>
            <a:r>
              <a:rPr lang="en-US" dirty="0"/>
              <a:t> de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rgbClr val="BD64B5"/>
                </a:solidFill>
              </a:rPr>
              <a:t>Especificidad</a:t>
            </a:r>
            <a:endParaRPr lang="en-US" dirty="0">
              <a:solidFill>
                <a:srgbClr val="BD64B5"/>
              </a:solidFill>
            </a:endParaRPr>
          </a:p>
        </p:txBody>
      </p:sp>
      <p:grpSp>
        <p:nvGrpSpPr>
          <p:cNvPr id="4" name="Google Shape;1073;p55">
            <a:extLst>
              <a:ext uri="{FF2B5EF4-FFF2-40B4-BE49-F238E27FC236}">
                <a16:creationId xmlns:a16="http://schemas.microsoft.com/office/drawing/2014/main" id="{4DC1C1EA-C79D-F342-A2A9-DB7A35162AFD}"/>
              </a:ext>
            </a:extLst>
          </p:cNvPr>
          <p:cNvGrpSpPr/>
          <p:nvPr/>
        </p:nvGrpSpPr>
        <p:grpSpPr>
          <a:xfrm>
            <a:off x="4643207" y="696915"/>
            <a:ext cx="3593401" cy="4246778"/>
            <a:chOff x="1655550" y="790900"/>
            <a:chExt cx="2510262" cy="3417671"/>
          </a:xfrm>
          <a:solidFill>
            <a:schemeClr val="accent3"/>
          </a:solidFill>
        </p:grpSpPr>
        <p:sp>
          <p:nvSpPr>
            <p:cNvPr id="5" name="Google Shape;1074;p55">
              <a:extLst>
                <a:ext uri="{FF2B5EF4-FFF2-40B4-BE49-F238E27FC236}">
                  <a16:creationId xmlns:a16="http://schemas.microsoft.com/office/drawing/2014/main" id="{8C27B3A0-482E-1D29-A590-4F691964204F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75;p55">
              <a:extLst>
                <a:ext uri="{FF2B5EF4-FFF2-40B4-BE49-F238E27FC236}">
                  <a16:creationId xmlns:a16="http://schemas.microsoft.com/office/drawing/2014/main" id="{D244D19A-E0A7-C817-9001-457B219FFF03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73;p55">
            <a:extLst>
              <a:ext uri="{FF2B5EF4-FFF2-40B4-BE49-F238E27FC236}">
                <a16:creationId xmlns:a16="http://schemas.microsoft.com/office/drawing/2014/main" id="{8C96B4BA-4975-9CED-BEC7-EE72508163CF}"/>
              </a:ext>
            </a:extLst>
          </p:cNvPr>
          <p:cNvGrpSpPr/>
          <p:nvPr/>
        </p:nvGrpSpPr>
        <p:grpSpPr>
          <a:xfrm>
            <a:off x="501975" y="2356841"/>
            <a:ext cx="3328619" cy="2191991"/>
            <a:chOff x="1655550" y="790900"/>
            <a:chExt cx="2510262" cy="3417671"/>
          </a:xfrm>
          <a:solidFill>
            <a:schemeClr val="accent3"/>
          </a:solidFill>
        </p:grpSpPr>
        <p:sp>
          <p:nvSpPr>
            <p:cNvPr id="10" name="Google Shape;1074;p55">
              <a:extLst>
                <a:ext uri="{FF2B5EF4-FFF2-40B4-BE49-F238E27FC236}">
                  <a16:creationId xmlns:a16="http://schemas.microsoft.com/office/drawing/2014/main" id="{B0D2C133-3AA0-FBDC-1F30-F26ABBBFE997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5;p55">
              <a:extLst>
                <a:ext uri="{FF2B5EF4-FFF2-40B4-BE49-F238E27FC236}">
                  <a16:creationId xmlns:a16="http://schemas.microsoft.com/office/drawing/2014/main" id="{AAFD8B61-53B8-D276-12FA-097AC48670E8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55A290F3-9BC7-3DAA-5171-907A7855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4" y="2641937"/>
            <a:ext cx="3063516" cy="155112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00C0F4A-EA62-1188-1CA9-035D176E03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383"/>
          <a:stretch/>
        </p:blipFill>
        <p:spPr>
          <a:xfrm>
            <a:off x="4829421" y="1066105"/>
            <a:ext cx="3220925" cy="338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55"/>
          <p:cNvGrpSpPr/>
          <p:nvPr/>
        </p:nvGrpSpPr>
        <p:grpSpPr>
          <a:xfrm>
            <a:off x="713237" y="542316"/>
            <a:ext cx="3593401" cy="4246778"/>
            <a:chOff x="1655550" y="790900"/>
            <a:chExt cx="2510262" cy="3417671"/>
          </a:xfrm>
        </p:grpSpPr>
        <p:sp>
          <p:nvSpPr>
            <p:cNvPr id="1074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4497555" y="731824"/>
            <a:ext cx="4552069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Ejemplos </a:t>
            </a:r>
            <a:r>
              <a:rPr lang="en" sz="3200" dirty="0">
                <a:solidFill>
                  <a:schemeClr val="accent4"/>
                </a:solidFill>
              </a:rPr>
              <a:t>de especificidad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99"/>
                </a:solidFill>
              </a:endParaRPr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99"/>
                </a:solidFill>
              </a:endParaRPr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99"/>
                </a:solidFill>
              </a:endParaRPr>
            </a:p>
          </p:txBody>
        </p:sp>
      </p:grpSp>
      <p:sp>
        <p:nvSpPr>
          <p:cNvPr id="1083" name="Google Shape;1083;p55"/>
          <p:cNvSpPr txBox="1"/>
          <p:nvPr/>
        </p:nvSpPr>
        <p:spPr>
          <a:xfrm>
            <a:off x="4828035" y="39222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/>
          <p:cNvSpPr txBox="1"/>
          <p:nvPr/>
        </p:nvSpPr>
        <p:spPr>
          <a:xfrm>
            <a:off x="8624700" y="3733028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" name="Google Shape;1073;p55">
            <a:extLst>
              <a:ext uri="{FF2B5EF4-FFF2-40B4-BE49-F238E27FC236}">
                <a16:creationId xmlns:a16="http://schemas.microsoft.com/office/drawing/2014/main" id="{5D1C09E9-6FBE-BC26-5720-434B12908D2C}"/>
              </a:ext>
            </a:extLst>
          </p:cNvPr>
          <p:cNvGrpSpPr/>
          <p:nvPr/>
        </p:nvGrpSpPr>
        <p:grpSpPr>
          <a:xfrm>
            <a:off x="5031299" y="1876999"/>
            <a:ext cx="3593401" cy="2235679"/>
            <a:chOff x="1655550" y="790900"/>
            <a:chExt cx="2510262" cy="3417671"/>
          </a:xfrm>
        </p:grpSpPr>
        <p:sp>
          <p:nvSpPr>
            <p:cNvPr id="5" name="Google Shape;1074;p55">
              <a:extLst>
                <a:ext uri="{FF2B5EF4-FFF2-40B4-BE49-F238E27FC236}">
                  <a16:creationId xmlns:a16="http://schemas.microsoft.com/office/drawing/2014/main" id="{BBE347D7-F3DE-A6A5-1EFD-11FB55652120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75;p55">
              <a:extLst>
                <a:ext uri="{FF2B5EF4-FFF2-40B4-BE49-F238E27FC236}">
                  <a16:creationId xmlns:a16="http://schemas.microsoft.com/office/drawing/2014/main" id="{977DC3FA-96A1-8754-D122-E6BE9F3B40F8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DC5A674D-AEFD-EF7F-0035-09AE49D03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596" y="2132224"/>
            <a:ext cx="3432760" cy="164990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4E8E069-9697-9B07-593E-13EDE8E5B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96" y="827224"/>
            <a:ext cx="3193635" cy="34187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3500278947"/>
              </p:ext>
            </p:extLst>
          </p:nvPr>
        </p:nvGraphicFramePr>
        <p:xfrm>
          <a:off x="701917" y="1318506"/>
          <a:ext cx="7740164" cy="3727321"/>
        </p:xfrm>
        <a:graphic>
          <a:graphicData uri="http://schemas.openxmlformats.org/drawingml/2006/table">
            <a:tbl>
              <a:tblPr>
                <a:noFill/>
                <a:tableStyleId>{E9ACBCDB-7F3C-46D2-91A1-52DA2D6316F6}</a:tableStyleId>
              </a:tblPr>
              <a:tblGrid>
                <a:gridCol w="500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rgbClr val="FD4A4A"/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Selector</a:t>
                      </a:r>
                      <a:endParaRPr sz="1800" dirty="0">
                        <a:solidFill>
                          <a:srgbClr val="FD4A4A"/>
                        </a:solidFill>
                        <a:effectLst/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Especifidad</a:t>
                      </a:r>
                      <a:endParaRPr sz="1800" dirty="0">
                        <a:solidFill>
                          <a:schemeClr val="dk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5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&lt;</a:t>
                      </a:r>
                      <a:r>
                        <a:rPr lang="es-CO" sz="1500" dirty="0" err="1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style</a:t>
                      </a:r>
                      <a:r>
                        <a:rPr lang="es-CO" sz="1500" dirty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&gt;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20029"/>
                  </a:ext>
                </a:extLst>
              </a:tr>
              <a:tr h="2843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dirty="0">
                          <a:solidFill>
                            <a:srgbClr val="EC7955"/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id (#id)</a:t>
                      </a:r>
                      <a:endParaRPr sz="1500" dirty="0">
                        <a:solidFill>
                          <a:srgbClr val="EC7955"/>
                        </a:solidFill>
                        <a:effectLst/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100</a:t>
                      </a:r>
                      <a:endParaRPr sz="1400" dirty="0">
                        <a:solidFill>
                          <a:schemeClr val="tx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6909"/>
                  </a:ext>
                </a:extLst>
              </a:tr>
              <a:tr h="648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500" dirty="0">
                          <a:solidFill>
                            <a:srgbClr val="BD64B5"/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Clase (.clase)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5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Pseudoclase</a:t>
                      </a:r>
                      <a:r>
                        <a:rPr lang="es-CO" sz="15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(:</a:t>
                      </a:r>
                      <a:r>
                        <a:rPr lang="es-CO" sz="15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pseudoclase</a:t>
                      </a:r>
                      <a:r>
                        <a:rPr lang="es-CO" sz="15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lang="es-CO" sz="1500" dirty="0">
                        <a:solidFill>
                          <a:srgbClr val="BD64B5"/>
                        </a:solidFill>
                        <a:effectLst/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5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Source Code Pro"/>
                          <a:sym typeface="Source Code Pro"/>
                        </a:rPr>
                        <a:t>Atributo </a:t>
                      </a:r>
                      <a:r>
                        <a:rPr lang="es-CO" sz="15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[atributo="valor"] </a:t>
                      </a:r>
                      <a:endParaRPr lang="es-CO" sz="15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10</a:t>
                      </a:r>
                      <a:endParaRPr sz="1400" dirty="0">
                        <a:solidFill>
                          <a:schemeClr val="tx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66955"/>
                  </a:ext>
                </a:extLst>
              </a:tr>
              <a:tr h="4664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dirty="0">
                          <a:solidFill>
                            <a:srgbClr val="4CAE97"/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Elementos (p)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dirty="0" err="1">
                          <a:solidFill>
                            <a:srgbClr val="B5624D"/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Pseudoelementos</a:t>
                      </a:r>
                      <a:r>
                        <a:rPr lang="es-CO" sz="1500" dirty="0">
                          <a:solidFill>
                            <a:srgbClr val="B5624D"/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(::</a:t>
                      </a:r>
                      <a:r>
                        <a:rPr lang="es-CO" sz="1500" dirty="0" err="1">
                          <a:solidFill>
                            <a:srgbClr val="B5624D"/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pseudoelemento</a:t>
                      </a:r>
                      <a:r>
                        <a:rPr lang="es-CO" sz="1500" dirty="0">
                          <a:solidFill>
                            <a:srgbClr val="B5624D"/>
                          </a:solidFill>
                          <a:effectLst/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sz="1500" dirty="0">
                        <a:solidFill>
                          <a:srgbClr val="B5624D"/>
                        </a:solidFill>
                        <a:effectLst/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07253"/>
                  </a:ext>
                </a:extLst>
              </a:tr>
              <a:tr h="4664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dirty="0">
                          <a:solidFill>
                            <a:schemeClr val="accent4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Selectores universales, </a:t>
                      </a:r>
                      <a:r>
                        <a:rPr lang="es-CO" sz="1500" dirty="0">
                          <a:solidFill>
                            <a:srgbClr val="BFF5A6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combinadores</a:t>
                      </a:r>
                      <a:r>
                        <a:rPr lang="es-CO" sz="1500" dirty="0">
                          <a:solidFill>
                            <a:schemeClr val="accent4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y </a:t>
                      </a:r>
                      <a:r>
                        <a:rPr lang="es-CO" sz="1500" dirty="0" err="1">
                          <a:solidFill>
                            <a:srgbClr val="F4AF99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pseudoclases</a:t>
                      </a:r>
                      <a:r>
                        <a:rPr lang="es-CO" sz="1500" dirty="0">
                          <a:solidFill>
                            <a:srgbClr val="F4AF99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negadas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4CAE97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important(!important)</a:t>
                      </a:r>
                      <a:endParaRPr sz="1500" dirty="0">
                        <a:solidFill>
                          <a:srgbClr val="4CAE97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Sobrescribe otras reglas</a:t>
                      </a:r>
                      <a:endParaRPr sz="14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7" name="Google Shape;1307;p61"/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8" name="Google Shape;1308;p61"/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Google Shape;297;p32">
            <a:extLst>
              <a:ext uri="{FF2B5EF4-FFF2-40B4-BE49-F238E27FC236}">
                <a16:creationId xmlns:a16="http://schemas.microsoft.com/office/drawing/2014/main" id="{9B667B77-0EE6-845C-24ED-C69E14F28A66}"/>
              </a:ext>
            </a:extLst>
          </p:cNvPr>
          <p:cNvSpPr txBox="1">
            <a:spLocks/>
          </p:cNvSpPr>
          <p:nvPr/>
        </p:nvSpPr>
        <p:spPr>
          <a:xfrm>
            <a:off x="475329" y="97673"/>
            <a:ext cx="81933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s-ES" sz="3200" dirty="0"/>
              <a:t>Tabla de especificidad </a:t>
            </a:r>
            <a:r>
              <a:rPr lang="es-ES" sz="3200" dirty="0">
                <a:solidFill>
                  <a:schemeClr val="accent4"/>
                </a:solidFill>
              </a:rPr>
              <a:t>con diferentes tipos de selectores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4140185" y="1322643"/>
            <a:ext cx="4939837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Presentación en pantalla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Source Code Pro Medium</vt:lpstr>
      <vt:lpstr>Anaheim</vt:lpstr>
      <vt:lpstr>Source Code Pro</vt:lpstr>
      <vt:lpstr>Bebas Neue</vt:lpstr>
      <vt:lpstr>Arial</vt:lpstr>
      <vt:lpstr>Fira Code</vt:lpstr>
      <vt:lpstr>Comfortaa</vt:lpstr>
      <vt:lpstr>Introduction to Java Programming for High School by Slidesgo</vt:lpstr>
      <vt:lpstr>Introducción teórica a la especificidad</vt:lpstr>
      <vt:lpstr>Especificidad en CSS</vt:lpstr>
      <vt:lpstr>Ejemplos:  Cálculo de Especificidad</vt:lpstr>
      <vt:lpstr>Ejemplos de especificidad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Merli Ariza</dc:creator>
  <cp:lastModifiedBy>Merli Ariza</cp:lastModifiedBy>
  <cp:revision>1</cp:revision>
  <dcterms:modified xsi:type="dcterms:W3CDTF">2024-10-27T04:18:34Z</dcterms:modified>
</cp:coreProperties>
</file>