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71" r:id="rId4"/>
    <p:sldId id="272" r:id="rId5"/>
    <p:sldId id="293" r:id="rId6"/>
    <p:sldId id="296" r:id="rId7"/>
    <p:sldId id="297" r:id="rId8"/>
    <p:sldId id="298" r:id="rId9"/>
    <p:sldId id="299" r:id="rId10"/>
    <p:sldId id="300" r:id="rId11"/>
    <p:sldId id="301" r:id="rId12"/>
    <p:sldId id="302" r:id="rId13"/>
    <p:sldId id="303" r:id="rId14"/>
    <p:sldId id="304" r:id="rId15"/>
    <p:sldId id="305" r:id="rId16"/>
    <p:sldId id="30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95" d="100"/>
          <a:sy n="95" d="100"/>
        </p:scale>
        <p:origin x="116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2A44-F7E9-590F-5F66-B6250D0AF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5C57E-FB79-EDEA-80C6-C52943E43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79B2A-51CA-8A95-7A5A-17BD0F738EB7}"/>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BDA16094-FB2C-D568-8317-BF7B280B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FB37B-6F05-D807-0ABC-D52520A0DDF1}"/>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492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169-9CC1-A274-44D4-AB641FF9D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0E5BB-CADE-A71E-7FC2-D0858BE5E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8E26-4E46-54EB-E599-D19D6D562309}"/>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589D8BB8-7849-2E69-191E-7B253815E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162E7-0137-1D9F-3CB3-144922F32B5D}"/>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8188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C8B1C-45DC-CB97-E24C-4F3A5CC1A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89516-4F0D-6712-0F0F-B50B8C60C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D3F3C-76C5-4B89-CD04-7745CC65B7B1}"/>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0CC04E29-2D8E-87E0-4662-335B8C7BF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E3FC0-491D-4F27-AE6B-BA02068E8F67}"/>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435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D6E8-E0AC-7976-6A89-26E2A8DDF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B8890-891F-F75D-C3FB-70D0C5D3E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513ED-61D4-7CD1-6945-4CB028C7028B}"/>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665AE746-E449-F407-0415-A7F41403A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87470-A0AA-88FF-1048-3C1E4880C89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98519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3122-94B4-AF17-03AE-D8CC48694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18383-14D6-1E76-AAE1-D26F0D59B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A58BF-8927-A031-4C01-9CFFBA2E64F5}"/>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536281EB-BA09-9B06-0DF3-947B61CF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E747-EC3B-299B-83BB-597399FB0CBB}"/>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0958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3DB7-CD4A-666E-789D-7552CFD79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29B21-0148-AEF6-2DD9-10828D88D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A067C7-0CA2-18A7-DA83-D2AB6EFC7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44B70-5E2D-9CA6-7465-0ED410E616A3}"/>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6" name="Footer Placeholder 5">
            <a:extLst>
              <a:ext uri="{FF2B5EF4-FFF2-40B4-BE49-F238E27FC236}">
                <a16:creationId xmlns:a16="http://schemas.microsoft.com/office/drawing/2014/main" id="{E05D1FEC-DAFB-23C6-7CE0-BC2C14111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C57FA-DDAE-258E-AB92-2FCAB5CF0F7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91313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EB2C-AE47-75F8-7755-A550DEB58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4CD1DD-8937-C9A6-07F6-6D818F3D0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10104-FF4F-C400-A197-67A65FAB3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4B649-F5C0-9BAD-FBA7-4DE7B75BE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A5113-173F-70BC-363A-AA407A8ED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91469-6CC8-41AC-D670-F4F10A7550AE}"/>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8" name="Footer Placeholder 7">
            <a:extLst>
              <a:ext uri="{FF2B5EF4-FFF2-40B4-BE49-F238E27FC236}">
                <a16:creationId xmlns:a16="http://schemas.microsoft.com/office/drawing/2014/main" id="{7C85B8C5-342D-2942-CAE0-047A097C0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CD647-9522-4E80-C862-365B159FC4D0}"/>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72141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9C6-9306-06B0-79FA-D0AF008F0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7CBD6-C8B7-254C-C4F8-E881CB8B64CC}"/>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4" name="Footer Placeholder 3">
            <a:extLst>
              <a:ext uri="{FF2B5EF4-FFF2-40B4-BE49-F238E27FC236}">
                <a16:creationId xmlns:a16="http://schemas.microsoft.com/office/drawing/2014/main" id="{7264DEB2-DEF3-FE2C-B3C1-3C57CBC07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152A0-A4CF-2EEF-A361-4B30D8326FF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68396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7217F-2CA2-F56E-4536-D5FE568431ED}"/>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3" name="Footer Placeholder 2">
            <a:extLst>
              <a:ext uri="{FF2B5EF4-FFF2-40B4-BE49-F238E27FC236}">
                <a16:creationId xmlns:a16="http://schemas.microsoft.com/office/drawing/2014/main" id="{40414BFE-3CF3-7A64-D915-B9C0D3F56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7D879-43A9-A9BF-6C98-6D56C5B63F64}"/>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511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3627-F401-A6F4-6E01-BE53E9D5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F40AD-0708-5E09-93F2-6929791BF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77B7C-C533-57AA-196E-87A1A5645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B4CD7-E35F-B144-A39D-C05C7DE8B201}"/>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6" name="Footer Placeholder 5">
            <a:extLst>
              <a:ext uri="{FF2B5EF4-FFF2-40B4-BE49-F238E27FC236}">
                <a16:creationId xmlns:a16="http://schemas.microsoft.com/office/drawing/2014/main" id="{C2A2928E-AF22-C6FC-58F2-B07D4121A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F983F-3E11-3019-4943-23647742FBB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89805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8845-5653-B60A-8491-B2C4BE59A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4E9FA2-EABF-2A93-6642-C65F82795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88F3-DD78-E8E8-820A-511B0EB68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910EF-1D85-83DD-70E4-326B7028FD2D}"/>
              </a:ext>
            </a:extLst>
          </p:cNvPr>
          <p:cNvSpPr>
            <a:spLocks noGrp="1"/>
          </p:cNvSpPr>
          <p:nvPr>
            <p:ph type="dt" sz="half" idx="10"/>
          </p:nvPr>
        </p:nvSpPr>
        <p:spPr/>
        <p:txBody>
          <a:bodyPr/>
          <a:lstStyle/>
          <a:p>
            <a:fld id="{0AF99C91-C86E-447C-A7E7-AE8E76BECEFC}" type="datetimeFigureOut">
              <a:rPr lang="en-US" smtClean="0"/>
              <a:t>1/20/24</a:t>
            </a:fld>
            <a:endParaRPr lang="en-US"/>
          </a:p>
        </p:txBody>
      </p:sp>
      <p:sp>
        <p:nvSpPr>
          <p:cNvPr id="6" name="Footer Placeholder 5">
            <a:extLst>
              <a:ext uri="{FF2B5EF4-FFF2-40B4-BE49-F238E27FC236}">
                <a16:creationId xmlns:a16="http://schemas.microsoft.com/office/drawing/2014/main" id="{EEA392BC-FA46-D3A7-5C1F-4FB36BF76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43CC6-5F36-01C8-BEB5-B4478C0C79AE}"/>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42720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E3417-43A3-624A-BEBB-E0C7ECCEE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86847-81B8-F5AD-3266-D1553671F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2EE34-D79F-8C8B-6901-3A6479981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99C91-C86E-447C-A7E7-AE8E76BECEFC}" type="datetimeFigureOut">
              <a:rPr lang="en-US" smtClean="0"/>
              <a:t>1/20/24</a:t>
            </a:fld>
            <a:endParaRPr lang="en-US"/>
          </a:p>
        </p:txBody>
      </p:sp>
      <p:sp>
        <p:nvSpPr>
          <p:cNvPr id="5" name="Footer Placeholder 4">
            <a:extLst>
              <a:ext uri="{FF2B5EF4-FFF2-40B4-BE49-F238E27FC236}">
                <a16:creationId xmlns:a16="http://schemas.microsoft.com/office/drawing/2014/main" id="{443ED413-17EC-225F-FE1B-CAEF7B11B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1E47BE-22D0-8B4B-C7DA-206B4325E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1E437-1871-420F-A1AB-1207B387C0E5}" type="slidenum">
              <a:rPr lang="en-US" smtClean="0"/>
              <a:t>‹#›</a:t>
            </a:fld>
            <a:endParaRPr lang="en-US"/>
          </a:p>
        </p:txBody>
      </p:sp>
    </p:spTree>
    <p:extLst>
      <p:ext uri="{BB962C8B-B14F-4D97-AF65-F5344CB8AC3E}">
        <p14:creationId xmlns:p14="http://schemas.microsoft.com/office/powerpoint/2010/main" val="395604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hyperlink" Target="https://en.wikipedia.org/wiki/Olympic_Gam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merlin2ash@gmail.com" TargetMode="External"/><Relationship Id="rId2" Type="http://schemas.openxmlformats.org/officeDocument/2006/relationships/hyperlink" Target="http://www.linkedin.com/in/asharajanda" TargetMode="External"/><Relationship Id="rId1" Type="http://schemas.openxmlformats.org/officeDocument/2006/relationships/slideLayout" Target="../slideLayouts/slideLayout2.xml"/><Relationship Id="rId4" Type="http://schemas.openxmlformats.org/officeDocument/2006/relationships/hyperlink" Target="https://github.com/merlin2a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F7E5F-5FA7-C088-4604-E0ADD2507339}"/>
              </a:ext>
            </a:extLst>
          </p:cNvPr>
          <p:cNvSpPr txBox="1"/>
          <p:nvPr/>
        </p:nvSpPr>
        <p:spPr>
          <a:xfrm>
            <a:off x="9140190" y="6092130"/>
            <a:ext cx="3051810" cy="400110"/>
          </a:xfrm>
          <a:prstGeom prst="rect">
            <a:avLst/>
          </a:prstGeom>
          <a:noFill/>
        </p:spPr>
        <p:txBody>
          <a:bodyPr wrap="square" rtlCol="0">
            <a:spAutoFit/>
          </a:bodyPr>
          <a:lstStyle/>
          <a:p>
            <a:pPr algn="r"/>
            <a:r>
              <a:rPr lang="en-US" sz="2000" dirty="0">
                <a:solidFill>
                  <a:srgbClr val="7030A0"/>
                </a:solidFill>
                <a:latin typeface="Arial" panose="020B0604020202020204" pitchFamily="34" charset="0"/>
                <a:cs typeface="Arial" panose="020B0604020202020204" pitchFamily="34" charset="0"/>
              </a:rPr>
              <a:t>ASHA RAJAN</a:t>
            </a:r>
          </a:p>
        </p:txBody>
      </p:sp>
      <p:pic>
        <p:nvPicPr>
          <p:cNvPr id="5" name="Picture 4" descr="A group of colorful circles&#10;&#10;Description automatically generated">
            <a:extLst>
              <a:ext uri="{FF2B5EF4-FFF2-40B4-BE49-F238E27FC236}">
                <a16:creationId xmlns:a16="http://schemas.microsoft.com/office/drawing/2014/main" id="{9A98BBDF-3492-3604-BBEB-53246461AD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285191"/>
            <a:ext cx="12192000" cy="4287618"/>
          </a:xfrm>
          <a:prstGeom prst="rect">
            <a:avLst/>
          </a:prstGeom>
        </p:spPr>
      </p:pic>
      <p:sp>
        <p:nvSpPr>
          <p:cNvPr id="7" name="TextBox 6">
            <a:extLst>
              <a:ext uri="{FF2B5EF4-FFF2-40B4-BE49-F238E27FC236}">
                <a16:creationId xmlns:a16="http://schemas.microsoft.com/office/drawing/2014/main" id="{C1DB9446-3E00-B512-5A4C-95C7E249C23C}"/>
              </a:ext>
            </a:extLst>
          </p:cNvPr>
          <p:cNvSpPr txBox="1"/>
          <p:nvPr/>
        </p:nvSpPr>
        <p:spPr>
          <a:xfrm>
            <a:off x="281354" y="534572"/>
            <a:ext cx="11422966"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OLYMPIC GAMES ANALYSIS</a:t>
            </a:r>
          </a:p>
        </p:txBody>
      </p:sp>
    </p:spTree>
    <p:extLst>
      <p:ext uri="{BB962C8B-B14F-4D97-AF65-F5344CB8AC3E}">
        <p14:creationId xmlns:p14="http://schemas.microsoft.com/office/powerpoint/2010/main" val="1984348316"/>
      </p:ext>
    </p:extLst>
  </p:cSld>
  <p:clrMapOvr>
    <a:masterClrMapping/>
  </p:clrMapOvr>
  <mc:AlternateContent xmlns:mc="http://schemas.openxmlformats.org/markup-compatibility/2006" xmlns:p14="http://schemas.microsoft.com/office/powerpoint/2010/main">
    <mc:Choice Requires="p14">
      <p:transition spd="slow" p14:dur="2000">
        <p:circle/>
        <p:sndAc>
          <p:stSnd>
            <p:snd r:embed="rId2" name="drumroll.wav"/>
          </p:stSnd>
        </p:sndAc>
      </p:transition>
    </mc:Choice>
    <mc:Fallback xmlns="">
      <p:transition spd="slow">
        <p:circle/>
        <p:sndAc>
          <p:stSnd>
            <p:snd r:embed="rId5"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70239" cy="461665"/>
          </a:xfrm>
          <a:prstGeom prst="rect">
            <a:avLst/>
          </a:prstGeom>
          <a:noFill/>
        </p:spPr>
        <p:txBody>
          <a:bodyPr wrap="square">
            <a:spAutoFit/>
          </a:bodyPr>
          <a:lstStyle/>
          <a:p>
            <a:pPr algn="l"/>
            <a:r>
              <a:rPr lang="en-US" sz="2400" b="1" i="0" dirty="0">
                <a:solidFill>
                  <a:srgbClr val="242424"/>
                </a:solidFill>
                <a:effectLst/>
                <a:latin typeface="sohne"/>
              </a:rPr>
              <a:t>Q: Which countries WON the maximum Gold Medals in last held Olympic competitions?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6645726" y="667665"/>
            <a:ext cx="4000500" cy="646331"/>
          </a:xfrm>
          <a:prstGeom prst="rect">
            <a:avLst/>
          </a:prstGeom>
          <a:noFill/>
        </p:spPr>
        <p:txBody>
          <a:bodyPr wrap="square">
            <a:spAutoFit/>
          </a:bodyPr>
          <a:lstStyle/>
          <a:p>
            <a:pPr algn="just"/>
            <a:r>
              <a:rPr lang="en-US" b="0" i="0" dirty="0">
                <a:solidFill>
                  <a:srgbClr val="242424"/>
                </a:solidFill>
                <a:effectLst/>
                <a:latin typeface="source-serif-pro"/>
              </a:rPr>
              <a:t>US leads the Gold medal charts for the year 2016.</a:t>
            </a:r>
            <a:endParaRPr lang="en-US" dirty="0">
              <a:solidFill>
                <a:srgbClr val="242424"/>
              </a:solidFill>
              <a:latin typeface="source-serif-pro"/>
            </a:endParaRPr>
          </a:p>
        </p:txBody>
      </p:sp>
      <p:pic>
        <p:nvPicPr>
          <p:cNvPr id="5122" name="Picture 2">
            <a:extLst>
              <a:ext uri="{FF2B5EF4-FFF2-40B4-BE49-F238E27FC236}">
                <a16:creationId xmlns:a16="http://schemas.microsoft.com/office/drawing/2014/main" id="{66C17D3A-67D4-4D72-6199-0E3AF8551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8" y="667665"/>
            <a:ext cx="58864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680390-E057-5DB4-A247-C05011268558}"/>
              </a:ext>
            </a:extLst>
          </p:cNvPr>
          <p:cNvSpPr txBox="1"/>
          <p:nvPr/>
        </p:nvSpPr>
        <p:spPr>
          <a:xfrm>
            <a:off x="379638" y="3884876"/>
            <a:ext cx="6172200" cy="369332"/>
          </a:xfrm>
          <a:prstGeom prst="rect">
            <a:avLst/>
          </a:prstGeom>
          <a:noFill/>
        </p:spPr>
        <p:txBody>
          <a:bodyPr wrap="square">
            <a:spAutoFit/>
          </a:bodyPr>
          <a:lstStyle/>
          <a:p>
            <a:r>
              <a:rPr lang="en-US" dirty="0">
                <a:solidFill>
                  <a:srgbClr val="242424"/>
                </a:solidFill>
                <a:latin typeface="source-serif-pro"/>
              </a:rPr>
              <a:t>W</a:t>
            </a:r>
            <a:r>
              <a:rPr lang="en-US" b="0" i="0" dirty="0">
                <a:solidFill>
                  <a:srgbClr val="242424"/>
                </a:solidFill>
                <a:effectLst/>
                <a:latin typeface="source-serif-pro"/>
              </a:rPr>
              <a:t>hich sport fetch the most gold medals?</a:t>
            </a:r>
            <a:endParaRPr lang="en-US" dirty="0"/>
          </a:p>
        </p:txBody>
      </p:sp>
      <p:pic>
        <p:nvPicPr>
          <p:cNvPr id="5124" name="Picture 4">
            <a:extLst>
              <a:ext uri="{FF2B5EF4-FFF2-40B4-BE49-F238E27FC236}">
                <a16:creationId xmlns:a16="http://schemas.microsoft.com/office/drawing/2014/main" id="{69EAD8A2-D989-E715-4B32-714AA57C1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721" y="4016900"/>
            <a:ext cx="4546010" cy="25535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8A73FF-5EEF-6E63-759C-4435D456AC5D}"/>
              </a:ext>
            </a:extLst>
          </p:cNvPr>
          <p:cNvSpPr txBox="1"/>
          <p:nvPr/>
        </p:nvSpPr>
        <p:spPr>
          <a:xfrm>
            <a:off x="8918731" y="4832002"/>
            <a:ext cx="2409631" cy="923330"/>
          </a:xfrm>
          <a:prstGeom prst="rect">
            <a:avLst/>
          </a:prstGeom>
          <a:noFill/>
        </p:spPr>
        <p:txBody>
          <a:bodyPr wrap="square">
            <a:spAutoFit/>
          </a:bodyPr>
          <a:lstStyle/>
          <a:p>
            <a:pPr algn="just"/>
            <a:r>
              <a:rPr lang="en-US" b="0" i="0" dirty="0">
                <a:solidFill>
                  <a:srgbClr val="242424"/>
                </a:solidFill>
                <a:effectLst/>
                <a:latin typeface="source-serif-pro"/>
              </a:rPr>
              <a:t>Swimming fetched the maximum Gold medals to US.</a:t>
            </a:r>
            <a:endParaRPr lang="en-US" dirty="0"/>
          </a:p>
        </p:txBody>
      </p:sp>
    </p:spTree>
    <p:extLst>
      <p:ext uri="{BB962C8B-B14F-4D97-AF65-F5344CB8AC3E}">
        <p14:creationId xmlns:p14="http://schemas.microsoft.com/office/powerpoint/2010/main" val="24141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9734745" cy="461665"/>
          </a:xfrm>
          <a:prstGeom prst="rect">
            <a:avLst/>
          </a:prstGeom>
          <a:noFill/>
        </p:spPr>
        <p:txBody>
          <a:bodyPr wrap="square">
            <a:spAutoFit/>
          </a:bodyPr>
          <a:lstStyle/>
          <a:p>
            <a:pPr algn="l"/>
            <a:r>
              <a:rPr lang="en-US" sz="2400" b="1" i="0" dirty="0">
                <a:solidFill>
                  <a:srgbClr val="242424"/>
                </a:solidFill>
                <a:effectLst/>
                <a:latin typeface="sohne"/>
              </a:rPr>
              <a:t>Q: Countries winning maximum Medals per year ?</a:t>
            </a:r>
          </a:p>
        </p:txBody>
      </p:sp>
      <p:sp>
        <p:nvSpPr>
          <p:cNvPr id="6" name="TextBox 5">
            <a:extLst>
              <a:ext uri="{FF2B5EF4-FFF2-40B4-BE49-F238E27FC236}">
                <a16:creationId xmlns:a16="http://schemas.microsoft.com/office/drawing/2014/main" id="{273C2BA9-D43C-64A6-F923-83E42C71528E}"/>
              </a:ext>
            </a:extLst>
          </p:cNvPr>
          <p:cNvSpPr txBox="1"/>
          <p:nvPr/>
        </p:nvSpPr>
        <p:spPr>
          <a:xfrm>
            <a:off x="3242992" y="4137516"/>
            <a:ext cx="5706016" cy="2308324"/>
          </a:xfrm>
          <a:prstGeom prst="rect">
            <a:avLst/>
          </a:prstGeom>
          <a:noFill/>
        </p:spPr>
        <p:txBody>
          <a:bodyPr wrap="square">
            <a:spAutoFit/>
          </a:bodyPr>
          <a:lstStyle/>
          <a:p>
            <a:pPr algn="l"/>
            <a:r>
              <a:rPr lang="en-US" b="0" i="0" dirty="0">
                <a:solidFill>
                  <a:srgbClr val="242424"/>
                </a:solidFill>
                <a:effectLst/>
                <a:latin typeface="source-serif-pro"/>
              </a:rPr>
              <a:t>Following are the insights we derive from above visuals</a:t>
            </a:r>
          </a:p>
          <a:p>
            <a:pPr algn="l">
              <a:buFont typeface="Arial" panose="020B0604020202020204" pitchFamily="34" charset="0"/>
              <a:buChar char="•"/>
            </a:pPr>
            <a:r>
              <a:rPr lang="en-US" b="0" i="0" dirty="0">
                <a:solidFill>
                  <a:srgbClr val="242424"/>
                </a:solidFill>
                <a:effectLst/>
                <a:latin typeface="source-serif-pro"/>
              </a:rPr>
              <a:t>US won maximum medals for most number of years.</a:t>
            </a:r>
          </a:p>
          <a:p>
            <a:pPr algn="l">
              <a:buFont typeface="Arial" panose="020B0604020202020204" pitchFamily="34" charset="0"/>
              <a:buChar char="•"/>
            </a:pPr>
            <a:r>
              <a:rPr lang="en-US" b="0" i="0" dirty="0">
                <a:solidFill>
                  <a:srgbClr val="242424"/>
                </a:solidFill>
                <a:effectLst/>
                <a:latin typeface="source-serif-pro"/>
              </a:rPr>
              <a:t>Soviet union </a:t>
            </a:r>
            <a:r>
              <a:rPr lang="en-US" dirty="0">
                <a:solidFill>
                  <a:srgbClr val="242424"/>
                </a:solidFill>
                <a:latin typeface="source-serif-pro"/>
              </a:rPr>
              <a:t>w</a:t>
            </a:r>
            <a:r>
              <a:rPr lang="en-US" b="0" i="0" dirty="0">
                <a:solidFill>
                  <a:srgbClr val="242424"/>
                </a:solidFill>
                <a:effectLst/>
                <a:latin typeface="source-serif-pro"/>
              </a:rPr>
              <a:t>on highest number of medals in an Olympic event.</a:t>
            </a:r>
          </a:p>
          <a:p>
            <a:pPr algn="l">
              <a:buFont typeface="Arial" panose="020B0604020202020204" pitchFamily="34" charset="0"/>
              <a:buChar char="•"/>
            </a:pPr>
            <a:r>
              <a:rPr lang="en-US" b="0" i="0" dirty="0">
                <a:solidFill>
                  <a:srgbClr val="242424"/>
                </a:solidFill>
                <a:effectLst/>
                <a:latin typeface="source-serif-pro"/>
              </a:rPr>
              <a:t>The winning variance is maximum with </a:t>
            </a:r>
            <a:r>
              <a:rPr lang="en-US" dirty="0">
                <a:solidFill>
                  <a:srgbClr val="242424"/>
                </a:solidFill>
                <a:latin typeface="source-serif-pro"/>
              </a:rPr>
              <a:t>S</a:t>
            </a:r>
            <a:r>
              <a:rPr lang="en-US" b="0" i="0" dirty="0">
                <a:solidFill>
                  <a:srgbClr val="242424"/>
                </a:solidFill>
                <a:effectLst/>
                <a:latin typeface="source-serif-pro"/>
              </a:rPr>
              <a:t>oviet </a:t>
            </a:r>
            <a:r>
              <a:rPr lang="en-US" dirty="0">
                <a:solidFill>
                  <a:srgbClr val="242424"/>
                </a:solidFill>
                <a:latin typeface="source-serif-pro"/>
              </a:rPr>
              <a:t>U</a:t>
            </a:r>
            <a:r>
              <a:rPr lang="en-US" b="0" i="0" dirty="0">
                <a:solidFill>
                  <a:srgbClr val="242424"/>
                </a:solidFill>
                <a:effectLst/>
                <a:latin typeface="source-serif-pro"/>
              </a:rPr>
              <a:t>nion</a:t>
            </a:r>
          </a:p>
          <a:p>
            <a:pPr algn="l">
              <a:buFont typeface="Arial" panose="020B0604020202020204" pitchFamily="34" charset="0"/>
              <a:buChar char="•"/>
            </a:pPr>
            <a:r>
              <a:rPr lang="en-US" b="0" i="0" dirty="0">
                <a:solidFill>
                  <a:srgbClr val="242424"/>
                </a:solidFill>
                <a:effectLst/>
                <a:latin typeface="source-serif-pro"/>
              </a:rPr>
              <a:t>Germany, Sweden, Great Britain and Greece has won maximum medals once.</a:t>
            </a:r>
          </a:p>
          <a:p>
            <a:endParaRPr lang="en-US" dirty="0">
              <a:solidFill>
                <a:srgbClr val="242424"/>
              </a:solidFill>
              <a:latin typeface="source-serif-pro"/>
            </a:endParaRPr>
          </a:p>
        </p:txBody>
      </p:sp>
      <p:pic>
        <p:nvPicPr>
          <p:cNvPr id="6146" name="Picture 2">
            <a:extLst>
              <a:ext uri="{FF2B5EF4-FFF2-40B4-BE49-F238E27FC236}">
                <a16:creationId xmlns:a16="http://schemas.microsoft.com/office/drawing/2014/main" id="{7B6F2500-1A52-EFC6-2A93-F296BD77B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240" y="835147"/>
            <a:ext cx="6392332" cy="301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9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Top 10 Individual winning maximum number of Olympics Medals for their country.</a:t>
            </a:r>
          </a:p>
        </p:txBody>
      </p:sp>
      <p:pic>
        <p:nvPicPr>
          <p:cNvPr id="7170" name="Picture 2">
            <a:extLst>
              <a:ext uri="{FF2B5EF4-FFF2-40B4-BE49-F238E27FC236}">
                <a16:creationId xmlns:a16="http://schemas.microsoft.com/office/drawing/2014/main" id="{B9E984CB-623F-7980-56F7-143ABEABD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1647824"/>
            <a:ext cx="74771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r>
              <a:rPr lang="en-US" sz="2400" b="1" i="0" dirty="0">
                <a:solidFill>
                  <a:srgbClr val="242424"/>
                </a:solidFill>
                <a:effectLst/>
                <a:latin typeface="sohne"/>
              </a:rPr>
              <a:t>Q: Spread of Medal based on Age, Height and Weight</a:t>
            </a:r>
          </a:p>
        </p:txBody>
      </p:sp>
      <p:pic>
        <p:nvPicPr>
          <p:cNvPr id="8194" name="Picture 2">
            <a:extLst>
              <a:ext uri="{FF2B5EF4-FFF2-40B4-BE49-F238E27FC236}">
                <a16:creationId xmlns:a16="http://schemas.microsoft.com/office/drawing/2014/main" id="{97E28BC1-CF9C-A98B-8474-E7FC17A70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 y="1705141"/>
            <a:ext cx="3613864" cy="22336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830A02-72C3-AC15-2151-E44035F92DC4}"/>
              </a:ext>
            </a:extLst>
          </p:cNvPr>
          <p:cNvSpPr txBox="1"/>
          <p:nvPr/>
        </p:nvSpPr>
        <p:spPr>
          <a:xfrm>
            <a:off x="313737" y="4060338"/>
            <a:ext cx="3547965" cy="1754326"/>
          </a:xfrm>
          <a:prstGeom prst="rect">
            <a:avLst/>
          </a:prstGeom>
          <a:noFill/>
        </p:spPr>
        <p:txBody>
          <a:bodyPr wrap="square">
            <a:spAutoFit/>
          </a:bodyPr>
          <a:lstStyle/>
          <a:p>
            <a:r>
              <a:rPr lang="en-US" b="1" i="0" dirty="0">
                <a:solidFill>
                  <a:srgbClr val="242424"/>
                </a:solidFill>
                <a:effectLst/>
                <a:latin typeface="source-serif-pro"/>
              </a:rPr>
              <a:t>AGE &amp; HEIGHT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height less than 140 and age less than 20 are also winning Medals at Olympics.</a:t>
            </a:r>
            <a:endParaRPr lang="en-US" dirty="0"/>
          </a:p>
        </p:txBody>
      </p:sp>
      <p:pic>
        <p:nvPicPr>
          <p:cNvPr id="8196" name="Picture 4">
            <a:extLst>
              <a:ext uri="{FF2B5EF4-FFF2-40B4-BE49-F238E27FC236}">
                <a16:creationId xmlns:a16="http://schemas.microsoft.com/office/drawing/2014/main" id="{FFB59858-046E-34A8-A5E9-63EC8EF49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83" y="1731505"/>
            <a:ext cx="3613864" cy="2233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15BA63-0496-24A1-65DB-CCC6FB9883CC}"/>
              </a:ext>
            </a:extLst>
          </p:cNvPr>
          <p:cNvSpPr txBox="1"/>
          <p:nvPr/>
        </p:nvSpPr>
        <p:spPr>
          <a:xfrm>
            <a:off x="4304483" y="4060338"/>
            <a:ext cx="3547965" cy="1754326"/>
          </a:xfrm>
          <a:prstGeom prst="rect">
            <a:avLst/>
          </a:prstGeom>
          <a:noFill/>
        </p:spPr>
        <p:txBody>
          <a:bodyPr wrap="square">
            <a:spAutoFit/>
          </a:bodyPr>
          <a:lstStyle/>
          <a:p>
            <a:r>
              <a:rPr lang="en-US" b="1" i="0" dirty="0">
                <a:solidFill>
                  <a:srgbClr val="242424"/>
                </a:solidFill>
                <a:effectLst/>
                <a:latin typeface="source-serif-pro"/>
              </a:rPr>
              <a:t>AGE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more than</a:t>
            </a:r>
            <a:r>
              <a:rPr lang="en-US" b="0" i="0" dirty="0">
                <a:solidFill>
                  <a:srgbClr val="242424"/>
                </a:solidFill>
                <a:effectLst/>
                <a:latin typeface="source-serif-pro"/>
              </a:rPr>
              <a:t> 140 and age </a:t>
            </a:r>
            <a:r>
              <a:rPr lang="en-US" dirty="0">
                <a:solidFill>
                  <a:srgbClr val="242424"/>
                </a:solidFill>
                <a:latin typeface="source-serif-pro"/>
              </a:rPr>
              <a:t>between</a:t>
            </a:r>
            <a:r>
              <a:rPr lang="en-US" b="0" i="0" dirty="0">
                <a:solidFill>
                  <a:srgbClr val="242424"/>
                </a:solidFill>
                <a:effectLst/>
                <a:latin typeface="source-serif-pro"/>
              </a:rPr>
              <a:t> 20 and 30 are also winning Medals at Olympics.</a:t>
            </a:r>
            <a:endParaRPr lang="en-US" dirty="0"/>
          </a:p>
        </p:txBody>
      </p:sp>
      <p:pic>
        <p:nvPicPr>
          <p:cNvPr id="8198" name="Picture 6">
            <a:extLst>
              <a:ext uri="{FF2B5EF4-FFF2-40B4-BE49-F238E27FC236}">
                <a16:creationId xmlns:a16="http://schemas.microsoft.com/office/drawing/2014/main" id="{DACFAC9D-4BDC-408E-A201-DE4A3D7E1F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7029" y="1731505"/>
            <a:ext cx="3613865" cy="22072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FA221E-9573-E5AD-A5B5-3B8D381F51FD}"/>
              </a:ext>
            </a:extLst>
          </p:cNvPr>
          <p:cNvSpPr txBox="1"/>
          <p:nvPr/>
        </p:nvSpPr>
        <p:spPr>
          <a:xfrm>
            <a:off x="8427028" y="3938752"/>
            <a:ext cx="3547965" cy="1754326"/>
          </a:xfrm>
          <a:prstGeom prst="rect">
            <a:avLst/>
          </a:prstGeom>
          <a:noFill/>
        </p:spPr>
        <p:txBody>
          <a:bodyPr wrap="square">
            <a:spAutoFit/>
          </a:bodyPr>
          <a:lstStyle/>
          <a:p>
            <a:r>
              <a:rPr lang="en-US" b="1" dirty="0">
                <a:solidFill>
                  <a:srgbClr val="242424"/>
                </a:solidFill>
                <a:latin typeface="source-serif-pro"/>
              </a:rPr>
              <a:t>HEIGHT</a:t>
            </a:r>
            <a:r>
              <a:rPr lang="en-US" b="1" i="0" dirty="0">
                <a:solidFill>
                  <a:srgbClr val="242424"/>
                </a:solidFill>
                <a:effectLst/>
                <a:latin typeface="source-serif-pro"/>
              </a:rPr>
              <a:t>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less than</a:t>
            </a:r>
            <a:r>
              <a:rPr lang="en-US" b="0" i="0" dirty="0">
                <a:solidFill>
                  <a:srgbClr val="242424"/>
                </a:solidFill>
                <a:effectLst/>
                <a:latin typeface="source-serif-pro"/>
              </a:rPr>
              <a:t> 40 and </a:t>
            </a:r>
            <a:r>
              <a:rPr lang="en-US" dirty="0">
                <a:solidFill>
                  <a:srgbClr val="242424"/>
                </a:solidFill>
                <a:latin typeface="source-serif-pro"/>
              </a:rPr>
              <a:t>height</a:t>
            </a:r>
            <a:r>
              <a:rPr lang="en-US" b="0" i="0" dirty="0">
                <a:solidFill>
                  <a:srgbClr val="242424"/>
                </a:solidFill>
                <a:effectLst/>
                <a:latin typeface="source-serif-pro"/>
              </a:rPr>
              <a:t> l</a:t>
            </a:r>
            <a:r>
              <a:rPr lang="en-US" dirty="0">
                <a:solidFill>
                  <a:srgbClr val="242424"/>
                </a:solidFill>
                <a:latin typeface="source-serif-pro"/>
              </a:rPr>
              <a:t>ess than</a:t>
            </a:r>
            <a:r>
              <a:rPr lang="en-US" b="0" i="0" dirty="0">
                <a:solidFill>
                  <a:srgbClr val="242424"/>
                </a:solidFill>
                <a:effectLst/>
                <a:latin typeface="source-serif-pro"/>
              </a:rPr>
              <a:t> 150 are also winning Medals at Olympics.</a:t>
            </a:r>
            <a:endParaRPr lang="en-US" dirty="0"/>
          </a:p>
        </p:txBody>
      </p:sp>
    </p:spTree>
    <p:extLst>
      <p:ext uri="{BB962C8B-B14F-4D97-AF65-F5344CB8AC3E}">
        <p14:creationId xmlns:p14="http://schemas.microsoft.com/office/powerpoint/2010/main" val="310264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Women participation at Olympics</a:t>
            </a:r>
          </a:p>
        </p:txBody>
      </p:sp>
      <p:pic>
        <p:nvPicPr>
          <p:cNvPr id="9218" name="Picture 2">
            <a:extLst>
              <a:ext uri="{FF2B5EF4-FFF2-40B4-BE49-F238E27FC236}">
                <a16:creationId xmlns:a16="http://schemas.microsoft.com/office/drawing/2014/main" id="{4EB548E5-72A7-A159-D09A-F35EAF7FE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39" y="1394005"/>
            <a:ext cx="7896322" cy="4069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26B7C-8A11-61BE-CDFF-CE06B496487A}"/>
              </a:ext>
            </a:extLst>
          </p:cNvPr>
          <p:cNvSpPr txBox="1"/>
          <p:nvPr/>
        </p:nvSpPr>
        <p:spPr>
          <a:xfrm>
            <a:off x="3216728" y="5463995"/>
            <a:ext cx="6172200" cy="646331"/>
          </a:xfrm>
          <a:prstGeom prst="rect">
            <a:avLst/>
          </a:prstGeom>
          <a:noFill/>
        </p:spPr>
        <p:txBody>
          <a:bodyPr wrap="square">
            <a:spAutoFit/>
          </a:bodyPr>
          <a:lstStyle/>
          <a:p>
            <a:r>
              <a:rPr lang="en-US" b="0" i="0" dirty="0">
                <a:solidFill>
                  <a:srgbClr val="242424"/>
                </a:solidFill>
                <a:effectLst/>
                <a:latin typeface="source-serif-pro"/>
              </a:rPr>
              <a:t>As we see the trend, Woman participation has been increasing over the years on an average.</a:t>
            </a:r>
            <a:endParaRPr lang="en-US" dirty="0"/>
          </a:p>
        </p:txBody>
      </p:sp>
    </p:spTree>
    <p:extLst>
      <p:ext uri="{BB962C8B-B14F-4D97-AF65-F5344CB8AC3E}">
        <p14:creationId xmlns:p14="http://schemas.microsoft.com/office/powerpoint/2010/main" val="37686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Medal won Individual with Age more than 50</a:t>
            </a:r>
          </a:p>
        </p:txBody>
      </p:sp>
      <p:sp>
        <p:nvSpPr>
          <p:cNvPr id="3" name="TextBox 2">
            <a:extLst>
              <a:ext uri="{FF2B5EF4-FFF2-40B4-BE49-F238E27FC236}">
                <a16:creationId xmlns:a16="http://schemas.microsoft.com/office/drawing/2014/main" id="{37626B7C-8A11-61BE-CDFF-CE06B496487A}"/>
              </a:ext>
            </a:extLst>
          </p:cNvPr>
          <p:cNvSpPr txBox="1"/>
          <p:nvPr/>
        </p:nvSpPr>
        <p:spPr>
          <a:xfrm>
            <a:off x="3272712" y="5270299"/>
            <a:ext cx="6172200" cy="923330"/>
          </a:xfrm>
          <a:prstGeom prst="rect">
            <a:avLst/>
          </a:prstGeom>
          <a:noFill/>
        </p:spPr>
        <p:txBody>
          <a:bodyPr wrap="square">
            <a:spAutoFit/>
          </a:bodyPr>
          <a:lstStyle/>
          <a:p>
            <a:pPr algn="just"/>
            <a:r>
              <a:rPr lang="en-US" b="0" i="0" dirty="0">
                <a:solidFill>
                  <a:srgbClr val="242424"/>
                </a:solidFill>
                <a:effectLst/>
                <a:latin typeface="source-serif-pro"/>
              </a:rPr>
              <a:t>Individuals above 50 have been doing in Equestrianism, Shooting, Sailing, Art competitions and Archery. These sports seems to require more mental strength than physical strength.</a:t>
            </a:r>
            <a:endParaRPr lang="en-US" dirty="0"/>
          </a:p>
        </p:txBody>
      </p:sp>
      <p:pic>
        <p:nvPicPr>
          <p:cNvPr id="10242" name="Picture 2">
            <a:extLst>
              <a:ext uri="{FF2B5EF4-FFF2-40B4-BE49-F238E27FC236}">
                <a16:creationId xmlns:a16="http://schemas.microsoft.com/office/drawing/2014/main" id="{F9B5072D-F7EE-4C5F-C3E2-00D6C563B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377" y="549480"/>
            <a:ext cx="68961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55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4124D-21A2-721B-E516-1800EEAA0285}"/>
              </a:ext>
            </a:extLst>
          </p:cNvPr>
          <p:cNvSpPr txBox="1"/>
          <p:nvPr/>
        </p:nvSpPr>
        <p:spPr>
          <a:xfrm>
            <a:off x="242596" y="797510"/>
            <a:ext cx="11949404" cy="5632311"/>
          </a:xfrm>
          <a:prstGeom prst="rect">
            <a:avLst/>
          </a:prstGeom>
          <a:noFill/>
        </p:spPr>
        <p:txBody>
          <a:bodyPr wrap="square">
            <a:spAutoFit/>
          </a:bodyPr>
          <a:lstStyle/>
          <a:p>
            <a:pPr algn="ctr"/>
            <a:r>
              <a:rPr lang="en-US" sz="3600" b="1" i="0" dirty="0">
                <a:solidFill>
                  <a:srgbClr val="242424"/>
                </a:solidFill>
                <a:effectLst/>
                <a:latin typeface="sohne"/>
              </a:rPr>
              <a:t>Inferences and Conclusions</a:t>
            </a:r>
          </a:p>
          <a:p>
            <a:pPr algn="l"/>
            <a:endParaRPr lang="en-US" sz="3600" b="0" i="0" dirty="0">
              <a:solidFill>
                <a:srgbClr val="242424"/>
              </a:solidFill>
              <a:effectLst/>
              <a:latin typeface="source-serif-pro"/>
            </a:endParaRPr>
          </a:p>
          <a:p>
            <a:pPr algn="l"/>
            <a:r>
              <a:rPr lang="en-US" sz="2400" b="0" i="0" dirty="0">
                <a:solidFill>
                  <a:srgbClr val="242424"/>
                </a:solidFill>
                <a:effectLst/>
                <a:latin typeface="source-serif-pro"/>
              </a:rPr>
              <a:t>We have drawn many inferences from the survey. </a:t>
            </a:r>
          </a:p>
          <a:p>
            <a:pPr algn="l"/>
            <a:endParaRPr lang="en-US" sz="2400" b="0" i="0" dirty="0">
              <a:solidFill>
                <a:srgbClr val="242424"/>
              </a:solidFill>
              <a:effectLst/>
              <a:latin typeface="source-serif-pro"/>
            </a:endParaRPr>
          </a:p>
          <a:p>
            <a:pPr marL="285750" indent="-285750" algn="l">
              <a:buFont typeface="Arial" panose="020B0604020202020204" pitchFamily="34" charset="0"/>
              <a:buChar char="•"/>
            </a:pPr>
            <a:r>
              <a:rPr lang="en-US" sz="2400" b="0" i="0" dirty="0">
                <a:solidFill>
                  <a:srgbClr val="242424"/>
                </a:solidFill>
                <a:effectLst/>
                <a:latin typeface="source-serif-pro"/>
              </a:rPr>
              <a:t>US seems to dominants in terms of participation of maximum gold as well as overall participation in games.</a:t>
            </a:r>
          </a:p>
          <a:p>
            <a:pPr marL="285750" indent="-285750" algn="l">
              <a:buFont typeface="Arial" panose="020B0604020202020204" pitchFamily="34" charset="0"/>
              <a:buChar char="•"/>
            </a:pPr>
            <a:r>
              <a:rPr lang="en-US" sz="2400" b="0" i="0" dirty="0">
                <a:solidFill>
                  <a:srgbClr val="242424"/>
                </a:solidFill>
                <a:effectLst/>
                <a:latin typeface="source-serif-pro"/>
              </a:rPr>
              <a:t>We observe athletes from the age of 12 till the age of 58 years winning medals.</a:t>
            </a:r>
          </a:p>
          <a:p>
            <a:pPr marL="285750" indent="-285750" algn="l">
              <a:buFont typeface="Arial" panose="020B0604020202020204" pitchFamily="34" charset="0"/>
              <a:buChar char="•"/>
            </a:pPr>
            <a:r>
              <a:rPr lang="en-US" sz="2400" b="0" i="0" dirty="0">
                <a:solidFill>
                  <a:srgbClr val="242424"/>
                </a:solidFill>
                <a:effectLst/>
                <a:latin typeface="source-serif-pro"/>
              </a:rPr>
              <a:t>Summer Olympics have higher no of events and sports as compared to the winter Olympics.</a:t>
            </a:r>
          </a:p>
          <a:p>
            <a:pPr marL="285750" indent="-285750" algn="l">
              <a:buFont typeface="Arial" panose="020B0604020202020204" pitchFamily="34" charset="0"/>
              <a:buChar char="•"/>
            </a:pPr>
            <a:r>
              <a:rPr lang="en-US" sz="2400" b="0" i="0" dirty="0">
                <a:solidFill>
                  <a:srgbClr val="242424"/>
                </a:solidFill>
                <a:effectLst/>
                <a:latin typeface="source-serif-pro"/>
              </a:rPr>
              <a:t>In the history of 120 years of Olympics, Michael Fred Phelps, has won maximum medals for his country i.e. 28 Medals.</a:t>
            </a:r>
          </a:p>
          <a:p>
            <a:pPr marL="285750" indent="-285750" algn="l">
              <a:buFont typeface="Arial" panose="020B0604020202020204" pitchFamily="34" charset="0"/>
              <a:buChar char="•"/>
            </a:pPr>
            <a:r>
              <a:rPr lang="en-US" sz="2400" b="0" i="0" dirty="0">
                <a:solidFill>
                  <a:srgbClr val="242424"/>
                </a:solidFill>
                <a:effectLst/>
                <a:latin typeface="source-serif-pro"/>
              </a:rPr>
              <a:t>We observe a trend showing an upward trajectory in the participation of women across the years.</a:t>
            </a:r>
          </a:p>
          <a:p>
            <a:pPr marL="285750" indent="-285750" algn="l">
              <a:buFont typeface="Arial" panose="020B0604020202020204" pitchFamily="34" charset="0"/>
              <a:buChar char="•"/>
            </a:pPr>
            <a:r>
              <a:rPr lang="en-US" sz="2400" b="0" i="0" dirty="0">
                <a:solidFill>
                  <a:srgbClr val="242424"/>
                </a:solidFill>
                <a:effectLst/>
                <a:latin typeface="source-serif-pro"/>
              </a:rPr>
              <a:t>Participation by individuals with high weight (</a:t>
            </a:r>
            <a:r>
              <a:rPr lang="en-US" sz="2400" dirty="0">
                <a:solidFill>
                  <a:srgbClr val="242424"/>
                </a:solidFill>
                <a:latin typeface="source-serif-pro"/>
              </a:rPr>
              <a:t>such as</a:t>
            </a:r>
            <a:r>
              <a:rPr lang="en-US" sz="2400" b="0" i="0" dirty="0">
                <a:solidFill>
                  <a:srgbClr val="242424"/>
                </a:solidFill>
                <a:effectLst/>
                <a:latin typeface="source-serif-pro"/>
              </a:rPr>
              <a:t> &gt; 150) appears to yield </a:t>
            </a:r>
            <a:r>
              <a:rPr lang="en-US" sz="2400" b="0" i="0">
                <a:solidFill>
                  <a:srgbClr val="242424"/>
                </a:solidFill>
                <a:effectLst/>
                <a:latin typeface="source-serif-pro"/>
              </a:rPr>
              <a:t>success in wrestling, </a:t>
            </a:r>
            <a:r>
              <a:rPr lang="en-US" sz="2400">
                <a:solidFill>
                  <a:srgbClr val="242424"/>
                </a:solidFill>
                <a:latin typeface="source-serif-pro"/>
              </a:rPr>
              <a:t>w</a:t>
            </a:r>
            <a:r>
              <a:rPr lang="en-US" sz="2400" b="0" i="0">
                <a:solidFill>
                  <a:srgbClr val="242424"/>
                </a:solidFill>
                <a:effectLst/>
                <a:latin typeface="source-serif-pro"/>
              </a:rPr>
              <a:t>eightlifting and judo</a:t>
            </a:r>
            <a:r>
              <a:rPr lang="en-US" sz="2400" b="0" i="0" dirty="0">
                <a:solidFill>
                  <a:srgbClr val="242424"/>
                </a:solidFill>
                <a:effectLst/>
                <a:latin typeface="source-serif-pro"/>
              </a:rPr>
              <a:t>.</a:t>
            </a:r>
          </a:p>
        </p:txBody>
      </p:sp>
    </p:spTree>
    <p:extLst>
      <p:ext uri="{BB962C8B-B14F-4D97-AF65-F5344CB8AC3E}">
        <p14:creationId xmlns:p14="http://schemas.microsoft.com/office/powerpoint/2010/main" val="127161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728D8-BE63-9E07-7E9B-DEEAF12C2B35}"/>
              </a:ext>
            </a:extLst>
          </p:cNvPr>
          <p:cNvSpPr txBox="1"/>
          <p:nvPr/>
        </p:nvSpPr>
        <p:spPr>
          <a:xfrm>
            <a:off x="564452" y="2644169"/>
            <a:ext cx="10825316" cy="1569660"/>
          </a:xfrm>
          <a:prstGeom prst="rect">
            <a:avLst/>
          </a:prstGeom>
          <a:noFill/>
        </p:spPr>
        <p:txBody>
          <a:bodyPr wrap="square" rtlCol="0">
            <a:spAutoFit/>
          </a:bodyPr>
          <a:lstStyle/>
          <a:p>
            <a:pPr algn="ctr"/>
            <a:r>
              <a:rPr lang="en-US" sz="9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THE END</a:t>
            </a:r>
          </a:p>
        </p:txBody>
      </p:sp>
      <p:sp>
        <p:nvSpPr>
          <p:cNvPr id="3" name="TextBox 2">
            <a:hlinkClick r:id="rId2"/>
            <a:extLst>
              <a:ext uri="{FF2B5EF4-FFF2-40B4-BE49-F238E27FC236}">
                <a16:creationId xmlns:a16="http://schemas.microsoft.com/office/drawing/2014/main" id="{7D1C09E0-B770-5531-D142-F4D2FB363400}"/>
              </a:ext>
            </a:extLst>
          </p:cNvPr>
          <p:cNvSpPr txBox="1"/>
          <p:nvPr/>
        </p:nvSpPr>
        <p:spPr>
          <a:xfrm>
            <a:off x="0" y="5667052"/>
            <a:ext cx="6172200" cy="1477328"/>
          </a:xfrm>
          <a:prstGeom prst="rect">
            <a:avLst/>
          </a:prstGeom>
          <a:noFill/>
        </p:spPr>
        <p:txBody>
          <a:bodyPr wrap="square">
            <a:spAutoFit/>
          </a:bodyPr>
          <a:lstStyle/>
          <a:p>
            <a:r>
              <a:rPr lang="en-US" dirty="0">
                <a:solidFill>
                  <a:srgbClr val="FF0000"/>
                </a:solidFill>
              </a:rPr>
              <a:t>Project By – 	</a:t>
            </a:r>
            <a:r>
              <a:rPr lang="en-US" dirty="0">
                <a:solidFill>
                  <a:srgbClr val="0070C0"/>
                </a:solidFill>
              </a:rPr>
              <a:t>Asha </a:t>
            </a:r>
            <a:r>
              <a:rPr lang="en-US" dirty="0" err="1">
                <a:solidFill>
                  <a:srgbClr val="0070C0"/>
                </a:solidFill>
              </a:rPr>
              <a:t>Rajan</a:t>
            </a:r>
            <a:endParaRPr lang="en-US" dirty="0">
              <a:solidFill>
                <a:srgbClr val="0070C0"/>
              </a:solidFill>
            </a:endParaRPr>
          </a:p>
          <a:p>
            <a:r>
              <a:rPr lang="en-US" dirty="0">
                <a:solidFill>
                  <a:srgbClr val="FF0000"/>
                </a:solidFill>
              </a:rPr>
              <a:t>Email - 		</a:t>
            </a:r>
            <a:r>
              <a:rPr lang="en-US" dirty="0">
                <a:solidFill>
                  <a:srgbClr val="FF0000"/>
                </a:solidFill>
                <a:hlinkClick r:id="rId3"/>
              </a:rPr>
              <a:t>merlin2ash@gmail.com</a:t>
            </a:r>
            <a:endParaRPr lang="en-US" dirty="0">
              <a:solidFill>
                <a:srgbClr val="FF0000"/>
              </a:solidFill>
            </a:endParaRPr>
          </a:p>
          <a:p>
            <a:r>
              <a:rPr lang="en-US" dirty="0">
                <a:solidFill>
                  <a:srgbClr val="FF0000"/>
                </a:solidFill>
              </a:rPr>
              <a:t>LinkedIn - 	</a:t>
            </a:r>
            <a:r>
              <a:rPr lang="en-US" dirty="0">
                <a:solidFill>
                  <a:srgbClr val="FF0000"/>
                </a:solidFill>
                <a:hlinkClick r:id="rId2"/>
              </a:rPr>
              <a:t>http://www.linkedin.com/in/asharajanda</a:t>
            </a:r>
            <a:endParaRPr lang="en-US" u="sng" dirty="0">
              <a:solidFill>
                <a:srgbClr val="FF0000"/>
              </a:solidFill>
            </a:endParaRPr>
          </a:p>
          <a:p>
            <a:r>
              <a:rPr lang="en-US" dirty="0" err="1">
                <a:solidFill>
                  <a:srgbClr val="FF0000"/>
                </a:solidFill>
              </a:rPr>
              <a:t>Github</a:t>
            </a:r>
            <a:r>
              <a:rPr lang="en-US" dirty="0">
                <a:solidFill>
                  <a:srgbClr val="FF0000"/>
                </a:solidFill>
              </a:rPr>
              <a:t> - 		</a:t>
            </a:r>
            <a:r>
              <a:rPr lang="en-US" dirty="0">
                <a:solidFill>
                  <a:srgbClr val="FF0000"/>
                </a:solidFill>
                <a:hlinkClick r:id="rId4"/>
              </a:rPr>
              <a:t>https://github.com/merlin2ash</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92871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728D8-BE63-9E07-7E9B-DEEAF12C2B35}"/>
              </a:ext>
            </a:extLst>
          </p:cNvPr>
          <p:cNvSpPr txBox="1"/>
          <p:nvPr/>
        </p:nvSpPr>
        <p:spPr>
          <a:xfrm>
            <a:off x="489701" y="487025"/>
            <a:ext cx="11212597" cy="6370975"/>
          </a:xfrm>
          <a:prstGeom prst="rect">
            <a:avLst/>
          </a:prstGeom>
          <a:noFill/>
        </p:spPr>
        <p:txBody>
          <a:bodyPr wrap="square" rtlCol="0">
            <a:spAutoFit/>
          </a:bodyPr>
          <a:lstStyle/>
          <a:p>
            <a:pPr algn="l"/>
            <a:r>
              <a:rPr lang="en-US" sz="3200" b="1" i="0" u="sng" dirty="0">
                <a:solidFill>
                  <a:srgbClr val="242424"/>
                </a:solidFill>
                <a:effectLst/>
                <a:latin typeface="sohne"/>
              </a:rPr>
              <a:t>Index Of </a:t>
            </a:r>
            <a:r>
              <a:rPr lang="en-US" sz="3200" b="1" u="sng" dirty="0">
                <a:solidFill>
                  <a:srgbClr val="242424"/>
                </a:solidFill>
                <a:latin typeface="sohne"/>
              </a:rPr>
              <a:t>C</a:t>
            </a:r>
            <a:r>
              <a:rPr lang="en-US" sz="3200" b="1" i="0" u="sng" dirty="0">
                <a:solidFill>
                  <a:srgbClr val="242424"/>
                </a:solidFill>
                <a:effectLst/>
                <a:latin typeface="sohne"/>
              </a:rPr>
              <a:t>ontents</a:t>
            </a:r>
          </a:p>
          <a:p>
            <a:pPr algn="l"/>
            <a:r>
              <a:rPr lang="en-US" dirty="0">
                <a:solidFill>
                  <a:srgbClr val="242424"/>
                </a:solidFill>
                <a:latin typeface="sohne"/>
              </a:rPr>
              <a:t>This contents is based on the </a:t>
            </a:r>
            <a:r>
              <a:rPr lang="en-US" dirty="0">
                <a:solidFill>
                  <a:srgbClr val="C00000"/>
                </a:solidFill>
                <a:latin typeface="sohne"/>
              </a:rPr>
              <a:t>.ipynb </a:t>
            </a:r>
            <a:r>
              <a:rPr lang="en-US" dirty="0">
                <a:solidFill>
                  <a:srgbClr val="242424"/>
                </a:solidFill>
                <a:latin typeface="sohne"/>
              </a:rPr>
              <a:t>file that is shared in this particular repository.</a:t>
            </a:r>
          </a:p>
          <a:p>
            <a:pPr algn="just"/>
            <a:endParaRPr lang="en-US" i="0" dirty="0">
              <a:solidFill>
                <a:srgbClr val="242424"/>
              </a:solidFill>
              <a:effectLst/>
              <a:latin typeface="sohne"/>
            </a:endParaRPr>
          </a:p>
          <a:p>
            <a:pPr algn="just">
              <a:buFont typeface="+mj-lt"/>
              <a:buAutoNum type="arabicPeriod"/>
            </a:pPr>
            <a:r>
              <a:rPr lang="en-US" sz="2000" b="0" i="0" dirty="0">
                <a:solidFill>
                  <a:srgbClr val="242424"/>
                </a:solidFill>
                <a:effectLst/>
                <a:latin typeface="source-serif-pro"/>
              </a:rPr>
              <a:t> Importing Dataset</a:t>
            </a:r>
          </a:p>
          <a:p>
            <a:pPr algn="just">
              <a:buFont typeface="+mj-lt"/>
              <a:buAutoNum type="arabicPeriod"/>
            </a:pPr>
            <a:r>
              <a:rPr lang="en-US" sz="2000" b="0" i="0" dirty="0">
                <a:solidFill>
                  <a:srgbClr val="242424"/>
                </a:solidFill>
                <a:effectLst/>
                <a:latin typeface="source-serif-pro"/>
              </a:rPr>
              <a:t> Data Preparation &amp; Cleaning</a:t>
            </a:r>
          </a:p>
          <a:p>
            <a:pPr algn="just">
              <a:buFont typeface="+mj-lt"/>
              <a:buAutoNum type="arabicPeriod"/>
            </a:pPr>
            <a:r>
              <a:rPr lang="en-US" sz="2000" b="0" i="0" dirty="0">
                <a:solidFill>
                  <a:srgbClr val="242424"/>
                </a:solidFill>
                <a:effectLst/>
                <a:latin typeface="source-serif-pro"/>
              </a:rPr>
              <a:t> Exploratory Analysis and Visualization</a:t>
            </a:r>
          </a:p>
          <a:p>
            <a:pPr algn="just">
              <a:buFont typeface="+mj-lt"/>
              <a:buAutoNum type="arabicPeriod"/>
            </a:pPr>
            <a:r>
              <a:rPr lang="en-US" sz="2000" b="0" i="0" dirty="0">
                <a:solidFill>
                  <a:srgbClr val="242424"/>
                </a:solidFill>
                <a:effectLst/>
                <a:latin typeface="source-serif-pro"/>
              </a:rPr>
              <a:t> Top countries participating in Olympics</a:t>
            </a:r>
          </a:p>
          <a:p>
            <a:pPr algn="just">
              <a:buFont typeface="+mj-lt"/>
              <a:buAutoNum type="arabicPeriod"/>
            </a:pPr>
            <a:r>
              <a:rPr lang="en-US" sz="2000" b="0" i="0" dirty="0">
                <a:solidFill>
                  <a:srgbClr val="242424"/>
                </a:solidFill>
                <a:effectLst/>
                <a:latin typeface="source-serif-pro"/>
              </a:rPr>
              <a:t> Age Distribution</a:t>
            </a:r>
          </a:p>
          <a:p>
            <a:pPr algn="just">
              <a:buFont typeface="+mj-lt"/>
              <a:buAutoNum type="arabicPeriod"/>
            </a:pPr>
            <a:r>
              <a:rPr lang="en-US" sz="2000" b="0" i="0" dirty="0">
                <a:solidFill>
                  <a:srgbClr val="242424"/>
                </a:solidFill>
                <a:effectLst/>
                <a:latin typeface="source-serif-pro"/>
              </a:rPr>
              <a:t> Gender Distribution</a:t>
            </a:r>
          </a:p>
          <a:p>
            <a:pPr algn="just">
              <a:buFont typeface="+mj-lt"/>
              <a:buAutoNum type="arabicPeriod"/>
            </a:pPr>
            <a:r>
              <a:rPr lang="en-US" sz="2000" b="0" i="0" dirty="0">
                <a:solidFill>
                  <a:srgbClr val="242424"/>
                </a:solidFill>
                <a:effectLst/>
                <a:latin typeface="source-serif-pro"/>
              </a:rPr>
              <a:t> Participants across seasons</a:t>
            </a:r>
          </a:p>
          <a:p>
            <a:pPr algn="just">
              <a:buFont typeface="+mj-lt"/>
              <a:buAutoNum type="arabicPeriod"/>
            </a:pPr>
            <a:r>
              <a:rPr lang="en-US" sz="2000" b="0" i="0" dirty="0">
                <a:solidFill>
                  <a:srgbClr val="242424"/>
                </a:solidFill>
                <a:effectLst/>
                <a:latin typeface="source-serif-pro"/>
              </a:rPr>
              <a:t> Asking and Answering Questions</a:t>
            </a:r>
          </a:p>
          <a:p>
            <a:pPr algn="just">
              <a:buFont typeface="+mj-lt"/>
              <a:buAutoNum type="arabicPeriod"/>
            </a:pPr>
            <a:r>
              <a:rPr lang="en-US" sz="2000" b="0" i="0" dirty="0">
                <a:solidFill>
                  <a:srgbClr val="242424"/>
                </a:solidFill>
                <a:effectLst/>
                <a:latin typeface="source-serif-pro"/>
              </a:rPr>
              <a:t> Q1: Which countries WON the maximum Gold Medals in last held Olympic competitions ?</a:t>
            </a:r>
          </a:p>
          <a:p>
            <a:pPr algn="just">
              <a:buFont typeface="+mj-lt"/>
              <a:buAutoNum type="arabicPeriod"/>
            </a:pPr>
            <a:r>
              <a:rPr lang="en-US" sz="2000" b="0" i="0" dirty="0">
                <a:solidFill>
                  <a:srgbClr val="242424"/>
                </a:solidFill>
                <a:effectLst/>
                <a:latin typeface="source-serif-pro"/>
              </a:rPr>
              <a:t> Q2: Countries winning maximum Medals per year ?</a:t>
            </a:r>
          </a:p>
          <a:p>
            <a:pPr algn="just">
              <a:buFont typeface="+mj-lt"/>
              <a:buAutoNum type="arabicPeriod"/>
            </a:pPr>
            <a:r>
              <a:rPr lang="en-US" sz="2000" b="0" i="0" dirty="0">
                <a:solidFill>
                  <a:srgbClr val="242424"/>
                </a:solidFill>
                <a:effectLst/>
                <a:latin typeface="source-serif-pro"/>
              </a:rPr>
              <a:t> Q3: Top 10 Individual winning maximum number of Olympics Medals for their country ?</a:t>
            </a:r>
          </a:p>
          <a:p>
            <a:pPr algn="just">
              <a:buFont typeface="+mj-lt"/>
              <a:buAutoNum type="arabicPeriod"/>
            </a:pPr>
            <a:r>
              <a:rPr lang="en-US" sz="2000" b="0" i="0" dirty="0">
                <a:solidFill>
                  <a:srgbClr val="242424"/>
                </a:solidFill>
                <a:effectLst/>
                <a:latin typeface="source-serif-pro"/>
              </a:rPr>
              <a:t> Q4: Spread of Medal based on Age, Height and Weight ?</a:t>
            </a:r>
          </a:p>
          <a:p>
            <a:pPr algn="just">
              <a:buFont typeface="+mj-lt"/>
              <a:buAutoNum type="arabicPeriod"/>
            </a:pPr>
            <a:r>
              <a:rPr lang="en-US" sz="2000" b="0" i="0" dirty="0">
                <a:solidFill>
                  <a:srgbClr val="242424"/>
                </a:solidFill>
                <a:effectLst/>
                <a:latin typeface="source-serif-pro"/>
              </a:rPr>
              <a:t> Q5: Women participation at Olympics ?</a:t>
            </a:r>
          </a:p>
          <a:p>
            <a:pPr algn="just">
              <a:buFont typeface="+mj-lt"/>
              <a:buAutoNum type="arabicPeriod"/>
            </a:pPr>
            <a:r>
              <a:rPr lang="en-US" sz="2000" b="0" i="0" dirty="0">
                <a:solidFill>
                  <a:srgbClr val="242424"/>
                </a:solidFill>
                <a:effectLst/>
                <a:latin typeface="source-serif-pro"/>
              </a:rPr>
              <a:t> Q6: Medal won Individual with Age more than 50?</a:t>
            </a:r>
          </a:p>
          <a:p>
            <a:pPr algn="just">
              <a:buFont typeface="+mj-lt"/>
              <a:buAutoNum type="arabicPeriod"/>
            </a:pPr>
            <a:r>
              <a:rPr lang="en-US" sz="2000" b="0" i="0" dirty="0">
                <a:solidFill>
                  <a:srgbClr val="242424"/>
                </a:solidFill>
                <a:effectLst/>
                <a:latin typeface="source-serif-pro"/>
              </a:rPr>
              <a:t> Inferences and Conclusions</a:t>
            </a:r>
          </a:p>
          <a:p>
            <a:pPr marL="342900" indent="-342900" algn="just">
              <a:buFont typeface="Arial" panose="020B0604020202020204" pitchFamily="34" charset="0"/>
              <a:buChar char="•"/>
            </a:pP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52668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728D8-BE63-9E07-7E9B-DEEAF12C2B35}"/>
              </a:ext>
            </a:extLst>
          </p:cNvPr>
          <p:cNvSpPr txBox="1"/>
          <p:nvPr/>
        </p:nvSpPr>
        <p:spPr>
          <a:xfrm>
            <a:off x="355398" y="774603"/>
            <a:ext cx="10284173" cy="4585871"/>
          </a:xfrm>
          <a:prstGeom prst="rect">
            <a:avLst/>
          </a:prstGeom>
          <a:noFill/>
        </p:spPr>
        <p:txBody>
          <a:bodyPr wrap="square" rtlCol="0">
            <a:spAutoFit/>
          </a:bodyPr>
          <a:lstStyle/>
          <a:p>
            <a:r>
              <a:rPr lang="en-US" sz="3600" b="1" u="sng" dirty="0">
                <a:latin typeface="Arial Rounded MT Bold" panose="020F0704030504030204" pitchFamily="34" charset="0"/>
              </a:rPr>
              <a:t>INTRODUCTION</a:t>
            </a:r>
          </a:p>
          <a:p>
            <a:endParaRPr lang="en-US" sz="3600" b="1" u="sng" dirty="0">
              <a:latin typeface="Arial Rounded MT Bold" panose="020F0704030504030204" pitchFamily="34" charset="0"/>
            </a:endParaRPr>
          </a:p>
          <a:p>
            <a:pPr marL="342900" indent="-342900" algn="just">
              <a:buFont typeface="Arial" panose="020B0604020202020204" pitchFamily="34" charset="0"/>
              <a:buChar char="•"/>
            </a:pPr>
            <a:r>
              <a:rPr lang="en-US" sz="2000" dirty="0">
                <a:latin typeface="Arial Rounded MT Bold" panose="020F0704030504030204" pitchFamily="34" charset="0"/>
              </a:rPr>
              <a:t>This project is based on the exploratory data analysis of Historic Olympic Game data using </a:t>
            </a:r>
            <a:r>
              <a:rPr lang="en-US" sz="2000" dirty="0">
                <a:solidFill>
                  <a:srgbClr val="C00000"/>
                </a:solidFill>
                <a:latin typeface="Arial Rounded MT Bold" panose="020F0704030504030204" pitchFamily="34" charset="0"/>
              </a:rPr>
              <a:t>PYTHON</a:t>
            </a:r>
            <a:r>
              <a:rPr lang="en-US" sz="2000" dirty="0">
                <a:latin typeface="Arial Rounded MT Bold" panose="020F0704030504030204" pitchFamily="34" charset="0"/>
              </a:rPr>
              <a:t>.</a:t>
            </a:r>
          </a:p>
          <a:p>
            <a:pPr marL="342900" indent="-342900" algn="just">
              <a:buFont typeface="Arial" panose="020B0604020202020204" pitchFamily="34" charset="0"/>
              <a:buChar char="•"/>
            </a:pPr>
            <a:r>
              <a:rPr lang="en-US" sz="2000" b="0" i="0" dirty="0">
                <a:solidFill>
                  <a:srgbClr val="242424"/>
                </a:solidFill>
                <a:effectLst/>
                <a:latin typeface="Arial Rounded MT Bold" panose="020F0704030504030204" pitchFamily="34" charset="0"/>
              </a:rPr>
              <a:t>This is a historical dataset on the modern Olympic Games, including all the Games from Athens 1896 to Rio 2016.</a:t>
            </a:r>
            <a:endParaRPr lang="en-US" sz="2000" dirty="0">
              <a:latin typeface="Arial Rounded MT Bold" panose="020F0704030504030204" pitchFamily="34" charset="0"/>
            </a:endParaRPr>
          </a:p>
          <a:p>
            <a:pPr marL="342900" indent="-342900" algn="just">
              <a:buFont typeface="Arial" panose="020B0604020202020204" pitchFamily="34" charset="0"/>
              <a:buChar char="•"/>
            </a:pPr>
            <a:r>
              <a:rPr lang="en-US" sz="2000" dirty="0">
                <a:latin typeface="Arial Rounded MT Bold" panose="020F0704030504030204" pitchFamily="34" charset="0"/>
              </a:rPr>
              <a:t>The aim of this analysis was to extract valuable insights and answer a variety of questions related to the history, participation, and performance of nations and athletes in the Olympic Games.</a:t>
            </a:r>
          </a:p>
          <a:p>
            <a:pPr marL="342900" indent="-342900" algn="just">
              <a:buFont typeface="Arial" panose="020B0604020202020204" pitchFamily="34" charset="0"/>
              <a:buChar char="•"/>
            </a:pPr>
            <a:r>
              <a:rPr lang="en-US" sz="2000" dirty="0">
                <a:latin typeface="Arial Rounded MT Bold" panose="020F0704030504030204" pitchFamily="34" charset="0"/>
              </a:rPr>
              <a:t>One csv file </a:t>
            </a:r>
            <a:r>
              <a:rPr lang="en-US" sz="2000" dirty="0">
                <a:solidFill>
                  <a:srgbClr val="C00000"/>
                </a:solidFill>
                <a:latin typeface="Arial Rounded MT Bold" panose="020F0704030504030204" pitchFamily="34" charset="0"/>
              </a:rPr>
              <a:t>‘</a:t>
            </a:r>
            <a:r>
              <a:rPr lang="en-US" sz="2000" dirty="0" err="1">
                <a:solidFill>
                  <a:srgbClr val="C00000"/>
                </a:solidFill>
                <a:latin typeface="Arial Rounded MT Bold" panose="020F0704030504030204" pitchFamily="34" charset="0"/>
              </a:rPr>
              <a:t>athlete_events</a:t>
            </a:r>
            <a:r>
              <a:rPr lang="en-US" sz="2000" dirty="0">
                <a:solidFill>
                  <a:srgbClr val="C00000"/>
                </a:solidFill>
                <a:latin typeface="Arial Rounded MT Bold" panose="020F0704030504030204" pitchFamily="34" charset="0"/>
              </a:rPr>
              <a:t>’</a:t>
            </a:r>
            <a:r>
              <a:rPr lang="en-US" sz="2000" dirty="0">
                <a:latin typeface="Arial Rounded MT Bold" panose="020F0704030504030204" pitchFamily="34" charset="0"/>
              </a:rPr>
              <a:t> is extracted using </a:t>
            </a:r>
            <a:r>
              <a:rPr lang="en-US" sz="2000" dirty="0">
                <a:solidFill>
                  <a:srgbClr val="C00000"/>
                </a:solidFill>
                <a:latin typeface="Arial Rounded MT Bold" panose="020F0704030504030204" pitchFamily="34" charset="0"/>
              </a:rPr>
              <a:t>PANDAS</a:t>
            </a:r>
            <a:r>
              <a:rPr lang="en-US" sz="2000" dirty="0">
                <a:latin typeface="Arial Rounded MT Bold" panose="020F0704030504030204" pitchFamily="34" charset="0"/>
              </a:rPr>
              <a:t>, a</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ggregated</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the data by using</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NUMPY</a:t>
            </a:r>
            <a:r>
              <a:rPr lang="en-US" sz="2000" b="1"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and generated valuable insights from powerful visual</a:t>
            </a:r>
            <a:r>
              <a:rPr lang="en-US" sz="2000" dirty="0">
                <a:latin typeface="Arial Rounded MT Bold" panose="020F0704030504030204" pitchFamily="34" charset="0"/>
                <a:ea typeface="Calibri" panose="020F0502020204030204" pitchFamily="34" charset="0"/>
                <a:cs typeface="Calibri" panose="020F0502020204030204" pitchFamily="34" charset="0"/>
              </a:rPr>
              <a:t>izations using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Matplotlib</a:t>
            </a:r>
            <a:r>
              <a:rPr lang="en-US" sz="2000" dirty="0">
                <a:latin typeface="Arial Rounded MT Bold" panose="020F0704030504030204" pitchFamily="34" charset="0"/>
                <a:ea typeface="Calibri" panose="020F0502020204030204" pitchFamily="34" charset="0"/>
                <a:cs typeface="Calibri" panose="020F0502020204030204" pitchFamily="34" charset="0"/>
              </a:rPr>
              <a:t> and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Seaborn</a:t>
            </a:r>
            <a:r>
              <a:rPr lang="en-US" sz="2000" dirty="0">
                <a:latin typeface="Arial Rounded MT Bold" panose="020F0704030504030204" pitchFamily="34" charset="0"/>
                <a:ea typeface="Calibri" panose="020F0502020204030204" pitchFamily="34" charset="0"/>
                <a:cs typeface="Calibri" panose="020F0502020204030204" pitchFamily="34" charset="0"/>
              </a:rPr>
              <a:t>.</a:t>
            </a: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00231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728D8-BE63-9E07-7E9B-DEEAF12C2B35}"/>
              </a:ext>
            </a:extLst>
          </p:cNvPr>
          <p:cNvSpPr txBox="1"/>
          <p:nvPr/>
        </p:nvSpPr>
        <p:spPr>
          <a:xfrm>
            <a:off x="639097" y="452284"/>
            <a:ext cx="10825316" cy="400110"/>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Arial Rounded MT Bold" panose="020F0704030504030204" pitchFamily="34" charset="0"/>
            </a:endParaRPr>
          </a:p>
        </p:txBody>
      </p:sp>
      <p:sp>
        <p:nvSpPr>
          <p:cNvPr id="7" name="TextBox 6">
            <a:extLst>
              <a:ext uri="{FF2B5EF4-FFF2-40B4-BE49-F238E27FC236}">
                <a16:creationId xmlns:a16="http://schemas.microsoft.com/office/drawing/2014/main" id="{839F30E2-F18B-25B1-14DC-A3535001B5E5}"/>
              </a:ext>
            </a:extLst>
          </p:cNvPr>
          <p:cNvSpPr txBox="1"/>
          <p:nvPr/>
        </p:nvSpPr>
        <p:spPr>
          <a:xfrm>
            <a:off x="242596" y="388911"/>
            <a:ext cx="10825315" cy="6320499"/>
          </a:xfrm>
          <a:prstGeom prst="rect">
            <a:avLst/>
          </a:prstGeom>
          <a:noFill/>
        </p:spPr>
        <p:txBody>
          <a:bodyPr wrap="square">
            <a:spAutoFit/>
          </a:bodyPr>
          <a:lstStyle/>
          <a:p>
            <a:pPr algn="l"/>
            <a:r>
              <a:rPr lang="en-US" sz="2800" b="1" i="0" u="sng" dirty="0">
                <a:solidFill>
                  <a:srgbClr val="242424"/>
                </a:solidFill>
                <a:effectLst/>
                <a:latin typeface="sohne"/>
              </a:rPr>
              <a:t>Dataset Content</a:t>
            </a:r>
          </a:p>
          <a:p>
            <a:pPr algn="l"/>
            <a:endParaRPr lang="en-US" b="1" i="0" dirty="0">
              <a:solidFill>
                <a:srgbClr val="242424"/>
              </a:solidFill>
              <a:effectLst/>
              <a:latin typeface="sohne"/>
            </a:endParaRPr>
          </a:p>
          <a:p>
            <a:pPr algn="l"/>
            <a:r>
              <a:rPr lang="en-US" b="0" i="0" dirty="0">
                <a:solidFill>
                  <a:srgbClr val="242424"/>
                </a:solidFill>
                <a:effectLst/>
                <a:latin typeface="source-serif-pro"/>
              </a:rPr>
              <a:t>The file </a:t>
            </a:r>
            <a:r>
              <a:rPr lang="en-US" b="0" i="0" dirty="0">
                <a:solidFill>
                  <a:srgbClr val="C00000"/>
                </a:solidFill>
                <a:effectLst/>
                <a:latin typeface="source-serif-pro"/>
              </a:rPr>
              <a:t>athlete_events.csv </a:t>
            </a:r>
            <a:r>
              <a:rPr lang="en-US" b="0" i="0" dirty="0">
                <a:solidFill>
                  <a:srgbClr val="242424"/>
                </a:solidFill>
                <a:effectLst/>
                <a:latin typeface="source-serif-pro"/>
              </a:rPr>
              <a:t>contains </a:t>
            </a:r>
            <a:r>
              <a:rPr lang="en-US" b="0" i="0" dirty="0">
                <a:solidFill>
                  <a:srgbClr val="C00000"/>
                </a:solidFill>
                <a:effectLst/>
                <a:latin typeface="source-serif-pro"/>
              </a:rPr>
              <a:t>271116</a:t>
            </a:r>
            <a:r>
              <a:rPr lang="en-US" b="0" i="0" dirty="0">
                <a:solidFill>
                  <a:srgbClr val="242424"/>
                </a:solidFill>
                <a:effectLst/>
                <a:latin typeface="source-serif-pro"/>
              </a:rPr>
              <a:t> rows and </a:t>
            </a:r>
            <a:r>
              <a:rPr lang="en-US" b="0" i="0" dirty="0">
                <a:solidFill>
                  <a:srgbClr val="C00000"/>
                </a:solidFill>
                <a:effectLst/>
                <a:latin typeface="source-serif-pro"/>
              </a:rPr>
              <a:t>15</a:t>
            </a:r>
            <a:r>
              <a:rPr lang="en-US" b="0" i="0" dirty="0">
                <a:solidFill>
                  <a:srgbClr val="242424"/>
                </a:solidFill>
                <a:effectLst/>
                <a:latin typeface="source-serif-pro"/>
              </a:rPr>
              <a:t> columns; Each row corresponds to an individual athlete competing in an individual Olympic event (athlete-events). </a:t>
            </a:r>
          </a:p>
          <a:p>
            <a:pPr algn="l"/>
            <a:endParaRPr lang="en-US" dirty="0">
              <a:solidFill>
                <a:srgbClr val="242424"/>
              </a:solidFill>
              <a:latin typeface="source-serif-pro"/>
            </a:endParaRPr>
          </a:p>
          <a:p>
            <a:pPr algn="l"/>
            <a:r>
              <a:rPr lang="en-US" b="1" i="0" u="sng" dirty="0">
                <a:solidFill>
                  <a:srgbClr val="242424"/>
                </a:solidFill>
                <a:effectLst/>
                <a:latin typeface="source-serif-pro"/>
              </a:rPr>
              <a:t>The columns are the following:</a:t>
            </a:r>
          </a:p>
          <a:p>
            <a:pPr algn="l"/>
            <a:endParaRPr lang="en-US" b="1" i="0" u="sng" dirty="0">
              <a:solidFill>
                <a:srgbClr val="242424"/>
              </a:solidFill>
              <a:effectLst/>
              <a:latin typeface="source-serif-pro"/>
            </a:endParaRPr>
          </a:p>
          <a:p>
            <a:pPr algn="l">
              <a:buFont typeface="+mj-lt"/>
              <a:buAutoNum type="arabicPeriod"/>
            </a:pPr>
            <a:r>
              <a:rPr lang="en-US" b="0" i="0" dirty="0">
                <a:solidFill>
                  <a:srgbClr val="242424"/>
                </a:solidFill>
                <a:effectLst/>
                <a:latin typeface="source-serif-pro"/>
              </a:rPr>
              <a:t> ID — Unique number for each athlete</a:t>
            </a:r>
          </a:p>
          <a:p>
            <a:pPr algn="l">
              <a:buFont typeface="+mj-lt"/>
              <a:buAutoNum type="arabicPeriod"/>
            </a:pPr>
            <a:r>
              <a:rPr lang="en-US" b="0" i="0" dirty="0">
                <a:solidFill>
                  <a:srgbClr val="242424"/>
                </a:solidFill>
                <a:effectLst/>
                <a:latin typeface="source-serif-pro"/>
              </a:rPr>
              <a:t> Name — Athlete’s name</a:t>
            </a:r>
          </a:p>
          <a:p>
            <a:pPr algn="l">
              <a:buFont typeface="+mj-lt"/>
              <a:buAutoNum type="arabicPeriod"/>
            </a:pPr>
            <a:r>
              <a:rPr lang="en-US" b="0" i="0" dirty="0">
                <a:solidFill>
                  <a:srgbClr val="242424"/>
                </a:solidFill>
                <a:effectLst/>
                <a:latin typeface="source-serif-pro"/>
              </a:rPr>
              <a:t> Sex — M or F</a:t>
            </a:r>
          </a:p>
          <a:p>
            <a:pPr algn="l">
              <a:buFont typeface="+mj-lt"/>
              <a:buAutoNum type="arabicPeriod"/>
            </a:pPr>
            <a:r>
              <a:rPr lang="en-US" b="0" i="0" dirty="0">
                <a:solidFill>
                  <a:srgbClr val="242424"/>
                </a:solidFill>
                <a:effectLst/>
                <a:latin typeface="source-serif-pro"/>
              </a:rPr>
              <a:t> Age — Integer</a:t>
            </a:r>
          </a:p>
          <a:p>
            <a:pPr algn="l">
              <a:buFont typeface="+mj-lt"/>
              <a:buAutoNum type="arabicPeriod"/>
            </a:pPr>
            <a:r>
              <a:rPr lang="en-US" b="0" i="0" dirty="0">
                <a:solidFill>
                  <a:srgbClr val="242424"/>
                </a:solidFill>
                <a:effectLst/>
                <a:latin typeface="source-serif-pro"/>
              </a:rPr>
              <a:t> Height — In centimeters</a:t>
            </a:r>
          </a:p>
          <a:p>
            <a:pPr algn="l">
              <a:buFont typeface="+mj-lt"/>
              <a:buAutoNum type="arabicPeriod"/>
            </a:pPr>
            <a:r>
              <a:rPr lang="en-US" b="0" i="0" dirty="0">
                <a:solidFill>
                  <a:srgbClr val="242424"/>
                </a:solidFill>
                <a:effectLst/>
                <a:latin typeface="source-serif-pro"/>
              </a:rPr>
              <a:t> Weight — In kilograms</a:t>
            </a:r>
          </a:p>
          <a:p>
            <a:pPr algn="l">
              <a:buFont typeface="+mj-lt"/>
              <a:buAutoNum type="arabicPeriod"/>
            </a:pPr>
            <a:r>
              <a:rPr lang="en-US" b="0" i="0" dirty="0">
                <a:solidFill>
                  <a:srgbClr val="242424"/>
                </a:solidFill>
                <a:effectLst/>
                <a:latin typeface="source-serif-pro"/>
              </a:rPr>
              <a:t> Team — Team name</a:t>
            </a:r>
          </a:p>
          <a:p>
            <a:pPr algn="l">
              <a:buFont typeface="+mj-lt"/>
              <a:buAutoNum type="arabicPeriod"/>
            </a:pPr>
            <a:r>
              <a:rPr lang="en-US" b="0" i="0" dirty="0">
                <a:solidFill>
                  <a:srgbClr val="242424"/>
                </a:solidFill>
                <a:effectLst/>
                <a:latin typeface="source-serif-pro"/>
              </a:rPr>
              <a:t> NOC — National Olympic Committee 3-letter code</a:t>
            </a:r>
          </a:p>
          <a:p>
            <a:pPr algn="l">
              <a:buFont typeface="+mj-lt"/>
              <a:buAutoNum type="arabicPeriod"/>
            </a:pPr>
            <a:r>
              <a:rPr lang="en-US" b="0" i="0" dirty="0">
                <a:solidFill>
                  <a:srgbClr val="242424"/>
                </a:solidFill>
                <a:effectLst/>
                <a:latin typeface="source-serif-pro"/>
              </a:rPr>
              <a:t> Games — Year and season</a:t>
            </a:r>
          </a:p>
          <a:p>
            <a:pPr algn="l">
              <a:buFont typeface="+mj-lt"/>
              <a:buAutoNum type="arabicPeriod"/>
            </a:pPr>
            <a:r>
              <a:rPr lang="en-US" b="0" i="0" dirty="0">
                <a:solidFill>
                  <a:srgbClr val="242424"/>
                </a:solidFill>
                <a:effectLst/>
                <a:latin typeface="source-serif-pro"/>
              </a:rPr>
              <a:t> Year — Integer</a:t>
            </a:r>
          </a:p>
          <a:p>
            <a:pPr algn="l">
              <a:buFont typeface="+mj-lt"/>
              <a:buAutoNum type="arabicPeriod"/>
            </a:pPr>
            <a:r>
              <a:rPr lang="en-US" b="0" i="0" dirty="0">
                <a:solidFill>
                  <a:srgbClr val="242424"/>
                </a:solidFill>
                <a:effectLst/>
                <a:latin typeface="source-serif-pro"/>
              </a:rPr>
              <a:t> Season — Summer or Winter</a:t>
            </a:r>
          </a:p>
          <a:p>
            <a:pPr algn="l">
              <a:buFont typeface="+mj-lt"/>
              <a:buAutoNum type="arabicPeriod"/>
            </a:pPr>
            <a:r>
              <a:rPr lang="en-US" b="0" i="0" dirty="0">
                <a:solidFill>
                  <a:srgbClr val="242424"/>
                </a:solidFill>
                <a:effectLst/>
                <a:latin typeface="source-serif-pro"/>
              </a:rPr>
              <a:t> City — Host city</a:t>
            </a:r>
          </a:p>
          <a:p>
            <a:pPr algn="l">
              <a:buFont typeface="+mj-lt"/>
              <a:buAutoNum type="arabicPeriod"/>
            </a:pPr>
            <a:r>
              <a:rPr lang="en-US" b="0" i="0" dirty="0">
                <a:solidFill>
                  <a:srgbClr val="242424"/>
                </a:solidFill>
                <a:effectLst/>
                <a:latin typeface="source-serif-pro"/>
              </a:rPr>
              <a:t> Sport — Sport</a:t>
            </a:r>
          </a:p>
          <a:p>
            <a:pPr algn="l">
              <a:buFont typeface="+mj-lt"/>
              <a:buAutoNum type="arabicPeriod"/>
            </a:pPr>
            <a:r>
              <a:rPr lang="en-US" b="0" i="0" dirty="0">
                <a:solidFill>
                  <a:srgbClr val="242424"/>
                </a:solidFill>
                <a:effectLst/>
                <a:latin typeface="source-serif-pro"/>
              </a:rPr>
              <a:t> Event — Event</a:t>
            </a:r>
          </a:p>
          <a:p>
            <a:pPr algn="l">
              <a:buFont typeface="+mj-lt"/>
              <a:buAutoNum type="arabicPeriod"/>
            </a:pPr>
            <a:r>
              <a:rPr lang="en-US" b="0" i="0" dirty="0">
                <a:solidFill>
                  <a:srgbClr val="242424"/>
                </a:solidFill>
                <a:effectLst/>
                <a:latin typeface="source-serif-pro"/>
              </a:rPr>
              <a:t> Medal — Gold, Silver, Bronze, or NA.</a:t>
            </a:r>
          </a:p>
        </p:txBody>
      </p:sp>
    </p:spTree>
    <p:extLst>
      <p:ext uri="{BB962C8B-B14F-4D97-AF65-F5344CB8AC3E}">
        <p14:creationId xmlns:p14="http://schemas.microsoft.com/office/powerpoint/2010/main" val="183110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8CD55-8FB3-75B7-3638-863A17246928}"/>
              </a:ext>
            </a:extLst>
          </p:cNvPr>
          <p:cNvSpPr txBox="1"/>
          <p:nvPr/>
        </p:nvSpPr>
        <p:spPr>
          <a:xfrm>
            <a:off x="457200" y="279919"/>
            <a:ext cx="7905361" cy="646331"/>
          </a:xfrm>
          <a:prstGeom prst="rect">
            <a:avLst/>
          </a:prstGeom>
          <a:noFill/>
        </p:spPr>
        <p:txBody>
          <a:bodyPr wrap="square">
            <a:spAutoFit/>
          </a:bodyPr>
          <a:lstStyle/>
          <a:p>
            <a:r>
              <a:rPr lang="en-US" sz="3600" b="1" i="0" u="sng" dirty="0">
                <a:solidFill>
                  <a:srgbClr val="242424"/>
                </a:solidFill>
                <a:effectLst/>
                <a:latin typeface="sohne"/>
              </a:rPr>
              <a:t>Data Preparation &amp; Cleaning</a:t>
            </a:r>
          </a:p>
        </p:txBody>
      </p:sp>
      <p:pic>
        <p:nvPicPr>
          <p:cNvPr id="8" name="Picture 7">
            <a:extLst>
              <a:ext uri="{FF2B5EF4-FFF2-40B4-BE49-F238E27FC236}">
                <a16:creationId xmlns:a16="http://schemas.microsoft.com/office/drawing/2014/main" id="{6AF07A81-6240-C433-B802-99046AE106D2}"/>
              </a:ext>
            </a:extLst>
          </p:cNvPr>
          <p:cNvPicPr>
            <a:picLocks noChangeAspect="1"/>
          </p:cNvPicPr>
          <p:nvPr/>
        </p:nvPicPr>
        <p:blipFill>
          <a:blip r:embed="rId2"/>
          <a:stretch>
            <a:fillRect/>
          </a:stretch>
        </p:blipFill>
        <p:spPr>
          <a:xfrm>
            <a:off x="457200" y="1408527"/>
            <a:ext cx="6530906" cy="1950889"/>
          </a:xfrm>
          <a:prstGeom prst="rect">
            <a:avLst/>
          </a:prstGeom>
        </p:spPr>
      </p:pic>
      <p:sp>
        <p:nvSpPr>
          <p:cNvPr id="10" name="TextBox 9">
            <a:extLst>
              <a:ext uri="{FF2B5EF4-FFF2-40B4-BE49-F238E27FC236}">
                <a16:creationId xmlns:a16="http://schemas.microsoft.com/office/drawing/2014/main" id="{69F9BC3B-C21F-0C3C-3D36-E3A5363ED923}"/>
              </a:ext>
            </a:extLst>
          </p:cNvPr>
          <p:cNvSpPr txBox="1"/>
          <p:nvPr/>
        </p:nvSpPr>
        <p:spPr>
          <a:xfrm>
            <a:off x="457200" y="3705913"/>
            <a:ext cx="6172200" cy="1200329"/>
          </a:xfrm>
          <a:prstGeom prst="rect">
            <a:avLst/>
          </a:prstGeom>
          <a:noFill/>
        </p:spPr>
        <p:txBody>
          <a:bodyPr wrap="square">
            <a:spAutoFit/>
          </a:bodyPr>
          <a:lstStyle/>
          <a:p>
            <a:r>
              <a:rPr lang="en-US" b="0" i="0" dirty="0">
                <a:solidFill>
                  <a:srgbClr val="242424"/>
                </a:solidFill>
                <a:effectLst/>
                <a:latin typeface="source-serif-pro"/>
              </a:rPr>
              <a:t>As Age, height, weight are numerical columns. Replacing those values by zero.</a:t>
            </a:r>
            <a:br>
              <a:rPr lang="en-US" dirty="0"/>
            </a:br>
            <a:r>
              <a:rPr lang="en-US" b="0" i="0" dirty="0">
                <a:solidFill>
                  <a:srgbClr val="242424"/>
                </a:solidFill>
                <a:effectLst/>
                <a:latin typeface="source-serif-pro"/>
              </a:rPr>
              <a:t>For Medal </a:t>
            </a:r>
            <a:r>
              <a:rPr lang="en-US" b="0" i="0" dirty="0" err="1">
                <a:solidFill>
                  <a:srgbClr val="242424"/>
                </a:solidFill>
                <a:effectLst/>
                <a:latin typeface="source-serif-pro"/>
              </a:rPr>
              <a:t>NaN</a:t>
            </a:r>
            <a:r>
              <a:rPr lang="en-US" b="0" i="0" dirty="0">
                <a:solidFill>
                  <a:srgbClr val="242424"/>
                </a:solidFill>
                <a:effectLst/>
                <a:latin typeface="source-serif-pro"/>
              </a:rPr>
              <a:t> values </a:t>
            </a:r>
            <a:r>
              <a:rPr lang="en-US" dirty="0">
                <a:solidFill>
                  <a:srgbClr val="242424"/>
                </a:solidFill>
                <a:latin typeface="source-serif-pro"/>
              </a:rPr>
              <a:t>are </a:t>
            </a:r>
            <a:r>
              <a:rPr lang="en-US" b="0" i="0" dirty="0">
                <a:solidFill>
                  <a:srgbClr val="242424"/>
                </a:solidFill>
                <a:effectLst/>
                <a:latin typeface="source-serif-pro"/>
              </a:rPr>
              <a:t>replaced with None.</a:t>
            </a:r>
            <a:br>
              <a:rPr lang="en-US" dirty="0"/>
            </a:br>
            <a:r>
              <a:rPr lang="en-US" b="0" i="0" dirty="0">
                <a:solidFill>
                  <a:srgbClr val="242424"/>
                </a:solidFill>
                <a:effectLst/>
                <a:latin typeface="source-serif-pro"/>
              </a:rPr>
              <a:t>Also converted the Age field to integer</a:t>
            </a:r>
            <a:endParaRPr lang="en-US" dirty="0"/>
          </a:p>
        </p:txBody>
      </p:sp>
      <p:pic>
        <p:nvPicPr>
          <p:cNvPr id="12" name="Picture 11">
            <a:extLst>
              <a:ext uri="{FF2B5EF4-FFF2-40B4-BE49-F238E27FC236}">
                <a16:creationId xmlns:a16="http://schemas.microsoft.com/office/drawing/2014/main" id="{470A4E2D-9C54-FCBA-CC2E-39CC84945AD7}"/>
              </a:ext>
            </a:extLst>
          </p:cNvPr>
          <p:cNvPicPr>
            <a:picLocks noChangeAspect="1"/>
          </p:cNvPicPr>
          <p:nvPr/>
        </p:nvPicPr>
        <p:blipFill>
          <a:blip r:embed="rId3"/>
          <a:stretch>
            <a:fillRect/>
          </a:stretch>
        </p:blipFill>
        <p:spPr>
          <a:xfrm>
            <a:off x="457200" y="5216599"/>
            <a:ext cx="6477561" cy="1234547"/>
          </a:xfrm>
          <a:prstGeom prst="rect">
            <a:avLst/>
          </a:prstGeom>
        </p:spPr>
      </p:pic>
    </p:spTree>
    <p:extLst>
      <p:ext uri="{BB962C8B-B14F-4D97-AF65-F5344CB8AC3E}">
        <p14:creationId xmlns:p14="http://schemas.microsoft.com/office/powerpoint/2010/main" val="105095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8CD55-8FB3-75B7-3638-863A17246928}"/>
              </a:ext>
            </a:extLst>
          </p:cNvPr>
          <p:cNvSpPr txBox="1"/>
          <p:nvPr/>
        </p:nvSpPr>
        <p:spPr>
          <a:xfrm>
            <a:off x="457200" y="279919"/>
            <a:ext cx="7905361" cy="646331"/>
          </a:xfrm>
          <a:prstGeom prst="rect">
            <a:avLst/>
          </a:prstGeom>
          <a:noFill/>
        </p:spPr>
        <p:txBody>
          <a:bodyPr wrap="square">
            <a:spAutoFit/>
          </a:bodyPr>
          <a:lstStyle/>
          <a:p>
            <a:pPr algn="l"/>
            <a:r>
              <a:rPr lang="en-US" sz="3600" b="1" i="0" u="sng" dirty="0">
                <a:solidFill>
                  <a:srgbClr val="242424"/>
                </a:solidFill>
                <a:effectLst/>
                <a:latin typeface="sohne"/>
              </a:rPr>
              <a:t>Exploratory Analysis and Visualization</a:t>
            </a:r>
          </a:p>
        </p:txBody>
      </p:sp>
      <p:sp>
        <p:nvSpPr>
          <p:cNvPr id="4" name="TextBox 3">
            <a:extLst>
              <a:ext uri="{FF2B5EF4-FFF2-40B4-BE49-F238E27FC236}">
                <a16:creationId xmlns:a16="http://schemas.microsoft.com/office/drawing/2014/main" id="{62BEDDD6-A0C8-DB15-6E58-D44FB8EA5439}"/>
              </a:ext>
            </a:extLst>
          </p:cNvPr>
          <p:cNvSpPr txBox="1"/>
          <p:nvPr/>
        </p:nvSpPr>
        <p:spPr>
          <a:xfrm>
            <a:off x="446314" y="1000745"/>
            <a:ext cx="11299372" cy="923330"/>
          </a:xfrm>
          <a:prstGeom prst="rect">
            <a:avLst/>
          </a:prstGeom>
          <a:noFill/>
        </p:spPr>
        <p:txBody>
          <a:bodyPr wrap="square">
            <a:spAutoFit/>
          </a:bodyPr>
          <a:lstStyle/>
          <a:p>
            <a:pPr algn="just"/>
            <a:r>
              <a:rPr lang="en-US" b="0" i="0" dirty="0">
                <a:solidFill>
                  <a:srgbClr val="242424"/>
                </a:solidFill>
                <a:effectLst/>
                <a:latin typeface="source-serif-pro"/>
              </a:rPr>
              <a:t>Before we ask questions on the Olympic datasets, it would help to understand the participants ‘demographics’, i.e., country, age, gender etc. It’s essential to explore these variables to understand how representative the participants is of the worldwide sports community.</a:t>
            </a:r>
            <a:endParaRPr lang="en-US" dirty="0"/>
          </a:p>
        </p:txBody>
      </p:sp>
      <p:sp>
        <p:nvSpPr>
          <p:cNvPr id="7" name="TextBox 6">
            <a:extLst>
              <a:ext uri="{FF2B5EF4-FFF2-40B4-BE49-F238E27FC236}">
                <a16:creationId xmlns:a16="http://schemas.microsoft.com/office/drawing/2014/main" id="{30FA80BA-EE9A-F06D-3D9E-A6D7754B8B5B}"/>
              </a:ext>
            </a:extLst>
          </p:cNvPr>
          <p:cNvSpPr txBox="1"/>
          <p:nvPr/>
        </p:nvSpPr>
        <p:spPr>
          <a:xfrm>
            <a:off x="446314" y="1998570"/>
            <a:ext cx="6172200" cy="369332"/>
          </a:xfrm>
          <a:prstGeom prst="rect">
            <a:avLst/>
          </a:prstGeom>
          <a:noFill/>
        </p:spPr>
        <p:txBody>
          <a:bodyPr wrap="square">
            <a:spAutoFit/>
          </a:bodyPr>
          <a:lstStyle/>
          <a:p>
            <a:pPr algn="l"/>
            <a:r>
              <a:rPr lang="en-US" b="1" i="0" dirty="0">
                <a:solidFill>
                  <a:srgbClr val="242424"/>
                </a:solidFill>
                <a:effectLst/>
                <a:latin typeface="sohne"/>
              </a:rPr>
              <a:t>Top countries participating in Olympics</a:t>
            </a:r>
          </a:p>
        </p:txBody>
      </p:sp>
      <p:pic>
        <p:nvPicPr>
          <p:cNvPr id="1026" name="Picture 2" descr="Notebook Image">
            <a:extLst>
              <a:ext uri="{FF2B5EF4-FFF2-40B4-BE49-F238E27FC236}">
                <a16:creationId xmlns:a16="http://schemas.microsoft.com/office/drawing/2014/main" id="{337FF156-F5F3-7B5A-5683-5710DB1C3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4" y="2491019"/>
            <a:ext cx="6441374" cy="3863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89E8D6-690A-7E73-F5A1-24B837F657AC}"/>
              </a:ext>
            </a:extLst>
          </p:cNvPr>
          <p:cNvSpPr txBox="1"/>
          <p:nvPr/>
        </p:nvSpPr>
        <p:spPr>
          <a:xfrm>
            <a:off x="7346302" y="3179600"/>
            <a:ext cx="4399384" cy="1200329"/>
          </a:xfrm>
          <a:prstGeom prst="rect">
            <a:avLst/>
          </a:prstGeom>
          <a:noFill/>
        </p:spPr>
        <p:txBody>
          <a:bodyPr wrap="square">
            <a:spAutoFit/>
          </a:bodyPr>
          <a:lstStyle/>
          <a:p>
            <a:pPr algn="just"/>
            <a:r>
              <a:rPr lang="en-US" b="0" i="0" dirty="0">
                <a:solidFill>
                  <a:srgbClr val="242424"/>
                </a:solidFill>
                <a:effectLst/>
                <a:latin typeface="source-serif-pro"/>
              </a:rPr>
              <a:t>As USA has historically won maximum no of medals it would make sense the participation is highest from US. Surprisingly Soviet Union is not present in the list of top 10 countries.</a:t>
            </a:r>
            <a:endParaRPr lang="en-US" dirty="0"/>
          </a:p>
        </p:txBody>
      </p:sp>
    </p:spTree>
    <p:extLst>
      <p:ext uri="{BB962C8B-B14F-4D97-AF65-F5344CB8AC3E}">
        <p14:creationId xmlns:p14="http://schemas.microsoft.com/office/powerpoint/2010/main" val="289179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457199" y="237158"/>
            <a:ext cx="6172200" cy="523220"/>
          </a:xfrm>
          <a:prstGeom prst="rect">
            <a:avLst/>
          </a:prstGeom>
          <a:noFill/>
        </p:spPr>
        <p:txBody>
          <a:bodyPr wrap="square">
            <a:spAutoFit/>
          </a:bodyPr>
          <a:lstStyle/>
          <a:p>
            <a:pPr algn="l"/>
            <a:r>
              <a:rPr lang="en-US" sz="2800" b="1" i="0" u="sng" dirty="0">
                <a:solidFill>
                  <a:srgbClr val="242424"/>
                </a:solidFill>
                <a:effectLst/>
                <a:latin typeface="sohne"/>
              </a:rPr>
              <a:t>Age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8362561" y="3179600"/>
            <a:ext cx="3542522" cy="1754326"/>
          </a:xfrm>
          <a:prstGeom prst="rect">
            <a:avLst/>
          </a:prstGeom>
          <a:noFill/>
        </p:spPr>
        <p:txBody>
          <a:bodyPr wrap="square">
            <a:spAutoFit/>
          </a:bodyPr>
          <a:lstStyle/>
          <a:p>
            <a:pPr algn="just"/>
            <a:r>
              <a:rPr lang="en-US" b="0" i="0" dirty="0">
                <a:solidFill>
                  <a:srgbClr val="242424"/>
                </a:solidFill>
                <a:effectLst/>
                <a:latin typeface="source-serif-pro"/>
              </a:rPr>
              <a:t>From the distribution we observe that maximum participants are of age between 22–26 years, Which would make sense as it is likely for people with less age would perform better in active sport.</a:t>
            </a:r>
            <a:endParaRPr lang="en-US" dirty="0"/>
          </a:p>
        </p:txBody>
      </p:sp>
      <p:pic>
        <p:nvPicPr>
          <p:cNvPr id="2050" name="Picture 2">
            <a:extLst>
              <a:ext uri="{FF2B5EF4-FFF2-40B4-BE49-F238E27FC236}">
                <a16:creationId xmlns:a16="http://schemas.microsoft.com/office/drawing/2014/main" id="{59EAA023-5899-7592-4F09-B36379B8F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510422"/>
            <a:ext cx="7422951" cy="374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9" y="84414"/>
            <a:ext cx="6172200" cy="461665"/>
          </a:xfrm>
          <a:prstGeom prst="rect">
            <a:avLst/>
          </a:prstGeom>
          <a:noFill/>
        </p:spPr>
        <p:txBody>
          <a:bodyPr wrap="square">
            <a:spAutoFit/>
          </a:bodyPr>
          <a:lstStyle/>
          <a:p>
            <a:pPr algn="l"/>
            <a:r>
              <a:rPr lang="en-US" sz="2400" b="1" i="0" u="sng" dirty="0">
                <a:solidFill>
                  <a:srgbClr val="242424"/>
                </a:solidFill>
                <a:effectLst/>
                <a:latin typeface="sohne"/>
              </a:rPr>
              <a:t>Gender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556921" y="4599661"/>
            <a:ext cx="3542522" cy="1200329"/>
          </a:xfrm>
          <a:prstGeom prst="rect">
            <a:avLst/>
          </a:prstGeom>
          <a:noFill/>
        </p:spPr>
        <p:txBody>
          <a:bodyPr wrap="square">
            <a:spAutoFit/>
          </a:bodyPr>
          <a:lstStyle/>
          <a:p>
            <a:pPr algn="just"/>
            <a:r>
              <a:rPr lang="en-US" b="0" i="0" dirty="0">
                <a:solidFill>
                  <a:srgbClr val="242424"/>
                </a:solidFill>
                <a:effectLst/>
                <a:latin typeface="source-serif-pro"/>
              </a:rPr>
              <a:t>Male seems to be dominating in terms of participation. Let us check the female participants of the years 1900 to 2016.</a:t>
            </a:r>
            <a:endParaRPr lang="en-US" dirty="0"/>
          </a:p>
        </p:txBody>
      </p:sp>
      <p:pic>
        <p:nvPicPr>
          <p:cNvPr id="3074" name="Picture 2">
            <a:extLst>
              <a:ext uri="{FF2B5EF4-FFF2-40B4-BE49-F238E27FC236}">
                <a16:creationId xmlns:a16="http://schemas.microsoft.com/office/drawing/2014/main" id="{31ECAA3D-2982-EF93-3711-F585F51C7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9" y="749935"/>
            <a:ext cx="3897086" cy="41263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CDDFEC-9936-DA2E-B849-0C1D51F9A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509851"/>
            <a:ext cx="5604942" cy="2824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3C2BA9-D43C-64A6-F923-83E42C71528E}"/>
              </a:ext>
            </a:extLst>
          </p:cNvPr>
          <p:cNvSpPr txBox="1"/>
          <p:nvPr/>
        </p:nvSpPr>
        <p:spPr>
          <a:xfrm>
            <a:off x="7624242" y="4424819"/>
            <a:ext cx="4000500" cy="923330"/>
          </a:xfrm>
          <a:prstGeom prst="rect">
            <a:avLst/>
          </a:prstGeom>
          <a:noFill/>
        </p:spPr>
        <p:txBody>
          <a:bodyPr wrap="square">
            <a:spAutoFit/>
          </a:bodyPr>
          <a:lstStyle/>
          <a:p>
            <a:pPr algn="just"/>
            <a:r>
              <a:rPr lang="en-US" b="0" i="0" dirty="0">
                <a:solidFill>
                  <a:srgbClr val="242424"/>
                </a:solidFill>
                <a:effectLst/>
                <a:latin typeface="source-serif-pro"/>
              </a:rPr>
              <a:t>Although the female participation is 27.5%, over the years it has increased significantly as displayed above.</a:t>
            </a:r>
            <a:endParaRPr lang="en-US" dirty="0"/>
          </a:p>
        </p:txBody>
      </p:sp>
    </p:spTree>
    <p:extLst>
      <p:ext uri="{BB962C8B-B14F-4D97-AF65-F5344CB8AC3E}">
        <p14:creationId xmlns:p14="http://schemas.microsoft.com/office/powerpoint/2010/main" val="43931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FA80BA-EE9A-F06D-3D9E-A6D7754B8B5B}"/>
              </a:ext>
            </a:extLst>
          </p:cNvPr>
          <p:cNvSpPr txBox="1"/>
          <p:nvPr/>
        </p:nvSpPr>
        <p:spPr>
          <a:xfrm>
            <a:off x="379639" y="337633"/>
            <a:ext cx="6172200" cy="461665"/>
          </a:xfrm>
          <a:prstGeom prst="rect">
            <a:avLst/>
          </a:prstGeom>
          <a:noFill/>
        </p:spPr>
        <p:txBody>
          <a:bodyPr wrap="square">
            <a:spAutoFit/>
          </a:bodyPr>
          <a:lstStyle/>
          <a:p>
            <a:pPr algn="l"/>
            <a:r>
              <a:rPr lang="en-US" sz="2400" b="1" i="0" u="sng" dirty="0">
                <a:solidFill>
                  <a:srgbClr val="242424"/>
                </a:solidFill>
                <a:effectLst/>
                <a:latin typeface="sohne"/>
              </a:rPr>
              <a:t>Participants Across Seasons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5919927" y="2316144"/>
            <a:ext cx="4000500" cy="2585323"/>
          </a:xfrm>
          <a:prstGeom prst="rect">
            <a:avLst/>
          </a:prstGeom>
          <a:noFill/>
        </p:spPr>
        <p:txBody>
          <a:bodyPr wrap="square">
            <a:spAutoFit/>
          </a:bodyPr>
          <a:lstStyle/>
          <a:p>
            <a:pPr algn="just"/>
            <a:r>
              <a:rPr lang="en-US" dirty="0">
                <a:solidFill>
                  <a:srgbClr val="242424"/>
                </a:solidFill>
                <a:latin typeface="source-serif-pro"/>
              </a:rPr>
              <a:t>W</a:t>
            </a:r>
            <a:r>
              <a:rPr lang="en-US" b="0" i="0" dirty="0">
                <a:solidFill>
                  <a:srgbClr val="242424"/>
                </a:solidFill>
                <a:effectLst/>
                <a:latin typeface="source-serif-pro"/>
              </a:rPr>
              <a:t>inter Olympic has fewer participants than Summer Olympics because as per the data we have 52 sports and 651 events in summer Olympics where we have 17 sports and 119 events in winter Olympics. </a:t>
            </a:r>
          </a:p>
          <a:p>
            <a:endParaRPr lang="en-US" dirty="0">
              <a:solidFill>
                <a:srgbClr val="242424"/>
              </a:solidFill>
              <a:latin typeface="source-serif-pro"/>
            </a:endParaRPr>
          </a:p>
          <a:p>
            <a:pPr algn="just"/>
            <a:r>
              <a:rPr lang="en-US" b="0" i="0" dirty="0">
                <a:solidFill>
                  <a:srgbClr val="242424"/>
                </a:solidFill>
                <a:effectLst/>
                <a:latin typeface="source-serif-pro"/>
              </a:rPr>
              <a:t>Hence, we have higher number of participants in summer Olympics</a:t>
            </a:r>
            <a:endParaRPr lang="en-US" dirty="0"/>
          </a:p>
        </p:txBody>
      </p:sp>
      <p:pic>
        <p:nvPicPr>
          <p:cNvPr id="4098" name="Picture 2">
            <a:extLst>
              <a:ext uri="{FF2B5EF4-FFF2-40B4-BE49-F238E27FC236}">
                <a16:creationId xmlns:a16="http://schemas.microsoft.com/office/drawing/2014/main" id="{4DFC68CB-39BF-D3DF-F825-3752667DF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9" y="2316144"/>
            <a:ext cx="5160649" cy="280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673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1073</Words>
  <Application>Microsoft Macintosh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Udipta Anupam</dc:creator>
  <cp:lastModifiedBy>Asha Repsol</cp:lastModifiedBy>
  <cp:revision>9</cp:revision>
  <dcterms:created xsi:type="dcterms:W3CDTF">2023-10-16T22:12:21Z</dcterms:created>
  <dcterms:modified xsi:type="dcterms:W3CDTF">2024-01-20T18:14:18Z</dcterms:modified>
</cp:coreProperties>
</file>