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1"/>
  </p:sldMasterIdLst>
  <p:notesMasterIdLst>
    <p:notesMasterId r:id="rId44"/>
  </p:notes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93" r:id="rId9"/>
    <p:sldId id="262" r:id="rId10"/>
    <p:sldId id="29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88" r:id="rId38"/>
    <p:sldId id="289" r:id="rId39"/>
    <p:sldId id="290" r:id="rId40"/>
    <p:sldId id="296" r:id="rId41"/>
    <p:sldId id="291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ADB0-5949-4751-8DD3-F631AC47BF3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E819C4-B75F-48A3-AAE9-9DD116C2907A}">
      <dgm:prSet custT="1"/>
      <dgm:spPr>
        <a:solidFill>
          <a:schemeClr val="accent1"/>
        </a:solidFill>
      </dgm:spPr>
      <dgm:t>
        <a:bodyPr/>
        <a:lstStyle/>
        <a:p>
          <a:pPr algn="just"/>
          <a:r>
            <a:rPr lang="en-IN" sz="2000" dirty="0"/>
            <a:t>Target is one of the world’s most recognized brands and one of America’s leading retailers.</a:t>
          </a:r>
        </a:p>
        <a:p>
          <a:pPr algn="just"/>
          <a:r>
            <a:rPr lang="en-IN" sz="2000" dirty="0"/>
            <a:t>Target makes itself a preferred shopping destination by offering outstanding value, inspiration, innovation and an exceptional guest experience that no other retailer can deliver. </a:t>
          </a:r>
          <a:endParaRPr lang="en-US" sz="2000" dirty="0"/>
        </a:p>
      </dgm:t>
    </dgm:pt>
    <dgm:pt modelId="{0D93D8C3-11CD-444A-BEE1-F59399BD903E}" type="parTrans" cxnId="{1970B548-B289-4AE3-ABCD-3268797BF606}">
      <dgm:prSet/>
      <dgm:spPr/>
      <dgm:t>
        <a:bodyPr/>
        <a:lstStyle/>
        <a:p>
          <a:endParaRPr lang="en-US"/>
        </a:p>
      </dgm:t>
    </dgm:pt>
    <dgm:pt modelId="{34C6D836-FEE6-4BFF-9106-358F36711D6E}" type="sibTrans" cxnId="{1970B548-B289-4AE3-ABCD-3268797BF606}">
      <dgm:prSet/>
      <dgm:spPr/>
      <dgm:t>
        <a:bodyPr/>
        <a:lstStyle/>
        <a:p>
          <a:endParaRPr lang="en-US"/>
        </a:p>
      </dgm:t>
    </dgm:pt>
    <dgm:pt modelId="{FDB831B1-A950-455C-9471-529C9C3599C8}">
      <dgm:prSet/>
      <dgm:spPr/>
      <dgm:t>
        <a:bodyPr/>
        <a:lstStyle/>
        <a:p>
          <a:pPr algn="just"/>
          <a:r>
            <a:rPr lang="en-IN" dirty="0"/>
            <a:t>By </a:t>
          </a:r>
          <a:r>
            <a:rPr lang="en-IN" dirty="0" err="1"/>
            <a:t>analyzing</a:t>
          </a:r>
          <a:r>
            <a:rPr lang="en-IN" dirty="0"/>
            <a:t> the extensive data, it becomes possible to gain valuable insights into Target's operations in Brazil. </a:t>
          </a:r>
        </a:p>
        <a:p>
          <a:pPr algn="just"/>
          <a:r>
            <a:rPr lang="en-IN" dirty="0"/>
            <a:t>The information can shed light on various aspects of the business, such as order processing, pricing strategies, payment and shipping efficiency, customer demographics, product characteristics, and customer satisfaction levels.</a:t>
          </a:r>
          <a:endParaRPr lang="en-US" dirty="0"/>
        </a:p>
      </dgm:t>
    </dgm:pt>
    <dgm:pt modelId="{F349FEB7-6D08-4A3F-900D-3F68EB750C4C}" type="parTrans" cxnId="{A746ADF2-8C75-4DE9-BCB7-B665C2B486FB}">
      <dgm:prSet/>
      <dgm:spPr/>
      <dgm:t>
        <a:bodyPr/>
        <a:lstStyle/>
        <a:p>
          <a:endParaRPr lang="en-US"/>
        </a:p>
      </dgm:t>
    </dgm:pt>
    <dgm:pt modelId="{F0851FC0-1AFC-458D-B29C-5303E5F76C3A}" type="sibTrans" cxnId="{A746ADF2-8C75-4DE9-BCB7-B665C2B486FB}">
      <dgm:prSet/>
      <dgm:spPr/>
      <dgm:t>
        <a:bodyPr/>
        <a:lstStyle/>
        <a:p>
          <a:endParaRPr lang="en-US"/>
        </a:p>
      </dgm:t>
    </dgm:pt>
    <dgm:pt modelId="{2A26B922-0880-3540-804A-00C6B1CAC7A9}" type="pres">
      <dgm:prSet presAssocID="{1BC8ADB0-5949-4751-8DD3-F631AC47BF3C}" presName="Name0" presStyleCnt="0">
        <dgm:presLayoutVars>
          <dgm:dir/>
          <dgm:animLvl val="lvl"/>
          <dgm:resizeHandles val="exact"/>
        </dgm:presLayoutVars>
      </dgm:prSet>
      <dgm:spPr/>
    </dgm:pt>
    <dgm:pt modelId="{7C6C8197-8A0E-FA47-9984-B5B315400B6A}" type="pres">
      <dgm:prSet presAssocID="{FDB831B1-A950-455C-9471-529C9C3599C8}" presName="boxAndChildren" presStyleCnt="0"/>
      <dgm:spPr/>
    </dgm:pt>
    <dgm:pt modelId="{7AB5F7BF-5BAF-7246-B861-44F4DB89600C}" type="pres">
      <dgm:prSet presAssocID="{FDB831B1-A950-455C-9471-529C9C3599C8}" presName="parentTextBox" presStyleLbl="node1" presStyleIdx="0" presStyleCnt="2" custScaleY="158344"/>
      <dgm:spPr/>
    </dgm:pt>
    <dgm:pt modelId="{219AF8B0-031D-D446-8CD2-4D0CE4D14D24}" type="pres">
      <dgm:prSet presAssocID="{34C6D836-FEE6-4BFF-9106-358F36711D6E}" presName="sp" presStyleCnt="0"/>
      <dgm:spPr/>
    </dgm:pt>
    <dgm:pt modelId="{3A52017F-0C07-7141-A145-9C9C66B1F903}" type="pres">
      <dgm:prSet presAssocID="{FEE819C4-B75F-48A3-AAE9-9DD116C2907A}" presName="arrowAndChildren" presStyleCnt="0"/>
      <dgm:spPr/>
    </dgm:pt>
    <dgm:pt modelId="{1BFC982F-693B-FA43-AC8A-7A8AD719F589}" type="pres">
      <dgm:prSet presAssocID="{FEE819C4-B75F-48A3-AAE9-9DD116C2907A}" presName="parentTextArrow" presStyleLbl="node1" presStyleIdx="1" presStyleCnt="2"/>
      <dgm:spPr/>
    </dgm:pt>
  </dgm:ptLst>
  <dgm:cxnLst>
    <dgm:cxn modelId="{12120B26-351B-A940-897B-3235810A8514}" type="presOf" srcId="{FEE819C4-B75F-48A3-AAE9-9DD116C2907A}" destId="{1BFC982F-693B-FA43-AC8A-7A8AD719F589}" srcOrd="0" destOrd="0" presId="urn:microsoft.com/office/officeart/2005/8/layout/process4"/>
    <dgm:cxn modelId="{1970B548-B289-4AE3-ABCD-3268797BF606}" srcId="{1BC8ADB0-5949-4751-8DD3-F631AC47BF3C}" destId="{FEE819C4-B75F-48A3-AAE9-9DD116C2907A}" srcOrd="0" destOrd="0" parTransId="{0D93D8C3-11CD-444A-BEE1-F59399BD903E}" sibTransId="{34C6D836-FEE6-4BFF-9106-358F36711D6E}"/>
    <dgm:cxn modelId="{82B9DFB7-382F-9F44-9274-88E52E449DCF}" type="presOf" srcId="{FDB831B1-A950-455C-9471-529C9C3599C8}" destId="{7AB5F7BF-5BAF-7246-B861-44F4DB89600C}" srcOrd="0" destOrd="0" presId="urn:microsoft.com/office/officeart/2005/8/layout/process4"/>
    <dgm:cxn modelId="{2F2AE8CF-44FB-5949-AD5E-608C0E90291A}" type="presOf" srcId="{1BC8ADB0-5949-4751-8DD3-F631AC47BF3C}" destId="{2A26B922-0880-3540-804A-00C6B1CAC7A9}" srcOrd="0" destOrd="0" presId="urn:microsoft.com/office/officeart/2005/8/layout/process4"/>
    <dgm:cxn modelId="{A746ADF2-8C75-4DE9-BCB7-B665C2B486FB}" srcId="{1BC8ADB0-5949-4751-8DD3-F631AC47BF3C}" destId="{FDB831B1-A950-455C-9471-529C9C3599C8}" srcOrd="1" destOrd="0" parTransId="{F349FEB7-6D08-4A3F-900D-3F68EB750C4C}" sibTransId="{F0851FC0-1AFC-458D-B29C-5303E5F76C3A}"/>
    <dgm:cxn modelId="{35233732-8A76-0745-9C17-7389EF06633F}" type="presParOf" srcId="{2A26B922-0880-3540-804A-00C6B1CAC7A9}" destId="{7C6C8197-8A0E-FA47-9984-B5B315400B6A}" srcOrd="0" destOrd="0" presId="urn:microsoft.com/office/officeart/2005/8/layout/process4"/>
    <dgm:cxn modelId="{3A13138E-A9D8-F141-8E4C-7904012AB4C0}" type="presParOf" srcId="{7C6C8197-8A0E-FA47-9984-B5B315400B6A}" destId="{7AB5F7BF-5BAF-7246-B861-44F4DB89600C}" srcOrd="0" destOrd="0" presId="urn:microsoft.com/office/officeart/2005/8/layout/process4"/>
    <dgm:cxn modelId="{5748F582-183F-6C43-9610-5B32BAAB858F}" type="presParOf" srcId="{2A26B922-0880-3540-804A-00C6B1CAC7A9}" destId="{219AF8B0-031D-D446-8CD2-4D0CE4D14D24}" srcOrd="1" destOrd="0" presId="urn:microsoft.com/office/officeart/2005/8/layout/process4"/>
    <dgm:cxn modelId="{9E31973D-E346-A14F-9448-03C0D4975C15}" type="presParOf" srcId="{2A26B922-0880-3540-804A-00C6B1CAC7A9}" destId="{3A52017F-0C07-7141-A145-9C9C66B1F903}" srcOrd="2" destOrd="0" presId="urn:microsoft.com/office/officeart/2005/8/layout/process4"/>
    <dgm:cxn modelId="{9DBB7116-6C1F-884E-8707-954EF562BF52}" type="presParOf" srcId="{3A52017F-0C07-7141-A145-9C9C66B1F903}" destId="{1BFC982F-693B-FA43-AC8A-7A8AD719F5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56BE5-E5BD-4A33-8AD8-628F50FC5E8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A40B40-04F3-476C-AB25-8CA3C90F7439}">
      <dgm:prSet/>
      <dgm:spPr/>
      <dgm:t>
        <a:bodyPr/>
        <a:lstStyle/>
        <a:p>
          <a:r>
            <a:rPr lang="en-IN">
              <a:latin typeface="Arial" panose="020B0604020202020204" pitchFamily="34" charset="0"/>
              <a:cs typeface="Arial" panose="020B0604020202020204" pitchFamily="34" charset="0"/>
            </a:rPr>
            <a:t>Cities, States, Customers &amp; Sellers: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CB605-7E79-4DB5-B6D9-79D1CB04AE8D}" type="parTrans" cxnId="{F65AF90C-040A-4739-BB6E-23FB09B810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149671-5CA3-47CC-8902-667F8C9E4A82}" type="sibTrans" cxnId="{F65AF90C-040A-4739-BB6E-23FB09B8104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BD4C18-67FB-4D06-91D9-938AA8C035D8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Top states with more Customers - San Paulo, Rio de Janeiro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1EFB75-8A11-43BC-9EBA-04A93257972C}" type="parTrans" cxnId="{CC434205-2599-45A1-A6B7-791A0625FA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2EEB65-5CAA-45B5-BC26-AD60F069F233}" type="sibTrans" cxnId="{CC434205-2599-45A1-A6B7-791A0625FA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E27342-B9E8-4DB9-B0A2-657D26E8F185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Top states with more Sellers - San Paulo, Curitiba and Rio continue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44DEFA-D1D6-43CA-8174-8C21D93E252E}" type="parTrans" cxnId="{56CC0A10-42AD-4838-B75D-42DE5F26917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C1FA4A-B5CC-4E9F-97E6-03844D310396}" type="sibTrans" cxnId="{56CC0A10-42AD-4838-B75D-42DE5F26917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8DF1A-B465-4019-B718-EAB19518C644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All the registered sellers at Target are active and they have sales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46B2D8-8E7D-4A2B-9273-8484BFD175D3}" type="parTrans" cxnId="{9BC18620-1F6F-4E55-8B32-6123CB0F3A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32CA4-C829-4D4F-BEC7-47977B94597B}" type="sibTrans" cxnId="{9BC18620-1F6F-4E55-8B32-6123CB0F3A4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761426-7759-44C0-81C8-D585B08F409D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Cities and States with more number of Sellers have recorded high number of Orders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3199C-FBBE-4BD1-A886-01042D2B87A0}" type="parTrans" cxnId="{12B4560E-13FF-44E6-8AC6-9969F3129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EFDD4-5BF7-4702-AC75-597F1ED3D170}" type="sibTrans" cxnId="{12B4560E-13FF-44E6-8AC6-9969F31297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64881-4D6F-450E-9CB6-5A9FAF7055CB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There is no correlation b/w the product price and high freight value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0474F-9FC6-4DD2-BF90-FD9845C7BCCB}" type="parTrans" cxnId="{A824538E-9ABF-4405-B730-7F2F244460D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99B96E-E4F2-4F9E-96F3-66AA2E5717F0}" type="sibTrans" cxnId="{A824538E-9ABF-4405-B730-7F2F244460D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0FFD34-13AA-4035-9DBE-A8021688E84A}">
      <dgm:prSet/>
      <dgm:spPr/>
      <dgm:t>
        <a:bodyPr/>
        <a:lstStyle/>
        <a:p>
          <a:r>
            <a:rPr lang="en-IN">
              <a:latin typeface="Arial" panose="020B0604020202020204" pitchFamily="34" charset="0"/>
              <a:cs typeface="Arial" panose="020B0604020202020204" pitchFamily="34" charset="0"/>
            </a:rPr>
            <a:t>Orders: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2FAE6-0400-42E7-834C-924D507E7F09}" type="parTrans" cxnId="{1D0B6EBF-4855-4D20-99E0-C2AAFCC19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686BBA-6809-43B4-BDB9-3EDAF35061F1}" type="sibTrans" cxnId="{1D0B6EBF-4855-4D20-99E0-C2AAFCC19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BC9C81-3BCD-4406-9C9C-C185FA514E64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August is the top order month.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28A935-8819-4988-A848-BE5DE589E333}" type="parTrans" cxnId="{41948F71-04BA-4FA1-B8F3-68EEB69215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6DF893-ECB7-4032-9421-55C556A24042}" type="sibTrans" cxnId="{41948F71-04BA-4FA1-B8F3-68EEB69215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EAE041-D168-451C-9473-5E872D9AA1CF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August, May and July have more number of Orders.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879C99-1FB3-4C3B-9761-1A57879AD4A6}" type="parTrans" cxnId="{3B73E84F-53CC-4EB1-88C3-6EB9649FE89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277377-3907-49DA-9CAC-6DA46126DB33}" type="sibTrans" cxnId="{3B73E84F-53CC-4EB1-88C3-6EB9649FE89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E7C3B0-89D8-472F-92E6-354C37C6BFAC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September has the lowest number of Orders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946C7C-E13E-4E1A-81E7-53B0072A0532}" type="parTrans" cxnId="{B94B014D-15DA-4653-970A-C85FBA9A04A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D33696-D77E-477C-B355-9D10D8408BA0}" type="sibTrans" cxnId="{B94B014D-15DA-4653-970A-C85FBA9A04A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4F2353-88DB-4AFF-A7E5-7E3942CB3056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Surprisingly the number of orders relatively seem to be less on week-ends compared to week-days, and Monday being the top order day.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F1C958-7F24-40F0-AAB7-28A545768F69}" type="parTrans" cxnId="{57C76C6E-F493-4727-91D8-9BC93EBAC55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707A06-E892-4E44-A994-7C5DEE34E29D}" type="sibTrans" cxnId="{57C76C6E-F493-4727-91D8-9BC93EBAC55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11F2F0-B09A-4CFA-A23B-9E0822E3C4FE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There doesn’t seem to be any pattern in terms of which date of a month more orders are placed, like salary week or mid week or anything like that.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B2E034-3F23-44F7-8BEE-8BE8D836B89F}" type="parTrans" cxnId="{A1FD8A96-4F57-4643-B2BF-B581E5547F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2C83D-21C2-4657-9C95-EF1CF979CA2B}" type="sibTrans" cxnId="{A1FD8A96-4F57-4643-B2BF-B581E5547F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4496C4-4D34-9A40-A238-32CEEF1511BC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B2FC2F-03B0-8844-998B-3DE7A5AB85CE}" type="parTrans" cxnId="{16CBFF89-E7D5-3747-B31F-A1D79A74292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FEBEEB-C5DC-EE43-8450-01C653D2F013}" type="sibTrans" cxnId="{16CBFF89-E7D5-3747-B31F-A1D79A74292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FB60B-D409-924E-8EE7-627CCD4B9C42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C0592-F578-F441-9EE0-4EC5AD544B60}" type="parTrans" cxnId="{159ABC6B-087D-4049-A275-E12D53AC9A6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051ACD-50AF-0F46-A399-18B4C305639F}" type="sibTrans" cxnId="{159ABC6B-087D-4049-A275-E12D53AC9A6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1F1CB-F2D3-2644-B71C-199BC79788D0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599F6F-0892-944F-BAF6-56CCFB7D9213}" type="parTrans" cxnId="{8D53B90B-51C3-5847-B8ED-51763E77B71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F7280-E91D-B94D-8A6B-0F78982D9901}" type="sibTrans" cxnId="{8D53B90B-51C3-5847-B8ED-51763E77B71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F453B5-6BBD-004D-8938-F913252E8D81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719841-2424-1A4E-9714-98C6716DDE23}" type="parTrans" cxnId="{FB751F18-00C0-3546-888D-8DAB1E98591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AD8B0C-ABD5-854A-86F9-45FF8C745E5F}" type="sibTrans" cxnId="{FB751F18-00C0-3546-888D-8DAB1E98591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34C30E-BCBE-2D4E-B335-23218BB0F74C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59B2E3-2752-AE4B-90D0-E5BC30910ACC}" type="parTrans" cxnId="{AE2B5438-9749-BF47-A9AD-C6BE4EDC47D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C54690-5A45-974F-A153-2F4409AEE68C}" type="sibTrans" cxnId="{AE2B5438-9749-BF47-A9AD-C6BE4EDC47D5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675B7F-55CE-BE42-8EF1-736D4FE34D15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F7074-7A41-6344-BB28-E437C735E0EE}" type="parTrans" cxnId="{166CD116-9B31-CE4C-BFD4-48D934B5904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B6D2F8-7373-924D-AC1D-D4643AD0BE45}" type="sibTrans" cxnId="{166CD116-9B31-CE4C-BFD4-48D934B5904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E92D0A-5819-5344-94D5-6292BDDAE51A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7CD39-C554-0046-864F-611FB6DB7EDC}" type="parTrans" cxnId="{1931C641-D870-CE4F-BECF-934BE51028D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A6B7DD-DA35-1247-9780-5B329D318B37}" type="sibTrans" cxnId="{1931C641-D870-CE4F-BECF-934BE51028D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F0006F-E9C6-764D-91E7-69C7C3C6A9FA}" type="pres">
      <dgm:prSet presAssocID="{A9C56BE5-E5BD-4A33-8AD8-628F50FC5E86}" presName="Name0" presStyleCnt="0">
        <dgm:presLayoutVars>
          <dgm:dir/>
          <dgm:animLvl val="lvl"/>
          <dgm:resizeHandles val="exact"/>
        </dgm:presLayoutVars>
      </dgm:prSet>
      <dgm:spPr/>
    </dgm:pt>
    <dgm:pt modelId="{D4D9EFE1-B2B0-A94C-9B2B-2EB9487D726F}" type="pres">
      <dgm:prSet presAssocID="{67A40B40-04F3-476C-AB25-8CA3C90F7439}" presName="composite" presStyleCnt="0"/>
      <dgm:spPr/>
    </dgm:pt>
    <dgm:pt modelId="{17D54B02-820B-0544-8640-BA8384BDBF32}" type="pres">
      <dgm:prSet presAssocID="{67A40B40-04F3-476C-AB25-8CA3C90F743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B7BBF2-87BE-7944-99FD-E4FB66B3E1A8}" type="pres">
      <dgm:prSet presAssocID="{67A40B40-04F3-476C-AB25-8CA3C90F7439}" presName="desTx" presStyleLbl="alignAccFollowNode1" presStyleIdx="0" presStyleCnt="2">
        <dgm:presLayoutVars>
          <dgm:bulletEnabled val="1"/>
        </dgm:presLayoutVars>
      </dgm:prSet>
      <dgm:spPr/>
    </dgm:pt>
    <dgm:pt modelId="{BBF9814E-BCD3-7842-9422-1A284BF09A07}" type="pres">
      <dgm:prSet presAssocID="{D4149671-5CA3-47CC-8902-667F8C9E4A82}" presName="space" presStyleCnt="0"/>
      <dgm:spPr/>
    </dgm:pt>
    <dgm:pt modelId="{A08C1A61-BEE1-6B4A-9FF2-2BAE3725E62D}" type="pres">
      <dgm:prSet presAssocID="{000FFD34-13AA-4035-9DBE-A8021688E84A}" presName="composite" presStyleCnt="0"/>
      <dgm:spPr/>
    </dgm:pt>
    <dgm:pt modelId="{B2E0F9AC-61D0-8E41-9D68-DF393F31B767}" type="pres">
      <dgm:prSet presAssocID="{000FFD34-13AA-4035-9DBE-A8021688E8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0EDA3-A877-354E-9061-D302B79BAB70}" type="pres">
      <dgm:prSet presAssocID="{000FFD34-13AA-4035-9DBE-A8021688E84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CFF7601-69BE-9D41-9D43-96503D40DDF1}" type="presOf" srcId="{3811F2F0-B09A-4CFA-A23B-9E0822E3C4FE}" destId="{D0A0EDA3-A877-354E-9061-D302B79BAB70}" srcOrd="0" destOrd="7" presId="urn:microsoft.com/office/officeart/2005/8/layout/hList1"/>
    <dgm:cxn modelId="{CC434205-2599-45A1-A6B7-791A0625FAA5}" srcId="{67A40B40-04F3-476C-AB25-8CA3C90F7439}" destId="{6FBD4C18-67FB-4D06-91D9-938AA8C035D8}" srcOrd="0" destOrd="0" parTransId="{041EFB75-8A11-43BC-9EBA-04A93257972C}" sibTransId="{B02EEB65-5CAA-45B5-BC26-AD60F069F233}"/>
    <dgm:cxn modelId="{D6E67F06-68FA-CF4E-BC79-2BB0E2DE734B}" type="presOf" srcId="{57675B7F-55CE-BE42-8EF1-736D4FE34D15}" destId="{D0A0EDA3-A877-354E-9061-D302B79BAB70}" srcOrd="0" destOrd="4" presId="urn:microsoft.com/office/officeart/2005/8/layout/hList1"/>
    <dgm:cxn modelId="{8D53B90B-51C3-5847-B8ED-51763E77B712}" srcId="{67A40B40-04F3-476C-AB25-8CA3C90F7439}" destId="{4121F1CB-F2D3-2644-B71C-199BC79788D0}" srcOrd="5" destOrd="0" parTransId="{BF599F6F-0892-944F-BAF6-56CCFB7D9213}" sibTransId="{10AF7280-E91D-B94D-8A6B-0F78982D9901}"/>
    <dgm:cxn modelId="{F65AF90C-040A-4739-BB6E-23FB09B81040}" srcId="{A9C56BE5-E5BD-4A33-8AD8-628F50FC5E86}" destId="{67A40B40-04F3-476C-AB25-8CA3C90F7439}" srcOrd="0" destOrd="0" parTransId="{B25CB605-7E79-4DB5-B6D9-79D1CB04AE8D}" sibTransId="{D4149671-5CA3-47CC-8902-667F8C9E4A82}"/>
    <dgm:cxn modelId="{12B4560E-13FF-44E6-8AC6-9969F31297B3}" srcId="{67A40B40-04F3-476C-AB25-8CA3C90F7439}" destId="{17761426-7759-44C0-81C8-D585B08F409D}" srcOrd="6" destOrd="0" parTransId="{CEB3199C-FBBE-4BD1-A886-01042D2B87A0}" sibTransId="{E68EFDD4-5BF7-4702-AC75-597F1ED3D170}"/>
    <dgm:cxn modelId="{56CC0A10-42AD-4838-B75D-42DE5F269179}" srcId="{67A40B40-04F3-476C-AB25-8CA3C90F7439}" destId="{25E27342-B9E8-4DB9-B0A2-657D26E8F185}" srcOrd="2" destOrd="0" parTransId="{A944DEFA-D1D6-43CA-8174-8C21D93E252E}" sibTransId="{70C1FA4A-B5CC-4E9F-97E6-03844D310396}"/>
    <dgm:cxn modelId="{6EB7DA10-98AB-B645-B8E7-3DBD0D759438}" type="presOf" srcId="{25E27342-B9E8-4DB9-B0A2-657D26E8F185}" destId="{D3B7BBF2-87BE-7944-99FD-E4FB66B3E1A8}" srcOrd="0" destOrd="2" presId="urn:microsoft.com/office/officeart/2005/8/layout/hList1"/>
    <dgm:cxn modelId="{166CD116-9B31-CE4C-BFD4-48D934B59046}" srcId="{000FFD34-13AA-4035-9DBE-A8021688E84A}" destId="{57675B7F-55CE-BE42-8EF1-736D4FE34D15}" srcOrd="4" destOrd="0" parTransId="{C8AF7074-7A41-6344-BB28-E437C735E0EE}" sibTransId="{9DB6D2F8-7373-924D-AC1D-D4643AD0BE45}"/>
    <dgm:cxn modelId="{FB751F18-00C0-3546-888D-8DAB1E98591C}" srcId="{67A40B40-04F3-476C-AB25-8CA3C90F7439}" destId="{D9F453B5-6BBD-004D-8938-F913252E8D81}" srcOrd="7" destOrd="0" parTransId="{D2719841-2424-1A4E-9714-98C6716DDE23}" sibTransId="{5BAD8B0C-ABD5-854A-86F9-45FF8C745E5F}"/>
    <dgm:cxn modelId="{9BC18620-1F6F-4E55-8B32-6123CB0F3A49}" srcId="{67A40B40-04F3-476C-AB25-8CA3C90F7439}" destId="{F0C8DF1A-B465-4019-B718-EAB19518C644}" srcOrd="4" destOrd="0" parTransId="{3546B2D8-8E7D-4A2B-9273-8484BFD175D3}" sibTransId="{87C32CA4-C829-4D4F-BEC7-47977B94597B}"/>
    <dgm:cxn modelId="{312A8B22-E185-1142-ADF0-2C2B127D2DBB}" type="presOf" srcId="{F0C8DF1A-B465-4019-B718-EAB19518C644}" destId="{D3B7BBF2-87BE-7944-99FD-E4FB66B3E1A8}" srcOrd="0" destOrd="4" presId="urn:microsoft.com/office/officeart/2005/8/layout/hList1"/>
    <dgm:cxn modelId="{4F644E33-7374-E142-9B68-30F84B2AED36}" type="presOf" srcId="{17761426-7759-44C0-81C8-D585B08F409D}" destId="{D3B7BBF2-87BE-7944-99FD-E4FB66B3E1A8}" srcOrd="0" destOrd="6" presId="urn:microsoft.com/office/officeart/2005/8/layout/hList1"/>
    <dgm:cxn modelId="{AE2B5438-9749-BF47-A9AD-C6BE4EDC47D5}" srcId="{000FFD34-13AA-4035-9DBE-A8021688E84A}" destId="{A734C30E-BCBE-2D4E-B335-23218BB0F74C}" srcOrd="1" destOrd="0" parTransId="{4059B2E3-2752-AE4B-90D0-E5BC30910ACC}" sibTransId="{04C54690-5A45-974F-A153-2F4409AEE68C}"/>
    <dgm:cxn modelId="{0DD08C3E-DEB2-8B4B-A452-4B2A9DB5300E}" type="presOf" srcId="{A734C30E-BCBE-2D4E-B335-23218BB0F74C}" destId="{D0A0EDA3-A877-354E-9061-D302B79BAB70}" srcOrd="0" destOrd="1" presId="urn:microsoft.com/office/officeart/2005/8/layout/hList1"/>
    <dgm:cxn modelId="{1931C641-D870-CE4F-BECF-934BE51028DE}" srcId="{000FFD34-13AA-4035-9DBE-A8021688E84A}" destId="{54E92D0A-5819-5344-94D5-6292BDDAE51A}" srcOrd="6" destOrd="0" parTransId="{74F7CD39-C554-0046-864F-611FB6DB7EDC}" sibTransId="{14A6B7DD-DA35-1247-9780-5B329D318B37}"/>
    <dgm:cxn modelId="{6608BF43-71C4-3D4E-84E4-4566E5CA3B28}" type="presOf" srcId="{000FFD34-13AA-4035-9DBE-A8021688E84A}" destId="{B2E0F9AC-61D0-8E41-9D68-DF393F31B767}" srcOrd="0" destOrd="0" presId="urn:microsoft.com/office/officeart/2005/8/layout/hList1"/>
    <dgm:cxn modelId="{0565A845-AB92-8F46-853C-AE6A8C34C57B}" type="presOf" srcId="{54E92D0A-5819-5344-94D5-6292BDDAE51A}" destId="{D0A0EDA3-A877-354E-9061-D302B79BAB70}" srcOrd="0" destOrd="6" presId="urn:microsoft.com/office/officeart/2005/8/layout/hList1"/>
    <dgm:cxn modelId="{B94B014D-15DA-4653-970A-C85FBA9A04A2}" srcId="{000FFD34-13AA-4035-9DBE-A8021688E84A}" destId="{D6E7C3B0-89D8-472F-92E6-354C37C6BFAC}" srcOrd="3" destOrd="0" parTransId="{4F946C7C-E13E-4E1A-81E7-53B0072A0532}" sibTransId="{43D33696-D77E-477C-B355-9D10D8408BA0}"/>
    <dgm:cxn modelId="{3B73E84F-53CC-4EB1-88C3-6EB9649FE89D}" srcId="{000FFD34-13AA-4035-9DBE-A8021688E84A}" destId="{75EAE041-D168-451C-9473-5E872D9AA1CF}" srcOrd="2" destOrd="0" parTransId="{5A879C99-1FB3-4C3B-9761-1A57879AD4A6}" sibTransId="{E2277377-3907-49DA-9CAC-6DA46126DB33}"/>
    <dgm:cxn modelId="{0313F15C-075A-F84E-B7E7-D5FF0F7E882B}" type="presOf" srcId="{18BC9C81-3BCD-4406-9C9C-C185FA514E64}" destId="{D0A0EDA3-A877-354E-9061-D302B79BAB70}" srcOrd="0" destOrd="0" presId="urn:microsoft.com/office/officeart/2005/8/layout/hList1"/>
    <dgm:cxn modelId="{159ABC6B-087D-4049-A275-E12D53AC9A6D}" srcId="{67A40B40-04F3-476C-AB25-8CA3C90F7439}" destId="{8DEFB60B-D409-924E-8EE7-627CCD4B9C42}" srcOrd="3" destOrd="0" parTransId="{1E8C0592-F578-F441-9EE0-4EC5AD544B60}" sibTransId="{8D051ACD-50AF-0F46-A399-18B4C305639F}"/>
    <dgm:cxn modelId="{57C76C6E-F493-4727-91D8-9BC93EBAC55F}" srcId="{000FFD34-13AA-4035-9DBE-A8021688E84A}" destId="{7E4F2353-88DB-4AFF-A7E5-7E3942CB3056}" srcOrd="5" destOrd="0" parTransId="{05F1C958-7F24-40F0-AAB7-28A545768F69}" sibTransId="{42707A06-E892-4E44-A994-7C5DEE34E29D}"/>
    <dgm:cxn modelId="{8CD16070-CCCF-7D44-9744-CC2CEF0A603C}" type="presOf" srcId="{8DEFB60B-D409-924E-8EE7-627CCD4B9C42}" destId="{D3B7BBF2-87BE-7944-99FD-E4FB66B3E1A8}" srcOrd="0" destOrd="3" presId="urn:microsoft.com/office/officeart/2005/8/layout/hList1"/>
    <dgm:cxn modelId="{41948F71-04BA-4FA1-B8F3-68EEB69215B8}" srcId="{000FFD34-13AA-4035-9DBE-A8021688E84A}" destId="{18BC9C81-3BCD-4406-9C9C-C185FA514E64}" srcOrd="0" destOrd="0" parTransId="{F628A935-8819-4988-A848-BE5DE589E333}" sibTransId="{A76DF893-ECB7-4032-9421-55C556A24042}"/>
    <dgm:cxn modelId="{672EDE7B-F32F-114F-882A-475CBA42CE5F}" type="presOf" srcId="{A9C56BE5-E5BD-4A33-8AD8-628F50FC5E86}" destId="{CAF0006F-E9C6-764D-91E7-69C7C3C6A9FA}" srcOrd="0" destOrd="0" presId="urn:microsoft.com/office/officeart/2005/8/layout/hList1"/>
    <dgm:cxn modelId="{93D07B87-6A07-DD43-B4A2-9B953AC60D46}" type="presOf" srcId="{7E4F2353-88DB-4AFF-A7E5-7E3942CB3056}" destId="{D0A0EDA3-A877-354E-9061-D302B79BAB70}" srcOrd="0" destOrd="5" presId="urn:microsoft.com/office/officeart/2005/8/layout/hList1"/>
    <dgm:cxn modelId="{16CBFF89-E7D5-3747-B31F-A1D79A742925}" srcId="{67A40B40-04F3-476C-AB25-8CA3C90F7439}" destId="{3C4496C4-4D34-9A40-A238-32CEEF1511BC}" srcOrd="1" destOrd="0" parTransId="{E5B2FC2F-03B0-8844-998B-3DE7A5AB85CE}" sibTransId="{0EFEBEEB-C5DC-EE43-8450-01C653D2F013}"/>
    <dgm:cxn modelId="{D6A1508A-9B5F-974D-8C48-2A8FFA0EF15B}" type="presOf" srcId="{67A40B40-04F3-476C-AB25-8CA3C90F7439}" destId="{17D54B02-820B-0544-8640-BA8384BDBF32}" srcOrd="0" destOrd="0" presId="urn:microsoft.com/office/officeart/2005/8/layout/hList1"/>
    <dgm:cxn modelId="{A824538E-9ABF-4405-B730-7F2F244460D9}" srcId="{67A40B40-04F3-476C-AB25-8CA3C90F7439}" destId="{47B64881-4D6F-450E-9CB6-5A9FAF7055CB}" srcOrd="8" destOrd="0" parTransId="{0510474F-9FC6-4DD2-BF90-FD9845C7BCCB}" sibTransId="{5399B96E-E4F2-4F9E-96F3-66AA2E5717F0}"/>
    <dgm:cxn modelId="{0A52E68E-DE91-3146-9945-A6A0C786AB60}" type="presOf" srcId="{D6E7C3B0-89D8-472F-92E6-354C37C6BFAC}" destId="{D0A0EDA3-A877-354E-9061-D302B79BAB70}" srcOrd="0" destOrd="3" presId="urn:microsoft.com/office/officeart/2005/8/layout/hList1"/>
    <dgm:cxn modelId="{A1FD8A96-4F57-4643-B2BF-B581E5547F59}" srcId="{000FFD34-13AA-4035-9DBE-A8021688E84A}" destId="{3811F2F0-B09A-4CFA-A23B-9E0822E3C4FE}" srcOrd="7" destOrd="0" parTransId="{B2B2E034-3F23-44F7-8BEE-8BE8D836B89F}" sibTransId="{0052C83D-21C2-4657-9C95-EF1CF979CA2B}"/>
    <dgm:cxn modelId="{D72BD8AB-2DC8-0243-B9C5-AC35E4EDF8A3}" type="presOf" srcId="{D9F453B5-6BBD-004D-8938-F913252E8D81}" destId="{D3B7BBF2-87BE-7944-99FD-E4FB66B3E1A8}" srcOrd="0" destOrd="7" presId="urn:microsoft.com/office/officeart/2005/8/layout/hList1"/>
    <dgm:cxn modelId="{D801D2B9-2F04-FE42-AC48-F1E868F0C1CE}" type="presOf" srcId="{4121F1CB-F2D3-2644-B71C-199BC79788D0}" destId="{D3B7BBF2-87BE-7944-99FD-E4FB66B3E1A8}" srcOrd="0" destOrd="5" presId="urn:microsoft.com/office/officeart/2005/8/layout/hList1"/>
    <dgm:cxn modelId="{92F1DFBC-2D35-9F41-87DE-9C29EBBEA419}" type="presOf" srcId="{75EAE041-D168-451C-9473-5E872D9AA1CF}" destId="{D0A0EDA3-A877-354E-9061-D302B79BAB70}" srcOrd="0" destOrd="2" presId="urn:microsoft.com/office/officeart/2005/8/layout/hList1"/>
    <dgm:cxn modelId="{1D0B6EBF-4855-4D20-99E0-C2AAFCC19F21}" srcId="{A9C56BE5-E5BD-4A33-8AD8-628F50FC5E86}" destId="{000FFD34-13AA-4035-9DBE-A8021688E84A}" srcOrd="1" destOrd="0" parTransId="{FA12FAE6-0400-42E7-834C-924D507E7F09}" sibTransId="{57686BBA-6809-43B4-BDB9-3EDAF35061F1}"/>
    <dgm:cxn modelId="{42EBB6C2-290C-1E47-ABD3-B66ED4243608}" type="presOf" srcId="{3C4496C4-4D34-9A40-A238-32CEEF1511BC}" destId="{D3B7BBF2-87BE-7944-99FD-E4FB66B3E1A8}" srcOrd="0" destOrd="1" presId="urn:microsoft.com/office/officeart/2005/8/layout/hList1"/>
    <dgm:cxn modelId="{AB8048CD-68D1-0C48-B29D-B389F4606057}" type="presOf" srcId="{6FBD4C18-67FB-4D06-91D9-938AA8C035D8}" destId="{D3B7BBF2-87BE-7944-99FD-E4FB66B3E1A8}" srcOrd="0" destOrd="0" presId="urn:microsoft.com/office/officeart/2005/8/layout/hList1"/>
    <dgm:cxn modelId="{2C15BCD3-FF2F-1244-BB15-C88048F48535}" type="presOf" srcId="{47B64881-4D6F-450E-9CB6-5A9FAF7055CB}" destId="{D3B7BBF2-87BE-7944-99FD-E4FB66B3E1A8}" srcOrd="0" destOrd="8" presId="urn:microsoft.com/office/officeart/2005/8/layout/hList1"/>
    <dgm:cxn modelId="{51814B8A-2983-8846-82F4-DEBD3C02ACD3}" type="presParOf" srcId="{CAF0006F-E9C6-764D-91E7-69C7C3C6A9FA}" destId="{D4D9EFE1-B2B0-A94C-9B2B-2EB9487D726F}" srcOrd="0" destOrd="0" presId="urn:microsoft.com/office/officeart/2005/8/layout/hList1"/>
    <dgm:cxn modelId="{0EE2B8C2-FCB2-4B49-B8A9-1DEBCA00F930}" type="presParOf" srcId="{D4D9EFE1-B2B0-A94C-9B2B-2EB9487D726F}" destId="{17D54B02-820B-0544-8640-BA8384BDBF32}" srcOrd="0" destOrd="0" presId="urn:microsoft.com/office/officeart/2005/8/layout/hList1"/>
    <dgm:cxn modelId="{C910B363-AB5F-F24A-BEA7-3E392A71198B}" type="presParOf" srcId="{D4D9EFE1-B2B0-A94C-9B2B-2EB9487D726F}" destId="{D3B7BBF2-87BE-7944-99FD-E4FB66B3E1A8}" srcOrd="1" destOrd="0" presId="urn:microsoft.com/office/officeart/2005/8/layout/hList1"/>
    <dgm:cxn modelId="{679B5F90-8A4C-4143-9256-BFBFEFEFF9A4}" type="presParOf" srcId="{CAF0006F-E9C6-764D-91E7-69C7C3C6A9FA}" destId="{BBF9814E-BCD3-7842-9422-1A284BF09A07}" srcOrd="1" destOrd="0" presId="urn:microsoft.com/office/officeart/2005/8/layout/hList1"/>
    <dgm:cxn modelId="{DE891D91-47DE-424F-9A0F-D277835B27E4}" type="presParOf" srcId="{CAF0006F-E9C6-764D-91E7-69C7C3C6A9FA}" destId="{A08C1A61-BEE1-6B4A-9FF2-2BAE3725E62D}" srcOrd="2" destOrd="0" presId="urn:microsoft.com/office/officeart/2005/8/layout/hList1"/>
    <dgm:cxn modelId="{7C23784C-BE27-E34E-897D-E8DFA818DFA3}" type="presParOf" srcId="{A08C1A61-BEE1-6B4A-9FF2-2BAE3725E62D}" destId="{B2E0F9AC-61D0-8E41-9D68-DF393F31B767}" srcOrd="0" destOrd="0" presId="urn:microsoft.com/office/officeart/2005/8/layout/hList1"/>
    <dgm:cxn modelId="{72D76321-E01B-774C-BF66-557F32541A5B}" type="presParOf" srcId="{A08C1A61-BEE1-6B4A-9FF2-2BAE3725E62D}" destId="{D0A0EDA3-A877-354E-9061-D302B79BAB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83A8EF-CDA2-44A0-8C38-A7811EA2D6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C691937-EF09-4E7A-96AF-EBCDB3CA07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Freight Value:</a:t>
          </a:r>
          <a:endParaRPr lang="en-US" dirty="0"/>
        </a:p>
      </dgm:t>
    </dgm:pt>
    <dgm:pt modelId="{1ABA462D-7448-462F-B0DE-C91DA30E9983}" type="parTrans" cxnId="{ECD32B58-5A47-403F-86DB-614352220D0C}">
      <dgm:prSet/>
      <dgm:spPr/>
      <dgm:t>
        <a:bodyPr/>
        <a:lstStyle/>
        <a:p>
          <a:endParaRPr lang="en-US"/>
        </a:p>
      </dgm:t>
    </dgm:pt>
    <dgm:pt modelId="{234D6657-BBE8-4FBD-A821-BACE8A6966D0}" type="sibTrans" cxnId="{ECD32B58-5A47-403F-86DB-614352220D0C}">
      <dgm:prSet/>
      <dgm:spPr/>
      <dgm:t>
        <a:bodyPr/>
        <a:lstStyle/>
        <a:p>
          <a:endParaRPr lang="en-US"/>
        </a:p>
      </dgm:t>
    </dgm:pt>
    <dgm:pt modelId="{C3B3F7EF-6EBF-4BD6-8DEE-68450EAA4D1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High freight value have less number of orders</a:t>
          </a:r>
        </a:p>
        <a:p>
          <a:pPr algn="just">
            <a:lnSpc>
              <a:spcPct val="100000"/>
            </a:lnSpc>
          </a:pPr>
          <a:endParaRPr lang="en-US" sz="1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D25EA-7C98-40C5-8370-640AB720483B}" type="parTrans" cxnId="{58F650F7-DAA5-43DD-A64D-F6F0B9CD9196}">
      <dgm:prSet/>
      <dgm:spPr/>
      <dgm:t>
        <a:bodyPr/>
        <a:lstStyle/>
        <a:p>
          <a:endParaRPr lang="en-US"/>
        </a:p>
      </dgm:t>
    </dgm:pt>
    <dgm:pt modelId="{0ED70045-55E1-407D-BB91-8162E17600DD}" type="sibTrans" cxnId="{58F650F7-DAA5-43DD-A64D-F6F0B9CD9196}">
      <dgm:prSet/>
      <dgm:spPr/>
      <dgm:t>
        <a:bodyPr/>
        <a:lstStyle/>
        <a:p>
          <a:endParaRPr lang="en-US"/>
        </a:p>
      </dgm:t>
    </dgm:pt>
    <dgm:pt modelId="{532975DF-AE54-460E-A70F-2CF3D65642E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Lower freight value have higher number of orders</a:t>
          </a:r>
        </a:p>
        <a:p>
          <a:pPr algn="just">
            <a:lnSpc>
              <a:spcPct val="100000"/>
            </a:lnSpc>
          </a:pPr>
          <a:endParaRPr lang="en-US" sz="1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8AE148-BC99-401B-B9FB-F34855A2196F}" type="parTrans" cxnId="{8F4D6438-D469-4433-BB57-9E320CD336A4}">
      <dgm:prSet/>
      <dgm:spPr/>
      <dgm:t>
        <a:bodyPr/>
        <a:lstStyle/>
        <a:p>
          <a:endParaRPr lang="en-US"/>
        </a:p>
      </dgm:t>
    </dgm:pt>
    <dgm:pt modelId="{D0764560-795E-4C64-9F4A-7474597DF762}" type="sibTrans" cxnId="{8F4D6438-D469-4433-BB57-9E320CD336A4}">
      <dgm:prSet/>
      <dgm:spPr/>
      <dgm:t>
        <a:bodyPr/>
        <a:lstStyle/>
        <a:p>
          <a:endParaRPr lang="en-US"/>
        </a:p>
      </dgm:t>
    </dgm:pt>
    <dgm:pt modelId="{2E59D6D5-6264-4141-87FB-85EF644DF5E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9 orders with zero freight charges, and their total order count is 383</a:t>
          </a:r>
          <a:endParaRPr lang="en-US" sz="2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E131C6-273C-4C65-9F66-F69E0583BA4A}" type="parTrans" cxnId="{0F1091B0-276C-4FE7-8BDD-3E92084B406E}">
      <dgm:prSet/>
      <dgm:spPr/>
      <dgm:t>
        <a:bodyPr/>
        <a:lstStyle/>
        <a:p>
          <a:endParaRPr lang="en-US"/>
        </a:p>
      </dgm:t>
    </dgm:pt>
    <dgm:pt modelId="{E4286232-FBC3-4B1F-A57B-44EF1485D965}" type="sibTrans" cxnId="{0F1091B0-276C-4FE7-8BDD-3E92084B406E}">
      <dgm:prSet/>
      <dgm:spPr/>
      <dgm:t>
        <a:bodyPr/>
        <a:lstStyle/>
        <a:p>
          <a:endParaRPr lang="en-US"/>
        </a:p>
      </dgm:t>
    </dgm:pt>
    <dgm:pt modelId="{4DB0F2EB-8F1C-4D90-BDC7-080ACE8869E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30% of orders have freight value $20 and above</a:t>
          </a:r>
        </a:p>
        <a:p>
          <a:pPr algn="just">
            <a:lnSpc>
              <a:spcPct val="100000"/>
            </a:lnSpc>
          </a:pPr>
          <a:endParaRPr lang="en-US" sz="1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B8CED-CF3F-4151-A89A-213ED577CDC9}" type="parTrans" cxnId="{A34B8ED3-AB3D-4E2B-B1E7-E25C998F4B4F}">
      <dgm:prSet/>
      <dgm:spPr/>
      <dgm:t>
        <a:bodyPr/>
        <a:lstStyle/>
        <a:p>
          <a:endParaRPr lang="en-US"/>
        </a:p>
      </dgm:t>
    </dgm:pt>
    <dgm:pt modelId="{1326CD17-8C5A-468D-9D45-F2DBE4C7EF52}" type="sibTrans" cxnId="{A34B8ED3-AB3D-4E2B-B1E7-E25C998F4B4F}">
      <dgm:prSet/>
      <dgm:spPr/>
      <dgm:t>
        <a:bodyPr/>
        <a:lstStyle/>
        <a:p>
          <a:endParaRPr lang="en-US"/>
        </a:p>
      </dgm:t>
    </dgm:pt>
    <dgm:pt modelId="{5B4B6B8B-2484-4F91-8890-839029377F1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80% of orders are from products who have freight value between 10 and 20</a:t>
          </a:r>
        </a:p>
        <a:p>
          <a:pPr algn="just">
            <a:lnSpc>
              <a:spcPct val="100000"/>
            </a:lnSpc>
          </a:pPr>
          <a:endParaRPr lang="en-US" sz="1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2EFF29-C240-4BA7-849A-393D3DB2FD02}" type="parTrans" cxnId="{21C66B39-6FAF-4937-A7DC-3E839A97EA17}">
      <dgm:prSet/>
      <dgm:spPr/>
      <dgm:t>
        <a:bodyPr/>
        <a:lstStyle/>
        <a:p>
          <a:endParaRPr lang="en-US"/>
        </a:p>
      </dgm:t>
    </dgm:pt>
    <dgm:pt modelId="{F2B11962-A759-4A88-A6AB-9D068286A849}" type="sibTrans" cxnId="{21C66B39-6FAF-4937-A7DC-3E839A97EA17}">
      <dgm:prSet/>
      <dgm:spPr/>
      <dgm:t>
        <a:bodyPr/>
        <a:lstStyle/>
        <a:p>
          <a:endParaRPr lang="en-US"/>
        </a:p>
      </dgm:t>
    </dgm:pt>
    <dgm:pt modelId="{73DDC6E4-8F48-44EA-B3F5-275C7EC405B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13% of orders are from products who have freight value less than 10</a:t>
          </a:r>
          <a:endParaRPr lang="en-US" sz="200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E4BA76-D84D-4F26-9288-FC8B11615676}" type="parTrans" cxnId="{0AFE08D3-CC5F-4687-9075-AAC0919C4DCD}">
      <dgm:prSet/>
      <dgm:spPr/>
      <dgm:t>
        <a:bodyPr/>
        <a:lstStyle/>
        <a:p>
          <a:endParaRPr lang="en-US"/>
        </a:p>
      </dgm:t>
    </dgm:pt>
    <dgm:pt modelId="{F7B5C1C3-89F7-448A-8262-8D58C9FDAEEA}" type="sibTrans" cxnId="{0AFE08D3-CC5F-4687-9075-AAC0919C4DCD}">
      <dgm:prSet/>
      <dgm:spPr/>
      <dgm:t>
        <a:bodyPr/>
        <a:lstStyle/>
        <a:p>
          <a:endParaRPr lang="en-US"/>
        </a:p>
      </dgm:t>
    </dgm:pt>
    <dgm:pt modelId="{DC6B3F84-B10F-496E-A2DD-B268684358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Payment Options:</a:t>
          </a:r>
          <a:endParaRPr lang="en-US" dirty="0"/>
        </a:p>
      </dgm:t>
    </dgm:pt>
    <dgm:pt modelId="{453CFC9F-2F7B-43F8-8D8A-7327CAEDF344}" type="parTrans" cxnId="{CEEF11D1-9A97-45E0-B1A2-BE04415ED94B}">
      <dgm:prSet/>
      <dgm:spPr/>
      <dgm:t>
        <a:bodyPr/>
        <a:lstStyle/>
        <a:p>
          <a:endParaRPr lang="en-US"/>
        </a:p>
      </dgm:t>
    </dgm:pt>
    <dgm:pt modelId="{238EE5FD-E79B-4A2C-AE3A-4AAC5F5A5DDD}" type="sibTrans" cxnId="{CEEF11D1-9A97-45E0-B1A2-BE04415ED94B}">
      <dgm:prSet/>
      <dgm:spPr/>
      <dgm:t>
        <a:bodyPr/>
        <a:lstStyle/>
        <a:p>
          <a:endParaRPr lang="en-US"/>
        </a:p>
      </dgm:t>
    </dgm:pt>
    <dgm:pt modelId="{7ED80F5A-CD2B-4B46-8467-FC94760AE5C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Preferred payment option is Credit Card with 78%</a:t>
          </a:r>
        </a:p>
        <a:p>
          <a:pPr algn="just">
            <a:lnSpc>
              <a:spcPct val="100000"/>
            </a:lnSpc>
          </a:pPr>
          <a:endParaRPr lang="en-US" sz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D366D6-A6F1-43B8-8EDA-3794523068E5}" type="parTrans" cxnId="{F471A31D-8123-4DA5-A822-CCF62EA44EA7}">
      <dgm:prSet/>
      <dgm:spPr/>
      <dgm:t>
        <a:bodyPr/>
        <a:lstStyle/>
        <a:p>
          <a:endParaRPr lang="en-US"/>
        </a:p>
      </dgm:t>
    </dgm:pt>
    <dgm:pt modelId="{CFFC9AD6-CAD7-4578-B2F2-C916072C234D}" type="sibTrans" cxnId="{F471A31D-8123-4DA5-A822-CCF62EA44EA7}">
      <dgm:prSet/>
      <dgm:spPr/>
      <dgm:t>
        <a:bodyPr/>
        <a:lstStyle/>
        <a:p>
          <a:endParaRPr lang="en-US"/>
        </a:p>
      </dgm:t>
    </dgm:pt>
    <dgm:pt modelId="{CDE81629-6751-4E59-AE04-07DFBD92FE7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UPI mode of payment is 17%</a:t>
          </a:r>
        </a:p>
        <a:p>
          <a:pPr algn="just">
            <a:lnSpc>
              <a:spcPct val="100000"/>
            </a:lnSpc>
          </a:pPr>
          <a:endParaRPr lang="en-US" sz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B4B7C9-E2E0-427D-9E2F-DC0BC42334CD}" type="parTrans" cxnId="{300343EF-974F-4D13-9555-35EA629A2C1B}">
      <dgm:prSet/>
      <dgm:spPr/>
      <dgm:t>
        <a:bodyPr/>
        <a:lstStyle/>
        <a:p>
          <a:endParaRPr lang="en-US"/>
        </a:p>
      </dgm:t>
    </dgm:pt>
    <dgm:pt modelId="{BB95B51C-CAA3-4E52-965F-FC7C7DBA755F}" type="sibTrans" cxnId="{300343EF-974F-4D13-9555-35EA629A2C1B}">
      <dgm:prSet/>
      <dgm:spPr/>
      <dgm:t>
        <a:bodyPr/>
        <a:lstStyle/>
        <a:p>
          <a:endParaRPr lang="en-US"/>
        </a:p>
      </dgm:t>
    </dgm:pt>
    <dgm:pt modelId="{1E10E817-1671-424C-ADFF-BF2E64C6959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Voucher holds 2% of overall payment value</a:t>
          </a:r>
          <a:endParaRPr lang="en-US" sz="20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FF56A8-8D8B-49E6-AE8E-1C17AAEB6694}" type="parTrans" cxnId="{C511D43E-DF7B-4DC8-A292-6119E12BEE13}">
      <dgm:prSet/>
      <dgm:spPr/>
      <dgm:t>
        <a:bodyPr/>
        <a:lstStyle/>
        <a:p>
          <a:endParaRPr lang="en-US"/>
        </a:p>
      </dgm:t>
    </dgm:pt>
    <dgm:pt modelId="{27660426-DD34-4670-8877-AB60FEC3AAE6}" type="sibTrans" cxnId="{C511D43E-DF7B-4DC8-A292-6119E12BEE13}">
      <dgm:prSet/>
      <dgm:spPr/>
      <dgm:t>
        <a:bodyPr/>
        <a:lstStyle/>
        <a:p>
          <a:endParaRPr lang="en-US"/>
        </a:p>
      </dgm:t>
    </dgm:pt>
    <dgm:pt modelId="{83E3E199-C835-49CA-9FEF-8D9AEC765B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Instalments:</a:t>
          </a:r>
          <a:endParaRPr lang="en-US" dirty="0"/>
        </a:p>
      </dgm:t>
    </dgm:pt>
    <dgm:pt modelId="{81003C79-01AF-419E-917C-535517A67386}" type="parTrans" cxnId="{D84AE208-BF3F-4F0D-8C70-9BB2974FF0DE}">
      <dgm:prSet/>
      <dgm:spPr/>
      <dgm:t>
        <a:bodyPr/>
        <a:lstStyle/>
        <a:p>
          <a:endParaRPr lang="en-US"/>
        </a:p>
      </dgm:t>
    </dgm:pt>
    <dgm:pt modelId="{C80CFEBA-6935-489A-97D9-BCE5C8B94C82}" type="sibTrans" cxnId="{D84AE208-BF3F-4F0D-8C70-9BB2974FF0DE}">
      <dgm:prSet/>
      <dgm:spPr/>
      <dgm:t>
        <a:bodyPr/>
        <a:lstStyle/>
        <a:p>
          <a:endParaRPr lang="en-US"/>
        </a:p>
      </dgm:t>
    </dgm:pt>
    <dgm:pt modelId="{8A69C442-CA2D-4D1D-88F8-E8258F9C3E2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Maximum instalment duration is Two years</a:t>
          </a:r>
        </a:p>
        <a:p>
          <a:pPr algn="just">
            <a:lnSpc>
              <a:spcPct val="100000"/>
            </a:lnSpc>
          </a:pPr>
          <a:endParaRPr lang="en-US" sz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30D4AD-9A8B-4805-9C7A-F7396A1D6865}" type="parTrans" cxnId="{07DF8461-9538-45B4-A8E8-23A2BDA9C7C6}">
      <dgm:prSet/>
      <dgm:spPr/>
      <dgm:t>
        <a:bodyPr/>
        <a:lstStyle/>
        <a:p>
          <a:endParaRPr lang="en-US"/>
        </a:p>
      </dgm:t>
    </dgm:pt>
    <dgm:pt modelId="{335B3012-5991-4E12-A9E0-73EE7D99A18E}" type="sibTrans" cxnId="{07DF8461-9538-45B4-A8E8-23A2BDA9C7C6}">
      <dgm:prSet/>
      <dgm:spPr/>
      <dgm:t>
        <a:bodyPr/>
        <a:lstStyle/>
        <a:p>
          <a:endParaRPr lang="en-US"/>
        </a:p>
      </dgm:t>
    </dgm:pt>
    <dgm:pt modelId="{B2CE24FC-0BB3-4D75-A8F3-53F310085F8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Customers seem to prefer/ paid lower instalment than dragging it too long. </a:t>
          </a:r>
        </a:p>
        <a:p>
          <a:pPr algn="just">
            <a:lnSpc>
              <a:spcPct val="100000"/>
            </a:lnSpc>
          </a:pPr>
          <a:endParaRPr lang="en-IN" sz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just">
            <a:lnSpc>
              <a:spcPct val="100000"/>
            </a:lnSpc>
          </a:pPr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80% of the instalments are within first 4 months</a:t>
          </a:r>
          <a:endParaRPr lang="en-US" sz="20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EC0D8B-8FA7-4C4B-A2A6-98F37962EF24}" type="parTrans" cxnId="{D6C89A11-10B2-4811-936B-CBEE4527DC29}">
      <dgm:prSet/>
      <dgm:spPr/>
      <dgm:t>
        <a:bodyPr/>
        <a:lstStyle/>
        <a:p>
          <a:endParaRPr lang="en-US"/>
        </a:p>
      </dgm:t>
    </dgm:pt>
    <dgm:pt modelId="{5BAACD63-4077-4464-8AC5-DF6676B456A1}" type="sibTrans" cxnId="{D6C89A11-10B2-4811-936B-CBEE4527DC29}">
      <dgm:prSet/>
      <dgm:spPr/>
      <dgm:t>
        <a:bodyPr/>
        <a:lstStyle/>
        <a:p>
          <a:endParaRPr lang="en-US"/>
        </a:p>
      </dgm:t>
    </dgm:pt>
    <dgm:pt modelId="{11119116-93D5-4019-8FEB-59F5BD8F8246}" type="pres">
      <dgm:prSet presAssocID="{E783A8EF-CDA2-44A0-8C38-A7811EA2D6E2}" presName="root" presStyleCnt="0">
        <dgm:presLayoutVars>
          <dgm:dir/>
          <dgm:resizeHandles val="exact"/>
        </dgm:presLayoutVars>
      </dgm:prSet>
      <dgm:spPr/>
    </dgm:pt>
    <dgm:pt modelId="{1040BD4A-8E9E-4988-82EC-829B21F2144F}" type="pres">
      <dgm:prSet presAssocID="{2C691937-EF09-4E7A-96AF-EBCDB3CA071A}" presName="compNode" presStyleCnt="0"/>
      <dgm:spPr/>
    </dgm:pt>
    <dgm:pt modelId="{8EAF939C-9D85-492E-831A-4A8806DEBAF2}" type="pres">
      <dgm:prSet presAssocID="{2C691937-EF09-4E7A-96AF-EBCDB3CA07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7840419-D23D-4CA3-B980-7AAD9614EA3C}" type="pres">
      <dgm:prSet presAssocID="{2C691937-EF09-4E7A-96AF-EBCDB3CA071A}" presName="iconSpace" presStyleCnt="0"/>
      <dgm:spPr/>
    </dgm:pt>
    <dgm:pt modelId="{782AD4C1-02C2-4247-B19F-AC25F4C142D8}" type="pres">
      <dgm:prSet presAssocID="{2C691937-EF09-4E7A-96AF-EBCDB3CA071A}" presName="parTx" presStyleLbl="revTx" presStyleIdx="0" presStyleCnt="6" custLinFactNeighborX="-2059" custLinFactNeighborY="-51477">
        <dgm:presLayoutVars>
          <dgm:chMax val="0"/>
          <dgm:chPref val="0"/>
        </dgm:presLayoutVars>
      </dgm:prSet>
      <dgm:spPr/>
    </dgm:pt>
    <dgm:pt modelId="{1199876C-77CC-444F-84C2-4299A8A1F5C9}" type="pres">
      <dgm:prSet presAssocID="{2C691937-EF09-4E7A-96AF-EBCDB3CA071A}" presName="txSpace" presStyleCnt="0"/>
      <dgm:spPr/>
    </dgm:pt>
    <dgm:pt modelId="{E62D4F66-DF78-4421-973D-FB625A8560AD}" type="pres">
      <dgm:prSet presAssocID="{2C691937-EF09-4E7A-96AF-EBCDB3CA071A}" presName="desTx" presStyleLbl="revTx" presStyleIdx="1" presStyleCnt="6" custScaleX="168118" custLinFactNeighborX="-515" custLinFactNeighborY="-7434">
        <dgm:presLayoutVars/>
      </dgm:prSet>
      <dgm:spPr/>
    </dgm:pt>
    <dgm:pt modelId="{288A4639-1FED-40BE-BA70-46B174F1F635}" type="pres">
      <dgm:prSet presAssocID="{234D6657-BBE8-4FBD-A821-BACE8A6966D0}" presName="sibTrans" presStyleCnt="0"/>
      <dgm:spPr/>
    </dgm:pt>
    <dgm:pt modelId="{DF8B8C99-9B11-4461-9382-BE870FBC0EE8}" type="pres">
      <dgm:prSet presAssocID="{DC6B3F84-B10F-496E-A2DD-B26868435813}" presName="compNode" presStyleCnt="0"/>
      <dgm:spPr/>
    </dgm:pt>
    <dgm:pt modelId="{B75E49C2-83F8-4DDB-B6D8-F2B70FC7AD5F}" type="pres">
      <dgm:prSet presAssocID="{DC6B3F84-B10F-496E-A2DD-B268684358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73A5B9A-BE93-4F5E-AFAD-F792DD32DF53}" type="pres">
      <dgm:prSet presAssocID="{DC6B3F84-B10F-496E-A2DD-B26868435813}" presName="iconSpace" presStyleCnt="0"/>
      <dgm:spPr/>
    </dgm:pt>
    <dgm:pt modelId="{60B6CD78-54CA-45C5-9E9C-6D7787B2EB61}" type="pres">
      <dgm:prSet presAssocID="{DC6B3F84-B10F-496E-A2DD-B26868435813}" presName="parTx" presStyleLbl="revTx" presStyleIdx="2" presStyleCnt="6" custLinFactNeighborX="-2059" custLinFactNeighborY="-58340">
        <dgm:presLayoutVars>
          <dgm:chMax val="0"/>
          <dgm:chPref val="0"/>
        </dgm:presLayoutVars>
      </dgm:prSet>
      <dgm:spPr/>
    </dgm:pt>
    <dgm:pt modelId="{8AD59304-BF65-4232-8773-1664E296FA69}" type="pres">
      <dgm:prSet presAssocID="{DC6B3F84-B10F-496E-A2DD-B26868435813}" presName="txSpace" presStyleCnt="0"/>
      <dgm:spPr/>
    </dgm:pt>
    <dgm:pt modelId="{8A43E9CD-28F6-4AFD-8636-A850E95F942F}" type="pres">
      <dgm:prSet presAssocID="{DC6B3F84-B10F-496E-A2DD-B26868435813}" presName="desTx" presStyleLbl="revTx" presStyleIdx="3" presStyleCnt="6" custScaleX="95621">
        <dgm:presLayoutVars/>
      </dgm:prSet>
      <dgm:spPr/>
    </dgm:pt>
    <dgm:pt modelId="{67DAE22E-BC00-4280-B417-6B6709B6A5A8}" type="pres">
      <dgm:prSet presAssocID="{238EE5FD-E79B-4A2C-AE3A-4AAC5F5A5DDD}" presName="sibTrans" presStyleCnt="0"/>
      <dgm:spPr/>
    </dgm:pt>
    <dgm:pt modelId="{3566B128-CEEA-41AD-8553-7DB5B69D2F48}" type="pres">
      <dgm:prSet presAssocID="{83E3E199-C835-49CA-9FEF-8D9AEC765BF7}" presName="compNode" presStyleCnt="0"/>
      <dgm:spPr/>
    </dgm:pt>
    <dgm:pt modelId="{B5D9AEAE-D822-41E0-92EF-CA89C8E2F84D}" type="pres">
      <dgm:prSet presAssocID="{83E3E199-C835-49CA-9FEF-8D9AEC765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1B930C9-65C7-4B84-8FF3-2895CA296BD0}" type="pres">
      <dgm:prSet presAssocID="{83E3E199-C835-49CA-9FEF-8D9AEC765BF7}" presName="iconSpace" presStyleCnt="0"/>
      <dgm:spPr/>
    </dgm:pt>
    <dgm:pt modelId="{EBB26ED2-9659-47FA-9F84-9C693C53B48A}" type="pres">
      <dgm:prSet presAssocID="{83E3E199-C835-49CA-9FEF-8D9AEC765BF7}" presName="parTx" presStyleLbl="revTx" presStyleIdx="4" presStyleCnt="6" custLinFactNeighborX="-2574" custLinFactNeighborY="-58340">
        <dgm:presLayoutVars>
          <dgm:chMax val="0"/>
          <dgm:chPref val="0"/>
        </dgm:presLayoutVars>
      </dgm:prSet>
      <dgm:spPr/>
    </dgm:pt>
    <dgm:pt modelId="{153977FC-1ECC-4230-82DF-67796AEDB59A}" type="pres">
      <dgm:prSet presAssocID="{83E3E199-C835-49CA-9FEF-8D9AEC765BF7}" presName="txSpace" presStyleCnt="0"/>
      <dgm:spPr/>
    </dgm:pt>
    <dgm:pt modelId="{8DF52A7C-A316-4BE9-AB32-DCB2555983A1}" type="pres">
      <dgm:prSet presAssocID="{83E3E199-C835-49CA-9FEF-8D9AEC765BF7}" presName="desTx" presStyleLbl="revTx" presStyleIdx="5" presStyleCnt="6">
        <dgm:presLayoutVars/>
      </dgm:prSet>
      <dgm:spPr/>
    </dgm:pt>
  </dgm:ptLst>
  <dgm:cxnLst>
    <dgm:cxn modelId="{90333C03-CC11-D348-B68A-67D8C26606A1}" type="presOf" srcId="{4DB0F2EB-8F1C-4D90-BDC7-080ACE8869E6}" destId="{E62D4F66-DF78-4421-973D-FB625A8560AD}" srcOrd="0" destOrd="3" presId="urn:microsoft.com/office/officeart/2018/2/layout/IconLabelDescriptionList"/>
    <dgm:cxn modelId="{D84AE208-BF3F-4F0D-8C70-9BB2974FF0DE}" srcId="{E783A8EF-CDA2-44A0-8C38-A7811EA2D6E2}" destId="{83E3E199-C835-49CA-9FEF-8D9AEC765BF7}" srcOrd="2" destOrd="0" parTransId="{81003C79-01AF-419E-917C-535517A67386}" sibTransId="{C80CFEBA-6935-489A-97D9-BCE5C8B94C82}"/>
    <dgm:cxn modelId="{D6C89A11-10B2-4811-936B-CBEE4527DC29}" srcId="{83E3E199-C835-49CA-9FEF-8D9AEC765BF7}" destId="{B2CE24FC-0BB3-4D75-A8F3-53F310085F8C}" srcOrd="1" destOrd="0" parTransId="{73EC0D8B-8FA7-4C4B-A2A6-98F37962EF24}" sibTransId="{5BAACD63-4077-4464-8AC5-DF6676B456A1}"/>
    <dgm:cxn modelId="{F471A31D-8123-4DA5-A822-CCF62EA44EA7}" srcId="{DC6B3F84-B10F-496E-A2DD-B26868435813}" destId="{7ED80F5A-CD2B-4B46-8467-FC94760AE5C6}" srcOrd="0" destOrd="0" parTransId="{4CD366D6-A6F1-43B8-8EDA-3794523068E5}" sibTransId="{CFFC9AD6-CAD7-4578-B2F2-C916072C234D}"/>
    <dgm:cxn modelId="{0EB95222-EC72-1743-9430-68C58DDB1E6C}" type="presOf" srcId="{7ED80F5A-CD2B-4B46-8467-FC94760AE5C6}" destId="{8A43E9CD-28F6-4AFD-8636-A850E95F942F}" srcOrd="0" destOrd="0" presId="urn:microsoft.com/office/officeart/2018/2/layout/IconLabelDescriptionList"/>
    <dgm:cxn modelId="{8B413E33-EDE1-FA48-ABB3-E5A0E4B26074}" type="presOf" srcId="{DC6B3F84-B10F-496E-A2DD-B26868435813}" destId="{60B6CD78-54CA-45C5-9E9C-6D7787B2EB61}" srcOrd="0" destOrd="0" presId="urn:microsoft.com/office/officeart/2018/2/layout/IconLabelDescriptionList"/>
    <dgm:cxn modelId="{8F4D6438-D469-4433-BB57-9E320CD336A4}" srcId="{2C691937-EF09-4E7A-96AF-EBCDB3CA071A}" destId="{532975DF-AE54-460E-A70F-2CF3D65642E2}" srcOrd="1" destOrd="0" parTransId="{F78AE148-BC99-401B-B9FB-F34855A2196F}" sibTransId="{D0764560-795E-4C64-9F4A-7474597DF762}"/>
    <dgm:cxn modelId="{21C66B39-6FAF-4937-A7DC-3E839A97EA17}" srcId="{2C691937-EF09-4E7A-96AF-EBCDB3CA071A}" destId="{5B4B6B8B-2484-4F91-8890-839029377F10}" srcOrd="4" destOrd="0" parTransId="{4B2EFF29-C240-4BA7-849A-393D3DB2FD02}" sibTransId="{F2B11962-A759-4A88-A6AB-9D068286A849}"/>
    <dgm:cxn modelId="{C511D43E-DF7B-4DC8-A292-6119E12BEE13}" srcId="{DC6B3F84-B10F-496E-A2DD-B26868435813}" destId="{1E10E817-1671-424C-ADFF-BF2E64C69591}" srcOrd="2" destOrd="0" parTransId="{82FF56A8-8D8B-49E6-AE8E-1C17AAEB6694}" sibTransId="{27660426-DD34-4670-8877-AB60FEC3AAE6}"/>
    <dgm:cxn modelId="{ECD32B58-5A47-403F-86DB-614352220D0C}" srcId="{E783A8EF-CDA2-44A0-8C38-A7811EA2D6E2}" destId="{2C691937-EF09-4E7A-96AF-EBCDB3CA071A}" srcOrd="0" destOrd="0" parTransId="{1ABA462D-7448-462F-B0DE-C91DA30E9983}" sibTransId="{234D6657-BBE8-4FBD-A821-BACE8A6966D0}"/>
    <dgm:cxn modelId="{E351475B-DE56-0A49-8166-C9C8DC1CC272}" type="presOf" srcId="{2E59D6D5-6264-4141-87FB-85EF644DF5E7}" destId="{E62D4F66-DF78-4421-973D-FB625A8560AD}" srcOrd="0" destOrd="2" presId="urn:microsoft.com/office/officeart/2018/2/layout/IconLabelDescriptionList"/>
    <dgm:cxn modelId="{07DF8461-9538-45B4-A8E8-23A2BDA9C7C6}" srcId="{83E3E199-C835-49CA-9FEF-8D9AEC765BF7}" destId="{8A69C442-CA2D-4D1D-88F8-E8258F9C3E26}" srcOrd="0" destOrd="0" parTransId="{D330D4AD-9A8B-4805-9C7A-F7396A1D6865}" sibTransId="{335B3012-5991-4E12-A9E0-73EE7D99A18E}"/>
    <dgm:cxn modelId="{21A74C68-608C-6F41-9E3B-4BC67259FE39}" type="presOf" srcId="{E783A8EF-CDA2-44A0-8C38-A7811EA2D6E2}" destId="{11119116-93D5-4019-8FEB-59F5BD8F8246}" srcOrd="0" destOrd="0" presId="urn:microsoft.com/office/officeart/2018/2/layout/IconLabelDescriptionList"/>
    <dgm:cxn modelId="{CA4ED197-1741-8A46-A999-95ED5DEF8146}" type="presOf" srcId="{CDE81629-6751-4E59-AE04-07DFBD92FE70}" destId="{8A43E9CD-28F6-4AFD-8636-A850E95F942F}" srcOrd="0" destOrd="1" presId="urn:microsoft.com/office/officeart/2018/2/layout/IconLabelDescriptionList"/>
    <dgm:cxn modelId="{A3E5329C-507F-6349-8270-40A40E11121C}" type="presOf" srcId="{8A69C442-CA2D-4D1D-88F8-E8258F9C3E26}" destId="{8DF52A7C-A316-4BE9-AB32-DCB2555983A1}" srcOrd="0" destOrd="0" presId="urn:microsoft.com/office/officeart/2018/2/layout/IconLabelDescriptionList"/>
    <dgm:cxn modelId="{6F1447A8-E7D7-D547-867C-25CB5623EECD}" type="presOf" srcId="{2C691937-EF09-4E7A-96AF-EBCDB3CA071A}" destId="{782AD4C1-02C2-4247-B19F-AC25F4C142D8}" srcOrd="0" destOrd="0" presId="urn:microsoft.com/office/officeart/2018/2/layout/IconLabelDescriptionList"/>
    <dgm:cxn modelId="{0F1091B0-276C-4FE7-8BDD-3E92084B406E}" srcId="{2C691937-EF09-4E7A-96AF-EBCDB3CA071A}" destId="{2E59D6D5-6264-4141-87FB-85EF644DF5E7}" srcOrd="2" destOrd="0" parTransId="{45E131C6-273C-4C65-9F66-F69E0583BA4A}" sibTransId="{E4286232-FBC3-4B1F-A57B-44EF1485D965}"/>
    <dgm:cxn modelId="{769586C1-1213-F647-8321-2AD38B568F05}" type="presOf" srcId="{83E3E199-C835-49CA-9FEF-8D9AEC765BF7}" destId="{EBB26ED2-9659-47FA-9F84-9C693C53B48A}" srcOrd="0" destOrd="0" presId="urn:microsoft.com/office/officeart/2018/2/layout/IconLabelDescriptionList"/>
    <dgm:cxn modelId="{4983C8C7-C9A3-FF49-A667-5CC11C63FD5B}" type="presOf" srcId="{532975DF-AE54-460E-A70F-2CF3D65642E2}" destId="{E62D4F66-DF78-4421-973D-FB625A8560AD}" srcOrd="0" destOrd="1" presId="urn:microsoft.com/office/officeart/2018/2/layout/IconLabelDescriptionList"/>
    <dgm:cxn modelId="{46AA00CB-A891-6449-B723-9653C72DB80E}" type="presOf" srcId="{73DDC6E4-8F48-44EA-B3F5-275C7EC405B1}" destId="{E62D4F66-DF78-4421-973D-FB625A8560AD}" srcOrd="0" destOrd="5" presId="urn:microsoft.com/office/officeart/2018/2/layout/IconLabelDescriptionList"/>
    <dgm:cxn modelId="{CEEF11D1-9A97-45E0-B1A2-BE04415ED94B}" srcId="{E783A8EF-CDA2-44A0-8C38-A7811EA2D6E2}" destId="{DC6B3F84-B10F-496E-A2DD-B26868435813}" srcOrd="1" destOrd="0" parTransId="{453CFC9F-2F7B-43F8-8D8A-7327CAEDF344}" sibTransId="{238EE5FD-E79B-4A2C-AE3A-4AAC5F5A5DDD}"/>
    <dgm:cxn modelId="{0AFE08D3-CC5F-4687-9075-AAC0919C4DCD}" srcId="{2C691937-EF09-4E7A-96AF-EBCDB3CA071A}" destId="{73DDC6E4-8F48-44EA-B3F5-275C7EC405B1}" srcOrd="5" destOrd="0" parTransId="{4CE4BA76-D84D-4F26-9288-FC8B11615676}" sibTransId="{F7B5C1C3-89F7-448A-8262-8D58C9FDAEEA}"/>
    <dgm:cxn modelId="{A34B8ED3-AB3D-4E2B-B1E7-E25C998F4B4F}" srcId="{2C691937-EF09-4E7A-96AF-EBCDB3CA071A}" destId="{4DB0F2EB-8F1C-4D90-BDC7-080ACE8869E6}" srcOrd="3" destOrd="0" parTransId="{EA5B8CED-CF3F-4151-A89A-213ED577CDC9}" sibTransId="{1326CD17-8C5A-468D-9D45-F2DBE4C7EF52}"/>
    <dgm:cxn modelId="{6961D5E2-3B6B-ED4F-B2FA-D6E53288FC67}" type="presOf" srcId="{5B4B6B8B-2484-4F91-8890-839029377F10}" destId="{E62D4F66-DF78-4421-973D-FB625A8560AD}" srcOrd="0" destOrd="4" presId="urn:microsoft.com/office/officeart/2018/2/layout/IconLabelDescriptionList"/>
    <dgm:cxn modelId="{78B733EB-3267-664C-8F1F-9A55E35F4749}" type="presOf" srcId="{B2CE24FC-0BB3-4D75-A8F3-53F310085F8C}" destId="{8DF52A7C-A316-4BE9-AB32-DCB2555983A1}" srcOrd="0" destOrd="1" presId="urn:microsoft.com/office/officeart/2018/2/layout/IconLabelDescriptionList"/>
    <dgm:cxn modelId="{300343EF-974F-4D13-9555-35EA629A2C1B}" srcId="{DC6B3F84-B10F-496E-A2DD-B26868435813}" destId="{CDE81629-6751-4E59-AE04-07DFBD92FE70}" srcOrd="1" destOrd="0" parTransId="{5FB4B7C9-E2E0-427D-9E2F-DC0BC42334CD}" sibTransId="{BB95B51C-CAA3-4E52-965F-FC7C7DBA755F}"/>
    <dgm:cxn modelId="{58F650F7-DAA5-43DD-A64D-F6F0B9CD9196}" srcId="{2C691937-EF09-4E7A-96AF-EBCDB3CA071A}" destId="{C3B3F7EF-6EBF-4BD6-8DEE-68450EAA4D1E}" srcOrd="0" destOrd="0" parTransId="{4B4D25EA-7C98-40C5-8370-640AB720483B}" sibTransId="{0ED70045-55E1-407D-BB91-8162E17600DD}"/>
    <dgm:cxn modelId="{6363DBFA-A031-5B48-9552-953A2177203C}" type="presOf" srcId="{1E10E817-1671-424C-ADFF-BF2E64C69591}" destId="{8A43E9CD-28F6-4AFD-8636-A850E95F942F}" srcOrd="0" destOrd="2" presId="urn:microsoft.com/office/officeart/2018/2/layout/IconLabelDescriptionList"/>
    <dgm:cxn modelId="{A7DF12FF-14C4-8646-A4CC-BF0E16DB6114}" type="presOf" srcId="{C3B3F7EF-6EBF-4BD6-8DEE-68450EAA4D1E}" destId="{E62D4F66-DF78-4421-973D-FB625A8560AD}" srcOrd="0" destOrd="0" presId="urn:microsoft.com/office/officeart/2018/2/layout/IconLabelDescriptionList"/>
    <dgm:cxn modelId="{D3B48D44-2E37-E746-A968-526F97969117}" type="presParOf" srcId="{11119116-93D5-4019-8FEB-59F5BD8F8246}" destId="{1040BD4A-8E9E-4988-82EC-829B21F2144F}" srcOrd="0" destOrd="0" presId="urn:microsoft.com/office/officeart/2018/2/layout/IconLabelDescriptionList"/>
    <dgm:cxn modelId="{B70D2BEA-6865-4A4E-85ED-84A99C884A5D}" type="presParOf" srcId="{1040BD4A-8E9E-4988-82EC-829B21F2144F}" destId="{8EAF939C-9D85-492E-831A-4A8806DEBAF2}" srcOrd="0" destOrd="0" presId="urn:microsoft.com/office/officeart/2018/2/layout/IconLabelDescriptionList"/>
    <dgm:cxn modelId="{5228B853-33C5-944D-BF4C-2CBCC0FDC426}" type="presParOf" srcId="{1040BD4A-8E9E-4988-82EC-829B21F2144F}" destId="{57840419-D23D-4CA3-B980-7AAD9614EA3C}" srcOrd="1" destOrd="0" presId="urn:microsoft.com/office/officeart/2018/2/layout/IconLabelDescriptionList"/>
    <dgm:cxn modelId="{8B8EF841-EB01-B54E-9F85-2991B7409C13}" type="presParOf" srcId="{1040BD4A-8E9E-4988-82EC-829B21F2144F}" destId="{782AD4C1-02C2-4247-B19F-AC25F4C142D8}" srcOrd="2" destOrd="0" presId="urn:microsoft.com/office/officeart/2018/2/layout/IconLabelDescriptionList"/>
    <dgm:cxn modelId="{023246E0-6B1B-D248-886C-A777276879AD}" type="presParOf" srcId="{1040BD4A-8E9E-4988-82EC-829B21F2144F}" destId="{1199876C-77CC-444F-84C2-4299A8A1F5C9}" srcOrd="3" destOrd="0" presId="urn:microsoft.com/office/officeart/2018/2/layout/IconLabelDescriptionList"/>
    <dgm:cxn modelId="{ECE6630E-A7D9-0243-8090-0B2A39B0B24E}" type="presParOf" srcId="{1040BD4A-8E9E-4988-82EC-829B21F2144F}" destId="{E62D4F66-DF78-4421-973D-FB625A8560AD}" srcOrd="4" destOrd="0" presId="urn:microsoft.com/office/officeart/2018/2/layout/IconLabelDescriptionList"/>
    <dgm:cxn modelId="{192D6FEC-8609-C947-BF97-EFAB877A8FD9}" type="presParOf" srcId="{11119116-93D5-4019-8FEB-59F5BD8F8246}" destId="{288A4639-1FED-40BE-BA70-46B174F1F635}" srcOrd="1" destOrd="0" presId="urn:microsoft.com/office/officeart/2018/2/layout/IconLabelDescriptionList"/>
    <dgm:cxn modelId="{517517C0-350C-0A46-B98F-2BBF6CBF2798}" type="presParOf" srcId="{11119116-93D5-4019-8FEB-59F5BD8F8246}" destId="{DF8B8C99-9B11-4461-9382-BE870FBC0EE8}" srcOrd="2" destOrd="0" presId="urn:microsoft.com/office/officeart/2018/2/layout/IconLabelDescriptionList"/>
    <dgm:cxn modelId="{9E4596E3-0537-6B46-B69A-AF315F0F34CF}" type="presParOf" srcId="{DF8B8C99-9B11-4461-9382-BE870FBC0EE8}" destId="{B75E49C2-83F8-4DDB-B6D8-F2B70FC7AD5F}" srcOrd="0" destOrd="0" presId="urn:microsoft.com/office/officeart/2018/2/layout/IconLabelDescriptionList"/>
    <dgm:cxn modelId="{9BB36EBD-4BCB-3C4D-98EB-D23972B10588}" type="presParOf" srcId="{DF8B8C99-9B11-4461-9382-BE870FBC0EE8}" destId="{E73A5B9A-BE93-4F5E-AFAD-F792DD32DF53}" srcOrd="1" destOrd="0" presId="urn:microsoft.com/office/officeart/2018/2/layout/IconLabelDescriptionList"/>
    <dgm:cxn modelId="{FA86150E-2346-F34E-AF30-12A75855C805}" type="presParOf" srcId="{DF8B8C99-9B11-4461-9382-BE870FBC0EE8}" destId="{60B6CD78-54CA-45C5-9E9C-6D7787B2EB61}" srcOrd="2" destOrd="0" presId="urn:microsoft.com/office/officeart/2018/2/layout/IconLabelDescriptionList"/>
    <dgm:cxn modelId="{47081C57-1D59-324D-A39F-2BC513455409}" type="presParOf" srcId="{DF8B8C99-9B11-4461-9382-BE870FBC0EE8}" destId="{8AD59304-BF65-4232-8773-1664E296FA69}" srcOrd="3" destOrd="0" presId="urn:microsoft.com/office/officeart/2018/2/layout/IconLabelDescriptionList"/>
    <dgm:cxn modelId="{24AD85EE-0658-554A-893D-D4BB1581B3AB}" type="presParOf" srcId="{DF8B8C99-9B11-4461-9382-BE870FBC0EE8}" destId="{8A43E9CD-28F6-4AFD-8636-A850E95F942F}" srcOrd="4" destOrd="0" presId="urn:microsoft.com/office/officeart/2018/2/layout/IconLabelDescriptionList"/>
    <dgm:cxn modelId="{A5928DFB-DFD1-3147-AA35-85F1E7B95BD4}" type="presParOf" srcId="{11119116-93D5-4019-8FEB-59F5BD8F8246}" destId="{67DAE22E-BC00-4280-B417-6B6709B6A5A8}" srcOrd="3" destOrd="0" presId="urn:microsoft.com/office/officeart/2018/2/layout/IconLabelDescriptionList"/>
    <dgm:cxn modelId="{587BFB43-6A3F-FD4B-AC90-760C6348D3CF}" type="presParOf" srcId="{11119116-93D5-4019-8FEB-59F5BD8F8246}" destId="{3566B128-CEEA-41AD-8553-7DB5B69D2F48}" srcOrd="4" destOrd="0" presId="urn:microsoft.com/office/officeart/2018/2/layout/IconLabelDescriptionList"/>
    <dgm:cxn modelId="{4FB87589-9B5D-F94E-8F80-A5B1C8DA0EFF}" type="presParOf" srcId="{3566B128-CEEA-41AD-8553-7DB5B69D2F48}" destId="{B5D9AEAE-D822-41E0-92EF-CA89C8E2F84D}" srcOrd="0" destOrd="0" presId="urn:microsoft.com/office/officeart/2018/2/layout/IconLabelDescriptionList"/>
    <dgm:cxn modelId="{E35C899E-C29B-0642-A6D7-E1F63BAE5298}" type="presParOf" srcId="{3566B128-CEEA-41AD-8553-7DB5B69D2F48}" destId="{31B930C9-65C7-4B84-8FF3-2895CA296BD0}" srcOrd="1" destOrd="0" presId="urn:microsoft.com/office/officeart/2018/2/layout/IconLabelDescriptionList"/>
    <dgm:cxn modelId="{E90D4253-C262-724A-8F95-2BA5270B15C2}" type="presParOf" srcId="{3566B128-CEEA-41AD-8553-7DB5B69D2F48}" destId="{EBB26ED2-9659-47FA-9F84-9C693C53B48A}" srcOrd="2" destOrd="0" presId="urn:microsoft.com/office/officeart/2018/2/layout/IconLabelDescriptionList"/>
    <dgm:cxn modelId="{E1B768E8-D3C8-D54D-85C3-A52E95952F0E}" type="presParOf" srcId="{3566B128-CEEA-41AD-8553-7DB5B69D2F48}" destId="{153977FC-1ECC-4230-82DF-67796AEDB59A}" srcOrd="3" destOrd="0" presId="urn:microsoft.com/office/officeart/2018/2/layout/IconLabelDescriptionList"/>
    <dgm:cxn modelId="{904A7C70-4516-2449-9DD2-42E88DD1765F}" type="presParOf" srcId="{3566B128-CEEA-41AD-8553-7DB5B69D2F48}" destId="{8DF52A7C-A316-4BE9-AB32-DCB2555983A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834C55-1599-4BC8-93B2-B89C0067DB4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A61B7CA-A3D3-47C0-A1FC-76E51F4C9123}">
      <dgm:prSet/>
      <dgm:spPr/>
      <dgm:t>
        <a:bodyPr/>
        <a:lstStyle/>
        <a:p>
          <a:pPr>
            <a:defRPr b="1"/>
          </a:pPr>
          <a:r>
            <a:rPr lang="en-IN"/>
            <a:t>Delivery:</a:t>
          </a:r>
          <a:endParaRPr lang="en-US"/>
        </a:p>
      </dgm:t>
    </dgm:pt>
    <dgm:pt modelId="{2D1D367F-8C7A-4589-88D5-006A197032EA}" type="parTrans" cxnId="{8E40CA48-07DD-400B-943E-4E93792D1ACA}">
      <dgm:prSet/>
      <dgm:spPr/>
      <dgm:t>
        <a:bodyPr/>
        <a:lstStyle/>
        <a:p>
          <a:endParaRPr lang="en-US"/>
        </a:p>
      </dgm:t>
    </dgm:pt>
    <dgm:pt modelId="{8E021DA3-FC59-4F90-B7F5-F4A1427D3527}" type="sibTrans" cxnId="{8E40CA48-07DD-400B-943E-4E93792D1ACA}">
      <dgm:prSet/>
      <dgm:spPr/>
      <dgm:t>
        <a:bodyPr/>
        <a:lstStyle/>
        <a:p>
          <a:endParaRPr lang="en-US"/>
        </a:p>
      </dgm:t>
    </dgm:pt>
    <dgm:pt modelId="{DA6A6A71-29B9-4BB7-B38B-A17B166DD0C5}">
      <dgm:prSet custT="1"/>
      <dgm:spPr/>
      <dgm:t>
        <a:bodyPr/>
        <a:lstStyle/>
        <a:p>
          <a:pPr algn="just"/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Delivery status indicates 97% of the orders are delivered &amp; completed</a:t>
          </a:r>
        </a:p>
        <a:p>
          <a:pPr algn="just"/>
          <a:endParaRPr lang="en-US" sz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5F7942-A534-4FEA-ACAF-D5E49592EE91}" type="parTrans" cxnId="{C7F30801-FD96-44C3-9BC9-B4D9B20DB680}">
      <dgm:prSet/>
      <dgm:spPr/>
      <dgm:t>
        <a:bodyPr/>
        <a:lstStyle/>
        <a:p>
          <a:endParaRPr lang="en-US"/>
        </a:p>
      </dgm:t>
    </dgm:pt>
    <dgm:pt modelId="{59C62AA6-595B-4E76-B6E9-42E6DB025443}" type="sibTrans" cxnId="{C7F30801-FD96-44C3-9BC9-B4D9B20DB680}">
      <dgm:prSet/>
      <dgm:spPr/>
      <dgm:t>
        <a:bodyPr/>
        <a:lstStyle/>
        <a:p>
          <a:endParaRPr lang="en-US"/>
        </a:p>
      </dgm:t>
    </dgm:pt>
    <dgm:pt modelId="{FA65B3CE-1E87-4B55-978D-7AAFE8461322}">
      <dgm:prSet custT="1"/>
      <dgm:spPr/>
      <dgm:t>
        <a:bodyPr/>
        <a:lstStyle/>
        <a:p>
          <a:pPr algn="just"/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Only 0.6% of total orders either cancelled or unavailable which is a good sign</a:t>
          </a:r>
        </a:p>
        <a:p>
          <a:pPr algn="just"/>
          <a:endParaRPr lang="en-US" sz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F9EE41-3510-4359-AF7B-605664E6DDD0}" type="parTrans" cxnId="{F74C364B-F9C5-4FE5-98E3-12922946A010}">
      <dgm:prSet/>
      <dgm:spPr/>
      <dgm:t>
        <a:bodyPr/>
        <a:lstStyle/>
        <a:p>
          <a:endParaRPr lang="en-US"/>
        </a:p>
      </dgm:t>
    </dgm:pt>
    <dgm:pt modelId="{67F738EF-E80B-472E-8EE4-0E85FAA9E120}" type="sibTrans" cxnId="{F74C364B-F9C5-4FE5-98E3-12922946A010}">
      <dgm:prSet/>
      <dgm:spPr/>
      <dgm:t>
        <a:bodyPr/>
        <a:lstStyle/>
        <a:p>
          <a:endParaRPr lang="en-US"/>
        </a:p>
      </dgm:t>
    </dgm:pt>
    <dgm:pt modelId="{7B7C13D7-D90C-44FC-81D0-93FA67872DD8}">
      <dgm:prSet custT="1"/>
      <dgm:spPr/>
      <dgm:t>
        <a:bodyPr/>
        <a:lstStyle/>
        <a:p>
          <a:pPr algn="just"/>
          <a:r>
            <a: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It’s heartening to see the ‘Order to delivery’ is 30 weeks and there around good number of orders with more than 20 weeks delivery duration, which is not good.</a:t>
          </a:r>
          <a:endParaRPr lang="en-US" sz="20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2542EC-DF7B-4C66-BA75-4EE43B0FD212}" type="parTrans" cxnId="{F84872E3-7B05-4022-8845-B6842EFC5BA2}">
      <dgm:prSet/>
      <dgm:spPr/>
      <dgm:t>
        <a:bodyPr/>
        <a:lstStyle/>
        <a:p>
          <a:endParaRPr lang="en-US"/>
        </a:p>
      </dgm:t>
    </dgm:pt>
    <dgm:pt modelId="{A9ECA2E6-BD76-4127-8570-5C27EA0CA330}" type="sibTrans" cxnId="{F84872E3-7B05-4022-8845-B6842EFC5BA2}">
      <dgm:prSet/>
      <dgm:spPr/>
      <dgm:t>
        <a:bodyPr/>
        <a:lstStyle/>
        <a:p>
          <a:endParaRPr lang="en-US"/>
        </a:p>
      </dgm:t>
    </dgm:pt>
    <dgm:pt modelId="{0EF78AB7-3417-406F-9E08-46CD4F8C6C20}">
      <dgm:prSet/>
      <dgm:spPr/>
      <dgm:t>
        <a:bodyPr/>
        <a:lstStyle/>
        <a:p>
          <a:pPr>
            <a:defRPr b="1"/>
          </a:pPr>
          <a:r>
            <a:rPr lang="en-IN" dirty="0"/>
            <a:t>Reviews:</a:t>
          </a:r>
          <a:endParaRPr lang="en-US" dirty="0"/>
        </a:p>
      </dgm:t>
    </dgm:pt>
    <dgm:pt modelId="{6B7EF829-4334-465D-BA2E-51428C34C4A6}" type="parTrans" cxnId="{E22EC3EB-991E-42ED-9CFC-0ECF098C8361}">
      <dgm:prSet/>
      <dgm:spPr/>
      <dgm:t>
        <a:bodyPr/>
        <a:lstStyle/>
        <a:p>
          <a:endParaRPr lang="en-US"/>
        </a:p>
      </dgm:t>
    </dgm:pt>
    <dgm:pt modelId="{AE16FB8E-0914-4666-8F3B-2D2240A968A2}" type="sibTrans" cxnId="{E22EC3EB-991E-42ED-9CFC-0ECF098C8361}">
      <dgm:prSet/>
      <dgm:spPr/>
      <dgm:t>
        <a:bodyPr/>
        <a:lstStyle/>
        <a:p>
          <a:endParaRPr lang="en-US"/>
        </a:p>
      </dgm:t>
    </dgm:pt>
    <dgm:pt modelId="{8AC078E3-B97C-4AFA-97B0-46E3FD11FE65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57% of the total orders have got top review score</a:t>
          </a:r>
        </a:p>
        <a:p>
          <a:pPr algn="just"/>
          <a:endParaRPr lang="en-US" sz="20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217D99-9CF7-4714-AC8D-B4190D8F100F}" type="parTrans" cxnId="{2218E502-D48D-4C9A-97B6-611A90CF884A}">
      <dgm:prSet/>
      <dgm:spPr/>
      <dgm:t>
        <a:bodyPr/>
        <a:lstStyle/>
        <a:p>
          <a:endParaRPr lang="en-US"/>
        </a:p>
      </dgm:t>
    </dgm:pt>
    <dgm:pt modelId="{7F643B2C-B1FD-46E2-9706-0544BAE03BDA}" type="sibTrans" cxnId="{2218E502-D48D-4C9A-97B6-611A90CF884A}">
      <dgm:prSet/>
      <dgm:spPr/>
      <dgm:t>
        <a:bodyPr/>
        <a:lstStyle/>
        <a:p>
          <a:endParaRPr lang="en-US"/>
        </a:p>
      </dgm:t>
    </dgm:pt>
    <dgm:pt modelId="{2458D670-D35C-436B-8A56-0776CFEF5AF9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11% of the orders have got low review score</a:t>
          </a:r>
          <a:endParaRPr lang="en-US" sz="20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AFC74-D277-4980-B301-3A240C4C8A91}" type="parTrans" cxnId="{D13030AF-3FDD-4841-B0D7-D5D93C775852}">
      <dgm:prSet/>
      <dgm:spPr/>
      <dgm:t>
        <a:bodyPr/>
        <a:lstStyle/>
        <a:p>
          <a:endParaRPr lang="en-US"/>
        </a:p>
      </dgm:t>
    </dgm:pt>
    <dgm:pt modelId="{1854AEDC-853C-4A2D-AFF9-0B9B1960C0FA}" type="sibTrans" cxnId="{D13030AF-3FDD-4841-B0D7-D5D93C775852}">
      <dgm:prSet/>
      <dgm:spPr/>
      <dgm:t>
        <a:bodyPr/>
        <a:lstStyle/>
        <a:p>
          <a:endParaRPr lang="en-US"/>
        </a:p>
      </dgm:t>
    </dgm:pt>
    <dgm:pt modelId="{3E732DD6-3D71-45CE-8AB5-7251222E79C9}">
      <dgm:prSet/>
      <dgm:spPr/>
      <dgm:t>
        <a:bodyPr/>
        <a:lstStyle/>
        <a:p>
          <a:pPr>
            <a:defRPr b="1"/>
          </a:pPr>
          <a:r>
            <a:rPr lang="en-IN" dirty="0"/>
            <a:t>Products:</a:t>
          </a:r>
          <a:endParaRPr lang="en-US" dirty="0"/>
        </a:p>
      </dgm:t>
    </dgm:pt>
    <dgm:pt modelId="{6CDAA44E-37A4-4952-9936-8817EB61C422}" type="parTrans" cxnId="{867F0215-DD6F-439F-8FE5-A8D70C45EF3B}">
      <dgm:prSet/>
      <dgm:spPr/>
      <dgm:t>
        <a:bodyPr/>
        <a:lstStyle/>
        <a:p>
          <a:endParaRPr lang="en-US"/>
        </a:p>
      </dgm:t>
    </dgm:pt>
    <dgm:pt modelId="{FF1FD2BB-6E9C-4E99-B02E-1FC5E5E3D4F0}" type="sibTrans" cxnId="{867F0215-DD6F-439F-8FE5-A8D70C45EF3B}">
      <dgm:prSet/>
      <dgm:spPr/>
      <dgm:t>
        <a:bodyPr/>
        <a:lstStyle/>
        <a:p>
          <a:endParaRPr lang="en-US"/>
        </a:p>
      </dgm:t>
    </dgm:pt>
    <dgm:pt modelId="{68FB1A97-25BB-4147-AED3-C6A60A443D5B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top 3 product categories with more number of orders are ‘bed table bath’, ‘health beauty’ and ‘sports’.</a:t>
          </a:r>
        </a:p>
        <a:p>
          <a:pPr algn="just"/>
          <a:endParaRPr lang="en-US" sz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EDEF4F-E1A0-42CB-8E46-137E5BDF6DBB}" type="parTrans" cxnId="{F05D9DA7-593F-4C60-8BF6-38E785EA9FCF}">
      <dgm:prSet/>
      <dgm:spPr/>
      <dgm:t>
        <a:bodyPr/>
        <a:lstStyle/>
        <a:p>
          <a:endParaRPr lang="en-US"/>
        </a:p>
      </dgm:t>
    </dgm:pt>
    <dgm:pt modelId="{C0387E15-124A-4E70-B3E1-4DF6760DB935}" type="sibTrans" cxnId="{F05D9DA7-593F-4C60-8BF6-38E785EA9FCF}">
      <dgm:prSet/>
      <dgm:spPr/>
      <dgm:t>
        <a:bodyPr/>
        <a:lstStyle/>
        <a:p>
          <a:endParaRPr lang="en-US"/>
        </a:p>
      </dgm:t>
    </dgm:pt>
    <dgm:pt modelId="{E1B5E1DF-22BE-44B8-93C4-FF2894F2387A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‘Insurance and Services’ and ‘Children’s Fashion Clothing’ are the product categories with less number of orders</a:t>
          </a:r>
        </a:p>
        <a:p>
          <a:pPr algn="just"/>
          <a:endParaRPr lang="en-IN" sz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FD192E-756D-4576-93B8-1FCDBC6411A7}" type="parTrans" cxnId="{C41A1D02-BE37-4A8A-8084-D4F993C8D046}">
      <dgm:prSet/>
      <dgm:spPr/>
      <dgm:t>
        <a:bodyPr/>
        <a:lstStyle/>
        <a:p>
          <a:endParaRPr lang="en-US"/>
        </a:p>
      </dgm:t>
    </dgm:pt>
    <dgm:pt modelId="{EDBEF3C7-C274-4999-8702-42E5B79B64F7}" type="sibTrans" cxnId="{C41A1D02-BE37-4A8A-8084-D4F993C8D046}">
      <dgm:prSet/>
      <dgm:spPr/>
      <dgm:t>
        <a:bodyPr/>
        <a:lstStyle/>
        <a:p>
          <a:endParaRPr lang="en-US"/>
        </a:p>
      </dgm:t>
    </dgm:pt>
    <dgm:pt modelId="{0DFBDD56-B7C0-406F-B46F-0D05927AC612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Though ‘Toys’ has only one product, the number of product images are high. Similarly we can see babies and pet products have more photos.</a:t>
          </a:r>
        </a:p>
        <a:p>
          <a:pPr algn="just"/>
          <a:endParaRPr lang="en-US" sz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12B8B7-B07A-413A-9B37-DE478C8C3A65}" type="parTrans" cxnId="{C3B76A1B-96C4-4F5C-8DD6-AB3A68E58854}">
      <dgm:prSet/>
      <dgm:spPr/>
      <dgm:t>
        <a:bodyPr/>
        <a:lstStyle/>
        <a:p>
          <a:endParaRPr lang="en-US"/>
        </a:p>
      </dgm:t>
    </dgm:pt>
    <dgm:pt modelId="{B05FE246-5F00-40D1-943A-4966F60E0954}" type="sibTrans" cxnId="{C3B76A1B-96C4-4F5C-8DD6-AB3A68E58854}">
      <dgm:prSet/>
      <dgm:spPr/>
      <dgm:t>
        <a:bodyPr/>
        <a:lstStyle/>
        <a:p>
          <a:endParaRPr lang="en-US"/>
        </a:p>
      </dgm:t>
    </dgm:pt>
    <dgm:pt modelId="{0511CCF6-D37A-4422-AC7C-064942CC6343}">
      <dgm:prSet custT="1"/>
      <dgm:spPr/>
      <dgm:t>
        <a:bodyPr/>
        <a:lstStyle/>
        <a:p>
          <a:pPr algn="just"/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All the products have </a:t>
          </a:r>
          <a:r>
            <a:rPr lang="en-IN" sz="20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atleast</a:t>
          </a:r>
          <a:r>
            <a: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one product image.</a:t>
          </a:r>
          <a:endParaRPr lang="en-US" sz="20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1A1BB7-8294-42C5-A1F5-14F59A8C0998}" type="parTrans" cxnId="{0C36047E-E885-4E4F-A073-C293FA316899}">
      <dgm:prSet/>
      <dgm:spPr/>
      <dgm:t>
        <a:bodyPr/>
        <a:lstStyle/>
        <a:p>
          <a:endParaRPr lang="en-US"/>
        </a:p>
      </dgm:t>
    </dgm:pt>
    <dgm:pt modelId="{9EE11BE9-A91A-4D17-80C9-22C68C7F09BD}" type="sibTrans" cxnId="{0C36047E-E885-4E4F-A073-C293FA316899}">
      <dgm:prSet/>
      <dgm:spPr/>
      <dgm:t>
        <a:bodyPr/>
        <a:lstStyle/>
        <a:p>
          <a:endParaRPr lang="en-US"/>
        </a:p>
      </dgm:t>
    </dgm:pt>
    <dgm:pt modelId="{36C2012C-C69F-4582-A586-E4C561650E29}" type="pres">
      <dgm:prSet presAssocID="{0F834C55-1599-4BC8-93B2-B89C0067DB44}" presName="root" presStyleCnt="0">
        <dgm:presLayoutVars>
          <dgm:dir/>
          <dgm:resizeHandles val="exact"/>
        </dgm:presLayoutVars>
      </dgm:prSet>
      <dgm:spPr/>
    </dgm:pt>
    <dgm:pt modelId="{187801AB-0B92-44CF-B357-4DB7AB4C53C5}" type="pres">
      <dgm:prSet presAssocID="{1A61B7CA-A3D3-47C0-A1FC-76E51F4C9123}" presName="compNode" presStyleCnt="0"/>
      <dgm:spPr/>
    </dgm:pt>
    <dgm:pt modelId="{D1D49131-526B-461B-A5E6-D8E8165CE8A9}" type="pres">
      <dgm:prSet presAssocID="{1A61B7CA-A3D3-47C0-A1FC-76E51F4C91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4C549FA-5ACC-4604-A34B-A9A16846E966}" type="pres">
      <dgm:prSet presAssocID="{1A61B7CA-A3D3-47C0-A1FC-76E51F4C9123}" presName="iconSpace" presStyleCnt="0"/>
      <dgm:spPr/>
    </dgm:pt>
    <dgm:pt modelId="{80B22ADB-6123-4FE5-A85C-666FF8D13C3E}" type="pres">
      <dgm:prSet presAssocID="{1A61B7CA-A3D3-47C0-A1FC-76E51F4C9123}" presName="parTx" presStyleLbl="revTx" presStyleIdx="0" presStyleCnt="6">
        <dgm:presLayoutVars>
          <dgm:chMax val="0"/>
          <dgm:chPref val="0"/>
        </dgm:presLayoutVars>
      </dgm:prSet>
      <dgm:spPr/>
    </dgm:pt>
    <dgm:pt modelId="{3BB518FE-AD99-40EC-9496-BFEABD84A80A}" type="pres">
      <dgm:prSet presAssocID="{1A61B7CA-A3D3-47C0-A1FC-76E51F4C9123}" presName="txSpace" presStyleCnt="0"/>
      <dgm:spPr/>
    </dgm:pt>
    <dgm:pt modelId="{3D474978-9481-4AD1-AD4C-D47A65E9B4D5}" type="pres">
      <dgm:prSet presAssocID="{1A61B7CA-A3D3-47C0-A1FC-76E51F4C9123}" presName="desTx" presStyleLbl="revTx" presStyleIdx="1" presStyleCnt="6" custScaleX="153176" custLinFactNeighborX="-1234" custLinFactNeighborY="14167">
        <dgm:presLayoutVars/>
      </dgm:prSet>
      <dgm:spPr/>
    </dgm:pt>
    <dgm:pt modelId="{76154B4C-E5BB-4255-8EB3-210C7C93812D}" type="pres">
      <dgm:prSet presAssocID="{8E021DA3-FC59-4F90-B7F5-F4A1427D3527}" presName="sibTrans" presStyleCnt="0"/>
      <dgm:spPr/>
    </dgm:pt>
    <dgm:pt modelId="{70F3AEC5-B3C6-4443-A16C-BDF53F17E9BD}" type="pres">
      <dgm:prSet presAssocID="{0EF78AB7-3417-406F-9E08-46CD4F8C6C20}" presName="compNode" presStyleCnt="0"/>
      <dgm:spPr/>
    </dgm:pt>
    <dgm:pt modelId="{C761DA53-35DF-49E4-B944-839B47D8D911}" type="pres">
      <dgm:prSet presAssocID="{0EF78AB7-3417-406F-9E08-46CD4F8C6C20}" presName="iconRect" presStyleLbl="node1" presStyleIdx="1" presStyleCnt="3" custLinFactNeighborX="-10414" custLinFactNeighborY="-211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E08AE64-568E-42AF-8776-077B11BF8694}" type="pres">
      <dgm:prSet presAssocID="{0EF78AB7-3417-406F-9E08-46CD4F8C6C20}" presName="iconSpace" presStyleCnt="0"/>
      <dgm:spPr/>
    </dgm:pt>
    <dgm:pt modelId="{F3EF66D7-7A5C-4523-8262-FC2E45DDDE97}" type="pres">
      <dgm:prSet presAssocID="{0EF78AB7-3417-406F-9E08-46CD4F8C6C20}" presName="parTx" presStyleLbl="revTx" presStyleIdx="2" presStyleCnt="6" custLinFactNeighborX="-3645" custLinFactNeighborY="-32916">
        <dgm:presLayoutVars>
          <dgm:chMax val="0"/>
          <dgm:chPref val="0"/>
        </dgm:presLayoutVars>
      </dgm:prSet>
      <dgm:spPr/>
    </dgm:pt>
    <dgm:pt modelId="{7A480939-CC88-470B-A103-28E0DA8AC680}" type="pres">
      <dgm:prSet presAssocID="{0EF78AB7-3417-406F-9E08-46CD4F8C6C20}" presName="txSpace" presStyleCnt="0"/>
      <dgm:spPr/>
    </dgm:pt>
    <dgm:pt modelId="{F7655D8A-CD83-457D-9059-2ACBBC95AA90}" type="pres">
      <dgm:prSet presAssocID="{0EF78AB7-3417-406F-9E08-46CD4F8C6C20}" presName="desTx" presStyleLbl="revTx" presStyleIdx="3" presStyleCnt="6" custLinFactNeighborX="1234" custLinFactNeighborY="2577">
        <dgm:presLayoutVars/>
      </dgm:prSet>
      <dgm:spPr/>
    </dgm:pt>
    <dgm:pt modelId="{F6380E43-0F71-47B6-8299-DF68B935AA92}" type="pres">
      <dgm:prSet presAssocID="{AE16FB8E-0914-4666-8F3B-2D2240A968A2}" presName="sibTrans" presStyleCnt="0"/>
      <dgm:spPr/>
    </dgm:pt>
    <dgm:pt modelId="{0FEC55AB-CB33-4AE2-9790-640B733242C6}" type="pres">
      <dgm:prSet presAssocID="{3E732DD6-3D71-45CE-8AB5-7251222E79C9}" presName="compNode" presStyleCnt="0"/>
      <dgm:spPr/>
    </dgm:pt>
    <dgm:pt modelId="{58B2C79E-8758-40C0-BF54-9E0E4EB5A97E}" type="pres">
      <dgm:prSet presAssocID="{3E732DD6-3D71-45CE-8AB5-7251222E79C9}" presName="iconRect" presStyleLbl="node1" presStyleIdx="2" presStyleCnt="3" custScaleX="110973" custScaleY="15804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CDB2B5C1-1D78-4EFF-8284-BA667FC246CA}" type="pres">
      <dgm:prSet presAssocID="{3E732DD6-3D71-45CE-8AB5-7251222E79C9}" presName="iconSpace" presStyleCnt="0"/>
      <dgm:spPr/>
    </dgm:pt>
    <dgm:pt modelId="{B42CDE57-1214-40D7-B29E-934129A80A59}" type="pres">
      <dgm:prSet presAssocID="{3E732DD6-3D71-45CE-8AB5-7251222E79C9}" presName="parTx" presStyleLbl="revTx" presStyleIdx="4" presStyleCnt="6">
        <dgm:presLayoutVars>
          <dgm:chMax val="0"/>
          <dgm:chPref val="0"/>
        </dgm:presLayoutVars>
      </dgm:prSet>
      <dgm:spPr/>
    </dgm:pt>
    <dgm:pt modelId="{A8B7D311-CF76-4963-8C74-903E3DBCE5D2}" type="pres">
      <dgm:prSet presAssocID="{3E732DD6-3D71-45CE-8AB5-7251222E79C9}" presName="txSpace" presStyleCnt="0"/>
      <dgm:spPr/>
    </dgm:pt>
    <dgm:pt modelId="{F6FECDB9-8837-4399-A6FA-FE647F8AFF06}" type="pres">
      <dgm:prSet presAssocID="{3E732DD6-3D71-45CE-8AB5-7251222E79C9}" presName="desTx" presStyleLbl="revTx" presStyleIdx="5" presStyleCnt="6" custScaleX="158359" custLinFactNeighborX="-2352" custLinFactNeighborY="9338">
        <dgm:presLayoutVars/>
      </dgm:prSet>
      <dgm:spPr/>
    </dgm:pt>
  </dgm:ptLst>
  <dgm:cxnLst>
    <dgm:cxn modelId="{C7F30801-FD96-44C3-9BC9-B4D9B20DB680}" srcId="{1A61B7CA-A3D3-47C0-A1FC-76E51F4C9123}" destId="{DA6A6A71-29B9-4BB7-B38B-A17B166DD0C5}" srcOrd="0" destOrd="0" parTransId="{AF5F7942-A534-4FEA-ACAF-D5E49592EE91}" sibTransId="{59C62AA6-595B-4E76-B6E9-42E6DB025443}"/>
    <dgm:cxn modelId="{C41A1D02-BE37-4A8A-8084-D4F993C8D046}" srcId="{3E732DD6-3D71-45CE-8AB5-7251222E79C9}" destId="{E1B5E1DF-22BE-44B8-93C4-FF2894F2387A}" srcOrd="1" destOrd="0" parTransId="{1BFD192E-756D-4576-93B8-1FCDBC6411A7}" sibTransId="{EDBEF3C7-C274-4999-8702-42E5B79B64F7}"/>
    <dgm:cxn modelId="{2218E502-D48D-4C9A-97B6-611A90CF884A}" srcId="{0EF78AB7-3417-406F-9E08-46CD4F8C6C20}" destId="{8AC078E3-B97C-4AFA-97B0-46E3FD11FE65}" srcOrd="0" destOrd="0" parTransId="{4A217D99-9CF7-4714-AC8D-B4190D8F100F}" sibTransId="{7F643B2C-B1FD-46E2-9706-0544BAE03BDA}"/>
    <dgm:cxn modelId="{4A31E90B-946F-274D-A38B-427F0E6CE430}" type="presOf" srcId="{0511CCF6-D37A-4422-AC7C-064942CC6343}" destId="{F6FECDB9-8837-4399-A6FA-FE647F8AFF06}" srcOrd="0" destOrd="3" presId="urn:microsoft.com/office/officeart/2018/5/layout/CenteredIconLabelDescriptionList"/>
    <dgm:cxn modelId="{867F0215-DD6F-439F-8FE5-A8D70C45EF3B}" srcId="{0F834C55-1599-4BC8-93B2-B89C0067DB44}" destId="{3E732DD6-3D71-45CE-8AB5-7251222E79C9}" srcOrd="2" destOrd="0" parTransId="{6CDAA44E-37A4-4952-9936-8817EB61C422}" sibTransId="{FF1FD2BB-6E9C-4E99-B02E-1FC5E5E3D4F0}"/>
    <dgm:cxn modelId="{C3B76A1B-96C4-4F5C-8DD6-AB3A68E58854}" srcId="{3E732DD6-3D71-45CE-8AB5-7251222E79C9}" destId="{0DFBDD56-B7C0-406F-B46F-0D05927AC612}" srcOrd="2" destOrd="0" parTransId="{B012B8B7-B07A-413A-9B37-DE478C8C3A65}" sibTransId="{B05FE246-5F00-40D1-943A-4966F60E0954}"/>
    <dgm:cxn modelId="{A3DEB61E-1490-7547-90EB-CFA1F32A8381}" type="presOf" srcId="{68FB1A97-25BB-4147-AED3-C6A60A443D5B}" destId="{F6FECDB9-8837-4399-A6FA-FE647F8AFF06}" srcOrd="0" destOrd="0" presId="urn:microsoft.com/office/officeart/2018/5/layout/CenteredIconLabelDescriptionList"/>
    <dgm:cxn modelId="{4E7F9926-E4DB-1B4A-A6DA-115BB1F2F0D0}" type="presOf" srcId="{E1B5E1DF-22BE-44B8-93C4-FF2894F2387A}" destId="{F6FECDB9-8837-4399-A6FA-FE647F8AFF06}" srcOrd="0" destOrd="1" presId="urn:microsoft.com/office/officeart/2018/5/layout/CenteredIconLabelDescriptionList"/>
    <dgm:cxn modelId="{69636234-2843-9845-AA1F-1405DCB6E73E}" type="presOf" srcId="{2458D670-D35C-436B-8A56-0776CFEF5AF9}" destId="{F7655D8A-CD83-457D-9059-2ACBBC95AA90}" srcOrd="0" destOrd="1" presId="urn:microsoft.com/office/officeart/2018/5/layout/CenteredIconLabelDescriptionList"/>
    <dgm:cxn modelId="{1AAB4539-4519-6248-AC0E-B46CB0366EAA}" type="presOf" srcId="{8AC078E3-B97C-4AFA-97B0-46E3FD11FE65}" destId="{F7655D8A-CD83-457D-9059-2ACBBC95AA90}" srcOrd="0" destOrd="0" presId="urn:microsoft.com/office/officeart/2018/5/layout/CenteredIconLabelDescriptionList"/>
    <dgm:cxn modelId="{8E40CA48-07DD-400B-943E-4E93792D1ACA}" srcId="{0F834C55-1599-4BC8-93B2-B89C0067DB44}" destId="{1A61B7CA-A3D3-47C0-A1FC-76E51F4C9123}" srcOrd="0" destOrd="0" parTransId="{2D1D367F-8C7A-4589-88D5-006A197032EA}" sibTransId="{8E021DA3-FC59-4F90-B7F5-F4A1427D3527}"/>
    <dgm:cxn modelId="{F74C364B-F9C5-4FE5-98E3-12922946A010}" srcId="{1A61B7CA-A3D3-47C0-A1FC-76E51F4C9123}" destId="{FA65B3CE-1E87-4B55-978D-7AAFE8461322}" srcOrd="1" destOrd="0" parTransId="{E9F9EE41-3510-4359-AF7B-605664E6DDD0}" sibTransId="{67F738EF-E80B-472E-8EE4-0E85FAA9E120}"/>
    <dgm:cxn modelId="{1E74E852-26C8-DA4F-9E55-550453B96020}" type="presOf" srcId="{7B7C13D7-D90C-44FC-81D0-93FA67872DD8}" destId="{3D474978-9481-4AD1-AD4C-D47A65E9B4D5}" srcOrd="0" destOrd="2" presId="urn:microsoft.com/office/officeart/2018/5/layout/CenteredIconLabelDescriptionList"/>
    <dgm:cxn modelId="{30C8825F-023B-7B44-BEE4-8D4062F6B39C}" type="presOf" srcId="{0EF78AB7-3417-406F-9E08-46CD4F8C6C20}" destId="{F3EF66D7-7A5C-4523-8262-FC2E45DDDE97}" srcOrd="0" destOrd="0" presId="urn:microsoft.com/office/officeart/2018/5/layout/CenteredIconLabelDescriptionList"/>
    <dgm:cxn modelId="{BA54B85F-6E55-CC48-A057-A2756CA5124D}" type="presOf" srcId="{3E732DD6-3D71-45CE-8AB5-7251222E79C9}" destId="{B42CDE57-1214-40D7-B29E-934129A80A59}" srcOrd="0" destOrd="0" presId="urn:microsoft.com/office/officeart/2018/5/layout/CenteredIconLabelDescriptionList"/>
    <dgm:cxn modelId="{799E1C63-6061-CE4B-890B-C1028CA43D02}" type="presOf" srcId="{0DFBDD56-B7C0-406F-B46F-0D05927AC612}" destId="{F6FECDB9-8837-4399-A6FA-FE647F8AFF06}" srcOrd="0" destOrd="2" presId="urn:microsoft.com/office/officeart/2018/5/layout/CenteredIconLabelDescriptionList"/>
    <dgm:cxn modelId="{0C36047E-E885-4E4F-A073-C293FA316899}" srcId="{3E732DD6-3D71-45CE-8AB5-7251222E79C9}" destId="{0511CCF6-D37A-4422-AC7C-064942CC6343}" srcOrd="3" destOrd="0" parTransId="{C51A1BB7-8294-42C5-A1F5-14F59A8C0998}" sibTransId="{9EE11BE9-A91A-4D17-80C9-22C68C7F09BD}"/>
    <dgm:cxn modelId="{017B608F-A78E-D545-BE29-A13DDF413E80}" type="presOf" srcId="{0F834C55-1599-4BC8-93B2-B89C0067DB44}" destId="{36C2012C-C69F-4582-A586-E4C561650E29}" srcOrd="0" destOrd="0" presId="urn:microsoft.com/office/officeart/2018/5/layout/CenteredIconLabelDescriptionList"/>
    <dgm:cxn modelId="{5FA7BE92-CC19-434F-9D03-8B105D849D41}" type="presOf" srcId="{1A61B7CA-A3D3-47C0-A1FC-76E51F4C9123}" destId="{80B22ADB-6123-4FE5-A85C-666FF8D13C3E}" srcOrd="0" destOrd="0" presId="urn:microsoft.com/office/officeart/2018/5/layout/CenteredIconLabelDescriptionList"/>
    <dgm:cxn modelId="{F05D9DA7-593F-4C60-8BF6-38E785EA9FCF}" srcId="{3E732DD6-3D71-45CE-8AB5-7251222E79C9}" destId="{68FB1A97-25BB-4147-AED3-C6A60A443D5B}" srcOrd="0" destOrd="0" parTransId="{53EDEF4F-E1A0-42CB-8E46-137E5BDF6DBB}" sibTransId="{C0387E15-124A-4E70-B3E1-4DF6760DB935}"/>
    <dgm:cxn modelId="{D13030AF-3FDD-4841-B0D7-D5D93C775852}" srcId="{0EF78AB7-3417-406F-9E08-46CD4F8C6C20}" destId="{2458D670-D35C-436B-8A56-0776CFEF5AF9}" srcOrd="1" destOrd="0" parTransId="{020AFC74-D277-4980-B301-3A240C4C8A91}" sibTransId="{1854AEDC-853C-4A2D-AFF9-0B9B1960C0FA}"/>
    <dgm:cxn modelId="{87DC6BCE-6D5C-1A49-A39D-5187C6C40F45}" type="presOf" srcId="{DA6A6A71-29B9-4BB7-B38B-A17B166DD0C5}" destId="{3D474978-9481-4AD1-AD4C-D47A65E9B4D5}" srcOrd="0" destOrd="0" presId="urn:microsoft.com/office/officeart/2018/5/layout/CenteredIconLabelDescriptionList"/>
    <dgm:cxn modelId="{F84872E3-7B05-4022-8845-B6842EFC5BA2}" srcId="{1A61B7CA-A3D3-47C0-A1FC-76E51F4C9123}" destId="{7B7C13D7-D90C-44FC-81D0-93FA67872DD8}" srcOrd="2" destOrd="0" parTransId="{882542EC-DF7B-4C66-BA75-4EE43B0FD212}" sibTransId="{A9ECA2E6-BD76-4127-8570-5C27EA0CA330}"/>
    <dgm:cxn modelId="{3B2E8AE5-C088-8F4F-83E8-193BF7A10672}" type="presOf" srcId="{FA65B3CE-1E87-4B55-978D-7AAFE8461322}" destId="{3D474978-9481-4AD1-AD4C-D47A65E9B4D5}" srcOrd="0" destOrd="1" presId="urn:microsoft.com/office/officeart/2018/5/layout/CenteredIconLabelDescriptionList"/>
    <dgm:cxn modelId="{E22EC3EB-991E-42ED-9CFC-0ECF098C8361}" srcId="{0F834C55-1599-4BC8-93B2-B89C0067DB44}" destId="{0EF78AB7-3417-406F-9E08-46CD4F8C6C20}" srcOrd="1" destOrd="0" parTransId="{6B7EF829-4334-465D-BA2E-51428C34C4A6}" sibTransId="{AE16FB8E-0914-4666-8F3B-2D2240A968A2}"/>
    <dgm:cxn modelId="{388F92ED-CE2F-8942-8A81-3AD14C9754DD}" type="presParOf" srcId="{36C2012C-C69F-4582-A586-E4C561650E29}" destId="{187801AB-0B92-44CF-B357-4DB7AB4C53C5}" srcOrd="0" destOrd="0" presId="urn:microsoft.com/office/officeart/2018/5/layout/CenteredIconLabelDescriptionList"/>
    <dgm:cxn modelId="{751D7034-021B-774C-B223-91D1F1B670F1}" type="presParOf" srcId="{187801AB-0B92-44CF-B357-4DB7AB4C53C5}" destId="{D1D49131-526B-461B-A5E6-D8E8165CE8A9}" srcOrd="0" destOrd="0" presId="urn:microsoft.com/office/officeart/2018/5/layout/CenteredIconLabelDescriptionList"/>
    <dgm:cxn modelId="{585BB675-1BC3-1B48-8CFC-30BA863FEC37}" type="presParOf" srcId="{187801AB-0B92-44CF-B357-4DB7AB4C53C5}" destId="{34C549FA-5ACC-4604-A34B-A9A16846E966}" srcOrd="1" destOrd="0" presId="urn:microsoft.com/office/officeart/2018/5/layout/CenteredIconLabelDescriptionList"/>
    <dgm:cxn modelId="{169DE369-5C25-AA43-A494-51881C727326}" type="presParOf" srcId="{187801AB-0B92-44CF-B357-4DB7AB4C53C5}" destId="{80B22ADB-6123-4FE5-A85C-666FF8D13C3E}" srcOrd="2" destOrd="0" presId="urn:microsoft.com/office/officeart/2018/5/layout/CenteredIconLabelDescriptionList"/>
    <dgm:cxn modelId="{05A1C699-F134-3C4A-8BD7-080055F24699}" type="presParOf" srcId="{187801AB-0B92-44CF-B357-4DB7AB4C53C5}" destId="{3BB518FE-AD99-40EC-9496-BFEABD84A80A}" srcOrd="3" destOrd="0" presId="urn:microsoft.com/office/officeart/2018/5/layout/CenteredIconLabelDescriptionList"/>
    <dgm:cxn modelId="{64996F81-F824-814E-A236-74B7126FEFB6}" type="presParOf" srcId="{187801AB-0B92-44CF-B357-4DB7AB4C53C5}" destId="{3D474978-9481-4AD1-AD4C-D47A65E9B4D5}" srcOrd="4" destOrd="0" presId="urn:microsoft.com/office/officeart/2018/5/layout/CenteredIconLabelDescriptionList"/>
    <dgm:cxn modelId="{BBA9CAAE-1207-D64F-9D34-C0D90C29F96B}" type="presParOf" srcId="{36C2012C-C69F-4582-A586-E4C561650E29}" destId="{76154B4C-E5BB-4255-8EB3-210C7C93812D}" srcOrd="1" destOrd="0" presId="urn:microsoft.com/office/officeart/2018/5/layout/CenteredIconLabelDescriptionList"/>
    <dgm:cxn modelId="{321329B2-C67A-ED49-9CED-2ED46A19BA52}" type="presParOf" srcId="{36C2012C-C69F-4582-A586-E4C561650E29}" destId="{70F3AEC5-B3C6-4443-A16C-BDF53F17E9BD}" srcOrd="2" destOrd="0" presId="urn:microsoft.com/office/officeart/2018/5/layout/CenteredIconLabelDescriptionList"/>
    <dgm:cxn modelId="{E0B91779-8A5D-814B-8E3B-3724BD3E75E5}" type="presParOf" srcId="{70F3AEC5-B3C6-4443-A16C-BDF53F17E9BD}" destId="{C761DA53-35DF-49E4-B944-839B47D8D911}" srcOrd="0" destOrd="0" presId="urn:microsoft.com/office/officeart/2018/5/layout/CenteredIconLabelDescriptionList"/>
    <dgm:cxn modelId="{29BCDBEE-DC5B-054D-B669-6FB34284E032}" type="presParOf" srcId="{70F3AEC5-B3C6-4443-A16C-BDF53F17E9BD}" destId="{EE08AE64-568E-42AF-8776-077B11BF8694}" srcOrd="1" destOrd="0" presId="urn:microsoft.com/office/officeart/2018/5/layout/CenteredIconLabelDescriptionList"/>
    <dgm:cxn modelId="{0B068BE4-978E-844A-A104-81F75D127D85}" type="presParOf" srcId="{70F3AEC5-B3C6-4443-A16C-BDF53F17E9BD}" destId="{F3EF66D7-7A5C-4523-8262-FC2E45DDDE97}" srcOrd="2" destOrd="0" presId="urn:microsoft.com/office/officeart/2018/5/layout/CenteredIconLabelDescriptionList"/>
    <dgm:cxn modelId="{12078C1F-4317-0C4B-9D7E-AE4C8C544945}" type="presParOf" srcId="{70F3AEC5-B3C6-4443-A16C-BDF53F17E9BD}" destId="{7A480939-CC88-470B-A103-28E0DA8AC680}" srcOrd="3" destOrd="0" presId="urn:microsoft.com/office/officeart/2018/5/layout/CenteredIconLabelDescriptionList"/>
    <dgm:cxn modelId="{A3B7B20A-F217-7948-B0C3-7ABAAD3805EA}" type="presParOf" srcId="{70F3AEC5-B3C6-4443-A16C-BDF53F17E9BD}" destId="{F7655D8A-CD83-457D-9059-2ACBBC95AA90}" srcOrd="4" destOrd="0" presId="urn:microsoft.com/office/officeart/2018/5/layout/CenteredIconLabelDescriptionList"/>
    <dgm:cxn modelId="{38A16BB4-7CF2-FC48-8B34-34896DA9949C}" type="presParOf" srcId="{36C2012C-C69F-4582-A586-E4C561650E29}" destId="{F6380E43-0F71-47B6-8299-DF68B935AA92}" srcOrd="3" destOrd="0" presId="urn:microsoft.com/office/officeart/2018/5/layout/CenteredIconLabelDescriptionList"/>
    <dgm:cxn modelId="{18099E44-925A-8145-8538-E513F1AD62ED}" type="presParOf" srcId="{36C2012C-C69F-4582-A586-E4C561650E29}" destId="{0FEC55AB-CB33-4AE2-9790-640B733242C6}" srcOrd="4" destOrd="0" presId="urn:microsoft.com/office/officeart/2018/5/layout/CenteredIconLabelDescriptionList"/>
    <dgm:cxn modelId="{17DC0F00-78F0-414A-8F33-CC6E99C41182}" type="presParOf" srcId="{0FEC55AB-CB33-4AE2-9790-640B733242C6}" destId="{58B2C79E-8758-40C0-BF54-9E0E4EB5A97E}" srcOrd="0" destOrd="0" presId="urn:microsoft.com/office/officeart/2018/5/layout/CenteredIconLabelDescriptionList"/>
    <dgm:cxn modelId="{B836BF52-6650-FA42-B0FE-5C5C9C9FDBBD}" type="presParOf" srcId="{0FEC55AB-CB33-4AE2-9790-640B733242C6}" destId="{CDB2B5C1-1D78-4EFF-8284-BA667FC246CA}" srcOrd="1" destOrd="0" presId="urn:microsoft.com/office/officeart/2018/5/layout/CenteredIconLabelDescriptionList"/>
    <dgm:cxn modelId="{C7A529F2-1CC1-4340-99C1-5BB4F93447C3}" type="presParOf" srcId="{0FEC55AB-CB33-4AE2-9790-640B733242C6}" destId="{B42CDE57-1214-40D7-B29E-934129A80A59}" srcOrd="2" destOrd="0" presId="urn:microsoft.com/office/officeart/2018/5/layout/CenteredIconLabelDescriptionList"/>
    <dgm:cxn modelId="{0A352CA2-DE98-EC46-B003-7B78757EA213}" type="presParOf" srcId="{0FEC55AB-CB33-4AE2-9790-640B733242C6}" destId="{A8B7D311-CF76-4963-8C74-903E3DBCE5D2}" srcOrd="3" destOrd="0" presId="urn:microsoft.com/office/officeart/2018/5/layout/CenteredIconLabelDescriptionList"/>
    <dgm:cxn modelId="{745BC959-6E7F-A943-9FE1-6F96873729E2}" type="presParOf" srcId="{0FEC55AB-CB33-4AE2-9790-640B733242C6}" destId="{F6FECDB9-8837-4399-A6FA-FE647F8AFF0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5F7BF-5BAF-7246-B861-44F4DB89600C}">
      <dsp:nvSpPr>
        <dsp:cNvPr id="0" name=""/>
        <dsp:cNvSpPr/>
      </dsp:nvSpPr>
      <dsp:spPr>
        <a:xfrm>
          <a:off x="0" y="3093015"/>
          <a:ext cx="6067651" cy="3214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By </a:t>
          </a:r>
          <a:r>
            <a:rPr lang="en-IN" sz="2200" kern="1200" dirty="0" err="1"/>
            <a:t>analyzing</a:t>
          </a:r>
          <a:r>
            <a:rPr lang="en-IN" sz="2200" kern="1200" dirty="0"/>
            <a:t> the extensive data, it becomes possible to gain valuable insights into Target's operations in Brazil. 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The information can shed light on various aspects of the business, such as order processing, pricing strategies, payment and shipping efficiency, customer demographics, product characteristics, and customer satisfaction levels.</a:t>
          </a:r>
          <a:endParaRPr lang="en-US" sz="2200" kern="1200" dirty="0"/>
        </a:p>
      </dsp:txBody>
      <dsp:txXfrm>
        <a:off x="0" y="3093015"/>
        <a:ext cx="6067651" cy="3214390"/>
      </dsp:txXfrm>
    </dsp:sp>
    <dsp:sp modelId="{1BFC982F-693B-FA43-AC8A-7A8AD719F589}">
      <dsp:nvSpPr>
        <dsp:cNvPr id="0" name=""/>
        <dsp:cNvSpPr/>
      </dsp:nvSpPr>
      <dsp:spPr>
        <a:xfrm rot="10800000">
          <a:off x="0" y="1318"/>
          <a:ext cx="6067651" cy="3122147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Target is one of the world’s most recognized brands and one of America’s leading retailers.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Target makes itself a preferred shopping destination by offering outstanding value, inspiration, innovation and an exceptional guest experience that no other retailer can deliver. </a:t>
          </a:r>
          <a:endParaRPr lang="en-US" sz="2000" kern="1200" dirty="0"/>
        </a:p>
      </dsp:txBody>
      <dsp:txXfrm rot="10800000">
        <a:off x="0" y="1318"/>
        <a:ext cx="6067651" cy="2028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4B02-820B-0544-8640-BA8384BDBF32}">
      <dsp:nvSpPr>
        <dsp:cNvPr id="0" name=""/>
        <dsp:cNvSpPr/>
      </dsp:nvSpPr>
      <dsp:spPr>
        <a:xfrm>
          <a:off x="54" y="135367"/>
          <a:ext cx="5183380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Cities, States, Customers &amp; Sellers: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" y="135367"/>
        <a:ext cx="5183380" cy="518400"/>
      </dsp:txXfrm>
    </dsp:sp>
    <dsp:sp modelId="{D3B7BBF2-87BE-7944-99FD-E4FB66B3E1A8}">
      <dsp:nvSpPr>
        <dsp:cNvPr id="0" name=""/>
        <dsp:cNvSpPr/>
      </dsp:nvSpPr>
      <dsp:spPr>
        <a:xfrm>
          <a:off x="54" y="653767"/>
          <a:ext cx="5183380" cy="40763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Top states with more Customers - San Paulo, Rio de Janeiro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Top states with more Sellers - San Paulo, Curitiba and Rio continue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All the registered sellers at Target are active and they have sales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Cities and States with more number of Sellers have recorded high number of Orders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There is no correlation b/w the product price and high freight value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" y="653767"/>
        <a:ext cx="5183380" cy="4076325"/>
      </dsp:txXfrm>
    </dsp:sp>
    <dsp:sp modelId="{B2E0F9AC-61D0-8E41-9D68-DF393F31B767}">
      <dsp:nvSpPr>
        <dsp:cNvPr id="0" name=""/>
        <dsp:cNvSpPr/>
      </dsp:nvSpPr>
      <dsp:spPr>
        <a:xfrm>
          <a:off x="5909108" y="135367"/>
          <a:ext cx="5183380" cy="518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Arial" panose="020B0604020202020204" pitchFamily="34" charset="0"/>
              <a:cs typeface="Arial" panose="020B0604020202020204" pitchFamily="34" charset="0"/>
            </a:rPr>
            <a:t>Orders: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09108" y="135367"/>
        <a:ext cx="5183380" cy="518400"/>
      </dsp:txXfrm>
    </dsp:sp>
    <dsp:sp modelId="{D0A0EDA3-A877-354E-9061-D302B79BAB70}">
      <dsp:nvSpPr>
        <dsp:cNvPr id="0" name=""/>
        <dsp:cNvSpPr/>
      </dsp:nvSpPr>
      <dsp:spPr>
        <a:xfrm>
          <a:off x="5909108" y="653767"/>
          <a:ext cx="5183380" cy="4076325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August is the top order month.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August, May and July have more number of Orders.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September has the lowest number of Orders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Surprisingly the number of orders relatively seem to be less on week-ends compared to week-days, and Monday being the top order day.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There doesn’t seem to be any pattern in terms of which date of a month more orders are placed, like salary week or mid week or anything like that.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09108" y="653767"/>
        <a:ext cx="5183380" cy="4076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F939C-9D85-492E-831A-4A8806DEBAF2}">
      <dsp:nvSpPr>
        <dsp:cNvPr id="0" name=""/>
        <dsp:cNvSpPr/>
      </dsp:nvSpPr>
      <dsp:spPr>
        <a:xfrm>
          <a:off x="974048" y="795601"/>
          <a:ext cx="986855" cy="98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AD4C1-02C2-4247-B19F-AC25F4C142D8}">
      <dsp:nvSpPr>
        <dsp:cNvPr id="0" name=""/>
        <dsp:cNvSpPr/>
      </dsp:nvSpPr>
      <dsp:spPr>
        <a:xfrm>
          <a:off x="915993" y="1768402"/>
          <a:ext cx="2819587" cy="42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 dirty="0"/>
            <a:t>Freight Value:</a:t>
          </a:r>
          <a:endParaRPr lang="en-US" sz="2700" kern="1200" dirty="0"/>
        </a:p>
      </dsp:txBody>
      <dsp:txXfrm>
        <a:off x="915993" y="1768402"/>
        <a:ext cx="2819587" cy="422938"/>
      </dsp:txXfrm>
    </dsp:sp>
    <dsp:sp modelId="{E62D4F66-DF78-4421-973D-FB625A8560AD}">
      <dsp:nvSpPr>
        <dsp:cNvPr id="0" name=""/>
        <dsp:cNvSpPr/>
      </dsp:nvSpPr>
      <dsp:spPr>
        <a:xfrm>
          <a:off x="0" y="2177811"/>
          <a:ext cx="4740234" cy="320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High freight value have less number of orders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Lower freight value have higher number of orders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There are 9 orders with zero freight charges, and their total order count is 383</a:t>
          </a:r>
          <a:endParaRPr lang="en-US" sz="2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30% of orders have freight value $20 and above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80% of orders are from products who have freight value between 10 and 20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13% of orders are from products who have freight value less than 10</a:t>
          </a:r>
          <a:endParaRPr lang="en-US" sz="2000" kern="120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77811"/>
        <a:ext cx="4740234" cy="3203735"/>
      </dsp:txXfrm>
    </dsp:sp>
    <dsp:sp modelId="{B75E49C2-83F8-4DDB-B6D8-F2B70FC7AD5F}">
      <dsp:nvSpPr>
        <dsp:cNvPr id="0" name=""/>
        <dsp:cNvSpPr/>
      </dsp:nvSpPr>
      <dsp:spPr>
        <a:xfrm>
          <a:off x="5247387" y="839503"/>
          <a:ext cx="986855" cy="98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6CD78-54CA-45C5-9E9C-6D7787B2EB61}">
      <dsp:nvSpPr>
        <dsp:cNvPr id="0" name=""/>
        <dsp:cNvSpPr/>
      </dsp:nvSpPr>
      <dsp:spPr>
        <a:xfrm>
          <a:off x="5189331" y="1783278"/>
          <a:ext cx="2819587" cy="42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 dirty="0"/>
            <a:t>Payment Options:</a:t>
          </a:r>
          <a:endParaRPr lang="en-US" sz="2700" kern="1200" dirty="0"/>
        </a:p>
      </dsp:txBody>
      <dsp:txXfrm>
        <a:off x="5189331" y="1783278"/>
        <a:ext cx="2819587" cy="422938"/>
      </dsp:txXfrm>
    </dsp:sp>
    <dsp:sp modelId="{8A43E9CD-28F6-4AFD-8636-A850E95F942F}">
      <dsp:nvSpPr>
        <dsp:cNvPr id="0" name=""/>
        <dsp:cNvSpPr/>
      </dsp:nvSpPr>
      <dsp:spPr>
        <a:xfrm>
          <a:off x="5306476" y="2547685"/>
          <a:ext cx="2580574" cy="3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Preferred payment option is Credit Card with 78%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UPI mode of payment is 17%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Voucher holds 2% of overall payment value</a:t>
          </a:r>
          <a:endParaRPr lang="en-US" sz="2000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06476" y="2547685"/>
        <a:ext cx="2580574" cy="3028124"/>
      </dsp:txXfrm>
    </dsp:sp>
    <dsp:sp modelId="{B5D9AEAE-D822-41E0-92EF-CA89C8E2F84D}">
      <dsp:nvSpPr>
        <dsp:cNvPr id="0" name=""/>
        <dsp:cNvSpPr/>
      </dsp:nvSpPr>
      <dsp:spPr>
        <a:xfrm>
          <a:off x="8560402" y="839503"/>
          <a:ext cx="986855" cy="98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26ED2-9659-47FA-9F84-9C693C53B48A}">
      <dsp:nvSpPr>
        <dsp:cNvPr id="0" name=""/>
        <dsp:cNvSpPr/>
      </dsp:nvSpPr>
      <dsp:spPr>
        <a:xfrm>
          <a:off x="8487826" y="1783278"/>
          <a:ext cx="2819587" cy="42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 dirty="0"/>
            <a:t>Instalments:</a:t>
          </a:r>
          <a:endParaRPr lang="en-US" sz="2700" kern="1200" dirty="0"/>
        </a:p>
      </dsp:txBody>
      <dsp:txXfrm>
        <a:off x="8487826" y="1783278"/>
        <a:ext cx="2819587" cy="422938"/>
      </dsp:txXfrm>
    </dsp:sp>
    <dsp:sp modelId="{8DF52A7C-A316-4BE9-AB32-DCB2555983A1}">
      <dsp:nvSpPr>
        <dsp:cNvPr id="0" name=""/>
        <dsp:cNvSpPr/>
      </dsp:nvSpPr>
      <dsp:spPr>
        <a:xfrm>
          <a:off x="8560402" y="2547685"/>
          <a:ext cx="2819587" cy="302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Maximum instalment duration is Two years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Customers seem to prefer/ paid lower instalment than dragging it too long. </a:t>
          </a: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80% of the instalments are within first 4 months</a:t>
          </a:r>
          <a:endParaRPr lang="en-US" sz="20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60402" y="2547685"/>
        <a:ext cx="2819587" cy="3028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9131-526B-461B-A5E6-D8E8165CE8A9}">
      <dsp:nvSpPr>
        <dsp:cNvPr id="0" name=""/>
        <dsp:cNvSpPr/>
      </dsp:nvSpPr>
      <dsp:spPr>
        <a:xfrm>
          <a:off x="1548191" y="710692"/>
          <a:ext cx="907786" cy="90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ADB-6123-4FE5-A85C-666FF8D13C3E}">
      <dsp:nvSpPr>
        <dsp:cNvPr id="0" name=""/>
        <dsp:cNvSpPr/>
      </dsp:nvSpPr>
      <dsp:spPr>
        <a:xfrm>
          <a:off x="705246" y="1773085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/>
            <a:t>Delivery:</a:t>
          </a:r>
          <a:endParaRPr lang="en-US" sz="2700" kern="1200"/>
        </a:p>
      </dsp:txBody>
      <dsp:txXfrm>
        <a:off x="705246" y="1773085"/>
        <a:ext cx="2593676" cy="389051"/>
      </dsp:txXfrm>
    </dsp:sp>
    <dsp:sp modelId="{3D474978-9481-4AD1-AD4C-D47A65E9B4D5}">
      <dsp:nvSpPr>
        <dsp:cNvPr id="0" name=""/>
        <dsp:cNvSpPr/>
      </dsp:nvSpPr>
      <dsp:spPr>
        <a:xfrm>
          <a:off x="0" y="2409557"/>
          <a:ext cx="3972890" cy="2401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Delivery status indicates 97% of the orders are delivered &amp; completed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Only 0.6% of total orders either cancelled or unavailable which is a good sign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It’s heartening to see the ‘Order to delivery’ is 30 weeks and there around good number of orders with more than 20 weeks delivery duration, which is not good.</a:t>
          </a:r>
          <a:endParaRPr lang="en-US" sz="2000" kern="1200" dirty="0">
            <a:solidFill>
              <a:srgbClr val="00B05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09557"/>
        <a:ext cx="3972890" cy="2401582"/>
      </dsp:txXfrm>
    </dsp:sp>
    <dsp:sp modelId="{C761DA53-35DF-49E4-B944-839B47D8D911}">
      <dsp:nvSpPr>
        <dsp:cNvPr id="0" name=""/>
        <dsp:cNvSpPr/>
      </dsp:nvSpPr>
      <dsp:spPr>
        <a:xfrm>
          <a:off x="5190831" y="600965"/>
          <a:ext cx="907786" cy="90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F66D7-7A5C-4523-8262-FC2E45DDDE97}">
      <dsp:nvSpPr>
        <dsp:cNvPr id="0" name=""/>
        <dsp:cNvSpPr/>
      </dsp:nvSpPr>
      <dsp:spPr>
        <a:xfrm>
          <a:off x="4347883" y="1727385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 dirty="0"/>
            <a:t>Reviews:</a:t>
          </a:r>
          <a:endParaRPr lang="en-US" sz="2700" kern="1200" dirty="0"/>
        </a:p>
      </dsp:txBody>
      <dsp:txXfrm>
        <a:off x="4347883" y="1727385"/>
        <a:ext cx="2593676" cy="389051"/>
      </dsp:txXfrm>
    </dsp:sp>
    <dsp:sp modelId="{F7655D8A-CD83-457D-9059-2ACBBC95AA90}">
      <dsp:nvSpPr>
        <dsp:cNvPr id="0" name=""/>
        <dsp:cNvSpPr/>
      </dsp:nvSpPr>
      <dsp:spPr>
        <a:xfrm>
          <a:off x="4474429" y="2369806"/>
          <a:ext cx="2593676" cy="207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57% of the total orders have got top review score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11% of the orders have got low review score</a:t>
          </a:r>
          <a:endParaRPr lang="en-US" sz="2000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4429" y="2369806"/>
        <a:ext cx="2593676" cy="2072139"/>
      </dsp:txXfrm>
    </dsp:sp>
    <dsp:sp modelId="{58B2C79E-8758-40C0-BF54-9E0E4EB5A97E}">
      <dsp:nvSpPr>
        <dsp:cNvPr id="0" name=""/>
        <dsp:cNvSpPr/>
      </dsp:nvSpPr>
      <dsp:spPr>
        <a:xfrm>
          <a:off x="9039954" y="578963"/>
          <a:ext cx="1007398" cy="1434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CDE57-1214-40D7-B29E-934129A80A59}">
      <dsp:nvSpPr>
        <dsp:cNvPr id="0" name=""/>
        <dsp:cNvSpPr/>
      </dsp:nvSpPr>
      <dsp:spPr>
        <a:xfrm>
          <a:off x="8246815" y="1904814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 dirty="0"/>
            <a:t>Products:</a:t>
          </a:r>
          <a:endParaRPr lang="en-US" sz="2700" kern="1200" dirty="0"/>
        </a:p>
      </dsp:txBody>
      <dsp:txXfrm>
        <a:off x="8246815" y="1904814"/>
        <a:ext cx="2593676" cy="389051"/>
      </dsp:txXfrm>
    </dsp:sp>
    <dsp:sp modelId="{F6FECDB9-8837-4399-A6FA-FE647F8AFF06}">
      <dsp:nvSpPr>
        <dsp:cNvPr id="0" name=""/>
        <dsp:cNvSpPr/>
      </dsp:nvSpPr>
      <dsp:spPr>
        <a:xfrm>
          <a:off x="7428990" y="2425314"/>
          <a:ext cx="4107320" cy="2401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The top 3 product categories with more number of orders are ‘bed table bath’, ‘health beauty’ and ‘sports’.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‘Insurance and Services’ and ‘Children’s Fashion Clothing’ are the product categories with less number of orders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Though ‘Toys’ has only one product, the number of product images are high. Similarly we can see babies and pet products have more photos.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All the products have </a:t>
          </a:r>
          <a:r>
            <a:rPr lang="en-IN" sz="20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atleast</a:t>
          </a:r>
          <a:r>
            <a:rPr lang="en-IN" sz="20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one product image.</a:t>
          </a:r>
          <a:endParaRPr lang="en-US" sz="2000" kern="1200" dirty="0">
            <a:solidFill>
              <a:schemeClr val="accent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8990" y="2425314"/>
        <a:ext cx="4107320" cy="2401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A091-7B53-E54E-8E54-C02DD14F0BA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79CA-C81C-FC4C-9F73-4BA5AAC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79CA-C81C-FC4C-9F73-4BA5AACCC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79CA-C81C-FC4C-9F73-4BA5AACCC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79CA-C81C-FC4C-9F73-4BA5AACCC1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D79CA-C81C-FC4C-9F73-4BA5AACCC1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6BE2-B37E-D070-B561-B5B03FF9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023B-8640-FE28-05C8-35CF2D0FD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C98C-FC64-5801-7D17-3846DCC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E14A-41A4-CFDA-1D5D-CDAD73F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F34B-0496-53BF-3EF9-883EE01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2789-6DA1-36E7-A200-5885EE83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0EFF-CD76-D41B-CF3B-640DFD3A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08AA-B028-FAB6-03D6-7D94DB3E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2215-40DC-A43F-10E0-A3B2C2E1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3669E-4020-0D0C-2914-42D0FE9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08956-3756-240E-4A67-884CC16D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51688-86BD-A25A-3E31-A9F24AE0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C1D9-F424-1C00-A91A-47DE211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7CB2-E3B6-7030-4C3B-CF5EA35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51AD-EB36-300E-8E9B-E9BD90B4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2461-E3C7-295A-FA89-59326E54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0DA0-BBF3-844D-F699-001AC050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13BE-CC47-6AC8-09B1-21D29A5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8797-DCFC-E74B-8ECA-E9C7078C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03C7-0D2A-70CF-BF4E-6879F73B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7D4C-21F4-E11E-043E-12961BB8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F4B8-48DE-13C1-CAFD-0930B31E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DE58-47BE-D051-E3D6-70FA4678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EB9-8568-17B2-7278-845096B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196C-EA70-3D63-BAE4-F4BB5301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73F8-728A-8184-BE92-B0880582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6990-2D3F-9183-CCEA-1EA25F7C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2455F-D733-5497-9398-F368ADCB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249F-FFC4-F858-5455-B5AD16F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8434-C3D0-E846-BC9A-F3A67416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1503-5293-0DF0-1BDE-17A92643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4B0-A58F-7A21-A166-D5D66550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63C8-93F2-8116-44A4-2D3AC417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136A-6C93-A3B6-3AFB-190A6744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67BA8-EC47-6A79-1BCE-5974B7A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03BD-8177-7FD6-6F64-C029584D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DB50C-552B-4C15-8D66-EFC3DD76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E5D50-3983-370A-FC80-B477D10C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6B764-D67A-FAA0-C7A5-C17DDBFA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F2A5-CFB3-3E6D-C408-9E94E952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6E39F-F3C5-7B20-979F-6346CE6B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AF8A-A8F8-E0BC-9C5B-B6A15DA7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A4A3F-10E7-5E4B-23AA-6491973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29F89-C21C-5184-0596-E9710974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C6EEA-156A-087A-0BA9-701A2E2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CC6F2-556B-1DAE-1561-1F374C9F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BA33-AE12-28D6-AFC5-41BC7FFD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A4AE-8FF9-94AA-2FD1-35E98F4D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06883-B3F4-7E4B-63E8-38EA136E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C099-1ABE-1F1E-53F4-47713A6F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40EC3-FB57-A876-3C6E-883682E5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2CD6C-C088-35FB-291B-BE82E5FA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C1AC-AEA7-A775-91E7-76219920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4B864-F4B0-5A39-46B1-987B49D2D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CEC3E-B39E-310F-C685-A6E62714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0FCA-5395-CEA2-CC55-0C0D0CCB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6B4C0-BC28-9D69-FE91-F9C81BEA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333F-C1F9-04C6-BB4E-30ACD892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EB834-C142-FAF1-D1BF-CEF2FD9D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4081-1794-99B9-BAE9-9FF75010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4B4D-602D-99B2-DE20-B440594D4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85DF-60B6-8620-15FF-9B885121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19A5-A437-D24A-2B88-763A0399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jeepersmedia/14526375366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TGEc66YKbD443nslRi1bWgVd238gJCn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store front&#10;&#10;Description automatically generated">
            <a:extLst>
              <a:ext uri="{FF2B5EF4-FFF2-40B4-BE49-F238E27FC236}">
                <a16:creationId xmlns:a16="http://schemas.microsoft.com/office/drawing/2014/main" id="{8203D506-4C1F-F1BF-FC04-F1DF9E5C8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7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BF394-198D-A3B0-1821-57A83D328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094819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 Business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0334-B63E-4440-E7D8-B62580233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86440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Asha </a:t>
            </a:r>
            <a:r>
              <a:rPr lang="en-US" dirty="0" err="1">
                <a:solidFill>
                  <a:srgbClr val="FFFFFF"/>
                </a:solidFill>
              </a:rPr>
              <a:t>Rajan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64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2DC3AD-8550-2953-D25C-6138DB2C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D41000D-294D-19F8-440D-0F4780EA0B2C}"/>
              </a:ext>
            </a:extLst>
          </p:cNvPr>
          <p:cNvSpPr txBox="1"/>
          <p:nvPr/>
        </p:nvSpPr>
        <p:spPr>
          <a:xfrm>
            <a:off x="429491" y="1758950"/>
            <a:ext cx="63196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smaller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 of Sellers and their respective number of Orders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seller_state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sel_cnt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cust_cnt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`target-sql-361009.TargetDS.sellers`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`target-sql-361009.TargetDS.order_items`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order_item.seller_id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`target-sql-361009.TargetDS.orders`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order_item.order_id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ord.order_id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seller_state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cust_cnt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ASC LIMIT 10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state of ‘AC’ seem to have only 1 Seller and 1 Customer. 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0A2FE4-3E9D-74C5-E64C-E094DF8E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1758949"/>
            <a:ext cx="4695536" cy="44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5B37A3-B688-66BE-4C35-0B7F3D33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2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21C862-DE26-98CF-7CC4-AA0F8AB95895}"/>
              </a:ext>
            </a:extLst>
          </p:cNvPr>
          <p:cNvSpPr txBox="1"/>
          <p:nvPr/>
        </p:nvSpPr>
        <p:spPr>
          <a:xfrm>
            <a:off x="114947" y="1188583"/>
            <a:ext cx="60985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/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Products in terms of Price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IN" sz="200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price DESC LIMIT 10</a:t>
            </a:r>
          </a:p>
          <a:p>
            <a:b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A screenshot of a data report&#10;&#10;Description automatically generated">
            <a:extLst>
              <a:ext uri="{FF2B5EF4-FFF2-40B4-BE49-F238E27FC236}">
                <a16:creationId xmlns:a16="http://schemas.microsoft.com/office/drawing/2014/main" id="{9DCBED12-FE08-E6A8-FD3F-D9811E84C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7" y="3429000"/>
            <a:ext cx="635688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F47F2-A6DB-70BD-8098-20CBCAA00409}"/>
              </a:ext>
            </a:extLst>
          </p:cNvPr>
          <p:cNvSpPr txBox="1"/>
          <p:nvPr/>
        </p:nvSpPr>
        <p:spPr>
          <a:xfrm>
            <a:off x="6141688" y="1188583"/>
            <a:ext cx="6098582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/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Sellers</a:t>
            </a:r>
          </a:p>
          <a:p>
            <a:pPr marL="228600" fontAlgn="base"/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/>
            <a:b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9A2F33-8D82-A015-0D4D-C196BE90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73" y="3429000"/>
            <a:ext cx="550405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9B29F0-AEE3-3EFA-CD81-195248426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0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910BD-17DC-EE22-7717-17054733604F}"/>
              </a:ext>
            </a:extLst>
          </p:cNvPr>
          <p:cNvSpPr txBox="1"/>
          <p:nvPr/>
        </p:nvSpPr>
        <p:spPr>
          <a:xfrm>
            <a:off x="12917" y="1010714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/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that are sold more</a:t>
            </a:r>
          </a:p>
          <a:p>
            <a:pPr marL="228600" fontAlgn="base"/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A screenshot of a data report&#10;&#10;Description automatically generated">
            <a:extLst>
              <a:ext uri="{FF2B5EF4-FFF2-40B4-BE49-F238E27FC236}">
                <a16:creationId xmlns:a16="http://schemas.microsoft.com/office/drawing/2014/main" id="{880EE381-1B11-DC75-0D3E-813B0D12B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2" y="3429000"/>
            <a:ext cx="5692829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1954C-288B-8099-B67E-644E4F10523E}"/>
              </a:ext>
            </a:extLst>
          </p:cNvPr>
          <p:cNvSpPr txBox="1"/>
          <p:nvPr/>
        </p:nvSpPr>
        <p:spPr>
          <a:xfrm>
            <a:off x="6080501" y="1010714"/>
            <a:ext cx="6098582" cy="421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there any Sellers who didn’t have any sales? – No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  <a:spcAft>
                <a:spcPts val="140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above query returned zero results, which means all the registered sellers at Target are active and they have sales. 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8E5F47-9D8B-0FB4-1DBB-5BAE24BB9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0" y="-125029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6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4EE5A-B240-11AE-0170-787A27BF12AC}"/>
              </a:ext>
            </a:extLst>
          </p:cNvPr>
          <p:cNvSpPr txBox="1"/>
          <p:nvPr/>
        </p:nvSpPr>
        <p:spPr>
          <a:xfrm>
            <a:off x="213753" y="1405596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who has maximum number of orders 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B02785-6D29-ACD1-6F90-026C8988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3" y="4014734"/>
            <a:ext cx="5605649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B262E9-31D8-5138-73E2-4729D581FD49}"/>
              </a:ext>
            </a:extLst>
          </p:cNvPr>
          <p:cNvSpPr txBox="1"/>
          <p:nvPr/>
        </p:nvSpPr>
        <p:spPr>
          <a:xfrm>
            <a:off x="6095999" y="1405596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with minimum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ASC LIMIT 1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62A453-8915-D97C-E875-D00715CF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021243"/>
            <a:ext cx="5605649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6B6CFA7-EF39-C339-D363-23C95B92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2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5FB70-4A3E-4E16-232B-3AC1AA2F1FA1}"/>
              </a:ext>
            </a:extLst>
          </p:cNvPr>
          <p:cNvSpPr txBox="1"/>
          <p:nvPr/>
        </p:nvSpPr>
        <p:spPr>
          <a:xfrm>
            <a:off x="0" y="1117601"/>
            <a:ext cx="6098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with maximum freight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11AADBFC-A6AE-5154-A177-CD08F59E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5" y="3429000"/>
            <a:ext cx="6096000" cy="33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64288-D500-349C-4517-69457B0373A7}"/>
              </a:ext>
            </a:extLst>
          </p:cNvPr>
          <p:cNvSpPr txBox="1"/>
          <p:nvPr/>
        </p:nvSpPr>
        <p:spPr>
          <a:xfrm>
            <a:off x="6280865" y="1119406"/>
            <a:ext cx="57262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b/w product price and freight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/>
            <a:endParaRPr lang="en-IN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correlation b/w the product price and high freight value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16BB403-E458-9709-37EE-1510073F5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" b="39618"/>
          <a:stretch/>
        </p:blipFill>
        <p:spPr bwMode="auto">
          <a:xfrm>
            <a:off x="6505454" y="4853224"/>
            <a:ext cx="5686545" cy="200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DFB6A03-ABC3-6A48-0031-B00E7BE3C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2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11FE6-35A4-8243-D6D7-06565977D992}"/>
              </a:ext>
            </a:extLst>
          </p:cNvPr>
          <p:cNvSpPr txBox="1"/>
          <p:nvPr/>
        </p:nvSpPr>
        <p:spPr>
          <a:xfrm>
            <a:off x="0" y="11212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 who charges minimum freight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ASC LIMIT 10</a:t>
            </a:r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6F2499A-19EE-86F4-545B-8DC3B089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6" y="3937000"/>
            <a:ext cx="5032208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66BBC-2630-ED58-DEED-6EDE975AB2F2}"/>
              </a:ext>
            </a:extLst>
          </p:cNvPr>
          <p:cNvSpPr txBox="1"/>
          <p:nvPr/>
        </p:nvSpPr>
        <p:spPr>
          <a:xfrm>
            <a:off x="6096000" y="1117601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with zero freight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42B0DF2-810D-3A2C-EDB7-0621A3B4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68" y="3983552"/>
            <a:ext cx="5662863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638D90F-95C5-B50B-B0D7-C8D6B52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7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058F6-29FE-570C-D043-9B3F4163EEC0}"/>
              </a:ext>
            </a:extLst>
          </p:cNvPr>
          <p:cNvSpPr txBox="1"/>
          <p:nvPr/>
        </p:nvSpPr>
        <p:spPr>
          <a:xfrm>
            <a:off x="0" y="111760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with zero freight value and their order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A screenshot of a results report&#10;&#10;Description automatically generated">
            <a:extLst>
              <a:ext uri="{FF2B5EF4-FFF2-40B4-BE49-F238E27FC236}">
                <a16:creationId xmlns:a16="http://schemas.microsoft.com/office/drawing/2014/main" id="{FC42FEF9-EE4C-F66E-51D0-CF80AF521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1"/>
          <a:stretch/>
        </p:blipFill>
        <p:spPr bwMode="auto">
          <a:xfrm>
            <a:off x="224590" y="4337049"/>
            <a:ext cx="5133474" cy="23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9F153-8477-C190-2079-93F47BF6DCFC}"/>
              </a:ext>
            </a:extLst>
          </p:cNvPr>
          <p:cNvSpPr txBox="1"/>
          <p:nvPr/>
        </p:nvSpPr>
        <p:spPr>
          <a:xfrm>
            <a:off x="5862243" y="1117601"/>
            <a:ext cx="5871410" cy="365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with zero freight value and their order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1400"/>
              </a:spcBef>
              <a:spcAft>
                <a:spcPts val="140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9 sellers who have zero freight charges, their respective order counts.</a:t>
            </a:r>
          </a:p>
        </p:txBody>
      </p:sp>
      <p:pic>
        <p:nvPicPr>
          <p:cNvPr id="1126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9BE759-6B27-F1E2-4AAB-60F2E19A4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3"/>
          <a:stretch/>
        </p:blipFill>
        <p:spPr bwMode="auto">
          <a:xfrm>
            <a:off x="6096000" y="4822868"/>
            <a:ext cx="5871410" cy="183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2123985-F70A-A3EF-FF93-1ECEC093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5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66A67F-28B1-48AC-5AD3-46518697681B}"/>
              </a:ext>
            </a:extLst>
          </p:cNvPr>
          <p:cNvSpPr txBox="1"/>
          <p:nvPr/>
        </p:nvSpPr>
        <p:spPr>
          <a:xfrm>
            <a:off x="133017" y="1151452"/>
            <a:ext cx="560805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with high freight value and their order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sellers with high freight value have less number of orders</a:t>
            </a:r>
            <a:br>
              <a:rPr lang="en-IN" dirty="0"/>
            </a:br>
            <a:endParaRPr lang="en-US" dirty="0"/>
          </a:p>
        </p:txBody>
      </p:sp>
      <p:pic>
        <p:nvPicPr>
          <p:cNvPr id="1229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4A7B48-B5D0-31D4-026E-FECC24A51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5"/>
          <a:stretch/>
        </p:blipFill>
        <p:spPr bwMode="auto">
          <a:xfrm>
            <a:off x="781384" y="4862286"/>
            <a:ext cx="4693654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D6511-911F-1D29-C1E9-4CBB3E05C6BF}"/>
              </a:ext>
            </a:extLst>
          </p:cNvPr>
          <p:cNvSpPr txBox="1"/>
          <p:nvPr/>
        </p:nvSpPr>
        <p:spPr>
          <a:xfrm>
            <a:off x="5741070" y="1117601"/>
            <a:ext cx="6096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orders by Sellers whose freight value is above 20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&gt;20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sz="1800" b="1" i="0" u="none" strike="noStrike" dirty="0">
              <a:solidFill>
                <a:srgbClr val="1F4E79"/>
              </a:solidFill>
              <a:effectLst/>
              <a:latin typeface="Arial Rounded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of orders have freight value $20 and above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229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C12D0A-E407-B114-4ABE-DC0DB6FF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45737"/>
            <a:ext cx="5608053" cy="248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282C6EA-3C76-60D2-A85B-72D37F58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439303-0DCF-2BC0-93FD-DDAF6D13B71B}"/>
              </a:ext>
            </a:extLst>
          </p:cNvPr>
          <p:cNvSpPr txBox="1"/>
          <p:nvPr/>
        </p:nvSpPr>
        <p:spPr>
          <a:xfrm>
            <a:off x="-1" y="1206508"/>
            <a:ext cx="6256421" cy="463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with high number of orders and their freight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>
              <a:spcBef>
                <a:spcPts val="1400"/>
              </a:spcBef>
              <a:spcAft>
                <a:spcPts val="140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indicates that the sellers with relative lower freight value have higher number of orders</a:t>
            </a: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3314" name="Picture 2" descr="A screenshot of a data report&#10;&#10;Description automatically generated">
            <a:extLst>
              <a:ext uri="{FF2B5EF4-FFF2-40B4-BE49-F238E27FC236}">
                <a16:creationId xmlns:a16="http://schemas.microsoft.com/office/drawing/2014/main" id="{BB120D0C-2342-6DEB-0ACA-8E0C6080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9" y="4489311"/>
            <a:ext cx="625642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9CBB8-0939-8811-0BC9-015FEAD98788}"/>
              </a:ext>
            </a:extLst>
          </p:cNvPr>
          <p:cNvSpPr txBox="1"/>
          <p:nvPr/>
        </p:nvSpPr>
        <p:spPr>
          <a:xfrm>
            <a:off x="6256420" y="1206508"/>
            <a:ext cx="593558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of products whose freight value is between 10 and 20 and their order counts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10 AND 20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indicates that 80% of orders are from products who have freight value b/w 10 and 20</a:t>
            </a: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331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912B77-B288-6745-24F6-71617CE6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78" y="5149711"/>
            <a:ext cx="4748463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4774F02-FBC4-2C7D-AFF2-CF35C6020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0" y="-22849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F9C7E-AC03-C6D7-B78A-680E54E249E1}"/>
              </a:ext>
            </a:extLst>
          </p:cNvPr>
          <p:cNvSpPr txBox="1"/>
          <p:nvPr/>
        </p:nvSpPr>
        <p:spPr>
          <a:xfrm>
            <a:off x="319314" y="1325657"/>
            <a:ext cx="5967663" cy="497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products whose freight value is between 1 and 10 and their order counts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`target-sql-361009.TargetDS.order_items`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&gt;0 AND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&lt;=10</a:t>
            </a:r>
          </a:p>
          <a:p>
            <a:pPr marL="457200" algn="just" rtl="0">
              <a:spcBef>
                <a:spcPts val="1400"/>
              </a:spcBef>
              <a:spcAft>
                <a:spcPts val="1400"/>
              </a:spcAft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indicates that 13% of orders are from products who have freight value less than 10.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433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6F44FA-AE2D-CFE2-44E0-DB368BDB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35" y="2325388"/>
            <a:ext cx="5648351" cy="28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081E4FA-0767-191C-C2F4-9C67FA0E9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o a market analysis for a business plan">
            <a:extLst>
              <a:ext uri="{FF2B5EF4-FFF2-40B4-BE49-F238E27FC236}">
                <a16:creationId xmlns:a16="http://schemas.microsoft.com/office/drawing/2014/main" id="{27A9D75A-E439-004E-1716-F1D10874D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2" r="1" b="1"/>
          <a:stretch/>
        </p:blipFill>
        <p:spPr bwMode="auto">
          <a:xfrm>
            <a:off x="20" y="-18829"/>
            <a:ext cx="5196094" cy="345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ll You Need to Know About Graph Analytics">
            <a:extLst>
              <a:ext uri="{FF2B5EF4-FFF2-40B4-BE49-F238E27FC236}">
                <a16:creationId xmlns:a16="http://schemas.microsoft.com/office/drawing/2014/main" id="{6A123404-76C7-FCDC-8DFD-5413EF42D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2" b="1"/>
          <a:stretch/>
        </p:blipFill>
        <p:spPr bwMode="auto">
          <a:xfrm>
            <a:off x="20" y="3468860"/>
            <a:ext cx="5196094" cy="3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923615DC-F5A3-677C-DB79-DA387F11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BCB2E658-9767-8805-2BCB-63F4F3AE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BEA709A9-EE8C-7D2E-43D2-E8A342BA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7E2C92-671F-87C0-1758-D987CDC93510}"/>
              </a:ext>
            </a:extLst>
          </p:cNvPr>
          <p:cNvSpPr txBox="1">
            <a:spLocks/>
          </p:cNvSpPr>
          <p:nvPr/>
        </p:nvSpPr>
        <p:spPr>
          <a:xfrm>
            <a:off x="5442857" y="533513"/>
            <a:ext cx="6618514" cy="650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endParaRPr lang="en-IN" sz="23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23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 the given data from Target Store and to derive insights and present recommendations</a:t>
            </a: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23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Inputs </a:t>
            </a: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endParaRPr lang="en-IN" sz="23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4288" lvl="1" indent="-14288">
              <a:buFont typeface="Arial" panose="020B0604020202020204" pitchFamily="34" charset="0"/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This business case has information of 100k orders from 2016 to 2018 made at Target in Brazil</a:t>
            </a:r>
          </a:p>
          <a:p>
            <a:pPr marL="14288" lvl="1" indent="-14288">
              <a:buFont typeface="Arial" panose="020B0604020202020204" pitchFamily="34" charset="0"/>
              <a:buNone/>
            </a:pP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 lvl="1" indent="-14288">
              <a:buFont typeface="Arial" panose="020B0604020202020204" pitchFamily="34" charset="0"/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Data is available in 8 csv files about customers, geolocation, order, items, payments, reviews, orders, products, and sellers</a:t>
            </a:r>
          </a:p>
          <a:p>
            <a:pPr marL="14288" lvl="1" indent="-14288">
              <a:buFont typeface="Arial" panose="020B0604020202020204" pitchFamily="34" charset="0"/>
              <a:buNone/>
            </a:pP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2300" b="1" u="sng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</a:t>
            </a: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endParaRPr lang="en-IN" sz="23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  <a:hlinkClick r:id="rId4"/>
            </a:endParaRPr>
          </a:p>
          <a:p>
            <a:pPr marL="14288" indent="-14288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300" b="1" u="sng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8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E3F4A-0EF5-97CB-D53D-97AAB57A2559}"/>
              </a:ext>
            </a:extLst>
          </p:cNvPr>
          <p:cNvSpPr txBox="1"/>
          <p:nvPr/>
        </p:nvSpPr>
        <p:spPr>
          <a:xfrm>
            <a:off x="222441" y="1154579"/>
            <a:ext cx="5743073" cy="319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Payments Table</a:t>
            </a:r>
          </a:p>
          <a:p>
            <a:pPr rtl="0">
              <a:spcBef>
                <a:spcPts val="200"/>
              </a:spcBef>
              <a:spcAft>
                <a:spcPts val="0"/>
              </a:spcAft>
            </a:pPr>
            <a:endParaRPr lang="en-IN" sz="2000" b="1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count of orders from Payments table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total_order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distinct_order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`target-sql-361009.TargetDS.payments`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68B6D-B281-6F2A-3BD5-92FCC802415C}"/>
              </a:ext>
            </a:extLst>
          </p:cNvPr>
          <p:cNvSpPr txBox="1"/>
          <p:nvPr/>
        </p:nvSpPr>
        <p:spPr>
          <a:xfrm>
            <a:off x="5775921" y="1154579"/>
            <a:ext cx="6051407" cy="497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Payment Types, respective order counts and their total payment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payment_type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round(sum(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payment_value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),2)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total_payment_value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`target-sql-361009.TargetDS.payments`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payment_type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136525" indent="46038" algn="just" rtl="0">
              <a:spcBef>
                <a:spcPts val="1400"/>
              </a:spcBef>
              <a:spcAft>
                <a:spcPts val="140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Clearly credit card seems to be the most preferred payment type, followed by UPI.  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endParaRPr lang="en-US" dirty="0"/>
          </a:p>
        </p:txBody>
      </p:sp>
      <p:pic>
        <p:nvPicPr>
          <p:cNvPr id="1536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54C515-D349-5597-97DD-095D8325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04" y="5084107"/>
            <a:ext cx="5731330" cy="156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B59758A-5969-D99E-C9BA-2A0BE7EE5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C1D9CC-4C95-0383-E15E-AB93ADDF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9" y="4201566"/>
            <a:ext cx="5591252" cy="24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7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354A80-C8BA-3C0C-8C52-A7745F92CAF7}"/>
              </a:ext>
            </a:extLst>
          </p:cNvPr>
          <p:cNvSpPr txBox="1"/>
          <p:nvPr/>
        </p:nvSpPr>
        <p:spPr>
          <a:xfrm>
            <a:off x="-1" y="1171353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Payment value by all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SELECT round(sum(</a:t>
            </a:r>
            <a:r>
              <a:rPr lang="en-IN" sz="1800" b="1" i="0" u="none" strike="noStrike" dirty="0" err="1">
                <a:solidFill>
                  <a:srgbClr val="1F4E79"/>
                </a:solidFill>
                <a:effectLst/>
                <a:latin typeface="Arial Rounded"/>
              </a:rPr>
              <a:t>payment_value</a:t>
            </a: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), 2) AS </a:t>
            </a:r>
            <a:r>
              <a:rPr lang="en-IN" sz="1800" b="1" i="0" u="none" strike="noStrike" dirty="0" err="1">
                <a:solidFill>
                  <a:srgbClr val="1F4E79"/>
                </a:solidFill>
                <a:effectLst/>
                <a:latin typeface="Arial Rounded"/>
              </a:rPr>
              <a:t>total_payment_value</a:t>
            </a:r>
            <a:endParaRPr lang="en-IN" b="0" dirty="0">
              <a:effectLst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FROM `target-sql-361009.TargetDS.paymen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638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11D8FD-8FF7-C5FC-4A60-6094AD69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5" y="3593766"/>
            <a:ext cx="5068255" cy="303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1C3B1-A255-B895-D161-991DFF4ACE9D}"/>
              </a:ext>
            </a:extLst>
          </p:cNvPr>
          <p:cNvSpPr txBox="1"/>
          <p:nvPr/>
        </p:nvSpPr>
        <p:spPr>
          <a:xfrm>
            <a:off x="6241906" y="1117601"/>
            <a:ext cx="48166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orders with high payment value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SELECT </a:t>
            </a:r>
            <a:r>
              <a:rPr lang="en-IN" sz="1800" b="1" i="0" u="none" strike="noStrike" dirty="0" err="1">
                <a:solidFill>
                  <a:srgbClr val="1F4E79"/>
                </a:solidFill>
                <a:effectLst/>
                <a:latin typeface="Arial Rounded"/>
              </a:rPr>
              <a:t>order_id</a:t>
            </a: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, </a:t>
            </a:r>
            <a:r>
              <a:rPr lang="en-IN" sz="1800" b="1" i="0" u="none" strike="noStrike" dirty="0" err="1">
                <a:solidFill>
                  <a:srgbClr val="1F4E79"/>
                </a:solidFill>
                <a:effectLst/>
                <a:latin typeface="Arial Rounded"/>
              </a:rPr>
              <a:t>payment_value</a:t>
            </a: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 </a:t>
            </a:r>
            <a:endParaRPr lang="en-IN" b="0" dirty="0">
              <a:effectLst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FROM `target-sql-361009.TargetDS.payments`</a:t>
            </a:r>
            <a:endParaRPr lang="en-IN" b="0" dirty="0">
              <a:effectLst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ORDER BY </a:t>
            </a:r>
            <a:r>
              <a:rPr lang="en-IN" sz="1800" b="1" i="0" u="none" strike="noStrike" dirty="0" err="1">
                <a:solidFill>
                  <a:srgbClr val="1F4E79"/>
                </a:solidFill>
                <a:effectLst/>
                <a:latin typeface="Arial Rounded"/>
              </a:rPr>
              <a:t>payment_value</a:t>
            </a:r>
            <a:r>
              <a:rPr lang="en-IN" sz="18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 DESC LIMIT 10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638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F492A1-3881-16E8-3D50-3C2216AF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06" y="3748406"/>
            <a:ext cx="5609723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0311DF9-E184-C58F-7ABD-73125D78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8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AC048E-9F60-B98C-2414-20CFEEBE0125}"/>
              </a:ext>
            </a:extLst>
          </p:cNvPr>
          <p:cNvSpPr txBox="1"/>
          <p:nvPr/>
        </p:nvSpPr>
        <p:spPr>
          <a:xfrm>
            <a:off x="219743" y="1202262"/>
            <a:ext cx="574307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possible payment instalment </a:t>
            </a:r>
          </a:p>
          <a:p>
            <a:pPr marL="14288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 rtl="0">
              <a:spcBef>
                <a:spcPts val="0"/>
              </a:spcBef>
              <a:spcAft>
                <a:spcPts val="0"/>
              </a:spcAft>
            </a:pP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max(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max_pmt_installment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`target-sql-361009.TargetDS.payments</a:t>
            </a:r>
            <a:r>
              <a:rPr lang="en-IN" sz="2000" b="1" i="0" u="none" strike="noStrike" dirty="0">
                <a:solidFill>
                  <a:srgbClr val="1F4E79"/>
                </a:solidFill>
                <a:effectLst/>
                <a:latin typeface="Arial Rounded"/>
              </a:rPr>
              <a:t>`</a:t>
            </a:r>
          </a:p>
          <a:p>
            <a:pPr marL="14288" rtl="0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1F4E79"/>
              </a:solidFill>
              <a:latin typeface="Arial Rounded"/>
            </a:endParaRPr>
          </a:p>
          <a:p>
            <a:pPr marL="14288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indicates maximum possible instalment duration is Two years.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88"/>
            <a:br>
              <a:rPr lang="en-IN" sz="2000" dirty="0"/>
            </a:br>
            <a:endParaRPr lang="en-US" sz="2000" dirty="0"/>
          </a:p>
        </p:txBody>
      </p:sp>
      <p:pic>
        <p:nvPicPr>
          <p:cNvPr id="17410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BBF66D3-7DFA-866B-2EFC-11B4D43D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2" y="4455886"/>
            <a:ext cx="5181599" cy="20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9CDC88-C486-9D32-41A8-C57EA6019093}"/>
              </a:ext>
            </a:extLst>
          </p:cNvPr>
          <p:cNvSpPr txBox="1"/>
          <p:nvPr/>
        </p:nvSpPr>
        <p:spPr>
          <a:xfrm>
            <a:off x="5690100" y="1202262"/>
            <a:ext cx="6096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orders by payment instalment and their respective count (Number of instalments pattern)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inst_duration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`target-sql-361009.TargetDS.payments`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741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9E6A46-1C77-91CE-B3C1-678FC220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07" y="4455886"/>
            <a:ext cx="4693987" cy="204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DEB3C46-ECF6-593A-34E0-1561C6F3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5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EB2CE6-3184-1B38-8226-48E782C66E3B}"/>
              </a:ext>
            </a:extLst>
          </p:cNvPr>
          <p:cNvSpPr txBox="1"/>
          <p:nvPr/>
        </p:nvSpPr>
        <p:spPr>
          <a:xfrm>
            <a:off x="224589" y="1194911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orders by payment instalment and their respective count (Number of instalments pattern)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inst_duration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`target-sql-361009.TargetDS.payments`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payment_installments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inst_duration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230188" indent="42863" algn="just" rtl="0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indent="42863" algn="just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above two data points, interestingly Customers seem to prefer/paid lower instalment than dragging it too long.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sz="1800" b="1" i="0" u="none" strike="noStrike" dirty="0">
              <a:solidFill>
                <a:srgbClr val="1F4E79"/>
              </a:solidFill>
              <a:effectLst/>
              <a:latin typeface="Arial Rounded"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843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19D619-36FA-5672-F25F-8A34B777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88" y="1674925"/>
            <a:ext cx="5763587" cy="346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7912412-1811-D49F-85DA-B59FD4A98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54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8A1C5-E47B-587E-BFD4-72FD4BA5ECD6}"/>
              </a:ext>
            </a:extLst>
          </p:cNvPr>
          <p:cNvSpPr txBox="1"/>
          <p:nvPr/>
        </p:nvSpPr>
        <p:spPr>
          <a:xfrm>
            <a:off x="277299" y="1135744"/>
            <a:ext cx="4860758" cy="313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Orders Table</a:t>
            </a:r>
          </a:p>
          <a:p>
            <a:pPr rtl="0">
              <a:spcBef>
                <a:spcPts val="200"/>
              </a:spcBef>
              <a:spcAft>
                <a:spcPts val="0"/>
              </a:spcAft>
            </a:pPr>
            <a:endParaRPr lang="en-IN" sz="2000" b="1" dirty="0">
              <a:solidFill>
                <a:schemeClr val="accent2"/>
              </a:solidFill>
              <a:effectLst/>
            </a:endParaRP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orders from Orders table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ord_distinct_cnt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`target-sql-361009.TargetDS.orders`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1945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DA3169-6C06-DBB3-CDB6-A5EE66BA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8" y="3907973"/>
            <a:ext cx="4656889" cy="27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0520-687A-17CA-898C-3AE5872F9DA3}"/>
              </a:ext>
            </a:extLst>
          </p:cNvPr>
          <p:cNvSpPr txBox="1"/>
          <p:nvPr/>
        </p:nvSpPr>
        <p:spPr>
          <a:xfrm>
            <a:off x="6096000" y="1779963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orders and customers 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441FB8-19EE-FC7E-50D4-82830550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3954652"/>
            <a:ext cx="5209696" cy="26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28306FF-226F-6633-73A3-271DD8771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3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F173A9-581C-5A23-21A9-3479E906B8D9}"/>
              </a:ext>
            </a:extLst>
          </p:cNvPr>
          <p:cNvSpPr txBox="1"/>
          <p:nvPr/>
        </p:nvSpPr>
        <p:spPr>
          <a:xfrm>
            <a:off x="0" y="1222395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Order status and corresponding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order_status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order_status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7325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indicates 97% of the orders are delivered &amp; completed.</a:t>
            </a:r>
            <a:br>
              <a:rPr lang="en-IN" dirty="0"/>
            </a:br>
            <a:endParaRPr lang="en-US" dirty="0"/>
          </a:p>
        </p:txBody>
      </p:sp>
      <p:pic>
        <p:nvPicPr>
          <p:cNvPr id="2048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EE3996-2780-D46F-1FD1-C85F00E5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8" y="4696066"/>
            <a:ext cx="5696284" cy="181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9196-D7B5-7FDB-1A06-0622D561829D}"/>
              </a:ext>
            </a:extLst>
          </p:cNvPr>
          <p:cNvSpPr txBox="1"/>
          <p:nvPr/>
        </p:nvSpPr>
        <p:spPr>
          <a:xfrm>
            <a:off x="5791200" y="111760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b/w order delivery dates by customer &amp; carrier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date_diff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order_delivered_customer_date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order_delivered_carrier_date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DAY)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delivery_delay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delivery_delay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9FB6F9-6F91-9F4B-48F5-755BD546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173949"/>
            <a:ext cx="548640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AF2679A-48AC-6E66-9816-A23AD64A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41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6CDEF6-DB40-82A9-3078-C19C92BCCCDE}"/>
              </a:ext>
            </a:extLst>
          </p:cNvPr>
          <p:cNvSpPr txBox="1"/>
          <p:nvPr/>
        </p:nvSpPr>
        <p:spPr>
          <a:xfrm>
            <a:off x="-1" y="109220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b/w order delivery dates by customer &amp; carrier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date_diff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order_delivered_customer_date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DATE), CAST(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order_delivered_carrier_date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DATE), WEEK)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delivery_delay_inWeeks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delivery_delay_inWeeks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</p:txBody>
      </p:sp>
      <p:pic>
        <p:nvPicPr>
          <p:cNvPr id="21508" name="Picture 4" descr="A screenshot of a results report&#10;&#10;Description automatically generated">
            <a:extLst>
              <a:ext uri="{FF2B5EF4-FFF2-40B4-BE49-F238E27FC236}">
                <a16:creationId xmlns:a16="http://schemas.microsoft.com/office/drawing/2014/main" id="{8A14811D-4F9A-61AB-8B95-2D14648F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4222386"/>
            <a:ext cx="4759492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C2AC0-8B95-3346-9042-6B1FA4C9B3E4}"/>
              </a:ext>
            </a:extLst>
          </p:cNvPr>
          <p:cNvSpPr txBox="1"/>
          <p:nvPr/>
        </p:nvSpPr>
        <p:spPr>
          <a:xfrm>
            <a:off x="5794375" y="1117601"/>
            <a:ext cx="6096000" cy="525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duration from Order to Delivery dates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date_diff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order_delivered_customer_date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DATE), CAST(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DATE), WEEK)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order_to_delivery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order_to_delivery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230188" algn="just" rtl="0">
              <a:spcBef>
                <a:spcPts val="1400"/>
              </a:spcBef>
              <a:spcAft>
                <a:spcPts val="140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Cutive"/>
              </a:rPr>
              <a:t>Based on the above queries, it’s heartening to see the ‘Order to delivery’ is 30 weeks and there around % of orders with more than 20 weeks delivery duration, which is not good. </a:t>
            </a:r>
            <a:endParaRPr lang="en-IN" sz="2000" b="0" dirty="0">
              <a:solidFill>
                <a:srgbClr val="00B050"/>
              </a:solidFill>
              <a:effectLst/>
            </a:endParaRP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21510" name="Picture 6" descr="A screenshot of a results report&#10;&#10;Description automatically generated">
            <a:extLst>
              <a:ext uri="{FF2B5EF4-FFF2-40B4-BE49-F238E27FC236}">
                <a16:creationId xmlns:a16="http://schemas.microsoft.com/office/drawing/2014/main" id="{4E74564C-66BA-DF63-0304-1601CDA2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04" y="4989762"/>
            <a:ext cx="5362742" cy="18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9745947-F269-98BF-55B2-13D033BF7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 screenshot of a results report&#10;&#10;Description automatically generated">
            <a:extLst>
              <a:ext uri="{FF2B5EF4-FFF2-40B4-BE49-F238E27FC236}">
                <a16:creationId xmlns:a16="http://schemas.microsoft.com/office/drawing/2014/main" id="{C9F3C992-8E0D-B7EC-D26A-5E2E477C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04" y="5105877"/>
            <a:ext cx="5362742" cy="16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6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A3654F-D4C5-1BEE-E25D-5EDA71C53A62}"/>
              </a:ext>
            </a:extLst>
          </p:cNvPr>
          <p:cNvSpPr txBox="1"/>
          <p:nvPr/>
        </p:nvSpPr>
        <p:spPr>
          <a:xfrm>
            <a:off x="64168" y="1117601"/>
            <a:ext cx="603183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Month-wise Order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FORMAT_DATETIME("%B",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order_month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/>
            <a:br>
              <a:rPr lang="en-IN" dirty="0"/>
            </a:b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August is the top order month. August, May and July have more number of Orders. September is the lowest number of Orders.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2253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50D545-7D65-E99B-414E-5B1A307F2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9"/>
          <a:stretch/>
        </p:blipFill>
        <p:spPr bwMode="auto">
          <a:xfrm>
            <a:off x="293771" y="4910365"/>
            <a:ext cx="5526458" cy="17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8CA3B-C496-766C-6E38-00326741D0CC}"/>
              </a:ext>
            </a:extLst>
          </p:cNvPr>
          <p:cNvSpPr txBox="1"/>
          <p:nvPr/>
        </p:nvSpPr>
        <p:spPr>
          <a:xfrm>
            <a:off x="6031832" y="1117601"/>
            <a:ext cx="609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Day-wise Order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FORMAT_DATETIME("%a",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order_day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order_day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endParaRPr lang="en-IN" dirty="0"/>
          </a:p>
          <a:p>
            <a:pPr marL="27305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Surprisingly, the number of orders relatively seem to be less on week-ends compared to week-days, and Monday being the top order day.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2253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B7E96E-D247-3E7A-5990-E50E71CE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0"/>
          <a:stretch/>
        </p:blipFill>
        <p:spPr bwMode="auto">
          <a:xfrm>
            <a:off x="6160169" y="4910365"/>
            <a:ext cx="5903495" cy="17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7F937EA-96ED-63AB-2B19-56820667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1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974AD-F23E-AF71-B107-057183833941}"/>
              </a:ext>
            </a:extLst>
          </p:cNvPr>
          <p:cNvSpPr txBox="1"/>
          <p:nvPr/>
        </p:nvSpPr>
        <p:spPr>
          <a:xfrm>
            <a:off x="-87563" y="1117601"/>
            <a:ext cx="599487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of month with high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FORMAT_DATETIME("%d",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432FF"/>
              </a:solidFill>
              <a:effectLst/>
              <a:latin typeface="Cutive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Cutive"/>
              </a:rPr>
              <a:t>There doesn’t seem to be any pattern in terms of which date of a month more orders are placed, like salary week or mid week or anything like that.</a:t>
            </a:r>
            <a:endParaRPr lang="en-IN" sz="2000" b="0" dirty="0">
              <a:solidFill>
                <a:srgbClr val="00B050"/>
              </a:solidFill>
              <a:effectLst/>
            </a:endParaRPr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2355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754207-E2CB-744F-41BF-0E081DD9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5" y="4908884"/>
            <a:ext cx="6161170" cy="191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B6138-76DE-3CB0-9655-5B885EE98D54}"/>
              </a:ext>
            </a:extLst>
          </p:cNvPr>
          <p:cNvSpPr txBox="1"/>
          <p:nvPr/>
        </p:nvSpPr>
        <p:spPr>
          <a:xfrm>
            <a:off x="5907315" y="1117601"/>
            <a:ext cx="62711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days which recorded highest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FORMAT_DATETIME("%c",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rgbClr val="1F4E79"/>
              </a:solidFill>
              <a:latin typeface="Arial Rounded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day of the year with highest number of orders in a single day seems to be Aug 2</a:t>
            </a:r>
            <a:r>
              <a:rPr lang="en-IN" sz="2000" b="0" i="0" u="none" strike="noStrike" baseline="300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7612F6B-D469-1947-8E04-338C9EE99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63"/>
          <a:stretch/>
        </p:blipFill>
        <p:spPr bwMode="auto">
          <a:xfrm>
            <a:off x="6398462" y="4908885"/>
            <a:ext cx="5451304" cy="191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505654A-700F-3CB8-62CB-5D6DA63CB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3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4AC7CE-D0A4-1668-7482-CD28412DD249}"/>
              </a:ext>
            </a:extLst>
          </p:cNvPr>
          <p:cNvSpPr txBox="1"/>
          <p:nvPr/>
        </p:nvSpPr>
        <p:spPr>
          <a:xfrm>
            <a:off x="-1" y="1334730"/>
            <a:ext cx="6096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Year-wise count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EXTRACT(YEAR FROM DATE 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order_year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order_year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rgbClr val="1F4E79"/>
              </a:solidFill>
              <a:latin typeface="Arial Rounded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clear indication of how sales/e-commerce has increased over the years in Brazil. 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C6F5F21-E130-778F-E4A7-D95E01D3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9" y="1502467"/>
            <a:ext cx="6603999" cy="46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671FB9F-2EE6-DB21-25F1-D8519163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Content Placeholder 2">
            <a:extLst>
              <a:ext uri="{FF2B5EF4-FFF2-40B4-BE49-F238E27FC236}">
                <a16:creationId xmlns:a16="http://schemas.microsoft.com/office/drawing/2014/main" id="{1E028F74-3CE9-9E79-64F7-4931885C3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104288"/>
              </p:ext>
            </p:extLst>
          </p:nvPr>
        </p:nvGraphicFramePr>
        <p:xfrm>
          <a:off x="5573485" y="317500"/>
          <a:ext cx="6067651" cy="630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56" name="Picture 32" descr="Overview Stock Illustrations – 46,187 Overview Stock Illustrations, Vectors  &amp; Clipart - Dreamstime">
            <a:extLst>
              <a:ext uri="{FF2B5EF4-FFF2-40B4-BE49-F238E27FC236}">
                <a16:creationId xmlns:a16="http://schemas.microsoft.com/office/drawing/2014/main" id="{6A727FF1-05E6-4B3A-2FBB-F56BB3F5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098"/>
            <a:ext cx="5565545" cy="18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51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49F16-22C3-036B-F77F-45DFE07FFA78}"/>
              </a:ext>
            </a:extLst>
          </p:cNvPr>
          <p:cNvSpPr txBox="1"/>
          <p:nvPr/>
        </p:nvSpPr>
        <p:spPr>
          <a:xfrm>
            <a:off x="208547" y="1073730"/>
            <a:ext cx="6096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Reviews Table</a:t>
            </a:r>
            <a:endParaRPr lang="en-IN" sz="2000" b="1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days which recorded highest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FORMAT_DATETIME("%c",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day_of_month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/>
            <a:br>
              <a:rPr lang="en-IN" sz="2800" dirty="0"/>
            </a:b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day of the year with highest number of orders in a single day seems to be Aug 2</a:t>
            </a:r>
            <a:r>
              <a:rPr lang="en-IN" sz="2000" b="0" i="0" u="none" strike="noStrike" baseline="300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dirty="0"/>
            </a:br>
            <a:endParaRPr lang="en-US" dirty="0"/>
          </a:p>
        </p:txBody>
      </p:sp>
      <p:pic>
        <p:nvPicPr>
          <p:cNvPr id="25602" name="Picture 2" descr="A screenshot of a data report&#10;&#10;Description automatically generated">
            <a:extLst>
              <a:ext uri="{FF2B5EF4-FFF2-40B4-BE49-F238E27FC236}">
                <a16:creationId xmlns:a16="http://schemas.microsoft.com/office/drawing/2014/main" id="{C8139D92-C0CE-B42C-6510-65BEFF912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48"/>
          <a:stretch/>
        </p:blipFill>
        <p:spPr bwMode="auto">
          <a:xfrm>
            <a:off x="360996" y="5214325"/>
            <a:ext cx="5156294" cy="14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4C6B44-F58E-536A-DE05-474754A70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0" y="-43870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2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4A586-9930-816D-CB00-53C30BD0FF3F}"/>
              </a:ext>
            </a:extLst>
          </p:cNvPr>
          <p:cNvSpPr txBox="1"/>
          <p:nvPr/>
        </p:nvSpPr>
        <p:spPr>
          <a:xfrm>
            <a:off x="500362" y="1551563"/>
            <a:ext cx="6096000" cy="4088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Reviews Table</a:t>
            </a:r>
          </a:p>
          <a:p>
            <a:pPr rtl="0">
              <a:spcBef>
                <a:spcPts val="200"/>
              </a:spcBef>
              <a:spcAft>
                <a:spcPts val="0"/>
              </a:spcAft>
            </a:pPr>
            <a:endParaRPr lang="en-IN" sz="2000" b="1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top review scores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review_score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`target-sql-361009.TargetDS.order_reviews`</a:t>
            </a:r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review_score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</a:t>
            </a:r>
          </a:p>
          <a:p>
            <a:pPr marL="457200"/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57% of the total orders have got top review score and 11% has got low review score. 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0" dirty="0">
              <a:effectLst/>
            </a:endParaRPr>
          </a:p>
        </p:txBody>
      </p:sp>
      <p:pic>
        <p:nvPicPr>
          <p:cNvPr id="266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87BC26-7304-348F-5B4B-75CD33E3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62" y="1953570"/>
            <a:ext cx="5406952" cy="295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19E439-072D-3F12-FC62-83EC4416E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9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F25F8-C7E3-C830-8DA2-F1781E996794}"/>
              </a:ext>
            </a:extLst>
          </p:cNvPr>
          <p:cNvSpPr txBox="1"/>
          <p:nvPr/>
        </p:nvSpPr>
        <p:spPr>
          <a:xfrm>
            <a:off x="214229" y="1117601"/>
            <a:ext cx="6096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Table</a:t>
            </a:r>
            <a:endParaRPr lang="en-IN" sz="2000" b="1" dirty="0"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Products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 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276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4243BC-79AB-1C71-3EAF-3ACA626DE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8" y="3429001"/>
            <a:ext cx="5522399" cy="33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CCF41-401E-FB4F-3D57-4B9E30C52024}"/>
              </a:ext>
            </a:extLst>
          </p:cNvPr>
          <p:cNvSpPr txBox="1"/>
          <p:nvPr/>
        </p:nvSpPr>
        <p:spPr>
          <a:xfrm>
            <a:off x="5950857" y="1295082"/>
            <a:ext cx="6241143" cy="43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Product Categories in terms of count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 </a:t>
            </a: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rgbClr val="1F4E79"/>
              </a:solidFill>
              <a:latin typeface="Arial Rounded"/>
            </a:endParaRPr>
          </a:p>
          <a:p>
            <a:pPr marL="230188" algn="just" rtl="0">
              <a:spcBef>
                <a:spcPts val="1400"/>
              </a:spcBef>
              <a:spcAft>
                <a:spcPts val="140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3 product categories with more number of products are ‘bed table bath’, ‘sports’, and ‘furniture’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dirty="0"/>
            </a:br>
            <a:endParaRPr lang="en-IN" b="0" dirty="0">
              <a:effectLst/>
            </a:endParaRPr>
          </a:p>
          <a:p>
            <a:endParaRPr lang="en-US" dirty="0"/>
          </a:p>
        </p:txBody>
      </p:sp>
      <p:pic>
        <p:nvPicPr>
          <p:cNvPr id="2765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8FF895-8A3F-2A14-5294-938F056B4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4"/>
          <a:stretch/>
        </p:blipFill>
        <p:spPr bwMode="auto">
          <a:xfrm>
            <a:off x="6310229" y="4744636"/>
            <a:ext cx="5620514" cy="193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B9C893E-FBF3-CD55-D243-BEE8E7FAF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053A2-71E2-71AB-4CE1-84D365A02C47}"/>
              </a:ext>
            </a:extLst>
          </p:cNvPr>
          <p:cNvSpPr txBox="1"/>
          <p:nvPr/>
        </p:nvSpPr>
        <p:spPr>
          <a:xfrm>
            <a:off x="15817" y="1117601"/>
            <a:ext cx="631241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categories with more number of orders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 prod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`target-sql-361009.TargetDS.order_items`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prod.product_id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order_item.product_id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230188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9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 3 product categories with more number of orders are ‘bed table bath’, ‘health beauty’ and ‘sports’.</a:t>
            </a:r>
            <a:endParaRPr lang="en-IN" sz="19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31752B-FF92-9146-3F36-251C42DD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27"/>
          <a:stretch/>
        </p:blipFill>
        <p:spPr bwMode="auto">
          <a:xfrm>
            <a:off x="15817" y="5283759"/>
            <a:ext cx="6080182" cy="145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74EB7-8B79-3529-5243-34FC02397B09}"/>
              </a:ext>
            </a:extLst>
          </p:cNvPr>
          <p:cNvSpPr txBox="1"/>
          <p:nvPr/>
        </p:nvSpPr>
        <p:spPr>
          <a:xfrm>
            <a:off x="6095999" y="852811"/>
            <a:ext cx="6080184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categories with less number of orders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IN" sz="19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 prod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`target-sql-361009.TargetDS.order_items`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prod.product_id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order_item.product_id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rtl="0">
              <a:spcBef>
                <a:spcPts val="0"/>
              </a:spcBef>
              <a:spcAft>
                <a:spcPts val="0"/>
              </a:spcAft>
            </a:pPr>
            <a:endParaRPr lang="en-IN" sz="1900" b="1" dirty="0">
              <a:solidFill>
                <a:srgbClr val="1F4E79"/>
              </a:solidFill>
              <a:latin typeface="Arial Rounded"/>
            </a:endParaRPr>
          </a:p>
          <a:p>
            <a:pPr marL="230188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Insurance and Services and Children’s Fashion Clothing  are the product categories with less number of orders.</a:t>
            </a:r>
            <a:endParaRPr lang="en-IN" sz="19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506826-F997-7777-6EE3-D2C60072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98"/>
          <a:stretch/>
        </p:blipFill>
        <p:spPr bwMode="auto">
          <a:xfrm>
            <a:off x="6549535" y="5740400"/>
            <a:ext cx="5308636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986D008-A5F0-D356-A833-D01B138CE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3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3AD225-0AA5-F14B-880E-4B5377BD0F7D}"/>
              </a:ext>
            </a:extLst>
          </p:cNvPr>
          <p:cNvSpPr txBox="1"/>
          <p:nvPr/>
        </p:nvSpPr>
        <p:spPr>
          <a:xfrm>
            <a:off x="-2875" y="1117601"/>
            <a:ext cx="609887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Product Categories with high number of Photos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prod_cnt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 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endParaRPr lang="en-IN" sz="1900" b="0" i="0" u="none" strike="noStrike" dirty="0">
              <a:solidFill>
                <a:srgbClr val="0432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/>
            <a:r>
              <a:rPr lang="en-IN" sz="19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‘Toys’ has only one product, the number of product images are high. Similarly we can see babies and pet products have more photos.</a:t>
            </a:r>
            <a:endParaRPr lang="en-US" sz="19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DFB310-89D2-1596-4750-47C3CCD6C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7"/>
          <a:stretch/>
        </p:blipFill>
        <p:spPr bwMode="auto">
          <a:xfrm>
            <a:off x="72570" y="4714968"/>
            <a:ext cx="6095999" cy="20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3AC80-91BA-21BB-31FD-1D9BC291A087}"/>
              </a:ext>
            </a:extLst>
          </p:cNvPr>
          <p:cNvSpPr txBox="1"/>
          <p:nvPr/>
        </p:nvSpPr>
        <p:spPr>
          <a:xfrm>
            <a:off x="5776960" y="1117601"/>
            <a:ext cx="6124754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categories that don’t have photo images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prod_cnt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`target-sql-361009.TargetDS.products` 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9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product_photos_qty</a:t>
            </a:r>
            <a:endParaRPr lang="en-IN" sz="19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10</a:t>
            </a:r>
          </a:p>
          <a:p>
            <a:pPr marL="457200"/>
            <a:endParaRPr lang="en-IN" sz="1900" b="0" i="1" u="none" strike="noStrike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19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query has returned with zero which indicates all the products have </a:t>
            </a:r>
            <a:r>
              <a:rPr lang="en-IN" sz="1900" b="0" i="0" u="none" strike="noStrike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atleast</a:t>
            </a:r>
            <a:r>
              <a:rPr lang="en-IN" sz="19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product image. </a:t>
            </a:r>
            <a:endParaRPr lang="en-IN" sz="19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20D5F2A-C65B-B253-B781-E8C0722B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7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75976C-0AE1-871F-18A4-3AA3963DFF7B}"/>
              </a:ext>
            </a:extLst>
          </p:cNvPr>
          <p:cNvSpPr txBox="1"/>
          <p:nvPr/>
        </p:nvSpPr>
        <p:spPr>
          <a:xfrm>
            <a:off x="0" y="1424848"/>
            <a:ext cx="60988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trend by month</a:t>
            </a:r>
          </a:p>
          <a:p>
            <a:pPr marL="228600" fontAlgn="base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FORMAT_DATETIME("%B", DATETIME(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order_purchase_timestamp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customer_state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`target-sql-361009.TargetDS.orders`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`target-sql-361009.TargetDS.customers`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ord.customer_id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cust.customer_id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order_month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customer_state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12</a:t>
            </a: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Picture 4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CC31CD2D-2DFF-4EB6-9916-0DA3C15DA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56" y="1424848"/>
            <a:ext cx="6241143" cy="42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E1C8324-0693-BE56-ADBE-87C6A16BD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73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VU students have the chance to solve real-world business problems in Target  Case Study Competition | E-News | West Virginia University">
            <a:extLst>
              <a:ext uri="{FF2B5EF4-FFF2-40B4-BE49-F238E27FC236}">
                <a16:creationId xmlns:a16="http://schemas.microsoft.com/office/drawing/2014/main" id="{F9EA675A-E0B8-1880-AF43-85C162D29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3" t="968" r="20141" b="-968"/>
          <a:stretch/>
        </p:blipFill>
        <p:spPr bwMode="auto">
          <a:xfrm>
            <a:off x="174171" y="0"/>
            <a:ext cx="2133600" cy="22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porate multipurpose business case study design Vector Image">
            <a:extLst>
              <a:ext uri="{FF2B5EF4-FFF2-40B4-BE49-F238E27FC236}">
                <a16:creationId xmlns:a16="http://schemas.microsoft.com/office/drawing/2014/main" id="{33FBF7EC-8B5C-0719-5DB7-40693F0C2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t="4924" r="5618" b="82357"/>
          <a:stretch/>
        </p:blipFill>
        <p:spPr bwMode="auto">
          <a:xfrm>
            <a:off x="2307771" y="0"/>
            <a:ext cx="9797143" cy="22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ail Case Study: Why Target stores failed in Canada">
            <a:extLst>
              <a:ext uri="{FF2B5EF4-FFF2-40B4-BE49-F238E27FC236}">
                <a16:creationId xmlns:a16="http://schemas.microsoft.com/office/drawing/2014/main" id="{86FFE4FB-A189-58F9-FDA9-E62317ED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2" y="2249714"/>
            <a:ext cx="10784115" cy="44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23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75EE-35AA-2707-3918-6A0585AD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652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Business Case Study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645C34-2658-95A9-BA15-87591C07F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098399"/>
              </p:ext>
            </p:extLst>
          </p:nvPr>
        </p:nvGraphicFramePr>
        <p:xfrm>
          <a:off x="838199" y="1825624"/>
          <a:ext cx="11092543" cy="486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Insights Reviews 2024: Details, Pricing, &amp; Features | G2">
            <a:extLst>
              <a:ext uri="{FF2B5EF4-FFF2-40B4-BE49-F238E27FC236}">
                <a16:creationId xmlns:a16="http://schemas.microsoft.com/office/drawing/2014/main" id="{C34ABE38-9A2F-2312-6E4D-9B668CE6B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9" b="23521"/>
          <a:stretch/>
        </p:blipFill>
        <p:spPr bwMode="auto">
          <a:xfrm>
            <a:off x="609600" y="1086529"/>
            <a:ext cx="3484483" cy="7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74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3FC19-E364-7CF1-878F-F49779D99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27132"/>
              </p:ext>
            </p:extLst>
          </p:nvPr>
        </p:nvGraphicFramePr>
        <p:xfrm>
          <a:off x="399142" y="-645885"/>
          <a:ext cx="11393715" cy="641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513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9AAEF59-D6C5-6136-6AF0-644A72B58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22298"/>
              </p:ext>
            </p:extLst>
          </p:nvPr>
        </p:nvGraphicFramePr>
        <p:xfrm>
          <a:off x="404875" y="-595085"/>
          <a:ext cx="11612954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5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26190-78B4-09AD-E838-1A8CA4A6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70856"/>
            <a:ext cx="10199914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7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FDE9C5-4F4C-CD31-2359-AF188681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05E9-20F0-DE14-482B-CAFBAD6F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20" y="359223"/>
            <a:ext cx="6002110" cy="1233714"/>
          </a:xfrm>
        </p:spPr>
        <p:txBody>
          <a:bodyPr>
            <a:normAutofit/>
          </a:bodyPr>
          <a:lstStyle/>
          <a:p>
            <a:r>
              <a:rPr lang="en-IN" sz="4000" b="1" u="sng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IN" sz="4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3906-DA7B-1B51-6051-3F8F1883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6" y="1241493"/>
            <a:ext cx="7149326" cy="4804229"/>
          </a:xfrm>
        </p:spPr>
        <p:txBody>
          <a:bodyPr>
            <a:no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IN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States like Acre (AC), Amazonas (AM), Bahia (BA) are with less number of Customers. Target can increase the number of Sellers to attract more customers and more orders.</a:t>
            </a:r>
          </a:p>
          <a:p>
            <a:pPr marL="342900" lvl="0" indent="-342900">
              <a:tabLst>
                <a:tab pos="457200" algn="l"/>
              </a:tabLst>
            </a:pP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such above States &amp; Cities, Target can come up with seasonal promotions and increase Customer count.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location/ region where UPI payment is not used, Target can check and provide the options appropriately.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location where voucher payment type is not/less used, probably Target can give voucher promotions.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a particular state/city is not/less using the instalment type means, probably the given duration of 2 years may not be suffice. Target can try to increase the instalment duration and see if it attracts more customers.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12 recommendations to address the information dystopia - Poynter">
            <a:extLst>
              <a:ext uri="{FF2B5EF4-FFF2-40B4-BE49-F238E27FC236}">
                <a16:creationId xmlns:a16="http://schemas.microsoft.com/office/drawing/2014/main" id="{D0075A38-0AF9-4021-898F-32FEE2E4C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6" b="2"/>
          <a:stretch/>
        </p:blipFill>
        <p:spPr bwMode="auto">
          <a:xfrm>
            <a:off x="7265442" y="806065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33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DC0A-888B-D19B-21F8-04E17C19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07" y="-29029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 b="1" u="sng" kern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40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87FD-EFED-2E90-9E54-452CDF86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6396"/>
            <a:ext cx="7381558" cy="4978400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Customers who make frequent purchases – recognize them with rewards</a:t>
            </a:r>
            <a:r>
              <a:rPr lang="en-IN" sz="32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privileges.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Target can come up with promotions for the months like September, where Sales is low.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Freight charges are really high for few orders which certainly need to be looked at and can be reduced.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to delivery duration is seemingly high for few orders which certainly must be sorted out.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‘Insurance and Services’, ‘Children’s Fashion Clothing’, ‘PC Gamer’ are the product categories with less sales, which is an area of opportunity to improve</a:t>
            </a: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endParaRPr lang="en-IN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tabLst>
                <a:tab pos="457200" algn="l"/>
              </a:tabLst>
            </a:pPr>
            <a:r>
              <a:rPr lang="en-IN" sz="3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11% or Orders with low review scores. Target must review these scores and improve based on user comments.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6" name="Picture 4" descr="12 recommendations to address the information dystopia - Poynter">
            <a:extLst>
              <a:ext uri="{FF2B5EF4-FFF2-40B4-BE49-F238E27FC236}">
                <a16:creationId xmlns:a16="http://schemas.microsoft.com/office/drawing/2014/main" id="{550851A2-1CA4-F6E1-E312-8D370A6D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6" b="2"/>
          <a:stretch/>
        </p:blipFill>
        <p:spPr bwMode="auto">
          <a:xfrm>
            <a:off x="7071017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0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Statistics PowerPoint Template and Google Slides">
            <a:extLst>
              <a:ext uri="{FF2B5EF4-FFF2-40B4-BE49-F238E27FC236}">
                <a16:creationId xmlns:a16="http://schemas.microsoft.com/office/drawing/2014/main" id="{2D89008C-0082-E4CC-F177-70D2E188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3" y="1063765"/>
            <a:ext cx="8620133" cy="47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8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844C7F-C165-C2FB-8338-B9C8BFD7F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" b="1"/>
          <a:stretch/>
        </p:blipFill>
        <p:spPr bwMode="auto">
          <a:xfrm>
            <a:off x="6095999" y="1300165"/>
            <a:ext cx="5948962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39AD2E2-A2E5-5A25-7689-AC02EEE23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63D-115E-50E2-B1FE-BCDC717354ED}"/>
              </a:ext>
            </a:extLst>
          </p:cNvPr>
          <p:cNvSpPr txBox="1">
            <a:spLocks/>
          </p:cNvSpPr>
          <p:nvPr/>
        </p:nvSpPr>
        <p:spPr>
          <a:xfrm>
            <a:off x="244847" y="1544416"/>
            <a:ext cx="5704114" cy="48672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Table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 10 States by Customers count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</a:t>
            </a:r>
            <a:endParaRPr lang="en-US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defTabSz="45720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en-US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customer_state</a:t>
            </a: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US" altLang="en-US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altLang="en-US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cust_count</a:t>
            </a:r>
            <a:endParaRPr lang="en-US" alt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defTabSz="45720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`target-sql-361009.TargetDS.customers` </a:t>
            </a:r>
          </a:p>
          <a:p>
            <a:pPr marL="457200" indent="0" defTabSz="45720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altLang="en-US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customer_state</a:t>
            </a:r>
            <a:endParaRPr lang="en-US" altLang="en-US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defTabSz="457200" fontAlgn="base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altLang="en-US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cust_count</a:t>
            </a:r>
            <a:r>
              <a:rPr lang="en-US" altLang="en-US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states of San Paulo and Rio de </a:t>
            </a:r>
            <a:r>
              <a:rPr lang="en-US" alt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more Customers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4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E646A5-77BC-E2BE-2454-EEBBD742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06" y="1366634"/>
            <a:ext cx="6308738" cy="51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B629-DDA5-5527-C9F1-80725CE5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30" y="2177143"/>
            <a:ext cx="5659676" cy="4343730"/>
          </a:xfrm>
        </p:spPr>
        <p:txBody>
          <a:bodyPr>
            <a:noAutofit/>
          </a:bodyPr>
          <a:lstStyle/>
          <a:p>
            <a:pPr mar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2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Sellers Table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Cities with high number of Sellers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IN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defTabSz="45720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 indent="0" defTabSz="45720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`target-sql-361009.TargetDS.sellers`</a:t>
            </a:r>
          </a:p>
          <a:p>
            <a:pPr marL="457200" indent="0" defTabSz="45720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0" defTabSz="457200">
              <a:spcBef>
                <a:spcPts val="0"/>
              </a:spcBef>
              <a:buNone/>
            </a:pP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 of San Paulo, Curitiba and Rio continue to be on top even in terms of Sellers count. 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DCEA3D-6EFD-072D-22F4-B3AB512C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6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screenshot of a results table&#10;&#10;Description automatically generated">
            <a:extLst>
              <a:ext uri="{FF2B5EF4-FFF2-40B4-BE49-F238E27FC236}">
                <a16:creationId xmlns:a16="http://schemas.microsoft.com/office/drawing/2014/main" id="{0CD7DC50-CB8C-A5F5-BF06-040CFA6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7762" y="1498844"/>
            <a:ext cx="6312847" cy="501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77969-A358-8967-3AB4-6D85C6677012}"/>
              </a:ext>
            </a:extLst>
          </p:cNvPr>
          <p:cNvSpPr txBox="1"/>
          <p:nvPr/>
        </p:nvSpPr>
        <p:spPr>
          <a:xfrm>
            <a:off x="0" y="1345611"/>
            <a:ext cx="54363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Cities of Sellers with high number of Orders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`target-sql-361009.TargetDS.sellers`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`target-sql-361009.TargetDS.order_items`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order_item.seller_id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Rio has more number of Sellers, but recorded less number of Orders as compared to other cities.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AF61C-BCB8-F72A-06BE-7EDBB1ECA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0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BF326C-4982-E9FD-BA9B-5B1319E9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9A3214-EACF-47D0-7B1B-2B6AD14A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9600" y="1670306"/>
            <a:ext cx="6296149" cy="464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88C65C-8C34-F2F9-FC5D-8F231A57F164}"/>
              </a:ext>
            </a:extLst>
          </p:cNvPr>
          <p:cNvSpPr txBox="1"/>
          <p:nvPr/>
        </p:nvSpPr>
        <p:spPr>
          <a:xfrm>
            <a:off x="160865" y="1670306"/>
            <a:ext cx="552873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Cities with low number of Sellers their respective count of Orders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sz="2000" b="1" i="0" u="none" strike="noStrike" dirty="0">
              <a:solidFill>
                <a:srgbClr val="1F4E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sel_cnt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count(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order_cnt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`target-sql-361009.TargetDS.sellers`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b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order_item.seller_id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IN" sz="2000" i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seller_city</a:t>
            </a:r>
            <a:endParaRPr lang="en-IN" sz="2000" i="1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IN" sz="2000" b="0" i="0" u="none" strike="noStrike" dirty="0">
              <a:solidFill>
                <a:srgbClr val="0432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cities with low count of Sellers have also resulted in low number of Orders</a:t>
            </a:r>
            <a:endParaRPr lang="en-IN" sz="2000" b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2C8C2-9F11-A9E6-1496-8E2D2DD14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26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66CCDB-1B57-1417-A2BB-5AC7B7741BD1}"/>
              </a:ext>
            </a:extLst>
          </p:cNvPr>
          <p:cNvSpPr txBox="1"/>
          <p:nvPr/>
        </p:nvSpPr>
        <p:spPr>
          <a:xfrm>
            <a:off x="101600" y="1490514"/>
            <a:ext cx="62027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States of Sellers with high number of Customers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</a:pPr>
            <a:endParaRPr lang="en-IN" sz="200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seller_state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sel_cnt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count(distinct(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cust_cnt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`target-sql-361009.TargetDS.sellers`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`target-sql-361009.TargetDS.order_items`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sel.seller_id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order_item.seller_id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`target-sql-361009.TargetDS.orders`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order_item.order_id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ord.order_id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seller_state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i="1" u="none" strike="noStrike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cust_cnt</a:t>
            </a:r>
            <a:r>
              <a:rPr lang="en-IN" sz="2000" i="1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DESC LIMIT 10</a:t>
            </a:r>
            <a:endParaRPr lang="en-IN" sz="20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0" i="0" u="none" strike="noStrike" dirty="0">
              <a:solidFill>
                <a:srgbClr val="0432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states with high number of Sellers also seem to have high number of Customers.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A screenshot of a data report&#10;&#10;Description automatically generated">
            <a:extLst>
              <a:ext uri="{FF2B5EF4-FFF2-40B4-BE49-F238E27FC236}">
                <a16:creationId xmlns:a16="http://schemas.microsoft.com/office/drawing/2014/main" id="{4095A15B-C035-6779-1AFF-E51EC1AE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18" y="1824184"/>
            <a:ext cx="5515601" cy="41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05969-662D-A3AF-B454-E59316F2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83" b="35412"/>
          <a:stretch/>
        </p:blipFill>
        <p:spPr bwMode="auto">
          <a:xfrm>
            <a:off x="-1" y="1"/>
            <a:ext cx="121920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1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4212</Words>
  <Application>Microsoft Macintosh PowerPoint</Application>
  <PresentationFormat>Widescreen</PresentationFormat>
  <Paragraphs>482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Rounded</vt:lpstr>
      <vt:lpstr>Calibri</vt:lpstr>
      <vt:lpstr>Calibri Light</vt:lpstr>
      <vt:lpstr>Cutive</vt:lpstr>
      <vt:lpstr>Office Theme</vt:lpstr>
      <vt:lpstr>Target  Brazil Business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Business Case Study</vt:lpstr>
      <vt:lpstr>PowerPoint Presentation</vt:lpstr>
      <vt:lpstr>PowerPoint Presentation</vt:lpstr>
      <vt:lpstr>Recommendations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Target Business Case </dc:title>
  <dc:creator>Asha Repsol</dc:creator>
  <cp:lastModifiedBy>Asha Repsol</cp:lastModifiedBy>
  <cp:revision>9</cp:revision>
  <dcterms:created xsi:type="dcterms:W3CDTF">2024-01-19T17:27:48Z</dcterms:created>
  <dcterms:modified xsi:type="dcterms:W3CDTF">2024-01-22T03:38:22Z</dcterms:modified>
</cp:coreProperties>
</file>