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hyperlink" Target="https://play.google.com/store/apps/developer?id=WOW+solutions&amp;gl=US" TargetMode="External"/><Relationship Id="rId3" Type="http://schemas.openxmlformats.org/officeDocument/2006/relationships/hyperlink" Target="https://www.reddit.com/r/AndroidGaming/comments/kl37lh/playing_world_of_warcraft_on_my_android/" TargetMode="External"/><Relationship Id="rId2" Type="http://schemas.openxmlformats.org/officeDocument/2006/relationships/hyperlink" Target="https://play.google.com/store/apps/details?id=com.wowsolution.android" TargetMode="Externa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techjury.net/blog/android-market-share/" TargetMode="External"/><Relationship Id="rId2" Type="http://schemas.openxmlformats.org/officeDocument/2006/relationships/hyperlink" Target="https://www.statista.com/statistics/272698/global-market-share-held-by-mobile-operating-systems-since-2009/" TargetMode="Externa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010535" y="2067560"/>
            <a:ext cx="8493125" cy="508635"/>
          </a:xfrm>
          <a:prstGeom prst="rect">
            <a:avLst/>
          </a:prstGeom>
        </p:spPr>
        <p:txBody>
          <a:bodyPr vert="horz" wrap="square" lIns="0" tIns="16510" rIns="0" bIns="0" rtlCol="0">
            <a:spAutoFit/>
          </a:bodyPr>
          <a:lstStyle/>
          <a:p>
            <a:pPr marL="3213735">
              <a:lnSpc>
                <a:spcPct val="100000"/>
              </a:lnSpc>
              <a:spcBef>
                <a:spcPts val="130"/>
              </a:spcBef>
            </a:pPr>
            <a:r>
              <a:rPr lang="en-IN" spc="15" dirty="0"/>
              <a:t>A.MERLIN  MAHIMA</a:t>
            </a:r>
            <a:endParaRPr lang="en-IN" spc="15" dirty="0"/>
          </a:p>
        </p:txBody>
      </p:sp>
      <p:sp>
        <p:nvSpPr>
          <p:cNvPr id="8" name="object 8"/>
          <p:cNvSpPr txBox="1"/>
          <p:nvPr/>
        </p:nvSpPr>
        <p:spPr>
          <a:xfrm>
            <a:off x="5029200" y="2895600"/>
            <a:ext cx="5575935" cy="1921510"/>
          </a:xfrm>
          <a:prstGeom prst="rect">
            <a:avLst/>
          </a:prstGeom>
        </p:spPr>
        <p:txBody>
          <a:bodyPr vert="horz" wrap="square" lIns="0" tIns="12700" rIns="0" bIns="0" rtlCol="0">
            <a:noAutofit/>
          </a:bodyPr>
          <a:lstStyle/>
          <a:p>
            <a:pPr marL="12700">
              <a:lnSpc>
                <a:spcPct val="100000"/>
              </a:lnSpc>
              <a:spcBef>
                <a:spcPts val="100"/>
              </a:spcBef>
            </a:pPr>
            <a:r>
              <a:rPr lang="en-IN" sz="2400">
                <a:latin typeface="Trebuchet MS" panose="020B0603020202020204"/>
                <a:cs typeface="Trebuchet MS" panose="020B0603020202020204"/>
              </a:rPr>
              <a:t>                 ANDRIOD MARKET </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          ON GOOGLE PLAY STORE APPS</a:t>
            </a:r>
            <a:endParaRPr lang="en-IN" sz="2400">
              <a:latin typeface="Trebuchet MS" panose="020B0603020202020204"/>
              <a:cs typeface="Trebuchet MS" panose="020B0603020202020204"/>
            </a:endParaRPr>
          </a:p>
          <a:p>
            <a:pPr marL="12700">
              <a:lnSpc>
                <a:spcPct val="100000"/>
              </a:lnSpc>
              <a:spcBef>
                <a:spcPts val="100"/>
              </a:spcBef>
            </a:pP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            USING SEARCH ALGORITHM</a:t>
            </a:r>
            <a:endParaRPr lang="en-IN" sz="2400">
              <a:latin typeface="Trebuchet MS" panose="020B0603020202020204"/>
              <a:cs typeface="Trebuchet MS" panose="020B0603020202020204"/>
            </a:endParaRPr>
          </a:p>
          <a:p>
            <a:pPr marL="12700">
              <a:lnSpc>
                <a:spcPct val="100000"/>
              </a:lnSpc>
              <a:spcBef>
                <a:spcPts val="100"/>
              </a:spcBef>
            </a:pPr>
            <a:r>
              <a:rPr lang="en-IN" sz="2400">
                <a:latin typeface="Trebuchet MS" panose="020B0603020202020204"/>
                <a:cs typeface="Trebuchet MS" panose="020B0603020202020204"/>
              </a:rPr>
              <a:t>                    (PAGERANK)</a:t>
            </a:r>
            <a:endParaRPr lang="en-IN" sz="2400">
              <a:latin typeface="Trebuchet MS" panose="020B0603020202020204"/>
              <a:cs typeface="Trebuchet MS" panose="020B0603020202020204"/>
            </a:endParaRPr>
          </a:p>
          <a:p>
            <a:pPr marL="12700">
              <a:lnSpc>
                <a:spcPct val="100000"/>
              </a:lnSpc>
              <a:spcBef>
                <a:spcPts val="100"/>
              </a:spcBef>
            </a:pPr>
            <a:endParaRPr lang="en-IN"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52474" y="5943600"/>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a:latin typeface="Trebuchet MS" panose="020B0603020202020204"/>
              <a:cs typeface="Trebuchet MS" panose="020B0603020202020204"/>
            </a:endParaRPr>
          </a:p>
        </p:txBody>
      </p:sp>
      <p:sp>
        <p:nvSpPr>
          <p:cNvPr id="10" name="Text Box 9"/>
          <p:cNvSpPr txBox="1"/>
          <p:nvPr/>
        </p:nvSpPr>
        <p:spPr>
          <a:xfrm>
            <a:off x="632460" y="1029970"/>
            <a:ext cx="9674860" cy="4803775"/>
          </a:xfrm>
          <a:prstGeom prst="rect">
            <a:avLst/>
          </a:prstGeom>
          <a:noFill/>
        </p:spPr>
        <p:txBody>
          <a:bodyPr wrap="square" rtlCol="0" anchor="t">
            <a:noAutofit/>
          </a:bodyPr>
          <a:p>
            <a:r>
              <a:rPr lang="en-US"/>
              <a:t>Average rating of (active) apps on Google Play Store is 4.17.</a:t>
            </a:r>
            <a:endParaRPr lang="en-US"/>
          </a:p>
          <a:p>
            <a:endParaRPr lang="en-US"/>
          </a:p>
          <a:p>
            <a:r>
              <a:rPr lang="en-US"/>
              <a:t>Users prefer to pay for apps that are light-weighted. Thus, a paid app that is bulky may not perform well in the market.</a:t>
            </a:r>
            <a:endParaRPr lang="en-US"/>
          </a:p>
          <a:p>
            <a:endParaRPr lang="en-US"/>
          </a:p>
          <a:p>
            <a:r>
              <a:rPr lang="en-US"/>
              <a:t>Most of the top rated apps are optimally sized between ~2MB to ~40MB - neither too light nor too heavy.</a:t>
            </a:r>
            <a:endParaRPr lang="en-US"/>
          </a:p>
          <a:p>
            <a:endParaRPr lang="en-US"/>
          </a:p>
          <a:p>
            <a:r>
              <a:rPr lang="en-US"/>
              <a:t>Most of the top rated apps are optimally priced between ~1\$ to ~30\$ - neither too cheap nor too expensive.</a:t>
            </a:r>
            <a:endParaRPr lang="en-US"/>
          </a:p>
          <a:p>
            <a:endParaRPr lang="en-US"/>
          </a:p>
          <a:p>
            <a:r>
              <a:rPr lang="en-US"/>
              <a:t>Medical and Family apps are the most expensive and even extend upto 80\$.</a:t>
            </a:r>
            <a:endParaRPr lang="en-US"/>
          </a:p>
          <a:p>
            <a:r>
              <a:rPr lang="en-US"/>
              <a:t>Users tend to download a given app more if it has been reviewed by a large number of people.</a:t>
            </a:r>
            <a:endParaRPr lang="en-US"/>
          </a:p>
          <a:p>
            <a:endParaRPr lang="en-US"/>
          </a:p>
          <a:p>
            <a:r>
              <a:rPr lang="en-US"/>
              <a:t>Health and Fitness apps receive more than 85% positive reviews. Game and Social apps receive mixed feedback - 50% positive and 50% negative.</a:t>
            </a:r>
            <a:endParaRPr lang="en-US"/>
          </a:p>
          <a:p>
            <a:r>
              <a:rPr lang="en-US"/>
              <a:t>Users are more grim and harsh while reviewing free apps than paid apps</a:t>
            </a:r>
            <a:endParaRPr lang="en-US"/>
          </a:p>
        </p:txBody>
      </p:sp>
      <p:sp>
        <p:nvSpPr>
          <p:cNvPr id="11" name="Text Box 10"/>
          <p:cNvSpPr txBox="1"/>
          <p:nvPr/>
        </p:nvSpPr>
        <p:spPr>
          <a:xfrm>
            <a:off x="2057400" y="5895975"/>
            <a:ext cx="6643370" cy="368300"/>
          </a:xfrm>
          <a:prstGeom prst="rect">
            <a:avLst/>
          </a:prstGeom>
          <a:noFill/>
        </p:spPr>
        <p:txBody>
          <a:bodyPr wrap="square" rtlCol="0" anchor="t">
            <a:spAutoFit/>
          </a:bodyPr>
          <a:p>
            <a:r>
              <a:rPr lang="en-US" u="sng"/>
              <a:t>https://github.com/merlin53mahima/TNSDC-GENERATIVE</a:t>
            </a:r>
            <a:r>
              <a:rPr lang="en-IN" altLang="en-US" u="sng"/>
              <a:t>-</a:t>
            </a:r>
            <a:r>
              <a:rPr lang="en-US" u="sng"/>
              <a:t>AI.git</a:t>
            </a:r>
            <a:endParaRPr lang="en-US"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4810" y="1877060"/>
            <a:ext cx="9155430" cy="415988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sz="2400"/>
              <a:t> Android Market, now known as Google Play Store, was Google's official store and portal for Android apps, games and other content for Android-powered phones and tablets</a:t>
            </a:r>
            <a:r>
              <a:rPr lang="en-IN" sz="2400"/>
              <a:t> also called as the Google Play Store.</a:t>
            </a:r>
            <a:endParaRPr lang="en-IN" sz="2400"/>
          </a:p>
          <a:p>
            <a:endParaRPr lang="en-IN" sz="2400"/>
          </a:p>
          <a:p>
            <a:r>
              <a:rPr lang="en-IN" sz="2400"/>
              <a:t>The new design put more focus on this broader range of offerings.</a:t>
            </a:r>
            <a:endParaRPr lang="en-IN" sz="2400"/>
          </a:p>
          <a:p>
            <a:r>
              <a:rPr lang="en-IN" sz="2400"/>
              <a:t></a:t>
            </a:r>
            <a:endParaRPr lang="en-IN" sz="2400"/>
          </a:p>
          <a:p>
            <a:r>
              <a:rPr lang="en-IN" sz="2400"/>
              <a:t>Google Play unified various services under one name, making it clear that users could access all of them from a single place: the Google Play Store.</a:t>
            </a:r>
            <a:endParaRPr lang="en-IN" sz="2400"/>
          </a:p>
          <a:p>
            <a:endParaRPr lang="en-IN" sz="2400"/>
          </a:p>
          <a:p>
            <a:r>
              <a:rPr lang="en-IN" sz="2400"/>
              <a:t>Search for apps.</a:t>
            </a:r>
            <a:endParaRPr lang="en-IN" sz="2400"/>
          </a:p>
          <a:p>
            <a:r>
              <a:rPr lang="en-IN" sz="2400"/>
              <a:t>Download and install applications onto their Android devices.</a:t>
            </a:r>
            <a:endParaRPr lang="en-IN" sz="24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5231130" cy="669925"/>
          </a:xfrm>
          <a:prstGeom prst="rect">
            <a:avLst/>
          </a:prstGeom>
        </p:spPr>
        <p:txBody>
          <a:bodyPr vert="horz" wrap="square" lIns="0" tIns="16510" rIns="0" bIns="0" rtlCol="0">
            <a:spAutoFit/>
          </a:bodyPr>
          <a:lstStyle/>
          <a:p>
            <a:pPr marL="12700">
              <a:lnSpc>
                <a:spcPct val="100000"/>
              </a:lnSpc>
              <a:spcBef>
                <a:spcPts val="130"/>
              </a:spcBef>
            </a:pPr>
            <a:r>
              <a:rPr lang="en-IN" sz="4250"/>
              <a:t>ANDROID MARKET</a:t>
            </a:r>
            <a:endParaRPr lang="en-IN"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885" y="1447800"/>
            <a:ext cx="10097770" cy="219456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sz="3600"/>
              <a:t> Android Market, now known as Google Play Store, was Google's official store and portal for Android apps, games and other content for Android-powered phones and tablets</a:t>
            </a:r>
            <a:endParaRPr sz="360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1905000" y="3745865"/>
            <a:ext cx="9447530" cy="2812415"/>
          </a:xfrm>
          <a:prstGeom prst="rect">
            <a:avLst/>
          </a:prstGeom>
          <a:noFill/>
        </p:spPr>
        <p:txBody>
          <a:bodyPr wrap="square" rtlCol="0" anchor="t">
            <a:noAutofit/>
          </a:bodyPr>
          <a:p>
            <a:r>
              <a:rPr lang="en-US" sz="3200"/>
              <a:t>Mobile marketing objectives are goals that advertisers seeking to achieve with mobile marketing campaigns, such as building brand awareness, changing brand image, increasing sales, establishing brand loyalty, building customer database, or motivating mobile viral marketing</a:t>
            </a:r>
            <a:endParaRPr 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652780" y="1471295"/>
            <a:ext cx="8491220" cy="2475230"/>
          </a:xfrm>
          <a:prstGeom prst="rect">
            <a:avLst/>
          </a:prstGeom>
          <a:noFill/>
        </p:spPr>
        <p:txBody>
          <a:bodyPr wrap="square" rtlCol="0" anchor="t">
            <a:noAutofit/>
          </a:bodyPr>
          <a:p>
            <a:r>
              <a:rPr lang="en-US" sz="2800"/>
              <a:t>The first and the most important step in the mobile app development process is to define, as accurately as possible, the problem that the market has – this is what problem statement is – a description of the main problem you want to address with your product.</a:t>
            </a:r>
            <a:endParaRPr lang="en-US" sz="2800"/>
          </a:p>
        </p:txBody>
      </p:sp>
      <p:sp>
        <p:nvSpPr>
          <p:cNvPr id="12" name="Text Box 11"/>
          <p:cNvSpPr txBox="1"/>
          <p:nvPr/>
        </p:nvSpPr>
        <p:spPr>
          <a:xfrm>
            <a:off x="652145" y="3641090"/>
            <a:ext cx="7303135" cy="2683510"/>
          </a:xfrm>
          <a:prstGeom prst="rect">
            <a:avLst/>
          </a:prstGeom>
          <a:noFill/>
        </p:spPr>
        <p:txBody>
          <a:bodyPr wrap="square" rtlCol="0" anchor="t">
            <a:noAutofit/>
          </a:bodyPr>
          <a:p>
            <a:r>
              <a:rPr lang="en-US" sz="2800"/>
              <a:t>The problem statement is your opportunity to explain why you care and what you propose to do in the way of researching the problem. A problem statement is an explanation in research that describes the issue that is in need of study</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676275" y="1694815"/>
            <a:ext cx="8467725" cy="4471670"/>
          </a:xfrm>
          <a:prstGeom prst="rect">
            <a:avLst/>
          </a:prstGeom>
          <a:noFill/>
        </p:spPr>
        <p:txBody>
          <a:bodyPr wrap="square" rtlCol="0" anchor="t">
            <a:noAutofit/>
          </a:bodyPr>
          <a:p>
            <a:r>
              <a:rPr lang="en-US" sz="3200"/>
              <a:t>A project in Android Studio contains everything that defines your workspace for an app, from source code and assets to test code and build configurations.</a:t>
            </a:r>
            <a:endParaRPr lang="en-US" sz="3200"/>
          </a:p>
          <a:p>
            <a:endParaRPr lang="en-US" sz="3200"/>
          </a:p>
          <a:p>
            <a:r>
              <a:rPr lang="en-US" sz="3200"/>
              <a:t>When you start a new project, Android Studio creates the necessary structure for all your files and makes them visible in the Project window in Android Studio</a:t>
            </a:r>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457517"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597535" y="1466850"/>
            <a:ext cx="8546465" cy="2423160"/>
          </a:xfrm>
          <a:prstGeom prst="rect">
            <a:avLst/>
          </a:prstGeom>
          <a:noFill/>
        </p:spPr>
        <p:txBody>
          <a:bodyPr wrap="square" rtlCol="0" anchor="t">
            <a:noAutofit/>
          </a:bodyPr>
          <a:p>
            <a:r>
              <a:rPr lang="en-US" sz="3200"/>
              <a:t>Both iPhone and Android people are affluent, educated, eager digital device consumers, and well-represented across the adult age spectrum up to 65</a:t>
            </a:r>
            <a:endParaRPr lang="en-US" sz="3200"/>
          </a:p>
        </p:txBody>
      </p:sp>
      <p:sp>
        <p:nvSpPr>
          <p:cNvPr id="10" name="Text Box 9"/>
          <p:cNvSpPr txBox="1"/>
          <p:nvPr/>
        </p:nvSpPr>
        <p:spPr>
          <a:xfrm>
            <a:off x="518160" y="3692525"/>
            <a:ext cx="7729220" cy="2101215"/>
          </a:xfrm>
          <a:prstGeom prst="rect">
            <a:avLst/>
          </a:prstGeom>
          <a:noFill/>
        </p:spPr>
        <p:txBody>
          <a:bodyPr wrap="square" rtlCol="0" anchor="t">
            <a:noAutofit/>
          </a:bodyPr>
          <a:p>
            <a:r>
              <a:rPr lang="en-US" sz="3200"/>
              <a:t>In contrast, Android has a more evenly distributed user base across age categories, including a strong presence in the 18-34 demographic</a:t>
            </a:r>
            <a:endParaRPr 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946400" y="1586865"/>
            <a:ext cx="8773795" cy="4573905"/>
          </a:xfrm>
          <a:prstGeom prst="rect">
            <a:avLst/>
          </a:prstGeom>
          <a:noFill/>
        </p:spPr>
        <p:txBody>
          <a:bodyPr wrap="square" rtlCol="0" anchor="t">
            <a:noAutofit/>
          </a:bodyPr>
          <a:p>
            <a:r>
              <a:rPr lang="en-US" sz="3600"/>
              <a:t>Android offers the following value propositions for its customers: – Open-Source Platform: Providing an open-source mobile operating system. – Customization: Allowing device manufacturers and developers to customize Android. – Diverse Ecosystem: A wide range of apps and services available on Android.</a:t>
            </a:r>
            <a:endParaRPr lang="en-US"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33400" y="762253"/>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0" name="Text Box 99"/>
          <p:cNvSpPr txBox="1"/>
          <p:nvPr/>
        </p:nvSpPr>
        <p:spPr>
          <a:xfrm>
            <a:off x="1828800" y="1524000"/>
            <a:ext cx="9319260" cy="4647565"/>
          </a:xfrm>
          <a:prstGeom prst="rect">
            <a:avLst/>
          </a:prstGeom>
          <a:noFill/>
          <a:ln w="9525">
            <a:noFill/>
          </a:ln>
        </p:spPr>
        <p:txBody>
          <a:bodyPr>
            <a:noAutofit/>
          </a:bodyPr>
          <a:p>
            <a:pPr marL="228600" indent="-228600"/>
            <a:r>
              <a:rPr lang="en-US" sz="2300" b="0">
                <a:latin typeface="Calibri" panose="020F0502020204030204" charset="0"/>
                <a:ea typeface="SimSun" panose="02010600030101010101" pitchFamily="2" charset="-122"/>
              </a:rPr>
              <a:t>1. </a:t>
            </a:r>
            <a:r>
              <a:rPr lang="en-US" b="1">
                <a:solidFill>
                  <a:srgbClr val="111111"/>
                </a:solidFill>
                <a:latin typeface="Segoe UI" panose="020B0502040204020203" charset="0"/>
              </a:rPr>
              <a:t>WOW SOLUTION App</a:t>
            </a:r>
            <a:r>
              <a:rPr lang="en-US" b="0">
                <a:solidFill>
                  <a:srgbClr val="111111"/>
                </a:solidFill>
                <a:latin typeface="Segoe UI" panose="020B0502040204020203" charset="0"/>
                <a:ea typeface="SimSun" panose="02010600030101010101" pitchFamily="2" charset="-122"/>
              </a:rPr>
              <a:t>This app, developed by </a:t>
            </a:r>
            <a:r>
              <a:rPr lang="en-US" b="1">
                <a:solidFill>
                  <a:srgbClr val="111111"/>
                </a:solidFill>
                <a:latin typeface="Segoe UI" panose="020B0502040204020203" charset="0"/>
                <a:ea typeface="SimSun" panose="02010600030101010101" pitchFamily="2" charset="-122"/>
              </a:rPr>
              <a:t>Guangzhou Fangshu Electronics Co., Ltd.</a:t>
            </a:r>
            <a:r>
              <a:rPr lang="en-US" b="0">
                <a:solidFill>
                  <a:srgbClr val="111111"/>
                </a:solidFill>
                <a:latin typeface="Segoe UI" panose="020B0502040204020203" charset="0"/>
                <a:ea typeface="SimSun" panose="02010600030101010101" pitchFamily="2" charset="-122"/>
              </a:rPr>
              <a:t>, offers smart living features:</a:t>
            </a:r>
            <a:r>
              <a:rPr lang="en-US" b="1">
                <a:solidFill>
                  <a:srgbClr val="111111"/>
                </a:solidFill>
                <a:latin typeface="Segoe UI" panose="020B0502040204020203" charset="0"/>
                <a:ea typeface="SimSun" panose="02010600030101010101" pitchFamily="2" charset="-122"/>
              </a:rPr>
              <a:t>Remote control</a:t>
            </a:r>
            <a:r>
              <a:rPr lang="en-US" b="0">
                <a:solidFill>
                  <a:srgbClr val="111111"/>
                </a:solidFill>
                <a:latin typeface="Segoe UI" panose="020B0502040204020203" charset="0"/>
                <a:ea typeface="SimSun" panose="02010600030101010101" pitchFamily="2" charset="-122"/>
              </a:rPr>
              <a:t> and </a:t>
            </a:r>
            <a:r>
              <a:rPr lang="en-US" b="1">
                <a:solidFill>
                  <a:srgbClr val="111111"/>
                </a:solidFill>
                <a:latin typeface="Segoe UI" panose="020B0502040204020203" charset="0"/>
                <a:ea typeface="SimSun" panose="02010600030101010101" pitchFamily="2" charset="-122"/>
              </a:rPr>
              <a:t>remote monitoring</a:t>
            </a:r>
            <a:r>
              <a:rPr lang="en-US" b="0">
                <a:solidFill>
                  <a:srgbClr val="111111"/>
                </a:solidFill>
                <a:latin typeface="Segoe UI" panose="020B0502040204020203" charset="0"/>
                <a:ea typeface="SimSun" panose="02010600030101010101" pitchFamily="2" charset="-122"/>
              </a:rPr>
              <a:t> for peace of mind.Add multiple devices to the app for centralized control of all your smart devices.Set flexible timed tasks and execute them accurately.Users have given it a </a:t>
            </a:r>
            <a:r>
              <a:rPr lang="en-US" b="1">
                <a:solidFill>
                  <a:srgbClr val="111111"/>
                </a:solidFill>
                <a:latin typeface="Segoe UI" panose="020B0502040204020203" charset="0"/>
                <a:ea typeface="SimSun" panose="02010600030101010101" pitchFamily="2" charset="-122"/>
              </a:rPr>
              <a:t>3.2-star rating</a:t>
            </a:r>
            <a:r>
              <a:rPr lang="en-US" b="0">
                <a:solidFill>
                  <a:srgbClr val="111111"/>
                </a:solidFill>
                <a:latin typeface="Segoe UI" panose="020B0502040204020203" charset="0"/>
                <a:ea typeface="SimSun" panose="02010600030101010101" pitchFamily="2" charset="-122"/>
              </a:rPr>
              <a:t>. Some feedback includes:Abdullah Hamadeh mentioned that the WiFi camera view is zoomed in and can’t be zoomed out.</a:t>
            </a:r>
            <a:r>
              <a:rPr lang="en-US" b="0">
                <a:solidFill>
                  <a:srgbClr val="0000FF"/>
                </a:solidFill>
                <a:latin typeface="Segoe UI" panose="020B0502040204020203" charset="0"/>
                <a:ea typeface="SimSun" panose="02010600030101010101" pitchFamily="2" charset="-122"/>
                <a:hlinkClick r:id="rId2"/>
              </a:rPr>
              <a:t>Walid Shaaya reported that the app crashes on the S24 Ultra</a:t>
            </a:r>
            <a:r>
              <a:rPr lang="en-US" b="0">
                <a:solidFill>
                  <a:srgbClr val="0000FF"/>
                </a:solidFill>
                <a:latin typeface="Segoe UI" panose="020B0502040204020203" charset="0"/>
                <a:ea typeface="SimSun" panose="02010600030101010101" pitchFamily="2" charset="-122"/>
                <a:hlinkClick r:id="rId2"/>
              </a:rPr>
              <a:t>1</a:t>
            </a:r>
            <a:r>
              <a:rPr lang="en-US" b="0">
                <a:solidFill>
                  <a:srgbClr val="111111"/>
                </a:solidFill>
                <a:latin typeface="Segoe UI" panose="020B0502040204020203" charset="0"/>
                <a:ea typeface="SimSun" panose="02010600030101010101" pitchFamily="2" charset="-122"/>
              </a:rPr>
              <a:t>.</a:t>
            </a:r>
            <a:r>
              <a:rPr lang="en-US" b="1">
                <a:solidFill>
                  <a:srgbClr val="111111"/>
                </a:solidFill>
                <a:latin typeface="Segoe UI" panose="020B0502040204020203" charset="0"/>
                <a:ea typeface="SimSun" panose="02010600030101010101" pitchFamily="2" charset="-122"/>
              </a:rPr>
              <a:t>World of Warcraft (WoW) on Android</a:t>
            </a:r>
            <a:r>
              <a:rPr lang="en-US" b="0">
                <a:solidFill>
                  <a:srgbClr val="111111"/>
                </a:solidFill>
                <a:latin typeface="Segoe UI" panose="020B0502040204020203" charset="0"/>
                <a:ea typeface="SimSun" panose="02010600030101010101" pitchFamily="2" charset="-122"/>
              </a:rPr>
              <a:t>:While not directly related to the app, some Android gamers have expressed their love for </a:t>
            </a:r>
            <a:r>
              <a:rPr lang="en-US" b="1">
                <a:solidFill>
                  <a:srgbClr val="111111"/>
                </a:solidFill>
                <a:latin typeface="Segoe UI" panose="020B0502040204020203" charset="0"/>
                <a:ea typeface="SimSun" panose="02010600030101010101" pitchFamily="2" charset="-122"/>
              </a:rPr>
              <a:t>World of Warcraft</a:t>
            </a:r>
            <a:r>
              <a:rPr lang="en-US" b="0">
                <a:solidFill>
                  <a:srgbClr val="111111"/>
                </a:solidFill>
                <a:latin typeface="Segoe UI" panose="020B0502040204020203" charset="0"/>
                <a:ea typeface="SimSun" panose="02010600030101010101" pitchFamily="2" charset="-122"/>
              </a:rPr>
              <a:t> (WoW) on Reddit. </a:t>
            </a:r>
            <a:r>
              <a:rPr lang="en-US" b="0" u="sng">
                <a:solidFill>
                  <a:srgbClr val="0000FF"/>
                </a:solidFill>
                <a:latin typeface="Segoe UI" panose="020B0502040204020203" charset="0"/>
                <a:ea typeface="SimSun" panose="02010600030101010101" pitchFamily="2" charset="-122"/>
                <a:hlinkClick r:id="rId3"/>
              </a:rPr>
              <a:t>It seems they’re finding creative ways to enjoy the game on their Android devices</a:t>
            </a:r>
            <a:r>
              <a:rPr lang="en-US" b="0" u="sng">
                <a:solidFill>
                  <a:srgbClr val="0000FF"/>
                </a:solidFill>
                <a:latin typeface="Segoe UI" panose="020B0502040204020203" charset="0"/>
                <a:ea typeface="SimSun" panose="02010600030101010101" pitchFamily="2" charset="-122"/>
                <a:hlinkClick r:id="rId3"/>
              </a:rPr>
              <a:t>2</a:t>
            </a:r>
            <a:r>
              <a:rPr lang="en-US" b="0">
                <a:solidFill>
                  <a:srgbClr val="111111"/>
                </a:solidFill>
                <a:latin typeface="Segoe UI" panose="020B0502040204020203" charset="0"/>
                <a:ea typeface="SimSun" panose="02010600030101010101" pitchFamily="2" charset="-122"/>
              </a:rPr>
              <a:t>.</a:t>
            </a:r>
            <a:r>
              <a:rPr lang="en-US" b="1">
                <a:solidFill>
                  <a:srgbClr val="111111"/>
                </a:solidFill>
                <a:latin typeface="Segoe UI" panose="020B0502040204020203" charset="0"/>
              </a:rPr>
              <a:t>More WOW Solutions</a:t>
            </a:r>
            <a:r>
              <a:rPr lang="en-US" b="0">
                <a:solidFill>
                  <a:srgbClr val="111111"/>
                </a:solidFill>
                <a:latin typeface="Segoe UI" panose="020B0502040204020203" charset="0"/>
              </a:rPr>
              <a:t>:Explore other apps by </a:t>
            </a:r>
            <a:r>
              <a:rPr lang="en-US" b="1">
                <a:solidFill>
                  <a:srgbClr val="111111"/>
                </a:solidFill>
                <a:latin typeface="Segoe UI" panose="020B0502040204020203" charset="0"/>
              </a:rPr>
              <a:t>WOW solutions</a:t>
            </a:r>
            <a:r>
              <a:rPr lang="en-US" b="0">
                <a:solidFill>
                  <a:srgbClr val="111111"/>
                </a:solidFill>
                <a:latin typeface="Segoe UI" panose="020B0502040204020203" charset="0"/>
              </a:rPr>
              <a:t> on Google Play. </a:t>
            </a:r>
            <a:r>
              <a:rPr lang="en-US" b="0" u="sng">
                <a:solidFill>
                  <a:srgbClr val="0000FF"/>
                </a:solidFill>
                <a:latin typeface="Segoe UI" panose="020B0502040204020203" charset="0"/>
                <a:hlinkClick r:id="rId4"/>
              </a:rPr>
              <a:t>You’ll find a variety of options to enhance your smart life experience</a:t>
            </a:r>
            <a:endParaRPr lang="en-US" b="0" u="sng">
              <a:solidFill>
                <a:srgbClr val="0000FF"/>
              </a:solidFill>
              <a:latin typeface="Segoe UI" panose="020B0502040204020203" charset="0"/>
              <a:hlinkClick r:id="rId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049020"/>
            <a:ext cx="2811780" cy="309245"/>
          </a:xfrm>
          <a:prstGeom prst="rect">
            <a:avLst/>
          </a:prstGeom>
        </p:spPr>
        <p:txBody>
          <a:bodyPr vert="horz" wrap="square" lIns="0" tIns="12700" rIns="0" bIns="0" rtlCol="0">
            <a:noAutofit/>
          </a:bodyPr>
          <a:lstStyle/>
          <a:p>
            <a:pPr marL="12700">
              <a:lnSpc>
                <a:spcPct val="100000"/>
              </a:lnSpc>
              <a:spcBef>
                <a:spcPts val="100"/>
              </a:spcBef>
            </a:pPr>
            <a:r>
              <a:rPr spc="-45" dirty="0">
                <a:latin typeface="Trebuchet MS" panose="020B0603020202020204"/>
                <a:cs typeface="Trebuchet MS" panose="020B0603020202020204"/>
              </a:rPr>
              <a:t>Teams</a:t>
            </a:r>
            <a:r>
              <a:rPr spc="-15" dirty="0">
                <a:latin typeface="Trebuchet MS" panose="020B0603020202020204"/>
                <a:cs typeface="Trebuchet MS" panose="020B0603020202020204"/>
              </a:rPr>
              <a:t> </a:t>
            </a:r>
            <a:r>
              <a:rPr spc="10" dirty="0">
                <a:latin typeface="Trebuchet MS" panose="020B0603020202020204"/>
                <a:cs typeface="Trebuchet MS" panose="020B0603020202020204"/>
              </a:rPr>
              <a:t>cam</a:t>
            </a:r>
            <a:r>
              <a:rPr spc="-105" dirty="0">
                <a:latin typeface="Trebuchet MS" panose="020B0603020202020204"/>
                <a:cs typeface="Trebuchet MS" panose="020B0603020202020204"/>
              </a:rPr>
              <a:t> </a:t>
            </a:r>
            <a:r>
              <a:rPr spc="-5" dirty="0">
                <a:latin typeface="Trebuchet MS" panose="020B0603020202020204"/>
                <a:cs typeface="Trebuchet MS" panose="020B0603020202020204"/>
              </a:rPr>
              <a:t>add</a:t>
            </a:r>
            <a:r>
              <a:rPr spc="10" dirty="0">
                <a:latin typeface="Trebuchet MS" panose="020B0603020202020204"/>
                <a:cs typeface="Trebuchet MS" panose="020B0603020202020204"/>
              </a:rPr>
              <a:t> </a:t>
            </a:r>
            <a:r>
              <a:rPr spc="-5" dirty="0">
                <a:latin typeface="Trebuchet MS" panose="020B0603020202020204"/>
                <a:cs typeface="Trebuchet MS" panose="020B0603020202020204"/>
              </a:rPr>
              <a:t>wireframes</a:t>
            </a:r>
            <a:endParaRPr>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0" name="Text Box 99"/>
          <p:cNvSpPr txBox="1"/>
          <p:nvPr/>
        </p:nvSpPr>
        <p:spPr>
          <a:xfrm>
            <a:off x="777875" y="1358265"/>
            <a:ext cx="11255375" cy="2046605"/>
          </a:xfrm>
          <a:prstGeom prst="rect">
            <a:avLst/>
          </a:prstGeom>
          <a:noFill/>
          <a:ln w="9525">
            <a:noFill/>
          </a:ln>
        </p:spPr>
        <p:txBody>
          <a:bodyPr>
            <a:noAutofit/>
          </a:bodyPr>
          <a:p>
            <a:pPr indent="0"/>
            <a:r>
              <a:rPr lang="en-US">
                <a:solidFill>
                  <a:srgbClr val="111111"/>
                </a:solidFill>
                <a:latin typeface="Segoe UI" panose="020B0502040204020203" charset="0"/>
              </a:rPr>
              <a:t>Android Market Share:</a:t>
            </a:r>
            <a:r>
              <a:rPr lang="en-US">
                <a:solidFill>
                  <a:srgbClr val="111111"/>
                </a:solidFill>
                <a:latin typeface="Segoe UI" panose="020B0502040204020203" charset="0"/>
                <a:ea typeface="SimSun" panose="02010600030101010101" pitchFamily="2" charset="-122"/>
              </a:rPr>
              <a:t>As of the fourth quarter of 2023, </a:t>
            </a:r>
            <a:r>
              <a:rPr lang="en-US">
                <a:solidFill>
                  <a:srgbClr val="111111"/>
                </a:solidFill>
                <a:latin typeface="Segoe UI" panose="020B0502040204020203" charset="0"/>
                <a:ea typeface="SimSun" panose="02010600030101010101" pitchFamily="2" charset="-122"/>
              </a:rPr>
              <a:t></a:t>
            </a:r>
            <a:r>
              <a:rPr lang="en-US">
                <a:solidFill>
                  <a:srgbClr val="111111"/>
                </a:solidFill>
                <a:latin typeface="Segoe UI" panose="020B0502040204020203" charset="0"/>
                <a:ea typeface="SimSun" panose="02010600030101010101" pitchFamily="2" charset="-122"/>
              </a:rPr>
              <a:t>Android maintains its position as the leading mobile operating system worldwide, commanding an impressive 70.1% market share. </a:t>
            </a:r>
            <a:r>
              <a:rPr lang="en-US" u="sng">
                <a:solidFill>
                  <a:srgbClr val="0000FF"/>
                </a:solidFill>
                <a:latin typeface="Segoe UI" panose="020B0502040204020203" charset="0"/>
                <a:ea typeface="SimSun" panose="02010600030101010101" pitchFamily="2" charset="-122"/>
                <a:hlinkClick r:id="rId2"/>
              </a:rPr>
              <a:t>Its closest rival, Apple’s iOS, holds a respectable 29.2% share during the same period</a:t>
            </a:r>
            <a:r>
              <a:rPr lang="en-US" u="sng">
                <a:solidFill>
                  <a:srgbClr val="0000FF"/>
                </a:solidFill>
                <a:latin typeface="Segoe UI" panose="020B0502040204020203" charset="0"/>
                <a:ea typeface="SimSun" panose="02010600030101010101" pitchFamily="2" charset="-122"/>
                <a:hlinkClick r:id="rId2"/>
              </a:rPr>
              <a:t>1</a:t>
            </a:r>
            <a:r>
              <a:rPr lang="en-US">
                <a:solidFill>
                  <a:srgbClr val="111111"/>
                </a:solidFill>
                <a:latin typeface="Segoe UI" panose="020B0502040204020203" charset="0"/>
                <a:ea typeface="SimSun" panose="02010600030101010101" pitchFamily="2" charset="-122"/>
              </a:rPr>
              <a:t>.Android’s dominance is evident across the globe, with more than </a:t>
            </a:r>
            <a:r>
              <a:rPr lang="en-US">
                <a:solidFill>
                  <a:srgbClr val="111111"/>
                </a:solidFill>
                <a:latin typeface="Segoe UI" panose="020B0502040204020203" charset="0"/>
                <a:ea typeface="SimSun" panose="02010600030101010101" pitchFamily="2" charset="-122"/>
              </a:rPr>
              <a:t>2.5 billion active users spread across 190 countries. </a:t>
            </a:r>
            <a:r>
              <a:rPr lang="en-US" u="sng">
                <a:solidFill>
                  <a:srgbClr val="0000FF"/>
                </a:solidFill>
                <a:latin typeface="Segoe UI" panose="020B0502040204020203" charset="0"/>
                <a:ea typeface="SimSun" panose="02010600030101010101" pitchFamily="2" charset="-122"/>
                <a:hlinkClick r:id="rId3"/>
              </a:rPr>
              <a:t>In 2022, a staggering 1.57 billion Android devices were sold, a significant increase from the 0.98 billion in 2021</a:t>
            </a:r>
            <a:r>
              <a:rPr lang="en-US" u="sng">
                <a:solidFill>
                  <a:srgbClr val="0000FF"/>
                </a:solidFill>
                <a:latin typeface="Segoe UI" panose="020B0502040204020203" charset="0"/>
                <a:ea typeface="SimSun" panose="02010600030101010101" pitchFamily="2" charset="-122"/>
                <a:hlinkClick r:id="rId3"/>
              </a:rPr>
              <a:t>2</a:t>
            </a:r>
            <a:r>
              <a:rPr lang="en-US">
                <a:solidFill>
                  <a:srgbClr val="111111"/>
                </a:solidFill>
                <a:latin typeface="Segoe UI" panose="020B0502040204020203" charset="0"/>
                <a:ea typeface="SimSun" panose="02010600030101010101" pitchFamily="2" charset="-122"/>
              </a:rPr>
              <a:t>.</a:t>
            </a:r>
            <a:endParaRPr lang="en-US">
              <a:solidFill>
                <a:srgbClr val="111111"/>
              </a:solidFill>
              <a:latin typeface="Segoe UI" panose="020B0502040204020203" charset="0"/>
              <a:ea typeface="SimSun" panose="02010600030101010101" pitchFamily="2" charset="-122"/>
            </a:endParaRPr>
          </a:p>
        </p:txBody>
      </p:sp>
      <p:sp>
        <p:nvSpPr>
          <p:cNvPr id="10" name="Text Box 9"/>
          <p:cNvSpPr txBox="1"/>
          <p:nvPr/>
        </p:nvSpPr>
        <p:spPr>
          <a:xfrm>
            <a:off x="1066800" y="3569335"/>
            <a:ext cx="10462895" cy="2837815"/>
          </a:xfrm>
          <a:prstGeom prst="rect">
            <a:avLst/>
          </a:prstGeom>
          <a:noFill/>
          <a:ln w="9525">
            <a:noFill/>
          </a:ln>
        </p:spPr>
        <p:txBody>
          <a:bodyPr wrap="square">
            <a:noAutofit/>
          </a:bodyPr>
          <a:p>
            <a:pPr indent="0"/>
            <a:endParaRPr lang="en-US">
              <a:solidFill>
                <a:srgbClr val="111111"/>
              </a:solidFill>
              <a:latin typeface="Segoe UI" panose="020B0502040204020203" charset="0"/>
              <a:ea typeface="SimSun" panose="02010600030101010101" pitchFamily="2" charset="-122"/>
            </a:endParaRPr>
          </a:p>
          <a:p>
            <a:pPr indent="0"/>
            <a:r>
              <a:rPr lang="en-US">
                <a:solidFill>
                  <a:srgbClr val="111111"/>
                </a:solidFill>
                <a:latin typeface="Segoe UI" panose="020B0502040204020203" charset="0"/>
                <a:ea typeface="SimSun" panose="02010600030101010101" pitchFamily="2" charset="-122"/>
              </a:rPr>
              <a:t>Microsoft Teams UI Kit</a:t>
            </a:r>
            <a:r>
              <a:rPr lang="en-IN" altLang="en-US">
                <a:solidFill>
                  <a:srgbClr val="111111"/>
                </a:solidFill>
                <a:latin typeface="Segoe UI" panose="020B0502040204020203" charset="0"/>
                <a:ea typeface="SimSun" panose="02010600030101010101" pitchFamily="2" charset="-122"/>
              </a:rPr>
              <a:t> :</a:t>
            </a:r>
            <a:r>
              <a:rPr lang="en-US" sz="1900">
                <a:solidFill>
                  <a:srgbClr val="111111"/>
                </a:solidFill>
                <a:latin typeface="Symbol" panose="05050102010706020507" charset="0"/>
                <a:cs typeface="Segoe UI" panose="020B0502040204020203" charset="0"/>
              </a:rPr>
              <a:t></a:t>
            </a:r>
            <a:r>
              <a:rPr lang="en-US">
                <a:solidFill>
                  <a:srgbClr val="111111"/>
                </a:solidFill>
                <a:latin typeface="Segoe UI" panose="020B0502040204020203" charset="0"/>
                <a:ea typeface="SimSun" panose="02010600030101010101" pitchFamily="2" charset="-122"/>
              </a:rPr>
              <a:t>Core components</a:t>
            </a:r>
            <a:r>
              <a:rPr lang="en-IN" altLang="en-US">
                <a:solidFill>
                  <a:srgbClr val="111111"/>
                </a:solidFill>
                <a:latin typeface="Segoe UI" panose="020B0502040204020203" charset="0"/>
                <a:ea typeface="SimSun" panose="02010600030101010101" pitchFamily="2" charset="-122"/>
              </a:rPr>
              <a:t>, </a:t>
            </a:r>
            <a:r>
              <a:rPr lang="en-US">
                <a:solidFill>
                  <a:srgbClr val="111111"/>
                </a:solidFill>
                <a:latin typeface="Segoe UI" panose="020B0502040204020203" charset="0"/>
                <a:ea typeface="SimSun" panose="02010600030101010101" pitchFamily="2" charset="-122"/>
              </a:rPr>
              <a:t>Scenario-based templates</a:t>
            </a:r>
            <a:r>
              <a:rPr lang="en-IN" altLang="en-US">
                <a:solidFill>
                  <a:srgbClr val="111111"/>
                </a:solidFill>
                <a:latin typeface="Segoe UI" panose="020B0502040204020203" charset="0"/>
                <a:ea typeface="SimSun" panose="02010600030101010101" pitchFamily="2" charset="-122"/>
              </a:rPr>
              <a:t> ,</a:t>
            </a:r>
            <a:r>
              <a:rPr lang="en-US">
                <a:solidFill>
                  <a:srgbClr val="111111"/>
                </a:solidFill>
                <a:latin typeface="Segoe UI" panose="020B0502040204020203" charset="0"/>
                <a:ea typeface="SimSun" panose="02010600030101010101" pitchFamily="2" charset="-122"/>
              </a:rPr>
              <a:t>Best practices</a:t>
            </a:r>
            <a:r>
              <a:rPr lang="en-IN" altLang="en-US">
                <a:solidFill>
                  <a:srgbClr val="111111"/>
                </a:solidFill>
                <a:latin typeface="Segoe UI" panose="020B0502040204020203" charset="0"/>
                <a:ea typeface="SimSun" panose="02010600030101010101" pitchFamily="2" charset="-122"/>
              </a:rPr>
              <a:t>,</a:t>
            </a:r>
            <a:r>
              <a:rPr lang="en-US">
                <a:solidFill>
                  <a:srgbClr val="111111"/>
                </a:solidFill>
                <a:latin typeface="Segoe UI" panose="020B0502040204020203" charset="0"/>
                <a:ea typeface="SimSun" panose="02010600030101010101" pitchFamily="2" charset="-122"/>
              </a:rPr>
              <a:t>Accessibility considerations</a:t>
            </a:r>
            <a:r>
              <a:rPr lang="en-IN" altLang="en-US">
                <a:solidFill>
                  <a:srgbClr val="111111"/>
                </a:solidFill>
                <a:latin typeface="Segoe UI" panose="020B0502040204020203" charset="0"/>
                <a:ea typeface="SimSun" panose="02010600030101010101" pitchFamily="2" charset="-122"/>
              </a:rPr>
              <a:t>,</a:t>
            </a:r>
            <a:r>
              <a:rPr lang="en-US" sz="1900">
                <a:solidFill>
                  <a:srgbClr val="111111"/>
                </a:solidFill>
                <a:latin typeface="Symbol" panose="05050102010706020507" charset="0"/>
                <a:cs typeface="Segoe UI" panose="020B0502040204020203" charset="0"/>
              </a:rPr>
              <a:t></a:t>
            </a:r>
            <a:r>
              <a:rPr lang="en-US">
                <a:solidFill>
                  <a:srgbClr val="111111"/>
                </a:solidFill>
                <a:latin typeface="Segoe UI" panose="020B0502040204020203" charset="0"/>
                <a:ea typeface="SimSun" panose="02010600030101010101" pitchFamily="2" charset="-122"/>
              </a:rPr>
              <a:t>Responsive sizing</a:t>
            </a:r>
            <a:r>
              <a:rPr lang="en-US" b="1">
                <a:solidFill>
                  <a:srgbClr val="111111"/>
                </a:solidFill>
                <a:latin typeface="Segoe UI" panose="020B0502040204020203" charset="0"/>
                <a:ea typeface="SimSun" panose="02010600030101010101" pitchFamily="2" charset="-122"/>
              </a:rPr>
              <a:t></a:t>
            </a:r>
            <a:r>
              <a:rPr lang="en-IN" altLang="en-US" b="0">
                <a:solidFill>
                  <a:srgbClr val="111111"/>
                </a:solidFill>
                <a:latin typeface="Segoe UI" panose="020B0502040204020203" charset="0"/>
              </a:rPr>
              <a:t> </a:t>
            </a:r>
            <a:endParaRPr lang="en-IN" altLang="en-US" b="0">
              <a:solidFill>
                <a:srgbClr val="111111"/>
              </a:solidFill>
              <a:latin typeface="Segoe UI" panose="020B0502040204020203" charset="0"/>
            </a:endParaRPr>
          </a:p>
          <a:p>
            <a:pPr indent="0"/>
            <a:r>
              <a:rPr lang="en-IN" altLang="en-US" b="0">
                <a:solidFill>
                  <a:srgbClr val="111111"/>
                </a:solidFill>
                <a:latin typeface="Segoe UI" panose="020B0502040204020203" charset="0"/>
              </a:rPr>
              <a:t>Wireframing Your Mobile App :</a:t>
            </a:r>
            <a:endParaRPr lang="en-IN" altLang="en-US" b="0">
              <a:solidFill>
                <a:srgbClr val="111111"/>
              </a:solidFill>
              <a:latin typeface="Segoe UI" panose="020B0502040204020203" charset="0"/>
            </a:endParaRPr>
          </a:p>
          <a:p>
            <a:pPr indent="0"/>
            <a:r>
              <a:rPr lang="en-IN" altLang="en-US" b="0">
                <a:solidFill>
                  <a:srgbClr val="111111"/>
                </a:solidFill>
                <a:latin typeface="Segoe UI" panose="020B0502040204020203" charset="0"/>
              </a:rPr>
              <a:t>Sketching Your Wireframe</a:t>
            </a:r>
            <a:endParaRPr lang="en-IN" altLang="en-US" b="0">
              <a:solidFill>
                <a:srgbClr val="111111"/>
              </a:solidFill>
              <a:latin typeface="Segoe UI" panose="020B0502040204020203" charset="0"/>
            </a:endParaRPr>
          </a:p>
          <a:p>
            <a:pPr indent="0"/>
            <a:r>
              <a:rPr lang="en-IN" altLang="en-US" b="0">
                <a:solidFill>
                  <a:srgbClr val="111111"/>
                </a:solidFill>
                <a:latin typeface="Segoe UI" panose="020B0502040204020203" charset="0"/>
              </a:rPr>
              <a:t>Low-Fidelity Digital Wireframes</a:t>
            </a:r>
            <a:endParaRPr lang="en-IN" altLang="en-US" b="0">
              <a:solidFill>
                <a:srgbClr val="111111"/>
              </a:solidFill>
              <a:latin typeface="Segoe UI" panose="020B0502040204020203" charset="0"/>
            </a:endParaRPr>
          </a:p>
          <a:p>
            <a:pPr indent="0"/>
            <a:r>
              <a:rPr lang="en-IN" altLang="en-US" b="0">
                <a:solidFill>
                  <a:srgbClr val="111111"/>
                </a:solidFill>
                <a:latin typeface="Segoe UI" panose="020B0502040204020203" charset="0"/>
              </a:rPr>
              <a:t>Understanding Teams App Structure</a:t>
            </a:r>
            <a:endParaRPr lang="en-IN" altLang="en-US" b="0">
              <a:solidFill>
                <a:srgbClr val="111111"/>
              </a:solidFill>
              <a:latin typeface="Segoe UI"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5379</Words>
  <Application>WPS Presentation</Application>
  <PresentationFormat>On-screen Show (4:3)</PresentationFormat>
  <Paragraphs>136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Calibri</vt:lpstr>
      <vt:lpstr>Microsoft YaHei</vt:lpstr>
      <vt:lpstr>Arial Unicode MS</vt:lpstr>
      <vt:lpstr>Segoe UI</vt:lpstr>
      <vt:lpstr>Symbol</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A.MERLIN  MAHIMA</dc:title>
  <dc:creator/>
  <cp:lastModifiedBy>Merlin Mahima Arulsamy</cp:lastModifiedBy>
  <cp:revision>2</cp:revision>
  <dcterms:created xsi:type="dcterms:W3CDTF">2024-04-03T16:54:58Z</dcterms:created>
  <dcterms:modified xsi:type="dcterms:W3CDTF">2024-04-03T16:57:45Z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94700F3A833843A78EDC5E9D7094DF16_13</vt:lpwstr>
  </property>
  <property fmtid="{D5CDD505-2E9C-101B-9397-08002B2CF9AE}" pid="5" name="KSOProductBuildVer">
    <vt:lpwstr>1033-12.2.0.13489</vt:lpwstr>
  </property>
</Properties>
</file>