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8" r:id="rId5"/>
    <p:sldId id="265" r:id="rId6"/>
    <p:sldId id="652" r:id="rId7"/>
    <p:sldId id="644" r:id="rId8"/>
    <p:sldId id="655" r:id="rId9"/>
    <p:sldId id="656" r:id="rId10"/>
    <p:sldId id="63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雯雯" initials="c" lastIdx="6" clrIdx="0"/>
  <p:cmAuthor id="1" name="jktest" initials="c" lastIdx="25" clrIdx="1"/>
  <p:cmAuthor id="2" name="huixin xu" initials="hx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00" autoAdjust="0"/>
  </p:normalViewPr>
  <p:slideViewPr>
    <p:cSldViewPr>
      <p:cViewPr varScale="1">
        <p:scale>
          <a:sx n="88" d="100"/>
          <a:sy n="88" d="100"/>
        </p:scale>
        <p:origin x="1326" y="78"/>
      </p:cViewPr>
      <p:guideLst>
        <p:guide orient="horz" pos="2269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C3CD-EAD9-4FDA-833A-98A9D11AE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92CE-A76C-4494-A0E8-0290639A5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B92CE-A76C-4494-A0E8-0290639A5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内容没问题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B92CE-A76C-4494-A0E8-0290639A5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B92CE-A76C-4494-A0E8-0290639A5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6324601"/>
            <a:ext cx="6221016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005DA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zh-CN" sz="2100">
              <a:solidFill>
                <a:srgbClr val="005DA2"/>
              </a:solidFill>
              <a:ea typeface="楷体_GB2312" pitchFamily="49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71950" y="3062288"/>
            <a:ext cx="9144000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350" b="0">
              <a:solidFill>
                <a:srgbClr val="005DA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直接连接符 9"/>
          <p:cNvSpPr>
            <a:spLocks noChangeShapeType="1"/>
          </p:cNvSpPr>
          <p:nvPr userDrawn="1"/>
        </p:nvSpPr>
        <p:spPr bwMode="auto">
          <a:xfrm>
            <a:off x="225029" y="873125"/>
            <a:ext cx="8693944" cy="0"/>
          </a:xfrm>
          <a:prstGeom prst="line">
            <a:avLst/>
          </a:prstGeom>
          <a:noFill/>
          <a:ln w="9525">
            <a:solidFill>
              <a:srgbClr val="005BA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AE15DD8-6F60-4C97-9918-38F96FAFF1F3}" type="datetime1">
              <a:rPr lang="en-US" altLang="zh-CN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395" y="6397447"/>
            <a:ext cx="20574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05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5DF28A-1E95-4E6E-BA23-93C1284B8E2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795" y="1844675"/>
            <a:ext cx="77044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国拨开题评审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面向6G复杂应用场景的高动态无线环境预测与重建（共性关键技术类） 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Tx/>
              <a:buSzTx/>
              <a:buFontTx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课题5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面向6G的无线环境预测与重建原型试验系统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830" y="4797544"/>
            <a:ext cx="48482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未来研究院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7660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项目基本信息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431" y="908681"/>
          <a:ext cx="7861848" cy="590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53"/>
                <a:gridCol w="5471795"/>
              </a:tblGrid>
              <a:tr h="38872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项目基本信息</a:t>
                      </a:r>
                      <a:endParaRPr lang="zh-CN" altLang="en-US" sz="1800" dirty="0"/>
                    </a:p>
                  </a:txBody>
                  <a:tcPr marL="108000" marR="108000" marT="108000" marB="108000" anchor="ctr"/>
                </a:tc>
                <a:tc hMerge="1">
                  <a:tcPr marL="36000" marR="36000" marT="54000" marB="54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项目名称</a:t>
                      </a:r>
                      <a:endParaRPr kumimoji="0" lang="zh-CN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面向6G复杂应用场景的高动态无线环境预测与重建（共性关键技术类）</a:t>
                      </a:r>
                      <a:endParaRPr kumimoji="0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课题</a:t>
                      </a:r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0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： </a:t>
                      </a:r>
                      <a:r>
                        <a:rPr kumimoji="0" 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面向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6G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的无线环境预测与重建原型试验系统</a:t>
                      </a:r>
                      <a:endParaRPr kumimoji="0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（院项目编号：</a:t>
                      </a:r>
                      <a:r>
                        <a:rPr lang="en-US" altLang="zh-CN" sz="1600" kern="1200" baseline="0" dirty="0"/>
                        <a:t>G24701010020A08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项目级别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国拨项目（参与项目）</a:t>
                      </a:r>
                      <a:endParaRPr kumimoji="0" lang="zh-CN" altLang="en-US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项目执行</a:t>
                      </a: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时间</a:t>
                      </a:r>
                      <a:endParaRPr kumimoji="0" lang="zh-CN" altLang="zh-CN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2023-12</a:t>
                      </a:r>
                      <a:r>
                        <a:rPr lang="zh-CN" altLang="en-US" sz="1400" dirty="0"/>
                        <a:t>至</a:t>
                      </a:r>
                      <a:r>
                        <a:rPr lang="en-US" altLang="zh-CN" sz="1400" dirty="0"/>
                        <a:t>2026-11</a:t>
                      </a:r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3</a:t>
                      </a:r>
                      <a:r>
                        <a:rPr lang="zh-CN" altLang="en-US" sz="1400" dirty="0"/>
                        <a:t>年）</a:t>
                      </a:r>
                      <a:endParaRPr lang="zh-CN" altLang="en-US" sz="1400" dirty="0"/>
                    </a:p>
                  </a:txBody>
                  <a:tcPr marL="108000" marR="10800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课题负责人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10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n>
                            <a:noFill/>
                          </a:ln>
                          <a:effectLst/>
                        </a:rPr>
                        <a:t>金婧</a:t>
                      </a:r>
                      <a:endParaRPr lang="zh-CN" altLang="en-US" sz="14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项目成员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金婧、楼梦婷、夏亮、何洪俊、王亚娟、马良、张小舟、姜涛、韩子祥、韩林丛、息荣艳、陈茂云、王旸、徐闻璐、李亚、王菡凝、薛亚辉、林欣蔚</a:t>
                      </a:r>
                      <a:endParaRPr lang="zh-CN" altLang="en-US" sz="1400" dirty="0"/>
                    </a:p>
                  </a:txBody>
                  <a:tcPr marL="108000" marR="10800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人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工</a:t>
                      </a:r>
                      <a:r>
                        <a:rPr kumimoji="0" lang="zh-CN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预算总数</a:t>
                      </a:r>
                      <a:endParaRPr kumimoji="0" lang="zh-CN" altLang="zh-CN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u="sng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2.2</a:t>
                      </a:r>
                      <a:r>
                        <a:rPr kumimoji="0" lang="zh-CN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人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月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/3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年</a:t>
                      </a:r>
                      <a:endParaRPr kumimoji="0" lang="zh-CN" altLang="en-US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项目经费总额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课题总经费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3900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万，其中中央财政专项资金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1900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万</a:t>
                      </a:r>
                      <a:endParaRPr kumimoji="0" lang="en-US" altLang="zh-CN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课题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0" 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分配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中央财政专项资金</a:t>
                      </a:r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700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万；</a:t>
                      </a:r>
                      <a:endParaRPr kumimoji="0" lang="zh-CN" altLang="en-US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（中国移动总经费</a:t>
                      </a:r>
                      <a:r>
                        <a:rPr kumimoji="0" lang="en-US" altLang="zh-CN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万，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effectLst/>
                          <a:sym typeface="+mn-ea"/>
                        </a:rPr>
                        <a:t>其中中央财政专项资金</a:t>
                      </a:r>
                      <a:r>
                        <a:rPr lang="en-US" altLang="zh-CN" sz="1400" dirty="0">
                          <a:ln>
                            <a:noFill/>
                          </a:ln>
                          <a:effectLst/>
                          <a:sym typeface="+mn-ea"/>
                        </a:rPr>
                        <a:t>5</a:t>
                      </a:r>
                      <a:r>
                        <a:rPr lang="zh-CN" altLang="en-US" sz="1400" dirty="0">
                          <a:ln>
                            <a:noFill/>
                          </a:ln>
                          <a:effectLst/>
                          <a:sym typeface="+mn-ea"/>
                        </a:rPr>
                        <a:t>万</a:t>
                      </a:r>
                      <a:r>
                        <a:rPr kumimoji="0" lang="zh-CN" altLang="en-US" sz="1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zh-CN" altLang="en-US" sz="1400" u="none" strike="noStrike" kern="1200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参与单位</a:t>
                      </a:r>
                      <a:endParaRPr kumimoji="0" lang="zh-CN" altLang="en-US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108000" marR="108000" marT="108000" marB="10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北京邮电大学、中国移动通信有限公司、北京交通大学、网络通信与安全紫金山实验室、浙江大学、清华大学、中兴通讯股份有限公司、深圳佰才邦技术有限公司、深圳市大数据研究院、中山大学</a:t>
                      </a:r>
                      <a:endParaRPr lang="zh-CN" altLang="en-US" sz="1400" dirty="0"/>
                    </a:p>
                  </a:txBody>
                  <a:tcPr marL="108000" marR="108000" marT="108000" marB="108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0852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项目背景与技术路线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9245" y="975360"/>
            <a:ext cx="8525510" cy="5321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0">
            <a:noAutofit/>
          </a:bodyPr>
          <a:lstStyle/>
          <a:p>
            <a:pPr lvl="1" indent="-184150" algn="just"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sz="1600" b="1" dirty="0">
                <a:latin typeface="+mj-lt"/>
                <a:ea typeface="微软雅黑" panose="020B0503020204020204" pitchFamily="34" charset="-122"/>
                <a:sym typeface="+mn-ea"/>
              </a:rPr>
              <a:t>研究背景： 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ITU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定义的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目标和框架除扩展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5G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的三大场景外，新增与感知、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AI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的融合和泛在连接的三大新场景，并对峰值速率等能力指标有更高需求。为实现此目标，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面临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sub-10 GHz/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毫米波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太赫兹等多频段、通感一体化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超高速移动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智能反射面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超大规模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MIMO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等新技术和新应用带来的比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5G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更加复杂多样和高动态变化的无线环境。传统方法应对无线环境的挑战，采用基于外场测量的离线统计信道建模指导系统设计，存在传输性能远离瞬态最优、环境适应性不足、系统优化成本高、迭代周期长等问题</a:t>
            </a:r>
            <a:r>
              <a:rPr sz="1600" dirty="0">
                <a:latin typeface="+mj-lt"/>
                <a:ea typeface="微软雅黑" panose="020B0503020204020204" pitchFamily="34" charset="-122"/>
                <a:sym typeface="+mn-ea"/>
              </a:rPr>
              <a:t>。 </a:t>
            </a:r>
            <a:endParaRPr sz="1600" dirty="0">
              <a:latin typeface="+mj-lt"/>
              <a:ea typeface="微软雅黑" panose="020B0503020204020204" pitchFamily="34" charset="-122"/>
              <a:sym typeface="+mn-ea"/>
            </a:endParaRPr>
          </a:p>
          <a:p>
            <a:pPr lvl="1" indent="-184150" algn="just"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Char char="−"/>
            </a:pPr>
            <a:endParaRPr sz="1600" dirty="0">
              <a:latin typeface="+mj-lt"/>
              <a:ea typeface="微软雅黑" panose="020B0503020204020204" pitchFamily="34" charset="-122"/>
              <a:sym typeface="+mn-ea"/>
            </a:endParaRPr>
          </a:p>
          <a:p>
            <a:pPr lvl="1" indent="-184150" algn="just"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sz="1600" b="1" dirty="0" err="1">
                <a:latin typeface="+mj-lt"/>
                <a:ea typeface="微软雅黑" panose="020B0503020204020204" pitchFamily="34" charset="-122"/>
                <a:sym typeface="+mn-ea"/>
              </a:rPr>
              <a:t>研究目标</a:t>
            </a:r>
            <a:r>
              <a:rPr sz="1600" b="1" dirty="0">
                <a:latin typeface="+mj-lt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为应对以上挑战，探索利用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AI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和感知技术，快速重构复杂应用场景，挖掘空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时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频多维多尺度的信道新特性，高精度预测信道衰落，实现从“离线测量→信道建模”到“环境感知重建→信道衰落预测→瞬态最优策略生成”的范式转变，自底向上支撑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系统的设计和优化，显著提升对无线环境的适应性和传输性能</a:t>
            </a:r>
            <a:r>
              <a:rPr sz="1600" dirty="0">
                <a:latin typeface="+mj-lt"/>
                <a:ea typeface="微软雅黑" panose="020B0503020204020204" pitchFamily="34" charset="-122"/>
                <a:sym typeface="+mn-ea"/>
              </a:rPr>
              <a:t>。</a:t>
            </a:r>
            <a:endParaRPr sz="1600" dirty="0">
              <a:latin typeface="+mj-lt"/>
              <a:ea typeface="微软雅黑" panose="020B0503020204020204" pitchFamily="34" charset="-122"/>
              <a:sym typeface="+mn-ea"/>
            </a:endParaRPr>
          </a:p>
          <a:p>
            <a:pPr lvl="1" indent="-184150" algn="just"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Char char="−"/>
            </a:pPr>
            <a:endParaRPr sz="1600" b="1" dirty="0">
              <a:latin typeface="+mj-lt"/>
              <a:ea typeface="微软雅黑" panose="020B0503020204020204" pitchFamily="34" charset="-122"/>
              <a:sym typeface="+mn-ea"/>
            </a:endParaRPr>
          </a:p>
          <a:p>
            <a:pPr lvl="1" indent="-184150" algn="just">
              <a:lnSpc>
                <a:spcPct val="120000"/>
              </a:lnSpc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sz="1600" b="1" dirty="0" err="1">
                <a:latin typeface="+mj-lt"/>
                <a:ea typeface="微软雅黑" panose="020B0503020204020204" pitchFamily="34" charset="-122"/>
                <a:sym typeface="+mn-ea"/>
              </a:rPr>
              <a:t>技术路线：</a:t>
            </a:r>
            <a:r>
              <a:rPr sz="1600" dirty="0" err="1">
                <a:latin typeface="+mj-lt"/>
                <a:ea typeface="微软雅黑" panose="020B0503020204020204" pitchFamily="34" charset="-122"/>
                <a:sym typeface="+mn-ea"/>
              </a:rPr>
              <a:t>本项目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采用“相机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雷达等多制式环境感知→三维环境高精度自动重建→多频段多场景信道测量与建模→基于时空同步的环境与信道关联数据库建立→环境与信道匹配映射的无线环境知识库构建→基于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AI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的多维多尺度无线环境预测→面向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的无线环境预测与重建原型试验系统搭建及验证”的总体思路。</a:t>
            </a:r>
            <a:endParaRPr lang="en-US" sz="1600" dirty="0">
              <a:latin typeface="+mj-lt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0852"/>
            <a:ext cx="5059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课题五研究内容及与其它课题的关系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2"/>
          <p:cNvSpPr/>
          <p:nvPr/>
        </p:nvSpPr>
        <p:spPr>
          <a:xfrm>
            <a:off x="0" y="2190115"/>
            <a:ext cx="9144000" cy="157607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endParaRPr lang="zh-CN" altLang="en-US" sz="1125" ker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21272" y="2179335"/>
            <a:ext cx="8967788" cy="15659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研究内容：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实现上述目标需解决如下科学问题：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复杂场景传播环境的表征机制；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多维多尺度的信道传播机理；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环境与信道的匹配映射规律；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感知增强的无线环境预测理论。研究内容包括：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复杂场景的快速感知与高动态环境的三维自动重建；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广频段多场景新技术的信道测量与建模；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复杂高动态环境与多维多尺度信道关联映射及数据库构建；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基于人工智能技术的空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频多维多尺度无线环境预测；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的无线环境预测与重建原型试验系统。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" y="766547"/>
            <a:ext cx="9107805" cy="1271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174625"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None/>
              <a:defRPr kumimoji="1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285750" marR="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14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kumimoji="1" b="0">
                <a:latin typeface="+mj-ea"/>
                <a:ea typeface="+mj-ea"/>
              </a:defRPr>
            </a:lvl3pPr>
            <a:lvl4pPr marL="1600200" indent="-228600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600" b="0">
                <a:latin typeface="+mj-ea"/>
                <a:ea typeface="+mj-ea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0000"/>
              </a:lnSpc>
              <a:buNone/>
            </a:pPr>
            <a:r>
              <a:rPr lang="zh-CN" sz="1600" dirty="0"/>
              <a:t>研究目标：</a:t>
            </a:r>
            <a:r>
              <a:rPr lang="zh-CN" altLang="en-US" sz="1600" b="0" dirty="0"/>
              <a:t>为应对以上挑战，探索利用</a:t>
            </a:r>
            <a:r>
              <a:rPr lang="en-US" altLang="zh-CN" sz="1600" b="0" dirty="0"/>
              <a:t>AI </a:t>
            </a:r>
            <a:r>
              <a:rPr lang="zh-CN" altLang="en-US" sz="1600" b="0" dirty="0"/>
              <a:t>和感知技术，快速重构复杂应用场景，挖掘空</a:t>
            </a:r>
            <a:r>
              <a:rPr lang="en-US" altLang="zh-CN" sz="1600" b="0" dirty="0"/>
              <a:t>-</a:t>
            </a:r>
            <a:r>
              <a:rPr lang="zh-CN" altLang="en-US" sz="1600" b="0" dirty="0"/>
              <a:t>时</a:t>
            </a:r>
            <a:r>
              <a:rPr lang="en-US" altLang="zh-CN" sz="1600" b="0" dirty="0"/>
              <a:t>-</a:t>
            </a:r>
            <a:r>
              <a:rPr lang="zh-CN" altLang="en-US" sz="1600" b="0" dirty="0"/>
              <a:t>频多维多尺度的信道新特性，高精度预测信道衰落，实现从“离线测量→信道建模”到“环境感知重建→信道衰落预测→瞬态最优策略生成”的范式转变，自底向上支撑</a:t>
            </a:r>
            <a:r>
              <a:rPr lang="en-US" altLang="zh-CN" sz="1600" b="0" dirty="0"/>
              <a:t>6G </a:t>
            </a:r>
            <a:r>
              <a:rPr lang="zh-CN" altLang="en-US" sz="1600" b="0" dirty="0"/>
              <a:t>系统的设计和优化，显著提升对无线环境的适应性和传输性能。</a:t>
            </a:r>
            <a:endParaRPr lang="en-US" sz="1600" b="0" dirty="0"/>
          </a:p>
        </p:txBody>
      </p:sp>
      <p:pic>
        <p:nvPicPr>
          <p:cNvPr id="1026" name="图片 1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3935730"/>
            <a:ext cx="3957955" cy="27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0852"/>
            <a:ext cx="231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项目目标及分工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0815" y="1231900"/>
            <a:ext cx="8663940" cy="10445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0">
            <a:noAutofit/>
          </a:bodyPr>
          <a:lstStyle/>
          <a:p>
            <a:pPr lvl="1" indent="-184150" algn="just"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探索利用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AI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和感知技术，快速重构复杂应用场景，挖掘空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时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频多维多尺度的信道新特性，高精度预测信道衰落，实现从“离线测量→信道建模”到“环境感知重建→信道衰落预测→瞬态最优策略生成”的范式转变，自底向上支撑</a:t>
            </a:r>
            <a:r>
              <a:rPr lang="en-US" altLang="zh-CN" sz="1600" dirty="0">
                <a:latin typeface="+mj-lt"/>
                <a:ea typeface="微软雅黑" panose="020B0503020204020204" pitchFamily="34" charset="-122"/>
                <a:sym typeface="+mn-ea"/>
              </a:rPr>
              <a:t>6G </a:t>
            </a:r>
            <a:r>
              <a:rPr lang="zh-CN" altLang="en-US" sz="1600" dirty="0">
                <a:latin typeface="+mj-lt"/>
                <a:ea typeface="微软雅黑" panose="020B0503020204020204" pitchFamily="34" charset="-122"/>
                <a:sym typeface="+mn-ea"/>
              </a:rPr>
              <a:t>系统的设计和优化，显著提升对无线环境的适应性和传输性能</a:t>
            </a:r>
            <a:r>
              <a:rPr sz="1600" dirty="0">
                <a:latin typeface="+mj-lt"/>
                <a:ea typeface="微软雅黑" panose="020B0503020204020204" pitchFamily="34" charset="-122"/>
                <a:sym typeface="+mn-ea"/>
              </a:rPr>
              <a:t>。</a:t>
            </a:r>
            <a:endParaRPr sz="1600" dirty="0">
              <a:latin typeface="+mj-lt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圆角矩形 79"/>
          <p:cNvSpPr/>
          <p:nvPr/>
        </p:nvSpPr>
        <p:spPr>
          <a:xfrm>
            <a:off x="168910" y="836930"/>
            <a:ext cx="1943735" cy="3575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815" y="2708910"/>
          <a:ext cx="8832215" cy="4062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  <a:gridCol w="5573395"/>
                <a:gridCol w="1540510"/>
              </a:tblGrid>
              <a:tr h="2876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任务分工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考核指标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</a:tr>
              <a:tr h="725805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复杂场景的快速感知与高动态环境的三维自动重建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任务一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复杂动态场景快速实时感知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（北交）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任务二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异质融合与特征提取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（北邮）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任务三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：高精度三维环境自动重建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（清华）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申请发明专利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高水平论文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标准提案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5805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面向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6G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广频段多场景新技术的信道测量与建模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任务一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广频段多场景无线信道测量平台构建与信道测量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（紫金山，北邮）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广频段多场景信道特性分析与建模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（紫金山，北邮）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：超高速移动感知信道快速测量及精准模拟技术研究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（北交）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申请发明专利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高水平论文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标准提案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5805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复杂高动态环境与多维多尺度信道关联映射及数据库构建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任务一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环境与信道关联数据库构建（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北邮、中山）</a:t>
                      </a:r>
                      <a:endParaRPr lang="en-US" altLang="zh-CN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：环境与信道的映射规律挖掘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（北邮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）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无线环境知识库构建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（北邮）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申请发明专利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高水平论文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标准提案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5805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基于人工智能技术的空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频多维多尺度无线环境预测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任务一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多维多尺度无线环境预测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（浙大）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任务二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用户移动行为智能预测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（清华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lnSpc>
                          <a:spcPct val="12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任务三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最优传输策略生成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（浙大、大数据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申请发明专利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高水平论文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标准提案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122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的无线环境预测与重建原型试验系统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200" b="1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任务一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高逼真度无线环境与信道推演平台搭建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（北邮、中兴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任务二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：无线环境预测与重建原型实验系统搭建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（北邮、</a:t>
                      </a:r>
                      <a:r>
                        <a:rPr lang="zh-CN" altLang="en-US" sz="12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移动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、佰才邦）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任务三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：原型试验系统关键技术测试验证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（北邮、中兴、佰才邦）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申请发明专利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高水平论文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标准提案</a:t>
                      </a:r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1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中国移动</a:t>
                      </a:r>
                      <a:r>
                        <a:rPr lang="en-US" altLang="zh-CN" sz="11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1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110730" y="6732270"/>
            <a:ext cx="2057400" cy="208280"/>
          </a:xfrm>
        </p:spPr>
        <p:txBody>
          <a:bodyPr/>
          <a:p>
            <a:pPr defTabSz="342900">
              <a:defRPr/>
            </a:pPr>
            <a:fld id="{0606DDB8-12DA-4B71-B80E-DB81419EAF29}" type="slidenum">
              <a:rPr lang="zh-CN" altLang="en-US" sz="900" b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 sz="2100" dirty="0">
              <a:solidFill>
                <a:prstClr val="black"/>
              </a:solidFill>
              <a:cs typeface="楷体_GB2312"/>
              <a:sym typeface="Times New Roman" panose="02020603050405020304" pitchFamily="18" charset="0"/>
            </a:endParaRPr>
          </a:p>
        </p:txBody>
      </p:sp>
      <p:sp>
        <p:nvSpPr>
          <p:cNvPr id="21" name="圆角矩形 79"/>
          <p:cNvSpPr/>
          <p:nvPr/>
        </p:nvSpPr>
        <p:spPr>
          <a:xfrm>
            <a:off x="168954" y="2344177"/>
            <a:ext cx="2908935" cy="436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任务分工和预期成果指标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395" y="-2730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项目进度安排</a:t>
            </a:r>
            <a:endParaRPr lang="zh-CN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438150" y="6165215"/>
            <a:ext cx="8265795" cy="3892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08000" tIns="72000" rIns="108000" bIns="72000" rtlCol="0" anchor="ctr" anchorCtr="0">
            <a:spAutoFit/>
          </a:bodyPr>
          <a:lstStyle/>
          <a:p>
            <a:pPr marL="273050" lvl="1" indent="0" algn="just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zh-CN" sz="1600" b="1" dirty="0">
                <a:latin typeface="+mj-lt"/>
                <a:ea typeface="微软雅黑" panose="020B0503020204020204" pitchFamily="34" charset="-122"/>
                <a:sym typeface="+mn-ea"/>
              </a:rPr>
              <a:t>考核方式及评价手段</a:t>
            </a:r>
            <a:r>
              <a:rPr sz="1600" b="1" dirty="0">
                <a:latin typeface="+mj-lt"/>
                <a:ea typeface="微软雅黑" panose="020B0503020204020204" pitchFamily="34" charset="-122"/>
                <a:sym typeface="+mn-ea"/>
              </a:rPr>
              <a:t>：</a:t>
            </a:r>
            <a:r>
              <a:rPr sz="1600" dirty="0">
                <a:latin typeface="+mj-lt"/>
                <a:ea typeface="微软雅黑" panose="020B0503020204020204" pitchFamily="34" charset="-122"/>
                <a:sym typeface="+mn-ea"/>
              </a:rPr>
              <a:t>专家评审、论文录用证明、专利受理通知书、标准化提案编号等</a:t>
            </a:r>
            <a:r>
              <a:rPr sz="1600" b="1" dirty="0">
                <a:latin typeface="+mj-lt"/>
                <a:ea typeface="微软雅黑" panose="020B0503020204020204" pitchFamily="34" charset="-122"/>
                <a:sym typeface="+mn-ea"/>
              </a:rPr>
              <a:t>。 </a:t>
            </a:r>
            <a:endParaRPr sz="1600" dirty="0">
              <a:latin typeface="+mj-lt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5"/>
          <p:cNvSpPr/>
          <p:nvPr/>
        </p:nvSpPr>
        <p:spPr>
          <a:xfrm>
            <a:off x="107410" y="908454"/>
            <a:ext cx="8762321" cy="424049"/>
          </a:xfrm>
          <a:prstGeom prst="roundRect">
            <a:avLst>
              <a:gd name="adj" fmla="val 0"/>
            </a:avLst>
          </a:prstGeom>
          <a:solidFill>
            <a:srgbClr val="1C4885"/>
          </a:solidFill>
          <a:ln w="25400" cmpd="thickThin"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lvl="0" algn="ctr">
              <a:spcBef>
                <a:spcPct val="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项目执行期为三年（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-2026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月），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个课题按季度安排进度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11" name="表格 6"/>
          <p:cNvGraphicFramePr>
            <a:graphicFrameLocks noGrp="1"/>
          </p:cNvGraphicFramePr>
          <p:nvPr/>
        </p:nvGraphicFramePr>
        <p:xfrm>
          <a:off x="312618" y="1385955"/>
          <a:ext cx="8351520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287591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  <a:gridCol w="423545"/>
              </a:tblGrid>
              <a:tr h="205740">
                <a:tc rowSpan="2" gridSpan="2">
                  <a:txBody>
                    <a:bodyPr/>
                    <a:p>
                      <a:pPr algn="ctr"/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/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/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2025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/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2026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 gridSpan="2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7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endParaRPr lang="zh-CN" altLang="en-US" sz="7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1780">
                <a:tc rowSpan="3">
                  <a:txBody>
                    <a:bodyPr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课题一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1.1.</a:t>
                      </a:r>
                      <a:r>
                        <a:rPr lang="zh-CN" altLang="en-US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复杂动态场景快速实时感知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1.2.</a:t>
                      </a:r>
                      <a:r>
                        <a:rPr lang="zh-CN" altLang="en-US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异质融合与特征提取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02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1.3.</a:t>
                      </a:r>
                      <a:r>
                        <a:rPr lang="zh-CN" altLang="en-US" sz="90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高精度三维环境自动重建</a:t>
                      </a:r>
                      <a:endParaRPr lang="zh-CN" altLang="en-US" sz="90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1780">
                <a:tc rowSpan="3">
                  <a:txBody>
                    <a:bodyPr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课题二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 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广频段</a:t>
                      </a:r>
                      <a:r>
                        <a:rPr lang="zh-CN" altLang="en-US" sz="900" b="1" i="1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多场景信道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测量平台构建与信道测量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2.2.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广频段多场景信道特性分析与建模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28702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2.3. 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超高速移动感知信道</a:t>
                      </a:r>
                      <a:r>
                        <a:rPr lang="zh-CN" altLang="en-US" sz="900" b="1" i="1" kern="120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快速测量精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准模拟技术研究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71780">
                <a:tc rowSpan="3">
                  <a:txBody>
                    <a:bodyPr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课题三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环境与信道关联数据库构建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3.2.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环境与信道的映射规律挖掘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</a:tr>
              <a:tr h="28702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3.3.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无线环境知识库构建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0">
                <a:tc rowSpan="3">
                  <a:txBody>
                    <a:bodyPr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课题四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4.1.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多维多尺度无线环境预测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8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4.2.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用户移动行为智能预测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02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4.3.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瞬态最优传输策略生成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71780">
                <a:tc rowSpan="3"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350" b="1" i="1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课题五</a:t>
                      </a:r>
                      <a:endParaRPr lang="zh-CN" altLang="en-US" sz="1350" b="1" i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5.1.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高逼真度无线环境推演平台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78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5.2.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无线环境预测与重建原型试验系统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020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5.3.</a:t>
                      </a:r>
                      <a:r>
                        <a:rPr lang="zh-CN" altLang="en-US" sz="900" b="1" i="1" kern="120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原型试验系统关键技术测试验证</a:t>
                      </a:r>
                      <a:endParaRPr lang="zh-CN" altLang="en-US" sz="900" b="1" i="1" kern="1200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350" b="1" i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7606002" y="1771223"/>
            <a:ext cx="1170480" cy="290965"/>
            <a:chOff x="9970172" y="2102550"/>
            <a:chExt cx="1560640" cy="387953"/>
          </a:xfrm>
        </p:grpSpPr>
        <p:sp>
          <p:nvSpPr>
            <p:cNvPr id="62" name="文本框 61"/>
            <p:cNvSpPr txBox="1"/>
            <p:nvPr/>
          </p:nvSpPr>
          <p:spPr>
            <a:xfrm>
              <a:off x="9970172" y="2215336"/>
              <a:ext cx="1560640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实现快速感知系统构建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7618" y="210255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文本框 123"/>
          <p:cNvSpPr txBox="1"/>
          <p:nvPr/>
        </p:nvSpPr>
        <p:spPr>
          <a:xfrm>
            <a:off x="7597050" y="2312971"/>
            <a:ext cx="1170480" cy="206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完成复杂场景三维重建</a:t>
            </a:r>
            <a:endParaRPr lang="zh-CN" altLang="en-US" sz="75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432" y="2240885"/>
            <a:ext cx="150019" cy="1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组合 125"/>
          <p:cNvGrpSpPr/>
          <p:nvPr/>
        </p:nvGrpSpPr>
        <p:grpSpPr>
          <a:xfrm>
            <a:off x="5691509" y="2693168"/>
            <a:ext cx="1819072" cy="279070"/>
            <a:chOff x="9035332" y="2083500"/>
            <a:chExt cx="2425429" cy="372093"/>
          </a:xfrm>
        </p:grpSpPr>
        <p:sp>
          <p:nvSpPr>
            <p:cNvPr id="127" name="文本框 126"/>
            <p:cNvSpPr txBox="1"/>
            <p:nvPr/>
          </p:nvSpPr>
          <p:spPr>
            <a:xfrm>
              <a:off x="9035332" y="2180426"/>
              <a:ext cx="2425429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完成多维信道参数高效提取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组合 128"/>
          <p:cNvGrpSpPr/>
          <p:nvPr/>
        </p:nvGrpSpPr>
        <p:grpSpPr>
          <a:xfrm>
            <a:off x="5356265" y="3153333"/>
            <a:ext cx="1615052" cy="285114"/>
            <a:chOff x="9199370" y="2102550"/>
            <a:chExt cx="2153402" cy="380152"/>
          </a:xfrm>
        </p:grpSpPr>
        <p:sp>
          <p:nvSpPr>
            <p:cNvPr id="130" name="文本框 129"/>
            <p:cNvSpPr txBox="1"/>
            <p:nvPr/>
          </p:nvSpPr>
          <p:spPr>
            <a:xfrm>
              <a:off x="9199370" y="2207535"/>
              <a:ext cx="215340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初步完成关联数据库构建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7618" y="210255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" name="组合 131"/>
          <p:cNvGrpSpPr/>
          <p:nvPr/>
        </p:nvGrpSpPr>
        <p:grpSpPr>
          <a:xfrm>
            <a:off x="7351311" y="3840814"/>
            <a:ext cx="1375977" cy="390855"/>
            <a:chOff x="9113304" y="2083500"/>
            <a:chExt cx="1834636" cy="521140"/>
          </a:xfrm>
        </p:grpSpPr>
        <p:sp>
          <p:nvSpPr>
            <p:cNvPr id="133" name="文本框 132"/>
            <p:cNvSpPr txBox="1"/>
            <p:nvPr/>
          </p:nvSpPr>
          <p:spPr>
            <a:xfrm>
              <a:off x="9113304" y="2175380"/>
              <a:ext cx="1834636" cy="429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实现多维多尺度无线环境预测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8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组合 134"/>
          <p:cNvGrpSpPr/>
          <p:nvPr/>
        </p:nvGrpSpPr>
        <p:grpSpPr>
          <a:xfrm>
            <a:off x="7489047" y="4303854"/>
            <a:ext cx="1375977" cy="270944"/>
            <a:chOff x="9485244" y="2095083"/>
            <a:chExt cx="1834636" cy="361258"/>
          </a:xfrm>
        </p:grpSpPr>
        <p:sp>
          <p:nvSpPr>
            <p:cNvPr id="136" name="文本框 135"/>
            <p:cNvSpPr txBox="1"/>
            <p:nvPr/>
          </p:nvSpPr>
          <p:spPr>
            <a:xfrm>
              <a:off x="9485244" y="2181174"/>
              <a:ext cx="1834636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实现瞬态最优策略生成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1919" y="2095083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" name="组合 137"/>
          <p:cNvGrpSpPr/>
          <p:nvPr/>
        </p:nvGrpSpPr>
        <p:grpSpPr>
          <a:xfrm>
            <a:off x="4139790" y="1785510"/>
            <a:ext cx="2068442" cy="266607"/>
            <a:chOff x="8712777" y="2121600"/>
            <a:chExt cx="2757922" cy="355476"/>
          </a:xfrm>
        </p:grpSpPr>
        <p:sp>
          <p:nvSpPr>
            <p:cNvPr id="139" name="文本框 138"/>
            <p:cNvSpPr txBox="1"/>
            <p:nvPr/>
          </p:nvSpPr>
          <p:spPr>
            <a:xfrm>
              <a:off x="8712777" y="2201909"/>
              <a:ext cx="275792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完成感知设备部署方案设计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5868" y="2121600"/>
              <a:ext cx="230177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组合 140"/>
          <p:cNvGrpSpPr/>
          <p:nvPr/>
        </p:nvGrpSpPr>
        <p:grpSpPr>
          <a:xfrm>
            <a:off x="4147121" y="2010511"/>
            <a:ext cx="2068442" cy="270518"/>
            <a:chOff x="8722552" y="2083500"/>
            <a:chExt cx="2757922" cy="360690"/>
          </a:xfrm>
        </p:grpSpPr>
        <p:sp>
          <p:nvSpPr>
            <p:cNvPr id="142" name="文本框 141"/>
            <p:cNvSpPr txBox="1"/>
            <p:nvPr/>
          </p:nvSpPr>
          <p:spPr>
            <a:xfrm>
              <a:off x="8722552" y="2169023"/>
              <a:ext cx="275792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完成异质融合特征提取方案设计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" name="组合 143"/>
          <p:cNvGrpSpPr/>
          <p:nvPr/>
        </p:nvGrpSpPr>
        <p:grpSpPr>
          <a:xfrm>
            <a:off x="5733700" y="1779706"/>
            <a:ext cx="1615052" cy="284429"/>
            <a:chOff x="9150340" y="2083500"/>
            <a:chExt cx="2153402" cy="379239"/>
          </a:xfrm>
        </p:grpSpPr>
        <p:sp>
          <p:nvSpPr>
            <p:cNvPr id="145" name="文本框 144"/>
            <p:cNvSpPr txBox="1"/>
            <p:nvPr/>
          </p:nvSpPr>
          <p:spPr>
            <a:xfrm>
              <a:off x="9150340" y="2187572"/>
              <a:ext cx="215340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初步完成典型场景感知系统构建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组合 146"/>
          <p:cNvGrpSpPr/>
          <p:nvPr/>
        </p:nvGrpSpPr>
        <p:grpSpPr>
          <a:xfrm>
            <a:off x="5805263" y="2023549"/>
            <a:ext cx="1615052" cy="266141"/>
            <a:chOff x="8692617" y="2083500"/>
            <a:chExt cx="2153402" cy="354855"/>
          </a:xfrm>
        </p:grpSpPr>
        <p:sp>
          <p:nvSpPr>
            <p:cNvPr id="148" name="文本框 147"/>
            <p:cNvSpPr txBox="1"/>
            <p:nvPr/>
          </p:nvSpPr>
          <p:spPr>
            <a:xfrm>
              <a:off x="8692617" y="2163188"/>
              <a:ext cx="215340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初步完成多视角融合及特征提取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507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0" name="组合 149"/>
          <p:cNvGrpSpPr/>
          <p:nvPr/>
        </p:nvGrpSpPr>
        <p:grpSpPr>
          <a:xfrm>
            <a:off x="5798046" y="2242883"/>
            <a:ext cx="1758410" cy="270523"/>
            <a:chOff x="8668755" y="2089850"/>
            <a:chExt cx="2344547" cy="360697"/>
          </a:xfrm>
        </p:grpSpPr>
        <p:sp>
          <p:nvSpPr>
            <p:cNvPr id="151" name="文本框 150"/>
            <p:cNvSpPr txBox="1"/>
            <p:nvPr/>
          </p:nvSpPr>
          <p:spPr>
            <a:xfrm>
              <a:off x="8668755" y="2175380"/>
              <a:ext cx="2344547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完成简单场景三维重建方案验证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720" y="2089850"/>
              <a:ext cx="212224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组合 152"/>
          <p:cNvGrpSpPr/>
          <p:nvPr/>
        </p:nvGrpSpPr>
        <p:grpSpPr>
          <a:xfrm>
            <a:off x="3904764" y="2469986"/>
            <a:ext cx="1615052" cy="381711"/>
            <a:chOff x="8949172" y="2083500"/>
            <a:chExt cx="2153402" cy="508948"/>
          </a:xfrm>
        </p:grpSpPr>
        <p:sp>
          <p:nvSpPr>
            <p:cNvPr id="154" name="文本框 153"/>
            <p:cNvSpPr txBox="1"/>
            <p:nvPr/>
          </p:nvSpPr>
          <p:spPr>
            <a:xfrm>
              <a:off x="8949172" y="2163188"/>
              <a:ext cx="2153402" cy="429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</a:t>
              </a:r>
              <a:r>
                <a:rPr lang="en-US" altLang="zh-CN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sub-6 GHz</a:t>
              </a: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测量平台开展测量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278" y="2083500"/>
              <a:ext cx="24194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组合 155"/>
          <p:cNvGrpSpPr/>
          <p:nvPr/>
        </p:nvGrpSpPr>
        <p:grpSpPr>
          <a:xfrm>
            <a:off x="4388641" y="2696990"/>
            <a:ext cx="1688849" cy="275285"/>
            <a:chOff x="9020193" y="2083500"/>
            <a:chExt cx="2251799" cy="367047"/>
          </a:xfrm>
        </p:grpSpPr>
        <p:sp>
          <p:nvSpPr>
            <p:cNvPr id="157" name="文本框 156"/>
            <p:cNvSpPr txBox="1"/>
            <p:nvPr/>
          </p:nvSpPr>
          <p:spPr>
            <a:xfrm>
              <a:off x="9020193" y="2175380"/>
              <a:ext cx="2251799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分析广频段多维信道特性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3803" y="2083500"/>
              <a:ext cx="208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组合 158"/>
          <p:cNvGrpSpPr/>
          <p:nvPr/>
        </p:nvGrpSpPr>
        <p:grpSpPr>
          <a:xfrm>
            <a:off x="4371413" y="2937163"/>
            <a:ext cx="1819072" cy="267222"/>
            <a:chOff x="8132299" y="2375096"/>
            <a:chExt cx="2425429" cy="356296"/>
          </a:xfrm>
        </p:grpSpPr>
        <p:sp>
          <p:nvSpPr>
            <p:cNvPr id="160" name="文本框 159"/>
            <p:cNvSpPr txBox="1"/>
            <p:nvPr/>
          </p:nvSpPr>
          <p:spPr>
            <a:xfrm>
              <a:off x="8132299" y="2456225"/>
              <a:ext cx="2425429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搭建超高速时变信道测量平台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5952" y="2375096"/>
              <a:ext cx="2307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组合 161"/>
          <p:cNvGrpSpPr/>
          <p:nvPr/>
        </p:nvGrpSpPr>
        <p:grpSpPr>
          <a:xfrm>
            <a:off x="6021795" y="2925267"/>
            <a:ext cx="1688849" cy="280565"/>
            <a:chOff x="9132479" y="2070800"/>
            <a:chExt cx="2038476" cy="374086"/>
          </a:xfrm>
        </p:grpSpPr>
        <p:sp>
          <p:nvSpPr>
            <p:cNvPr id="163" name="文本框 162"/>
            <p:cNvSpPr txBox="1"/>
            <p:nvPr/>
          </p:nvSpPr>
          <p:spPr>
            <a:xfrm>
              <a:off x="9132479" y="2169719"/>
              <a:ext cx="2038476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完成超高速信道特性分析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8632" y="20708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组合 164"/>
          <p:cNvGrpSpPr/>
          <p:nvPr/>
        </p:nvGrpSpPr>
        <p:grpSpPr>
          <a:xfrm>
            <a:off x="3847846" y="3166730"/>
            <a:ext cx="2277697" cy="268349"/>
            <a:chOff x="8812059" y="2083500"/>
            <a:chExt cx="3036929" cy="357798"/>
          </a:xfrm>
        </p:grpSpPr>
        <p:sp>
          <p:nvSpPr>
            <p:cNvPr id="166" name="文本框 165"/>
            <p:cNvSpPr txBox="1"/>
            <p:nvPr/>
          </p:nvSpPr>
          <p:spPr>
            <a:xfrm>
              <a:off x="8812059" y="2166131"/>
              <a:ext cx="3036929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完成空时对齐方案制定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组合 167"/>
          <p:cNvGrpSpPr/>
          <p:nvPr/>
        </p:nvGrpSpPr>
        <p:grpSpPr>
          <a:xfrm>
            <a:off x="5769034" y="3390455"/>
            <a:ext cx="1913666" cy="268349"/>
            <a:chOff x="8631578" y="2083500"/>
            <a:chExt cx="2551554" cy="357798"/>
          </a:xfrm>
        </p:grpSpPr>
        <p:sp>
          <p:nvSpPr>
            <p:cNvPr id="169" name="文本框 168"/>
            <p:cNvSpPr txBox="1"/>
            <p:nvPr/>
          </p:nvSpPr>
          <p:spPr>
            <a:xfrm>
              <a:off x="8631578" y="2166131"/>
              <a:ext cx="2551554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初步验证环境与信道映射规律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393" y="2083500"/>
              <a:ext cx="221259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组合 170"/>
          <p:cNvGrpSpPr/>
          <p:nvPr/>
        </p:nvGrpSpPr>
        <p:grpSpPr>
          <a:xfrm>
            <a:off x="4167887" y="3392800"/>
            <a:ext cx="1819071" cy="268825"/>
            <a:chOff x="8757196" y="2067625"/>
            <a:chExt cx="2425428" cy="358433"/>
          </a:xfrm>
        </p:grpSpPr>
        <p:sp>
          <p:nvSpPr>
            <p:cNvPr id="172" name="文本框 171"/>
            <p:cNvSpPr txBox="1"/>
            <p:nvPr/>
          </p:nvSpPr>
          <p:spPr>
            <a:xfrm>
              <a:off x="8757196" y="2150891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完成环境特征提取方案制定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393" y="2067625"/>
              <a:ext cx="221259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" name="组合 173"/>
          <p:cNvGrpSpPr/>
          <p:nvPr/>
        </p:nvGrpSpPr>
        <p:grpSpPr>
          <a:xfrm>
            <a:off x="5820818" y="3622961"/>
            <a:ext cx="1913666" cy="263402"/>
            <a:chOff x="8715768" y="2083500"/>
            <a:chExt cx="2551554" cy="351203"/>
          </a:xfrm>
        </p:grpSpPr>
        <p:sp>
          <p:nvSpPr>
            <p:cNvPr id="175" name="文本框 174"/>
            <p:cNvSpPr txBox="1"/>
            <p:nvPr/>
          </p:nvSpPr>
          <p:spPr>
            <a:xfrm>
              <a:off x="8715768" y="2159536"/>
              <a:ext cx="2551554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初步构建双向映射模型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127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7" name="组合 176"/>
          <p:cNvGrpSpPr/>
          <p:nvPr/>
        </p:nvGrpSpPr>
        <p:grpSpPr>
          <a:xfrm>
            <a:off x="4090163" y="3848503"/>
            <a:ext cx="1819071" cy="268349"/>
            <a:chOff x="8653564" y="2083500"/>
            <a:chExt cx="2425428" cy="357798"/>
          </a:xfrm>
        </p:grpSpPr>
        <p:sp>
          <p:nvSpPr>
            <p:cNvPr id="178" name="文本框 177"/>
            <p:cNvSpPr txBox="1"/>
            <p:nvPr/>
          </p:nvSpPr>
          <p:spPr>
            <a:xfrm>
              <a:off x="8653564" y="2166131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初步完成预测框架搭建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028" y="2083500"/>
              <a:ext cx="224434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" name="组合 179"/>
          <p:cNvGrpSpPr/>
          <p:nvPr/>
        </p:nvGrpSpPr>
        <p:grpSpPr>
          <a:xfrm>
            <a:off x="3866538" y="4074628"/>
            <a:ext cx="1819071" cy="268349"/>
            <a:chOff x="8799868" y="2083500"/>
            <a:chExt cx="2425428" cy="357798"/>
          </a:xfrm>
        </p:grpSpPr>
        <p:sp>
          <p:nvSpPr>
            <p:cNvPr id="181" name="文本框 180"/>
            <p:cNvSpPr txBox="1"/>
            <p:nvPr/>
          </p:nvSpPr>
          <p:spPr>
            <a:xfrm>
              <a:off x="8799868" y="2166131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r>
                <a:rPr lang="en-US" altLang="zh-CN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轨迹预测框架设计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218" y="2083500"/>
              <a:ext cx="224434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组合 182"/>
          <p:cNvGrpSpPr/>
          <p:nvPr/>
        </p:nvGrpSpPr>
        <p:grpSpPr>
          <a:xfrm>
            <a:off x="5502060" y="3855777"/>
            <a:ext cx="1819071" cy="260728"/>
            <a:chOff x="8690140" y="2072070"/>
            <a:chExt cx="2425428" cy="347638"/>
          </a:xfrm>
        </p:grpSpPr>
        <p:sp>
          <p:nvSpPr>
            <p:cNvPr id="184" name="文本框 183"/>
            <p:cNvSpPr txBox="1"/>
            <p:nvPr/>
          </p:nvSpPr>
          <p:spPr>
            <a:xfrm>
              <a:off x="8690140" y="2144541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初步实现小尺度瞬态信息预测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7207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6" name="组合 185"/>
          <p:cNvGrpSpPr/>
          <p:nvPr/>
        </p:nvGrpSpPr>
        <p:grpSpPr>
          <a:xfrm>
            <a:off x="5709531" y="4080731"/>
            <a:ext cx="1922896" cy="266624"/>
            <a:chOff x="8567385" y="2070800"/>
            <a:chExt cx="2563861" cy="355499"/>
          </a:xfrm>
        </p:grpSpPr>
        <p:sp>
          <p:nvSpPr>
            <p:cNvPr id="187" name="文本框 186"/>
            <p:cNvSpPr txBox="1"/>
            <p:nvPr/>
          </p:nvSpPr>
          <p:spPr>
            <a:xfrm>
              <a:off x="8567385" y="2151132"/>
              <a:ext cx="2563861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完成用户移动行为预测框架搭建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7618" y="20708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9" name="组合 188"/>
          <p:cNvGrpSpPr/>
          <p:nvPr/>
        </p:nvGrpSpPr>
        <p:grpSpPr>
          <a:xfrm>
            <a:off x="5812956" y="4308946"/>
            <a:ext cx="1922896" cy="261681"/>
            <a:chOff x="8690139" y="2077150"/>
            <a:chExt cx="2563861" cy="348908"/>
          </a:xfrm>
        </p:grpSpPr>
        <p:sp>
          <p:nvSpPr>
            <p:cNvPr id="190" name="文本框 189"/>
            <p:cNvSpPr txBox="1"/>
            <p:nvPr/>
          </p:nvSpPr>
          <p:spPr>
            <a:xfrm>
              <a:off x="8690139" y="2150891"/>
              <a:ext cx="2563861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完成瞬态最优传输策略设计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4918" y="207715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组合 191"/>
          <p:cNvGrpSpPr/>
          <p:nvPr/>
        </p:nvGrpSpPr>
        <p:grpSpPr>
          <a:xfrm>
            <a:off x="4055460" y="4533507"/>
            <a:ext cx="1819071" cy="271591"/>
            <a:chOff x="8607295" y="2083500"/>
            <a:chExt cx="2425428" cy="362121"/>
          </a:xfrm>
        </p:grpSpPr>
        <p:sp>
          <p:nvSpPr>
            <p:cNvPr id="193" name="文本框 192"/>
            <p:cNvSpPr txBox="1"/>
            <p:nvPr/>
          </p:nvSpPr>
          <p:spPr>
            <a:xfrm>
              <a:off x="8607295" y="2170454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完成无线环境仿真技术研究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983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5" name="组合 194"/>
          <p:cNvGrpSpPr/>
          <p:nvPr/>
        </p:nvGrpSpPr>
        <p:grpSpPr>
          <a:xfrm>
            <a:off x="5724807" y="4536161"/>
            <a:ext cx="1819071" cy="275492"/>
            <a:chOff x="8587752" y="2073975"/>
            <a:chExt cx="2425428" cy="367323"/>
          </a:xfrm>
        </p:grpSpPr>
        <p:sp>
          <p:nvSpPr>
            <p:cNvPr id="196" name="文本框 195"/>
            <p:cNvSpPr txBox="1"/>
            <p:nvPr/>
          </p:nvSpPr>
          <p:spPr>
            <a:xfrm>
              <a:off x="8587752" y="2166131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完成原始硬件系统的搭建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158" y="2073975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组合 197"/>
          <p:cNvGrpSpPr/>
          <p:nvPr/>
        </p:nvGrpSpPr>
        <p:grpSpPr>
          <a:xfrm>
            <a:off x="5662700" y="4758668"/>
            <a:ext cx="2464012" cy="269236"/>
            <a:chOff x="7963932" y="2083500"/>
            <a:chExt cx="3285350" cy="358981"/>
          </a:xfrm>
        </p:grpSpPr>
        <p:sp>
          <p:nvSpPr>
            <p:cNvPr id="199" name="文本框 198"/>
            <p:cNvSpPr txBox="1"/>
            <p:nvPr/>
          </p:nvSpPr>
          <p:spPr>
            <a:xfrm>
              <a:off x="7963932" y="2167314"/>
              <a:ext cx="3285350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完成系统搭建与软硬件整合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268" y="2083500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组合 200"/>
          <p:cNvGrpSpPr/>
          <p:nvPr/>
        </p:nvGrpSpPr>
        <p:grpSpPr>
          <a:xfrm>
            <a:off x="7232141" y="2009354"/>
            <a:ext cx="1533207" cy="280441"/>
            <a:chOff x="9460901" y="2092198"/>
            <a:chExt cx="1723551" cy="373921"/>
          </a:xfrm>
        </p:grpSpPr>
        <p:sp>
          <p:nvSpPr>
            <p:cNvPr id="202" name="文本框 201"/>
            <p:cNvSpPr txBox="1"/>
            <p:nvPr/>
          </p:nvSpPr>
          <p:spPr>
            <a:xfrm>
              <a:off x="9460901" y="2190952"/>
              <a:ext cx="1723551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实现多制式数据融合和特征提取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1754" y="2092198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" name="组合 203"/>
          <p:cNvGrpSpPr/>
          <p:nvPr/>
        </p:nvGrpSpPr>
        <p:grpSpPr>
          <a:xfrm>
            <a:off x="6583841" y="3156469"/>
            <a:ext cx="1615052" cy="276328"/>
            <a:chOff x="10161484" y="2083500"/>
            <a:chExt cx="2153402" cy="368437"/>
          </a:xfrm>
        </p:grpSpPr>
        <p:sp>
          <p:nvSpPr>
            <p:cNvPr id="205" name="文本框 204"/>
            <p:cNvSpPr txBox="1"/>
            <p:nvPr/>
          </p:nvSpPr>
          <p:spPr>
            <a:xfrm>
              <a:off x="10161484" y="2176770"/>
              <a:ext cx="2153402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完成复杂环境关联数据库构建</a:t>
              </a:r>
              <a:endParaRPr lang="zh-CN" altLang="en-US" sz="75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588" y="2083500"/>
              <a:ext cx="21390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26" name="组合 5125"/>
          <p:cNvGrpSpPr/>
          <p:nvPr/>
        </p:nvGrpSpPr>
        <p:grpSpPr>
          <a:xfrm>
            <a:off x="5807424" y="2470190"/>
            <a:ext cx="1819071" cy="272714"/>
            <a:chOff x="9273626" y="2093025"/>
            <a:chExt cx="2425428" cy="363618"/>
          </a:xfrm>
        </p:grpSpPr>
        <p:sp>
          <p:nvSpPr>
            <p:cNvPr id="5127" name="文本框 5126"/>
            <p:cNvSpPr txBox="1"/>
            <p:nvPr/>
          </p:nvSpPr>
          <p:spPr>
            <a:xfrm>
              <a:off x="9273626" y="2181476"/>
              <a:ext cx="2425428" cy="27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750" b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升级平台完成指标场景频段信道测量</a:t>
              </a:r>
              <a:endParaRPr lang="zh-CN" altLang="en-US" sz="7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12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568" y="2093025"/>
              <a:ext cx="200025" cy="14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5740" y="1425575"/>
            <a:ext cx="7146925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中国移动经费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万元，其中国拨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万元，自筹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5502" y="1811893"/>
          <a:ext cx="8582660" cy="3454541"/>
        </p:xfrm>
        <a:graphic>
          <a:graphicData uri="http://schemas.openxmlformats.org/drawingml/2006/table">
            <a:tbl>
              <a:tblPr/>
              <a:tblGrid>
                <a:gridCol w="1734820"/>
                <a:gridCol w="2212340"/>
                <a:gridCol w="2004695"/>
                <a:gridCol w="2630805"/>
              </a:tblGrid>
              <a:tr h="32453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预算类别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经费分配（单位：万元）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8E3FB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预算说明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FB"/>
                    </a:solidFill>
                  </a:tcPr>
                </a:tc>
              </a:tr>
              <a:tr h="314960">
                <a:tc vMerge="1"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中央财政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单位自筹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FB"/>
                    </a:solidFill>
                  </a:tcPr>
                </a:tc>
                <a:tc vMerge="1">
                  <a:tcPr/>
                </a:tc>
              </a:tr>
              <a:tr h="32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差旅费</a:t>
                      </a:r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劳务费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sz="18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间接费用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测试化验加工费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8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差旅费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知识产权事务费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其他费用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4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  <a:endParaRPr lang="zh-CN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1460" y="11684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经费预算说明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312" y="2607836"/>
            <a:ext cx="777686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请评审专家批评与指正</a:t>
            </a:r>
            <a:endParaRPr 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fe801e6-bd51-4906-bb80-105d72eb40cf}"/>
</p:tagLst>
</file>

<file path=ppt/tags/tag2.xml><?xml version="1.0" encoding="utf-8"?>
<p:tagLst xmlns:p="http://schemas.openxmlformats.org/presentationml/2006/main">
  <p:tag name="TABLE_ENDDRAG_ORIGIN_RECT" val="695*302"/>
  <p:tag name="TABLE_ENDDRAG_RECT" val="14*219*695*302"/>
</p:tagLst>
</file>

<file path=ppt/tags/tag3.xml><?xml version="1.0" encoding="utf-8"?>
<p:tagLst xmlns:p="http://schemas.openxmlformats.org/presentationml/2006/main">
  <p:tag name="KSO_WM_UNIT_TABLE_BEAUTIFY" val="smartTable{e707a26b-88b5-4c77-a996-bcdc97e9f7c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3176</Words>
  <Application>WPS 演示</Application>
  <PresentationFormat>全屏显示(4:3)</PresentationFormat>
  <Paragraphs>388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Times New Roman</vt:lpstr>
      <vt:lpstr>楷体_GB2312</vt:lpstr>
      <vt:lpstr>新宋体</vt:lpstr>
      <vt:lpstr>Calibri</vt:lpstr>
      <vt:lpstr>Arial</vt:lpstr>
      <vt:lpstr>楷体_GB2312</vt:lpstr>
      <vt:lpstr>Times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cmri</dc:creator>
  <cp:lastModifiedBy>楼梦婷</cp:lastModifiedBy>
  <cp:revision>110</cp:revision>
  <dcterms:created xsi:type="dcterms:W3CDTF">2017-09-14T01:58:00Z</dcterms:created>
  <dcterms:modified xsi:type="dcterms:W3CDTF">2024-03-21T11:02:48Z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21D602C60B0949608147E6A90CA39B87</vt:lpwstr>
  </property>
</Properties>
</file>