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85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2800" y="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54102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1905000"/>
            <a:ext cx="10439400" cy="35407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u="sng" dirty="0" smtClean="0">
                <a:latin typeface="Trebuchet MS"/>
                <a:cs typeface="Trebuchet MS"/>
              </a:rPr>
              <a:t>NAME</a:t>
            </a:r>
            <a:r>
              <a:rPr lang="en-US" sz="3200" dirty="0" smtClean="0">
                <a:latin typeface="Trebuchet MS"/>
                <a:cs typeface="Trebuchet MS"/>
              </a:rPr>
              <a:t>: MERLIN </a:t>
            </a:r>
            <a:r>
              <a:rPr lang="en-US" sz="3200" dirty="0" smtClean="0">
                <a:latin typeface="Trebuchet MS"/>
                <a:cs typeface="Trebuchet MS"/>
              </a:rPr>
              <a:t>DEBORAH </a:t>
            </a:r>
            <a:r>
              <a:rPr lang="en-US" sz="3200" dirty="0" smtClean="0">
                <a:latin typeface="Trebuchet MS"/>
                <a:cs typeface="Trebuchet MS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u="sng" dirty="0" smtClean="0">
                <a:latin typeface="Trebuchet MS"/>
                <a:cs typeface="Trebuchet MS"/>
              </a:rPr>
              <a:t>DEGREE</a:t>
            </a:r>
            <a:r>
              <a:rPr lang="en-US" sz="3200" dirty="0" smtClean="0">
                <a:latin typeface="Trebuchet MS"/>
                <a:cs typeface="Trebuchet MS"/>
              </a:rPr>
              <a:t> :B.TECH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u="sng" dirty="0" smtClean="0">
                <a:latin typeface="Trebuchet MS"/>
                <a:cs typeface="Trebuchet MS"/>
              </a:rPr>
              <a:t>BRANCH</a:t>
            </a:r>
            <a:r>
              <a:rPr lang="en-US" sz="3200" dirty="0" smtClean="0">
                <a:latin typeface="Trebuchet MS"/>
                <a:cs typeface="Trebuchet MS"/>
              </a:rPr>
              <a:t> :3</a:t>
            </a:r>
            <a:r>
              <a:rPr lang="en-US" sz="3200" baseline="30000" dirty="0" smtClean="0">
                <a:latin typeface="Trebuchet MS"/>
                <a:cs typeface="Trebuchet MS"/>
              </a:rPr>
              <a:t>RD</a:t>
            </a:r>
            <a:r>
              <a:rPr lang="en-US" sz="3200" dirty="0" smtClean="0">
                <a:latin typeface="Trebuchet MS"/>
                <a:cs typeface="Trebuchet MS"/>
              </a:rPr>
              <a:t> YEAR INFORMATION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u="sng" dirty="0" smtClean="0">
                <a:latin typeface="Trebuchet MS"/>
                <a:cs typeface="Trebuchet MS"/>
              </a:rPr>
              <a:t>COLLEGE NAME</a:t>
            </a:r>
            <a:r>
              <a:rPr lang="en-US" sz="3200" dirty="0" smtClean="0">
                <a:latin typeface="Trebuchet MS"/>
                <a:cs typeface="Trebuchet MS"/>
              </a:rPr>
              <a:t>:GOVERNMENT COLLEGE OF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u="sng" dirty="0" smtClean="0">
                <a:latin typeface="Trebuchet MS"/>
                <a:cs typeface="Trebuchet MS"/>
              </a:rPr>
              <a:t>GMAIL-ID</a:t>
            </a:r>
            <a:r>
              <a:rPr lang="en-US" sz="3200" dirty="0" smtClean="0">
                <a:latin typeface="Trebuchet MS"/>
                <a:cs typeface="Trebuchet MS"/>
              </a:rPr>
              <a:t>:merl.71772118127@gct.ac.in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u="sng" dirty="0" smtClean="0">
                <a:latin typeface="Trebuchet MS"/>
                <a:cs typeface="Trebuchet MS"/>
              </a:rPr>
              <a:t>NM-ID</a:t>
            </a:r>
            <a:r>
              <a:rPr lang="en-US" sz="3200" dirty="0" smtClean="0">
                <a:latin typeface="Trebuchet MS"/>
                <a:cs typeface="Trebuchet MS"/>
              </a:rPr>
              <a:t>:au71772118127</a:t>
            </a:r>
            <a:endParaRPr lang="en-US" sz="32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1800" y="5562600"/>
            <a:ext cx="571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2D936B"/>
                </a:solidFill>
                <a:latin typeface="Trebuchet MS"/>
                <a:cs typeface="Trebuchet MS"/>
              </a:rPr>
              <a:t>TNSDC_ GENERATIVE_AI </a:t>
            </a:r>
            <a:r>
              <a:rPr sz="2400" b="1" smtClean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smtClean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u="sng" dirty="0"/>
              <a:t>THE</a:t>
            </a:r>
            <a:r>
              <a:rPr sz="4250" u="sng" spc="20" dirty="0"/>
              <a:t> </a:t>
            </a:r>
            <a:r>
              <a:rPr sz="4250" u="sng" dirty="0"/>
              <a:t>WOW</a:t>
            </a:r>
            <a:r>
              <a:rPr sz="4250" u="sng" spc="90" dirty="0"/>
              <a:t> </a:t>
            </a:r>
            <a:r>
              <a:rPr sz="4250" u="sng"/>
              <a:t>IN </a:t>
            </a:r>
            <a:r>
              <a:rPr lang="en-US" sz="4250" u="sng" dirty="0" smtClean="0"/>
              <a:t>MY</a:t>
            </a:r>
            <a:r>
              <a:rPr sz="4250" u="sng" smtClean="0"/>
              <a:t> </a:t>
            </a:r>
            <a:r>
              <a:rPr sz="4250" u="sng" spc="-10" dirty="0"/>
              <a:t>SOLUTION</a:t>
            </a:r>
            <a:endParaRPr sz="4250" u="sng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2590800" y="1447800"/>
            <a:ext cx="60960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1. </a:t>
            </a:r>
            <a:r>
              <a:rPr lang="en-US" b="1" u="sng" dirty="0" smtClean="0"/>
              <a:t>Enhanced User Experience: </a:t>
            </a:r>
            <a:r>
              <a:rPr lang="en-US" dirty="0" smtClean="0"/>
              <a:t>Provide users with concise summaries of reviews, helping them quickly grasp the overall sentiment and key points without having to read through lengthy texts.</a:t>
            </a:r>
          </a:p>
          <a:p>
            <a:r>
              <a:rPr lang="en-US" dirty="0" smtClean="0"/>
              <a:t>2. </a:t>
            </a:r>
            <a:r>
              <a:rPr lang="en-US" b="1" u="sng" dirty="0" smtClean="0"/>
              <a:t>Data-Driven Decision Making</a:t>
            </a:r>
            <a:r>
              <a:rPr lang="en-US" dirty="0" smtClean="0"/>
              <a:t>: Gain valuable insights into customer feedback and preferences, empowering businesses to identify areas for improvement and optimize their services accordingly.</a:t>
            </a:r>
          </a:p>
          <a:p>
            <a:r>
              <a:rPr lang="en-US" dirty="0" smtClean="0"/>
              <a:t>3. </a:t>
            </a:r>
            <a:r>
              <a:rPr lang="en-US" b="1" u="sng" dirty="0" smtClean="0"/>
              <a:t>Improved Operational Efficiency</a:t>
            </a:r>
            <a:r>
              <a:rPr lang="en-US" dirty="0" smtClean="0"/>
              <a:t>: Save time and resources by automating the process of analyzing and summarizing reviews, allowing businesses to focus on delivering exceptional customer experiences.</a:t>
            </a:r>
          </a:p>
          <a:p>
            <a:r>
              <a:rPr lang="en-US" dirty="0" smtClean="0"/>
              <a:t>4. </a:t>
            </a:r>
            <a:r>
              <a:rPr lang="en-US" b="1" u="sng" dirty="0" smtClean="0"/>
              <a:t>Competitive Advantage</a:t>
            </a:r>
            <a:r>
              <a:rPr lang="en-US" dirty="0" smtClean="0"/>
              <a:t>: Stay ahead of the competition by leveraging advanced technology to enhance the quality of service and engagement with customers.</a:t>
            </a:r>
          </a:p>
          <a:p>
            <a:r>
              <a:rPr lang="en-US" dirty="0" smtClean="0"/>
              <a:t>5. </a:t>
            </a:r>
            <a:r>
              <a:rPr lang="en-US" b="1" u="sng" dirty="0" smtClean="0"/>
              <a:t>Enhanced Brand Reputation</a:t>
            </a:r>
            <a:r>
              <a:rPr lang="en-US" dirty="0" smtClean="0"/>
              <a:t>: Demonstrate a commitment to customer satisfaction and innovation, enhancing brand reputation and loyalty among users.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0" y="533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36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62000" y="15240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10" dirty="0"/>
              <a:t>MODELLING</a:t>
            </a:r>
          </a:p>
        </p:txBody>
      </p:sp>
      <p:pic>
        <p:nvPicPr>
          <p:cNvPr id="10" name="Picture 9" descr="Screenshot 2024-04-24 1031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8630855" cy="52868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7245" y="6691630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29800" y="5791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32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6172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u="sng"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514600" y="6443452"/>
            <a:ext cx="8610600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100" u="sng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https://github.com/merlindeborah/TNSDC_-GENERATIVE_AI---Review-Summarizer-Project.git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 descr="Screenshot 2024-04-06 170506.png"/>
          <p:cNvPicPr>
            <a:picLocks noChangeAspect="1"/>
          </p:cNvPicPr>
          <p:nvPr/>
        </p:nvPicPr>
        <p:blipFill>
          <a:blip r:embed="rId2"/>
          <a:srcRect l="8750" t="11111" r="58125" b="5556"/>
          <a:stretch>
            <a:fillRect/>
          </a:stretch>
        </p:blipFill>
        <p:spPr>
          <a:xfrm>
            <a:off x="457200" y="1295400"/>
            <a:ext cx="35814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Screenshot 2024-04-06 170611.png"/>
          <p:cNvPicPr>
            <a:picLocks noChangeAspect="1"/>
          </p:cNvPicPr>
          <p:nvPr/>
        </p:nvPicPr>
        <p:blipFill>
          <a:blip r:embed="rId3"/>
          <a:srcRect l="10156" t="9722" r="13281" b="6944"/>
          <a:stretch>
            <a:fillRect/>
          </a:stretch>
        </p:blipFill>
        <p:spPr>
          <a:xfrm>
            <a:off x="4419600" y="1295400"/>
            <a:ext cx="74676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371600" y="601980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2800" y="60198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Summarizer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488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u="sng"/>
              <a:t>PROJECT</a:t>
            </a:r>
            <a:r>
              <a:rPr sz="4250" u="sng" spc="-90"/>
              <a:t> </a:t>
            </a:r>
            <a:r>
              <a:rPr sz="4250" u="sng" spc="-10" smtClean="0"/>
              <a:t>TITLE</a:t>
            </a:r>
            <a:r>
              <a:rPr lang="en-US" sz="4250" u="sng" spc="-10" dirty="0" smtClean="0"/>
              <a:t>:</a:t>
            </a:r>
            <a:endParaRPr sz="4250" u="sng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5" name="Rectangle 24"/>
          <p:cNvSpPr/>
          <p:nvPr/>
        </p:nvSpPr>
        <p:spPr>
          <a:xfrm>
            <a:off x="1066800" y="2514600"/>
            <a:ext cx="81979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Kollektif Bold"/>
              </a:rPr>
              <a:t>FOOD 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Kollektif Bold"/>
              </a:rPr>
              <a:t>REVIEW SUMMARIZER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4" name="Picture 23" descr="SOU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28600"/>
            <a:ext cx="2219325" cy="2057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FRENCH FIR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267200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 descr="piz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4495800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u="sng" spc="-10" dirty="0"/>
              <a:t>AGENDA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28800" y="1600200"/>
            <a:ext cx="7239000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900" b="1" u="sng" dirty="0"/>
              <a:t>T</a:t>
            </a:r>
            <a:r>
              <a:rPr lang="en-US" sz="1900" b="1" u="sng" dirty="0" smtClean="0"/>
              <a:t>he sequential agenda of the project:</a:t>
            </a:r>
          </a:p>
          <a:p>
            <a:pPr algn="l"/>
            <a:endParaRPr lang="en-US" sz="1900" dirty="0" smtClean="0"/>
          </a:p>
          <a:p>
            <a:pPr algn="l"/>
            <a:r>
              <a:rPr lang="en-US" sz="1900" b="1" u="sng" dirty="0" smtClean="0"/>
              <a:t>Step-1</a:t>
            </a:r>
            <a:r>
              <a:rPr lang="en-US" sz="1900" dirty="0"/>
              <a:t>:</a:t>
            </a:r>
            <a:r>
              <a:rPr lang="en-US" sz="1900" dirty="0" smtClean="0"/>
              <a:t> Project Setup and Configuration in the Google </a:t>
            </a:r>
            <a:r>
              <a:rPr lang="en-US" sz="1900" dirty="0" err="1" smtClean="0"/>
              <a:t>Collab</a:t>
            </a:r>
            <a:r>
              <a:rPr lang="en-US" sz="1900" dirty="0" smtClean="0"/>
              <a:t> </a:t>
            </a:r>
            <a:r>
              <a:rPr lang="en-US" sz="1900" dirty="0" smtClean="0"/>
              <a:t>Environment</a:t>
            </a:r>
            <a:endParaRPr lang="en-US" sz="1900" dirty="0" smtClean="0"/>
          </a:p>
          <a:p>
            <a:pPr algn="l"/>
            <a:r>
              <a:rPr lang="en-US" sz="1900" b="1" u="sng" dirty="0" smtClean="0"/>
              <a:t>Step-</a:t>
            </a:r>
            <a:r>
              <a:rPr lang="en-US" sz="1900" b="1" u="sng" dirty="0" smtClean="0"/>
              <a:t>2</a:t>
            </a:r>
            <a:r>
              <a:rPr lang="en-US" sz="1900" dirty="0" smtClean="0"/>
              <a:t>: Data Acquisition from </a:t>
            </a:r>
            <a:r>
              <a:rPr lang="en-US" sz="1900" dirty="0" err="1" smtClean="0"/>
              <a:t>kaggle</a:t>
            </a:r>
            <a:r>
              <a:rPr lang="en-US" sz="1900" dirty="0" smtClean="0"/>
              <a:t> and Preprocessing</a:t>
            </a:r>
          </a:p>
          <a:p>
            <a:pPr algn="l"/>
            <a:r>
              <a:rPr lang="en-US" sz="1900" b="1" u="sng" dirty="0" smtClean="0"/>
              <a:t>Step-</a:t>
            </a:r>
            <a:r>
              <a:rPr lang="en-US" sz="1900" b="1" u="sng" dirty="0" smtClean="0"/>
              <a:t>3</a:t>
            </a:r>
            <a:r>
              <a:rPr lang="en-US" sz="1900" dirty="0" smtClean="0"/>
              <a:t>: Model Fine-Tuning model using</a:t>
            </a:r>
            <a:r>
              <a:rPr lang="en-US" sz="1900" dirty="0"/>
              <a:t> T5 model</a:t>
            </a:r>
            <a:endParaRPr lang="en-US" sz="1900" dirty="0" smtClean="0"/>
          </a:p>
          <a:p>
            <a:pPr algn="l"/>
            <a:r>
              <a:rPr lang="en-US" sz="1900" b="1" u="sng" dirty="0" smtClean="0"/>
              <a:t>Step-</a:t>
            </a:r>
            <a:r>
              <a:rPr lang="en-US" sz="1900" b="1" u="sng" dirty="0" smtClean="0"/>
              <a:t>4</a:t>
            </a:r>
            <a:r>
              <a:rPr lang="en-US" sz="1900" dirty="0" smtClean="0"/>
              <a:t>: Model Evaluation</a:t>
            </a:r>
            <a:r>
              <a:rPr lang="en-US" sz="1900" dirty="0"/>
              <a:t> to assess summarization quality.</a:t>
            </a:r>
            <a:endParaRPr lang="en-US" sz="1900" dirty="0" smtClean="0"/>
          </a:p>
          <a:p>
            <a:pPr algn="l"/>
            <a:r>
              <a:rPr lang="en-US" sz="1900" b="1" u="sng" dirty="0" smtClean="0"/>
              <a:t>Step-</a:t>
            </a:r>
            <a:r>
              <a:rPr lang="en-US" sz="1900" b="1" u="sng" dirty="0" smtClean="0"/>
              <a:t>5</a:t>
            </a:r>
            <a:r>
              <a:rPr lang="en-US" sz="1900" dirty="0" smtClean="0"/>
              <a:t>: Inference and Summarization</a:t>
            </a:r>
          </a:p>
          <a:p>
            <a:pPr algn="l"/>
            <a:r>
              <a:rPr lang="en-US" sz="1900" b="1" u="sng" dirty="0" smtClean="0"/>
              <a:t>Step-</a:t>
            </a:r>
            <a:r>
              <a:rPr lang="en-US" sz="1900" b="1" u="sng" dirty="0" smtClean="0"/>
              <a:t>6</a:t>
            </a:r>
            <a:r>
              <a:rPr lang="en-US" sz="1900" dirty="0" smtClean="0"/>
              <a:t>: Results Analysis and Visualization</a:t>
            </a:r>
          </a:p>
          <a:p>
            <a:pPr algn="l"/>
            <a:r>
              <a:rPr lang="en-US" sz="1900" b="1" u="sng" dirty="0" smtClean="0"/>
              <a:t>Step-</a:t>
            </a:r>
            <a:r>
              <a:rPr lang="en-US" sz="1900" b="1" u="sng" dirty="0" smtClean="0"/>
              <a:t>7</a:t>
            </a:r>
            <a:r>
              <a:rPr lang="en-US" sz="1900" dirty="0" smtClean="0"/>
              <a:t>: </a:t>
            </a:r>
            <a:r>
              <a:rPr lang="en-US" dirty="0" smtClean="0"/>
              <a:t>Optimization</a:t>
            </a:r>
            <a:r>
              <a:rPr lang="en-US" sz="1900" dirty="0" smtClean="0"/>
              <a:t> and Refinement</a:t>
            </a:r>
          </a:p>
          <a:p>
            <a:pPr algn="l"/>
            <a:r>
              <a:rPr lang="en-US" sz="1900" b="1" u="sng" dirty="0" smtClean="0"/>
              <a:t>Step-</a:t>
            </a:r>
            <a:r>
              <a:rPr lang="en-US" sz="1900" b="1" u="sng" dirty="0" smtClean="0"/>
              <a:t>8</a:t>
            </a:r>
            <a:r>
              <a:rPr lang="en-US" sz="1900" dirty="0" smtClean="0"/>
              <a:t>: Documentation and Reporting</a:t>
            </a:r>
          </a:p>
          <a:p>
            <a:pPr algn="l"/>
            <a:r>
              <a:rPr lang="en-US" sz="1900" b="1" u="sng" dirty="0" smtClean="0"/>
              <a:t>Step-</a:t>
            </a:r>
            <a:r>
              <a:rPr lang="en-US" sz="1900" b="1" u="sng" dirty="0" smtClean="0"/>
              <a:t>9</a:t>
            </a:r>
            <a:r>
              <a:rPr lang="en-US" sz="1900" dirty="0" smtClean="0"/>
              <a:t>: Deployment using the Flask framework with basic HTML and CSS</a:t>
            </a:r>
          </a:p>
          <a:p>
            <a:pPr algn="l"/>
            <a:r>
              <a:rPr lang="en-US" sz="1900" b="1" u="sng" dirty="0" smtClean="0"/>
              <a:t>Step-</a:t>
            </a:r>
            <a:r>
              <a:rPr lang="en-US" sz="1900" b="1" u="sng" dirty="0" smtClean="0"/>
              <a:t>10</a:t>
            </a:r>
            <a:r>
              <a:rPr lang="en-US" sz="1900" dirty="0" smtClean="0"/>
              <a:t>: Future Work and Extensions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58400" y="5638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6248400"/>
            <a:ext cx="247650" cy="247650"/>
          </a:xfrm>
          <a:prstGeom prst="rect">
            <a:avLst/>
          </a:prstGeom>
        </p:spPr>
      </p:pic>
      <p:grpSp>
        <p:nvGrpSpPr>
          <p:cNvPr id="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u="sng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917776" y="6056630"/>
            <a:ext cx="2413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23" name="Freeform 2"/>
          <p:cNvSpPr/>
          <p:nvPr/>
        </p:nvSpPr>
        <p:spPr>
          <a:xfrm>
            <a:off x="8077200" y="1711620"/>
            <a:ext cx="2986337" cy="805943"/>
          </a:xfrm>
          <a:custGeom>
            <a:avLst/>
            <a:gdLst/>
            <a:ahLst/>
            <a:cxnLst/>
            <a:rect l="l" t="t" r="r" b="b"/>
            <a:pathLst>
              <a:path w="4491099" h="1412655">
                <a:moveTo>
                  <a:pt x="0" y="0"/>
                </a:moveTo>
                <a:lnTo>
                  <a:pt x="4491100" y="0"/>
                </a:lnTo>
                <a:lnTo>
                  <a:pt x="4491100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3"/>
          <p:cNvSpPr txBox="1"/>
          <p:nvPr/>
        </p:nvSpPr>
        <p:spPr>
          <a:xfrm>
            <a:off x="8249739" y="3337313"/>
            <a:ext cx="3030355" cy="1952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spc="-150" dirty="0">
                <a:solidFill>
                  <a:schemeClr val="tx1"/>
                </a:solidFill>
                <a:latin typeface="Kollektif"/>
              </a:rPr>
              <a:t>T5 models are trained on multiple NLP tasks simultaneously, enhancing their ability to generate high-quality summaries.</a:t>
            </a:r>
          </a:p>
        </p:txBody>
      </p:sp>
      <p:sp>
        <p:nvSpPr>
          <p:cNvPr id="25" name="Freeform 4"/>
          <p:cNvSpPr/>
          <p:nvPr/>
        </p:nvSpPr>
        <p:spPr>
          <a:xfrm>
            <a:off x="1143000" y="1676400"/>
            <a:ext cx="2986337" cy="805943"/>
          </a:xfrm>
          <a:custGeom>
            <a:avLst/>
            <a:gdLst/>
            <a:ahLst/>
            <a:cxnLst/>
            <a:rect l="l" t="t" r="r" b="b"/>
            <a:pathLst>
              <a:path w="4491099" h="1412655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5"/>
          <p:cNvSpPr txBox="1"/>
          <p:nvPr/>
        </p:nvSpPr>
        <p:spPr>
          <a:xfrm>
            <a:off x="1494359" y="3469816"/>
            <a:ext cx="2760825" cy="2350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spc="-150" dirty="0">
                <a:solidFill>
                  <a:schemeClr val="tx1"/>
                </a:solidFill>
                <a:latin typeface="Kollektif"/>
              </a:rPr>
              <a:t>T5 models capture contextual information from both left and right contexts in review texts, leading to more coherent summaries.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685800" y="1752600"/>
            <a:ext cx="381000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899"/>
              </a:lnSpc>
              <a:spcBef>
                <a:spcPct val="0"/>
              </a:spcBef>
            </a:pPr>
            <a:r>
              <a:rPr lang="en-US" sz="3499" spc="-150" dirty="0">
                <a:solidFill>
                  <a:schemeClr val="tx1"/>
                </a:solidFill>
                <a:latin typeface="Roboto Bold"/>
              </a:rPr>
              <a:t>BIDIRECTIONAL ENCODER</a:t>
            </a:r>
          </a:p>
        </p:txBody>
      </p:sp>
      <p:sp>
        <p:nvSpPr>
          <p:cNvPr id="28" name="Freeform 7"/>
          <p:cNvSpPr/>
          <p:nvPr/>
        </p:nvSpPr>
        <p:spPr>
          <a:xfrm>
            <a:off x="4651721" y="1734016"/>
            <a:ext cx="2986337" cy="805943"/>
          </a:xfrm>
          <a:custGeom>
            <a:avLst/>
            <a:gdLst/>
            <a:ahLst/>
            <a:cxnLst/>
            <a:rect l="l" t="t" r="r" b="b"/>
            <a:pathLst>
              <a:path w="4491099" h="1412655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8"/>
          <p:cNvSpPr txBox="1"/>
          <p:nvPr/>
        </p:nvSpPr>
        <p:spPr>
          <a:xfrm>
            <a:off x="4572000" y="1769996"/>
            <a:ext cx="3196697" cy="12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-150" dirty="0">
                <a:solidFill>
                  <a:schemeClr val="tx1"/>
                </a:solidFill>
                <a:latin typeface="Roboto Bold"/>
              </a:rPr>
              <a:t>CONDITIONAL GENERATION</a:t>
            </a:r>
          </a:p>
        </p:txBody>
      </p:sp>
      <p:sp>
        <p:nvSpPr>
          <p:cNvPr id="30" name="TextBox 9"/>
          <p:cNvSpPr txBox="1"/>
          <p:nvPr/>
        </p:nvSpPr>
        <p:spPr>
          <a:xfrm>
            <a:off x="8077200" y="1752600"/>
            <a:ext cx="3030355" cy="12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-150" dirty="0">
                <a:solidFill>
                  <a:schemeClr val="tx1"/>
                </a:solidFill>
                <a:latin typeface="Roboto Bold"/>
              </a:rPr>
              <a:t>MULTITASK LEARNING</a:t>
            </a:r>
          </a:p>
        </p:txBody>
      </p:sp>
      <p:sp>
        <p:nvSpPr>
          <p:cNvPr id="31" name="TextBox 10"/>
          <p:cNvSpPr txBox="1"/>
          <p:nvPr/>
        </p:nvSpPr>
        <p:spPr>
          <a:xfrm>
            <a:off x="4800600" y="3429000"/>
            <a:ext cx="2937019" cy="1987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spc="-150" dirty="0">
                <a:solidFill>
                  <a:schemeClr val="tx1"/>
                </a:solidFill>
                <a:latin typeface="Kollektif"/>
              </a:rPr>
              <a:t>T5 models generate summaries based on input review texts, ensuring contextually relevant summaries.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10" dirty="0"/>
              <a:t>PROBLEM</a:t>
            </a:r>
            <a:r>
              <a:rPr sz="4250" u="sng" dirty="0"/>
              <a:t>	</a:t>
            </a:r>
            <a:r>
              <a:rPr sz="4250" u="sng" spc="-75" dirty="0"/>
              <a:t>STATEMENT</a:t>
            </a:r>
            <a:endParaRPr sz="4250" u="sng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6858000" cy="4926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1600" b="1" u="sng" dirty="0" smtClean="0">
                <a:solidFill>
                  <a:srgbClr val="28094B"/>
                </a:solidFill>
                <a:latin typeface="Kollektif"/>
              </a:rPr>
              <a:t>Description</a:t>
            </a:r>
            <a:r>
              <a:rPr lang="en-US" sz="1600" b="1" dirty="0" smtClean="0">
                <a:solidFill>
                  <a:srgbClr val="28094B"/>
                </a:solidFill>
                <a:latin typeface="Kollektif"/>
              </a:rPr>
              <a:t>: 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Build 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algorithms to automate the generation of summaries for 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customer reviews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. We receive numerous reviews from different customers for various orders, and 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we need 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to generate summaries from the hundreds of reviews collected.</a:t>
            </a:r>
          </a:p>
          <a:p>
            <a:pPr algn="just">
              <a:lnSpc>
                <a:spcPts val="2940"/>
              </a:lnSpc>
            </a:pPr>
            <a:r>
              <a:rPr lang="en-US" sz="1600" b="1" u="sng" dirty="0" smtClean="0">
                <a:solidFill>
                  <a:srgbClr val="28094B"/>
                </a:solidFill>
                <a:latin typeface="Kollektif"/>
              </a:rPr>
              <a:t>For </a:t>
            </a:r>
            <a:r>
              <a:rPr lang="en-US" sz="1600" b="1" u="sng" dirty="0" smtClean="0">
                <a:solidFill>
                  <a:srgbClr val="28094B"/>
                </a:solidFill>
                <a:latin typeface="Kollektif"/>
              </a:rPr>
              <a:t>instance</a:t>
            </a:r>
            <a:r>
              <a:rPr lang="en-US" sz="1600" b="1" dirty="0" smtClean="0">
                <a:solidFill>
                  <a:srgbClr val="28094B"/>
                </a:solidFill>
                <a:latin typeface="Kollektif"/>
              </a:rPr>
              <a:t>:</a:t>
            </a:r>
            <a:endParaRPr lang="en-US" sz="1600" dirty="0" smtClean="0">
              <a:solidFill>
                <a:srgbClr val="28094B"/>
              </a:solidFill>
              <a:latin typeface="Kollektif"/>
            </a:endParaRPr>
          </a:p>
          <a:p>
            <a:pPr algn="just">
              <a:lnSpc>
                <a:spcPts val="2940"/>
              </a:lnSpc>
            </a:pPr>
            <a:r>
              <a:rPr lang="en-US" sz="1600" b="1" u="sng" dirty="0" smtClean="0">
                <a:solidFill>
                  <a:srgbClr val="28094B"/>
                </a:solidFill>
                <a:latin typeface="Kollektif"/>
              </a:rPr>
              <a:t>Input:</a:t>
            </a:r>
            <a:endParaRPr lang="en-US" sz="1600" b="1" u="sng" dirty="0" smtClean="0">
              <a:solidFill>
                <a:srgbClr val="28094B"/>
              </a:solidFill>
              <a:latin typeface="Kollektif"/>
            </a:endParaRPr>
          </a:p>
          <a:p>
            <a:pPr algn="just">
              <a:lnSpc>
                <a:spcPts val="2940"/>
              </a:lnSpc>
            </a:pPr>
            <a:r>
              <a:rPr lang="en-US" sz="1600" u="sng" dirty="0" smtClean="0">
                <a:solidFill>
                  <a:srgbClr val="28094B"/>
                </a:solidFill>
                <a:latin typeface="Kollektif"/>
              </a:rPr>
              <a:t>Review 1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: Praises about the quality</a:t>
            </a:r>
          </a:p>
          <a:p>
            <a:pPr algn="just">
              <a:lnSpc>
                <a:spcPts val="2940"/>
              </a:lnSpc>
            </a:pPr>
            <a:r>
              <a:rPr lang="en-US" sz="1600" u="sng" dirty="0" smtClean="0">
                <a:solidFill>
                  <a:srgbClr val="28094B"/>
                </a:solidFill>
                <a:latin typeface="Kollektif"/>
              </a:rPr>
              <a:t>Review 2: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Praises about the Timeliness</a:t>
            </a:r>
          </a:p>
          <a:p>
            <a:pPr algn="just">
              <a:lnSpc>
                <a:spcPts val="2940"/>
              </a:lnSpc>
            </a:pPr>
            <a:r>
              <a:rPr lang="en-US" sz="1600" u="sng" dirty="0" smtClean="0">
                <a:solidFill>
                  <a:srgbClr val="28094B"/>
                </a:solidFill>
                <a:latin typeface="Kollektif"/>
              </a:rPr>
              <a:t>Review 3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: Complaints about 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Quantity</a:t>
            </a:r>
          </a:p>
          <a:p>
            <a:pPr algn="just">
              <a:lnSpc>
                <a:spcPts val="2940"/>
              </a:lnSpc>
            </a:pPr>
            <a:r>
              <a:rPr lang="en-US" sz="1600" b="1" u="sng" dirty="0" smtClean="0">
                <a:solidFill>
                  <a:srgbClr val="28094B"/>
                </a:solidFill>
                <a:latin typeface="Kollektif"/>
              </a:rPr>
              <a:t>Output:</a:t>
            </a:r>
            <a:endParaRPr lang="en-US" sz="1600" b="1" u="sng" dirty="0" smtClean="0">
              <a:solidFill>
                <a:srgbClr val="28094B"/>
              </a:solidFill>
              <a:latin typeface="Kollektif"/>
            </a:endParaRPr>
          </a:p>
          <a:p>
            <a:pPr algn="just">
              <a:lnSpc>
                <a:spcPts val="2940"/>
              </a:lnSpc>
            </a:pPr>
            <a:r>
              <a:rPr lang="en-US" sz="1600" b="1" u="sng" dirty="0" smtClean="0">
                <a:solidFill>
                  <a:srgbClr val="28094B"/>
                </a:solidFill>
                <a:latin typeface="Kollektif"/>
              </a:rPr>
              <a:t>S</a:t>
            </a:r>
            <a:r>
              <a:rPr lang="en-US" sz="1600" b="1" u="sng" dirty="0" smtClean="0">
                <a:solidFill>
                  <a:srgbClr val="28094B"/>
                </a:solidFill>
                <a:latin typeface="Kollektif"/>
              </a:rPr>
              <a:t>ummary: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 People usually praise this kitchen’s </a:t>
            </a:r>
            <a:r>
              <a:rPr lang="en-US" sz="1600" dirty="0" err="1" smtClean="0">
                <a:solidFill>
                  <a:srgbClr val="28094B"/>
                </a:solidFill>
                <a:latin typeface="Kollektif"/>
              </a:rPr>
              <a:t>quality,but</a:t>
            </a:r>
            <a:r>
              <a:rPr lang="en-US" sz="1600" dirty="0" smtClean="0">
                <a:solidFill>
                  <a:srgbClr val="28094B"/>
                </a:solidFill>
                <a:latin typeface="Kollektif"/>
              </a:rPr>
              <a:t> they have an issue with the quantity of the food provided. They also appreciate the proper timely delivery from this kitchen.</a:t>
            </a:r>
            <a:endParaRPr lang="en-US" sz="1600" dirty="0">
              <a:solidFill>
                <a:srgbClr val="28094B"/>
              </a:solidFill>
              <a:latin typeface="Kollekt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u="sng" spc="-10" dirty="0"/>
              <a:t>PROJECT</a:t>
            </a:r>
            <a:r>
              <a:rPr sz="4250" u="sng" dirty="0"/>
              <a:t>	</a:t>
            </a:r>
            <a:r>
              <a:rPr sz="4250" u="sng" spc="-10" dirty="0"/>
              <a:t>OVERVIEW</a:t>
            </a:r>
            <a:endParaRPr sz="4250" u="sng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14" name="TextBox 7"/>
          <p:cNvSpPr txBox="1"/>
          <p:nvPr/>
        </p:nvSpPr>
        <p:spPr>
          <a:xfrm>
            <a:off x="990600" y="1600200"/>
            <a:ext cx="3623326" cy="551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90"/>
              </a:lnSpc>
              <a:spcBef>
                <a:spcPct val="0"/>
              </a:spcBef>
            </a:pPr>
            <a:r>
              <a:rPr lang="en-US" sz="1600" dirty="0">
                <a:solidFill>
                  <a:srgbClr val="18072B"/>
                </a:solidFill>
                <a:latin typeface="Aileron Bold"/>
              </a:rPr>
              <a:t>Project Objective</a:t>
            </a:r>
          </a:p>
        </p:txBody>
      </p:sp>
      <p:sp>
        <p:nvSpPr>
          <p:cNvPr id="15" name="TextBox 8"/>
          <p:cNvSpPr txBox="1"/>
          <p:nvPr/>
        </p:nvSpPr>
        <p:spPr>
          <a:xfrm>
            <a:off x="813137" y="2286000"/>
            <a:ext cx="3454063" cy="4462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3466" lvl="1" indent="-221733" algn="just">
              <a:lnSpc>
                <a:spcPts val="2875"/>
              </a:lnSpc>
              <a:buFont typeface="Arial"/>
              <a:buChar char="•"/>
            </a:pPr>
            <a:r>
              <a:rPr lang="en-US" sz="1600" dirty="0">
                <a:solidFill>
                  <a:srgbClr val="18072B"/>
                </a:solidFill>
                <a:latin typeface="Kollektif"/>
              </a:rPr>
              <a:t>Develop a robust and scalable system for automating the summarization of food reviews using state-of-the-art machine learning techniques.</a:t>
            </a:r>
          </a:p>
          <a:p>
            <a:pPr marL="443466" lvl="1" indent="-221733" algn="just">
              <a:lnSpc>
                <a:spcPts val="2875"/>
              </a:lnSpc>
              <a:buFont typeface="Arial"/>
              <a:buChar char="•"/>
            </a:pPr>
            <a:r>
              <a:rPr lang="en-US" sz="1600" dirty="0">
                <a:solidFill>
                  <a:srgbClr val="18072B"/>
                </a:solidFill>
                <a:latin typeface="Kollektif"/>
              </a:rPr>
              <a:t>Emphasize the importance of accurately summarizing a large volume of reviews to extract actionable insights for businesses and improve decision-making for consumers.</a:t>
            </a:r>
          </a:p>
          <a:p>
            <a:pPr algn="just">
              <a:lnSpc>
                <a:spcPts val="2875"/>
              </a:lnSpc>
            </a:pPr>
            <a:endParaRPr sz="1600"/>
          </a:p>
        </p:txBody>
      </p:sp>
      <p:sp>
        <p:nvSpPr>
          <p:cNvPr id="16" name="Freeform 9"/>
          <p:cNvSpPr/>
          <p:nvPr/>
        </p:nvSpPr>
        <p:spPr>
          <a:xfrm>
            <a:off x="1067281" y="2209800"/>
            <a:ext cx="3276119" cy="73151"/>
          </a:xfrm>
          <a:custGeom>
            <a:avLst/>
            <a:gdLst/>
            <a:ahLst/>
            <a:cxnLst/>
            <a:rect l="l" t="t" r="r" b="b"/>
            <a:pathLst>
              <a:path w="4033394" h="95335">
                <a:moveTo>
                  <a:pt x="0" y="0"/>
                </a:moveTo>
                <a:lnTo>
                  <a:pt x="4033394" y="0"/>
                </a:lnTo>
                <a:lnTo>
                  <a:pt x="4033394" y="95335"/>
                </a:lnTo>
                <a:lnTo>
                  <a:pt x="0" y="95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7"/>
          <p:cNvSpPr txBox="1"/>
          <p:nvPr/>
        </p:nvSpPr>
        <p:spPr>
          <a:xfrm>
            <a:off x="5029200" y="1600200"/>
            <a:ext cx="3623326" cy="551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90"/>
              </a:lnSpc>
              <a:spcBef>
                <a:spcPct val="0"/>
              </a:spcBef>
            </a:pPr>
            <a:r>
              <a:rPr lang="en-US" sz="1600" dirty="0">
                <a:solidFill>
                  <a:srgbClr val="18072B"/>
                </a:solidFill>
                <a:latin typeface="Aileron Bold"/>
              </a:rPr>
              <a:t>Secondary Objectives: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4766758" y="2286000"/>
            <a:ext cx="3539042" cy="4090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2594" lvl="1" indent="-221297" algn="just">
              <a:lnSpc>
                <a:spcPts val="2869"/>
              </a:lnSpc>
              <a:buFont typeface="Arial"/>
              <a:buChar char="•"/>
            </a:pPr>
            <a:r>
              <a:rPr lang="en-US" sz="1600" dirty="0">
                <a:solidFill>
                  <a:srgbClr val="18072B"/>
                </a:solidFill>
                <a:latin typeface="Kollektif"/>
              </a:rPr>
              <a:t>Optimize algorithms and codebase to ensure efficient processing of reviews, minimizing computational resources and time required for </a:t>
            </a:r>
            <a:r>
              <a:rPr lang="en-US" sz="1600" dirty="0" smtClean="0">
                <a:solidFill>
                  <a:srgbClr val="18072B"/>
                </a:solidFill>
                <a:latin typeface="Kollektif"/>
              </a:rPr>
              <a:t>summarization.</a:t>
            </a:r>
            <a:endParaRPr lang="en-US" sz="1600" dirty="0">
              <a:solidFill>
                <a:srgbClr val="18072B"/>
              </a:solidFill>
              <a:latin typeface="Kollektif"/>
            </a:endParaRPr>
          </a:p>
          <a:p>
            <a:pPr marL="442594" lvl="1" indent="-221297" algn="just">
              <a:lnSpc>
                <a:spcPts val="2869"/>
              </a:lnSpc>
              <a:buFont typeface="Arial"/>
              <a:buChar char="•"/>
            </a:pPr>
            <a:r>
              <a:rPr lang="en-US" sz="1600" dirty="0">
                <a:solidFill>
                  <a:srgbClr val="18072B"/>
                </a:solidFill>
                <a:latin typeface="Kollektif"/>
              </a:rPr>
              <a:t>Fine-tune the T5 Transformer model and incorporate advanced natural language processing techniques to enhance the accuracy and relevance of generated summaries.</a:t>
            </a:r>
          </a:p>
        </p:txBody>
      </p:sp>
      <p:sp>
        <p:nvSpPr>
          <p:cNvPr id="22" name="Freeform 19"/>
          <p:cNvSpPr/>
          <p:nvPr/>
        </p:nvSpPr>
        <p:spPr>
          <a:xfrm>
            <a:off x="5105400" y="2212849"/>
            <a:ext cx="3276119" cy="73151"/>
          </a:xfrm>
          <a:custGeom>
            <a:avLst/>
            <a:gdLst/>
            <a:ahLst/>
            <a:cxnLst/>
            <a:rect l="l" t="t" r="r" b="b"/>
            <a:pathLst>
              <a:path w="4033394" h="95335">
                <a:moveTo>
                  <a:pt x="0" y="0"/>
                </a:moveTo>
                <a:lnTo>
                  <a:pt x="4033395" y="0"/>
                </a:lnTo>
                <a:lnTo>
                  <a:pt x="4033395" y="95335"/>
                </a:lnTo>
                <a:lnTo>
                  <a:pt x="0" y="95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4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u="sng" dirty="0"/>
              <a:t>WHO</a:t>
            </a:r>
            <a:r>
              <a:rPr sz="3200" u="sng" spc="-245" dirty="0"/>
              <a:t> </a:t>
            </a:r>
            <a:r>
              <a:rPr sz="3200" u="sng" dirty="0"/>
              <a:t>ARE</a:t>
            </a:r>
            <a:r>
              <a:rPr sz="3200" u="sng" spc="-70" dirty="0"/>
              <a:t> </a:t>
            </a:r>
            <a:r>
              <a:rPr sz="3200" u="sng" dirty="0"/>
              <a:t>THE</a:t>
            </a:r>
            <a:r>
              <a:rPr sz="3200" u="sng" spc="-55" dirty="0"/>
              <a:t> </a:t>
            </a:r>
            <a:r>
              <a:rPr sz="3200" u="sng" dirty="0"/>
              <a:t>END</a:t>
            </a:r>
            <a:r>
              <a:rPr sz="3200" u="sng" spc="-70" dirty="0"/>
              <a:t> </a:t>
            </a:r>
            <a:r>
              <a:rPr sz="3200" u="sng" spc="-10" dirty="0"/>
              <a:t>USERS?</a:t>
            </a:r>
            <a:endParaRPr sz="3200" u="sng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9" name="Rectangle 8"/>
          <p:cNvSpPr/>
          <p:nvPr/>
        </p:nvSpPr>
        <p:spPr>
          <a:xfrm>
            <a:off x="3124200" y="2057400"/>
            <a:ext cx="5715000" cy="357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 smtClean="0"/>
              <a:t>Main </a:t>
            </a:r>
            <a:r>
              <a:rPr lang="en-US" sz="2400" b="1" u="sng" dirty="0" smtClean="0"/>
              <a:t>Focus : Online </a:t>
            </a:r>
            <a:r>
              <a:rPr lang="en-US" sz="2400" b="1" u="sng" dirty="0" smtClean="0"/>
              <a:t>Food </a:t>
            </a:r>
            <a:r>
              <a:rPr lang="en-US" sz="2400" b="1" u="sng" dirty="0" smtClean="0"/>
              <a:t>Delivery </a:t>
            </a:r>
            <a:r>
              <a:rPr lang="en-US" sz="2400" b="1" u="sng" dirty="0" smtClean="0"/>
              <a:t>Platforms</a:t>
            </a:r>
          </a:p>
          <a:p>
            <a:endParaRPr lang="en-US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review summarizer tool can be seamlessly integrated into platforms like </a:t>
            </a:r>
            <a:r>
              <a:rPr lang="en-US" sz="2000" dirty="0" err="1"/>
              <a:t>Swiggy</a:t>
            </a:r>
            <a:r>
              <a:rPr lang="en-US" sz="2000" dirty="0"/>
              <a:t> and </a:t>
            </a:r>
            <a:r>
              <a:rPr lang="en-US" sz="2000" dirty="0" err="1"/>
              <a:t>Zomato</a:t>
            </a:r>
            <a:r>
              <a:rPr lang="en-US" sz="2000" dirty="0"/>
              <a:t> to enhance their user experience and business operations. By efficiently summarizing user reviews, the tool provides valuable insights into customer sentiments and preferences, enabling businesses to make data-driven decisions and improve their services.</a:t>
            </a:r>
          </a:p>
        </p:txBody>
      </p:sp>
      <p:pic>
        <p:nvPicPr>
          <p:cNvPr id="13" name="Picture 12" descr="cook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2261616" cy="2600325"/>
          </a:xfrm>
          <a:prstGeom prst="rect">
            <a:avLst/>
          </a:prstGeom>
        </p:spPr>
      </p:pic>
      <p:pic>
        <p:nvPicPr>
          <p:cNvPr id="14" name="Picture 13" descr="zoma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7800" y="2362200"/>
            <a:ext cx="2286000" cy="1828800"/>
          </a:xfrm>
          <a:prstGeom prst="rect">
            <a:avLst/>
          </a:prstGeom>
        </p:spPr>
      </p:pic>
      <p:pic>
        <p:nvPicPr>
          <p:cNvPr id="15" name="Picture 14" descr="swigg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419600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77350" y="5133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2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7350" y="56673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u="sng" spc="-95" dirty="0" smtClean="0"/>
              <a:t>MY</a:t>
            </a:r>
            <a:r>
              <a:rPr sz="3600" u="sng" spc="-95" smtClean="0"/>
              <a:t> </a:t>
            </a:r>
            <a:r>
              <a:rPr sz="3600" u="sng" spc="-10" dirty="0"/>
              <a:t>SOLUTION</a:t>
            </a:r>
            <a:r>
              <a:rPr sz="3600" u="sng" spc="-345" dirty="0"/>
              <a:t> </a:t>
            </a:r>
            <a:r>
              <a:rPr sz="3600" u="sng" dirty="0"/>
              <a:t>AND</a:t>
            </a:r>
            <a:r>
              <a:rPr sz="3600" u="sng" spc="-20" dirty="0"/>
              <a:t> </a:t>
            </a:r>
            <a:r>
              <a:rPr sz="3600" u="sng" dirty="0"/>
              <a:t>ITS </a:t>
            </a:r>
            <a:r>
              <a:rPr sz="3600" u="sng" spc="-20" dirty="0"/>
              <a:t>VALUE</a:t>
            </a:r>
            <a:r>
              <a:rPr sz="3600" u="sng" spc="-120" dirty="0"/>
              <a:t> </a:t>
            </a:r>
            <a:r>
              <a:rPr sz="3600" u="sng" spc="-10" dirty="0"/>
              <a:t>PROPOSITION</a:t>
            </a:r>
            <a:endParaRPr sz="3600" u="sng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01018" y="6244737"/>
            <a:ext cx="2413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50" dirty="0"/>
          </a:p>
        </p:txBody>
      </p:sp>
      <p:sp>
        <p:nvSpPr>
          <p:cNvPr id="10" name="TextBox 3"/>
          <p:cNvSpPr txBox="1"/>
          <p:nvPr/>
        </p:nvSpPr>
        <p:spPr>
          <a:xfrm>
            <a:off x="4679494" y="2413493"/>
            <a:ext cx="4007721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94"/>
              </a:lnSpc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Kollektif"/>
              </a:rPr>
              <a:t>Our project aims of automating the summarization of food reviews using advanced machine learning techniques</a:t>
            </a:r>
            <a:r>
              <a:rPr lang="en-US" sz="1400" dirty="0" smtClean="0">
                <a:solidFill>
                  <a:schemeClr val="tx1"/>
                </a:solidFill>
                <a:latin typeface="Kollektif"/>
              </a:rPr>
              <a:t>.</a:t>
            </a:r>
          </a:p>
          <a:p>
            <a:pPr>
              <a:lnSpc>
                <a:spcPts val="3094"/>
              </a:lnSpc>
              <a:spcBef>
                <a:spcPct val="0"/>
              </a:spcBef>
            </a:pPr>
            <a:endParaRPr lang="en-US" sz="1400" dirty="0">
              <a:solidFill>
                <a:schemeClr val="tx1"/>
              </a:solidFill>
              <a:latin typeface="Kollektif"/>
            </a:endParaRPr>
          </a:p>
        </p:txBody>
      </p:sp>
      <p:sp>
        <p:nvSpPr>
          <p:cNvPr id="11" name="Freeform 4"/>
          <p:cNvSpPr/>
          <p:nvPr/>
        </p:nvSpPr>
        <p:spPr>
          <a:xfrm>
            <a:off x="2956290" y="1469786"/>
            <a:ext cx="1310910" cy="1141132"/>
          </a:xfrm>
          <a:custGeom>
            <a:avLst/>
            <a:gdLst/>
            <a:ahLst/>
            <a:cxnLst/>
            <a:rect l="l" t="t" r="r" b="b"/>
            <a:pathLst>
              <a:path w="1688243" h="1688243">
                <a:moveTo>
                  <a:pt x="0" y="0"/>
                </a:moveTo>
                <a:lnTo>
                  <a:pt x="1688243" y="0"/>
                </a:lnTo>
                <a:lnTo>
                  <a:pt x="1688243" y="1688243"/>
                </a:lnTo>
                <a:lnTo>
                  <a:pt x="0" y="1688243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5"/>
          <p:cNvSpPr txBox="1"/>
          <p:nvPr/>
        </p:nvSpPr>
        <p:spPr>
          <a:xfrm>
            <a:off x="2971800" y="1678640"/>
            <a:ext cx="1290748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54"/>
              </a:lnSpc>
              <a:spcBef>
                <a:spcPct val="0"/>
              </a:spcBef>
            </a:pPr>
            <a:r>
              <a:rPr lang="en-US" sz="4610" dirty="0">
                <a:solidFill>
                  <a:schemeClr val="tx1"/>
                </a:solidFill>
                <a:latin typeface="Roboto Bold"/>
              </a:rPr>
              <a:t>01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4495800" y="1676400"/>
            <a:ext cx="5531398" cy="562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28"/>
              </a:lnSpc>
              <a:spcBef>
                <a:spcPct val="0"/>
              </a:spcBef>
            </a:pPr>
            <a:r>
              <a:rPr lang="en-US" sz="2800" u="sng" dirty="0">
                <a:solidFill>
                  <a:schemeClr val="tx1"/>
                </a:solidFill>
                <a:latin typeface="Roboto Bold"/>
              </a:rPr>
              <a:t>AUTOMATIC SUMMARIZATION: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4724400" y="4682649"/>
            <a:ext cx="4094862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94"/>
              </a:lnSpc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Kollektif"/>
              </a:rPr>
              <a:t>It emphasizes the importance of efficient review summarization for businesses to extract actionable insights and for consumers to make informed decisions</a:t>
            </a:r>
            <a:r>
              <a:rPr lang="en-US" dirty="0">
                <a:solidFill>
                  <a:schemeClr val="tx1"/>
                </a:solidFill>
                <a:latin typeface="Kollektif"/>
              </a:rPr>
              <a:t>.</a:t>
            </a:r>
          </a:p>
        </p:txBody>
      </p:sp>
      <p:sp>
        <p:nvSpPr>
          <p:cNvPr id="15" name="Freeform 9"/>
          <p:cNvSpPr/>
          <p:nvPr/>
        </p:nvSpPr>
        <p:spPr>
          <a:xfrm>
            <a:off x="2880090" y="3888068"/>
            <a:ext cx="1310910" cy="1141132"/>
          </a:xfrm>
          <a:custGeom>
            <a:avLst/>
            <a:gdLst/>
            <a:ahLst/>
            <a:cxnLst/>
            <a:rect l="l" t="t" r="r" b="b"/>
            <a:pathLst>
              <a:path w="1688243" h="1688243">
                <a:moveTo>
                  <a:pt x="0" y="0"/>
                </a:moveTo>
                <a:lnTo>
                  <a:pt x="1688242" y="0"/>
                </a:lnTo>
                <a:lnTo>
                  <a:pt x="1688242" y="1688242"/>
                </a:lnTo>
                <a:lnTo>
                  <a:pt x="0" y="168824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0"/>
          <p:cNvSpPr txBox="1"/>
          <p:nvPr/>
        </p:nvSpPr>
        <p:spPr>
          <a:xfrm>
            <a:off x="2819400" y="4038600"/>
            <a:ext cx="1290748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54"/>
              </a:lnSpc>
              <a:spcBef>
                <a:spcPct val="0"/>
              </a:spcBef>
            </a:pPr>
            <a:r>
              <a:rPr lang="en-US" sz="4610" dirty="0">
                <a:solidFill>
                  <a:schemeClr val="tx1"/>
                </a:solidFill>
                <a:latin typeface="Roboto Bold"/>
              </a:rPr>
              <a:t>02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4343400" y="4038600"/>
            <a:ext cx="5653820" cy="562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28"/>
              </a:lnSpc>
              <a:spcBef>
                <a:spcPct val="0"/>
              </a:spcBef>
            </a:pPr>
            <a:r>
              <a:rPr lang="en-US" sz="2800" u="sng" dirty="0">
                <a:solidFill>
                  <a:schemeClr val="tx1"/>
                </a:solidFill>
                <a:latin typeface="Roboto Bold"/>
              </a:rPr>
              <a:t>EFFECTIVE ACTION INSIGHTS: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00"/>
            <a:ext cx="2057400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9822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dirty="0"/>
              <a:t>YOUR</a:t>
            </a:r>
            <a:r>
              <a:rPr sz="3600" u="sng" spc="-95" dirty="0"/>
              <a:t> </a:t>
            </a:r>
            <a:r>
              <a:rPr sz="3600" u="sng" spc="-10" dirty="0"/>
              <a:t>SOLUTION</a:t>
            </a:r>
            <a:r>
              <a:rPr sz="3600" u="sng" spc="-345" dirty="0"/>
              <a:t> </a:t>
            </a:r>
            <a:r>
              <a:rPr sz="3600" u="sng" dirty="0"/>
              <a:t>AND</a:t>
            </a:r>
            <a:r>
              <a:rPr sz="3600" u="sng" spc="-20" dirty="0"/>
              <a:t> </a:t>
            </a:r>
            <a:r>
              <a:rPr sz="3600" u="sng" dirty="0"/>
              <a:t>ITS </a:t>
            </a:r>
            <a:r>
              <a:rPr sz="3600" u="sng" spc="-20" dirty="0"/>
              <a:t>VALUE</a:t>
            </a:r>
            <a:r>
              <a:rPr sz="3600" u="sng" spc="-120" dirty="0"/>
              <a:t> </a:t>
            </a:r>
            <a:r>
              <a:rPr sz="3600" u="sng" spc="-10" dirty="0"/>
              <a:t>PROPOSITION</a:t>
            </a:r>
            <a:endParaRPr sz="3600" u="sng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01018" y="6244737"/>
            <a:ext cx="2413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50" dirty="0"/>
          </a:p>
        </p:txBody>
      </p:sp>
      <p:sp>
        <p:nvSpPr>
          <p:cNvPr id="18" name="TextBox 8"/>
          <p:cNvSpPr txBox="1"/>
          <p:nvPr/>
        </p:nvSpPr>
        <p:spPr>
          <a:xfrm>
            <a:off x="2133600" y="1600200"/>
            <a:ext cx="7611705" cy="4501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26"/>
              </a:lnSpc>
            </a:pPr>
            <a:r>
              <a:rPr lang="en-US" sz="1400" b="1" dirty="0">
                <a:solidFill>
                  <a:srgbClr val="18072B"/>
                </a:solidFill>
                <a:latin typeface="Kollektif"/>
              </a:rPr>
              <a:t>1. </a:t>
            </a:r>
            <a:r>
              <a:rPr lang="en-US" sz="1400" b="1" u="sng" dirty="0">
                <a:solidFill>
                  <a:srgbClr val="18072B"/>
                </a:solidFill>
                <a:latin typeface="Kollektif"/>
              </a:rPr>
              <a:t>Tailored Summaries:</a:t>
            </a:r>
          </a:p>
          <a:p>
            <a:pPr algn="l">
              <a:lnSpc>
                <a:spcPts val="2726"/>
              </a:lnSpc>
            </a:pPr>
            <a:r>
              <a:rPr lang="en-US" sz="1400" dirty="0">
                <a:solidFill>
                  <a:srgbClr val="18072B"/>
                </a:solidFill>
                <a:latin typeface="Kollektif"/>
              </a:rPr>
              <a:t>   Customizing the model with your dataset ensures summaries fit your specific domain or task, adding a personal touch. It's like tailoring a suit to perfection, enhancing both accuracy and resonance to improve the customer satisfaction and effectively apply the demanded improvements.</a:t>
            </a:r>
          </a:p>
          <a:p>
            <a:pPr algn="l">
              <a:lnSpc>
                <a:spcPts val="2726"/>
              </a:lnSpc>
            </a:pPr>
            <a:r>
              <a:rPr lang="en-US" sz="1400" b="1" dirty="0">
                <a:solidFill>
                  <a:srgbClr val="18072B"/>
                </a:solidFill>
                <a:latin typeface="Kollektif"/>
              </a:rPr>
              <a:t>2. </a:t>
            </a:r>
            <a:r>
              <a:rPr lang="en-US" sz="1400" b="1" u="sng" dirty="0">
                <a:solidFill>
                  <a:srgbClr val="18072B"/>
                </a:solidFill>
                <a:latin typeface="Kollektif"/>
              </a:rPr>
              <a:t>Increased Efficiency:</a:t>
            </a:r>
          </a:p>
          <a:p>
            <a:pPr algn="l">
              <a:lnSpc>
                <a:spcPts val="2726"/>
              </a:lnSpc>
            </a:pPr>
            <a:r>
              <a:rPr lang="en-US" sz="1400" dirty="0">
                <a:solidFill>
                  <a:srgbClr val="18072B"/>
                </a:solidFill>
                <a:latin typeface="Kollektif"/>
              </a:rPr>
              <a:t>   Automated summarization saves time and effort by swiftly extracting key information from large texts cutting off manual tasks and adding more efficiency. It's like having a reliable assistant streamlining your workflow, allowing you to focus on more creative or strategic tasks.</a:t>
            </a:r>
          </a:p>
          <a:p>
            <a:pPr algn="l">
              <a:lnSpc>
                <a:spcPts val="2726"/>
              </a:lnSpc>
            </a:pPr>
            <a:r>
              <a:rPr lang="en-US" sz="1400" b="1" dirty="0">
                <a:solidFill>
                  <a:srgbClr val="18072B"/>
                </a:solidFill>
                <a:latin typeface="Kollektif"/>
              </a:rPr>
              <a:t>3. </a:t>
            </a:r>
            <a:r>
              <a:rPr lang="en-US" sz="1400" b="1" u="sng" dirty="0">
                <a:solidFill>
                  <a:srgbClr val="18072B"/>
                </a:solidFill>
                <a:latin typeface="Kollektif"/>
              </a:rPr>
              <a:t>Improved Performance:</a:t>
            </a:r>
          </a:p>
          <a:p>
            <a:pPr algn="l">
              <a:lnSpc>
                <a:spcPts val="2726"/>
              </a:lnSpc>
            </a:pPr>
            <a:r>
              <a:rPr lang="en-US" sz="1400" dirty="0">
                <a:solidFill>
                  <a:srgbClr val="18072B"/>
                </a:solidFill>
                <a:latin typeface="Kollektif"/>
              </a:rPr>
              <a:t>   Fine-tuning the model optimizes its accuracy and quality, akin to honing a skill to perfection. This personalized attention results in summaries that exceed expectations, unlocking the model's full potential to enhancing the overall customer's experience on our products.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834</Words>
  <Application>Microsoft Office PowerPoint</Application>
  <PresentationFormat>Custom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PROJECT TITLE:</vt:lpstr>
      <vt:lpstr>AGENDA</vt:lpstr>
      <vt:lpstr>AGENDA</vt:lpstr>
      <vt:lpstr>PROBLEM STATEMENT</vt:lpstr>
      <vt:lpstr>PROJECT OVERVIEW</vt:lpstr>
      <vt:lpstr>WHO ARE THE END USERS?</vt:lpstr>
      <vt:lpstr>MY SOLUTION AND ITS VALUE PROPOSITION</vt:lpstr>
      <vt:lpstr>YOUR SOLUTION AND ITS VALUE PROPOSITION</vt:lpstr>
      <vt:lpstr>THE WOW IN MY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STAFF</cp:lastModifiedBy>
  <cp:revision>21</cp:revision>
  <dcterms:created xsi:type="dcterms:W3CDTF">2024-04-03T04:02:09Z</dcterms:created>
  <dcterms:modified xsi:type="dcterms:W3CDTF">2024-04-24T07:14:03Z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