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798" r:id="rId3"/>
  </p:sldMasterIdLst>
  <p:sldIdLst>
    <p:sldId id="256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1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0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8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72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4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39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5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02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94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5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4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25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56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20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32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6445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1110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47800"/>
            <a:ext cx="9692640" cy="4732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0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922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40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31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14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65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5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10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55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4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7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8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2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8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0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smtClean="0"/>
              <a:t>Chapter3 : git </a:t>
            </a:r>
            <a:r>
              <a:rPr lang="ko-KR" altLang="en-US" sz="4000" smtClean="0"/>
              <a:t>기본</a:t>
            </a:r>
            <a:r>
              <a:rPr lang="en-US" altLang="ko-KR" sz="4000" smtClean="0"/>
              <a:t>(</a:t>
            </a:r>
            <a:r>
              <a:rPr lang="ko-KR" altLang="en-US" sz="4000" smtClean="0"/>
              <a:t>로컬 저장소</a:t>
            </a:r>
            <a:r>
              <a:rPr lang="en-US" altLang="ko-KR" sz="4000" smtClean="0"/>
              <a:t>)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만든이 </a:t>
            </a:r>
            <a:r>
              <a:rPr lang="en-US" altLang="ko-KR" smtClean="0"/>
              <a:t>: </a:t>
            </a:r>
            <a:r>
              <a:rPr lang="ko-KR" altLang="en-US" smtClean="0"/>
              <a:t>성근</a:t>
            </a:r>
            <a:endParaRPr lang="en-US" altLang="ko-KR" smtClean="0"/>
          </a:p>
          <a:p>
            <a:r>
              <a:rPr lang="en-US" altLang="ko-KR" smtClean="0"/>
              <a:t>Chapter2</a:t>
            </a:r>
            <a:r>
              <a:rPr lang="ko-KR" altLang="en-US" smtClean="0"/>
              <a:t>는 설치 관련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4</a:t>
            </a:r>
            <a:r>
              <a:rPr lang="en-US" altLang="ko-KR" sz="3600" smtClean="0"/>
              <a:t>) </a:t>
            </a:r>
            <a:r>
              <a:rPr lang="ko-KR" altLang="en-US" sz="3600" smtClean="0"/>
              <a:t>브랜치 병합</a:t>
            </a:r>
            <a:endParaRPr lang="ko-KR" altLang="en-US" sz="360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mtClean="0"/>
              <a:t>오</a:t>
            </a:r>
            <a:r>
              <a:rPr lang="en-US" altLang="ko-KR" smtClean="0"/>
              <a:t>? </a:t>
            </a:r>
            <a:r>
              <a:rPr lang="ko-KR" altLang="en-US" smtClean="0"/>
              <a:t>야 브랜치에서 실험해보니 괜찮은데</a:t>
            </a:r>
            <a:r>
              <a:rPr lang="en-US" altLang="ko-KR" smtClean="0"/>
              <a:t>? master</a:t>
            </a:r>
            <a:r>
              <a:rPr lang="ko-KR" altLang="en-US" smtClean="0"/>
              <a:t>에 병합하자</a:t>
            </a:r>
            <a:r>
              <a:rPr lang="en-US" altLang="ko-KR" smtClean="0"/>
              <a:t>!!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endParaRPr lang="en-US" altLang="ko-KR" smtClean="0"/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r>
              <a:rPr lang="ko-KR" altLang="en-US" smtClean="0"/>
              <a:t>일단 </a:t>
            </a:r>
            <a:r>
              <a:rPr lang="en-US" altLang="ko-KR" smtClean="0"/>
              <a:t>master </a:t>
            </a:r>
            <a:r>
              <a:rPr lang="ko-KR" altLang="en-US" smtClean="0"/>
              <a:t>브랜치로 이동한다</a:t>
            </a:r>
            <a:endParaRPr lang="en-US" altLang="ko-KR" smtClean="0"/>
          </a:p>
          <a:p>
            <a:pPr marL="342900" indent="-342900">
              <a:buFont typeface="+mj-ea"/>
              <a:buAutoNum type="circleNumDbPlain"/>
            </a:pPr>
            <a:endParaRPr lang="en-US" altLang="ko-KR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smtClean="0"/>
              <a:t> master </a:t>
            </a:r>
            <a:r>
              <a:rPr lang="ko-KR" altLang="en-US" smtClean="0"/>
              <a:t>브랜치에 수정사항이 있나</a:t>
            </a:r>
            <a:r>
              <a:rPr lang="en-US" altLang="ko-KR" smtClean="0"/>
              <a:t>?</a:t>
            </a:r>
            <a:r>
              <a:rPr lang="ko-KR" altLang="en-US" smtClean="0"/>
              <a:t> 확인해보고 아까 작업한 </a:t>
            </a:r>
            <a:r>
              <a:rPr lang="en-US" altLang="ko-KR" smtClean="0"/>
              <a:t>hotfix </a:t>
            </a:r>
            <a:r>
              <a:rPr lang="ko-KR" altLang="en-US" smtClean="0"/>
              <a:t>브랜치와 병합</a:t>
            </a:r>
            <a:r>
              <a:rPr lang="en-US" altLang="ko-KR" smtClean="0"/>
              <a:t>(merge)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923789" y="1890969"/>
            <a:ext cx="5966808" cy="1494835"/>
            <a:chOff x="3630669" y="2099975"/>
            <a:chExt cx="5966808" cy="149483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/>
            <a:srcRect l="218" t="-1470" r="49571" b="39484"/>
            <a:stretch/>
          </p:blipFill>
          <p:spPr>
            <a:xfrm>
              <a:off x="3630669" y="2099975"/>
              <a:ext cx="3985946" cy="1427821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6702215" y="2818517"/>
              <a:ext cx="914400" cy="77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02215" y="3112307"/>
              <a:ext cx="198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rgbClr val="FF0000"/>
                  </a:solidFill>
                </a:rPr>
                <a:t>master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16615" y="2305358"/>
              <a:ext cx="198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rgbClr val="FF0000"/>
                  </a:solidFill>
                </a:rPr>
                <a:t>hotfix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047" y="3677770"/>
            <a:ext cx="4371975" cy="4095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047" y="4638538"/>
            <a:ext cx="3971925" cy="1343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220265" y="5981563"/>
            <a:ext cx="415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hotfix </a:t>
            </a:r>
            <a:r>
              <a:rPr lang="ko-KR" altLang="en-US" sz="1400" b="1" smtClean="0">
                <a:solidFill>
                  <a:srgbClr val="FF0000"/>
                </a:solidFill>
              </a:rPr>
              <a:t>브랜치에서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추가한 한줄이</a:t>
            </a:r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en-US" altLang="ko-KR" sz="1400" b="1" smtClean="0">
                <a:solidFill>
                  <a:srgbClr val="FF0000"/>
                </a:solidFill>
              </a:rPr>
              <a:t>master </a:t>
            </a:r>
            <a:r>
              <a:rPr lang="ko-KR" altLang="en-US" sz="1400" b="1" smtClean="0">
                <a:solidFill>
                  <a:srgbClr val="FF0000"/>
                </a:solidFill>
              </a:rPr>
              <a:t>브랜치에도 추가되어있다</a:t>
            </a:r>
            <a:r>
              <a:rPr lang="en-US" altLang="ko-KR" sz="1400" b="1" smtClean="0">
                <a:solidFill>
                  <a:srgbClr val="FF0000"/>
                </a:solidFill>
              </a:rPr>
              <a:t>!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/>
              <a:t>전에 배운 것</a:t>
            </a:r>
            <a:endParaRPr lang="ko-KR" altLang="en-US" sz="3600"/>
          </a:p>
        </p:txBody>
      </p:sp>
      <p:pic>
        <p:nvPicPr>
          <p:cNvPr id="1026" name="Picture 2" descr="https://camo.githubusercontent.com/f66237df6febc060096bbc44ac137be244a9091b/687474703a2f2f6769742d73636d2e636f6d2f666967757265732f3138333333666967303130332d746e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42" y="1495424"/>
            <a:ext cx="47625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2118493"/>
            <a:ext cx="2409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프로젝트를 올려놓고</a:t>
            </a:r>
            <a:endParaRPr lang="en-US" altLang="ko-KR" sz="1600" b="1" smtClean="0"/>
          </a:p>
          <a:p>
            <a:r>
              <a:rPr lang="ko-KR" altLang="en-US" sz="1600" b="1" smtClean="0"/>
              <a:t>변경사항을 적용해 나갈 </a:t>
            </a:r>
            <a:endParaRPr lang="en-US" altLang="ko-KR" sz="1600" b="1" smtClean="0"/>
          </a:p>
          <a:p>
            <a:r>
              <a:rPr lang="ko-KR" altLang="en-US" sz="1600" b="1" smtClean="0">
                <a:solidFill>
                  <a:srgbClr val="FF0000"/>
                </a:solidFill>
              </a:rPr>
              <a:t>원격 저장소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6718" y="4495800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각자가 쓰는</a:t>
            </a:r>
            <a:endParaRPr lang="en-US" altLang="ko-KR" b="1" smtClean="0"/>
          </a:p>
          <a:p>
            <a:r>
              <a:rPr lang="ko-KR" altLang="en-US" b="1" smtClean="0">
                <a:solidFill>
                  <a:srgbClr val="FF0000"/>
                </a:solidFill>
              </a:rPr>
              <a:t>로컬 저장소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881" y="1348451"/>
            <a:ext cx="5288627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아</a:t>
            </a:r>
            <a:r>
              <a:rPr lang="en-US" altLang="ko-KR" b="1" smtClean="0"/>
              <a:t>~</a:t>
            </a:r>
            <a:r>
              <a:rPr lang="ko-KR" altLang="en-US" b="1" smtClean="0"/>
              <a:t>주 간단히 </a:t>
            </a:r>
            <a:r>
              <a:rPr lang="en-US" altLang="ko-KR" b="1" smtClean="0"/>
              <a:t>git </a:t>
            </a:r>
            <a:r>
              <a:rPr lang="ko-KR" altLang="en-US" b="1" smtClean="0"/>
              <a:t>버전관리 시스템을 정리하면</a:t>
            </a:r>
            <a:r>
              <a:rPr lang="en-US" altLang="ko-KR" b="1" smtClean="0"/>
              <a:t>,</a:t>
            </a:r>
          </a:p>
          <a:p>
            <a:endParaRPr lang="en-US" altLang="ko-KR" b="1" smtClean="0"/>
          </a:p>
          <a:p>
            <a:r>
              <a:rPr lang="en-US" altLang="ko-KR" smtClean="0"/>
              <a:t>1) </a:t>
            </a:r>
            <a:r>
              <a:rPr lang="ko-KR" altLang="en-US" smtClean="0"/>
              <a:t>팀원 각자 로컬 저장소가 있고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각자가 전체 파일의 복사본을 갖고 있다 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2) </a:t>
            </a:r>
            <a:r>
              <a:rPr lang="ko-KR" altLang="en-US" smtClean="0"/>
              <a:t>로컬 저장소의 복사본에 작업을 하고</a:t>
            </a:r>
            <a:r>
              <a:rPr lang="en-US" altLang="ko-KR" smtClean="0"/>
              <a:t>,</a:t>
            </a:r>
            <a:endParaRPr lang="en-US" altLang="ko-KR"/>
          </a:p>
          <a:p>
            <a:r>
              <a:rPr lang="ko-KR" altLang="en-US" smtClean="0"/>
              <a:t>올리면 원격 저장소에 변경사항이 적용된다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3) </a:t>
            </a:r>
            <a:r>
              <a:rPr lang="ko-KR" altLang="en-US" smtClean="0"/>
              <a:t>이 변경사항을 받아다가 버전을 갱신할 수 있다</a:t>
            </a:r>
            <a:r>
              <a:rPr lang="en-US" altLang="ko-KR" smtClean="0"/>
              <a:t>.</a:t>
            </a:r>
          </a:p>
        </p:txBody>
      </p:sp>
      <p:pic>
        <p:nvPicPr>
          <p:cNvPr id="2050" name="Picture 2" descr="http://postfiles7.naver.net/MjAxNzEwMDhfNjUg/MDAxNTA3NDM4NTQyMTAy.49AsQ8e8OCxxLcWwePsiviDcJJnVCgBBkR1lfmARzmUg.5YodtgfFyRlJynWTG0Ve28t2SJE0PnVA0eWMbGCMrwYg.JPEG.pjay3/%EC%B2%A0%EC%88%98%EC%99%80%EC%98%81%ED%9D%AC%EC%A7%A4.JP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04" y="4857749"/>
            <a:ext cx="185737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오늘 배울 것</a:t>
            </a:r>
            <a:endParaRPr lang="ko-KR" altLang="en-US" sz="3600"/>
          </a:p>
        </p:txBody>
      </p:sp>
      <p:pic>
        <p:nvPicPr>
          <p:cNvPr id="1026" name="Picture 2" descr="https://camo.githubusercontent.com/f66237df6febc060096bbc44ac137be244a9091b/687474703a2f2f6769742d73636d2e636f6d2f666967757265732f3138333333666967303130332d746e2e706e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5" r="56156"/>
          <a:stretch/>
        </p:blipFill>
        <p:spPr bwMode="auto">
          <a:xfrm>
            <a:off x="748242" y="3996266"/>
            <a:ext cx="2088091" cy="286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36333" y="3833109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각자가 쓰는</a:t>
            </a:r>
            <a:endParaRPr lang="en-US" altLang="ko-KR" b="1" smtClean="0"/>
          </a:p>
          <a:p>
            <a:r>
              <a:rPr lang="ko-KR" altLang="en-US" b="1" smtClean="0">
                <a:solidFill>
                  <a:srgbClr val="FF0000"/>
                </a:solidFill>
              </a:rPr>
              <a:t>로컬 저장소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6682" y="1355340"/>
            <a:ext cx="6320961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smtClean="0"/>
              <a:t>로컬 저장소 생성</a:t>
            </a:r>
            <a:endParaRPr lang="en-US" altLang="ko-KR" b="1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smtClean="0"/>
              <a:t>저장소에 파일 생성 및 추가</a:t>
            </a:r>
            <a:endParaRPr lang="en-US" altLang="ko-KR" b="1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smtClean="0"/>
              <a:t>기본</a:t>
            </a:r>
            <a:r>
              <a:rPr lang="en-US" altLang="ko-KR" b="1" smtClean="0"/>
              <a:t>(</a:t>
            </a:r>
            <a:r>
              <a:rPr lang="en-US" altLang="ko-KR" b="1"/>
              <a:t>master)</a:t>
            </a:r>
            <a:r>
              <a:rPr lang="ko-KR" altLang="en-US" b="1" smtClean="0"/>
              <a:t> 브랜치에 영향을 끼치지 않는 브랜치 생성</a:t>
            </a:r>
            <a:endParaRPr lang="en-US" altLang="ko-KR" b="1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smtClean="0"/>
              <a:t>브랜치 병합</a:t>
            </a:r>
            <a:endParaRPr lang="en-US" altLang="ko-KR" b="1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smtClean="0"/>
              <a:t>병합 과정에서 충돌 해결</a:t>
            </a:r>
            <a:endParaRPr lang="en-US" altLang="ko-KR" b="1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smtClean="0"/>
              <a:t>저장소 기록 보기</a:t>
            </a:r>
            <a:endParaRPr lang="en-US" altLang="ko-KR" smtClean="0"/>
          </a:p>
        </p:txBody>
      </p:sp>
      <p:pic>
        <p:nvPicPr>
          <p:cNvPr id="2050" name="Picture 2" descr="http://postfiles7.naver.net/MjAxNzEwMDhfNjUg/MDAxNTA3NDM4NTQyMTAy.49AsQ8e8OCxxLcWwePsiviDcJJnVCgBBkR1lfmARzmUg.5YodtgfFyRlJynWTG0Ve28t2SJE0PnVA0eWMbGCMrwYg.JPEG.pjay3/%EC%B2%A0%EC%88%98%EC%99%80%EC%98%81%ED%9D%AC%EC%A7%A4.JP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04" y="4857749"/>
            <a:ext cx="185737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515017" y="3996265"/>
            <a:ext cx="2827866" cy="28115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1) </a:t>
            </a:r>
            <a:r>
              <a:rPr lang="ko-KR" altLang="en-US" sz="3600" smtClean="0"/>
              <a:t>로컬 저장소 생성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mtClean="0"/>
              <a:t>Git </a:t>
            </a:r>
            <a:r>
              <a:rPr lang="ko-KR" altLang="en-US" smtClean="0"/>
              <a:t>저장소로 사용할 디렉토리 만들기</a:t>
            </a:r>
            <a:endParaRPr lang="en-US" altLang="ko-KR" smtClean="0"/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endParaRPr lang="en-US" altLang="ko-KR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mtClean="0"/>
              <a:t>디렉토리로 이동하여 </a:t>
            </a:r>
            <a:r>
              <a:rPr lang="en-US" altLang="ko-KR" smtClean="0"/>
              <a:t>Git </a:t>
            </a:r>
            <a:r>
              <a:rPr lang="ko-KR" altLang="en-US" smtClean="0"/>
              <a:t>저장소 초기화</a:t>
            </a:r>
            <a:r>
              <a:rPr lang="en-US" altLang="ko-KR" smtClean="0"/>
              <a:t>(git init)</a:t>
            </a:r>
            <a:endParaRPr lang="en-US" altLang="ko-KR"/>
          </a:p>
          <a:p>
            <a:pPr marL="342900" indent="-342900">
              <a:buFont typeface="+mj-ea"/>
              <a:buAutoNum type="circleNumDbPlain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883304"/>
            <a:ext cx="2828925" cy="923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153"/>
          <a:stretch/>
        </p:blipFill>
        <p:spPr>
          <a:xfrm>
            <a:off x="2090737" y="3217331"/>
            <a:ext cx="5705475" cy="99932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462867" y="4140460"/>
            <a:ext cx="10244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48665" y="4432559"/>
            <a:ext cx="327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(</a:t>
            </a:r>
            <a:r>
              <a:rPr lang="ko-KR" altLang="en-US" sz="1400" b="1" smtClean="0">
                <a:solidFill>
                  <a:srgbClr val="FF0000"/>
                </a:solidFill>
              </a:rPr>
              <a:t>작업중인 브랜치가 </a:t>
            </a:r>
            <a:r>
              <a:rPr lang="en-US" altLang="ko-KR" sz="1400" b="1" smtClean="0">
                <a:solidFill>
                  <a:srgbClr val="FF0000"/>
                </a:solidFill>
              </a:rPr>
              <a:t>master </a:t>
            </a:r>
            <a:r>
              <a:rPr lang="ko-KR" altLang="en-US" sz="1400" b="1" smtClean="0">
                <a:solidFill>
                  <a:srgbClr val="FF0000"/>
                </a:solidFill>
              </a:rPr>
              <a:t>브랜치다</a:t>
            </a:r>
            <a:r>
              <a:rPr lang="en-US" altLang="ko-KR" sz="1400" b="1" smtClean="0">
                <a:solidFill>
                  <a:srgbClr val="FF0000"/>
                </a:solidFill>
              </a:rPr>
              <a:t>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endCxn id="8" idx="1"/>
          </p:cNvCxnSpPr>
          <p:nvPr/>
        </p:nvCxnSpPr>
        <p:spPr>
          <a:xfrm>
            <a:off x="3975101" y="4140460"/>
            <a:ext cx="173564" cy="4459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54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b="27347"/>
          <a:stretch/>
        </p:blipFill>
        <p:spPr>
          <a:xfrm>
            <a:off x="2028533" y="1810250"/>
            <a:ext cx="4067175" cy="14324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2</a:t>
            </a:r>
            <a:r>
              <a:rPr lang="en-US" altLang="ko-KR" sz="3600" smtClean="0"/>
              <a:t>) </a:t>
            </a:r>
            <a:r>
              <a:rPr lang="ko-KR" altLang="en-US" sz="3600" smtClean="0"/>
              <a:t>저장소에 파일 생성 및 추가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mtClean="0"/>
              <a:t>Git </a:t>
            </a:r>
            <a:r>
              <a:rPr lang="ko-KR" altLang="en-US" smtClean="0"/>
              <a:t>저장소에 올릴 파일 만들기</a:t>
            </a:r>
            <a:endParaRPr lang="en-US" altLang="ko-KR" smtClean="0"/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endParaRPr lang="en-US" altLang="ko-KR" smtClean="0"/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r>
              <a:rPr lang="ko-KR" altLang="en-US" smtClean="0"/>
              <a:t>커밋 전 저장소 상태 확인</a:t>
            </a:r>
            <a:r>
              <a:rPr lang="en-US" altLang="ko-KR" smtClean="0"/>
              <a:t>(git status)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endParaRPr lang="en-US" altLang="ko-KR" smtClean="0"/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r>
              <a:rPr lang="en-US" altLang="ko-KR" smtClean="0"/>
              <a:t>Git</a:t>
            </a:r>
            <a:r>
              <a:rPr lang="ko-KR" altLang="en-US" smtClean="0"/>
              <a:t>이 파일 기록을 추적하도록 추가</a:t>
            </a:r>
            <a:r>
              <a:rPr lang="en-US" altLang="ko-KR" smtClean="0"/>
              <a:t>(git add)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428344" y="3085787"/>
            <a:ext cx="270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5430" y="3128780"/>
            <a:ext cx="327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파일을 추가했더니 리본이 생겼다</a:t>
            </a:r>
            <a:r>
              <a:rPr lang="en-US" altLang="ko-KR" sz="1400" b="1" smtClean="0">
                <a:solidFill>
                  <a:srgbClr val="FF0000"/>
                </a:solidFill>
              </a:rPr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>
            <a:off x="4549133" y="3040777"/>
            <a:ext cx="346297" cy="241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639" y="3685433"/>
            <a:ext cx="6619875" cy="18002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99654" y="4958295"/>
            <a:ext cx="573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모야</a:t>
            </a:r>
            <a:r>
              <a:rPr lang="en-US" altLang="ko-KR" sz="1400" b="1" smtClean="0">
                <a:solidFill>
                  <a:srgbClr val="FF0000"/>
                </a:solidFill>
              </a:rPr>
              <a:t>? </a:t>
            </a:r>
            <a:r>
              <a:rPr lang="ko-KR" altLang="en-US" sz="1400" b="1" smtClean="0">
                <a:solidFill>
                  <a:srgbClr val="FF0000"/>
                </a:solidFill>
              </a:rPr>
              <a:t>나 이거 변경사항 추적 안하고 있어</a:t>
            </a:r>
            <a:r>
              <a:rPr lang="en-US" altLang="ko-KR" sz="1400" b="1" smtClean="0">
                <a:solidFill>
                  <a:srgbClr val="FF0000"/>
                </a:solidFill>
              </a:rPr>
              <a:t>! </a:t>
            </a:r>
            <a:r>
              <a:rPr lang="ko-KR" altLang="en-US" sz="1400" b="1" smtClean="0">
                <a:solidFill>
                  <a:srgbClr val="FF0000"/>
                </a:solidFill>
              </a:rPr>
              <a:t>라고 </a:t>
            </a:r>
            <a:r>
              <a:rPr lang="en-US" altLang="ko-KR" sz="1400" b="1" smtClean="0">
                <a:solidFill>
                  <a:srgbClr val="FF0000"/>
                </a:solidFill>
              </a:rPr>
              <a:t>Git</a:t>
            </a:r>
            <a:r>
              <a:rPr lang="ko-KR" altLang="en-US" sz="1400" b="1" smtClean="0">
                <a:solidFill>
                  <a:srgbClr val="FF0000"/>
                </a:solidFill>
              </a:rPr>
              <a:t>가 알려주는 중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195" y="5991911"/>
            <a:ext cx="43338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1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2</a:t>
            </a:r>
            <a:r>
              <a:rPr lang="en-US" altLang="ko-KR" sz="3600" smtClean="0"/>
              <a:t>) </a:t>
            </a:r>
            <a:r>
              <a:rPr lang="ko-KR" altLang="en-US" sz="3600" smtClean="0"/>
              <a:t>저장소에 파일 생성 및 추가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1872" y="1447801"/>
            <a:ext cx="9692640" cy="4842932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ko-KR" altLang="en-US" smtClean="0"/>
              <a:t>다시</a:t>
            </a:r>
            <a:r>
              <a:rPr lang="en-US" altLang="ko-KR" smtClean="0"/>
              <a:t> </a:t>
            </a:r>
            <a:r>
              <a:rPr lang="ko-KR" altLang="en-US" smtClean="0"/>
              <a:t>저장소 상태 확인</a:t>
            </a:r>
            <a:r>
              <a:rPr lang="en-US" altLang="ko-KR" smtClean="0"/>
              <a:t>(git status)</a:t>
            </a:r>
          </a:p>
          <a:p>
            <a:pPr marL="342900" indent="-342900">
              <a:buFont typeface="+mj-ea"/>
              <a:buAutoNum type="circleNumDbPlain" startAt="4"/>
            </a:pPr>
            <a:endParaRPr lang="en-US" altLang="ko-KR"/>
          </a:p>
          <a:p>
            <a:pPr marL="342900" indent="-342900">
              <a:buFont typeface="+mj-ea"/>
              <a:buAutoNum type="circleNumDbPlain" startAt="4"/>
            </a:pPr>
            <a:endParaRPr lang="en-US" altLang="ko-KR" smtClean="0"/>
          </a:p>
          <a:p>
            <a:pPr marL="342900" indent="-342900">
              <a:buFont typeface="+mj-ea"/>
              <a:buAutoNum type="circleNumDbPlain" startAt="4"/>
            </a:pPr>
            <a:endParaRPr lang="en-US" altLang="ko-KR"/>
          </a:p>
          <a:p>
            <a:pPr marL="342900" indent="-342900">
              <a:buFont typeface="+mj-ea"/>
              <a:buAutoNum type="circleNumDbPlain" startAt="4"/>
            </a:pPr>
            <a:endParaRPr lang="en-US" altLang="ko-KR" smtClean="0"/>
          </a:p>
          <a:p>
            <a:pPr marL="342900" indent="-342900">
              <a:buFont typeface="+mj-ea"/>
              <a:buAutoNum type="circleNumDbPlain" startAt="4"/>
            </a:pPr>
            <a:r>
              <a:rPr lang="ko-KR" altLang="en-US" smtClean="0"/>
              <a:t>커밋 </a:t>
            </a:r>
            <a:r>
              <a:rPr lang="en-US" altLang="ko-KR" smtClean="0"/>
              <a:t>(git commit) </a:t>
            </a:r>
            <a:r>
              <a:rPr lang="ko-KR" altLang="en-US" smtClean="0"/>
              <a:t>및 커밋 메시지 작성</a:t>
            </a:r>
            <a:endParaRPr lang="en-US" altLang="ko-KR" smtClean="0"/>
          </a:p>
          <a:p>
            <a:pPr marL="342900" indent="-342900">
              <a:buFont typeface="+mj-ea"/>
              <a:buAutoNum type="circleNumDbPlain" startAt="4"/>
            </a:pPr>
            <a:endParaRPr lang="en-US" altLang="ko-KR"/>
          </a:p>
          <a:p>
            <a:pPr marL="342900" indent="-342900">
              <a:buFont typeface="+mj-ea"/>
              <a:buAutoNum type="circleNumDbPlain" startAt="4"/>
            </a:pPr>
            <a:endParaRPr lang="en-US" altLang="ko-KR" smtClean="0"/>
          </a:p>
          <a:p>
            <a:pPr marL="342900" indent="-342900">
              <a:buFont typeface="+mj-ea"/>
              <a:buAutoNum type="circleNumDbPlain" startAt="4"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이렇게 파일 추가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커밋 해가면서 프로젝트를 진행하면 된다</a:t>
            </a:r>
            <a:r>
              <a:rPr lang="en-US" altLang="ko-KR" smtClean="0"/>
              <a:t>.</a:t>
            </a:r>
          </a:p>
          <a:p>
            <a:pPr marL="342900" indent="-342900">
              <a:buFont typeface="+mj-ea"/>
              <a:buAutoNum type="circleNumDbPlain" startAt="4"/>
            </a:pPr>
            <a:endParaRPr lang="en-US" altLang="ko-KR" smtClean="0"/>
          </a:p>
          <a:p>
            <a:pPr marL="342900" indent="-342900">
              <a:buFont typeface="+mj-ea"/>
              <a:buAutoNum type="circleNumDbPlain" startAt="4"/>
            </a:pP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17" y="1852612"/>
            <a:ext cx="4257675" cy="1933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12454" y="3400428"/>
            <a:ext cx="573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커밋해야할 수정사항이 있어</a:t>
            </a:r>
            <a:r>
              <a:rPr lang="en-US" altLang="ko-KR" sz="1400" b="1" smtClean="0">
                <a:solidFill>
                  <a:srgbClr val="FF0000"/>
                </a:solidFill>
              </a:rPr>
              <a:t>! </a:t>
            </a:r>
            <a:r>
              <a:rPr lang="ko-KR" altLang="en-US" sz="1400" b="1" smtClean="0">
                <a:solidFill>
                  <a:srgbClr val="FF0000"/>
                </a:solidFill>
              </a:rPr>
              <a:t>라고 </a:t>
            </a:r>
            <a:r>
              <a:rPr lang="en-US" altLang="ko-KR" sz="1400" b="1" smtClean="0">
                <a:solidFill>
                  <a:srgbClr val="FF0000"/>
                </a:solidFill>
              </a:rPr>
              <a:t>Git</a:t>
            </a:r>
            <a:r>
              <a:rPr lang="ko-KR" altLang="en-US" sz="1400" b="1" smtClean="0">
                <a:solidFill>
                  <a:srgbClr val="FF0000"/>
                </a:solidFill>
              </a:rPr>
              <a:t>가 알려주는 중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17" y="4136923"/>
            <a:ext cx="5934075" cy="676275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V="1">
            <a:off x="5444067" y="4311105"/>
            <a:ext cx="2252133" cy="68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84592" y="4582636"/>
            <a:ext cx="3278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커밋 메시지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나중에 변경사항에 대한 맥락을 알려주는 중요한 수단이 되므로</a:t>
            </a:r>
            <a:r>
              <a:rPr lang="en-US" altLang="ko-KR" sz="1400" b="1" smtClean="0">
                <a:solidFill>
                  <a:srgbClr val="FF0000"/>
                </a:solidFill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</a:rPr>
              <a:t>신중하게 작성하는 습관을 들이자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>
            <a:endCxn id="16" idx="1"/>
          </p:cNvCxnSpPr>
          <p:nvPr/>
        </p:nvCxnSpPr>
        <p:spPr>
          <a:xfrm>
            <a:off x="6595533" y="4318000"/>
            <a:ext cx="1189059" cy="7416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3) </a:t>
            </a:r>
            <a:r>
              <a:rPr lang="ko-KR" altLang="en-US" sz="3600" smtClean="0"/>
              <a:t>새 브랜치 </a:t>
            </a:r>
            <a:r>
              <a:rPr lang="ko-KR" altLang="en-US" sz="3600"/>
              <a:t>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81" y="1311803"/>
            <a:ext cx="7938381" cy="23034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48850" y="2284845"/>
            <a:ext cx="198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기본 브랜치 </a:t>
            </a:r>
            <a:r>
              <a:rPr lang="en-US" altLang="ko-KR" sz="1400" b="1" smtClean="0">
                <a:solidFill>
                  <a:srgbClr val="FF0000"/>
                </a:solidFill>
              </a:rPr>
              <a:t>(master)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6983" y="3539065"/>
            <a:ext cx="3691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음</a:t>
            </a:r>
            <a:r>
              <a:rPr lang="en-US" altLang="ko-KR" sz="1400" b="1" smtClean="0">
                <a:solidFill>
                  <a:srgbClr val="FF0000"/>
                </a:solidFill>
              </a:rPr>
              <a:t>... </a:t>
            </a:r>
            <a:r>
              <a:rPr lang="ko-KR" altLang="en-US" sz="1400" b="1" smtClean="0">
                <a:solidFill>
                  <a:srgbClr val="FF0000"/>
                </a:solidFill>
              </a:rPr>
              <a:t>여기서 이런 기능 넣어볼까</a:t>
            </a:r>
            <a:r>
              <a:rPr lang="en-US" altLang="ko-KR" sz="1400" b="1" smtClean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브랜치 만들어서 한번 넣어보자</a:t>
            </a:r>
            <a:r>
              <a:rPr lang="en-US" altLang="ko-KR" sz="1400" b="1" smtClean="0">
                <a:solidFill>
                  <a:srgbClr val="FF0000"/>
                </a:solidFill>
              </a:rPr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63384" y="1500767"/>
            <a:ext cx="369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안되네</a:t>
            </a:r>
            <a:r>
              <a:rPr lang="en-US" altLang="ko-KR" sz="1400" b="1" smtClean="0">
                <a:solidFill>
                  <a:srgbClr val="FF0000"/>
                </a:solidFill>
              </a:rPr>
              <a:t>? </a:t>
            </a:r>
            <a:r>
              <a:rPr lang="ko-KR" altLang="en-US" sz="1400" b="1" smtClean="0">
                <a:solidFill>
                  <a:srgbClr val="FF0000"/>
                </a:solidFill>
              </a:rPr>
              <a:t>ㅋ버리자</a:t>
            </a:r>
            <a:r>
              <a:rPr lang="en-US" altLang="ko-KR" sz="1400" b="1" smtClean="0">
                <a:solidFill>
                  <a:srgbClr val="FF0000"/>
                </a:solidFill>
              </a:rPr>
              <a:t>~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>
            <a:stCxn id="15" idx="0"/>
          </p:cNvCxnSpPr>
          <p:nvPr/>
        </p:nvCxnSpPr>
        <p:spPr>
          <a:xfrm flipH="1" flipV="1">
            <a:off x="4892378" y="2516421"/>
            <a:ext cx="169" cy="1022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1872" y="4704878"/>
            <a:ext cx="7037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중간에 별도의 브랜치를 만들어서</a:t>
            </a:r>
            <a:endParaRPr lang="en-US" altLang="ko-KR" smtClean="0"/>
          </a:p>
          <a:p>
            <a:r>
              <a:rPr lang="ko-KR" altLang="en-US" smtClean="0"/>
              <a:t>원래 브랜치</a:t>
            </a:r>
            <a:r>
              <a:rPr lang="en-US" altLang="ko-KR" smtClean="0"/>
              <a:t>(master)</a:t>
            </a:r>
            <a:r>
              <a:rPr lang="ko-KR" altLang="en-US" smtClean="0"/>
              <a:t>에 영향을 주지 않는 실험공간을 만들 수 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잘되면 나중에 기본 브랜치에 합치면 되는거고</a:t>
            </a:r>
            <a:endParaRPr lang="en-US" altLang="ko-KR" smtClean="0"/>
          </a:p>
          <a:p>
            <a:r>
              <a:rPr lang="ko-KR" altLang="en-US" smtClean="0"/>
              <a:t>잘 안되면 걍 버리면 됨ㅋ개꿀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0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3) </a:t>
            </a:r>
            <a:r>
              <a:rPr lang="ko-KR" altLang="en-US" sz="3600" smtClean="0"/>
              <a:t>새 브랜치 </a:t>
            </a:r>
            <a:r>
              <a:rPr lang="ko-KR" altLang="en-US" sz="360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mtClean="0"/>
              <a:t>현재 무슨 브랜치가 있는지 보자</a:t>
            </a:r>
            <a:r>
              <a:rPr lang="en-US" altLang="ko-KR" smtClean="0"/>
              <a:t>(git branch)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r>
              <a:rPr lang="ko-KR" altLang="en-US" smtClean="0"/>
              <a:t>브랜치를 만들어보자</a:t>
            </a:r>
            <a:r>
              <a:rPr lang="en-US" altLang="ko-KR" smtClean="0"/>
              <a:t>(git branch (</a:t>
            </a:r>
            <a:r>
              <a:rPr lang="ko-KR" altLang="en-US" smtClean="0"/>
              <a:t>이름</a:t>
            </a:r>
            <a:r>
              <a:rPr lang="en-US" altLang="ko-KR" smtClean="0"/>
              <a:t>))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endParaRPr lang="en-US" altLang="ko-KR" smtClean="0"/>
          </a:p>
          <a:p>
            <a:pPr marL="342900" indent="-342900">
              <a:buFont typeface="+mj-ea"/>
              <a:buAutoNum type="circleNumDbPlain"/>
            </a:pPr>
            <a:endParaRPr lang="en-US" altLang="ko-KR" smtClean="0"/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04" y="1946804"/>
            <a:ext cx="3667125" cy="3905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77429" y="2142066"/>
            <a:ext cx="369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지금은 기본 브랜치</a:t>
            </a:r>
            <a:r>
              <a:rPr lang="en-US" altLang="ko-KR" sz="1400" b="1" smtClean="0">
                <a:solidFill>
                  <a:srgbClr val="FF0000"/>
                </a:solidFill>
              </a:rPr>
              <a:t>(master)</a:t>
            </a:r>
            <a:r>
              <a:rPr lang="ko-KR" altLang="en-US" sz="1400" b="1" smtClean="0">
                <a:solidFill>
                  <a:srgbClr val="FF0000"/>
                </a:solidFill>
              </a:rPr>
              <a:t>밖에 없다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04" y="2796640"/>
            <a:ext cx="4143375" cy="638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57562" y="3164547"/>
            <a:ext cx="369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hotfix</a:t>
            </a:r>
            <a:r>
              <a:rPr lang="ko-KR" altLang="en-US" sz="1400" b="1" smtClean="0">
                <a:solidFill>
                  <a:srgbClr val="FF0000"/>
                </a:solidFill>
              </a:rPr>
              <a:t>라는 이름의 브랜치가 생성되었다</a:t>
            </a:r>
            <a:r>
              <a:rPr lang="en-US" altLang="ko-KR" sz="1400" b="1" smtClean="0">
                <a:solidFill>
                  <a:srgbClr val="FF0000"/>
                </a:solidFill>
              </a:rPr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04" y="4048716"/>
            <a:ext cx="3114675" cy="15716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17761" y="4972252"/>
            <a:ext cx="198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master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7828" y="4041437"/>
            <a:ext cx="198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hotfix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65702" y="4221828"/>
            <a:ext cx="40846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하지만 우린 브랜치를 만들기만 했을 뿐</a:t>
            </a:r>
            <a:r>
              <a:rPr lang="en-US" altLang="ko-KR" sz="1400" b="1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여전히 </a:t>
            </a:r>
            <a:r>
              <a:rPr lang="en-US" altLang="ko-KR" sz="1400" b="1" smtClean="0">
                <a:solidFill>
                  <a:srgbClr val="FF0000"/>
                </a:solidFill>
              </a:rPr>
              <a:t>master</a:t>
            </a:r>
            <a:r>
              <a:rPr lang="ko-KR" altLang="en-US" sz="1400" b="1" smtClean="0">
                <a:solidFill>
                  <a:srgbClr val="FF0000"/>
                </a:solidFill>
              </a:rPr>
              <a:t>에 있다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(</a:t>
            </a:r>
            <a:r>
              <a:rPr lang="ko-KR" altLang="en-US" sz="1400" b="1" smtClean="0">
                <a:solidFill>
                  <a:srgbClr val="FF0000"/>
                </a:solidFill>
              </a:rPr>
              <a:t>여기서 커밋하면 계속 마스터 브랜치에 달린다</a:t>
            </a:r>
            <a:r>
              <a:rPr lang="en-US" altLang="ko-KR" sz="1400" b="1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-48847" t="-1470" r="49571" b="39484"/>
          <a:stretch/>
        </p:blipFill>
        <p:spPr>
          <a:xfrm>
            <a:off x="2117788" y="5172746"/>
            <a:ext cx="7880942" cy="142782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84330" y="5093264"/>
            <a:ext cx="914400" cy="776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152063" y="6182714"/>
            <a:ext cx="65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ㅠ</a:t>
            </a:r>
            <a:r>
              <a:rPr lang="en-US" altLang="ko-KR" sz="1400" b="1" smtClean="0"/>
              <a:t>.</a:t>
            </a:r>
            <a:r>
              <a:rPr lang="ko-KR" altLang="en-US" sz="1400" b="1" smtClean="0"/>
              <a:t>ㅠ</a:t>
            </a:r>
            <a:endParaRPr lang="ko-KR" altLang="en-US" sz="1400" b="1"/>
          </a:p>
        </p:txBody>
      </p:sp>
      <p:sp>
        <p:nvSpPr>
          <p:cNvPr id="9" name="아래쪽 화살표 8"/>
          <p:cNvSpPr/>
          <p:nvPr/>
        </p:nvSpPr>
        <p:spPr>
          <a:xfrm>
            <a:off x="7902236" y="5202055"/>
            <a:ext cx="660400" cy="518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999482" y="6190249"/>
            <a:ext cx="198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master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30577" y="5356411"/>
            <a:ext cx="198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hotfix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3) </a:t>
            </a:r>
            <a:r>
              <a:rPr lang="ko-KR" altLang="en-US" sz="3600" smtClean="0"/>
              <a:t>새 브랜치 </a:t>
            </a:r>
            <a:r>
              <a:rPr lang="ko-KR" altLang="en-US" sz="360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mtClean="0"/>
              <a:t>새로 만든 브랜치로 이동하자</a:t>
            </a:r>
            <a:r>
              <a:rPr lang="en-US" altLang="ko-KR" smtClean="0"/>
              <a:t>(git checkout)</a:t>
            </a:r>
          </a:p>
          <a:p>
            <a:pPr marL="342900" indent="-342900">
              <a:buFont typeface="+mj-ea"/>
              <a:buAutoNum type="circleNumDbPlain" startAt="3"/>
            </a:pPr>
            <a:endParaRPr lang="en-US" altLang="ko-KR"/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mtClean="0"/>
              <a:t>여기서 파일을 수정하고 </a:t>
            </a:r>
            <a:r>
              <a:rPr lang="en-US" altLang="ko-KR" smtClean="0"/>
              <a:t>git status</a:t>
            </a:r>
            <a:r>
              <a:rPr lang="ko-KR" altLang="en-US" smtClean="0"/>
              <a:t>로 상태를 보면 아래와 같다</a:t>
            </a:r>
            <a:endParaRPr lang="en-US" altLang="ko-KR" smtClean="0"/>
          </a:p>
          <a:p>
            <a:pPr marL="342900" indent="-342900">
              <a:buFont typeface="+mj-ea"/>
              <a:buAutoNum type="circleNumDbPlain" startAt="3"/>
            </a:pPr>
            <a:endParaRPr lang="en-US" altLang="ko-KR"/>
          </a:p>
          <a:p>
            <a:pPr marL="342900" indent="-342900">
              <a:buFont typeface="+mj-ea"/>
              <a:buAutoNum type="circleNumDbPlain" startAt="3"/>
            </a:pPr>
            <a:endParaRPr lang="en-US" altLang="ko-KR" smtClean="0"/>
          </a:p>
          <a:p>
            <a:pPr marL="342900" indent="-342900">
              <a:buFont typeface="+mj-ea"/>
              <a:buAutoNum type="circleNumDbPlain" startAt="3"/>
            </a:pPr>
            <a:endParaRPr lang="en-US" altLang="ko-KR"/>
          </a:p>
          <a:p>
            <a:pPr marL="342900" indent="-342900">
              <a:buFont typeface="+mj-ea"/>
              <a:buAutoNum type="circleNumDbPlain" startAt="3"/>
            </a:pPr>
            <a:endParaRPr lang="en-US" altLang="ko-KR" smtClean="0"/>
          </a:p>
          <a:p>
            <a:pPr marL="342900" indent="-342900">
              <a:buFont typeface="+mj-ea"/>
              <a:buAutoNum type="circleNumDbPlain" startAt="3"/>
            </a:pPr>
            <a:endParaRPr lang="en-US" altLang="ko-KR"/>
          </a:p>
          <a:p>
            <a:pPr marL="342900" indent="-342900">
              <a:buFont typeface="+mj-ea"/>
              <a:buAutoNum type="circleNumDbPlain" startAt="3"/>
            </a:pPr>
            <a:endParaRPr lang="en-US" altLang="ko-KR" smtClean="0"/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mtClean="0"/>
              <a:t>ㅇㅋ 커밋하자</a:t>
            </a:r>
            <a:endParaRPr lang="en-US" altLang="ko-KR"/>
          </a:p>
          <a:p>
            <a:pPr marL="342900" indent="-342900">
              <a:buFont typeface="+mj-ea"/>
              <a:buAutoNum type="circleNumDbPlain" startAt="3"/>
            </a:pPr>
            <a:endParaRPr lang="en-US" altLang="ko-KR" smtClean="0"/>
          </a:p>
          <a:p>
            <a:pPr marL="342900" indent="-342900">
              <a:buFont typeface="+mj-ea"/>
              <a:buAutoNum type="circleNumDbPlain" startAt="3"/>
            </a:pPr>
            <a:endParaRPr lang="en-US" altLang="ko-KR"/>
          </a:p>
          <a:p>
            <a:pPr marL="342900" indent="-342900">
              <a:buFont typeface="+mj-ea"/>
              <a:buAutoNum type="circleNumDbPlain" startAt="3"/>
            </a:pPr>
            <a:endParaRPr lang="en-US" altLang="ko-KR" smtClean="0"/>
          </a:p>
          <a:p>
            <a:pPr marL="342900" indent="-342900">
              <a:buFont typeface="+mj-ea"/>
              <a:buAutoNum type="circleNumDbPlain" startAt="3"/>
            </a:pPr>
            <a:endParaRPr lang="en-US" altLang="ko-KR" smtClean="0"/>
          </a:p>
          <a:p>
            <a:pPr marL="342900" indent="-342900">
              <a:buFont typeface="+mj-ea"/>
              <a:buAutoNum type="circleNumDbPlain" startAt="3"/>
            </a:pPr>
            <a:endParaRPr lang="en-US" altLang="ko-KR"/>
          </a:p>
          <a:p>
            <a:pPr marL="342900" indent="-342900">
              <a:buFont typeface="+mj-ea"/>
              <a:buAutoNum type="circleNumDbPlain" startAt="3"/>
            </a:pPr>
            <a:endParaRPr lang="en-US" altLang="ko-KR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96" y="1852611"/>
            <a:ext cx="4257675" cy="409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96" y="2777590"/>
            <a:ext cx="6486525" cy="265747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79078" y="3961866"/>
            <a:ext cx="3267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hotfix </a:t>
            </a:r>
            <a:r>
              <a:rPr lang="ko-KR" altLang="en-US" sz="1400" b="1" smtClean="0">
                <a:solidFill>
                  <a:srgbClr val="FF0000"/>
                </a:solidFill>
              </a:rPr>
              <a:t>브랜치에서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endParaRPr lang="en-US" altLang="ko-KR" sz="1400" b="1" smtClean="0">
              <a:solidFill>
                <a:srgbClr val="FF0000"/>
              </a:solidFill>
            </a:endParaRPr>
          </a:p>
          <a:p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hello.py</a:t>
            </a:r>
            <a:r>
              <a:rPr lang="ko-KR" altLang="en-US" sz="1400" b="1" smtClean="0">
                <a:solidFill>
                  <a:srgbClr val="FF0000"/>
                </a:solidFill>
              </a:rPr>
              <a:t>가 커밋되지 않았어</a:t>
            </a:r>
            <a:r>
              <a:rPr lang="en-US" altLang="ko-KR" sz="1400" b="1" smtClean="0">
                <a:solidFill>
                  <a:srgbClr val="FF0000"/>
                </a:solidFill>
              </a:rPr>
              <a:t>!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753" y="6047847"/>
            <a:ext cx="5305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TM02900771[[fn=조각]]</Template>
  <TotalTime>331</TotalTime>
  <Words>441</Words>
  <Application>Microsoft Office PowerPoint</Application>
  <PresentationFormat>와이드스크린</PresentationFormat>
  <Paragraphs>118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Century Schoolbook</vt:lpstr>
      <vt:lpstr>Wingdings 2</vt:lpstr>
      <vt:lpstr>HDOfficeLightV0</vt:lpstr>
      <vt:lpstr>1_HDOfficeLightV0</vt:lpstr>
      <vt:lpstr>View</vt:lpstr>
      <vt:lpstr>Chapter3 : git 기본(로컬 저장소)</vt:lpstr>
      <vt:lpstr>전에 배운 것</vt:lpstr>
      <vt:lpstr>오늘 배울 것</vt:lpstr>
      <vt:lpstr>1) 로컬 저장소 생성</vt:lpstr>
      <vt:lpstr>2) 저장소에 파일 생성 및 추가</vt:lpstr>
      <vt:lpstr>2) 저장소에 파일 생성 및 추가</vt:lpstr>
      <vt:lpstr>3) 새 브랜치 생성</vt:lpstr>
      <vt:lpstr>3) 새 브랜치 생성</vt:lpstr>
      <vt:lpstr>3) 새 브랜치 생성</vt:lpstr>
      <vt:lpstr>4) 브랜치 병합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임성근</dc:creator>
  <cp:lastModifiedBy>임성근</cp:lastModifiedBy>
  <cp:revision>22</cp:revision>
  <dcterms:created xsi:type="dcterms:W3CDTF">2019-02-01T08:17:48Z</dcterms:created>
  <dcterms:modified xsi:type="dcterms:W3CDTF">2019-02-01T13:55:48Z</dcterms:modified>
</cp:coreProperties>
</file>