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CCC44"/>
    <a:srgbClr val="83CCC3"/>
    <a:srgbClr val="7FCB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28BEE-F5A8-42D9-A5A9-DD17FB650258}" v="134" dt="2023-12-13T02:37:12.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15"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F8B7-C137-1D23-0E52-C3F9E0F36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C0788-66D7-3FD0-3743-071DD95BC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61FE3-0116-3017-9918-C5CA2EBA4AA9}"/>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5" name="Footer Placeholder 4">
            <a:extLst>
              <a:ext uri="{FF2B5EF4-FFF2-40B4-BE49-F238E27FC236}">
                <a16:creationId xmlns:a16="http://schemas.microsoft.com/office/drawing/2014/main" id="{67F10F02-7017-01F1-6F54-8A29E0DE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9FFD3-3EB0-CD0F-9113-08FB0D4ECF86}"/>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320256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4094-37C1-E99B-060D-3C88A7BB66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1FE199-928B-3EA1-CCD6-CB8F785A0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BBCD0-946C-D76E-DDE3-9548835C80AF}"/>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5" name="Footer Placeholder 4">
            <a:extLst>
              <a:ext uri="{FF2B5EF4-FFF2-40B4-BE49-F238E27FC236}">
                <a16:creationId xmlns:a16="http://schemas.microsoft.com/office/drawing/2014/main" id="{C50D2129-9FFD-4B06-1D9E-8713FC669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1C412-5245-F6E4-B094-2B7B00D80A51}"/>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418225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16A92-AA60-61E7-6602-246A30B55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0E9C7-3C6D-AB4F-44A4-0A7008EF70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F8114-D03D-754B-FDBA-47961058B478}"/>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5" name="Footer Placeholder 4">
            <a:extLst>
              <a:ext uri="{FF2B5EF4-FFF2-40B4-BE49-F238E27FC236}">
                <a16:creationId xmlns:a16="http://schemas.microsoft.com/office/drawing/2014/main" id="{5ED20AD5-811F-7ADE-8B84-DD13046DA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30C90-69BA-EA9B-CB57-820700DE4B70}"/>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375471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E0CC-372C-6800-3AC8-8FC2E9155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101E5-5300-A05C-7719-0ABDEE58D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78DD9-7AEC-010E-3FC3-789CA7A0BFA5}"/>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5" name="Footer Placeholder 4">
            <a:extLst>
              <a:ext uri="{FF2B5EF4-FFF2-40B4-BE49-F238E27FC236}">
                <a16:creationId xmlns:a16="http://schemas.microsoft.com/office/drawing/2014/main" id="{EA229738-75FC-90FC-1C4A-353D4A27D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93B93-F60B-60DE-B9DE-A4AE5F00E899}"/>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316589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CD86-5F6A-5C22-62BD-362C232FD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283E9-3918-9BA2-CA17-BC471ABFD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EFE88-CC46-7986-46DC-456475521149}"/>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5" name="Footer Placeholder 4">
            <a:extLst>
              <a:ext uri="{FF2B5EF4-FFF2-40B4-BE49-F238E27FC236}">
                <a16:creationId xmlns:a16="http://schemas.microsoft.com/office/drawing/2014/main" id="{23265B98-97CC-B372-CB50-F2C898053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0C782-932F-E571-6685-02BC31B5285B}"/>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130427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4F34-A791-E7B7-8C20-DFEA6B91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7890A-C217-0F8B-1514-16FBDB458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BE1D0-5CB6-4B71-16E8-566742462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A7CBEE-0958-AF3C-4A8D-9734DA4722BB}"/>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6" name="Footer Placeholder 5">
            <a:extLst>
              <a:ext uri="{FF2B5EF4-FFF2-40B4-BE49-F238E27FC236}">
                <a16:creationId xmlns:a16="http://schemas.microsoft.com/office/drawing/2014/main" id="{58F33C77-580B-8EA3-96F4-C8881C8752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C8B06-1647-5EE4-32E9-059AF27282F6}"/>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290296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EE6F-ECC7-0A24-96ED-C922881E61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39C3A-94AE-553C-8F06-7FFCE586E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D24C7-98A3-F556-2DEE-4EF578DEC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5F745-3485-C1F9-8DF1-48F63719B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EB356-82C4-7356-E95E-AAB4F616C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CBE08-B6D1-56B6-FF05-1C5C5619D855}"/>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8" name="Footer Placeholder 7">
            <a:extLst>
              <a:ext uri="{FF2B5EF4-FFF2-40B4-BE49-F238E27FC236}">
                <a16:creationId xmlns:a16="http://schemas.microsoft.com/office/drawing/2014/main" id="{AEADD421-E304-B5E9-FDBE-F92A2D14F3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0FAF9A-B0AE-7922-6F7D-D28DCAA962DA}"/>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10477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0EC9-32D1-2C5A-5CB6-734F8796D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5AEA2E-95B5-872E-C399-D1251DCF0926}"/>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4" name="Footer Placeholder 3">
            <a:extLst>
              <a:ext uri="{FF2B5EF4-FFF2-40B4-BE49-F238E27FC236}">
                <a16:creationId xmlns:a16="http://schemas.microsoft.com/office/drawing/2014/main" id="{44E01965-FE97-5632-7040-4BDB31281D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18AFB-0651-DB84-8933-E81B0CF3C4B1}"/>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222094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92289-AD80-3D25-FABD-EECA0905AB35}"/>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3" name="Footer Placeholder 2">
            <a:extLst>
              <a:ext uri="{FF2B5EF4-FFF2-40B4-BE49-F238E27FC236}">
                <a16:creationId xmlns:a16="http://schemas.microsoft.com/office/drawing/2014/main" id="{C639E7C7-01A1-E463-177F-7705CD43F9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80827-7E79-785B-19E9-4A2492BAECE0}"/>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306798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EB39-F324-554D-C171-33B6BFE21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92FDC-F43B-92DF-A010-C30F58F19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C0491-3820-CAAE-0473-FF4400B1E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B9191-647A-5FED-6423-957350FF22D7}"/>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6" name="Footer Placeholder 5">
            <a:extLst>
              <a:ext uri="{FF2B5EF4-FFF2-40B4-BE49-F238E27FC236}">
                <a16:creationId xmlns:a16="http://schemas.microsoft.com/office/drawing/2014/main" id="{A473C13D-25DE-CC9E-F724-8BEDE7AF1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50E5A-1DC4-A59E-1F2F-6C2FEC16C911}"/>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10065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B11E-22CB-4009-C13E-D2E25BE02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9274F7-9F3F-0070-AAD1-2ED5DE835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D7445-2750-5B1D-EA94-3D232EA2F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CC493-F87F-4720-759D-1962E9C3C467}"/>
              </a:ext>
            </a:extLst>
          </p:cNvPr>
          <p:cNvSpPr>
            <a:spLocks noGrp="1"/>
          </p:cNvSpPr>
          <p:nvPr>
            <p:ph type="dt" sz="half" idx="10"/>
          </p:nvPr>
        </p:nvSpPr>
        <p:spPr/>
        <p:txBody>
          <a:bodyPr/>
          <a:lstStyle/>
          <a:p>
            <a:fld id="{18EF1091-61CC-4FCC-BA7D-0E8E17D0024E}" type="datetimeFigureOut">
              <a:rPr lang="en-US" smtClean="0"/>
              <a:t>12/12/2023</a:t>
            </a:fld>
            <a:endParaRPr lang="en-US"/>
          </a:p>
        </p:txBody>
      </p:sp>
      <p:sp>
        <p:nvSpPr>
          <p:cNvPr id="6" name="Footer Placeholder 5">
            <a:extLst>
              <a:ext uri="{FF2B5EF4-FFF2-40B4-BE49-F238E27FC236}">
                <a16:creationId xmlns:a16="http://schemas.microsoft.com/office/drawing/2014/main" id="{72101E7A-BD43-3C3A-7BD8-0B1463393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7E116-29D3-FC57-0D92-0CBA860BE64C}"/>
              </a:ext>
            </a:extLst>
          </p:cNvPr>
          <p:cNvSpPr>
            <a:spLocks noGrp="1"/>
          </p:cNvSpPr>
          <p:nvPr>
            <p:ph type="sldNum" sz="quarter" idx="12"/>
          </p:nvPr>
        </p:nvSpPr>
        <p:spPr/>
        <p:txBody>
          <a:bodyPr/>
          <a:lstStyle/>
          <a:p>
            <a:fld id="{630F5B52-4C24-42BA-AD87-ADC4E0F5B69D}" type="slidenum">
              <a:rPr lang="en-US" smtClean="0"/>
              <a:t>‹#›</a:t>
            </a:fld>
            <a:endParaRPr lang="en-US"/>
          </a:p>
        </p:txBody>
      </p:sp>
    </p:spTree>
    <p:extLst>
      <p:ext uri="{BB962C8B-B14F-4D97-AF65-F5344CB8AC3E}">
        <p14:creationId xmlns:p14="http://schemas.microsoft.com/office/powerpoint/2010/main" val="184246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EBCBD-2964-5582-888F-629F9FB2F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1D665-30AC-7E18-C1D6-AD539B82B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479EE-B9BA-B545-AC99-CC593D94F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F1091-61CC-4FCC-BA7D-0E8E17D0024E}" type="datetimeFigureOut">
              <a:rPr lang="en-US" smtClean="0"/>
              <a:t>12/12/2023</a:t>
            </a:fld>
            <a:endParaRPr lang="en-US"/>
          </a:p>
        </p:txBody>
      </p:sp>
      <p:sp>
        <p:nvSpPr>
          <p:cNvPr id="5" name="Footer Placeholder 4">
            <a:extLst>
              <a:ext uri="{FF2B5EF4-FFF2-40B4-BE49-F238E27FC236}">
                <a16:creationId xmlns:a16="http://schemas.microsoft.com/office/drawing/2014/main" id="{BE50B222-0D4F-ABDF-F0A5-A6E86BC84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63B43F-8453-04E5-60A9-1B1959AC9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F5B52-4C24-42BA-AD87-ADC4E0F5B69D}" type="slidenum">
              <a:rPr lang="en-US" smtClean="0"/>
              <a:t>‹#›</a:t>
            </a:fld>
            <a:endParaRPr lang="en-US"/>
          </a:p>
        </p:txBody>
      </p:sp>
    </p:spTree>
    <p:extLst>
      <p:ext uri="{BB962C8B-B14F-4D97-AF65-F5344CB8AC3E}">
        <p14:creationId xmlns:p14="http://schemas.microsoft.com/office/powerpoint/2010/main" val="286436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995BA-182B-5EEC-AE6F-8CB09858F45E}"/>
              </a:ext>
            </a:extLst>
          </p:cNvPr>
          <p:cNvSpPr>
            <a:spLocks noGrp="1"/>
          </p:cNvSpPr>
          <p:nvPr>
            <p:ph type="ctrTitle"/>
          </p:nvPr>
        </p:nvSpPr>
        <p:spPr>
          <a:xfrm>
            <a:off x="731521" y="661648"/>
            <a:ext cx="4931012" cy="673460"/>
          </a:xfrm>
        </p:spPr>
        <p:txBody>
          <a:bodyPr anchor="t">
            <a:noAutofit/>
          </a:bodyPr>
          <a:lstStyle/>
          <a:p>
            <a:pPr algn="l"/>
            <a:r>
              <a:rPr lang="en-US" sz="8800" b="1" dirty="0"/>
              <a:t>Customer</a:t>
            </a:r>
          </a:p>
        </p:txBody>
      </p:sp>
      <p:sp>
        <p:nvSpPr>
          <p:cNvPr id="3" name="Subtitle 2">
            <a:extLst>
              <a:ext uri="{FF2B5EF4-FFF2-40B4-BE49-F238E27FC236}">
                <a16:creationId xmlns:a16="http://schemas.microsoft.com/office/drawing/2014/main" id="{2D27EC88-009E-53EA-E668-5E198692A457}"/>
              </a:ext>
            </a:extLst>
          </p:cNvPr>
          <p:cNvSpPr>
            <a:spLocks noGrp="1"/>
          </p:cNvSpPr>
          <p:nvPr>
            <p:ph type="subTitle" idx="1"/>
          </p:nvPr>
        </p:nvSpPr>
        <p:spPr>
          <a:xfrm>
            <a:off x="1417941" y="5896855"/>
            <a:ext cx="3555422" cy="461665"/>
          </a:xfrm>
        </p:spPr>
        <p:txBody>
          <a:bodyPr anchor="b">
            <a:noAutofit/>
          </a:bodyPr>
          <a:lstStyle/>
          <a:p>
            <a:pPr algn="l"/>
            <a:r>
              <a:rPr lang="en-US" sz="2800" b="1" dirty="0"/>
              <a:t>Company Customer</a:t>
            </a:r>
          </a:p>
        </p:txBody>
      </p:sp>
      <p:grpSp>
        <p:nvGrpSpPr>
          <p:cNvPr id="71" name="Group 7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2" name="Rectangle 3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28E9760-4779-9341-C7A0-23EA8E47AF61}"/>
              </a:ext>
            </a:extLst>
          </p:cNvPr>
          <p:cNvPicPr>
            <a:picLocks noChangeAspect="1"/>
          </p:cNvPicPr>
          <p:nvPr/>
        </p:nvPicPr>
        <p:blipFill>
          <a:blip r:embed="rId2"/>
          <a:stretch>
            <a:fillRect/>
          </a:stretch>
        </p:blipFill>
        <p:spPr>
          <a:xfrm>
            <a:off x="5910854" y="493813"/>
            <a:ext cx="5536001" cy="5231521"/>
          </a:xfrm>
          <a:prstGeom prst="rect">
            <a:avLst/>
          </a:prstGeom>
        </p:spPr>
      </p:pic>
      <p:sp>
        <p:nvSpPr>
          <p:cNvPr id="19" name="TextBox 18">
            <a:extLst>
              <a:ext uri="{FF2B5EF4-FFF2-40B4-BE49-F238E27FC236}">
                <a16:creationId xmlns:a16="http://schemas.microsoft.com/office/drawing/2014/main" id="{9C10B869-83FF-5241-A704-851B0FE4FD8B}"/>
              </a:ext>
            </a:extLst>
          </p:cNvPr>
          <p:cNvSpPr txBox="1"/>
          <p:nvPr/>
        </p:nvSpPr>
        <p:spPr>
          <a:xfrm>
            <a:off x="4167450" y="1831722"/>
            <a:ext cx="1021537" cy="461665"/>
          </a:xfrm>
          <a:prstGeom prst="rect">
            <a:avLst/>
          </a:prstGeom>
          <a:noFill/>
        </p:spPr>
        <p:txBody>
          <a:bodyPr wrap="square" rtlCol="0">
            <a:spAutoFit/>
          </a:bodyPr>
          <a:lstStyle/>
          <a:p>
            <a:r>
              <a:rPr lang="en-US" sz="2400" b="1" dirty="0">
                <a:solidFill>
                  <a:schemeClr val="tx1">
                    <a:lumMod val="50000"/>
                    <a:lumOff val="50000"/>
                  </a:schemeClr>
                </a:solidFill>
              </a:rPr>
              <a:t>using</a:t>
            </a:r>
          </a:p>
        </p:txBody>
      </p:sp>
      <p:sp>
        <p:nvSpPr>
          <p:cNvPr id="21" name="TextBox 20">
            <a:extLst>
              <a:ext uri="{FF2B5EF4-FFF2-40B4-BE49-F238E27FC236}">
                <a16:creationId xmlns:a16="http://schemas.microsoft.com/office/drawing/2014/main" id="{49B37F7C-006C-8627-5A09-23F3874811FB}"/>
              </a:ext>
            </a:extLst>
          </p:cNvPr>
          <p:cNvSpPr txBox="1"/>
          <p:nvPr/>
        </p:nvSpPr>
        <p:spPr>
          <a:xfrm>
            <a:off x="1005878" y="2596623"/>
            <a:ext cx="4030420" cy="2123658"/>
          </a:xfrm>
          <a:prstGeom prst="rect">
            <a:avLst/>
          </a:prstGeom>
          <a:noFill/>
        </p:spPr>
        <p:txBody>
          <a:bodyPr wrap="square" rtlCol="0">
            <a:spAutoFit/>
          </a:bodyPr>
          <a:lstStyle/>
          <a:p>
            <a:r>
              <a:rPr lang="en-US" sz="6600" b="1" dirty="0" err="1">
                <a:solidFill>
                  <a:srgbClr val="FFC000"/>
                </a:solidFill>
              </a:rPr>
              <a:t>K_means</a:t>
            </a:r>
            <a:endParaRPr lang="en-US" sz="6600" b="1" dirty="0">
              <a:solidFill>
                <a:srgbClr val="FFC000"/>
              </a:solidFill>
            </a:endParaRPr>
          </a:p>
          <a:p>
            <a:r>
              <a:rPr lang="en-US" sz="6600" b="1" dirty="0">
                <a:solidFill>
                  <a:srgbClr val="FFC000"/>
                </a:solidFill>
              </a:rPr>
              <a:t>cluster</a:t>
            </a:r>
          </a:p>
        </p:txBody>
      </p:sp>
      <p:sp>
        <p:nvSpPr>
          <p:cNvPr id="69" name="Freeform: Shape 68">
            <a:extLst>
              <a:ext uri="{FF2B5EF4-FFF2-40B4-BE49-F238E27FC236}">
                <a16:creationId xmlns:a16="http://schemas.microsoft.com/office/drawing/2014/main" id="{02D702D2-9075-1037-7970-422EEDC94F88}"/>
              </a:ext>
            </a:extLst>
          </p:cNvPr>
          <p:cNvSpPr/>
          <p:nvPr/>
        </p:nvSpPr>
        <p:spPr>
          <a:xfrm>
            <a:off x="1054212" y="5995713"/>
            <a:ext cx="319086" cy="263951"/>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rgbClr val="000000"/>
          </a:solidFill>
          <a:ln w="9525" cap="flat">
            <a:noFill/>
            <a:prstDash val="solid"/>
            <a:miter/>
          </a:ln>
        </p:spPr>
        <p:txBody>
          <a:bodyPr rtlCol="0" anchor="ctr"/>
          <a:lstStyle/>
          <a:p>
            <a:endParaRPr lang="en-US"/>
          </a:p>
        </p:txBody>
      </p:sp>
      <p:sp>
        <p:nvSpPr>
          <p:cNvPr id="75" name="TextBox 74">
            <a:extLst>
              <a:ext uri="{FF2B5EF4-FFF2-40B4-BE49-F238E27FC236}">
                <a16:creationId xmlns:a16="http://schemas.microsoft.com/office/drawing/2014/main" id="{0B8BD534-56CA-D669-E7D1-6BEF46199456}"/>
              </a:ext>
            </a:extLst>
          </p:cNvPr>
          <p:cNvSpPr txBox="1"/>
          <p:nvPr/>
        </p:nvSpPr>
        <p:spPr>
          <a:xfrm>
            <a:off x="850653" y="1584923"/>
            <a:ext cx="3410262" cy="769441"/>
          </a:xfrm>
          <a:prstGeom prst="rect">
            <a:avLst/>
          </a:prstGeom>
          <a:noFill/>
        </p:spPr>
        <p:txBody>
          <a:bodyPr wrap="square" rtlCol="0">
            <a:spAutoFit/>
          </a:bodyPr>
          <a:lstStyle/>
          <a:p>
            <a:r>
              <a:rPr lang="en-US" sz="4400" dirty="0"/>
              <a:t>Segmentation</a:t>
            </a:r>
          </a:p>
        </p:txBody>
      </p:sp>
    </p:spTree>
    <p:extLst>
      <p:ext uri="{BB962C8B-B14F-4D97-AF65-F5344CB8AC3E}">
        <p14:creationId xmlns:p14="http://schemas.microsoft.com/office/powerpoint/2010/main" val="320036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67E38-4B1B-619D-C250-0B570BD3C93D}"/>
              </a:ext>
            </a:extLst>
          </p:cNvPr>
          <p:cNvSpPr>
            <a:spLocks noGrp="1"/>
          </p:cNvSpPr>
          <p:nvPr>
            <p:ph type="title"/>
          </p:nvPr>
        </p:nvSpPr>
        <p:spPr>
          <a:xfrm>
            <a:off x="572493" y="238539"/>
            <a:ext cx="11018520" cy="1434415"/>
          </a:xfrm>
        </p:spPr>
        <p:txBody>
          <a:bodyPr anchor="b">
            <a:normAutofit/>
          </a:bodyPr>
          <a:lstStyle/>
          <a:p>
            <a:r>
              <a:rPr lang="en-US" sz="5400" b="1">
                <a:latin typeface="Söhne"/>
              </a:rPr>
              <a:t>Clustering</a:t>
            </a:r>
            <a:endParaRPr lang="en-US" sz="5400"/>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D10C3D-DC6A-1433-2338-544C323797DA}"/>
              </a:ext>
            </a:extLst>
          </p:cNvPr>
          <p:cNvSpPr>
            <a:spLocks noGrp="1"/>
          </p:cNvSpPr>
          <p:nvPr>
            <p:ph idx="1"/>
          </p:nvPr>
        </p:nvSpPr>
        <p:spPr>
          <a:xfrm>
            <a:off x="572493" y="2071316"/>
            <a:ext cx="6713552" cy="4119172"/>
          </a:xfrm>
        </p:spPr>
        <p:txBody>
          <a:bodyPr anchor="t">
            <a:normAutofit/>
          </a:bodyPr>
          <a:lstStyle/>
          <a:p>
            <a:r>
              <a:rPr lang="en-US" sz="2000" b="1" i="0" dirty="0" err="1">
                <a:effectLst/>
                <a:latin typeface="Söhne"/>
              </a:rPr>
              <a:t>wcss</a:t>
            </a:r>
            <a:r>
              <a:rPr lang="en-US" sz="2000" b="1" i="0" dirty="0">
                <a:effectLst/>
                <a:latin typeface="Söhne"/>
              </a:rPr>
              <a:t> = [] </a:t>
            </a:r>
          </a:p>
          <a:p>
            <a:r>
              <a:rPr lang="en-US" sz="2000" b="1" i="0" dirty="0">
                <a:effectLst/>
                <a:latin typeface="Söhne"/>
              </a:rPr>
              <a:t>for </a:t>
            </a:r>
            <a:r>
              <a:rPr lang="en-US" sz="2000" b="1" i="0" dirty="0" err="1">
                <a:effectLst/>
                <a:latin typeface="Söhne"/>
              </a:rPr>
              <a:t>i</a:t>
            </a:r>
            <a:r>
              <a:rPr lang="en-US" sz="2000" b="1" i="0" dirty="0">
                <a:effectLst/>
                <a:latin typeface="Söhne"/>
              </a:rPr>
              <a:t> in range(1, 15): </a:t>
            </a:r>
            <a:r>
              <a:rPr lang="en-US" sz="2000" b="1" i="0" dirty="0" err="1">
                <a:effectLst/>
                <a:latin typeface="Söhne"/>
              </a:rPr>
              <a:t>kmeans</a:t>
            </a:r>
            <a:r>
              <a:rPr lang="en-US" sz="2000" b="1" i="0" dirty="0">
                <a:effectLst/>
                <a:latin typeface="Söhne"/>
              </a:rPr>
              <a:t> = </a:t>
            </a:r>
            <a:r>
              <a:rPr lang="en-US" sz="2000" b="1" i="0" dirty="0" err="1">
                <a:effectLst/>
                <a:latin typeface="Söhne"/>
              </a:rPr>
              <a:t>KMeans</a:t>
            </a:r>
            <a:r>
              <a:rPr lang="en-US" sz="2000" b="1" i="0" dirty="0">
                <a:effectLst/>
                <a:latin typeface="Söhne"/>
              </a:rPr>
              <a:t>(</a:t>
            </a:r>
            <a:r>
              <a:rPr lang="en-US" sz="2000" b="1" i="0" dirty="0" err="1">
                <a:effectLst/>
                <a:latin typeface="Söhne"/>
              </a:rPr>
              <a:t>n_clusters</a:t>
            </a:r>
            <a:r>
              <a:rPr lang="en-US" sz="2000" b="1" i="0" dirty="0">
                <a:effectLst/>
                <a:latin typeface="Söhne"/>
              </a:rPr>
              <a:t>=</a:t>
            </a:r>
            <a:r>
              <a:rPr lang="en-US" sz="2000" b="1" i="0" dirty="0" err="1">
                <a:effectLst/>
                <a:latin typeface="Söhne"/>
              </a:rPr>
              <a:t>i</a:t>
            </a:r>
            <a:r>
              <a:rPr lang="en-US" sz="2000" b="1" i="0" dirty="0">
                <a:effectLst/>
                <a:latin typeface="Söhne"/>
              </a:rPr>
              <a:t>, </a:t>
            </a:r>
            <a:r>
              <a:rPr lang="en-US" sz="2000" b="1" i="0" dirty="0" err="1">
                <a:effectLst/>
                <a:latin typeface="Söhne"/>
              </a:rPr>
              <a:t>init</a:t>
            </a:r>
            <a:r>
              <a:rPr lang="en-US" sz="2000" b="1" i="0" dirty="0">
                <a:effectLst/>
                <a:latin typeface="Söhne"/>
              </a:rPr>
              <a:t>='k-means++', </a:t>
            </a:r>
            <a:r>
              <a:rPr lang="en-US" sz="2000" b="1" i="0" dirty="0" err="1">
                <a:effectLst/>
                <a:latin typeface="Söhne"/>
              </a:rPr>
              <a:t>random_state</a:t>
            </a:r>
            <a:r>
              <a:rPr lang="en-US" sz="2000" b="1" i="0" dirty="0">
                <a:effectLst/>
                <a:latin typeface="Söhne"/>
              </a:rPr>
              <a:t>=42) </a:t>
            </a:r>
            <a:r>
              <a:rPr lang="en-US" sz="2000" b="1" i="0" dirty="0" err="1">
                <a:effectLst/>
                <a:latin typeface="Söhne"/>
              </a:rPr>
              <a:t>kmeans.fit</a:t>
            </a:r>
            <a:r>
              <a:rPr lang="en-US" sz="2000" b="1" i="0" dirty="0">
                <a:effectLst/>
                <a:latin typeface="Söhne"/>
              </a:rPr>
              <a:t>(data) </a:t>
            </a:r>
            <a:r>
              <a:rPr lang="en-US" sz="2000" b="1" i="0" dirty="0" err="1">
                <a:effectLst/>
                <a:latin typeface="Söhne"/>
              </a:rPr>
              <a:t>wcss.append</a:t>
            </a:r>
            <a:r>
              <a:rPr lang="en-US" sz="2000" b="1" i="0" dirty="0">
                <a:effectLst/>
                <a:latin typeface="Söhne"/>
              </a:rPr>
              <a:t>(</a:t>
            </a:r>
            <a:r>
              <a:rPr lang="en-US" sz="2000" b="1" i="0" dirty="0" err="1">
                <a:effectLst/>
                <a:latin typeface="Söhne"/>
              </a:rPr>
              <a:t>kmeans.inertia</a:t>
            </a:r>
            <a:r>
              <a:rPr lang="en-US" sz="2000" b="1" i="0" dirty="0">
                <a:effectLst/>
                <a:latin typeface="Söhne"/>
              </a:rPr>
              <a:t>_)</a:t>
            </a:r>
            <a:r>
              <a:rPr lang="en-US" sz="2000" b="0" i="0" dirty="0">
                <a:effectLst/>
                <a:latin typeface="Söhne"/>
              </a:rPr>
              <a:t> performing the "Elbow Method" to determine the optimal number of clusters (k) for the K-Means clustering algorithm</a:t>
            </a:r>
          </a:p>
          <a:p>
            <a:r>
              <a:rPr lang="en-US" sz="2000" b="1" i="0" dirty="0" err="1">
                <a:effectLst/>
                <a:latin typeface="Söhne"/>
              </a:rPr>
              <a:t>plt.figure</a:t>
            </a:r>
            <a:r>
              <a:rPr lang="en-US" sz="2000" b="1" i="0" dirty="0">
                <a:effectLst/>
                <a:latin typeface="Söhne"/>
              </a:rPr>
              <a:t>(</a:t>
            </a:r>
            <a:r>
              <a:rPr lang="en-US" sz="2000" b="1" i="0" dirty="0" err="1">
                <a:effectLst/>
                <a:latin typeface="Söhne"/>
              </a:rPr>
              <a:t>figsize</a:t>
            </a:r>
            <a:r>
              <a:rPr lang="en-US" sz="2000" b="1" i="0" dirty="0">
                <a:effectLst/>
                <a:latin typeface="Söhne"/>
              </a:rPr>
              <a:t>=(8, 6)) </a:t>
            </a:r>
            <a:r>
              <a:rPr lang="en-US" sz="2000" b="1" i="0" dirty="0" err="1">
                <a:effectLst/>
                <a:latin typeface="Söhne"/>
              </a:rPr>
              <a:t>plt.plot</a:t>
            </a:r>
            <a:r>
              <a:rPr lang="en-US" sz="2000" b="1" i="0" dirty="0">
                <a:effectLst/>
                <a:latin typeface="Söhne"/>
              </a:rPr>
              <a:t>(range(1, 15), </a:t>
            </a:r>
            <a:r>
              <a:rPr lang="en-US" sz="2000" b="1" i="0" dirty="0" err="1">
                <a:effectLst/>
                <a:latin typeface="Söhne"/>
              </a:rPr>
              <a:t>wcss</a:t>
            </a:r>
            <a:r>
              <a:rPr lang="en-US" sz="2000" b="1" i="0" dirty="0">
                <a:effectLst/>
                <a:latin typeface="Söhne"/>
              </a:rPr>
              <a:t>, marker='o', </a:t>
            </a:r>
            <a:r>
              <a:rPr lang="en-US" sz="2000" b="1" i="0" dirty="0" err="1">
                <a:effectLst/>
                <a:latin typeface="Söhne"/>
              </a:rPr>
              <a:t>linestyle</a:t>
            </a:r>
            <a:r>
              <a:rPr lang="en-US" sz="2000" b="1" i="0" dirty="0">
                <a:effectLst/>
                <a:latin typeface="Söhne"/>
              </a:rPr>
              <a:t>='--') </a:t>
            </a:r>
            <a:r>
              <a:rPr lang="en-US" sz="2000" b="1" i="0" dirty="0" err="1">
                <a:effectLst/>
                <a:latin typeface="Söhne"/>
              </a:rPr>
              <a:t>plt.xlabel</a:t>
            </a:r>
            <a:r>
              <a:rPr lang="en-US" sz="2000" b="1" i="0" dirty="0">
                <a:effectLst/>
                <a:latin typeface="Söhne"/>
              </a:rPr>
              <a:t>('Number of Clusters (K)') </a:t>
            </a:r>
            <a:r>
              <a:rPr lang="en-US" sz="2000" b="1" i="0" dirty="0" err="1">
                <a:effectLst/>
                <a:latin typeface="Söhne"/>
              </a:rPr>
              <a:t>plt.ylabel</a:t>
            </a:r>
            <a:r>
              <a:rPr lang="en-US" sz="2000" b="1" i="0" dirty="0">
                <a:effectLst/>
                <a:latin typeface="Söhne"/>
              </a:rPr>
              <a:t>('Within-Cluster Sum of Squares (WCSS)') </a:t>
            </a:r>
            <a:r>
              <a:rPr lang="en-US" sz="2000" b="1" i="0" dirty="0" err="1">
                <a:effectLst/>
                <a:latin typeface="Söhne"/>
              </a:rPr>
              <a:t>plt.title</a:t>
            </a:r>
            <a:r>
              <a:rPr lang="en-US" sz="2000" b="1" i="0" dirty="0">
                <a:effectLst/>
                <a:latin typeface="Söhne"/>
              </a:rPr>
              <a:t>('Elbow Method') </a:t>
            </a:r>
            <a:r>
              <a:rPr lang="en-US" sz="2000" b="0" i="0" dirty="0">
                <a:effectLst/>
                <a:latin typeface="Söhne"/>
              </a:rPr>
              <a:t>creating a plot to visualize the within-cluster sum of squares (WCSS) for different values of k in the K-Means clustering algorithm.</a:t>
            </a:r>
            <a:endParaRPr lang="en-US" sz="2000" b="1" dirty="0"/>
          </a:p>
        </p:txBody>
      </p:sp>
      <p:pic>
        <p:nvPicPr>
          <p:cNvPr id="5" name="Picture 4" descr="A screenshot of a computer&#10;&#10;Description automatically generated">
            <a:extLst>
              <a:ext uri="{FF2B5EF4-FFF2-40B4-BE49-F238E27FC236}">
                <a16:creationId xmlns:a16="http://schemas.microsoft.com/office/drawing/2014/main" id="{EBDABA0D-0727-D74F-039D-43A75268A6C7}"/>
              </a:ext>
            </a:extLst>
          </p:cNvPr>
          <p:cNvPicPr>
            <a:picLocks noChangeAspect="1"/>
          </p:cNvPicPr>
          <p:nvPr/>
        </p:nvPicPr>
        <p:blipFill rotWithShape="1">
          <a:blip r:embed="rId2">
            <a:extLst>
              <a:ext uri="{28A0092B-C50C-407E-A947-70E740481C1C}">
                <a14:useLocalDpi xmlns:a14="http://schemas.microsoft.com/office/drawing/2010/main" val="0"/>
              </a:ext>
            </a:extLst>
          </a:blip>
          <a:srcRect l="4064" t="26137" r="55999" b="22065"/>
          <a:stretch/>
        </p:blipFill>
        <p:spPr>
          <a:xfrm>
            <a:off x="7577847" y="2344366"/>
            <a:ext cx="4299625" cy="3571218"/>
          </a:xfrm>
          <a:prstGeom prst="rect">
            <a:avLst/>
          </a:prstGeom>
        </p:spPr>
      </p:pic>
    </p:spTree>
    <p:extLst>
      <p:ext uri="{BB962C8B-B14F-4D97-AF65-F5344CB8AC3E}">
        <p14:creationId xmlns:p14="http://schemas.microsoft.com/office/powerpoint/2010/main" val="55599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53DA-D17A-2DDF-2579-E893A4B1B6EC}"/>
              </a:ext>
            </a:extLst>
          </p:cNvPr>
          <p:cNvSpPr>
            <a:spLocks noGrp="1"/>
          </p:cNvSpPr>
          <p:nvPr>
            <p:ph type="title"/>
          </p:nvPr>
        </p:nvSpPr>
        <p:spPr>
          <a:xfrm>
            <a:off x="793662" y="386930"/>
            <a:ext cx="10066122" cy="1298448"/>
          </a:xfrm>
        </p:spPr>
        <p:txBody>
          <a:bodyPr anchor="b">
            <a:normAutofit/>
          </a:bodyPr>
          <a:lstStyle/>
          <a:p>
            <a:r>
              <a:rPr lang="en-US" sz="4800" b="1" dirty="0"/>
              <a:t>Evaluating model</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97C9C5-52A6-E26B-D606-1A92C00299A7}"/>
              </a:ext>
            </a:extLst>
          </p:cNvPr>
          <p:cNvSpPr>
            <a:spLocks noGrp="1"/>
          </p:cNvSpPr>
          <p:nvPr>
            <p:ph idx="1"/>
          </p:nvPr>
        </p:nvSpPr>
        <p:spPr>
          <a:xfrm>
            <a:off x="793661" y="2599509"/>
            <a:ext cx="4530898" cy="3639450"/>
          </a:xfrm>
        </p:spPr>
        <p:txBody>
          <a:bodyPr anchor="ctr">
            <a:normAutofit/>
          </a:bodyPr>
          <a:lstStyle/>
          <a:p>
            <a:r>
              <a:rPr lang="en-US" sz="1400" b="1" i="0" dirty="0">
                <a:effectLst/>
                <a:latin typeface="Söhne"/>
              </a:rPr>
              <a:t>X = </a:t>
            </a:r>
            <a:r>
              <a:rPr lang="en-US" sz="1400" b="1" i="0" dirty="0" err="1">
                <a:effectLst/>
                <a:latin typeface="Söhne"/>
              </a:rPr>
              <a:t>data.iloc</a:t>
            </a:r>
            <a:r>
              <a:rPr lang="en-US" sz="1400" b="1" i="0" dirty="0">
                <a:effectLst/>
                <a:latin typeface="Söhne"/>
              </a:rPr>
              <a:t>[:,[2,5]].values </a:t>
            </a:r>
            <a:r>
              <a:rPr lang="en-US" sz="1400" b="0" i="0" dirty="0">
                <a:effectLst/>
                <a:latin typeface="Söhne"/>
              </a:rPr>
              <a:t>is creating a new variable X</a:t>
            </a:r>
            <a:r>
              <a:rPr lang="en-US" sz="1400" b="1" i="0" dirty="0">
                <a:effectLst/>
                <a:latin typeface="Söhne"/>
              </a:rPr>
              <a:t> </a:t>
            </a:r>
          </a:p>
          <a:p>
            <a:r>
              <a:rPr lang="en-US" sz="1400" b="1" i="0" dirty="0" err="1">
                <a:effectLst/>
                <a:latin typeface="Söhne"/>
              </a:rPr>
              <a:t>kmeans</a:t>
            </a:r>
            <a:r>
              <a:rPr lang="en-US" sz="1400" b="1" i="0" dirty="0">
                <a:effectLst/>
                <a:latin typeface="Söhne"/>
              </a:rPr>
              <a:t> = </a:t>
            </a:r>
            <a:r>
              <a:rPr lang="en-US" sz="1400" b="1" i="0" dirty="0" err="1">
                <a:effectLst/>
                <a:latin typeface="Söhne"/>
              </a:rPr>
              <a:t>KMeans</a:t>
            </a:r>
            <a:r>
              <a:rPr lang="en-US" sz="1400" b="1" i="0" dirty="0">
                <a:effectLst/>
                <a:latin typeface="Söhne"/>
              </a:rPr>
              <a:t>(</a:t>
            </a:r>
            <a:r>
              <a:rPr lang="en-US" sz="1400" b="1" i="0" dirty="0" err="1">
                <a:effectLst/>
                <a:latin typeface="Söhne"/>
              </a:rPr>
              <a:t>n_clusters</a:t>
            </a:r>
            <a:r>
              <a:rPr lang="en-US" sz="1400" b="1" i="0" dirty="0">
                <a:effectLst/>
                <a:latin typeface="Söhne"/>
              </a:rPr>
              <a:t>=4, </a:t>
            </a:r>
            <a:r>
              <a:rPr lang="en-US" sz="1400" b="1" i="0" dirty="0" err="1">
                <a:effectLst/>
                <a:latin typeface="Söhne"/>
              </a:rPr>
              <a:t>init</a:t>
            </a:r>
            <a:r>
              <a:rPr lang="en-US" sz="1400" b="1" i="0" dirty="0">
                <a:effectLst/>
                <a:latin typeface="Söhne"/>
              </a:rPr>
              <a:t>='k-means++', </a:t>
            </a:r>
            <a:r>
              <a:rPr lang="en-US" sz="1400" b="1" i="0" dirty="0" err="1">
                <a:effectLst/>
                <a:latin typeface="Söhne"/>
              </a:rPr>
              <a:t>random_state</a:t>
            </a:r>
            <a:r>
              <a:rPr lang="en-US" sz="1400" b="1" i="0" dirty="0">
                <a:effectLst/>
                <a:latin typeface="Söhne"/>
              </a:rPr>
              <a:t>=0) Y = </a:t>
            </a:r>
            <a:r>
              <a:rPr lang="en-US" sz="1400" b="1" i="0" dirty="0" err="1">
                <a:effectLst/>
                <a:latin typeface="Söhne"/>
              </a:rPr>
              <a:t>kmeans.fit_predict</a:t>
            </a:r>
            <a:r>
              <a:rPr lang="en-US" sz="1400" b="1" i="0" dirty="0">
                <a:effectLst/>
                <a:latin typeface="Söhne"/>
              </a:rPr>
              <a:t>(X) ,</a:t>
            </a:r>
            <a:r>
              <a:rPr lang="en-US" sz="1400" i="0" dirty="0">
                <a:effectLst/>
                <a:latin typeface="Söhne"/>
              </a:rPr>
              <a:t>method of the </a:t>
            </a:r>
            <a:r>
              <a:rPr lang="en-US" sz="1400" i="0" dirty="0" err="1">
                <a:effectLst/>
                <a:latin typeface="Söhne"/>
              </a:rPr>
              <a:t>KMeans</a:t>
            </a:r>
            <a:r>
              <a:rPr lang="en-US" sz="1400" i="0" dirty="0">
                <a:effectLst/>
                <a:latin typeface="Söhne"/>
              </a:rPr>
              <a:t> model is used to fit the model to the data (X) and simultaneously return the cluster labels for each data point</a:t>
            </a:r>
          </a:p>
          <a:p>
            <a:r>
              <a:rPr lang="en-US" sz="1400" b="1" i="0" dirty="0">
                <a:effectLst/>
                <a:latin typeface="Söhne"/>
              </a:rPr>
              <a:t>data['Cluster'] = </a:t>
            </a:r>
            <a:r>
              <a:rPr lang="en-US" sz="1400" b="1" i="0" dirty="0" err="1">
                <a:effectLst/>
                <a:latin typeface="Söhne"/>
              </a:rPr>
              <a:t>kmeans.fit_predict</a:t>
            </a:r>
            <a:r>
              <a:rPr lang="en-US" sz="1400" b="1" i="0" dirty="0">
                <a:effectLst/>
                <a:latin typeface="Söhne"/>
              </a:rPr>
              <a:t>(X) ,</a:t>
            </a:r>
            <a:r>
              <a:rPr lang="en-US" sz="1400" b="0" i="0" dirty="0">
                <a:effectLst/>
                <a:latin typeface="Söhne"/>
              </a:rPr>
              <a:t> assigning cluster labels to the original </a:t>
            </a:r>
            <a:r>
              <a:rPr lang="en-US" sz="1400" b="0" i="0" dirty="0" err="1">
                <a:effectLst/>
                <a:latin typeface="Söhne"/>
              </a:rPr>
              <a:t>DataFrame</a:t>
            </a:r>
            <a:r>
              <a:rPr lang="en-US" sz="1400" b="0" i="0" dirty="0">
                <a:effectLst/>
                <a:latin typeface="Söhne"/>
              </a:rPr>
              <a:t> 'data' based on the K-Means clustering results</a:t>
            </a:r>
          </a:p>
          <a:p>
            <a:r>
              <a:rPr lang="en-US" sz="1400" b="1" i="0" dirty="0" err="1">
                <a:effectLst/>
                <a:latin typeface="Söhne Mono"/>
              </a:rPr>
              <a:t>cluster_means</a:t>
            </a:r>
            <a:r>
              <a:rPr lang="en-US" sz="1400" b="1" i="0" dirty="0">
                <a:effectLst/>
                <a:latin typeface="Söhne Mono"/>
              </a:rPr>
              <a:t> = </a:t>
            </a:r>
            <a:r>
              <a:rPr lang="en-US" sz="1400" b="1" i="0" dirty="0" err="1">
                <a:effectLst/>
                <a:latin typeface="Söhne Mono"/>
              </a:rPr>
              <a:t>data.groupby</a:t>
            </a:r>
            <a:r>
              <a:rPr lang="en-US" sz="1400" b="1" i="0" dirty="0">
                <a:effectLst/>
                <a:latin typeface="Söhne Mono"/>
              </a:rPr>
              <a:t>('Cluster').mean() print("Mean values per cluster:") print(</a:t>
            </a:r>
            <a:r>
              <a:rPr lang="en-US" sz="1400" b="1" i="0" dirty="0" err="1">
                <a:effectLst/>
                <a:latin typeface="Söhne Mono"/>
              </a:rPr>
              <a:t>cluster_means</a:t>
            </a:r>
            <a:r>
              <a:rPr lang="en-US" sz="1400" b="1" i="0" dirty="0">
                <a:effectLst/>
                <a:latin typeface="Söhne Mono"/>
              </a:rPr>
              <a:t>),</a:t>
            </a:r>
            <a:r>
              <a:rPr lang="en-US" sz="1400" b="0" i="0" dirty="0">
                <a:effectLst/>
                <a:latin typeface="Söhne"/>
              </a:rPr>
              <a:t> calculating the mean values of each numerical column in the </a:t>
            </a:r>
            <a:r>
              <a:rPr lang="en-US" sz="1400" b="0" i="0" dirty="0" err="1">
                <a:effectLst/>
                <a:latin typeface="Söhne"/>
              </a:rPr>
              <a:t>DataFrame</a:t>
            </a:r>
            <a:r>
              <a:rPr lang="en-US" sz="1400" b="0" i="0" dirty="0">
                <a:effectLst/>
                <a:latin typeface="Söhne"/>
              </a:rPr>
              <a:t> 'data' grouped by the 'Cluster' column</a:t>
            </a:r>
            <a:endParaRPr lang="en-US" sz="1400" b="1" i="0" dirty="0">
              <a:effectLst/>
              <a:latin typeface="Söhne"/>
            </a:endParaRPr>
          </a:p>
          <a:p>
            <a:endParaRPr lang="en-US" sz="1400" i="0" dirty="0">
              <a:effectLst/>
              <a:latin typeface="Söhne"/>
            </a:endParaRPr>
          </a:p>
          <a:p>
            <a:endParaRPr lang="en-US" sz="1400" dirty="0"/>
          </a:p>
        </p:txBody>
      </p:sp>
      <p:pic>
        <p:nvPicPr>
          <p:cNvPr id="6" name="Picture 5" descr="A screenshot of a computer&#10;&#10;Description automatically generated">
            <a:extLst>
              <a:ext uri="{FF2B5EF4-FFF2-40B4-BE49-F238E27FC236}">
                <a16:creationId xmlns:a16="http://schemas.microsoft.com/office/drawing/2014/main" id="{E7A368C4-B95B-362A-0ACA-6B9412BBBEAC}"/>
              </a:ext>
            </a:extLst>
          </p:cNvPr>
          <p:cNvPicPr>
            <a:picLocks noChangeAspect="1"/>
          </p:cNvPicPr>
          <p:nvPr/>
        </p:nvPicPr>
        <p:blipFill rotWithShape="1">
          <a:blip r:embed="rId2">
            <a:extLst>
              <a:ext uri="{28A0092B-C50C-407E-A947-70E740481C1C}">
                <a14:useLocalDpi xmlns:a14="http://schemas.microsoft.com/office/drawing/2010/main" val="0"/>
              </a:ext>
            </a:extLst>
          </a:blip>
          <a:srcRect l="3189" t="20215" r="44230" b="7160"/>
          <a:stretch/>
        </p:blipFill>
        <p:spPr>
          <a:xfrm>
            <a:off x="6096324" y="2484255"/>
            <a:ext cx="4780693"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21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3C435-D82F-4ABC-F826-D01EC6654AE3}"/>
              </a:ext>
            </a:extLst>
          </p:cNvPr>
          <p:cNvSpPr>
            <a:spLocks noGrp="1"/>
          </p:cNvSpPr>
          <p:nvPr>
            <p:ph type="title"/>
          </p:nvPr>
        </p:nvSpPr>
        <p:spPr>
          <a:xfrm>
            <a:off x="793662" y="386930"/>
            <a:ext cx="10066122" cy="1298448"/>
          </a:xfrm>
        </p:spPr>
        <p:txBody>
          <a:bodyPr anchor="b">
            <a:normAutofit/>
          </a:bodyPr>
          <a:lstStyle/>
          <a:p>
            <a:r>
              <a:rPr lang="en-US" b="1">
                <a:latin typeface="Söhne"/>
              </a:rPr>
              <a:t>Visualization model</a:t>
            </a:r>
            <a:br>
              <a:rPr lang="en-US" i="0">
                <a:effectLst/>
                <a:latin typeface="Söhne"/>
              </a:rPr>
            </a:br>
            <a:endParaRPr lang="en-US"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B8AD65-7CE1-1B14-627A-CC74669B2026}"/>
              </a:ext>
            </a:extLst>
          </p:cNvPr>
          <p:cNvSpPr>
            <a:spLocks noGrp="1"/>
          </p:cNvSpPr>
          <p:nvPr>
            <p:ph idx="1"/>
          </p:nvPr>
        </p:nvSpPr>
        <p:spPr>
          <a:xfrm>
            <a:off x="793661" y="2599509"/>
            <a:ext cx="4530898" cy="3639450"/>
          </a:xfrm>
        </p:spPr>
        <p:txBody>
          <a:bodyPr anchor="ctr">
            <a:normAutofit/>
          </a:bodyPr>
          <a:lstStyle/>
          <a:p>
            <a:r>
              <a:rPr lang="en-US" sz="1300" b="1" i="0">
                <a:effectLst/>
                <a:latin typeface="Söhne"/>
              </a:rPr>
              <a:t>sns.pairplot(data, hue='Cluster', diag_kind='hist') plt.show(),</a:t>
            </a:r>
            <a:r>
              <a:rPr kumimoji="0" lang="en-US" altLang="en-US" sz="1300" b="0" i="0" u="none" strike="noStrike" cap="none" normalizeH="0" baseline="0">
                <a:ln>
                  <a:noFill/>
                </a:ln>
                <a:effectLst/>
                <a:latin typeface="Söhne"/>
              </a:rPr>
              <a:t> creating a pair plot using Seaborn  to visualize the relationships between numerical features in the DataFrame 'data' while considering the assigned cluster labels</a:t>
            </a:r>
          </a:p>
          <a:p>
            <a:r>
              <a:rPr lang="en-US" sz="1300" b="1" i="0">
                <a:effectLst/>
                <a:latin typeface="Söhne"/>
              </a:rPr>
              <a:t>categorical_cols = data.select_dtypes(include=['object']).columns for col in categorical_cols: print(f"Cluster distribution for {col}:") print(data.groupby(['Cluster', col]).size()), </a:t>
            </a:r>
            <a:r>
              <a:rPr lang="en-US" sz="1300" b="0" i="0">
                <a:effectLst/>
                <a:latin typeface="Söhne"/>
              </a:rPr>
              <a:t>code is analyzing the distribution of categorical variables within each cluster. It uses a loop to iterate over each categorical column in the DataFrame 'data' and prints the count of occurrences for each category within each cluster.</a:t>
            </a:r>
          </a:p>
          <a:p>
            <a:r>
              <a:rPr lang="en-US" sz="1300" b="1" i="0">
                <a:effectLst/>
                <a:latin typeface="Söhne"/>
              </a:rPr>
              <a:t>cluster_profession = data.groupby(['Cluster', 'Profession']).size().unstack().fillna(0) print("Distribution of Professions within Clusters:") print(cluster_profession), </a:t>
            </a:r>
            <a:r>
              <a:rPr lang="en-US" sz="1300" b="0" i="0">
                <a:effectLst/>
                <a:latin typeface="Söhne"/>
              </a:rPr>
              <a:t> creating a contingency table to show the distribution of professions within each cluster.</a:t>
            </a:r>
          </a:p>
          <a:p>
            <a:endParaRPr lang="en-US" sz="1300" b="1"/>
          </a:p>
        </p:txBody>
      </p:sp>
      <p:pic>
        <p:nvPicPr>
          <p:cNvPr id="6" name="Picture 5" descr="A screenshot of a computer&#10;&#10;Description automatically generated">
            <a:extLst>
              <a:ext uri="{FF2B5EF4-FFF2-40B4-BE49-F238E27FC236}">
                <a16:creationId xmlns:a16="http://schemas.microsoft.com/office/drawing/2014/main" id="{D7C485A8-757E-749F-D4DF-91A337E61D11}"/>
              </a:ext>
            </a:extLst>
          </p:cNvPr>
          <p:cNvPicPr>
            <a:picLocks noChangeAspect="1"/>
          </p:cNvPicPr>
          <p:nvPr/>
        </p:nvPicPr>
        <p:blipFill rotWithShape="1">
          <a:blip r:embed="rId2">
            <a:extLst>
              <a:ext uri="{28A0092B-C50C-407E-A947-70E740481C1C}">
                <a14:useLocalDpi xmlns:a14="http://schemas.microsoft.com/office/drawing/2010/main" val="0"/>
              </a:ext>
            </a:extLst>
          </a:blip>
          <a:srcRect l="5346" t="36551" r="58351" b="20993"/>
          <a:stretch/>
        </p:blipFill>
        <p:spPr>
          <a:xfrm>
            <a:off x="5911532" y="2892862"/>
            <a:ext cx="5150277" cy="28970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48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02722-08CB-1292-B200-FEE5BF0C81E1}"/>
              </a:ext>
            </a:extLst>
          </p:cNvPr>
          <p:cNvSpPr>
            <a:spLocks noGrp="1"/>
          </p:cNvSpPr>
          <p:nvPr>
            <p:ph type="title"/>
          </p:nvPr>
        </p:nvSpPr>
        <p:spPr>
          <a:xfrm>
            <a:off x="793662" y="386930"/>
            <a:ext cx="10066122" cy="1298448"/>
          </a:xfrm>
        </p:spPr>
        <p:txBody>
          <a:bodyPr anchor="b">
            <a:normAutofit/>
          </a:bodyPr>
          <a:lstStyle/>
          <a:p>
            <a:r>
              <a:rPr lang="en-US" sz="4800" b="1" i="0">
                <a:effectLst/>
                <a:latin typeface="Söhne"/>
              </a:rPr>
              <a:t>Refinement and Application</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A694B-C999-C622-B5C9-58AB9A747ABF}"/>
              </a:ext>
            </a:extLst>
          </p:cNvPr>
          <p:cNvSpPr>
            <a:spLocks noGrp="1"/>
          </p:cNvSpPr>
          <p:nvPr>
            <p:ph idx="1"/>
          </p:nvPr>
        </p:nvSpPr>
        <p:spPr>
          <a:xfrm>
            <a:off x="793661" y="2599509"/>
            <a:ext cx="4530898" cy="3639450"/>
          </a:xfrm>
        </p:spPr>
        <p:txBody>
          <a:bodyPr anchor="ctr">
            <a:normAutofit/>
          </a:bodyPr>
          <a:lstStyle/>
          <a:p>
            <a:r>
              <a:rPr lang="en-US" sz="2000" b="1" i="0">
                <a:effectLst/>
                <a:latin typeface="Söhne"/>
              </a:rPr>
              <a:t>cluster_profession.plot(kind='bar', stacked=True, figsize=(10, 6)) plt.xlabel('Cluster') plt.ylabel('Count') plt.title('Profession Distribution within Clusters') plt.legend(title='Profession', bbox_to_anchor=(1, 1)) plt.show(),</a:t>
            </a:r>
            <a:r>
              <a:rPr lang="en-US" sz="2000" b="0" i="0">
                <a:effectLst/>
                <a:latin typeface="Söhne"/>
              </a:rPr>
              <a:t> creating a stacked bar plot to visually represent the distribution of professions within each cluster. It utilizes the contingency table previously created </a:t>
            </a:r>
            <a:endParaRPr lang="en-US" sz="2000" b="1"/>
          </a:p>
        </p:txBody>
      </p:sp>
      <p:pic>
        <p:nvPicPr>
          <p:cNvPr id="5" name="Picture 4" descr="A screenshot of a computer&#10;&#10;Description automatically generated">
            <a:extLst>
              <a:ext uri="{FF2B5EF4-FFF2-40B4-BE49-F238E27FC236}">
                <a16:creationId xmlns:a16="http://schemas.microsoft.com/office/drawing/2014/main" id="{FE0BE9F3-3B72-C88F-DF0F-CF626FD072D8}"/>
              </a:ext>
            </a:extLst>
          </p:cNvPr>
          <p:cNvPicPr>
            <a:picLocks noChangeAspect="1"/>
          </p:cNvPicPr>
          <p:nvPr/>
        </p:nvPicPr>
        <p:blipFill rotWithShape="1">
          <a:blip r:embed="rId2">
            <a:extLst>
              <a:ext uri="{28A0092B-C50C-407E-A947-70E740481C1C}">
                <a14:useLocalDpi xmlns:a14="http://schemas.microsoft.com/office/drawing/2010/main" val="0"/>
              </a:ext>
            </a:extLst>
          </a:blip>
          <a:srcRect l="5107" t="21418" r="48377" b="14044"/>
          <a:stretch/>
        </p:blipFill>
        <p:spPr>
          <a:xfrm>
            <a:off x="5911532" y="2892862"/>
            <a:ext cx="5150277" cy="289703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78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D1162-1EFD-5246-D79C-9DF4A979C72D}"/>
              </a:ext>
            </a:extLst>
          </p:cNvPr>
          <p:cNvSpPr>
            <a:spLocks noGrp="1"/>
          </p:cNvSpPr>
          <p:nvPr>
            <p:ph type="title"/>
          </p:nvPr>
        </p:nvSpPr>
        <p:spPr>
          <a:xfrm>
            <a:off x="838201" y="365125"/>
            <a:ext cx="5251316" cy="1807305"/>
          </a:xfrm>
        </p:spPr>
        <p:txBody>
          <a:bodyPr>
            <a:normAutofit/>
          </a:bodyPr>
          <a:lstStyle/>
          <a:p>
            <a:r>
              <a:rPr lang="en-US" b="1" i="0">
                <a:effectLst/>
                <a:latin typeface="Söhne"/>
              </a:rPr>
              <a:t>Steps for this data:</a:t>
            </a:r>
            <a:endParaRPr lang="en-US" dirty="0"/>
          </a:p>
        </p:txBody>
      </p:sp>
      <p:sp>
        <p:nvSpPr>
          <p:cNvPr id="13" name="Content Placeholder 2">
            <a:extLst>
              <a:ext uri="{FF2B5EF4-FFF2-40B4-BE49-F238E27FC236}">
                <a16:creationId xmlns:a16="http://schemas.microsoft.com/office/drawing/2014/main" id="{94F82792-5CE3-EA52-B2B7-B04160513431}"/>
              </a:ext>
            </a:extLst>
          </p:cNvPr>
          <p:cNvSpPr>
            <a:spLocks noGrp="1"/>
          </p:cNvSpPr>
          <p:nvPr>
            <p:ph idx="1"/>
          </p:nvPr>
        </p:nvSpPr>
        <p:spPr>
          <a:xfrm>
            <a:off x="838200" y="2333297"/>
            <a:ext cx="4619621" cy="3843666"/>
          </a:xfrm>
        </p:spPr>
        <p:txBody>
          <a:bodyPr>
            <a:normAutofit/>
          </a:bodyPr>
          <a:lstStyle/>
          <a:p>
            <a:pPr marL="514350" indent="-514350">
              <a:buFont typeface="+mj-lt"/>
              <a:buAutoNum type="arabicPeriod"/>
            </a:pPr>
            <a:r>
              <a:rPr lang="en-US" sz="1700" b="1" i="0" dirty="0">
                <a:effectLst/>
                <a:latin typeface="Söhne"/>
              </a:rPr>
              <a:t>Data Exploration </a:t>
            </a:r>
            <a:r>
              <a:rPr lang="en-US" sz="1700" b="0" i="0" dirty="0">
                <a:effectLst/>
                <a:latin typeface="Söhne"/>
              </a:rPr>
              <a:t>: </a:t>
            </a:r>
            <a:r>
              <a:rPr lang="en-US" sz="1700" i="0" dirty="0">
                <a:effectLst/>
                <a:latin typeface="Söhne"/>
              </a:rPr>
              <a:t>Understanding the Data</a:t>
            </a:r>
          </a:p>
          <a:p>
            <a:pPr marL="514350" indent="-514350">
              <a:buFont typeface="+mj-lt"/>
              <a:buAutoNum type="arabicPeriod"/>
            </a:pPr>
            <a:r>
              <a:rPr lang="en-US" sz="1700" b="1" dirty="0">
                <a:latin typeface="Söhne"/>
              </a:rPr>
              <a:t>D</a:t>
            </a:r>
            <a:r>
              <a:rPr lang="en-US" sz="1700" b="1" i="0" dirty="0">
                <a:effectLst/>
                <a:latin typeface="Söhne"/>
              </a:rPr>
              <a:t>ata visualization</a:t>
            </a:r>
          </a:p>
          <a:p>
            <a:pPr marL="514350" indent="-514350">
              <a:buFont typeface="+mj-lt"/>
              <a:buAutoNum type="arabicPeriod"/>
            </a:pPr>
            <a:r>
              <a:rPr lang="en-US" sz="1700" b="1" i="0" dirty="0">
                <a:effectLst/>
                <a:latin typeface="Söhne"/>
              </a:rPr>
              <a:t>Data Preprocessing: </a:t>
            </a:r>
            <a:r>
              <a:rPr lang="en-US" sz="1700" i="0" dirty="0">
                <a:effectLst/>
                <a:latin typeface="Söhne"/>
              </a:rPr>
              <a:t>Handling Missing Values ,Encoding Categorical Variables, Scaling/Normalization</a:t>
            </a:r>
          </a:p>
          <a:p>
            <a:pPr marL="514350" indent="-514350">
              <a:buFont typeface="+mj-lt"/>
              <a:buAutoNum type="arabicPeriod"/>
            </a:pPr>
            <a:r>
              <a:rPr lang="en-US" sz="1700" b="1" dirty="0">
                <a:latin typeface="Söhne"/>
              </a:rPr>
              <a:t>Clustering</a:t>
            </a:r>
          </a:p>
          <a:p>
            <a:pPr marL="514350" indent="-514350">
              <a:buFont typeface="+mj-lt"/>
              <a:buAutoNum type="arabicPeriod"/>
            </a:pPr>
            <a:r>
              <a:rPr lang="en-US" sz="1700" b="1" i="0" dirty="0">
                <a:effectLst/>
                <a:latin typeface="Söhne"/>
              </a:rPr>
              <a:t>Evaluating model</a:t>
            </a:r>
          </a:p>
          <a:p>
            <a:pPr marL="514350" indent="-514350">
              <a:buFont typeface="+mj-lt"/>
              <a:buAutoNum type="arabicPeriod"/>
            </a:pPr>
            <a:r>
              <a:rPr lang="en-US" sz="1700" b="1" dirty="0">
                <a:latin typeface="Söhne"/>
              </a:rPr>
              <a:t>Visualization model</a:t>
            </a:r>
            <a:endParaRPr lang="en-US" sz="1700" b="1" i="0" dirty="0">
              <a:effectLst/>
              <a:latin typeface="Söhne"/>
            </a:endParaRPr>
          </a:p>
          <a:p>
            <a:pPr marL="514350" indent="-514350">
              <a:buFont typeface="+mj-lt"/>
              <a:buAutoNum type="arabicPeriod"/>
            </a:pPr>
            <a:r>
              <a:rPr lang="en-US" sz="1700" b="1" i="0" dirty="0">
                <a:effectLst/>
                <a:latin typeface="Söhne"/>
              </a:rPr>
              <a:t>Refinement and Application</a:t>
            </a:r>
          </a:p>
          <a:p>
            <a:pPr marL="0" indent="0">
              <a:buNone/>
            </a:pPr>
            <a:endParaRPr lang="en-US" sz="1700" i="0" dirty="0">
              <a:effectLst/>
              <a:latin typeface="Söhne"/>
            </a:endParaRPr>
          </a:p>
          <a:p>
            <a:pPr marL="0" indent="0">
              <a:buNone/>
            </a:pPr>
            <a:endParaRPr lang="en-US" sz="1700" b="0" i="0" dirty="0">
              <a:effectLst/>
              <a:latin typeface="Söhne"/>
            </a:endParaRPr>
          </a:p>
          <a:p>
            <a:endParaRPr lang="en-US" sz="1700" b="0" i="0" dirty="0">
              <a:effectLst/>
              <a:latin typeface="Söhne"/>
            </a:endParaRPr>
          </a:p>
          <a:p>
            <a:pPr marL="0" indent="0">
              <a:buNone/>
            </a:pPr>
            <a:endParaRPr lang="en-US" sz="1700" b="0" i="0" dirty="0">
              <a:effectLst/>
              <a:latin typeface="Söhne"/>
            </a:endParaRPr>
          </a:p>
          <a:p>
            <a:endParaRPr lang="en-US" sz="1700" dirty="0"/>
          </a:p>
        </p:txBody>
      </p:sp>
      <p:pic>
        <p:nvPicPr>
          <p:cNvPr id="14" name="Picture 13" descr="Light bulb on yellow background with sketched light beams and cord">
            <a:extLst>
              <a:ext uri="{FF2B5EF4-FFF2-40B4-BE49-F238E27FC236}">
                <a16:creationId xmlns:a16="http://schemas.microsoft.com/office/drawing/2014/main" id="{00FC8E70-F5E4-3371-2505-4E23F3798891}"/>
              </a:ext>
            </a:extLst>
          </p:cNvPr>
          <p:cNvPicPr>
            <a:picLocks noChangeAspect="1"/>
          </p:cNvPicPr>
          <p:nvPr/>
        </p:nvPicPr>
        <p:blipFill rotWithShape="1">
          <a:blip r:embed="rId2"/>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reeform: Shape 3">
            <a:extLst>
              <a:ext uri="{FF2B5EF4-FFF2-40B4-BE49-F238E27FC236}">
                <a16:creationId xmlns:a16="http://schemas.microsoft.com/office/drawing/2014/main" id="{12CED210-548D-5DB4-FBFE-5B1587FE8047}"/>
              </a:ext>
            </a:extLst>
          </p:cNvPr>
          <p:cNvSpPr/>
          <p:nvPr/>
        </p:nvSpPr>
        <p:spPr>
          <a:xfrm>
            <a:off x="608809" y="1136801"/>
            <a:ext cx="319086" cy="263951"/>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rgbClr val="00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8092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FDC04B8-B212-4E60-DAB6-76036BD471AB}"/>
              </a:ext>
            </a:extLst>
          </p:cNvPr>
          <p:cNvSpPr>
            <a:spLocks noGrp="1"/>
          </p:cNvSpPr>
          <p:nvPr>
            <p:ph type="title"/>
          </p:nvPr>
        </p:nvSpPr>
        <p:spPr>
          <a:xfrm>
            <a:off x="838200" y="713312"/>
            <a:ext cx="4038600" cy="5431376"/>
          </a:xfrm>
        </p:spPr>
        <p:txBody>
          <a:bodyPr>
            <a:normAutofit/>
          </a:bodyPr>
          <a:lstStyle/>
          <a:p>
            <a:r>
              <a:rPr lang="en-US" b="1" dirty="0"/>
              <a:t>What is dataset about?</a:t>
            </a:r>
          </a:p>
        </p:txBody>
      </p:sp>
      <p:sp>
        <p:nvSpPr>
          <p:cNvPr id="3" name="Content Placeholder 2">
            <a:extLst>
              <a:ext uri="{FF2B5EF4-FFF2-40B4-BE49-F238E27FC236}">
                <a16:creationId xmlns:a16="http://schemas.microsoft.com/office/drawing/2014/main" id="{8E211D33-3698-20CE-8A47-768460D2EB34}"/>
              </a:ext>
            </a:extLst>
          </p:cNvPr>
          <p:cNvSpPr>
            <a:spLocks noGrp="1"/>
          </p:cNvSpPr>
          <p:nvPr>
            <p:ph idx="1"/>
          </p:nvPr>
        </p:nvSpPr>
        <p:spPr>
          <a:xfrm>
            <a:off x="6095999" y="713313"/>
            <a:ext cx="5257801" cy="5431376"/>
          </a:xfrm>
        </p:spPr>
        <p:txBody>
          <a:bodyPr anchor="ctr">
            <a:normAutofit/>
          </a:bodyPr>
          <a:lstStyle/>
          <a:p>
            <a:r>
              <a:rPr lang="en-US" sz="2000" b="0" i="0">
                <a:effectLst/>
                <a:latin typeface="Inter"/>
              </a:rPr>
              <a:t>An automobile company has plans to enter new markets with their existing products (P1, P2, P3, P4 and P5). After intensive market research, they’ve deduced that the behavior of new market is similar to their existing market.</a:t>
            </a:r>
          </a:p>
          <a:p>
            <a:r>
              <a:rPr lang="en-US" sz="2000" b="0" i="0">
                <a:effectLst/>
                <a:latin typeface="Inter"/>
              </a:rPr>
              <a:t>In their existing market, the sales team has classified all customers into 4 segments (A, B, C, D ). Then, they performed segmented outreach and communication for different segment of customers. This strategy has work exceptionally well for them. They plan to use the same strategy on new markets and have identified 2627 new potential customers.</a:t>
            </a:r>
          </a:p>
          <a:p>
            <a:endParaRPr lang="en-US" sz="2000"/>
          </a:p>
        </p:txBody>
      </p:sp>
    </p:spTree>
    <p:extLst>
      <p:ext uri="{BB962C8B-B14F-4D97-AF65-F5344CB8AC3E}">
        <p14:creationId xmlns:p14="http://schemas.microsoft.com/office/powerpoint/2010/main" val="11662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493F31-3239-90D9-C39B-855E6CAE35A6}"/>
              </a:ext>
            </a:extLst>
          </p:cNvPr>
          <p:cNvSpPr>
            <a:spLocks noGrp="1"/>
          </p:cNvSpPr>
          <p:nvPr>
            <p:ph type="title"/>
          </p:nvPr>
        </p:nvSpPr>
        <p:spPr>
          <a:xfrm>
            <a:off x="838200" y="365125"/>
            <a:ext cx="10515600" cy="1325563"/>
          </a:xfrm>
        </p:spPr>
        <p:txBody>
          <a:bodyPr>
            <a:normAutofit/>
          </a:bodyPr>
          <a:lstStyle/>
          <a:p>
            <a:r>
              <a:rPr lang="en-US" b="1" dirty="0"/>
              <a:t>Describe the columns: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B7C1E34-3329-A211-3A05-FE19036B8736}"/>
              </a:ext>
            </a:extLst>
          </p:cNvPr>
          <p:cNvSpPr>
            <a:spLocks noGrp="1"/>
          </p:cNvSpPr>
          <p:nvPr>
            <p:ph idx="1"/>
          </p:nvPr>
        </p:nvSpPr>
        <p:spPr>
          <a:xfrm>
            <a:off x="838200" y="1420238"/>
            <a:ext cx="10515600" cy="5072637"/>
          </a:xfrm>
        </p:spPr>
        <p:txBody>
          <a:bodyPr>
            <a:normAutofit lnSpcReduction="10000"/>
          </a:bodyPr>
          <a:lstStyle/>
          <a:p>
            <a:pPr>
              <a:buFont typeface="Arial" panose="020B0604020202020204" pitchFamily="34" charset="0"/>
              <a:buChar char="•"/>
            </a:pPr>
            <a:r>
              <a:rPr lang="en-US" sz="1600" b="1" i="0" dirty="0">
                <a:effectLst/>
                <a:latin typeface="Söhne"/>
              </a:rPr>
              <a:t>Unnamed: 0</a:t>
            </a:r>
            <a:r>
              <a:rPr lang="en-US" sz="1600" b="0" i="0" dirty="0">
                <a:effectLst/>
                <a:latin typeface="Söhne"/>
              </a:rPr>
              <a:t>: This column seems to represent an index or identifier for each row in the dataset. It doesn't seem to have a specific label or meaning associated with it.</a:t>
            </a:r>
          </a:p>
          <a:p>
            <a:pPr>
              <a:buFont typeface="Arial" panose="020B0604020202020204" pitchFamily="34" charset="0"/>
              <a:buChar char="•"/>
            </a:pPr>
            <a:r>
              <a:rPr lang="en-US" sz="1600" b="1" i="0" dirty="0">
                <a:effectLst/>
                <a:latin typeface="Söhne"/>
              </a:rPr>
              <a:t>ID</a:t>
            </a:r>
            <a:r>
              <a:rPr lang="en-US" sz="1600" b="0" i="0" dirty="0">
                <a:effectLst/>
                <a:latin typeface="Söhne"/>
              </a:rPr>
              <a:t>: This column likely represents a unique identifier or ID number for each individual in the dataset. Each person seems to have a distinct ID number.</a:t>
            </a:r>
          </a:p>
          <a:p>
            <a:pPr>
              <a:buFont typeface="Arial" panose="020B0604020202020204" pitchFamily="34" charset="0"/>
              <a:buChar char="•"/>
            </a:pPr>
            <a:r>
              <a:rPr lang="en-US" sz="1600" b="1" i="0" dirty="0">
                <a:effectLst/>
                <a:latin typeface="Söhne"/>
              </a:rPr>
              <a:t>Gender</a:t>
            </a:r>
            <a:r>
              <a:rPr lang="en-US" sz="1600" b="0" i="0" dirty="0">
                <a:effectLst/>
                <a:latin typeface="Söhne"/>
              </a:rPr>
              <a:t>: This column represents the gender of each individual, categorized as 'Male' or 'Female'.</a:t>
            </a:r>
          </a:p>
          <a:p>
            <a:pPr>
              <a:buFont typeface="Arial" panose="020B0604020202020204" pitchFamily="34" charset="0"/>
              <a:buChar char="•"/>
            </a:pPr>
            <a:r>
              <a:rPr lang="en-US" sz="1600" b="1" i="0" dirty="0" err="1">
                <a:effectLst/>
                <a:latin typeface="Söhne"/>
              </a:rPr>
              <a:t>Ever_Married</a:t>
            </a:r>
            <a:r>
              <a:rPr lang="en-US" sz="1600" b="0" i="0" dirty="0">
                <a:effectLst/>
                <a:latin typeface="Söhne"/>
              </a:rPr>
              <a:t>: Indicates whether the individual has ever been married, categorized as 'Yes' or 'No'.</a:t>
            </a:r>
          </a:p>
          <a:p>
            <a:pPr>
              <a:buFont typeface="Arial" panose="020B0604020202020204" pitchFamily="34" charset="0"/>
              <a:buChar char="•"/>
            </a:pPr>
            <a:r>
              <a:rPr lang="en-US" sz="1600" b="1" i="0" dirty="0">
                <a:effectLst/>
                <a:latin typeface="Söhne"/>
              </a:rPr>
              <a:t>Age</a:t>
            </a:r>
            <a:r>
              <a:rPr lang="en-US" sz="1600" b="0" i="0" dirty="0">
                <a:effectLst/>
                <a:latin typeface="Söhne"/>
              </a:rPr>
              <a:t>: Represents the age of each individual.</a:t>
            </a:r>
          </a:p>
          <a:p>
            <a:pPr>
              <a:buFont typeface="Arial" panose="020B0604020202020204" pitchFamily="34" charset="0"/>
              <a:buChar char="•"/>
            </a:pPr>
            <a:r>
              <a:rPr lang="en-US" sz="1600" b="1" i="0" dirty="0">
                <a:effectLst/>
                <a:latin typeface="Söhne"/>
              </a:rPr>
              <a:t>Graduated</a:t>
            </a:r>
            <a:r>
              <a:rPr lang="en-US" sz="1600" b="0" i="0" dirty="0">
                <a:effectLst/>
                <a:latin typeface="Söhne"/>
              </a:rPr>
              <a:t>: Indicates whether the individual has graduated from an educational institution, categorized as 'Yes' or 'No'.</a:t>
            </a:r>
          </a:p>
          <a:p>
            <a:pPr>
              <a:buFont typeface="Arial" panose="020B0604020202020204" pitchFamily="34" charset="0"/>
              <a:buChar char="•"/>
            </a:pPr>
            <a:r>
              <a:rPr lang="en-US" sz="1600" b="1" i="0" dirty="0">
                <a:effectLst/>
                <a:latin typeface="Söhne"/>
              </a:rPr>
              <a:t>Profession</a:t>
            </a:r>
            <a:r>
              <a:rPr lang="en-US" sz="1600" b="0" i="0" dirty="0">
                <a:effectLst/>
                <a:latin typeface="Söhne"/>
              </a:rPr>
              <a:t>: Specifies the profession or occupation of each individual.</a:t>
            </a:r>
          </a:p>
          <a:p>
            <a:pPr>
              <a:buFont typeface="Arial" panose="020B0604020202020204" pitchFamily="34" charset="0"/>
              <a:buChar char="•"/>
            </a:pPr>
            <a:r>
              <a:rPr lang="en-US" sz="1600" b="1" i="0" dirty="0" err="1">
                <a:effectLst/>
                <a:latin typeface="Söhne"/>
              </a:rPr>
              <a:t>Work_Experience</a:t>
            </a:r>
            <a:r>
              <a:rPr lang="en-US" sz="1600" b="0" i="0" dirty="0">
                <a:effectLst/>
                <a:latin typeface="Söhne"/>
              </a:rPr>
              <a:t>: Represents the number of years of work experience for each individual.</a:t>
            </a:r>
          </a:p>
          <a:p>
            <a:pPr>
              <a:buFont typeface="Arial" panose="020B0604020202020204" pitchFamily="34" charset="0"/>
              <a:buChar char="•"/>
            </a:pPr>
            <a:r>
              <a:rPr lang="en-US" sz="1600" b="1" i="0" dirty="0" err="1">
                <a:effectLst/>
                <a:latin typeface="Söhne"/>
              </a:rPr>
              <a:t>Spending_Score</a:t>
            </a:r>
            <a:r>
              <a:rPr lang="en-US" sz="1600" b="0" i="0" dirty="0">
                <a:effectLst/>
                <a:latin typeface="Söhne"/>
              </a:rPr>
              <a:t>: Represents a spending score category, potentially based on the individual's spending habits, categorized as 'Low', 'Medium', or 'High'. In this dataset, all values are 'Low'.</a:t>
            </a:r>
          </a:p>
          <a:p>
            <a:pPr>
              <a:buFont typeface="Arial" panose="020B0604020202020204" pitchFamily="34" charset="0"/>
              <a:buChar char="•"/>
            </a:pPr>
            <a:r>
              <a:rPr lang="en-US" sz="1600" b="1" i="0" dirty="0" err="1">
                <a:effectLst/>
                <a:latin typeface="Söhne"/>
              </a:rPr>
              <a:t>Family_Size</a:t>
            </a:r>
            <a:r>
              <a:rPr lang="en-US" sz="1600" b="0" i="0" dirty="0">
                <a:effectLst/>
                <a:latin typeface="Söhne"/>
              </a:rPr>
              <a:t>: Indicates the size of the individual's family.</a:t>
            </a:r>
          </a:p>
          <a:p>
            <a:pPr>
              <a:buFont typeface="Arial" panose="020B0604020202020204" pitchFamily="34" charset="0"/>
              <a:buChar char="•"/>
            </a:pPr>
            <a:r>
              <a:rPr lang="en-US" sz="1600" b="1" i="0" dirty="0">
                <a:effectLst/>
                <a:latin typeface="Söhne"/>
              </a:rPr>
              <a:t>Var_1</a:t>
            </a:r>
            <a:r>
              <a:rPr lang="en-US" sz="1600" b="0" i="0" dirty="0">
                <a:effectLst/>
                <a:latin typeface="Söhne"/>
              </a:rPr>
              <a:t>: This column seems to contain categorical variables or labels (such as 'Cat_6', 'Cat_4', etc.), possibly representing different categories or types.</a:t>
            </a:r>
          </a:p>
          <a:p>
            <a:pPr>
              <a:buFont typeface="Arial" panose="020B0604020202020204" pitchFamily="34" charset="0"/>
              <a:buChar char="•"/>
            </a:pPr>
            <a:r>
              <a:rPr lang="en-US" sz="1600" b="1" i="0" dirty="0">
                <a:effectLst/>
                <a:latin typeface="Söhne"/>
              </a:rPr>
              <a:t>Segmentation</a:t>
            </a:r>
            <a:r>
              <a:rPr lang="en-US" sz="1600" b="0" i="0" dirty="0">
                <a:effectLst/>
                <a:latin typeface="Söhne"/>
              </a:rPr>
              <a:t>: Represents the segmentation category or group that the individual belongs to, categorized as 'A', 'B', 'C', or 'D'.</a:t>
            </a:r>
          </a:p>
          <a:p>
            <a:pPr marL="0" indent="0">
              <a:buNone/>
            </a:pPr>
            <a:endParaRPr lang="en-US" sz="1300" dirty="0"/>
          </a:p>
        </p:txBody>
      </p:sp>
    </p:spTree>
    <p:extLst>
      <p:ext uri="{BB962C8B-B14F-4D97-AF65-F5344CB8AC3E}">
        <p14:creationId xmlns:p14="http://schemas.microsoft.com/office/powerpoint/2010/main" val="3068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7EC9D0-5108-BE9F-738A-3CDA0FDE655A}"/>
              </a:ext>
            </a:extLst>
          </p:cNvPr>
          <p:cNvSpPr>
            <a:spLocks noGrp="1"/>
          </p:cNvSpPr>
          <p:nvPr>
            <p:ph type="title"/>
          </p:nvPr>
        </p:nvSpPr>
        <p:spPr>
          <a:xfrm>
            <a:off x="838200" y="365125"/>
            <a:ext cx="10515600" cy="1325563"/>
          </a:xfrm>
        </p:spPr>
        <p:txBody>
          <a:bodyPr>
            <a:normAutofit/>
          </a:bodyPr>
          <a:lstStyle/>
          <a:p>
            <a:r>
              <a:rPr lang="en-US" sz="5400" b="1" dirty="0">
                <a:effectLst>
                  <a:outerShdw blurRad="38100" dist="38100" dir="2700000" algn="tl">
                    <a:srgbClr val="000000">
                      <a:alpha val="43137"/>
                    </a:srgbClr>
                  </a:outerShdw>
                </a:effectLst>
              </a:rPr>
              <a:t>Important libraries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4438DB8-47C2-A197-14F6-385F94DE91D8}"/>
              </a:ext>
            </a:extLst>
          </p:cNvPr>
          <p:cNvSpPr>
            <a:spLocks noGrp="1"/>
          </p:cNvSpPr>
          <p:nvPr>
            <p:ph idx="1"/>
          </p:nvPr>
        </p:nvSpPr>
        <p:spPr>
          <a:xfrm>
            <a:off x="838200" y="1825625"/>
            <a:ext cx="10515600" cy="4351338"/>
          </a:xfrm>
        </p:spPr>
        <p:txBody>
          <a:bodyPr>
            <a:normAutofit/>
          </a:bodyPr>
          <a:lstStyle/>
          <a:p>
            <a:r>
              <a:rPr lang="en-US" sz="3200" b="0" i="0" dirty="0">
                <a:effectLst/>
                <a:latin typeface="Söhne"/>
              </a:rPr>
              <a:t>import pandas as pd </a:t>
            </a:r>
          </a:p>
          <a:p>
            <a:r>
              <a:rPr lang="en-US" sz="3200" b="0" i="0" dirty="0">
                <a:effectLst/>
                <a:latin typeface="Söhne"/>
              </a:rPr>
              <a:t>import </a:t>
            </a:r>
            <a:r>
              <a:rPr lang="en-US" sz="3200" b="0" i="0" dirty="0" err="1">
                <a:effectLst/>
                <a:latin typeface="Söhne"/>
              </a:rPr>
              <a:t>numpy</a:t>
            </a:r>
            <a:r>
              <a:rPr lang="en-US" sz="3200" b="0" i="0" dirty="0">
                <a:effectLst/>
                <a:latin typeface="Söhne"/>
              </a:rPr>
              <a:t> as np</a:t>
            </a:r>
          </a:p>
          <a:p>
            <a:r>
              <a:rPr lang="en-US" sz="3200" b="0" i="0" dirty="0">
                <a:effectLst/>
                <a:latin typeface="Söhne"/>
              </a:rPr>
              <a:t> import seaborn as </a:t>
            </a:r>
            <a:r>
              <a:rPr lang="en-US" sz="3200" b="0" i="0" dirty="0" err="1">
                <a:effectLst/>
                <a:latin typeface="Söhne"/>
              </a:rPr>
              <a:t>sns</a:t>
            </a:r>
            <a:r>
              <a:rPr lang="en-US" sz="3200" b="0" i="0" dirty="0">
                <a:effectLst/>
                <a:latin typeface="Söhne"/>
              </a:rPr>
              <a:t> </a:t>
            </a:r>
          </a:p>
          <a:p>
            <a:r>
              <a:rPr lang="en-US" sz="3200" b="0" i="0" dirty="0">
                <a:effectLst/>
                <a:latin typeface="Söhne"/>
              </a:rPr>
              <a:t>import </a:t>
            </a:r>
            <a:r>
              <a:rPr lang="en-US" sz="3200" b="0" i="0" dirty="0" err="1">
                <a:effectLst/>
                <a:latin typeface="Söhne"/>
              </a:rPr>
              <a:t>matplotlib.pyplot</a:t>
            </a:r>
            <a:r>
              <a:rPr lang="en-US" sz="3200" b="0" i="0" dirty="0">
                <a:effectLst/>
                <a:latin typeface="Söhne"/>
              </a:rPr>
              <a:t> as </a:t>
            </a:r>
            <a:r>
              <a:rPr lang="en-US" sz="3200" b="0" i="0" dirty="0" err="1">
                <a:effectLst/>
                <a:latin typeface="Söhne"/>
              </a:rPr>
              <a:t>plt</a:t>
            </a:r>
            <a:endParaRPr lang="en-US" sz="3200" b="0" i="0" dirty="0">
              <a:effectLst/>
              <a:latin typeface="Söhne"/>
            </a:endParaRPr>
          </a:p>
          <a:p>
            <a:r>
              <a:rPr lang="en-US" sz="3200" b="0" i="0" dirty="0">
                <a:effectLst/>
                <a:latin typeface="Söhne"/>
              </a:rPr>
              <a:t> from </a:t>
            </a:r>
            <a:r>
              <a:rPr lang="en-US" sz="3200" b="0" i="0" dirty="0" err="1">
                <a:effectLst/>
                <a:latin typeface="Söhne"/>
              </a:rPr>
              <a:t>sklearn.preprocessing</a:t>
            </a:r>
            <a:r>
              <a:rPr lang="en-US" sz="3200" b="0" i="0" dirty="0">
                <a:effectLst/>
                <a:latin typeface="Söhne"/>
              </a:rPr>
              <a:t> import </a:t>
            </a:r>
            <a:r>
              <a:rPr lang="en-US" sz="3200" b="0" i="0" dirty="0" err="1">
                <a:effectLst/>
                <a:latin typeface="Söhne"/>
              </a:rPr>
              <a:t>LabelEncoder</a:t>
            </a:r>
            <a:r>
              <a:rPr lang="en-US" sz="3200" b="0" i="0" dirty="0">
                <a:effectLst/>
                <a:latin typeface="Söhne"/>
              </a:rPr>
              <a:t>, </a:t>
            </a:r>
            <a:r>
              <a:rPr lang="en-US" sz="3200" b="0" i="0" dirty="0" err="1">
                <a:effectLst/>
                <a:latin typeface="Söhne"/>
              </a:rPr>
              <a:t>StandardScaler</a:t>
            </a:r>
            <a:endParaRPr lang="en-US" sz="3200" b="0" i="0" dirty="0">
              <a:effectLst/>
              <a:latin typeface="Söhne"/>
            </a:endParaRPr>
          </a:p>
          <a:p>
            <a:r>
              <a:rPr lang="en-US" sz="3200" b="0" i="0" dirty="0">
                <a:effectLst/>
                <a:latin typeface="Söhne"/>
              </a:rPr>
              <a:t> from </a:t>
            </a:r>
            <a:r>
              <a:rPr lang="en-US" sz="3200" b="0" i="0" dirty="0" err="1">
                <a:effectLst/>
                <a:latin typeface="Söhne"/>
              </a:rPr>
              <a:t>sklearn.cluster</a:t>
            </a:r>
            <a:r>
              <a:rPr lang="en-US" sz="3200" b="0" i="0" dirty="0">
                <a:effectLst/>
                <a:latin typeface="Söhne"/>
              </a:rPr>
              <a:t> import </a:t>
            </a:r>
            <a:r>
              <a:rPr lang="en-US" sz="3200" b="0" i="0" dirty="0" err="1">
                <a:effectLst/>
                <a:latin typeface="Söhne"/>
              </a:rPr>
              <a:t>KMeans</a:t>
            </a:r>
            <a:endParaRPr lang="en-US" dirty="0"/>
          </a:p>
        </p:txBody>
      </p:sp>
    </p:spTree>
    <p:extLst>
      <p:ext uri="{BB962C8B-B14F-4D97-AF65-F5344CB8AC3E}">
        <p14:creationId xmlns:p14="http://schemas.microsoft.com/office/powerpoint/2010/main" val="314392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69282-C552-9AA8-AA24-8A6034F8FD29}"/>
              </a:ext>
            </a:extLst>
          </p:cNvPr>
          <p:cNvSpPr>
            <a:spLocks noGrp="1"/>
          </p:cNvSpPr>
          <p:nvPr>
            <p:ph type="title"/>
          </p:nvPr>
        </p:nvSpPr>
        <p:spPr>
          <a:xfrm>
            <a:off x="838200" y="365125"/>
            <a:ext cx="10515600" cy="1325563"/>
          </a:xfrm>
        </p:spPr>
        <p:txBody>
          <a:bodyPr>
            <a:normAutofit/>
          </a:bodyPr>
          <a:lstStyle/>
          <a:p>
            <a:r>
              <a:rPr lang="en-US" sz="5400" b="1" i="0">
                <a:effectLst/>
                <a:latin typeface="Söhne"/>
              </a:rPr>
              <a:t>Data Exploration</a:t>
            </a:r>
            <a:endParaRPr lang="en-US" sz="5400"/>
          </a:p>
        </p:txBody>
      </p:sp>
      <p:sp>
        <p:nvSpPr>
          <p:cNvPr id="2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BCCFE2F-1EA1-F1B8-37D8-2F4BA4404530}"/>
              </a:ext>
            </a:extLst>
          </p:cNvPr>
          <p:cNvPicPr>
            <a:picLocks noChangeAspect="1"/>
          </p:cNvPicPr>
          <p:nvPr/>
        </p:nvPicPr>
        <p:blipFill rotWithShape="1">
          <a:blip r:embed="rId2">
            <a:extLst>
              <a:ext uri="{28A0092B-C50C-407E-A947-70E740481C1C}">
                <a14:useLocalDpi xmlns:a14="http://schemas.microsoft.com/office/drawing/2010/main" val="0"/>
              </a:ext>
            </a:extLst>
          </a:blip>
          <a:srcRect b="59992"/>
          <a:stretch/>
        </p:blipFill>
        <p:spPr>
          <a:xfrm>
            <a:off x="1370857" y="2161718"/>
            <a:ext cx="7793459" cy="1127761"/>
          </a:xfrm>
          <a:prstGeom prst="rect">
            <a:avLst/>
          </a:prstGeom>
        </p:spPr>
      </p:pic>
      <p:sp>
        <p:nvSpPr>
          <p:cNvPr id="7" name="Rectangle 1">
            <a:extLst>
              <a:ext uri="{FF2B5EF4-FFF2-40B4-BE49-F238E27FC236}">
                <a16:creationId xmlns:a16="http://schemas.microsoft.com/office/drawing/2014/main" id="{B5FCC37F-0817-0FD8-AB01-2FD38A63551D}"/>
              </a:ext>
            </a:extLst>
          </p:cNvPr>
          <p:cNvSpPr>
            <a:spLocks noChangeArrowheads="1"/>
          </p:cNvSpPr>
          <p:nvPr/>
        </p:nvSpPr>
        <p:spPr bwMode="auto">
          <a:xfrm>
            <a:off x="1264871" y="3295001"/>
            <a:ext cx="779345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defTabSz="676656">
              <a:buFont typeface="Arial" panose="020B0604020202020204" pitchFamily="34" charset="0"/>
              <a:buChar char="•"/>
            </a:pPr>
            <a:r>
              <a:rPr lang="en-US" altLang="en-US" sz="2000" b="1" kern="1200" dirty="0">
                <a:solidFill>
                  <a:schemeClr val="tx1"/>
                </a:solidFill>
                <a:latin typeface="Söhne Mono"/>
                <a:ea typeface="+mn-ea"/>
                <a:cs typeface="+mn-cs"/>
              </a:rPr>
              <a:t>data = </a:t>
            </a:r>
            <a:r>
              <a:rPr lang="en-US" altLang="en-US" sz="2000" b="1" kern="1200" dirty="0" err="1">
                <a:solidFill>
                  <a:schemeClr val="tx1"/>
                </a:solidFill>
                <a:latin typeface="Söhne Mono"/>
                <a:ea typeface="+mn-ea"/>
                <a:cs typeface="+mn-cs"/>
              </a:rPr>
              <a:t>pd.read_csv</a:t>
            </a:r>
            <a:r>
              <a:rPr lang="en-US" altLang="en-US" sz="2000" b="1" kern="1200" dirty="0">
                <a:solidFill>
                  <a:schemeClr val="tx1"/>
                </a:solidFill>
                <a:latin typeface="Söhne Mono"/>
                <a:ea typeface="+mn-ea"/>
                <a:cs typeface="+mn-cs"/>
              </a:rPr>
              <a:t>("Customer Segmentation.csv")</a:t>
            </a:r>
            <a:r>
              <a:rPr lang="en-US" altLang="en-US" sz="2000" kern="1200" dirty="0">
                <a:solidFill>
                  <a:srgbClr val="374151"/>
                </a:solidFill>
                <a:latin typeface="Söhne"/>
                <a:ea typeface="+mn-ea"/>
                <a:cs typeface="+mn-cs"/>
              </a:rPr>
              <a:t>: </a:t>
            </a:r>
            <a:r>
              <a:rPr lang="en-US" altLang="en-US" sz="1600" kern="1200" dirty="0">
                <a:solidFill>
                  <a:srgbClr val="374151"/>
                </a:solidFill>
                <a:latin typeface="Söhne"/>
                <a:ea typeface="+mn-ea"/>
                <a:cs typeface="+mn-cs"/>
              </a:rPr>
              <a:t>The </a:t>
            </a:r>
            <a:r>
              <a:rPr lang="en-US" altLang="en-US" sz="1600" b="1" kern="1200" dirty="0" err="1">
                <a:solidFill>
                  <a:schemeClr val="tx1"/>
                </a:solidFill>
                <a:latin typeface="Söhne Mono"/>
                <a:ea typeface="+mn-ea"/>
                <a:cs typeface="+mn-cs"/>
              </a:rPr>
              <a:t>pd.read_csv</a:t>
            </a:r>
            <a:r>
              <a:rPr lang="en-US" altLang="en-US" sz="1600" b="1" kern="1200" dirty="0">
                <a:solidFill>
                  <a:schemeClr val="tx1"/>
                </a:solidFill>
                <a:latin typeface="Söhne Mono"/>
                <a:ea typeface="+mn-ea"/>
                <a:cs typeface="+mn-cs"/>
              </a:rPr>
              <a:t>()</a:t>
            </a:r>
            <a:r>
              <a:rPr lang="en-US" altLang="en-US" sz="1600" kern="1200" dirty="0">
                <a:solidFill>
                  <a:srgbClr val="374151"/>
                </a:solidFill>
                <a:latin typeface="Söhne"/>
                <a:ea typeface="+mn-ea"/>
                <a:cs typeface="+mn-cs"/>
              </a:rPr>
              <a:t> function is used to read a CSV file and create a </a:t>
            </a:r>
            <a:r>
              <a:rPr lang="en-US" altLang="en-US" sz="1600" kern="1200" dirty="0" err="1">
                <a:solidFill>
                  <a:srgbClr val="374151"/>
                </a:solidFill>
                <a:latin typeface="Söhne"/>
                <a:ea typeface="+mn-ea"/>
                <a:cs typeface="+mn-cs"/>
              </a:rPr>
              <a:t>DataFrame</a:t>
            </a:r>
            <a:r>
              <a:rPr lang="en-US" altLang="en-US" sz="1600" kern="1200" dirty="0">
                <a:solidFill>
                  <a:srgbClr val="374151"/>
                </a:solidFill>
                <a:latin typeface="Söhne"/>
                <a:ea typeface="+mn-ea"/>
                <a:cs typeface="+mn-cs"/>
              </a:rPr>
              <a:t> named 'data' with the contents of the CSV file.</a:t>
            </a:r>
            <a:r>
              <a:rPr lang="en-US" altLang="en-US" sz="1600" kern="1200" dirty="0">
                <a:solidFill>
                  <a:schemeClr val="tx1"/>
                </a:solidFill>
                <a:latin typeface="Arial" panose="020B0604020202020204" pitchFamily="34" charset="0"/>
                <a:ea typeface="+mn-ea"/>
                <a:cs typeface="+mn-cs"/>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7E2B415-EAC7-EBA5-4576-78974F314AC9}"/>
              </a:ext>
            </a:extLst>
          </p:cNvPr>
          <p:cNvSpPr>
            <a:spLocks noChangeArrowheads="1"/>
          </p:cNvSpPr>
          <p:nvPr/>
        </p:nvSpPr>
        <p:spPr bwMode="auto">
          <a:xfrm>
            <a:off x="1264871" y="3982219"/>
            <a:ext cx="77934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defTabSz="676656">
              <a:buFont typeface="Arial" panose="020B0604020202020204" pitchFamily="34" charset="0"/>
              <a:buChar char="•"/>
            </a:pPr>
            <a:r>
              <a:rPr lang="en-US" altLang="en-US" sz="2000" b="1" kern="1200" dirty="0">
                <a:solidFill>
                  <a:schemeClr val="tx1"/>
                </a:solidFill>
                <a:latin typeface="Söhne Mono"/>
                <a:ea typeface="+mn-ea"/>
                <a:cs typeface="+mn-cs"/>
              </a:rPr>
              <a:t>data.info()</a:t>
            </a:r>
            <a:r>
              <a:rPr lang="en-US" altLang="en-US" sz="2000" kern="1200" dirty="0">
                <a:solidFill>
                  <a:srgbClr val="374151"/>
                </a:solidFill>
                <a:latin typeface="Söhne"/>
                <a:ea typeface="+mn-ea"/>
                <a:cs typeface="+mn-cs"/>
              </a:rPr>
              <a:t> </a:t>
            </a:r>
            <a:r>
              <a:rPr lang="en-US" altLang="en-US" sz="1600" kern="1200" dirty="0">
                <a:solidFill>
                  <a:srgbClr val="374151"/>
                </a:solidFill>
                <a:latin typeface="Söhne"/>
                <a:ea typeface="+mn-ea"/>
                <a:cs typeface="+mn-cs"/>
              </a:rPr>
              <a:t>method in pandas is used to print a concise summary of a </a:t>
            </a:r>
            <a:r>
              <a:rPr lang="en-US" altLang="en-US" sz="1600" kern="1200" dirty="0" err="1">
                <a:solidFill>
                  <a:srgbClr val="374151"/>
                </a:solidFill>
                <a:latin typeface="Söhne"/>
                <a:ea typeface="+mn-ea"/>
                <a:cs typeface="+mn-cs"/>
              </a:rPr>
              <a:t>DataFrame</a:t>
            </a:r>
            <a:r>
              <a:rPr lang="en-US" altLang="en-US" sz="1600" kern="1200" dirty="0">
                <a:solidFill>
                  <a:srgbClr val="374151"/>
                </a:solidFill>
                <a:latin typeface="Söhne"/>
                <a:ea typeface="+mn-ea"/>
                <a:cs typeface="+mn-cs"/>
              </a:rPr>
              <a:t>, including information about the data types, non-null values, and memory usage.</a:t>
            </a:r>
            <a:r>
              <a:rPr lang="en-US" altLang="en-US" sz="1600" kern="1200" dirty="0">
                <a:solidFill>
                  <a:schemeClr val="tx1"/>
                </a:solidFill>
                <a:latin typeface="Arial" panose="020B0604020202020204" pitchFamily="34" charset="0"/>
                <a:ea typeface="+mn-ea"/>
                <a:cs typeface="+mn-cs"/>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C06D097-250C-8777-4FFE-24980FB1D135}"/>
              </a:ext>
            </a:extLst>
          </p:cNvPr>
          <p:cNvSpPr txBox="1"/>
          <p:nvPr/>
        </p:nvSpPr>
        <p:spPr>
          <a:xfrm>
            <a:off x="1264871" y="4652510"/>
            <a:ext cx="9662258" cy="1600438"/>
          </a:xfrm>
          <a:prstGeom prst="rect">
            <a:avLst/>
          </a:prstGeom>
          <a:noFill/>
        </p:spPr>
        <p:txBody>
          <a:bodyPr wrap="square">
            <a:spAutoFit/>
          </a:bodyPr>
          <a:lstStyle/>
          <a:p>
            <a:pPr marL="342900" indent="-342900">
              <a:lnSpc>
                <a:spcPct val="100000"/>
              </a:lnSpc>
              <a:buFont typeface="Arial" panose="020B0604020202020204" pitchFamily="34" charset="0"/>
              <a:buChar char="•"/>
            </a:pPr>
            <a:r>
              <a:rPr kumimoji="0" lang="en-US" altLang="en-US" sz="2000" b="1" i="0" u="none" strike="noStrike" cap="none" normalizeH="0" baseline="0" dirty="0" err="1">
                <a:ln>
                  <a:noFill/>
                </a:ln>
                <a:solidFill>
                  <a:schemeClr val="tx1"/>
                </a:solidFill>
                <a:effectLst/>
                <a:latin typeface="Söhne Mono"/>
              </a:rPr>
              <a:t>data.describe</a:t>
            </a:r>
            <a:r>
              <a:rPr kumimoji="0" lang="en-US" altLang="en-US" sz="2000" b="1" i="0" u="none" strike="noStrike" cap="none" normalizeH="0" baseline="0" dirty="0">
                <a:ln>
                  <a:noFill/>
                </a:ln>
                <a:solidFill>
                  <a:schemeClr val="tx1"/>
                </a:solidFill>
                <a:effectLst/>
                <a:latin typeface="Söhne Mono"/>
              </a:rPr>
              <a:t>()</a:t>
            </a:r>
            <a:r>
              <a:rPr kumimoji="0" lang="en-US" altLang="en-US" sz="2000" b="1" i="0" u="none" strike="noStrike" cap="none" normalizeH="0" baseline="0" dirty="0">
                <a:ln>
                  <a:noFill/>
                </a:ln>
                <a:solidFill>
                  <a:srgbClr val="374151"/>
                </a:solidFill>
                <a:effectLst/>
                <a:latin typeface="Söhne"/>
              </a:rPr>
              <a:t> </a:t>
            </a:r>
            <a:r>
              <a:rPr kumimoji="0" lang="en-US" altLang="en-US" sz="1600" b="0" i="0" u="none" strike="noStrike" cap="none" normalizeH="0" baseline="0" dirty="0">
                <a:ln>
                  <a:noFill/>
                </a:ln>
                <a:effectLst/>
                <a:latin typeface="Söhne"/>
              </a:rPr>
              <a:t>method in pandas is used to generate descriptive statistics of a </a:t>
            </a:r>
            <a:r>
              <a:rPr kumimoji="0" lang="en-US" altLang="en-US" sz="1600" b="0" i="0" u="none" strike="noStrike" cap="none" normalizeH="0" baseline="0" dirty="0" err="1">
                <a:ln>
                  <a:noFill/>
                </a:ln>
                <a:effectLst/>
                <a:latin typeface="Söhne"/>
              </a:rPr>
              <a:t>DataFrame</a:t>
            </a:r>
            <a:r>
              <a:rPr kumimoji="0" lang="en-US" altLang="en-US" sz="1600" b="0" i="0" u="none" strike="noStrike" cap="none" normalizeH="0" baseline="0" dirty="0">
                <a:ln>
                  <a:noFill/>
                </a:ln>
                <a:effectLst/>
              </a:rPr>
              <a:t> </a:t>
            </a:r>
          </a:p>
          <a:p>
            <a:pPr marL="342900" indent="-342900">
              <a:lnSpc>
                <a:spcPct val="100000"/>
              </a:lnSpc>
              <a:buFont typeface="Arial" panose="020B0604020202020204" pitchFamily="34" charset="0"/>
              <a:buChar char="•"/>
            </a:pPr>
            <a:r>
              <a:rPr lang="en-US" sz="2000" b="1" i="0" dirty="0">
                <a:effectLst/>
                <a:latin typeface="Söhne Mono"/>
              </a:rPr>
              <a:t>for col in </a:t>
            </a:r>
            <a:r>
              <a:rPr lang="en-US" sz="2000" b="1" i="0" dirty="0" err="1">
                <a:effectLst/>
                <a:latin typeface="Söhne Mono"/>
              </a:rPr>
              <a:t>data.select_dtypes</a:t>
            </a:r>
            <a:r>
              <a:rPr lang="en-US" sz="2000" b="1" i="0" dirty="0">
                <a:effectLst/>
                <a:latin typeface="Söhne Mono"/>
              </a:rPr>
              <a:t>(include=['object']).columns: print(</a:t>
            </a:r>
            <a:r>
              <a:rPr lang="en-US" sz="2000" b="1" i="0" dirty="0" err="1">
                <a:effectLst/>
                <a:latin typeface="Söhne Mono"/>
              </a:rPr>
              <a:t>f'Unique</a:t>
            </a:r>
            <a:r>
              <a:rPr lang="en-US" sz="2000" b="1" i="0" dirty="0">
                <a:effectLst/>
                <a:latin typeface="Söhne Mono"/>
              </a:rPr>
              <a:t> values in {col}: {data[col].unique()}’) </a:t>
            </a:r>
            <a:r>
              <a:rPr lang="en-US" sz="2000" i="0" dirty="0">
                <a:effectLst/>
                <a:latin typeface="Söhne Mono"/>
              </a:rPr>
              <a:t>,</a:t>
            </a:r>
            <a:r>
              <a:rPr lang="en-US" sz="1400" b="0" i="0" dirty="0">
                <a:solidFill>
                  <a:srgbClr val="374151"/>
                </a:solidFill>
                <a:effectLst/>
                <a:latin typeface="Söhne"/>
              </a:rPr>
              <a:t> </a:t>
            </a:r>
            <a:r>
              <a:rPr lang="en-US" sz="1800" b="0" i="0" dirty="0">
                <a:solidFill>
                  <a:srgbClr val="374151"/>
                </a:solidFill>
                <a:effectLst/>
                <a:latin typeface="Söhne"/>
              </a:rPr>
              <a:t>the code assumes that the columns with data type 'object' are categorical columns, and it prints the unique values for each of these columns in the </a:t>
            </a:r>
            <a:r>
              <a:rPr lang="en-US" sz="1800" b="0" i="0" dirty="0" err="1">
                <a:solidFill>
                  <a:srgbClr val="374151"/>
                </a:solidFill>
                <a:effectLst/>
                <a:latin typeface="Söhne"/>
              </a:rPr>
              <a:t>DataFrame</a:t>
            </a:r>
            <a:r>
              <a:rPr lang="en-US" sz="1800" b="0" i="0" dirty="0">
                <a:solidFill>
                  <a:srgbClr val="374151"/>
                </a:solidFill>
                <a:effectLst/>
                <a:latin typeface="Söhne"/>
              </a:rPr>
              <a:t>.</a:t>
            </a:r>
            <a:endParaRPr kumimoji="0" lang="en-US" altLang="en-US" sz="1800" b="1" i="0" u="none" strike="noStrike" cap="none" normalizeH="0" baseline="0" dirty="0">
              <a:ln>
                <a:noFill/>
              </a:ln>
              <a:effectLst/>
            </a:endParaRPr>
          </a:p>
          <a:p>
            <a:pPr marL="342900" indent="-342900">
              <a:lnSpc>
                <a:spcPct val="100000"/>
              </a:lnSpc>
              <a:buFont typeface="Arial" panose="020B0604020202020204" pitchFamily="34" charset="0"/>
              <a:buChar char="•"/>
            </a:pPr>
            <a:r>
              <a:rPr lang="en-US" sz="2000" b="1" i="0" dirty="0">
                <a:solidFill>
                  <a:srgbClr val="0F0F0F"/>
                </a:solidFill>
                <a:effectLst/>
                <a:latin typeface="Söhne"/>
              </a:rPr>
              <a:t>(</a:t>
            </a:r>
            <a:r>
              <a:rPr lang="en-US" sz="2000" b="1" i="0" dirty="0" err="1">
                <a:solidFill>
                  <a:srgbClr val="0F0F0F"/>
                </a:solidFill>
                <a:effectLst/>
                <a:latin typeface="Söhne"/>
              </a:rPr>
              <a:t>data.isnull</a:t>
            </a:r>
            <a:r>
              <a:rPr lang="en-US" sz="2000" b="1" i="0" dirty="0">
                <a:solidFill>
                  <a:srgbClr val="0F0F0F"/>
                </a:solidFill>
                <a:effectLst/>
                <a:latin typeface="Söhne"/>
              </a:rPr>
              <a:t>().sum()) </a:t>
            </a:r>
            <a:r>
              <a:rPr lang="en-US" sz="2000" i="0" dirty="0">
                <a:solidFill>
                  <a:srgbClr val="0F0F0F"/>
                </a:solidFill>
                <a:effectLst/>
                <a:latin typeface="Söhne"/>
              </a:rPr>
              <a:t>,</a:t>
            </a:r>
            <a:r>
              <a:rPr lang="en-US" sz="1400" b="0" i="0" dirty="0">
                <a:solidFill>
                  <a:srgbClr val="374151"/>
                </a:solidFill>
                <a:effectLst/>
                <a:latin typeface="Söhne"/>
              </a:rPr>
              <a:t> </a:t>
            </a:r>
            <a:r>
              <a:rPr lang="en-US" sz="1600" b="0" i="0" dirty="0">
                <a:solidFill>
                  <a:srgbClr val="374151"/>
                </a:solidFill>
                <a:effectLst/>
                <a:latin typeface="Söhne"/>
              </a:rPr>
              <a:t>used to count the number of missing values in each column of a pandas </a:t>
            </a:r>
            <a:r>
              <a:rPr lang="en-US" sz="1600" b="0" i="0" dirty="0" err="1">
                <a:solidFill>
                  <a:srgbClr val="374151"/>
                </a:solidFill>
                <a:effectLst/>
                <a:latin typeface="Söhne"/>
              </a:rPr>
              <a:t>DataFrame</a:t>
            </a:r>
            <a:r>
              <a:rPr lang="en-US" sz="1600" b="0" i="0" dirty="0">
                <a:solidFill>
                  <a:srgbClr val="374151"/>
                </a:solidFill>
                <a:effectLst/>
                <a:latin typeface="Söhne"/>
              </a:rPr>
              <a:t>. </a:t>
            </a:r>
            <a:endParaRPr kumimoji="0" lang="en-US" altLang="en-US" sz="1600" b="1" i="0" u="none" strike="noStrike" cap="none" normalizeH="0" baseline="0" dirty="0">
              <a:ln>
                <a:noFill/>
              </a:ln>
              <a:effectLst/>
            </a:endParaRPr>
          </a:p>
        </p:txBody>
      </p:sp>
    </p:spTree>
    <p:extLst>
      <p:ext uri="{BB962C8B-B14F-4D97-AF65-F5344CB8AC3E}">
        <p14:creationId xmlns:p14="http://schemas.microsoft.com/office/powerpoint/2010/main" val="286346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9F390-B81F-E392-1E3E-A38C2E6607B9}"/>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b="1" dirty="0"/>
              <a:t>D</a:t>
            </a:r>
            <a:r>
              <a:rPr lang="en-US" sz="3600" b="1" i="0" dirty="0">
                <a:effectLst/>
              </a:rPr>
              <a:t>ata visualization</a:t>
            </a:r>
            <a:endParaRPr lang="en-US" sz="3600" dirty="0"/>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omputer&#10;&#10;Description automatically generated">
            <a:extLst>
              <a:ext uri="{FF2B5EF4-FFF2-40B4-BE49-F238E27FC236}">
                <a16:creationId xmlns:a16="http://schemas.microsoft.com/office/drawing/2014/main" id="{104E69F1-8998-0581-EC93-89FB5228D22A}"/>
              </a:ext>
            </a:extLst>
          </p:cNvPr>
          <p:cNvPicPr>
            <a:picLocks noChangeAspect="1"/>
          </p:cNvPicPr>
          <p:nvPr/>
        </p:nvPicPr>
        <p:blipFill rotWithShape="1">
          <a:blip r:embed="rId2">
            <a:extLst>
              <a:ext uri="{28A0092B-C50C-407E-A947-70E740481C1C}">
                <a14:useLocalDpi xmlns:a14="http://schemas.microsoft.com/office/drawing/2010/main" val="0"/>
              </a:ext>
            </a:extLst>
          </a:blip>
          <a:srcRect l="4069" t="29362" r="47739" b="8653"/>
          <a:stretch/>
        </p:blipFill>
        <p:spPr>
          <a:xfrm>
            <a:off x="549058" y="2229378"/>
            <a:ext cx="5431536" cy="3929674"/>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F505D2D0-789E-351D-C558-EFD4A3D39A5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402" t="26133" r="50000" b="13357"/>
          <a:stretch/>
        </p:blipFill>
        <p:spPr>
          <a:xfrm>
            <a:off x="6211408" y="2205506"/>
            <a:ext cx="5431536" cy="3967390"/>
          </a:xfrm>
          <a:prstGeom prst="rect">
            <a:avLst/>
          </a:prstGeom>
        </p:spPr>
      </p:pic>
    </p:spTree>
    <p:extLst>
      <p:ext uri="{BB962C8B-B14F-4D97-AF65-F5344CB8AC3E}">
        <p14:creationId xmlns:p14="http://schemas.microsoft.com/office/powerpoint/2010/main" val="141585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AF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3443CF5F-9D1F-CEC4-39D3-1D78549A2C9F}"/>
              </a:ext>
            </a:extLst>
          </p:cNvPr>
          <p:cNvPicPr>
            <a:picLocks noChangeAspect="1"/>
          </p:cNvPicPr>
          <p:nvPr/>
        </p:nvPicPr>
        <p:blipFill rotWithShape="1">
          <a:blip r:embed="rId2">
            <a:extLst>
              <a:ext uri="{28A0092B-C50C-407E-A947-70E740481C1C}">
                <a14:useLocalDpi xmlns:a14="http://schemas.microsoft.com/office/drawing/2010/main" val="0"/>
              </a:ext>
            </a:extLst>
          </a:blip>
          <a:srcRect l="2473" t="24255" r="69681" b="8652"/>
          <a:stretch/>
        </p:blipFill>
        <p:spPr>
          <a:xfrm>
            <a:off x="1636701" y="643467"/>
            <a:ext cx="1826640" cy="2475653"/>
          </a:xfrm>
          <a:prstGeom prst="rect">
            <a:avLst/>
          </a:prstGeom>
        </p:spPr>
      </p:pic>
      <p:sp>
        <p:nvSpPr>
          <p:cNvPr id="18" name="Rectangle 17">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AF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1C4B2D4B-1CFE-522D-3CFE-589FD3D950EB}"/>
              </a:ext>
            </a:extLst>
          </p:cNvPr>
          <p:cNvPicPr>
            <a:picLocks noChangeAspect="1"/>
          </p:cNvPicPr>
          <p:nvPr/>
        </p:nvPicPr>
        <p:blipFill rotWithShape="1">
          <a:blip r:embed="rId3">
            <a:extLst>
              <a:ext uri="{28A0092B-C50C-407E-A947-70E740481C1C}">
                <a14:useLocalDpi xmlns:a14="http://schemas.microsoft.com/office/drawing/2010/main" val="0"/>
              </a:ext>
            </a:extLst>
          </a:blip>
          <a:srcRect l="3971" t="30071" r="62101" b="15887"/>
          <a:stretch/>
        </p:blipFill>
        <p:spPr>
          <a:xfrm>
            <a:off x="622549" y="3899806"/>
            <a:ext cx="3854945" cy="2168406"/>
          </a:xfrm>
          <a:prstGeom prst="rect">
            <a:avLst/>
          </a:prstGeom>
        </p:spPr>
      </p:pic>
      <p:sp>
        <p:nvSpPr>
          <p:cNvPr id="20" name="Rectangle 19">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2108C9B8-CF71-3FA2-58F2-CB6901A642C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4144" t="23100" r="57000" b="16990"/>
          <a:stretch/>
        </p:blipFill>
        <p:spPr>
          <a:xfrm>
            <a:off x="5144764" y="656331"/>
            <a:ext cx="6410084" cy="5559397"/>
          </a:xfrm>
          <a:prstGeom prst="rect">
            <a:avLst/>
          </a:prstGeom>
        </p:spPr>
      </p:pic>
    </p:spTree>
    <p:extLst>
      <p:ext uri="{BB962C8B-B14F-4D97-AF65-F5344CB8AC3E}">
        <p14:creationId xmlns:p14="http://schemas.microsoft.com/office/powerpoint/2010/main" val="339018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D54AB-6276-FDCC-41C1-65F2FAAD91CA}"/>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Data Preprocessing</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8F5CF5-4A72-868A-2F5B-A1D0B3B8F172}"/>
              </a:ext>
            </a:extLst>
          </p:cNvPr>
          <p:cNvSpPr>
            <a:spLocks noGrp="1"/>
          </p:cNvSpPr>
          <p:nvPr>
            <p:ph idx="1"/>
          </p:nvPr>
        </p:nvSpPr>
        <p:spPr>
          <a:xfrm>
            <a:off x="793660" y="2599509"/>
            <a:ext cx="10143668" cy="3435531"/>
          </a:xfrm>
        </p:spPr>
        <p:txBody>
          <a:bodyPr anchor="ctr">
            <a:normAutofit/>
          </a:bodyPr>
          <a:lstStyle/>
          <a:p>
            <a:r>
              <a:rPr lang="en-US" sz="1300" b="1" i="0">
                <a:effectLst/>
                <a:latin typeface="Söhne"/>
              </a:rPr>
              <a:t>data = data.drop(['Unnamed: 0', 'ID'], axis=1) </a:t>
            </a:r>
            <a:r>
              <a:rPr lang="en-US" sz="1300" i="0">
                <a:effectLst/>
                <a:latin typeface="Söhne"/>
              </a:rPr>
              <a:t>,</a:t>
            </a:r>
            <a:r>
              <a:rPr lang="en-US" sz="1300" b="0" i="0">
                <a:effectLst/>
                <a:latin typeface="Söhne"/>
              </a:rPr>
              <a:t> removing unnecessary columns</a:t>
            </a:r>
          </a:p>
          <a:p>
            <a:r>
              <a:rPr lang="en-US" sz="1300" b="1" i="0">
                <a:effectLst/>
                <a:latin typeface="Söhne"/>
              </a:rPr>
              <a:t>data['Work_Experience'].fillna(data['Work_Experience'].mean(), inplace=True) </a:t>
            </a:r>
            <a:r>
              <a:rPr lang="en-US" sz="1300" i="0">
                <a:effectLst/>
                <a:latin typeface="Söhne"/>
              </a:rPr>
              <a:t>,</a:t>
            </a:r>
            <a:r>
              <a:rPr lang="en-US" sz="1300" b="0" i="0">
                <a:effectLst/>
                <a:latin typeface="Söhne"/>
              </a:rPr>
              <a:t> fills missing values in the 'Work_Experience' column with the mean of the non-missing values in that column</a:t>
            </a:r>
            <a:r>
              <a:rPr lang="en-US" sz="1300" i="0">
                <a:effectLst/>
                <a:latin typeface="Söhne"/>
              </a:rPr>
              <a:t>.</a:t>
            </a:r>
          </a:p>
          <a:p>
            <a:r>
              <a:rPr lang="en-US" sz="1300" b="1" i="0">
                <a:effectLst/>
                <a:latin typeface="Söhne"/>
              </a:rPr>
              <a:t>data.dropna(inplace = True) </a:t>
            </a:r>
            <a:r>
              <a:rPr lang="en-US" sz="1300" i="0">
                <a:effectLst/>
                <a:latin typeface="Söhne"/>
              </a:rPr>
              <a:t>,</a:t>
            </a:r>
            <a:r>
              <a:rPr lang="en-US" sz="1300" b="0" i="0">
                <a:effectLst/>
                <a:latin typeface="Söhne"/>
              </a:rPr>
              <a:t> drops rows with any missing values from the 'data' DataFrame</a:t>
            </a:r>
          </a:p>
          <a:p>
            <a:r>
              <a:rPr lang="en-US" sz="1300" b="1" i="0">
                <a:effectLst/>
                <a:latin typeface="Söhne"/>
              </a:rPr>
              <a:t>data = data.drop('Segmentation', axis=1) </a:t>
            </a:r>
            <a:r>
              <a:rPr lang="en-US" sz="1300" i="0">
                <a:effectLst/>
                <a:latin typeface="Söhne"/>
              </a:rPr>
              <a:t>,drop this column because </a:t>
            </a:r>
            <a:r>
              <a:rPr lang="en-US" sz="1300">
                <a:latin typeface="Söhne"/>
              </a:rPr>
              <a:t>it is the target</a:t>
            </a:r>
          </a:p>
          <a:p>
            <a:r>
              <a:rPr lang="en-US" sz="1300" b="1" i="0">
                <a:effectLst/>
                <a:latin typeface="Söhne"/>
              </a:rPr>
              <a:t>label_encoder = LabelEncoder()</a:t>
            </a:r>
            <a:r>
              <a:rPr lang="en-US" sz="1300" b="0" i="0">
                <a:effectLst/>
                <a:latin typeface="Söhne"/>
              </a:rPr>
              <a:t> ,encode categorical labels with numerical values</a:t>
            </a:r>
            <a:endParaRPr lang="en-US" sz="1300" b="1" i="0">
              <a:effectLst/>
              <a:latin typeface="Söhne"/>
            </a:endParaRPr>
          </a:p>
          <a:p>
            <a:r>
              <a:rPr lang="en-US" sz="1300" b="1" i="0">
                <a:effectLst/>
                <a:latin typeface="Söhne"/>
              </a:rPr>
              <a:t>for col in data.select_dtypes(include=['object']).columns: data[col] =label_encoder.fit_transform(data[col]) </a:t>
            </a:r>
            <a:r>
              <a:rPr lang="en-US" sz="1300" b="0" i="0">
                <a:effectLst/>
                <a:latin typeface="Söhne"/>
              </a:rPr>
              <a:t>convert categorical data into a format that can be used by machine learning algorithms. Label encoding assigns a unique integer to each category in a column.</a:t>
            </a:r>
          </a:p>
          <a:p>
            <a:r>
              <a:rPr lang="en-US" sz="1300" b="1" i="0">
                <a:effectLst/>
                <a:latin typeface="Söhne"/>
              </a:rPr>
              <a:t>scaler = StandardScaler() ,</a:t>
            </a:r>
            <a:r>
              <a:rPr lang="en-US" sz="1300" b="0" i="0">
                <a:effectLst/>
                <a:latin typeface="Söhne"/>
              </a:rPr>
              <a:t> to standardize (scale) numerical columns in the DataFrame</a:t>
            </a:r>
            <a:endParaRPr lang="en-US" sz="1300" b="1" i="0">
              <a:effectLst/>
              <a:latin typeface="Söhne"/>
            </a:endParaRPr>
          </a:p>
          <a:p>
            <a:r>
              <a:rPr lang="en-US" sz="1300" b="1" i="0">
                <a:effectLst/>
                <a:latin typeface="Söhne"/>
              </a:rPr>
              <a:t>numerical_cols = data.select_dtypes(include=['float64', 'int64']).columns data[numerical_cols] = scaler.fit_transform(data[numerical_cols])</a:t>
            </a:r>
            <a:r>
              <a:rPr lang="en-US" sz="1300" b="0" i="0">
                <a:effectLst/>
                <a:latin typeface="Söhne"/>
              </a:rPr>
              <a:t> ensures that each feature contributes approximately equally to the model's learning process</a:t>
            </a:r>
          </a:p>
          <a:p>
            <a:r>
              <a:rPr lang="en-US" sz="1300" b="1" i="0">
                <a:effectLst/>
                <a:latin typeface="Söhne"/>
              </a:rPr>
              <a:t>data_scaled = pd.DataFrame(scaler.fit_transform(data), columns = data.columns)</a:t>
            </a:r>
            <a:r>
              <a:rPr lang="en-US" sz="1300" b="0" i="0">
                <a:effectLst/>
                <a:latin typeface="Söhne"/>
              </a:rPr>
              <a:t> to create a version of the data where all numerical features have a mean of 0 and a standard deviation of 1.</a:t>
            </a:r>
            <a:endParaRPr lang="en-US" sz="1300" b="1">
              <a:latin typeface="Söhne"/>
            </a:endParaRPr>
          </a:p>
          <a:p>
            <a:pPr marL="0" indent="0">
              <a:buNone/>
            </a:pPr>
            <a:endParaRPr lang="en-US" sz="1300" b="1"/>
          </a:p>
          <a:p>
            <a:endParaRPr lang="en-US" sz="1300" i="0">
              <a:effectLst/>
              <a:latin typeface="Söhne"/>
            </a:endParaRPr>
          </a:p>
        </p:txBody>
      </p:sp>
    </p:spTree>
    <p:extLst>
      <p:ext uri="{BB962C8B-B14F-4D97-AF65-F5344CB8AC3E}">
        <p14:creationId xmlns:p14="http://schemas.microsoft.com/office/powerpoint/2010/main" val="2389153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1492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vt:lpstr>
      <vt:lpstr>Söhne</vt:lpstr>
      <vt:lpstr>Söhne Mono</vt:lpstr>
      <vt:lpstr>Office Theme</vt:lpstr>
      <vt:lpstr>Customer</vt:lpstr>
      <vt:lpstr>Steps for this data:</vt:lpstr>
      <vt:lpstr>What is dataset about?</vt:lpstr>
      <vt:lpstr>Describe the columns:</vt:lpstr>
      <vt:lpstr>Important libraries</vt:lpstr>
      <vt:lpstr>Data Exploration</vt:lpstr>
      <vt:lpstr>Data visualization</vt:lpstr>
      <vt:lpstr>PowerPoint Presentation</vt:lpstr>
      <vt:lpstr>Data Preprocessing</vt:lpstr>
      <vt:lpstr>Clustering</vt:lpstr>
      <vt:lpstr>Evaluating model</vt:lpstr>
      <vt:lpstr>Visualization model </vt:lpstr>
      <vt:lpstr>Refinement and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dc:title>
  <dc:creator>ميرنا حاتم عبد الفتاح صبرى عبد التواب</dc:creator>
  <cp:lastModifiedBy>ميرنا حاتم عبد الفتاح صبرى عبد التواب</cp:lastModifiedBy>
  <cp:revision>2</cp:revision>
  <dcterms:created xsi:type="dcterms:W3CDTF">2023-12-02T22:19:09Z</dcterms:created>
  <dcterms:modified xsi:type="dcterms:W3CDTF">2023-12-13T02:38:43Z</dcterms:modified>
</cp:coreProperties>
</file>