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09" r:id="rId3"/>
    <p:sldId id="272" r:id="rId4"/>
    <p:sldId id="260" r:id="rId5"/>
    <p:sldId id="273" r:id="rId6"/>
    <p:sldId id="265" r:id="rId7"/>
    <p:sldId id="266" r:id="rId8"/>
    <p:sldId id="264" r:id="rId9"/>
    <p:sldId id="283" r:id="rId10"/>
    <p:sldId id="267" r:id="rId11"/>
    <p:sldId id="294" r:id="rId12"/>
    <p:sldId id="310" r:id="rId13"/>
    <p:sldId id="342" r:id="rId14"/>
    <p:sldId id="335" r:id="rId15"/>
    <p:sldId id="336" r:id="rId16"/>
    <p:sldId id="343" r:id="rId17"/>
    <p:sldId id="351" r:id="rId18"/>
    <p:sldId id="344" r:id="rId19"/>
    <p:sldId id="312" r:id="rId20"/>
    <p:sldId id="337" r:id="rId21"/>
    <p:sldId id="333" r:id="rId22"/>
    <p:sldId id="338" r:id="rId23"/>
    <p:sldId id="341" r:id="rId24"/>
    <p:sldId id="339" r:id="rId25"/>
    <p:sldId id="340" r:id="rId26"/>
    <p:sldId id="314" r:id="rId27"/>
    <p:sldId id="30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714" autoAdjust="0"/>
  </p:normalViewPr>
  <p:slideViewPr>
    <p:cSldViewPr>
      <p:cViewPr varScale="1">
        <p:scale>
          <a:sx n="73" d="100"/>
          <a:sy n="73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3A229-4CCA-4E27-89C7-34D971657EB6}" type="datetimeFigureOut">
              <a:rPr lang="en-US" smtClean="0"/>
              <a:t>7/23/2013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3D751-B751-412C-8EB9-8D78FEC3C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7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order:</a:t>
            </a:r>
            <a:r>
              <a:rPr lang="en-US" baseline="0" dirty="0" smtClean="0"/>
              <a:t> wind, earth, crash.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3D751-B751-412C-8EB9-8D78FEC3C92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84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3D751-B751-412C-8EB9-8D78FEC3C92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83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181-3545-470E-9F61-6A6C86FFE2AD}" type="datetimeFigureOut">
              <a:rPr lang="en-US" smtClean="0"/>
              <a:t>7/23/2013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DD1-1777-4017-9FDD-1BF30686D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95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181-3545-470E-9F61-6A6C86FFE2AD}" type="datetimeFigureOut">
              <a:rPr lang="en-US" smtClean="0"/>
              <a:t>7/23/2013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DD1-1777-4017-9FDD-1BF30686D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2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181-3545-470E-9F61-6A6C86FFE2AD}" type="datetimeFigureOut">
              <a:rPr lang="en-US" smtClean="0"/>
              <a:t>7/23/2013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DD1-1777-4017-9FDD-1BF30686D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4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181-3545-470E-9F61-6A6C86FFE2AD}" type="datetimeFigureOut">
              <a:rPr lang="en-US" smtClean="0"/>
              <a:t>7/23/2013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DD1-1777-4017-9FDD-1BF30686D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01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181-3545-470E-9F61-6A6C86FFE2AD}" type="datetimeFigureOut">
              <a:rPr lang="en-US" smtClean="0"/>
              <a:t>7/23/2013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DD1-1777-4017-9FDD-1BF30686D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75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181-3545-470E-9F61-6A6C86FFE2AD}" type="datetimeFigureOut">
              <a:rPr lang="en-US" smtClean="0"/>
              <a:t>7/23/2013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DD1-1777-4017-9FDD-1BF30686D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4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181-3545-470E-9F61-6A6C86FFE2AD}" type="datetimeFigureOut">
              <a:rPr lang="en-US" smtClean="0"/>
              <a:t>7/23/2013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DD1-1777-4017-9FDD-1BF30686D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9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181-3545-470E-9F61-6A6C86FFE2AD}" type="datetimeFigureOut">
              <a:rPr lang="en-US" smtClean="0"/>
              <a:t>7/23/2013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DD1-1777-4017-9FDD-1BF30686D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181-3545-470E-9F61-6A6C86FFE2AD}" type="datetimeFigureOut">
              <a:rPr lang="en-US" smtClean="0"/>
              <a:t>7/23/2013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DD1-1777-4017-9FDD-1BF30686D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0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181-3545-470E-9F61-6A6C86FFE2AD}" type="datetimeFigureOut">
              <a:rPr lang="en-US" smtClean="0"/>
              <a:t>7/23/2013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DD1-1777-4017-9FDD-1BF30686D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8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181-3545-470E-9F61-6A6C86FFE2AD}" type="datetimeFigureOut">
              <a:rPr lang="en-US" smtClean="0"/>
              <a:t>7/23/2013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DD1-1777-4017-9FDD-1BF30686D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0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51181-3545-470E-9F61-6A6C86FFE2AD}" type="datetimeFigureOut">
              <a:rPr lang="en-US" smtClean="0"/>
              <a:t>7/23/2013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DD1-1777-4017-9FDD-1BF30686D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1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8120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Verification games:</a:t>
            </a:r>
            <a:br>
              <a:rPr lang="en-US" dirty="0" smtClean="0"/>
            </a:br>
            <a:r>
              <a:rPr lang="en-US" dirty="0" smtClean="0"/>
              <a:t>Making verification fun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" y="3429000"/>
            <a:ext cx="8839199" cy="3581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University of Washington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http://cs.washington.edu/verigames/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Francois Boucher-Genesse, Dan Brown, Jonathan Burke, Matthew Burns, Seth Cooper, Craig Conner, Werner Dietl, Stephanie Dietzel, Michael Ernst, Nat Mote, Tim Pavlik, Zoran Popović, Tyler Rigsby, Eric Spishak, Brian Walker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CSFV PI Meeting, July 23, </a:t>
            </a:r>
            <a:r>
              <a:rPr lang="en-US" dirty="0" smtClean="0">
                <a:solidFill>
                  <a:schemeClr val="tx1"/>
                </a:solidFill>
              </a:rPr>
              <a:t>2013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71438"/>
            <a:ext cx="2743200" cy="206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834" y="76200"/>
            <a:ext cx="2927966" cy="204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1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SQL injection</a:t>
            </a:r>
          </a:p>
          <a:p>
            <a:r>
              <a:rPr lang="en-US" dirty="0" smtClean="0"/>
              <a:t>unintended side effects</a:t>
            </a:r>
          </a:p>
          <a:p>
            <a:r>
              <a:rPr lang="en-US" dirty="0" smtClean="0"/>
              <a:t>format string and regexp validation</a:t>
            </a:r>
          </a:p>
          <a:p>
            <a:r>
              <a:rPr lang="en-US" dirty="0" smtClean="0"/>
              <a:t>incorrect equality checks</a:t>
            </a:r>
          </a:p>
          <a:p>
            <a:r>
              <a:rPr lang="en-US" dirty="0" smtClean="0"/>
              <a:t>race conditions and deadlocks</a:t>
            </a:r>
          </a:p>
          <a:p>
            <a:r>
              <a:rPr lang="en-US" dirty="0" smtClean="0"/>
              <a:t>units of measurement</a:t>
            </a:r>
          </a:p>
          <a:p>
            <a:r>
              <a:rPr lang="en-US" dirty="0" smtClean="0"/>
              <a:t>aliasing</a:t>
            </a:r>
          </a:p>
          <a:p>
            <a:r>
              <a:rPr lang="en-US" dirty="0"/>
              <a:t>CWE/SANS Top 25 Most Dangerous Software Errors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3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since March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analysis</a:t>
            </a:r>
          </a:p>
          <a:p>
            <a:r>
              <a:rPr lang="en-US" dirty="0" smtClean="0"/>
              <a:t>Game</a:t>
            </a:r>
          </a:p>
          <a:p>
            <a:r>
              <a:rPr lang="en-US" dirty="0" smtClean="0"/>
              <a:t>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 analysis accomplishments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inference and game </a:t>
            </a:r>
            <a:r>
              <a:rPr lang="en-US" dirty="0" smtClean="0"/>
              <a:t>solver</a:t>
            </a:r>
          </a:p>
          <a:p>
            <a:r>
              <a:rPr lang="en-US" dirty="0"/>
              <a:t>Type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Dataflow framework</a:t>
            </a:r>
          </a:p>
          <a:p>
            <a:r>
              <a:rPr lang="en-US" dirty="0"/>
              <a:t>Automated </a:t>
            </a:r>
            <a:r>
              <a:rPr lang="en-US" dirty="0" smtClean="0"/>
              <a:t>inference</a:t>
            </a:r>
          </a:p>
          <a:p>
            <a:r>
              <a:rPr lang="en-US" dirty="0"/>
              <a:t>Insertion into source </a:t>
            </a:r>
            <a:r>
              <a:rPr lang="en-US" dirty="0" smtClean="0"/>
              <a:t>code</a:t>
            </a:r>
          </a:p>
          <a:p>
            <a:r>
              <a:rPr lang="en-US" dirty="0"/>
              <a:t>Infrastructure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89697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dirty="0"/>
              <a:t>inference and game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type constraints</a:t>
            </a:r>
          </a:p>
          <a:p>
            <a:pPr lvl="1"/>
            <a:r>
              <a:rPr lang="en-US" dirty="0" smtClean="0"/>
              <a:t>type </a:t>
            </a:r>
            <a:r>
              <a:rPr lang="en-US" dirty="0"/>
              <a:t>parameters (generics)</a:t>
            </a:r>
          </a:p>
          <a:p>
            <a:pPr lvl="1"/>
            <a:r>
              <a:rPr lang="en-US" dirty="0" smtClean="0"/>
              <a:t>overriding</a:t>
            </a:r>
            <a:endParaRPr lang="en-US" dirty="0"/>
          </a:p>
          <a:p>
            <a:r>
              <a:rPr lang="en-US" dirty="0" smtClean="0"/>
              <a:t>Representing library methods (no source)</a:t>
            </a:r>
          </a:p>
          <a:p>
            <a:r>
              <a:rPr lang="en-US" dirty="0" smtClean="0"/>
              <a:t>Programs </a:t>
            </a:r>
            <a:r>
              <a:rPr lang="en-US" dirty="0"/>
              <a:t>&gt;30K 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8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Over a dozen type inference problems turned into games</a:t>
            </a:r>
            <a:endParaRPr lang="en-US" dirty="0"/>
          </a:p>
          <a:p>
            <a:pPr lvl="1"/>
            <a:r>
              <a:rPr lang="en-US" dirty="0" smtClean="0"/>
              <a:t>OSTrusted</a:t>
            </a:r>
          </a:p>
          <a:p>
            <a:pPr lvl="1"/>
            <a:r>
              <a:rPr lang="en-US" dirty="0" smtClean="0"/>
              <a:t>Hardcoded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Encrypted</a:t>
            </a:r>
          </a:p>
          <a:p>
            <a:pPr lvl="1"/>
            <a:r>
              <a:rPr lang="en-US" dirty="0" smtClean="0"/>
              <a:t>SafeFileType</a:t>
            </a:r>
          </a:p>
          <a:p>
            <a:pPr lvl="1"/>
            <a:r>
              <a:rPr lang="en-US" dirty="0" smtClean="0"/>
              <a:t>OneWayHashWithSalt</a:t>
            </a:r>
          </a:p>
          <a:p>
            <a:pPr lvl="1"/>
            <a:r>
              <a:rPr lang="en-US" dirty="0" smtClean="0"/>
              <a:t>Lock</a:t>
            </a:r>
          </a:p>
          <a:p>
            <a:pPr lvl="1"/>
            <a:r>
              <a:rPr lang="en-US" dirty="0" smtClean="0"/>
              <a:t>...</a:t>
            </a:r>
            <a:endParaRPr lang="en-US" dirty="0"/>
          </a:p>
          <a:p>
            <a:r>
              <a:rPr lang="en-US" dirty="0" smtClean="0"/>
              <a:t>Most challenging:  locking</a:t>
            </a:r>
          </a:p>
          <a:p>
            <a:pPr lvl="1"/>
            <a:r>
              <a:rPr lang="en-US" dirty="0" smtClean="0"/>
              <a:t>Key idea:  don’t simultaneously infer guarded variables </a:t>
            </a:r>
            <a:r>
              <a:rPr lang="en-US" i="1" dirty="0" smtClean="0"/>
              <a:t>and</a:t>
            </a:r>
            <a:r>
              <a:rPr lang="en-US" dirty="0" smtClean="0"/>
              <a:t> lock acquisition</a:t>
            </a:r>
            <a:br>
              <a:rPr lang="en-US" dirty="0" smtClean="0"/>
            </a:br>
            <a:r>
              <a:rPr lang="en-US" dirty="0" smtClean="0"/>
              <a:t>(rely on partial specification)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4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Flow-sensitive analysis &amp; local type inference</a:t>
            </a:r>
          </a:p>
          <a:p>
            <a:r>
              <a:rPr lang="en-US" dirty="0" smtClean="0"/>
              <a:t>Test status:</a:t>
            </a:r>
          </a:p>
          <a:p>
            <a:pPr lvl="1"/>
            <a:r>
              <a:rPr lang="en-US" dirty="0" smtClean="0"/>
              <a:t>Almost every unit &amp; regression test passes</a:t>
            </a:r>
          </a:p>
          <a:p>
            <a:pPr lvl="2"/>
            <a:r>
              <a:rPr lang="en-US" dirty="0" smtClean="0"/>
              <a:t>29K carefully crafted lines of code</a:t>
            </a:r>
            <a:endParaRPr lang="en-US" dirty="0"/>
          </a:p>
          <a:p>
            <a:pPr lvl="1"/>
            <a:r>
              <a:rPr lang="en-US" dirty="0" smtClean="0"/>
              <a:t>First </a:t>
            </a:r>
            <a:r>
              <a:rPr lang="en-US" dirty="0"/>
              <a:t>system test passed</a:t>
            </a:r>
          </a:p>
          <a:p>
            <a:pPr lvl="1"/>
            <a:r>
              <a:rPr lang="en-US" dirty="0" smtClean="0"/>
              <a:t>Release when </a:t>
            </a:r>
            <a:r>
              <a:rPr lang="en-US" dirty="0"/>
              <a:t>second system test passes</a:t>
            </a:r>
          </a:p>
          <a:p>
            <a:r>
              <a:rPr lang="en-US" dirty="0"/>
              <a:t>U</a:t>
            </a:r>
            <a:r>
              <a:rPr lang="en-US" dirty="0" smtClean="0"/>
              <a:t>sers </a:t>
            </a:r>
            <a:r>
              <a:rPr lang="en-US" dirty="0"/>
              <a:t>have already migrated to this unreleased </a:t>
            </a:r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Building from version control repository</a:t>
            </a:r>
            <a:endParaRPr lang="en-US" dirty="0"/>
          </a:p>
          <a:p>
            <a:pPr lvl="1"/>
            <a:r>
              <a:rPr lang="en-US" dirty="0" smtClean="0"/>
              <a:t>They are happy with the results</a:t>
            </a:r>
          </a:p>
          <a:p>
            <a:r>
              <a:rPr lang="en-US" dirty="0" smtClean="0"/>
              <a:t>Deprioritized since last meeting (not a blocker)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Pre-pass:  solve easy parts of problem</a:t>
            </a:r>
            <a:br>
              <a:rPr lang="en-US" dirty="0" smtClean="0"/>
            </a:br>
            <a:r>
              <a:rPr lang="en-US" dirty="0" smtClean="0"/>
              <a:t>before presenting to players</a:t>
            </a:r>
          </a:p>
          <a:p>
            <a:r>
              <a:rPr lang="en-US" dirty="0" smtClean="0"/>
              <a:t>Interprocedural abstract interpretation</a:t>
            </a:r>
          </a:p>
          <a:p>
            <a:pPr lvl="1"/>
            <a:r>
              <a:rPr lang="en-US" dirty="0" smtClean="0"/>
              <a:t>Sometimes more powerful than our type-checkers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Analyses </a:t>
            </a:r>
            <a:r>
              <a:rPr lang="en-US" dirty="0"/>
              <a:t>for about a dozen type systems</a:t>
            </a:r>
          </a:p>
          <a:p>
            <a:pPr lvl="1"/>
            <a:r>
              <a:rPr lang="en-US" dirty="0"/>
              <a:t>All analyses run on hadoop-common and hadoop-auth</a:t>
            </a:r>
          </a:p>
          <a:p>
            <a:r>
              <a:rPr lang="en-US" dirty="0" smtClean="0"/>
              <a:t>Improvements </a:t>
            </a:r>
            <a:r>
              <a:rPr lang="en-US" dirty="0"/>
              <a:t>to scalability and efficiency</a:t>
            </a:r>
          </a:p>
          <a:p>
            <a:r>
              <a:rPr lang="en-US" dirty="0"/>
              <a:t>Ability to provide manual security </a:t>
            </a:r>
            <a:r>
              <a:rPr lang="en-US" dirty="0" smtClean="0"/>
              <a:t>annotations</a:t>
            </a:r>
          </a:p>
          <a:p>
            <a:pPr lvl="1"/>
            <a:r>
              <a:rPr lang="en-US" dirty="0" smtClean="0"/>
              <a:t>fields</a:t>
            </a:r>
            <a:r>
              <a:rPr lang="en-US" dirty="0"/>
              <a:t>, </a:t>
            </a:r>
            <a:r>
              <a:rPr lang="en-US" dirty="0" smtClean="0"/>
              <a:t>method/constructor parameters</a:t>
            </a:r>
            <a:r>
              <a:rPr lang="en-US" dirty="0"/>
              <a:t>, </a:t>
            </a:r>
            <a:r>
              <a:rPr lang="en-US" dirty="0" smtClean="0"/>
              <a:t>returns</a:t>
            </a:r>
            <a:endParaRPr lang="en-US" dirty="0"/>
          </a:p>
          <a:p>
            <a:r>
              <a:rPr lang="en-US" dirty="0" smtClean="0"/>
              <a:t>Insertion </a:t>
            </a:r>
            <a:r>
              <a:rPr lang="en-US" dirty="0"/>
              <a:t>into source code is underway</a:t>
            </a:r>
          </a:p>
          <a:p>
            <a:endParaRPr lang="en-US" dirty="0"/>
          </a:p>
        </p:txBody>
      </p:sp>
      <p:pic>
        <p:nvPicPr>
          <p:cNvPr id="4" name="Picture 2" descr="H:\tmp\julia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066800"/>
            <a:ext cx="2021587" cy="101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42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into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Game produces annotated </a:t>
            </a:r>
            <a:r>
              <a:rPr lang="en-US" dirty="0"/>
              <a:t>XML </a:t>
            </a:r>
            <a:r>
              <a:rPr lang="en-US" dirty="0" smtClean="0"/>
              <a:t>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Convert XML files </a:t>
            </a:r>
            <a:r>
              <a:rPr lang="en-US" dirty="0"/>
              <a:t>into </a:t>
            </a:r>
            <a:r>
              <a:rPr lang="en-US" dirty="0" smtClean="0"/>
              <a:t>Java type annotations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Insert annotations into source code</a:t>
            </a:r>
          </a:p>
          <a:p>
            <a:pPr lvl="1"/>
            <a:r>
              <a:rPr lang="en-US" dirty="0" smtClean="0"/>
              <a:t>Package-qualified </a:t>
            </a:r>
            <a:r>
              <a:rPr lang="en-US" dirty="0"/>
              <a:t>types, compound types, varargs 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nserted </a:t>
            </a:r>
            <a:r>
              <a:rPr lang="en-US" dirty="0"/>
              <a:t>receivers </a:t>
            </a:r>
            <a:r>
              <a:rPr lang="en-US" dirty="0" smtClean="0"/>
              <a:t>and casts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Cross-check with type-checker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Present to verification expert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3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Checker </a:t>
            </a:r>
            <a:r>
              <a:rPr lang="en-US" dirty="0" smtClean="0"/>
              <a:t>Framework (pluggable type-checking)</a:t>
            </a:r>
            <a:endParaRPr lang="en-US" dirty="0"/>
          </a:p>
          <a:p>
            <a:r>
              <a:rPr lang="en-US" dirty="0"/>
              <a:t>Stub file generation and parsing improvements</a:t>
            </a:r>
          </a:p>
          <a:p>
            <a:r>
              <a:rPr lang="en-US" dirty="0"/>
              <a:t>Maven plugin (Hadoop uses Maven)</a:t>
            </a:r>
          </a:p>
          <a:p>
            <a:r>
              <a:rPr lang="en-US" dirty="0"/>
              <a:t>Eclipse plugin</a:t>
            </a:r>
          </a:p>
          <a:p>
            <a:r>
              <a:rPr lang="en-US" dirty="0"/>
              <a:t>Framework generalizations</a:t>
            </a:r>
          </a:p>
          <a:p>
            <a:r>
              <a:rPr lang="en-US" dirty="0" smtClean="0"/>
              <a:t>Efficiency</a:t>
            </a:r>
          </a:p>
          <a:p>
            <a:r>
              <a:rPr lang="en-US" dirty="0" smtClean="0"/>
              <a:t>Unsound checking modes (per user request)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Java Type Annotations</a:t>
            </a:r>
          </a:p>
          <a:p>
            <a:r>
              <a:rPr lang="en-US" dirty="0" smtClean="0"/>
              <a:t>In Oracle javac (in OpenJDK)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4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Gaming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New game representation / skin:  “Grid World”</a:t>
            </a:r>
          </a:p>
          <a:p>
            <a:r>
              <a:rPr lang="en-US" dirty="0" smtClean="0"/>
              <a:t>Scoring:</a:t>
            </a:r>
          </a:p>
          <a:p>
            <a:pPr lvl="1"/>
            <a:r>
              <a:rPr lang="en-US" dirty="0" smtClean="0"/>
              <a:t>Different costs for different conflicts</a:t>
            </a:r>
          </a:p>
          <a:p>
            <a:pPr lvl="1"/>
            <a:r>
              <a:rPr lang="en-US" dirty="0" smtClean="0"/>
              <a:t>Position in the board / impact on the program</a:t>
            </a:r>
          </a:p>
          <a:p>
            <a:pPr lvl="1"/>
            <a:r>
              <a:rPr lang="en-US" dirty="0" smtClean="0"/>
              <a:t>Creating heuristics for program analysis</a:t>
            </a:r>
          </a:p>
          <a:p>
            <a:r>
              <a:rPr lang="en-US" dirty="0" smtClean="0"/>
              <a:t>Eliminate </a:t>
            </a:r>
            <a:r>
              <a:rPr lang="en-US" dirty="0"/>
              <a:t>the concept of </a:t>
            </a:r>
            <a:r>
              <a:rPr lang="en-US" dirty="0" smtClean="0"/>
              <a:t>buzzsaws</a:t>
            </a:r>
          </a:p>
          <a:p>
            <a:pPr lvl="1"/>
            <a:r>
              <a:rPr lang="en-US" dirty="0" smtClean="0"/>
              <a:t>Can move on at any time; conflicts cost points</a:t>
            </a:r>
          </a:p>
          <a:p>
            <a:r>
              <a:rPr lang="en-US" dirty="0" smtClean="0"/>
              <a:t>Integration </a:t>
            </a:r>
            <a:r>
              <a:rPr lang="en-US" dirty="0"/>
              <a:t>with TopCoder and verigames.com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06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1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Grid World game representation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70532"/>
            <a:ext cx="8686800" cy="6078658"/>
          </a:xfrm>
        </p:spPr>
      </p:pic>
    </p:spTree>
    <p:extLst>
      <p:ext uri="{BB962C8B-B14F-4D97-AF65-F5344CB8AC3E}">
        <p14:creationId xmlns:p14="http://schemas.microsoft.com/office/powerpoint/2010/main" val="153367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Grid World:  The same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Same verification problem</a:t>
            </a:r>
          </a:p>
          <a:p>
            <a:r>
              <a:rPr lang="en-US" dirty="0" smtClean="0"/>
              <a:t>Same type constraints</a:t>
            </a:r>
          </a:p>
          <a:p>
            <a:r>
              <a:rPr lang="en-US" dirty="0" smtClean="0"/>
              <a:t>Same XML input and output files</a:t>
            </a:r>
          </a:p>
          <a:p>
            <a:r>
              <a:rPr lang="en-US" dirty="0" smtClean="0"/>
              <a:t>Has its own skins</a:t>
            </a:r>
            <a:r>
              <a:rPr lang="en-US" dirty="0"/>
              <a:t>:  </a:t>
            </a:r>
            <a:r>
              <a:rPr lang="en-US" dirty="0" smtClean="0"/>
              <a:t>pipes, electrical plugs, audio plugs, </a:t>
            </a:r>
            <a:r>
              <a:rPr lang="en-US" dirty="0"/>
              <a:t>etc.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New </a:t>
            </a:r>
            <a:r>
              <a:rPr lang="en-US" dirty="0"/>
              <a:t>game representation</a:t>
            </a:r>
          </a:p>
          <a:p>
            <a:r>
              <a:rPr lang="en-US" dirty="0" smtClean="0"/>
              <a:t>Pipes </a:t>
            </a:r>
            <a:r>
              <a:rPr lang="en-US" dirty="0">
                <a:sym typeface="Symbol"/>
              </a:rPr>
              <a:t> </a:t>
            </a:r>
            <a:r>
              <a:rPr lang="en-US" dirty="0"/>
              <a:t>boxes</a:t>
            </a:r>
          </a:p>
          <a:p>
            <a:pPr lvl="1"/>
            <a:r>
              <a:rPr lang="en-US" dirty="0"/>
              <a:t>One </a:t>
            </a:r>
            <a:r>
              <a:rPr lang="en-US" dirty="0" smtClean="0"/>
              <a:t>box </a:t>
            </a:r>
            <a:r>
              <a:rPr lang="en-US" dirty="0"/>
              <a:t>for arbitrarily many pipes of the same color</a:t>
            </a:r>
          </a:p>
          <a:p>
            <a:r>
              <a:rPr lang="en-US" dirty="0"/>
              <a:t>Pipe connections </a:t>
            </a:r>
            <a:r>
              <a:rPr lang="en-US" dirty="0">
                <a:sym typeface="Symbol"/>
              </a:rPr>
              <a:t> </a:t>
            </a:r>
            <a:r>
              <a:rPr lang="en-US" dirty="0"/>
              <a:t>lines</a:t>
            </a:r>
          </a:p>
          <a:p>
            <a:pPr lvl="1"/>
            <a:r>
              <a:rPr lang="en-US" dirty="0" smtClean="0"/>
              <a:t>Explicitly represented, not by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8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World:  A different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with Pipe Jam Classic:  action at a distance</a:t>
            </a:r>
          </a:p>
          <a:p>
            <a:pPr lvl="1"/>
            <a:r>
              <a:rPr lang="en-US" dirty="0" smtClean="0"/>
              <a:t>Colored pipes are linked &amp; have the same width</a:t>
            </a:r>
          </a:p>
          <a:p>
            <a:pPr lvl="1"/>
            <a:r>
              <a:rPr lang="en-US" dirty="0" smtClean="0"/>
              <a:t>Represent different uses of the same variable</a:t>
            </a:r>
          </a:p>
          <a:p>
            <a:pPr lvl="1"/>
            <a:r>
              <a:rPr lang="en-US" dirty="0" smtClean="0"/>
              <a:t>Game abstractions are same as the program’s</a:t>
            </a:r>
          </a:p>
          <a:p>
            <a:pPr lvl="1"/>
            <a:r>
              <a:rPr lang="en-US" dirty="0" smtClean="0"/>
              <a:t>Goal</a:t>
            </a:r>
            <a:r>
              <a:rPr lang="en-US" dirty="0"/>
              <a:t>: bring </a:t>
            </a:r>
            <a:r>
              <a:rPr lang="en-US" dirty="0" smtClean="0"/>
              <a:t>information together</a:t>
            </a:r>
          </a:p>
          <a:p>
            <a:r>
              <a:rPr lang="en-US" dirty="0" smtClean="0"/>
              <a:t>Two game-playing modalities:  conflicts, layout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1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of Grid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Fewer boards, but bigger </a:t>
            </a:r>
            <a:r>
              <a:rPr lang="en-US" dirty="0" smtClean="0"/>
              <a:t>ones</a:t>
            </a:r>
          </a:p>
          <a:p>
            <a:pPr lvl="1"/>
            <a:r>
              <a:rPr lang="en-US" dirty="0" smtClean="0"/>
              <a:t>Layout is more challenging</a:t>
            </a:r>
            <a:endParaRPr lang="en-US" dirty="0"/>
          </a:p>
          <a:p>
            <a:r>
              <a:rPr lang="en-US" dirty="0"/>
              <a:t>More compact </a:t>
            </a:r>
            <a:r>
              <a:rPr lang="en-US" dirty="0" smtClean="0"/>
              <a:t>representation</a:t>
            </a:r>
          </a:p>
          <a:p>
            <a:pPr lvl="1"/>
            <a:r>
              <a:rPr lang="en-US" dirty="0"/>
              <a:t>No traveling </a:t>
            </a:r>
            <a:r>
              <a:rPr lang="en-US" dirty="0" smtClean="0"/>
              <a:t>balls/cars</a:t>
            </a:r>
            <a:endParaRPr lang="en-US" dirty="0"/>
          </a:p>
          <a:p>
            <a:pPr lvl="1"/>
            <a:r>
              <a:rPr lang="en-US" dirty="0" smtClean="0"/>
              <a:t>See </a:t>
            </a:r>
            <a:r>
              <a:rPr lang="en-US" dirty="0"/>
              <a:t>more on the </a:t>
            </a:r>
            <a:r>
              <a:rPr lang="en-US" dirty="0" smtClean="0"/>
              <a:t>screen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9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World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Two implementations:  testbed and deployment.</a:t>
            </a:r>
          </a:p>
          <a:p>
            <a:r>
              <a:rPr lang="en-US" dirty="0"/>
              <a:t>Automation of common operations:  push conflicts up or down</a:t>
            </a:r>
          </a:p>
          <a:p>
            <a:r>
              <a:rPr lang="en-US" dirty="0"/>
              <a:t>A few features remain to be implemented (maps, generics).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Will Grid World be successful?</a:t>
            </a:r>
          </a:p>
          <a:p>
            <a:r>
              <a:rPr lang="en-US" dirty="0" smtClean="0"/>
              <a:t>No </a:t>
            </a:r>
            <a:r>
              <a:rPr lang="en-US" dirty="0"/>
              <a:t>free </a:t>
            </a:r>
            <a:r>
              <a:rPr lang="en-US" dirty="0" smtClean="0"/>
              <a:t>lunch</a:t>
            </a:r>
            <a:endParaRPr lang="en-US" dirty="0"/>
          </a:p>
          <a:p>
            <a:pPr lvl="1"/>
            <a:r>
              <a:rPr lang="en-US" dirty="0" smtClean="0"/>
              <a:t>Didn’t eliminate action at a distance,</a:t>
            </a:r>
            <a:br>
              <a:rPr lang="en-US" dirty="0" smtClean="0"/>
            </a:br>
            <a:r>
              <a:rPr lang="en-US" dirty="0" smtClean="0"/>
              <a:t>but made it explicit in the form of lines</a:t>
            </a:r>
            <a:endParaRPr lang="en-US" dirty="0"/>
          </a:p>
          <a:p>
            <a:r>
              <a:rPr lang="en-US" dirty="0" smtClean="0"/>
              <a:t>A/B </a:t>
            </a:r>
            <a:r>
              <a:rPr lang="en-US" dirty="0"/>
              <a:t>testing is </a:t>
            </a:r>
            <a:r>
              <a:rPr lang="en-US" dirty="0" smtClean="0"/>
              <a:t>planned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52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Hard problems in </a:t>
            </a:r>
            <a:r>
              <a:rPr lang="en-US" dirty="0" smtClean="0"/>
              <a:t>software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Choosing modularity and abstractions</a:t>
            </a:r>
          </a:p>
          <a:p>
            <a:r>
              <a:rPr lang="en-US" dirty="0"/>
              <a:t>Task breakdown</a:t>
            </a:r>
          </a:p>
          <a:p>
            <a:r>
              <a:rPr lang="en-US" dirty="0" smtClean="0"/>
              <a:t>Dividing </a:t>
            </a:r>
            <a:r>
              <a:rPr lang="en-US" dirty="0"/>
              <a:t>tasks between </a:t>
            </a:r>
            <a:r>
              <a:rPr lang="en-US" dirty="0" smtClean="0"/>
              <a:t>people </a:t>
            </a:r>
            <a:r>
              <a:rPr lang="en-US" dirty="0"/>
              <a:t>and </a:t>
            </a:r>
            <a:r>
              <a:rPr lang="en-US" dirty="0" smtClean="0"/>
              <a:t>tools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ransparent vs. </a:t>
            </a:r>
            <a:r>
              <a:rPr lang="en-US" dirty="0"/>
              <a:t>powerful tools</a:t>
            </a:r>
          </a:p>
          <a:p>
            <a:r>
              <a:rPr lang="en-US" dirty="0"/>
              <a:t>O</a:t>
            </a:r>
            <a:r>
              <a:rPr lang="en-US" dirty="0" smtClean="0"/>
              <a:t>ptimizing intractable </a:t>
            </a:r>
            <a:r>
              <a:rPr lang="en-US" dirty="0"/>
              <a:t>problems</a:t>
            </a:r>
          </a:p>
          <a:p>
            <a:r>
              <a:rPr lang="en-US" dirty="0" smtClean="0"/>
              <a:t>Cooperation</a:t>
            </a:r>
            <a:r>
              <a:rPr lang="en-US" dirty="0"/>
              <a:t>, competition, and </a:t>
            </a:r>
            <a:r>
              <a:rPr lang="en-US" dirty="0" smtClean="0"/>
              <a:t>specialization</a:t>
            </a:r>
          </a:p>
          <a:p>
            <a:r>
              <a:rPr lang="en-US" dirty="0"/>
              <a:t>T</a:t>
            </a:r>
            <a:r>
              <a:rPr lang="en-US" dirty="0" smtClean="0"/>
              <a:t>he role of training</a:t>
            </a:r>
          </a:p>
          <a:p>
            <a:r>
              <a:rPr lang="en-US" dirty="0" smtClean="0"/>
              <a:t>Information overload</a:t>
            </a:r>
            <a:endParaRPr lang="en-US" dirty="0"/>
          </a:p>
          <a:p>
            <a:r>
              <a:rPr lang="en-US" dirty="0" smtClean="0"/>
              <a:t>Making </a:t>
            </a:r>
            <a:r>
              <a:rPr lang="en-US" dirty="0" smtClean="0"/>
              <a:t>verification fun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Games</a:t>
            </a:r>
            <a:r>
              <a:rPr lang="en-US" dirty="0" err="1" smtClean="0"/>
              <a:t>↔verification</a:t>
            </a:r>
            <a:r>
              <a:rPr lang="en-US" dirty="0" smtClean="0"/>
              <a:t>:  </a:t>
            </a:r>
            <a:r>
              <a:rPr lang="en-US" dirty="0" smtClean="0"/>
              <a:t>A useful, if imperfect, analogy</a:t>
            </a:r>
          </a:p>
          <a:p>
            <a:pPr marL="0" indent="0">
              <a:buNone/>
            </a:pPr>
            <a:r>
              <a:rPr lang="en-US" dirty="0"/>
              <a:t>Science benefits from:</a:t>
            </a:r>
          </a:p>
          <a:p>
            <a:pPr marL="285750" indent="-285750"/>
            <a:r>
              <a:rPr lang="en-US" dirty="0"/>
              <a:t>A games perspective on </a:t>
            </a:r>
            <a:r>
              <a:rPr lang="en-US" dirty="0" smtClean="0"/>
              <a:t>verification</a:t>
            </a:r>
            <a:endParaRPr lang="en-US" dirty="0"/>
          </a:p>
          <a:p>
            <a:pPr marL="285750" indent="-285750"/>
            <a:r>
              <a:rPr lang="en-US"/>
              <a:t>A </a:t>
            </a:r>
            <a:r>
              <a:rPr lang="en-US" smtClean="0"/>
              <a:t>verification</a:t>
            </a:r>
            <a:r>
              <a:rPr lang="en-US" smtClean="0"/>
              <a:t> </a:t>
            </a:r>
            <a:r>
              <a:rPr lang="en-US" dirty="0"/>
              <a:t>perspective on </a:t>
            </a:r>
            <a:r>
              <a:rPr lang="en-US" dirty="0" smtClean="0"/>
              <a:t>games</a:t>
            </a:r>
          </a:p>
          <a:p>
            <a:pPr marL="0" indent="0">
              <a:buNone/>
            </a:pPr>
            <a:r>
              <a:rPr lang="en-US" dirty="0" smtClean="0"/>
              <a:t>May apply elsewhere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Hiring</a:t>
            </a:r>
          </a:p>
          <a:p>
            <a:r>
              <a:rPr lang="en-US" dirty="0" smtClean="0"/>
              <a:t>Doug </a:t>
            </a:r>
            <a:r>
              <a:rPr lang="en-US" dirty="0"/>
              <a:t>Hoeger</a:t>
            </a:r>
          </a:p>
          <a:p>
            <a:r>
              <a:rPr lang="en-US" dirty="0"/>
              <a:t>Dan Brown</a:t>
            </a:r>
          </a:p>
          <a:p>
            <a:r>
              <a:rPr lang="en-US" dirty="0"/>
              <a:t>David </a:t>
            </a:r>
            <a:r>
              <a:rPr lang="en-US" dirty="0" smtClean="0"/>
              <a:t>McArthur 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Collaborations</a:t>
            </a:r>
          </a:p>
          <a:p>
            <a:r>
              <a:rPr lang="en-US" dirty="0" smtClean="0"/>
              <a:t>IBM/Toronto</a:t>
            </a:r>
          </a:p>
          <a:p>
            <a:r>
              <a:rPr lang="en-US" dirty="0" smtClean="0"/>
              <a:t>NYU/Google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Publications</a:t>
            </a:r>
            <a:endParaRPr lang="en-US" dirty="0"/>
          </a:p>
          <a:p>
            <a:r>
              <a:rPr lang="en-US" dirty="0" smtClean="0"/>
              <a:t>JavaUI</a:t>
            </a:r>
            <a:r>
              <a:rPr lang="en-US" dirty="0"/>
              <a:t>: Effects for Controlling UI Object </a:t>
            </a:r>
            <a:r>
              <a:rPr lang="en-US" dirty="0" smtClean="0"/>
              <a:t>Access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by </a:t>
            </a:r>
            <a:r>
              <a:rPr lang="en-US" dirty="0"/>
              <a:t>Colin S. Gordon, Werner Dietl, Michael D. Ernst, and Dan </a:t>
            </a:r>
            <a:r>
              <a:rPr lang="en-US" dirty="0" smtClean="0"/>
              <a:t>Grossman.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ECOOP 2013 </a:t>
            </a:r>
            <a:r>
              <a:rPr lang="en-US" dirty="0" smtClean="0"/>
              <a:t>- </a:t>
            </a:r>
            <a:r>
              <a:rPr lang="en-US" dirty="0"/>
              <a:t>Object-Oriented Programming, 27th European Conference, (Montpellier, France), July 3-5, 2013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Rely-Guarantee </a:t>
            </a:r>
            <a:r>
              <a:rPr lang="en-US" dirty="0"/>
              <a:t>References for Refinement Types Over Aliased Mutable </a:t>
            </a:r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/>
              <a:t>Colin S. Gordon, Michael D. Ernst, and Dan </a:t>
            </a:r>
            <a:r>
              <a:rPr lang="en-US" dirty="0" smtClean="0"/>
              <a:t>Grossman.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PLDI 2013, Proceedings of the ACM SIGPLAN 2013 Conference on Programming Language Design and Implementation, (Seattle, WA, USA), June 17-19, 2013.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76200"/>
            <a:ext cx="2286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Verification Games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305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Gamification of program verification</a:t>
            </a:r>
          </a:p>
          <a:p>
            <a:r>
              <a:rPr lang="en-US" dirty="0" smtClean="0"/>
              <a:t>Game corresponds to correctness condition</a:t>
            </a:r>
          </a:p>
          <a:p>
            <a:r>
              <a:rPr lang="en-US" dirty="0" smtClean="0"/>
              <a:t>Game utilizes physical intuition</a:t>
            </a:r>
          </a:p>
          <a:p>
            <a:r>
              <a:rPr lang="en-US" dirty="0" smtClean="0"/>
              <a:t>Game is playable by anyone</a:t>
            </a:r>
          </a:p>
          <a:p>
            <a:r>
              <a:rPr lang="en-US" dirty="0" smtClean="0"/>
              <a:t>Game allows application of human insight</a:t>
            </a:r>
          </a:p>
          <a:p>
            <a:r>
              <a:rPr lang="en-US" dirty="0" smtClean="0"/>
              <a:t>Goal:  cheaper verification </a:t>
            </a:r>
            <a:r>
              <a:rPr lang="en-US" dirty="0" smtClean="0">
                <a:sym typeface="Symbol"/>
              </a:rPr>
              <a:t> </a:t>
            </a:r>
            <a:r>
              <a:rPr lang="en-US" dirty="0" smtClean="0"/>
              <a:t>more verification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cs.washington.edu/verigames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399" y="71438"/>
            <a:ext cx="2440730" cy="183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4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:\cygwin\home\mernst\sync\verigames-images\annotated_c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70" y="4191000"/>
            <a:ext cx="2041930" cy="263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cygwin\home\mernst\sync\verigames-images\original_cod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85" y="152400"/>
            <a:ext cx="2057399" cy="265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cygwin\home\mernst\sync\verigames-images\new_ga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414" y="186652"/>
            <a:ext cx="2911186" cy="217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cygwin\home\mernst\sync\verigames-images\completed_gam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384" y="4383117"/>
            <a:ext cx="2897216" cy="217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00484" y="161717"/>
            <a:ext cx="718466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Code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186652"/>
            <a:ext cx="803425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Game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763372" y="4382869"/>
            <a:ext cx="1328312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Completed</a:t>
            </a:r>
            <a:br>
              <a:rPr lang="en-US" sz="2000" dirty="0" smtClean="0"/>
            </a:br>
            <a:r>
              <a:rPr lang="en-US" sz="2000" dirty="0" smtClean="0"/>
              <a:t>game</a:t>
            </a:r>
            <a:endParaRPr lang="en-US" sz="2000" dirty="0"/>
          </a:p>
        </p:txBody>
      </p:sp>
      <p:pic>
        <p:nvPicPr>
          <p:cNvPr id="9" name="Picture 6" descr="C:\cygwin\home\mernst\sync\verigames-images\chec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92" y="4558585"/>
            <a:ext cx="1413986" cy="141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1066800" y="2971800"/>
            <a:ext cx="0" cy="99060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77891" y="1230868"/>
            <a:ext cx="1194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Automatic</a:t>
            </a:r>
            <a:br>
              <a:rPr lang="en-US" dirty="0" smtClean="0"/>
            </a:br>
            <a:r>
              <a:rPr lang="en-US" dirty="0" smtClean="0"/>
              <a:t>translation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71800" y="1174954"/>
            <a:ext cx="2362200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552720" y="2622754"/>
            <a:ext cx="0" cy="149204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86523" y="5638800"/>
            <a:ext cx="2523677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95400" y="3124200"/>
            <a:ext cx="1655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Highly-skilled,</a:t>
            </a:r>
            <a:br>
              <a:rPr lang="en-US" dirty="0" smtClean="0"/>
            </a:br>
            <a:r>
              <a:rPr lang="en-US" dirty="0" smtClean="0"/>
              <a:t>expensive labor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13222" y="2895600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</a:t>
            </a:r>
            <a:br>
              <a:rPr lang="en-US" dirty="0" smtClean="0"/>
            </a:br>
            <a:r>
              <a:rPr lang="en-US" dirty="0" smtClean="0"/>
              <a:t>labor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50746" y="4230469"/>
            <a:ext cx="1972207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Verified software</a:t>
            </a:r>
          </a:p>
          <a:p>
            <a:r>
              <a:rPr lang="en-US" sz="2000" dirty="0" smtClean="0"/>
              <a:t>(with proof/</a:t>
            </a:r>
            <a:br>
              <a:rPr lang="en-US" sz="2000" dirty="0" smtClean="0"/>
            </a:br>
            <a:r>
              <a:rPr lang="en-US" sz="2000" dirty="0" smtClean="0"/>
              <a:t>annotations)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3673614" y="5678269"/>
            <a:ext cx="1194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Automatic</a:t>
            </a:r>
            <a:br>
              <a:rPr lang="en-US" dirty="0" smtClean="0"/>
            </a:br>
            <a:r>
              <a:rPr lang="en-US" dirty="0" smtClean="0"/>
              <a:t>translation</a:t>
            </a:r>
            <a:endParaRPr lang="en-US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3429000" y="2317954"/>
            <a:ext cx="1693728" cy="1307692"/>
          </a:xfrm>
          <a:prstGeom prst="wedgeRoundRectCallout">
            <a:avLst>
              <a:gd name="adj1" fmla="val 105674"/>
              <a:gd name="adj2" fmla="val -533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Encodes a constraint system</a:t>
            </a:r>
            <a:endParaRPr lang="en-US" sz="2400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3429000" y="2317845"/>
            <a:ext cx="1693728" cy="1307692"/>
          </a:xfrm>
          <a:prstGeom prst="wedgeRoundRectCallout">
            <a:avLst>
              <a:gd name="adj1" fmla="val -121556"/>
              <a:gd name="adj2" fmla="val -523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Encodes a constraint 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728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5" grpId="0"/>
      <p:bldP spid="16" grpId="0"/>
      <p:bldP spid="17" grpId="0" animBg="1"/>
      <p:bldP spid="18" grpId="0"/>
      <p:bldP spid="20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 Jam game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102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:\cygwin\home\mernst\sync\verigames-images\annotated_c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70" y="4191000"/>
            <a:ext cx="2041930" cy="263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cygwin\home\mernst\sync\verigames-images\original_cod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85" y="152400"/>
            <a:ext cx="2057399" cy="265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cygwin\home\mernst\sync\verigames-images\new_ga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414" y="186652"/>
            <a:ext cx="2911186" cy="217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cygwin\home\mernst\sync\verigames-images\completed_gam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384" y="4383117"/>
            <a:ext cx="2897216" cy="217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00484" y="161717"/>
            <a:ext cx="718466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Code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186652"/>
            <a:ext cx="803425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Game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413339" y="4382869"/>
            <a:ext cx="1678345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Completed</a:t>
            </a:r>
            <a:br>
              <a:rPr lang="en-US" sz="2000" dirty="0" smtClean="0"/>
            </a:br>
            <a:r>
              <a:rPr lang="en-US" sz="2000" dirty="0" smtClean="0"/>
              <a:t>game</a:t>
            </a:r>
          </a:p>
          <a:p>
            <a:pPr algn="r"/>
            <a:r>
              <a:rPr lang="en-US" sz="2000" u="sng" dirty="0" smtClean="0">
                <a:solidFill>
                  <a:srgbClr val="FF0000"/>
                </a:solidFill>
              </a:rPr>
              <a:t>with buzzsaws</a:t>
            </a:r>
            <a:endParaRPr lang="en-US" sz="2000" u="sng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66800" y="2971800"/>
            <a:ext cx="0" cy="99060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77891" y="1230868"/>
            <a:ext cx="1194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Automatic</a:t>
            </a:r>
            <a:br>
              <a:rPr lang="en-US" dirty="0" smtClean="0"/>
            </a:br>
            <a:r>
              <a:rPr lang="en-US" dirty="0" smtClean="0"/>
              <a:t>translation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71800" y="1174954"/>
            <a:ext cx="2362200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552720" y="2622754"/>
            <a:ext cx="0" cy="149204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86523" y="5638800"/>
            <a:ext cx="2523677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95400" y="3124200"/>
            <a:ext cx="1655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Highly-skilled,</a:t>
            </a:r>
            <a:br>
              <a:rPr lang="en-US" dirty="0" smtClean="0"/>
            </a:br>
            <a:r>
              <a:rPr lang="en-US" dirty="0" smtClean="0"/>
              <a:t>expensive labor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13222" y="2895600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</a:t>
            </a:r>
            <a:br>
              <a:rPr lang="en-US" dirty="0" smtClean="0"/>
            </a:br>
            <a:r>
              <a:rPr lang="en-US" dirty="0" smtClean="0"/>
              <a:t>labor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50746" y="4230469"/>
            <a:ext cx="1630126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Bug detected,</a:t>
            </a:r>
            <a:br>
              <a:rPr lang="en-US" sz="2000" dirty="0" smtClean="0"/>
            </a:br>
            <a:r>
              <a:rPr lang="en-US" sz="2000" dirty="0" smtClean="0"/>
              <a:t>notify</a:t>
            </a:r>
            <a:br>
              <a:rPr lang="en-US" sz="2000" dirty="0" smtClean="0"/>
            </a:br>
            <a:r>
              <a:rPr lang="en-US" sz="2000" dirty="0" smtClean="0"/>
              <a:t>programmer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3673618" y="5678269"/>
            <a:ext cx="1194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Automatic</a:t>
            </a:r>
            <a:br>
              <a:rPr lang="en-US" dirty="0" smtClean="0"/>
            </a:br>
            <a:r>
              <a:rPr lang="en-US" dirty="0" smtClean="0"/>
              <a:t>translation</a:t>
            </a:r>
            <a:endParaRPr lang="en-US" dirty="0"/>
          </a:p>
        </p:txBody>
      </p:sp>
      <p:pic>
        <p:nvPicPr>
          <p:cNvPr id="4098" name="Picture 2" descr="C:\cygwin\home\mernst\sync\verigames-images\bu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9" y="4947408"/>
            <a:ext cx="1846710" cy="116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cygwin\home\mernst\sync\verigames-images\programmer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717" y="5747500"/>
            <a:ext cx="11430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14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Pipe ↔ a variable</a:t>
            </a:r>
          </a:p>
          <a:p>
            <a:pPr marL="0" indent="0">
              <a:buNone/>
            </a:pPr>
            <a:r>
              <a:rPr lang="en-US" dirty="0" smtClean="0"/>
              <a:t>Pipe width ↔ narrow: encrypted, wide: cleartext</a:t>
            </a:r>
          </a:p>
          <a:p>
            <a:pPr marL="0" indent="0">
              <a:buNone/>
            </a:pPr>
            <a:r>
              <a:rPr lang="en-US" dirty="0" smtClean="0"/>
              <a:t>Ball ↔ a value</a:t>
            </a:r>
          </a:p>
          <a:p>
            <a:pPr marL="0" indent="0">
              <a:buNone/>
            </a:pPr>
            <a:r>
              <a:rPr lang="en-US" dirty="0" smtClean="0"/>
              <a:t>Ball size ↔ small: encrypted, large: cleartext</a:t>
            </a:r>
          </a:p>
          <a:p>
            <a:pPr marL="0" indent="0">
              <a:buNone/>
            </a:pPr>
            <a:r>
              <a:rPr lang="en-US" dirty="0" smtClean="0"/>
              <a:t>Pinch point ↔ network communication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Unmodifiable pipe/ball ↔ cleartext from user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1219200"/>
            <a:ext cx="20478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43225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276600"/>
            <a:ext cx="7620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1066800"/>
            <a:ext cx="5555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Goal:  no cleartext is sent over the network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9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 null pointer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Pipe ↔ a variable</a:t>
            </a:r>
          </a:p>
          <a:p>
            <a:pPr marL="0" indent="0">
              <a:buNone/>
            </a:pPr>
            <a:r>
              <a:rPr lang="en-US" dirty="0" smtClean="0"/>
              <a:t>Pipe width ↔ narrow: non-null, wide: maybe null</a:t>
            </a:r>
          </a:p>
          <a:p>
            <a:pPr marL="0" indent="0">
              <a:buNone/>
            </a:pPr>
            <a:r>
              <a:rPr lang="en-US" dirty="0" smtClean="0"/>
              <a:t>Ball ↔ a value</a:t>
            </a:r>
          </a:p>
          <a:p>
            <a:pPr marL="0" indent="0">
              <a:buNone/>
            </a:pPr>
            <a:r>
              <a:rPr lang="en-US" dirty="0" smtClean="0"/>
              <a:t>Ball size ↔ small: non-null, large: null</a:t>
            </a:r>
          </a:p>
          <a:p>
            <a:pPr marL="0" indent="0">
              <a:buNone/>
            </a:pPr>
            <a:r>
              <a:rPr lang="en-US" dirty="0" smtClean="0"/>
              <a:t>Pinch point ↔ dereference</a:t>
            </a:r>
          </a:p>
          <a:p>
            <a:pPr marL="0" indent="0">
              <a:buNone/>
            </a:pPr>
            <a:r>
              <a:rPr lang="en-US" dirty="0" smtClean="0"/>
              <a:t>Unmodifiable pipe/ball ↔ literal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1219200"/>
            <a:ext cx="20478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43225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276600"/>
            <a:ext cx="7620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1066800"/>
            <a:ext cx="4016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Goal:  no dereference of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↔ game correspondence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Pipe ↔ a variable</a:t>
            </a:r>
          </a:p>
          <a:p>
            <a:pPr marL="0" indent="0">
              <a:buNone/>
            </a:pPr>
            <a:r>
              <a:rPr lang="en-US" dirty="0" smtClean="0"/>
              <a:t>Pipe width ↔ a property of the variable (type)</a:t>
            </a:r>
          </a:p>
          <a:p>
            <a:pPr marL="0" indent="0">
              <a:buNone/>
            </a:pPr>
            <a:r>
              <a:rPr lang="en-US" dirty="0" smtClean="0"/>
              <a:t>Ball ↔ a value</a:t>
            </a:r>
          </a:p>
          <a:p>
            <a:pPr marL="0" indent="0">
              <a:buNone/>
            </a:pPr>
            <a:r>
              <a:rPr lang="en-US" dirty="0" smtClean="0"/>
              <a:t>Ball size ↔ a property of the value</a:t>
            </a:r>
          </a:p>
          <a:p>
            <a:pPr marL="0" indent="0">
              <a:buNone/>
            </a:pPr>
            <a:r>
              <a:rPr lang="en-US" dirty="0" smtClean="0"/>
              <a:t>Pinch point ↔ requirement</a:t>
            </a:r>
          </a:p>
          <a:p>
            <a:pPr marL="0" indent="0">
              <a:buNone/>
            </a:pPr>
            <a:r>
              <a:rPr lang="en-US" dirty="0" smtClean="0"/>
              <a:t>Unmodifiable pipe/ball ↔ requirement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1219200"/>
            <a:ext cx="20478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43225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276600"/>
            <a:ext cx="7620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1066800"/>
            <a:ext cx="2499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Intuition: dataflow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9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flow vs. dataflow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Multiple flows per variable</a:t>
            </a:r>
          </a:p>
          <a:p>
            <a:pPr lvl="1"/>
            <a:r>
              <a:rPr lang="en-US" dirty="0" smtClean="0"/>
              <a:t>A variable’s type may have multiple qualifiers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@Immutable</a:t>
            </a:r>
            <a:r>
              <a:rPr lang="en-US" sz="2400" dirty="0" smtClean="0"/>
              <a:t> Map&lt;</a:t>
            </a:r>
            <a:r>
              <a:rPr lang="en-US" sz="2400" dirty="0" smtClean="0">
                <a:solidFill>
                  <a:srgbClr val="FF0000"/>
                </a:solidFill>
              </a:rPr>
              <a:t>@English </a:t>
            </a:r>
            <a:r>
              <a:rPr lang="en-US" sz="2400" dirty="0" smtClean="0"/>
              <a:t>String, </a:t>
            </a:r>
            <a:r>
              <a:rPr lang="en-US" sz="2400" dirty="0" smtClean="0">
                <a:solidFill>
                  <a:srgbClr val="FF0000"/>
                </a:solidFill>
              </a:rPr>
              <a:t>@NonNegative </a:t>
            </a:r>
            <a:r>
              <a:rPr lang="en-US" sz="2400" dirty="0" smtClean="0"/>
              <a:t>Integer&gt;</a:t>
            </a:r>
          </a:p>
          <a:p>
            <a:r>
              <a:rPr lang="en-US" dirty="0" smtClean="0"/>
              <a:t>Some variables are not represented at all</a:t>
            </a:r>
          </a:p>
          <a:p>
            <a:pPr lvl="1"/>
            <a:r>
              <a:rPr lang="en-US" dirty="0" smtClean="0"/>
              <a:t>primitives (int, …) when analyzing null pointer errors</a:t>
            </a:r>
          </a:p>
          <a:p>
            <a:r>
              <a:rPr lang="en-US" dirty="0" smtClean="0"/>
              <a:t>No loops</a:t>
            </a:r>
          </a:p>
          <a:p>
            <a:pPr lvl="1"/>
            <a:r>
              <a:rPr lang="en-US" dirty="0" smtClean="0"/>
              <a:t>If program is verifiable, solvable in polynomial time</a:t>
            </a:r>
          </a:p>
          <a:p>
            <a:pPr lvl="1"/>
            <a:r>
              <a:rPr lang="en-US" dirty="0" smtClean="0"/>
              <a:t>Human leverage:  high-level pattern matching</a:t>
            </a:r>
          </a:p>
          <a:p>
            <a:pPr marL="0" indent="0">
              <a:buNone/>
            </a:pPr>
            <a:r>
              <a:rPr lang="en-US" dirty="0" smtClean="0"/>
              <a:t>More accurate intuition:  type constraints</a:t>
            </a:r>
          </a:p>
          <a:p>
            <a:pPr marL="857250" lvl="1" indent="-457200"/>
            <a:r>
              <a:rPr lang="en-US" dirty="0" smtClean="0"/>
              <a:t>Building a new type inference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05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963</Words>
  <Application>Microsoft Office PowerPoint</Application>
  <PresentationFormat>On-screen Show (4:3)</PresentationFormat>
  <Paragraphs>229</Paragraphs>
  <Slides>27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Verification games: Making verification fun</vt:lpstr>
      <vt:lpstr>Review</vt:lpstr>
      <vt:lpstr>PowerPoint Presentation</vt:lpstr>
      <vt:lpstr>Pipe Jam game demo</vt:lpstr>
      <vt:lpstr>PowerPoint Presentation</vt:lpstr>
      <vt:lpstr>Example:  encryption</vt:lpstr>
      <vt:lpstr>Example:  null pointer errors</vt:lpstr>
      <vt:lpstr>Program ↔ game correspondence</vt:lpstr>
      <vt:lpstr>Type flow vs. dataflow</vt:lpstr>
      <vt:lpstr>Other examples</vt:lpstr>
      <vt:lpstr>Accomplishments since March</vt:lpstr>
      <vt:lpstr>Program analysis accomplishments</vt:lpstr>
      <vt:lpstr>Type inference and game solver</vt:lpstr>
      <vt:lpstr>Type systems</vt:lpstr>
      <vt:lpstr>Dataflow framework</vt:lpstr>
      <vt:lpstr>Automated inference</vt:lpstr>
      <vt:lpstr>Insertion into source code</vt:lpstr>
      <vt:lpstr>Infrastructure improvements</vt:lpstr>
      <vt:lpstr>Gaming accomplishments</vt:lpstr>
      <vt:lpstr>Grid World game representation</vt:lpstr>
      <vt:lpstr>Grid World:  The same game</vt:lpstr>
      <vt:lpstr>Grid World:  A different game</vt:lpstr>
      <vt:lpstr>Implications of Grid World</vt:lpstr>
      <vt:lpstr>Grid World status</vt:lpstr>
      <vt:lpstr>Hard problems in software verification</vt:lpstr>
      <vt:lpstr>Other accomplishments</vt:lpstr>
      <vt:lpstr>Verification Games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CSE</cp:lastModifiedBy>
  <cp:revision>66</cp:revision>
  <dcterms:created xsi:type="dcterms:W3CDTF">2011-10-14T20:44:07Z</dcterms:created>
  <dcterms:modified xsi:type="dcterms:W3CDTF">2013-07-23T14:46:35Z</dcterms:modified>
</cp:coreProperties>
</file>