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09" r:id="rId3"/>
    <p:sldId id="272" r:id="rId4"/>
    <p:sldId id="260" r:id="rId5"/>
    <p:sldId id="273" r:id="rId6"/>
    <p:sldId id="264" r:id="rId7"/>
    <p:sldId id="265" r:id="rId8"/>
    <p:sldId id="266" r:id="rId9"/>
    <p:sldId id="283" r:id="rId10"/>
    <p:sldId id="267" r:id="rId11"/>
    <p:sldId id="294" r:id="rId12"/>
    <p:sldId id="295" r:id="rId13"/>
    <p:sldId id="308" r:id="rId14"/>
    <p:sldId id="286" r:id="rId15"/>
    <p:sldId id="290" r:id="rId16"/>
    <p:sldId id="291" r:id="rId17"/>
    <p:sldId id="292" r:id="rId18"/>
    <p:sldId id="296" r:id="rId19"/>
    <p:sldId id="307" r:id="rId20"/>
    <p:sldId id="293" r:id="rId21"/>
    <p:sldId id="298" r:id="rId22"/>
    <p:sldId id="300" r:id="rId23"/>
    <p:sldId id="301" r:id="rId24"/>
    <p:sldId id="302" r:id="rId25"/>
    <p:sldId id="304" r:id="rId26"/>
    <p:sldId id="299" r:id="rId27"/>
    <p:sldId id="30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6" autoAdjust="0"/>
    <p:restoredTop sz="94714" autoAdjust="0"/>
  </p:normalViewPr>
  <p:slideViewPr>
    <p:cSldViewPr>
      <p:cViewPr varScale="1">
        <p:scale>
          <a:sx n="63" d="100"/>
          <a:sy n="63" d="100"/>
        </p:scale>
        <p:origin x="-120" y="-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3A229-4CCA-4E27-89C7-34D971657EB6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3D751-B751-412C-8EB9-8D78FEC3C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7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order:</a:t>
            </a:r>
            <a:r>
              <a:rPr lang="en-US" baseline="0" dirty="0" smtClean="0"/>
              <a:t> wind, earth, crash.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3D751-B751-412C-8EB9-8D78FEC3C9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84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3D751-B751-412C-8EB9-8D78FEC3C9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5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181-3545-470E-9F61-6A6C86FFE2AD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DD1-1777-4017-9FDD-1BF30686D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5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181-3545-470E-9F61-6A6C86FFE2AD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DD1-1777-4017-9FDD-1BF30686D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2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181-3545-470E-9F61-6A6C86FFE2AD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DD1-1777-4017-9FDD-1BF30686D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181-3545-470E-9F61-6A6C86FFE2AD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DD1-1777-4017-9FDD-1BF30686D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1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181-3545-470E-9F61-6A6C86FFE2AD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DD1-1777-4017-9FDD-1BF30686D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5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181-3545-470E-9F61-6A6C86FFE2AD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DD1-1777-4017-9FDD-1BF30686D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4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181-3545-470E-9F61-6A6C86FFE2AD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DD1-1777-4017-9FDD-1BF30686D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9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181-3545-470E-9F61-6A6C86FFE2AD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DD1-1777-4017-9FDD-1BF30686D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181-3545-470E-9F61-6A6C86FFE2AD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DD1-1777-4017-9FDD-1BF30686D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0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181-3545-470E-9F61-6A6C86FFE2AD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DD1-1777-4017-9FDD-1BF30686D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8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181-3545-470E-9F61-6A6C86FFE2AD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DD1-1777-4017-9FDD-1BF30686D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0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51181-3545-470E-9F61-6A6C86FFE2AD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DD1-1777-4017-9FDD-1BF30686D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1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"/>
            <a:ext cx="2209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Verification games:</a:t>
            </a:r>
            <a:br>
              <a:rPr lang="en-US" dirty="0" smtClean="0"/>
            </a:br>
            <a:r>
              <a:rPr lang="en-US" dirty="0" smtClean="0"/>
              <a:t>Making verification fun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" y="3886200"/>
            <a:ext cx="8839199" cy="2971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University of Washington</a:t>
            </a:r>
          </a:p>
          <a:p>
            <a:r>
              <a:rPr lang="en-US" dirty="0">
                <a:solidFill>
                  <a:schemeClr val="tx1"/>
                </a:solidFill>
              </a:rPr>
              <a:t>http://</a:t>
            </a:r>
            <a:r>
              <a:rPr lang="en-US" dirty="0" smtClean="0">
                <a:solidFill>
                  <a:schemeClr val="tx1"/>
                </a:solidFill>
              </a:rPr>
              <a:t>cs.washington.edu/verigames/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Francois Boucher-</a:t>
            </a:r>
            <a:r>
              <a:rPr lang="en-US" b="1" dirty="0" err="1" smtClean="0">
                <a:solidFill>
                  <a:schemeClr val="tx1"/>
                </a:solidFill>
              </a:rPr>
              <a:t>Genesse</a:t>
            </a:r>
            <a:r>
              <a:rPr lang="en-US" dirty="0" smtClean="0">
                <a:solidFill>
                  <a:schemeClr val="tx1"/>
                </a:solidFill>
              </a:rPr>
              <a:t>, Jonathan Burke, </a:t>
            </a:r>
            <a:r>
              <a:rPr lang="en-US" b="1" dirty="0" smtClean="0">
                <a:solidFill>
                  <a:schemeClr val="tx1"/>
                </a:solidFill>
              </a:rPr>
              <a:t>Matthew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Burns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b="1" dirty="0" smtClean="0">
                <a:solidFill>
                  <a:schemeClr val="tx1"/>
                </a:solidFill>
              </a:rPr>
              <a:t>Seth Cooper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b="1" dirty="0" smtClean="0">
                <a:solidFill>
                  <a:schemeClr val="tx1"/>
                </a:solidFill>
              </a:rPr>
              <a:t>Craig Conner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b="1" dirty="0" smtClean="0">
                <a:solidFill>
                  <a:schemeClr val="tx1"/>
                </a:solidFill>
              </a:rPr>
              <a:t>Werner </a:t>
            </a:r>
            <a:r>
              <a:rPr lang="en-US" b="1" dirty="0" err="1" smtClean="0">
                <a:solidFill>
                  <a:schemeClr val="tx1"/>
                </a:solidFill>
              </a:rPr>
              <a:t>Dietl</a:t>
            </a:r>
            <a:r>
              <a:rPr lang="en-US" dirty="0" smtClean="0">
                <a:solidFill>
                  <a:schemeClr val="tx1"/>
                </a:solidFill>
              </a:rPr>
              <a:t>, Stephanie </a:t>
            </a:r>
            <a:r>
              <a:rPr lang="en-US" dirty="0" err="1" smtClean="0">
                <a:solidFill>
                  <a:schemeClr val="tx1"/>
                </a:solidFill>
              </a:rPr>
              <a:t>Dietzel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Michael </a:t>
            </a:r>
            <a:r>
              <a:rPr lang="en-US" b="1" dirty="0" smtClean="0">
                <a:solidFill>
                  <a:schemeClr val="tx1"/>
                </a:solidFill>
              </a:rPr>
              <a:t>Ernst</a:t>
            </a:r>
            <a:r>
              <a:rPr lang="en-US" dirty="0" smtClean="0">
                <a:solidFill>
                  <a:schemeClr val="tx1"/>
                </a:solidFill>
              </a:rPr>
              <a:t>, Nat Mote, Tim </a:t>
            </a:r>
            <a:r>
              <a:rPr lang="en-US" dirty="0" err="1" smtClean="0">
                <a:solidFill>
                  <a:schemeClr val="tx1"/>
                </a:solidFill>
              </a:rPr>
              <a:t>Pavlik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</a:rPr>
              <a:t>Zoran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Popović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Tyler </a:t>
            </a:r>
            <a:r>
              <a:rPr lang="en-US" dirty="0" err="1" smtClean="0">
                <a:solidFill>
                  <a:schemeClr val="tx1"/>
                </a:solidFill>
              </a:rPr>
              <a:t>Rigsby</a:t>
            </a:r>
            <a:r>
              <a:rPr lang="en-US" dirty="0" smtClean="0">
                <a:solidFill>
                  <a:schemeClr val="tx1"/>
                </a:solidFill>
              </a:rPr>
              <a:t>, Eric </a:t>
            </a:r>
            <a:r>
              <a:rPr lang="en-US" dirty="0" err="1" smtClean="0">
                <a:solidFill>
                  <a:schemeClr val="tx1"/>
                </a:solidFill>
              </a:rPr>
              <a:t>Spishak</a:t>
            </a:r>
            <a:r>
              <a:rPr lang="en-US" dirty="0" smtClean="0">
                <a:solidFill>
                  <a:schemeClr val="tx1"/>
                </a:solidFill>
              </a:rPr>
              <a:t>, Brian Walker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664" y="71438"/>
            <a:ext cx="2846465" cy="2138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81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SQL injection</a:t>
            </a:r>
          </a:p>
          <a:p>
            <a:r>
              <a:rPr lang="en-US" dirty="0" smtClean="0"/>
              <a:t>unintended side effects</a:t>
            </a:r>
          </a:p>
          <a:p>
            <a:r>
              <a:rPr lang="en-US" dirty="0" smtClean="0"/>
              <a:t>format string and </a:t>
            </a:r>
            <a:r>
              <a:rPr lang="en-US" dirty="0" err="1" smtClean="0"/>
              <a:t>regexp</a:t>
            </a:r>
            <a:r>
              <a:rPr lang="en-US" dirty="0" smtClean="0"/>
              <a:t> validation</a:t>
            </a:r>
          </a:p>
          <a:p>
            <a:r>
              <a:rPr lang="en-US" dirty="0" smtClean="0"/>
              <a:t>incorrect equality checks</a:t>
            </a:r>
          </a:p>
          <a:p>
            <a:r>
              <a:rPr lang="en-US" dirty="0" smtClean="0"/>
              <a:t>race conditions and deadlocks</a:t>
            </a:r>
          </a:p>
          <a:p>
            <a:r>
              <a:rPr lang="en-US" dirty="0" smtClean="0"/>
              <a:t>units of measurement</a:t>
            </a:r>
          </a:p>
          <a:p>
            <a:r>
              <a:rPr lang="en-US" dirty="0" smtClean="0"/>
              <a:t>aliasing</a:t>
            </a:r>
          </a:p>
          <a:p>
            <a:r>
              <a:rPr lang="en-US" dirty="0"/>
              <a:t>CWE/SANS Top 25 Most Dangerous Software Errors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3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Verification Games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8400" y="1828800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Constraint generator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10200" y="1828800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</a:t>
            </a:r>
          </a:p>
          <a:p>
            <a:pPr algn="ctr"/>
            <a:r>
              <a:rPr lang="en-US" dirty="0" smtClean="0"/>
              <a:t>generator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3886200" y="21717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838200" y="2154115"/>
            <a:ext cx="1600200" cy="2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ded Corner 8"/>
          <p:cNvSpPr/>
          <p:nvPr/>
        </p:nvSpPr>
        <p:spPr>
          <a:xfrm>
            <a:off x="1447800" y="2209800"/>
            <a:ext cx="761999" cy="45720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.java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7200" y="220980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</a:t>
            </a:r>
            <a:r>
              <a:rPr lang="en-US" dirty="0" smtClean="0"/>
              <a:t> &lt;: </a:t>
            </a:r>
            <a:r>
              <a:rPr lang="en-US" dirty="0" smtClean="0">
                <a:sym typeface="Symbol"/>
              </a:rPr>
              <a:t>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5090" y="1752600"/>
            <a:ext cx="98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16563" y="1840468"/>
            <a:ext cx="124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31492" y="1828800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 XML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60800" y="2209800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  <a:sym typeface="Symbol"/>
              </a:rPr>
              <a:t>&lt;xml&gt;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  <a:sym typeface="Symbol"/>
              </a:rPr>
              <a:t> &lt;game&gt;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38400" y="4495800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Annotation</a:t>
            </a:r>
          </a:p>
          <a:p>
            <a:pPr algn="ctr"/>
            <a:r>
              <a:rPr lang="en-US" dirty="0" smtClean="0"/>
              <a:t>inserter</a:t>
            </a:r>
            <a:endParaRPr lang="en-US" dirty="0"/>
          </a:p>
        </p:txBody>
      </p:sp>
      <p:pic>
        <p:nvPicPr>
          <p:cNvPr id="16" name="Picture 4" descr="http://belatednerd.com/wp-content/uploads/2011/08/alfred-e-newm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83526"/>
            <a:ext cx="1295400" cy="131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>
            <a:stCxn id="16" idx="1"/>
            <a:endCxn id="15" idx="3"/>
          </p:cNvCxnSpPr>
          <p:nvPr/>
        </p:nvCxnSpPr>
        <p:spPr>
          <a:xfrm flipH="1">
            <a:off x="3886200" y="48387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34200" y="4495800"/>
            <a:ext cx="129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Video game</a:t>
            </a:r>
            <a:endParaRPr lang="en-US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828" y="4910936"/>
            <a:ext cx="775972" cy="58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7315200" y="3200400"/>
            <a:ext cx="172460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*Jam</a:t>
            </a:r>
          </a:p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114800" y="4507468"/>
            <a:ext cx="1468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Types for </a:t>
            </a:r>
            <a:r>
              <a:rPr lang="en-US" dirty="0" err="1" smtClean="0"/>
              <a:t>vars</a:t>
            </a:r>
            <a:endParaRPr lang="en-US" dirty="0"/>
          </a:p>
        </p:txBody>
      </p:sp>
      <p:sp>
        <p:nvSpPr>
          <p:cNvPr id="37" name="Folded Corner 36"/>
          <p:cNvSpPr/>
          <p:nvPr/>
        </p:nvSpPr>
        <p:spPr>
          <a:xfrm>
            <a:off x="4343401" y="4876800"/>
            <a:ext cx="761999" cy="45720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jaif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15" idx="1"/>
          </p:cNvCxnSpPr>
          <p:nvPr/>
        </p:nvCxnSpPr>
        <p:spPr>
          <a:xfrm flipH="1" flipV="1">
            <a:off x="672275" y="4838699"/>
            <a:ext cx="176612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5" idx="3"/>
            <a:endCxn id="26" idx="0"/>
          </p:cNvCxnSpPr>
          <p:nvPr/>
        </p:nvCxnSpPr>
        <p:spPr>
          <a:xfrm>
            <a:off x="6858000" y="2171700"/>
            <a:ext cx="1319501" cy="1028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6" idx="2"/>
            <a:endCxn id="16" idx="3"/>
          </p:cNvCxnSpPr>
          <p:nvPr/>
        </p:nvCxnSpPr>
        <p:spPr>
          <a:xfrm rot="5400000">
            <a:off x="7003401" y="3664600"/>
            <a:ext cx="952500" cy="13957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15" idx="0"/>
          </p:cNvCxnSpPr>
          <p:nvPr/>
        </p:nvCxnSpPr>
        <p:spPr>
          <a:xfrm rot="16200000" flipH="1">
            <a:off x="990600" y="2324100"/>
            <a:ext cx="2324100" cy="2019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olded Corner 54"/>
          <p:cNvSpPr/>
          <p:nvPr/>
        </p:nvSpPr>
        <p:spPr>
          <a:xfrm>
            <a:off x="990600" y="4910935"/>
            <a:ext cx="1295400" cy="582937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.java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@Encrypted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2275" y="4419600"/>
            <a:ext cx="1766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Verified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82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 animBg="1"/>
      <p:bldP spid="24" grpId="0"/>
      <p:bldP spid="26" grpId="0" animBg="1"/>
      <p:bldP spid="36" grpId="0"/>
      <p:bldP spid="37" grpId="0" animBg="1"/>
      <p:bldP spid="55" grpId="0" animBg="1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problem/game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230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External tool:  Julia analyzer</a:t>
            </a:r>
          </a:p>
          <a:p>
            <a:pPr lvl="1"/>
            <a:r>
              <a:rPr lang="en-US" dirty="0" smtClean="0"/>
              <a:t>Subcontractor:  Julia </a:t>
            </a:r>
            <a:r>
              <a:rPr lang="en-US" dirty="0" err="1" smtClean="0"/>
              <a:t>srl</a:t>
            </a:r>
            <a:endParaRPr lang="en-US" dirty="0" smtClean="0"/>
          </a:p>
          <a:p>
            <a:r>
              <a:rPr lang="en-US" dirty="0" smtClean="0"/>
              <a:t>Abstract </a:t>
            </a:r>
            <a:r>
              <a:rPr lang="en-US" dirty="0" err="1" smtClean="0"/>
              <a:t>interpetation</a:t>
            </a:r>
            <a:r>
              <a:rPr lang="en-US" dirty="0" smtClean="0"/>
              <a:t> over </a:t>
            </a:r>
            <a:r>
              <a:rPr lang="en-US" dirty="0" err="1" smtClean="0"/>
              <a:t>bytecode</a:t>
            </a:r>
            <a:endParaRPr lang="en-US" dirty="0" smtClean="0"/>
          </a:p>
          <a:p>
            <a:pPr lvl="1"/>
            <a:r>
              <a:rPr lang="en-US" dirty="0" smtClean="0"/>
              <a:t>Creates verified type annotations</a:t>
            </a:r>
          </a:p>
          <a:p>
            <a:r>
              <a:rPr lang="en-US" dirty="0" smtClean="0"/>
              <a:t>Ran over </a:t>
            </a:r>
            <a:r>
              <a:rPr lang="en-US" dirty="0" err="1" smtClean="0"/>
              <a:t>Hadoop</a:t>
            </a:r>
            <a:r>
              <a:rPr lang="en-US" dirty="0" smtClean="0"/>
              <a:t>, found real (minor) bugs</a:t>
            </a:r>
          </a:p>
          <a:p>
            <a:r>
              <a:rPr lang="en-US" dirty="0" smtClean="0"/>
              <a:t>Adding ability to handle new properties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8400" y="1828800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Constraint generator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>
            <a:off x="3886200" y="21717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295400" y="2154115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ded Corner 6"/>
          <p:cNvSpPr/>
          <p:nvPr/>
        </p:nvSpPr>
        <p:spPr>
          <a:xfrm>
            <a:off x="1447800" y="2209800"/>
            <a:ext cx="761999" cy="45720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.java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200" y="220980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</a:t>
            </a:r>
            <a:r>
              <a:rPr lang="en-US" dirty="0" smtClean="0"/>
              <a:t> &lt;: </a:t>
            </a:r>
            <a:r>
              <a:rPr lang="en-US" dirty="0" smtClean="0">
                <a:sym typeface="Symbol"/>
              </a:rPr>
              <a:t>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05090" y="175260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16563" y="1840468"/>
            <a:ext cx="124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pic>
        <p:nvPicPr>
          <p:cNvPr id="1026" name="Picture 2" descr="H:\tmp\julia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667000"/>
            <a:ext cx="2021587" cy="101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44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bug 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Prevented </a:t>
            </a:r>
            <a:r>
              <a:rPr lang="en-US" dirty="0"/>
              <a:t>cyclic game boards from being generated</a:t>
            </a:r>
          </a:p>
          <a:p>
            <a:r>
              <a:rPr lang="en-US" dirty="0"/>
              <a:t>Fixed </a:t>
            </a:r>
            <a:r>
              <a:rPr lang="en-US" dirty="0" smtClean="0"/>
              <a:t>layout of Java’s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Map.get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 method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0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framework:  </a:t>
            </a:r>
            <a:r>
              <a:rPr lang="en-US" dirty="0" err="1" smtClean="0"/>
              <a:t>TestSolver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0781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Constraint </a:t>
            </a:r>
            <a:r>
              <a:rPr lang="en-US" dirty="0"/>
              <a:t>Tests</a:t>
            </a:r>
          </a:p>
          <a:p>
            <a:r>
              <a:rPr lang="en-US" dirty="0"/>
              <a:t>Verify that Visitor and Checker create the correct constraints</a:t>
            </a:r>
          </a:p>
          <a:p>
            <a:r>
              <a:rPr lang="en-US" dirty="0"/>
              <a:t>Syntax-directed constraint generation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XML Tests</a:t>
            </a:r>
          </a:p>
          <a:p>
            <a:r>
              <a:rPr lang="en-US" dirty="0"/>
              <a:t>Verify that constraints are correctly converted into an XML representation of a game</a:t>
            </a:r>
          </a:p>
          <a:p>
            <a:r>
              <a:rPr lang="en-US" dirty="0"/>
              <a:t>Layout information is removed from the XML files before the comparison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8400" y="1828800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Constraint generator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10200" y="1828800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</a:t>
            </a:r>
          </a:p>
          <a:p>
            <a:pPr algn="ctr"/>
            <a:r>
              <a:rPr lang="en-US" dirty="0" smtClean="0"/>
              <a:t>generator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886200" y="21717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858000" y="2157046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95400" y="2154115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lded Corner 13"/>
          <p:cNvSpPr/>
          <p:nvPr/>
        </p:nvSpPr>
        <p:spPr>
          <a:xfrm>
            <a:off x="1447800" y="2209800"/>
            <a:ext cx="761999" cy="45720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.java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67200" y="220980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</a:t>
            </a:r>
            <a:r>
              <a:rPr lang="en-US" dirty="0" smtClean="0"/>
              <a:t> &lt;: </a:t>
            </a:r>
            <a:r>
              <a:rPr lang="en-US" dirty="0" smtClean="0">
                <a:sym typeface="Symbol"/>
              </a:rPr>
              <a:t>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05090" y="175260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16563" y="1840468"/>
            <a:ext cx="124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31492" y="1828800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 XML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60800" y="2209800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  <a:sym typeface="Symbol"/>
              </a:rPr>
              <a:t>&lt;xml&gt;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  <a:sym typeface="Symbol"/>
              </a:rPr>
              <a:t> &lt;game&gt;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00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translation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Should parameters </a:t>
            </a:r>
            <a:r>
              <a:rPr lang="en-US" dirty="0">
                <a:solidFill>
                  <a:srgbClr val="FF0000"/>
                </a:solidFill>
              </a:rPr>
              <a:t>bypass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</a:rPr>
              <a:t>pass </a:t>
            </a:r>
            <a:r>
              <a:rPr lang="en-US" dirty="0">
                <a:solidFill>
                  <a:srgbClr val="FF0000"/>
                </a:solidFill>
              </a:rPr>
              <a:t>through</a:t>
            </a:r>
            <a:r>
              <a:rPr lang="en-US" dirty="0" smtClean="0"/>
              <a:t> </a:t>
            </a:r>
            <a:r>
              <a:rPr lang="en-US" dirty="0" err="1" smtClean="0"/>
              <a:t>subboards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6400" y="3748454"/>
            <a:ext cx="2133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Curved Connector 7"/>
          <p:cNvCxnSpPr/>
          <p:nvPr/>
        </p:nvCxnSpPr>
        <p:spPr>
          <a:xfrm rot="5400000">
            <a:off x="1104900" y="3009900"/>
            <a:ext cx="11430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33600" y="2895600"/>
            <a:ext cx="0" cy="852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6200000" flipH="1">
            <a:off x="952501" y="4305300"/>
            <a:ext cx="1447799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181600" y="3748454"/>
            <a:ext cx="2133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638800" y="2895600"/>
            <a:ext cx="0" cy="852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638801" y="4586654"/>
            <a:ext cx="0" cy="852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638800" y="3748454"/>
            <a:ext cx="23446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133600" y="3748454"/>
            <a:ext cx="1524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38800" y="3810000"/>
            <a:ext cx="1524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04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@Hardcoded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OStrusted</a:t>
            </a:r>
            <a:endParaRPr lang="en-US" dirty="0" smtClean="0"/>
          </a:p>
          <a:p>
            <a:r>
              <a:rPr lang="en-US" dirty="0" smtClean="0"/>
              <a:t>Aiming to generalize from these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Units </a:t>
            </a:r>
            <a:r>
              <a:rPr lang="en-US" dirty="0"/>
              <a:t>of </a:t>
            </a:r>
            <a:r>
              <a:rPr lang="en-US" dirty="0" smtClean="0"/>
              <a:t>measure</a:t>
            </a:r>
            <a:endParaRPr lang="en-US" dirty="0"/>
          </a:p>
          <a:p>
            <a:pPr lvl="1"/>
            <a:r>
              <a:rPr lang="en-US" dirty="0" smtClean="0"/>
              <a:t>multiple </a:t>
            </a:r>
            <a:r>
              <a:rPr lang="en-US" dirty="0"/>
              <a:t>annotations per qualifier</a:t>
            </a:r>
          </a:p>
          <a:p>
            <a:pPr lvl="1"/>
            <a:r>
              <a:rPr lang="en-US" dirty="0" smtClean="0"/>
              <a:t>qualifier </a:t>
            </a:r>
            <a:r>
              <a:rPr lang="en-US" dirty="0"/>
              <a:t>polymorphism</a:t>
            </a:r>
          </a:p>
          <a:p>
            <a:pPr lvl="1"/>
            <a:r>
              <a:rPr lang="en-US" dirty="0" smtClean="0"/>
              <a:t>framework operates over qualifiers, not annotations</a:t>
            </a:r>
            <a:endParaRPr lang="en-US" dirty="0"/>
          </a:p>
          <a:p>
            <a:r>
              <a:rPr lang="en-US" dirty="0"/>
              <a:t>Division by zero:  challenges were not relevant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Selected 25-27 Java vulnerabilities from CWE/SANS Top 25 and On the Cusp (out of 41 total)</a:t>
            </a:r>
          </a:p>
          <a:p>
            <a:pPr lvl="1"/>
            <a:r>
              <a:rPr lang="en-US" dirty="0" smtClean="0"/>
              <a:t>Contains common themes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75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8948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Annotation</a:t>
            </a:r>
            <a:br>
              <a:rPr lang="en-US" dirty="0" smtClean="0"/>
            </a:br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438400"/>
            <a:ext cx="8437585" cy="3687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Annotations are easy to insert on existing types</a:t>
            </a:r>
          </a:p>
          <a:p>
            <a:r>
              <a:rPr lang="en-US" dirty="0" err="1" smtClean="0"/>
              <a:t>Buzzsaws</a:t>
            </a:r>
            <a:r>
              <a:rPr lang="en-US" dirty="0" smtClean="0"/>
              <a:t>:  add casts in arbitrary places</a:t>
            </a:r>
          </a:p>
          <a:p>
            <a:pPr lvl="1"/>
            <a:r>
              <a:rPr lang="en-US" dirty="0" smtClean="0"/>
              <a:t>File format for arbitrary locations in source</a:t>
            </a:r>
          </a:p>
          <a:p>
            <a:pPr lvl="1"/>
            <a:r>
              <a:rPr lang="en-US" dirty="0" smtClean="0"/>
              <a:t>Insert more than annotations:</a:t>
            </a:r>
            <a:br>
              <a:rPr lang="en-US" dirty="0" smtClean="0"/>
            </a:br>
            <a:r>
              <a:rPr lang="en-US" dirty="0" smtClean="0"/>
              <a:t>Convert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x+y</a:t>
            </a:r>
            <a:r>
              <a:rPr lang="en-US" dirty="0" smtClean="0"/>
              <a:t> 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((@A 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x+y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/>
              <a:t>Support new Java 8 class file format</a:t>
            </a:r>
          </a:p>
          <a:p>
            <a:pPr lvl="1"/>
            <a:r>
              <a:rPr lang="en-US" dirty="0" smtClean="0"/>
              <a:t>Insertion, extraction</a:t>
            </a:r>
          </a:p>
          <a:p>
            <a:pPr lvl="1"/>
            <a:r>
              <a:rPr lang="en-US" dirty="0" smtClean="0"/>
              <a:t>To do:  support new compound type representation</a:t>
            </a:r>
          </a:p>
        </p:txBody>
      </p:sp>
      <p:sp>
        <p:nvSpPr>
          <p:cNvPr id="7" name="Folded Corner 6"/>
          <p:cNvSpPr/>
          <p:nvPr/>
        </p:nvSpPr>
        <p:spPr>
          <a:xfrm>
            <a:off x="5389586" y="609600"/>
            <a:ext cx="761999" cy="45720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.java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22177" y="152400"/>
            <a:ext cx="98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846785" y="1295400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Annotation</a:t>
            </a:r>
          </a:p>
          <a:p>
            <a:pPr algn="ctr"/>
            <a:r>
              <a:rPr lang="en-US" dirty="0" smtClean="0"/>
              <a:t>inserter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1" idx="3"/>
          </p:cNvCxnSpPr>
          <p:nvPr/>
        </p:nvCxnSpPr>
        <p:spPr>
          <a:xfrm flipH="1">
            <a:off x="7294585" y="16383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23185" y="1307068"/>
            <a:ext cx="1468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Types for </a:t>
            </a:r>
            <a:r>
              <a:rPr lang="en-US" dirty="0" err="1" smtClean="0"/>
              <a:t>vars</a:t>
            </a:r>
            <a:endParaRPr lang="en-US" dirty="0"/>
          </a:p>
        </p:txBody>
      </p:sp>
      <p:sp>
        <p:nvSpPr>
          <p:cNvPr id="14" name="Folded Corner 13"/>
          <p:cNvSpPr/>
          <p:nvPr/>
        </p:nvSpPr>
        <p:spPr>
          <a:xfrm>
            <a:off x="7751786" y="1676400"/>
            <a:ext cx="761999" cy="45720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jaif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1" idx="1"/>
          </p:cNvCxnSpPr>
          <p:nvPr/>
        </p:nvCxnSpPr>
        <p:spPr>
          <a:xfrm flipH="1" flipV="1">
            <a:off x="4080660" y="1638299"/>
            <a:ext cx="176612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11" idx="0"/>
          </p:cNvCxnSpPr>
          <p:nvPr/>
        </p:nvCxnSpPr>
        <p:spPr>
          <a:xfrm>
            <a:off x="5046685" y="521732"/>
            <a:ext cx="1524000" cy="7736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lded Corner 16"/>
          <p:cNvSpPr/>
          <p:nvPr/>
        </p:nvSpPr>
        <p:spPr>
          <a:xfrm>
            <a:off x="4398985" y="1710535"/>
            <a:ext cx="1295400" cy="582937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.java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@Encrypted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80660" y="1219200"/>
            <a:ext cx="1766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Verified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2821"/>
            <a:ext cx="8229600" cy="4120720"/>
          </a:xfrm>
        </p:spPr>
      </p:pic>
    </p:spTree>
    <p:extLst>
      <p:ext uri="{BB962C8B-B14F-4D97-AF65-F5344CB8AC3E}">
        <p14:creationId xmlns:p14="http://schemas.microsoft.com/office/powerpoint/2010/main" val="32624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9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annotations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implementation appears </a:t>
            </a:r>
            <a:r>
              <a:rPr lang="en-US" dirty="0"/>
              <a:t>in Oracle JDK 8 release M6 (January 31, 2013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Source code annotations</a:t>
            </a:r>
          </a:p>
          <a:p>
            <a:pPr lvl="1"/>
            <a:r>
              <a:rPr lang="en-US" dirty="0" smtClean="0"/>
              <a:t>Class file format</a:t>
            </a:r>
          </a:p>
          <a:p>
            <a:r>
              <a:rPr lang="en-US" dirty="0" smtClean="0"/>
              <a:t>Our tool will be practical and relevant to real-world developers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6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Checker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Monthly releases</a:t>
            </a:r>
          </a:p>
          <a:p>
            <a:r>
              <a:rPr lang="en-US" dirty="0" smtClean="0"/>
              <a:t>Eclipse </a:t>
            </a:r>
            <a:r>
              <a:rPr lang="en-US" dirty="0"/>
              <a:t>and Maven integration</a:t>
            </a:r>
          </a:p>
          <a:p>
            <a:r>
              <a:rPr lang="en-US" dirty="0" err="1"/>
              <a:t>Gradle</a:t>
            </a:r>
            <a:r>
              <a:rPr lang="en-US" dirty="0"/>
              <a:t> build scripts for test automation</a:t>
            </a:r>
          </a:p>
          <a:p>
            <a:r>
              <a:rPr lang="en-US" dirty="0"/>
              <a:t>Fix </a:t>
            </a:r>
            <a:r>
              <a:rPr lang="en-US" dirty="0" err="1"/>
              <a:t>classpath</a:t>
            </a:r>
            <a:r>
              <a:rPr lang="en-US" dirty="0"/>
              <a:t> issues</a:t>
            </a:r>
          </a:p>
          <a:p>
            <a:r>
              <a:rPr lang="en-US" dirty="0" smtClean="0"/>
              <a:t>New </a:t>
            </a:r>
            <a:r>
              <a:rPr lang="en-US" dirty="0"/>
              <a:t>tutorial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8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a type checker</a:t>
            </a:r>
            <a:br>
              <a:rPr lang="en-US" dirty="0" smtClean="0"/>
            </a:br>
            <a:r>
              <a:rPr lang="en-US" dirty="0" smtClean="0"/>
              <a:t>Defining a 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September:   </a:t>
            </a:r>
            <a:r>
              <a:rPr lang="en-US" dirty="0"/>
              <a:t>major </a:t>
            </a:r>
            <a:r>
              <a:rPr lang="en-US" dirty="0" smtClean="0"/>
              <a:t>improvements (simplifications) for writing </a:t>
            </a:r>
            <a:r>
              <a:rPr lang="en-US" dirty="0"/>
              <a:t>a type-checker</a:t>
            </a:r>
          </a:p>
          <a:p>
            <a:r>
              <a:rPr lang="en-US" dirty="0"/>
              <a:t>More coming in </a:t>
            </a:r>
            <a:r>
              <a:rPr lang="en-US" dirty="0" smtClean="0"/>
              <a:t>February</a:t>
            </a:r>
          </a:p>
          <a:p>
            <a:r>
              <a:rPr lang="en-US" dirty="0" smtClean="0"/>
              <a:t>Goal:  Enable a single definition to suffice for creating a type checker and inference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0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Dataflow framework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variable has the same type throughout its lifetime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= …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… x …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= …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… x …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Flow-sensitive type system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270375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variable’s type change as it is assigned or its value is modified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Object 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 Gadget();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x …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mightReturnNull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… x 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1676400" y="3886200"/>
            <a:ext cx="152400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58108" y="4352165"/>
            <a:ext cx="732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 is</a:t>
            </a:r>
            <a:br>
              <a:rPr lang="en-US" dirty="0" smtClean="0"/>
            </a:br>
            <a:r>
              <a:rPr lang="en-US" dirty="0" smtClean="0"/>
              <a:t>an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>
            <a:off x="4419599" y="3840704"/>
            <a:ext cx="304801" cy="8836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4419600" y="4831304"/>
            <a:ext cx="304801" cy="8836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29000" y="3959386"/>
            <a:ext cx="990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 is</a:t>
            </a:r>
            <a:br>
              <a:rPr lang="en-US" dirty="0" smtClean="0"/>
            </a:br>
            <a:r>
              <a:rPr lang="en-US" dirty="0" smtClean="0"/>
              <a:t>non-null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29000" y="4949986"/>
            <a:ext cx="990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 is</a:t>
            </a:r>
            <a:br>
              <a:rPr lang="en-US" dirty="0" smtClean="0"/>
            </a:br>
            <a:r>
              <a:rPr lang="en-US" dirty="0" err="1" smtClean="0"/>
              <a:t>nullable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79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Dataflow framework status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Dramatic improvement over previous version</a:t>
            </a:r>
          </a:p>
          <a:p>
            <a:r>
              <a:rPr lang="en-US" dirty="0" smtClean="0"/>
              <a:t>Thousands of tests pass</a:t>
            </a:r>
          </a:p>
          <a:p>
            <a:pPr lvl="1"/>
            <a:r>
              <a:rPr lang="en-US" dirty="0" smtClean="0"/>
              <a:t>Fewer than 10 tests fail</a:t>
            </a:r>
          </a:p>
          <a:p>
            <a:pPr lvl="1"/>
            <a:r>
              <a:rPr lang="en-US" dirty="0" smtClean="0"/>
              <a:t>Far fewer failures than previous version</a:t>
            </a:r>
          </a:p>
          <a:p>
            <a:r>
              <a:rPr lang="en-US" dirty="0"/>
              <a:t>Almost done</a:t>
            </a:r>
          </a:p>
          <a:p>
            <a:pPr lvl="1"/>
            <a:r>
              <a:rPr lang="en-US" dirty="0"/>
              <a:t>We mean it this time!</a:t>
            </a:r>
          </a:p>
          <a:p>
            <a:pPr lvl="1"/>
            <a:r>
              <a:rPr lang="en-US" dirty="0"/>
              <a:t>Culmination of years of work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86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“Reducing the barriers to writing verified specifications”</a:t>
            </a:r>
          </a:p>
          <a:p>
            <a:pPr marL="0" indent="0">
              <a:buNone/>
            </a:pPr>
            <a:r>
              <a:rPr lang="en-US" dirty="0"/>
              <a:t>by Todd W. Schiller and Michael D. Ernst.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smtClean="0"/>
              <a:t>OOPSLA 2012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ReIm</a:t>
            </a:r>
            <a:r>
              <a:rPr lang="en-US" dirty="0"/>
              <a:t> &amp; </a:t>
            </a:r>
            <a:r>
              <a:rPr lang="en-US" dirty="0" err="1"/>
              <a:t>ReImInfer</a:t>
            </a:r>
            <a:r>
              <a:rPr lang="en-US" dirty="0"/>
              <a:t>: Checking and inference of reference immutability and method purity”</a:t>
            </a:r>
          </a:p>
          <a:p>
            <a:pPr marL="0" indent="0">
              <a:buNone/>
            </a:pPr>
            <a:r>
              <a:rPr lang="en-US" dirty="0"/>
              <a:t>by Wei Huang, Ana </a:t>
            </a:r>
            <a:r>
              <a:rPr lang="en-US" dirty="0" err="1"/>
              <a:t>Milanova</a:t>
            </a:r>
            <a:r>
              <a:rPr lang="en-US" dirty="0"/>
              <a:t>, Werner </a:t>
            </a:r>
            <a:r>
              <a:rPr lang="en-US" dirty="0" err="1"/>
              <a:t>Dietl</a:t>
            </a:r>
            <a:r>
              <a:rPr lang="en-US" dirty="0"/>
              <a:t>, and Michael D. Ernst.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smtClean="0"/>
              <a:t>OOPSLA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68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Non-technical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Hiring</a:t>
            </a:r>
            <a:r>
              <a:rPr lang="en-US" dirty="0"/>
              <a:t>:</a:t>
            </a:r>
          </a:p>
          <a:p>
            <a:r>
              <a:rPr lang="en-US" dirty="0"/>
              <a:t>  Jonathan Burke</a:t>
            </a:r>
          </a:p>
          <a:p>
            <a:r>
              <a:rPr lang="en-US" dirty="0"/>
              <a:t>  Suzanne Millstein</a:t>
            </a:r>
          </a:p>
          <a:p>
            <a:r>
              <a:rPr lang="en-US" dirty="0"/>
              <a:t>  Mark Roberts</a:t>
            </a:r>
          </a:p>
          <a:p>
            <a:r>
              <a:rPr lang="en-US" dirty="0"/>
              <a:t>  Craig Conner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5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76200"/>
            <a:ext cx="2286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Verification Games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3058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Gamification</a:t>
            </a:r>
            <a:r>
              <a:rPr lang="en-US" dirty="0" smtClean="0"/>
              <a:t> of program verification</a:t>
            </a:r>
          </a:p>
          <a:p>
            <a:r>
              <a:rPr lang="en-US" dirty="0" smtClean="0"/>
              <a:t>Game corresponds to correctness condition</a:t>
            </a:r>
          </a:p>
          <a:p>
            <a:r>
              <a:rPr lang="en-US" dirty="0" smtClean="0"/>
              <a:t>Game utilizes physical intuition</a:t>
            </a:r>
          </a:p>
          <a:p>
            <a:r>
              <a:rPr lang="en-US" dirty="0" smtClean="0"/>
              <a:t>Game is playable by anyone</a:t>
            </a:r>
          </a:p>
          <a:p>
            <a:r>
              <a:rPr lang="en-US" dirty="0" smtClean="0"/>
              <a:t>Game allows application of human insight</a:t>
            </a:r>
          </a:p>
          <a:p>
            <a:r>
              <a:rPr lang="en-US" dirty="0" smtClean="0"/>
              <a:t>Goal:  cheaper verification </a:t>
            </a:r>
            <a:r>
              <a:rPr lang="en-US" dirty="0" smtClean="0">
                <a:sym typeface="Symbol"/>
              </a:rPr>
              <a:t> </a:t>
            </a:r>
            <a:r>
              <a:rPr lang="en-US" dirty="0" smtClean="0"/>
              <a:t>more verification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cs.washington.edu/verigames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399" y="71438"/>
            <a:ext cx="2440730" cy="183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4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:\cygwin\home\mernst\sync\verigames-images\annotated_co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70" y="4191000"/>
            <a:ext cx="2041930" cy="263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cygwin\home\mernst\sync\verigames-images\original_cod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85" y="152400"/>
            <a:ext cx="2057399" cy="265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cygwin\home\mernst\sync\verigames-images\new_ga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414" y="186652"/>
            <a:ext cx="2911186" cy="217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cygwin\home\mernst\sync\verigames-images\completed_gam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384" y="4383117"/>
            <a:ext cx="2897216" cy="217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00484" y="161717"/>
            <a:ext cx="718466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Code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186652"/>
            <a:ext cx="803425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Game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763372" y="4382869"/>
            <a:ext cx="1328312" cy="707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Completed</a:t>
            </a:r>
            <a:br>
              <a:rPr lang="en-US" sz="2000" dirty="0" smtClean="0"/>
            </a:br>
            <a:r>
              <a:rPr lang="en-US" sz="2000" dirty="0" smtClean="0"/>
              <a:t>game</a:t>
            </a:r>
            <a:endParaRPr lang="en-US" sz="2000" dirty="0"/>
          </a:p>
        </p:txBody>
      </p:sp>
      <p:pic>
        <p:nvPicPr>
          <p:cNvPr id="9" name="Picture 6" descr="C:\cygwin\home\mernst\sync\verigames-images\chec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92" y="4558585"/>
            <a:ext cx="1413986" cy="141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1066800" y="2971800"/>
            <a:ext cx="0" cy="99060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77891" y="1230868"/>
            <a:ext cx="1194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Automatic</a:t>
            </a:r>
            <a:br>
              <a:rPr lang="en-US" dirty="0" smtClean="0"/>
            </a:br>
            <a:r>
              <a:rPr lang="en-US" dirty="0" smtClean="0"/>
              <a:t>translation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71800" y="1174954"/>
            <a:ext cx="2362200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552720" y="2622754"/>
            <a:ext cx="0" cy="149204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86523" y="5638800"/>
            <a:ext cx="2523677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95400" y="3124200"/>
            <a:ext cx="1655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Highly-skilled,</a:t>
            </a:r>
            <a:br>
              <a:rPr lang="en-US" dirty="0" smtClean="0"/>
            </a:br>
            <a:r>
              <a:rPr lang="en-US" dirty="0" smtClean="0"/>
              <a:t>expensive labor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13222" y="2895600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</a:t>
            </a:r>
            <a:br>
              <a:rPr lang="en-US" dirty="0" smtClean="0"/>
            </a:br>
            <a:r>
              <a:rPr lang="en-US" dirty="0" smtClean="0"/>
              <a:t>labor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50746" y="4230469"/>
            <a:ext cx="1972207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Verified software</a:t>
            </a:r>
          </a:p>
          <a:p>
            <a:r>
              <a:rPr lang="en-US" sz="2000" dirty="0" smtClean="0"/>
              <a:t>(with proof/</a:t>
            </a:r>
            <a:br>
              <a:rPr lang="en-US" sz="2000" dirty="0" smtClean="0"/>
            </a:br>
            <a:r>
              <a:rPr lang="en-US" sz="2000" dirty="0" smtClean="0"/>
              <a:t>annotations)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3673614" y="5678269"/>
            <a:ext cx="1194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Automatic</a:t>
            </a:r>
            <a:br>
              <a:rPr lang="en-US" dirty="0" smtClean="0"/>
            </a:br>
            <a:r>
              <a:rPr lang="en-US" dirty="0" smtClean="0"/>
              <a:t>translation</a:t>
            </a:r>
            <a:endParaRPr lang="en-US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3429000" y="2317954"/>
            <a:ext cx="1693728" cy="1307692"/>
          </a:xfrm>
          <a:prstGeom prst="wedgeRoundRectCallout">
            <a:avLst>
              <a:gd name="adj1" fmla="val 105674"/>
              <a:gd name="adj2" fmla="val -533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Encodes a constraint system</a:t>
            </a:r>
            <a:endParaRPr lang="en-US" sz="2400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3429000" y="2317845"/>
            <a:ext cx="1693728" cy="1307692"/>
          </a:xfrm>
          <a:prstGeom prst="wedgeRoundRectCallout">
            <a:avLst>
              <a:gd name="adj1" fmla="val -121556"/>
              <a:gd name="adj2" fmla="val -523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Encodes a constraint 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728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5" grpId="0"/>
      <p:bldP spid="16" grpId="0"/>
      <p:bldP spid="17" grpId="0" animBg="1"/>
      <p:bldP spid="18" grpId="0"/>
      <p:bldP spid="20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 Jam game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102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:\cygwin\home\mernst\sync\verigames-images\annotated_co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70" y="4191000"/>
            <a:ext cx="2041930" cy="263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cygwin\home\mernst\sync\verigames-images\original_cod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85" y="152400"/>
            <a:ext cx="2057399" cy="265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cygwin\home\mernst\sync\verigames-images\new_ga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414" y="186652"/>
            <a:ext cx="2911186" cy="217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cygwin\home\mernst\sync\verigames-images\completed_gam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384" y="4383117"/>
            <a:ext cx="2897216" cy="217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00484" y="161717"/>
            <a:ext cx="718466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Code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186652"/>
            <a:ext cx="803425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Game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413339" y="4382869"/>
            <a:ext cx="1678345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Completed</a:t>
            </a:r>
            <a:br>
              <a:rPr lang="en-US" sz="2000" dirty="0" smtClean="0"/>
            </a:br>
            <a:r>
              <a:rPr lang="en-US" sz="2000" dirty="0" smtClean="0"/>
              <a:t>game</a:t>
            </a:r>
          </a:p>
          <a:p>
            <a:pPr algn="r"/>
            <a:r>
              <a:rPr lang="en-US" sz="2000" u="sng" dirty="0" smtClean="0">
                <a:solidFill>
                  <a:srgbClr val="FF0000"/>
                </a:solidFill>
              </a:rPr>
              <a:t>with </a:t>
            </a:r>
            <a:r>
              <a:rPr lang="en-US" sz="2000" u="sng" dirty="0" err="1" smtClean="0">
                <a:solidFill>
                  <a:srgbClr val="FF0000"/>
                </a:solidFill>
              </a:rPr>
              <a:t>buzzsaws</a:t>
            </a:r>
            <a:endParaRPr lang="en-US" sz="2000" u="sng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66800" y="2971800"/>
            <a:ext cx="0" cy="99060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77891" y="1230868"/>
            <a:ext cx="1194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Automatic</a:t>
            </a:r>
            <a:br>
              <a:rPr lang="en-US" dirty="0" smtClean="0"/>
            </a:br>
            <a:r>
              <a:rPr lang="en-US" dirty="0" smtClean="0"/>
              <a:t>translation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71800" y="1174954"/>
            <a:ext cx="2362200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552720" y="2622754"/>
            <a:ext cx="0" cy="149204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86523" y="5638800"/>
            <a:ext cx="2523677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95400" y="3124200"/>
            <a:ext cx="1655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Highly-skilled,</a:t>
            </a:r>
            <a:br>
              <a:rPr lang="en-US" dirty="0" smtClean="0"/>
            </a:br>
            <a:r>
              <a:rPr lang="en-US" dirty="0" smtClean="0"/>
              <a:t>expensive labor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13222" y="2895600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</a:t>
            </a:r>
            <a:br>
              <a:rPr lang="en-US" dirty="0" smtClean="0"/>
            </a:br>
            <a:r>
              <a:rPr lang="en-US" dirty="0" smtClean="0"/>
              <a:t>labor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50746" y="4230469"/>
            <a:ext cx="1630126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Bug detected,</a:t>
            </a:r>
            <a:br>
              <a:rPr lang="en-US" sz="2000" dirty="0" smtClean="0"/>
            </a:br>
            <a:r>
              <a:rPr lang="en-US" sz="2000" dirty="0" smtClean="0"/>
              <a:t>notify</a:t>
            </a:r>
            <a:br>
              <a:rPr lang="en-US" sz="2000" dirty="0" smtClean="0"/>
            </a:br>
            <a:r>
              <a:rPr lang="en-US" sz="2000" dirty="0" smtClean="0"/>
              <a:t>programmer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3673618" y="5678269"/>
            <a:ext cx="1194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Automatic</a:t>
            </a:r>
            <a:br>
              <a:rPr lang="en-US" dirty="0" smtClean="0"/>
            </a:br>
            <a:r>
              <a:rPr lang="en-US" dirty="0" smtClean="0"/>
              <a:t>translation</a:t>
            </a:r>
            <a:endParaRPr lang="en-US" dirty="0"/>
          </a:p>
        </p:txBody>
      </p:sp>
      <p:pic>
        <p:nvPicPr>
          <p:cNvPr id="4098" name="Picture 2" descr="C:\cygwin\home\mernst\sync\verigames-images\bu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9" y="4947408"/>
            <a:ext cx="1846710" cy="116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cygwin\home\mernst\sync\verigames-images\programmer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717" y="5747500"/>
            <a:ext cx="11430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14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 ↔ game correspondence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Pipe ↔ a variable</a:t>
            </a:r>
          </a:p>
          <a:p>
            <a:pPr marL="0" indent="0">
              <a:buNone/>
            </a:pPr>
            <a:r>
              <a:rPr lang="en-US" dirty="0" smtClean="0"/>
              <a:t>Pipe width ↔ a property of the variable (type)</a:t>
            </a:r>
          </a:p>
          <a:p>
            <a:pPr marL="0" indent="0">
              <a:buNone/>
            </a:pPr>
            <a:r>
              <a:rPr lang="en-US" dirty="0" smtClean="0"/>
              <a:t>Ball ↔ a value</a:t>
            </a:r>
          </a:p>
          <a:p>
            <a:pPr marL="0" indent="0">
              <a:buNone/>
            </a:pPr>
            <a:r>
              <a:rPr lang="en-US" dirty="0" smtClean="0"/>
              <a:t>Ball size ↔ a property of the value</a:t>
            </a:r>
          </a:p>
          <a:p>
            <a:pPr marL="0" indent="0">
              <a:buNone/>
            </a:pPr>
            <a:r>
              <a:rPr lang="en-US" dirty="0" smtClean="0"/>
              <a:t>Pinch point ↔ requirement</a:t>
            </a:r>
          </a:p>
          <a:p>
            <a:pPr marL="0" indent="0">
              <a:buNone/>
            </a:pPr>
            <a:r>
              <a:rPr lang="en-US" dirty="0" err="1" smtClean="0"/>
              <a:t>Unmodifiable</a:t>
            </a:r>
            <a:r>
              <a:rPr lang="en-US" dirty="0" smtClean="0"/>
              <a:t> pipe/ball ↔ requirement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1219200"/>
            <a:ext cx="20478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43225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276600"/>
            <a:ext cx="7620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1066800"/>
            <a:ext cx="2499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Intuition: dataflow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39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Pipe ↔ a variable</a:t>
            </a:r>
          </a:p>
          <a:p>
            <a:pPr marL="0" indent="0">
              <a:buNone/>
            </a:pPr>
            <a:r>
              <a:rPr lang="en-US" dirty="0" smtClean="0"/>
              <a:t>Pipe width ↔ narrow: encrypted, wide: </a:t>
            </a:r>
            <a:r>
              <a:rPr lang="en-US" dirty="0" err="1" smtClean="0"/>
              <a:t>cleartext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Ball ↔ a value</a:t>
            </a:r>
          </a:p>
          <a:p>
            <a:pPr marL="0" indent="0">
              <a:buNone/>
            </a:pPr>
            <a:r>
              <a:rPr lang="en-US" dirty="0" smtClean="0"/>
              <a:t>Ball size ↔ small: encrypted, large: </a:t>
            </a:r>
            <a:r>
              <a:rPr lang="en-US" dirty="0" err="1" smtClean="0"/>
              <a:t>cleartext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Pinch point ↔ network communication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Unmodifiable</a:t>
            </a:r>
            <a:r>
              <a:rPr lang="en-US" dirty="0" smtClean="0"/>
              <a:t> pipe/ball ↔ </a:t>
            </a:r>
            <a:r>
              <a:rPr lang="en-US" dirty="0" err="1" smtClean="0"/>
              <a:t>cleartext</a:t>
            </a:r>
            <a:r>
              <a:rPr lang="en-US" dirty="0" smtClean="0"/>
              <a:t> from user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1219200"/>
            <a:ext cx="20478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43225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276600"/>
            <a:ext cx="7620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1066800"/>
            <a:ext cx="5555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Goal:  no </a:t>
            </a:r>
            <a:r>
              <a:rPr lang="en-US" sz="2400" dirty="0" err="1" smtClean="0">
                <a:solidFill>
                  <a:srgbClr val="FF0000"/>
                </a:solidFill>
              </a:rPr>
              <a:t>cleartext</a:t>
            </a:r>
            <a:r>
              <a:rPr lang="en-US" sz="2400" dirty="0" smtClean="0">
                <a:solidFill>
                  <a:srgbClr val="FF0000"/>
                </a:solidFill>
              </a:rPr>
              <a:t> is sent over the network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39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 null pointer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Pipe ↔ a variable</a:t>
            </a:r>
          </a:p>
          <a:p>
            <a:pPr marL="0" indent="0">
              <a:buNone/>
            </a:pPr>
            <a:r>
              <a:rPr lang="en-US" dirty="0" smtClean="0"/>
              <a:t>Pipe width ↔ narrow: non-null, wide: maybe null</a:t>
            </a:r>
          </a:p>
          <a:p>
            <a:pPr marL="0" indent="0">
              <a:buNone/>
            </a:pPr>
            <a:r>
              <a:rPr lang="en-US" dirty="0" smtClean="0"/>
              <a:t>Ball ↔ a value</a:t>
            </a:r>
          </a:p>
          <a:p>
            <a:pPr marL="0" indent="0">
              <a:buNone/>
            </a:pPr>
            <a:r>
              <a:rPr lang="en-US" dirty="0" smtClean="0"/>
              <a:t>Ball size ↔ small: non-null, large: null</a:t>
            </a:r>
          </a:p>
          <a:p>
            <a:pPr marL="0" indent="0">
              <a:buNone/>
            </a:pPr>
            <a:r>
              <a:rPr lang="en-US" dirty="0" smtClean="0"/>
              <a:t>Pinch point ↔ dereference</a:t>
            </a:r>
          </a:p>
          <a:p>
            <a:pPr marL="0" indent="0">
              <a:buNone/>
            </a:pPr>
            <a:r>
              <a:rPr lang="en-US" dirty="0" err="1" smtClean="0"/>
              <a:t>Unmodifiable</a:t>
            </a:r>
            <a:r>
              <a:rPr lang="en-US" dirty="0" smtClean="0"/>
              <a:t> pipe/ball ↔ literal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null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1219200"/>
            <a:ext cx="20478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43225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276600"/>
            <a:ext cx="7620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1066800"/>
            <a:ext cx="4016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Goal:  no dereference of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flow vs. dataflow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Multiple flows per variable</a:t>
            </a:r>
          </a:p>
          <a:p>
            <a:pPr lvl="1"/>
            <a:r>
              <a:rPr lang="en-US" dirty="0" smtClean="0"/>
              <a:t>A variable’s type may have multiple qualifiers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@Immutable</a:t>
            </a:r>
            <a:r>
              <a:rPr lang="en-US" sz="2400" dirty="0" smtClean="0"/>
              <a:t> Map&lt;</a:t>
            </a:r>
            <a:r>
              <a:rPr lang="en-US" sz="2400" dirty="0" smtClean="0">
                <a:solidFill>
                  <a:srgbClr val="FF0000"/>
                </a:solidFill>
              </a:rPr>
              <a:t>@English </a:t>
            </a:r>
            <a:r>
              <a:rPr lang="en-US" sz="2400" dirty="0" smtClean="0"/>
              <a:t>String, </a:t>
            </a:r>
            <a:r>
              <a:rPr lang="en-US" sz="2400" dirty="0" smtClean="0">
                <a:solidFill>
                  <a:srgbClr val="FF0000"/>
                </a:solidFill>
              </a:rPr>
              <a:t>@</a:t>
            </a:r>
            <a:r>
              <a:rPr lang="en-US" sz="2400" dirty="0" err="1" smtClean="0">
                <a:solidFill>
                  <a:srgbClr val="FF0000"/>
                </a:solidFill>
              </a:rPr>
              <a:t>NonNegative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Integer&gt;</a:t>
            </a:r>
          </a:p>
          <a:p>
            <a:r>
              <a:rPr lang="en-US" dirty="0" smtClean="0"/>
              <a:t>Some variables are not represented at all</a:t>
            </a:r>
          </a:p>
          <a:p>
            <a:pPr lvl="1"/>
            <a:r>
              <a:rPr lang="en-US" dirty="0" smtClean="0"/>
              <a:t>primitives (</a:t>
            </a:r>
            <a:r>
              <a:rPr lang="en-US" dirty="0" err="1" smtClean="0"/>
              <a:t>int</a:t>
            </a:r>
            <a:r>
              <a:rPr lang="en-US" dirty="0" smtClean="0"/>
              <a:t>, …) when analyzing null pointer errors</a:t>
            </a:r>
          </a:p>
          <a:p>
            <a:r>
              <a:rPr lang="en-US" dirty="0" smtClean="0"/>
              <a:t>No loops</a:t>
            </a:r>
          </a:p>
          <a:p>
            <a:pPr lvl="1"/>
            <a:r>
              <a:rPr lang="en-US" dirty="0" smtClean="0"/>
              <a:t>If program is verifiable, solvable in polynomial time</a:t>
            </a:r>
          </a:p>
          <a:p>
            <a:pPr lvl="1"/>
            <a:r>
              <a:rPr lang="en-US" dirty="0" smtClean="0"/>
              <a:t>Human leverage:  high-level pattern matching</a:t>
            </a:r>
          </a:p>
          <a:p>
            <a:pPr marL="0" indent="0">
              <a:buNone/>
            </a:pPr>
            <a:r>
              <a:rPr lang="en-US" dirty="0" smtClean="0"/>
              <a:t>More accurate intuition:  type constraints</a:t>
            </a:r>
          </a:p>
          <a:p>
            <a:pPr marL="857250" lvl="1" indent="-457200"/>
            <a:r>
              <a:rPr lang="en-US" dirty="0" smtClean="0"/>
              <a:t>Building a new type inference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05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938</Words>
  <Application>Microsoft Office PowerPoint</Application>
  <PresentationFormat>On-screen Show (4:3)</PresentationFormat>
  <Paragraphs>230</Paragraphs>
  <Slides>27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Verification games: Making verification fun</vt:lpstr>
      <vt:lpstr>Review from last time</vt:lpstr>
      <vt:lpstr>PowerPoint Presentation</vt:lpstr>
      <vt:lpstr>Pipe Jam game demo</vt:lpstr>
      <vt:lpstr>PowerPoint Presentation</vt:lpstr>
      <vt:lpstr>Program ↔ game correspondence</vt:lpstr>
      <vt:lpstr>Example:  encryption</vt:lpstr>
      <vt:lpstr>Example:  null pointer errors</vt:lpstr>
      <vt:lpstr>Type flow vs. dataflow</vt:lpstr>
      <vt:lpstr>Other examples</vt:lpstr>
      <vt:lpstr>New material</vt:lpstr>
      <vt:lpstr>Architecture of Verification Games</vt:lpstr>
      <vt:lpstr>Reducing problem/game size</vt:lpstr>
      <vt:lpstr>Example bug fixes</vt:lpstr>
      <vt:lpstr>Testing framework:  TestSolver</vt:lpstr>
      <vt:lpstr>Game translation issues</vt:lpstr>
      <vt:lpstr>Type systems</vt:lpstr>
      <vt:lpstr>Annotation insertion</vt:lpstr>
      <vt:lpstr>System architecture</vt:lpstr>
      <vt:lpstr>Type annotations in Java</vt:lpstr>
      <vt:lpstr>Checker Framework</vt:lpstr>
      <vt:lpstr>Defining a type checker Defining a type inference</vt:lpstr>
      <vt:lpstr>Dataflow framework</vt:lpstr>
      <vt:lpstr>Dataflow framework status</vt:lpstr>
      <vt:lpstr>Publications</vt:lpstr>
      <vt:lpstr>Non-technical accomplishments</vt:lpstr>
      <vt:lpstr>Verification Games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CSE</cp:lastModifiedBy>
  <cp:revision>58</cp:revision>
  <dcterms:created xsi:type="dcterms:W3CDTF">2011-10-14T20:44:07Z</dcterms:created>
  <dcterms:modified xsi:type="dcterms:W3CDTF">2013-02-05T20:30:41Z</dcterms:modified>
</cp:coreProperties>
</file>