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
      <p:font typeface="Alfa Slab On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AlfaSlabOn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e289b9cb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e289b9cb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e289b9cb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e289b9cb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d3090ef54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d3090ef54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e289b9cb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e289b9cb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e289b9cb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e289b9cb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e289b9cb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e289b9cb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d3090ef54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d3090ef54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f808da00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f808da00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f808da00a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f808da00a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f808da00a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f808da00a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ce289b9c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ce289b9c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f808da00a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f808da00a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ce289b9cb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ce289b9cb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e289b9cb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e289b9cb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e289b9cb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e289b9cb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d3090ef54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d3090ef54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e289b9cb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e289b9cb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e289b9cb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e289b9cb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d3090ef54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d3090ef54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a:t>
            </a:r>
            <a:r>
              <a:rPr lang="en"/>
              <a:t>kili Arama Ağaçları</a:t>
            </a:r>
            <a:endParaRPr/>
          </a:p>
        </p:txBody>
      </p:sp>
      <p:sp>
        <p:nvSpPr>
          <p:cNvPr id="57" name="Google Shape;57;p13"/>
          <p:cNvSpPr txBox="1"/>
          <p:nvPr>
            <p:ph idx="1" type="subTitle"/>
          </p:nvPr>
        </p:nvSpPr>
        <p:spPr>
          <a:xfrm>
            <a:off x="311700" y="3443500"/>
            <a:ext cx="8520600" cy="12621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688"/>
              <a:buNone/>
            </a:pPr>
            <a:r>
              <a:rPr lang="en" sz="1400"/>
              <a:t>Muhammet Baran Kuzu, 2111502013</a:t>
            </a:r>
            <a:endParaRPr sz="1400"/>
          </a:p>
          <a:p>
            <a:pPr indent="0" lvl="0" marL="0" rtl="0" algn="l">
              <a:lnSpc>
                <a:spcPct val="100000"/>
              </a:lnSpc>
              <a:spcBef>
                <a:spcPts val="0"/>
              </a:spcBef>
              <a:spcAft>
                <a:spcPts val="0"/>
              </a:spcAft>
              <a:buSzPts val="688"/>
              <a:buNone/>
            </a:pPr>
            <a:r>
              <a:rPr lang="en" sz="1400"/>
              <a:t>Dostonbek Ismonov, 2111502234</a:t>
            </a:r>
            <a:endParaRPr sz="1400"/>
          </a:p>
          <a:p>
            <a:pPr indent="0" lvl="0" marL="0" rtl="0" algn="l">
              <a:lnSpc>
                <a:spcPct val="100000"/>
              </a:lnSpc>
              <a:spcBef>
                <a:spcPts val="0"/>
              </a:spcBef>
              <a:spcAft>
                <a:spcPts val="0"/>
              </a:spcAft>
              <a:buSzPts val="688"/>
              <a:buNone/>
            </a:pPr>
            <a:r>
              <a:rPr lang="en" sz="1400"/>
              <a:t>Faruk Emre Şen, 2211502001</a:t>
            </a:r>
            <a:endParaRPr sz="1400"/>
          </a:p>
          <a:p>
            <a:pPr indent="0" lvl="0" marL="0" rtl="0" algn="l">
              <a:lnSpc>
                <a:spcPct val="100000"/>
              </a:lnSpc>
              <a:spcBef>
                <a:spcPts val="0"/>
              </a:spcBef>
              <a:spcAft>
                <a:spcPts val="0"/>
              </a:spcAft>
              <a:buSzPts val="688"/>
              <a:buNone/>
            </a:pPr>
            <a:r>
              <a:rPr lang="en" sz="1400"/>
              <a:t>Serdar Kemal İncaman, 2211502009</a:t>
            </a:r>
            <a:endParaRPr sz="1400"/>
          </a:p>
          <a:p>
            <a:pPr indent="0" lvl="0" marL="0" rtl="0" algn="l">
              <a:lnSpc>
                <a:spcPct val="100000"/>
              </a:lnSpc>
              <a:spcBef>
                <a:spcPts val="0"/>
              </a:spcBef>
              <a:spcAft>
                <a:spcPts val="0"/>
              </a:spcAft>
              <a:buSzPts val="688"/>
              <a:buNone/>
            </a:pPr>
            <a:r>
              <a:rPr lang="en" sz="1400"/>
              <a:t>Meriç Yanık, 2211502064</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Avantajlar</a:t>
            </a:r>
            <a:endParaRPr/>
          </a:p>
        </p:txBody>
      </p:sp>
      <p:sp>
        <p:nvSpPr>
          <p:cNvPr id="110" name="Google Shape;110;p22"/>
          <p:cNvSpPr txBox="1"/>
          <p:nvPr>
            <p:ph idx="1" type="body"/>
          </p:nvPr>
        </p:nvSpPr>
        <p:spPr>
          <a:xfrm>
            <a:off x="311700" y="1218150"/>
            <a:ext cx="8520600" cy="270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Hızlı arama:</a:t>
            </a:r>
            <a:r>
              <a:rPr lang="en"/>
              <a:t> İkili arama ağacındaki belirli bir değeri aramada zaman karmaşıklığı ortalama O(log n) olduğundan bir dizide veya bağlı listede aramadan çok daha hızlıdır, bağlı listelerin zaman karmaşıklığı O(n)’dir.</a:t>
            </a:r>
            <a:endParaRPr/>
          </a:p>
          <a:p>
            <a:pPr indent="-342900" lvl="0" marL="457200" rtl="0" algn="l">
              <a:spcBef>
                <a:spcPts val="0"/>
              </a:spcBef>
              <a:spcAft>
                <a:spcPts val="0"/>
              </a:spcAft>
              <a:buSzPts val="1800"/>
              <a:buChar char="●"/>
            </a:pPr>
            <a:r>
              <a:rPr b="1" lang="en"/>
              <a:t>Sıralı dolaşma:</a:t>
            </a:r>
            <a:r>
              <a:rPr lang="en"/>
              <a:t> İkili arama ağaçlarında sıralı olarak dolaşılabilir. Önce sol alt-ağaç, sonra kök ve sonra sağ alt-ağaç ziyaret edilir. Bir veri kümesi sıralamada bu kullanılabilir.</a:t>
            </a:r>
            <a:endParaRPr/>
          </a:p>
          <a:p>
            <a:pPr indent="-342900" lvl="0" marL="457200" rtl="0" algn="l">
              <a:spcBef>
                <a:spcPts val="0"/>
              </a:spcBef>
              <a:spcAft>
                <a:spcPts val="0"/>
              </a:spcAft>
              <a:buSzPts val="1800"/>
              <a:buChar char="●"/>
            </a:pPr>
            <a:r>
              <a:rPr b="1" lang="en"/>
              <a:t>Alan verimliliği:</a:t>
            </a:r>
            <a:r>
              <a:rPr lang="en"/>
              <a:t> Diziler ve bağlı listelerin aksine, gereğinden fazla bilgi saklamadıklarından hafıza konusunda verimlidirler.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Deza</a:t>
            </a:r>
            <a:r>
              <a:rPr lang="en"/>
              <a:t>vantajlar</a:t>
            </a:r>
            <a:endParaRPr/>
          </a:p>
        </p:txBody>
      </p:sp>
      <p:sp>
        <p:nvSpPr>
          <p:cNvPr id="116" name="Google Shape;116;p23"/>
          <p:cNvSpPr txBox="1"/>
          <p:nvPr>
            <p:ph idx="1" type="body"/>
          </p:nvPr>
        </p:nvSpPr>
        <p:spPr>
          <a:xfrm>
            <a:off x="311700" y="1225075"/>
            <a:ext cx="8520600" cy="2787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Dengesiz ağaçlar</a:t>
            </a:r>
            <a:r>
              <a:rPr b="1" lang="en"/>
              <a:t>:</a:t>
            </a:r>
            <a:r>
              <a:rPr lang="en"/>
              <a:t> Eğer ağaç dengesiz bir ağaca dönüşürse, zaman karmaşıklığı O(n) olacağından, ağacın kullanımı verimsiz hale gelecektir.</a:t>
            </a:r>
            <a:endParaRPr/>
          </a:p>
          <a:p>
            <a:pPr indent="-342900" lvl="0" marL="457200" rtl="0" algn="l">
              <a:spcBef>
                <a:spcPts val="0"/>
              </a:spcBef>
              <a:spcAft>
                <a:spcPts val="0"/>
              </a:spcAft>
              <a:buSzPts val="1800"/>
              <a:buChar char="●"/>
            </a:pPr>
            <a:r>
              <a:rPr b="1" lang="en"/>
              <a:t>Ek süre gerekliliği:</a:t>
            </a:r>
            <a:r>
              <a:rPr lang="en"/>
              <a:t> Ağacı dengede tutmak için kullanılabilecek algoritmalar ve veri yapıları, fazladan zaman ve bellek harcayabilir.</a:t>
            </a:r>
            <a:endParaRPr/>
          </a:p>
          <a:p>
            <a:pPr indent="-342900" lvl="0" marL="457200" rtl="0" algn="l">
              <a:spcBef>
                <a:spcPts val="0"/>
              </a:spcBef>
              <a:spcAft>
                <a:spcPts val="0"/>
              </a:spcAft>
              <a:buSzPts val="1800"/>
              <a:buChar char="●"/>
            </a:pPr>
            <a:r>
              <a:rPr b="1" lang="en"/>
              <a:t>Verimlilik:</a:t>
            </a:r>
            <a:r>
              <a:rPr lang="en"/>
              <a:t> İkili arama ağaçları, çok sayıda kopyaya sahip veri kümelerinde, </a:t>
            </a:r>
            <a:r>
              <a:rPr lang="en"/>
              <a:t>yer israfına sebep olduklarından </a:t>
            </a:r>
            <a:r>
              <a:rPr lang="en"/>
              <a:t>verimli olmayacaktır.</a:t>
            </a:r>
            <a:endParaRPr/>
          </a:p>
          <a:p>
            <a:pPr indent="-342900" lvl="0" marL="457200" rtl="0" algn="l">
              <a:spcBef>
                <a:spcPts val="0"/>
              </a:spcBef>
              <a:spcAft>
                <a:spcPts val="0"/>
              </a:spcAft>
              <a:buSzPts val="1800"/>
              <a:buChar char="●"/>
            </a:pPr>
            <a:r>
              <a:rPr b="1" lang="en"/>
              <a:t>Doğrudan erişim:</a:t>
            </a:r>
            <a:r>
              <a:rPr lang="en"/>
              <a:t> Ağacın hiyerarşik doğasından dolayı, dizilerin aksine, belirli bir indeksteki elemente doğrudan bir erişim sağlanamaz.</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Temel İşlemler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Arama İşlemi</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İkili arama ağaçlarından “arama ağacı” olarak bahsedilmesinin nedeni, belirli bir değeri aramayı sırasız bir ağaca göre daha verimli hale getirmesidir. İdeal bir ikili arama ağacında, aranan değere ulaşmak için tüm düğümleri dolaşmamıza gerek kalmaz. Aşamalar şu şekildedir.</a:t>
            </a:r>
            <a:endParaRPr/>
          </a:p>
          <a:p>
            <a:pPr indent="-342900" lvl="0" marL="457200" rtl="0" algn="l">
              <a:spcBef>
                <a:spcPts val="1200"/>
              </a:spcBef>
              <a:spcAft>
                <a:spcPts val="0"/>
              </a:spcAft>
              <a:buSzPts val="1800"/>
              <a:buAutoNum type="arabicPeriod"/>
            </a:pPr>
            <a:r>
              <a:rPr lang="en"/>
              <a:t>Aranan değer ile ana düğüm değeri karşılaştırılır.</a:t>
            </a:r>
            <a:endParaRPr/>
          </a:p>
          <a:p>
            <a:pPr indent="-317500" lvl="0" marL="914400" rtl="0" algn="l">
              <a:spcBef>
                <a:spcPts val="0"/>
              </a:spcBef>
              <a:spcAft>
                <a:spcPts val="0"/>
              </a:spcAft>
              <a:buSzPts val="1400"/>
              <a:buChar char="-"/>
            </a:pPr>
            <a:r>
              <a:rPr lang="en" sz="1400"/>
              <a:t>Eğer eşitse düğümün yeri döndürülür.</a:t>
            </a:r>
            <a:endParaRPr sz="1400"/>
          </a:p>
          <a:p>
            <a:pPr indent="-317500" lvl="0" marL="914400" rtl="0" algn="l">
              <a:spcBef>
                <a:spcPts val="0"/>
              </a:spcBef>
              <a:spcAft>
                <a:spcPts val="0"/>
              </a:spcAft>
              <a:buSzPts val="1400"/>
              <a:buChar char="-"/>
            </a:pPr>
            <a:r>
              <a:rPr lang="en" sz="1400"/>
              <a:t>Aranan değer, ana düğüm değerinden daha küçükse sol alt-ağaca gidilir.</a:t>
            </a:r>
            <a:endParaRPr sz="1400"/>
          </a:p>
          <a:p>
            <a:pPr indent="-317500" lvl="0" marL="914400" rtl="0" algn="l">
              <a:spcBef>
                <a:spcPts val="0"/>
              </a:spcBef>
              <a:spcAft>
                <a:spcPts val="0"/>
              </a:spcAft>
              <a:buSzPts val="1400"/>
              <a:buChar char="-"/>
            </a:pPr>
            <a:r>
              <a:rPr lang="en" sz="1400"/>
              <a:t>Aranan değer, ana düğüm değerinden daha büyükse sağ alt-ağaca gidilir.</a:t>
            </a:r>
            <a:endParaRPr sz="1400"/>
          </a:p>
          <a:p>
            <a:pPr indent="-342900" lvl="0" marL="457200" rtl="0" algn="l">
              <a:spcBef>
                <a:spcPts val="0"/>
              </a:spcBef>
              <a:spcAft>
                <a:spcPts val="0"/>
              </a:spcAft>
              <a:buSzPts val="1800"/>
              <a:buAutoNum type="arabicPeriod"/>
            </a:pPr>
            <a:r>
              <a:rPr lang="en"/>
              <a:t>Yukarıdaki prosedür, eşleşme bulunana kadar yinelemeli olarak tekrar edilir.</a:t>
            </a:r>
            <a:endParaRPr/>
          </a:p>
          <a:p>
            <a:pPr indent="-342900" lvl="0" marL="457200" rtl="0" algn="l">
              <a:spcBef>
                <a:spcPts val="0"/>
              </a:spcBef>
              <a:spcAft>
                <a:spcPts val="0"/>
              </a:spcAft>
              <a:buSzPts val="1800"/>
              <a:buAutoNum type="arabicPeriod"/>
            </a:pPr>
            <a:r>
              <a:rPr lang="en"/>
              <a:t>Eğer element bulunamazsa veya ağaçta yoksa NULL döndürülür.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Ekleme İşlemi</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Yeni düğümler her zaman yaprak olarak eklenir. Yeni düğümün yerini bulmak için bir arama işlemi gerçekleştirilir. Aşamalar şu şekildedir;</a:t>
            </a:r>
            <a:endParaRPr/>
          </a:p>
          <a:p>
            <a:pPr indent="-342900" lvl="0" marL="457200" rtl="0" algn="l">
              <a:spcBef>
                <a:spcPts val="1200"/>
              </a:spcBef>
              <a:spcAft>
                <a:spcPts val="0"/>
              </a:spcAft>
              <a:buSzPts val="1800"/>
              <a:buAutoNum type="arabicPeriod"/>
            </a:pPr>
            <a:r>
              <a:rPr lang="en"/>
              <a:t>Eklenecek</a:t>
            </a:r>
            <a:r>
              <a:rPr lang="en"/>
              <a:t> değer ile ana düğüm değeri karşılaştırılır.</a:t>
            </a:r>
            <a:endParaRPr sz="1400"/>
          </a:p>
          <a:p>
            <a:pPr indent="-317500" lvl="0" marL="914400" rtl="0" algn="l">
              <a:spcBef>
                <a:spcPts val="0"/>
              </a:spcBef>
              <a:spcAft>
                <a:spcPts val="0"/>
              </a:spcAft>
              <a:buSzPts val="1400"/>
              <a:buChar char="-"/>
            </a:pPr>
            <a:r>
              <a:rPr lang="en" sz="1400"/>
              <a:t>Eklenecek değer, ana düğüm değerinden daha küçükse sol alt-ağaca gidilir.</a:t>
            </a:r>
            <a:endParaRPr sz="1400"/>
          </a:p>
          <a:p>
            <a:pPr indent="-317500" lvl="0" marL="914400" rtl="0" algn="l">
              <a:spcBef>
                <a:spcPts val="0"/>
              </a:spcBef>
              <a:spcAft>
                <a:spcPts val="0"/>
              </a:spcAft>
              <a:buSzPts val="1400"/>
              <a:buChar char="-"/>
            </a:pPr>
            <a:r>
              <a:rPr lang="en" sz="1400"/>
              <a:t>Eklenecek değer, ana düğüm değerinden daha büyükse sağ alt-ağaca gidilir.</a:t>
            </a:r>
            <a:endParaRPr sz="1400"/>
          </a:p>
          <a:p>
            <a:pPr indent="-342900" lvl="0" marL="457200" rtl="0" algn="l">
              <a:spcBef>
                <a:spcPts val="0"/>
              </a:spcBef>
              <a:spcAft>
                <a:spcPts val="0"/>
              </a:spcAft>
              <a:buSzPts val="1800"/>
              <a:buAutoNum type="arabicPeriod"/>
            </a:pPr>
            <a:r>
              <a:rPr lang="en"/>
              <a:t>Yukarıdaki işlemler uygun bir boş yaprak yeri bulunana kadar devam ettirilir ve yeni düğüm uygun yere eklenir.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Silme İşlemi</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Belirli bir düğümü silerken, ağacın geri kalanının doğru bir şekilde sıralı kalmış olmasına dikkat edilir. 3 farklı senaryo karşımıza çıkabilir:</a:t>
            </a:r>
            <a:endParaRPr/>
          </a:p>
          <a:p>
            <a:pPr indent="-342900" lvl="0" marL="457200" rtl="0" algn="l">
              <a:spcBef>
                <a:spcPts val="1200"/>
              </a:spcBef>
              <a:spcAft>
                <a:spcPts val="0"/>
              </a:spcAft>
              <a:buSzPts val="1800"/>
              <a:buAutoNum type="arabicPeriod"/>
            </a:pPr>
            <a:r>
              <a:rPr lang="en"/>
              <a:t>Düğüm yaprak olabilir: Bu durumda düğüm direkt olarak silinir.</a:t>
            </a:r>
            <a:endParaRPr/>
          </a:p>
          <a:p>
            <a:pPr indent="-342900" lvl="0" marL="457200" rtl="0" algn="l">
              <a:spcBef>
                <a:spcPts val="0"/>
              </a:spcBef>
              <a:spcAft>
                <a:spcPts val="0"/>
              </a:spcAft>
              <a:buSzPts val="1800"/>
              <a:buAutoNum type="arabicPeriod"/>
            </a:pPr>
            <a:r>
              <a:rPr lang="en"/>
              <a:t>Düğüm bir adet çocuğa sahip olabilir: Bu durumda hedef düğüm ile çocuk düğüm yer değiştirilir ve hedef düğüm silinir.</a:t>
            </a:r>
            <a:endParaRPr/>
          </a:p>
          <a:p>
            <a:pPr indent="-342900" lvl="0" marL="457200" rtl="0" algn="l">
              <a:spcBef>
                <a:spcPts val="0"/>
              </a:spcBef>
              <a:spcAft>
                <a:spcPts val="0"/>
              </a:spcAft>
              <a:buSzPts val="1800"/>
              <a:buAutoNum type="arabicPeriod"/>
            </a:pPr>
            <a:r>
              <a:rPr lang="en"/>
              <a:t>Düğüm iki çocuğa sahip olabilir: Bu durumda öncelikle hedef düğümün sol alt-ağacındaki en büyük düğüm veya sağ alt-ağacındaki en küçük düğüm bulunur, bu düğüm her zaman bir yaprak düğümdür. Bu düğüm ile hedef düğüm yer değiştirilir ve hedef düğüm silinir.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Pseudo Ve JAVA Kodu</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436"/>
        </a:solidFill>
      </p:bgPr>
    </p:bg>
    <p:spTree>
      <p:nvGrpSpPr>
        <p:cNvPr id="148" name="Shape 148"/>
        <p:cNvGrpSpPr/>
        <p:nvPr/>
      </p:nvGrpSpPr>
      <p:grpSpPr>
        <a:xfrm>
          <a:off x="0" y="0"/>
          <a:ext cx="0" cy="0"/>
          <a:chOff x="0" y="0"/>
          <a:chExt cx="0" cy="0"/>
        </a:xfrm>
      </p:grpSpPr>
      <p:pic>
        <p:nvPicPr>
          <p:cNvPr id="149" name="Google Shape;149;p29"/>
          <p:cNvPicPr preferRelativeResize="0"/>
          <p:nvPr/>
        </p:nvPicPr>
        <p:blipFill>
          <a:blip r:embed="rId3">
            <a:alphaModFix/>
          </a:blip>
          <a:stretch>
            <a:fillRect/>
          </a:stretch>
        </p:blipFill>
        <p:spPr>
          <a:xfrm>
            <a:off x="66175" y="2054225"/>
            <a:ext cx="4131824" cy="3040575"/>
          </a:xfrm>
          <a:prstGeom prst="rect">
            <a:avLst/>
          </a:prstGeom>
          <a:noFill/>
          <a:ln>
            <a:noFill/>
          </a:ln>
        </p:spPr>
      </p:pic>
      <p:pic>
        <p:nvPicPr>
          <p:cNvPr id="150" name="Google Shape;150;p29"/>
          <p:cNvPicPr preferRelativeResize="0"/>
          <p:nvPr/>
        </p:nvPicPr>
        <p:blipFill>
          <a:blip r:embed="rId4">
            <a:alphaModFix/>
          </a:blip>
          <a:stretch>
            <a:fillRect/>
          </a:stretch>
        </p:blipFill>
        <p:spPr>
          <a:xfrm>
            <a:off x="66175" y="265538"/>
            <a:ext cx="2590800" cy="1743075"/>
          </a:xfrm>
          <a:prstGeom prst="rect">
            <a:avLst/>
          </a:prstGeom>
          <a:noFill/>
          <a:ln>
            <a:noFill/>
          </a:ln>
        </p:spPr>
      </p:pic>
      <p:sp>
        <p:nvSpPr>
          <p:cNvPr id="151" name="Google Shape;151;p29"/>
          <p:cNvSpPr txBox="1"/>
          <p:nvPr/>
        </p:nvSpPr>
        <p:spPr>
          <a:xfrm>
            <a:off x="4387150" y="265550"/>
            <a:ext cx="4632900" cy="13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latin typeface="Proxima Nova"/>
                <a:ea typeface="Proxima Nova"/>
                <a:cs typeface="Proxima Nova"/>
                <a:sym typeface="Proxima Nova"/>
              </a:rPr>
              <a:t>Düğümü oluşturan Node sınıfı.</a:t>
            </a:r>
            <a:r>
              <a:rPr lang="en">
                <a:solidFill>
                  <a:schemeClr val="lt2"/>
                </a:solidFill>
                <a:latin typeface="Proxima Nova"/>
                <a:ea typeface="Proxima Nova"/>
                <a:cs typeface="Proxima Nova"/>
                <a:sym typeface="Proxima Nova"/>
              </a:rPr>
              <a:t> Düğümün değerini tutan bir data değişkeni ile sağ ve sol child düğümlerinden oluşur. Fonksiyonu çağırıldığında, parametresinden gelen değeri kendi değerine eşitler, sağ ve sol child’larına null değeri atar.</a:t>
            </a:r>
            <a:endParaRPr>
              <a:solidFill>
                <a:schemeClr val="lt2"/>
              </a:solidFill>
              <a:latin typeface="Proxima Nova"/>
              <a:ea typeface="Proxima Nova"/>
              <a:cs typeface="Proxima Nova"/>
              <a:sym typeface="Proxima Nova"/>
            </a:endParaRPr>
          </a:p>
        </p:txBody>
      </p:sp>
      <p:sp>
        <p:nvSpPr>
          <p:cNvPr id="152" name="Google Shape;152;p29"/>
          <p:cNvSpPr txBox="1"/>
          <p:nvPr/>
        </p:nvSpPr>
        <p:spPr>
          <a:xfrm>
            <a:off x="4387150" y="1892300"/>
            <a:ext cx="4632900" cy="9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latin typeface="Proxima Nova"/>
                <a:ea typeface="Proxima Nova"/>
                <a:cs typeface="Proxima Nova"/>
                <a:sym typeface="Proxima Nova"/>
              </a:rPr>
              <a:t>Ağacı oluşturan sınıf.</a:t>
            </a:r>
            <a:r>
              <a:rPr lang="en">
                <a:solidFill>
                  <a:schemeClr val="lt2"/>
                </a:solidFill>
                <a:latin typeface="Proxima Nova"/>
                <a:ea typeface="Proxima Nova"/>
                <a:cs typeface="Proxima Nova"/>
                <a:sym typeface="Proxima Nova"/>
              </a:rPr>
              <a:t> Node sınıfından bir kök düğümü oluşturur ve fonksiyonuyla bu köke null değeri atar.</a:t>
            </a:r>
            <a:endParaRPr>
              <a:solidFill>
                <a:schemeClr val="lt2"/>
              </a:solidFill>
              <a:latin typeface="Proxima Nova"/>
              <a:ea typeface="Proxima Nova"/>
              <a:cs typeface="Proxima Nova"/>
              <a:sym typeface="Proxima Nova"/>
            </a:endParaRPr>
          </a:p>
        </p:txBody>
      </p:sp>
      <p:sp>
        <p:nvSpPr>
          <p:cNvPr id="153" name="Google Shape;153;p29"/>
          <p:cNvSpPr txBox="1"/>
          <p:nvPr/>
        </p:nvSpPr>
        <p:spPr>
          <a:xfrm>
            <a:off x="4387150" y="2800100"/>
            <a:ext cx="4632900" cy="22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latin typeface="Proxima Nova"/>
                <a:ea typeface="Proxima Nova"/>
                <a:cs typeface="Proxima Nova"/>
                <a:sym typeface="Proxima Nova"/>
              </a:rPr>
              <a:t>Arama fonksiyonu.</a:t>
            </a:r>
            <a:r>
              <a:rPr lang="en">
                <a:solidFill>
                  <a:schemeClr val="lt2"/>
                </a:solidFill>
                <a:latin typeface="Proxima Nova"/>
                <a:ea typeface="Proxima Nova"/>
                <a:cs typeface="Proxima Nova"/>
                <a:sym typeface="Proxima Nova"/>
              </a:rPr>
              <a:t> Parametreleriyle başlangıç kök düğümünü ve aranacak veriyi alır. Eğer fonksiyonun bulunduğu düğüm boş ise false döndürür. Boş değilse ve bu düğümün değeri aranan değerse true döndürür. Eğer aranan değer bu düğümün değerinden küçükse, aramaya düğümün sol alt-düğümünden devam etmek üzere fonksiyon yinelemeli olarak çağırılır. </a:t>
            </a:r>
            <a:r>
              <a:rPr lang="en">
                <a:solidFill>
                  <a:schemeClr val="lt2"/>
                </a:solidFill>
                <a:latin typeface="Proxima Nova"/>
                <a:ea typeface="Proxima Nova"/>
                <a:cs typeface="Proxima Nova"/>
                <a:sym typeface="Proxima Nova"/>
              </a:rPr>
              <a:t>Eğer aranan değer bu düğümün değerinden büyükse, aramaya düğümün sağ alt-düğümünden devam etmek üzere fonksiyon yinelemeli olarak çağırılır.</a:t>
            </a:r>
            <a:endParaRPr>
              <a:solidFill>
                <a:schemeClr val="lt2"/>
              </a:solidFill>
              <a:latin typeface="Proxima Nova"/>
              <a:ea typeface="Proxima Nova"/>
              <a:cs typeface="Proxima Nova"/>
              <a:sym typeface="Proxima Nova"/>
            </a:endParaRPr>
          </a:p>
        </p:txBody>
      </p:sp>
      <p:pic>
        <p:nvPicPr>
          <p:cNvPr id="154" name="Google Shape;154;p29"/>
          <p:cNvPicPr preferRelativeResize="0"/>
          <p:nvPr/>
        </p:nvPicPr>
        <p:blipFill>
          <a:blip r:embed="rId5">
            <a:alphaModFix/>
          </a:blip>
          <a:stretch>
            <a:fillRect/>
          </a:stretch>
        </p:blipFill>
        <p:spPr>
          <a:xfrm>
            <a:off x="66175" y="38950"/>
            <a:ext cx="2133600" cy="18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436"/>
        </a:solidFill>
      </p:bgPr>
    </p:bg>
    <p:spTree>
      <p:nvGrpSpPr>
        <p:cNvPr id="158" name="Shape 158"/>
        <p:cNvGrpSpPr/>
        <p:nvPr/>
      </p:nvGrpSpPr>
      <p:grpSpPr>
        <a:xfrm>
          <a:off x="0" y="0"/>
          <a:ext cx="0" cy="0"/>
          <a:chOff x="0" y="0"/>
          <a:chExt cx="0" cy="0"/>
        </a:xfrm>
      </p:grpSpPr>
      <p:pic>
        <p:nvPicPr>
          <p:cNvPr id="159" name="Google Shape;159;p30"/>
          <p:cNvPicPr preferRelativeResize="0"/>
          <p:nvPr/>
        </p:nvPicPr>
        <p:blipFill>
          <a:blip r:embed="rId3">
            <a:alphaModFix/>
          </a:blip>
          <a:stretch>
            <a:fillRect/>
          </a:stretch>
        </p:blipFill>
        <p:spPr>
          <a:xfrm>
            <a:off x="44325" y="1631950"/>
            <a:ext cx="3385400" cy="3466174"/>
          </a:xfrm>
          <a:prstGeom prst="rect">
            <a:avLst/>
          </a:prstGeom>
          <a:noFill/>
          <a:ln>
            <a:noFill/>
          </a:ln>
        </p:spPr>
      </p:pic>
      <p:pic>
        <p:nvPicPr>
          <p:cNvPr id="160" name="Google Shape;160;p30"/>
          <p:cNvPicPr preferRelativeResize="0"/>
          <p:nvPr/>
        </p:nvPicPr>
        <p:blipFill>
          <a:blip r:embed="rId4">
            <a:alphaModFix/>
          </a:blip>
          <a:stretch>
            <a:fillRect/>
          </a:stretch>
        </p:blipFill>
        <p:spPr>
          <a:xfrm>
            <a:off x="44325" y="32550"/>
            <a:ext cx="3300575" cy="1599400"/>
          </a:xfrm>
          <a:prstGeom prst="rect">
            <a:avLst/>
          </a:prstGeom>
          <a:noFill/>
          <a:ln>
            <a:noFill/>
          </a:ln>
        </p:spPr>
      </p:pic>
      <p:sp>
        <p:nvSpPr>
          <p:cNvPr id="161" name="Google Shape;161;p30"/>
          <p:cNvSpPr txBox="1"/>
          <p:nvPr/>
        </p:nvSpPr>
        <p:spPr>
          <a:xfrm>
            <a:off x="3763075" y="32550"/>
            <a:ext cx="5275800" cy="15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latin typeface="Proxima Nova"/>
                <a:ea typeface="Proxima Nova"/>
                <a:cs typeface="Proxima Nova"/>
                <a:sym typeface="Proxima Nova"/>
              </a:rPr>
              <a:t>Ekleme fonksiyonu.</a:t>
            </a:r>
            <a:r>
              <a:rPr lang="en">
                <a:solidFill>
                  <a:schemeClr val="lt2"/>
                </a:solidFill>
                <a:latin typeface="Proxima Nova"/>
                <a:ea typeface="Proxima Nova"/>
                <a:cs typeface="Proxima Nova"/>
                <a:sym typeface="Proxima Nova"/>
              </a:rPr>
              <a:t> Parametreleri eklenecek ağacın kökü ve eklenecek değerden oluşur. Eğer fonksiyonun bulunduğu düğüm null ise, yeni değer buraya eklenir. Null değilse ve eklenecek değer bu düğümün değerinden küçükse sol alt-düğümde yer aramak üzere fonksiyon yinelemeli olarak çağırılır. Değer düğümün değerinden büyükse de sağ alt-düğümden devam edilir.</a:t>
            </a:r>
            <a:endParaRPr>
              <a:solidFill>
                <a:schemeClr val="lt2"/>
              </a:solidFill>
              <a:latin typeface="Proxima Nova"/>
              <a:ea typeface="Proxima Nova"/>
              <a:cs typeface="Proxima Nova"/>
              <a:sym typeface="Proxima Nova"/>
            </a:endParaRPr>
          </a:p>
        </p:txBody>
      </p:sp>
      <p:sp>
        <p:nvSpPr>
          <p:cNvPr id="162" name="Google Shape;162;p30"/>
          <p:cNvSpPr txBox="1"/>
          <p:nvPr/>
        </p:nvSpPr>
        <p:spPr>
          <a:xfrm>
            <a:off x="3762950" y="1864525"/>
            <a:ext cx="5275800" cy="3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latin typeface="Proxima Nova"/>
                <a:ea typeface="Proxima Nova"/>
                <a:cs typeface="Proxima Nova"/>
                <a:sym typeface="Proxima Nova"/>
              </a:rPr>
              <a:t>Silme fonksiyonu. </a:t>
            </a:r>
            <a:r>
              <a:rPr lang="en">
                <a:solidFill>
                  <a:schemeClr val="lt2"/>
                </a:solidFill>
                <a:latin typeface="Proxima Nova"/>
                <a:ea typeface="Proxima Nova"/>
                <a:cs typeface="Proxima Nova"/>
                <a:sym typeface="Proxima Nova"/>
              </a:rPr>
              <a:t>Bir düğümü silerken karşımıza üç farklı senaryo çıkar: Düğümün hiç çocuğu olmaması, bir çocuğu olması ve iki çocuğu olması.</a:t>
            </a:r>
            <a:endParaRPr>
              <a:solidFill>
                <a:schemeClr val="lt2"/>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436"/>
        </a:solidFill>
      </p:bgPr>
    </p:bg>
    <p:spTree>
      <p:nvGrpSpPr>
        <p:cNvPr id="166" name="Shape 166"/>
        <p:cNvGrpSpPr/>
        <p:nvPr/>
      </p:nvGrpSpPr>
      <p:grpSpPr>
        <a:xfrm>
          <a:off x="0" y="0"/>
          <a:ext cx="0" cy="0"/>
          <a:chOff x="0" y="0"/>
          <a:chExt cx="0" cy="0"/>
        </a:xfrm>
      </p:grpSpPr>
      <p:pic>
        <p:nvPicPr>
          <p:cNvPr id="167" name="Google Shape;167;p31"/>
          <p:cNvPicPr preferRelativeResize="0"/>
          <p:nvPr/>
        </p:nvPicPr>
        <p:blipFill>
          <a:blip r:embed="rId3">
            <a:alphaModFix/>
          </a:blip>
          <a:stretch>
            <a:fillRect/>
          </a:stretch>
        </p:blipFill>
        <p:spPr>
          <a:xfrm>
            <a:off x="44325" y="1631950"/>
            <a:ext cx="3385400" cy="3466174"/>
          </a:xfrm>
          <a:prstGeom prst="rect">
            <a:avLst/>
          </a:prstGeom>
          <a:noFill/>
          <a:ln>
            <a:noFill/>
          </a:ln>
        </p:spPr>
      </p:pic>
      <p:pic>
        <p:nvPicPr>
          <p:cNvPr id="168" name="Google Shape;168;p31"/>
          <p:cNvPicPr preferRelativeResize="0"/>
          <p:nvPr/>
        </p:nvPicPr>
        <p:blipFill>
          <a:blip r:embed="rId4">
            <a:alphaModFix/>
          </a:blip>
          <a:stretch>
            <a:fillRect/>
          </a:stretch>
        </p:blipFill>
        <p:spPr>
          <a:xfrm>
            <a:off x="44325" y="32550"/>
            <a:ext cx="3300575" cy="1599400"/>
          </a:xfrm>
          <a:prstGeom prst="rect">
            <a:avLst/>
          </a:prstGeom>
          <a:noFill/>
          <a:ln>
            <a:noFill/>
          </a:ln>
        </p:spPr>
      </p:pic>
      <p:sp>
        <p:nvSpPr>
          <p:cNvPr id="169" name="Google Shape;169;p31"/>
          <p:cNvSpPr txBox="1"/>
          <p:nvPr/>
        </p:nvSpPr>
        <p:spPr>
          <a:xfrm>
            <a:off x="3762950" y="950125"/>
            <a:ext cx="5275800" cy="3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2"/>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body"/>
          </p:nvPr>
        </p:nvSpPr>
        <p:spPr>
          <a:xfrm>
            <a:off x="311700" y="449850"/>
            <a:ext cx="8520600" cy="205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İkili arama ağacı, verileri sıralı bir şekilde düzenlemek ve depolamak için kullanılan </a:t>
            </a:r>
            <a:r>
              <a:rPr lang="en"/>
              <a:t>bir</a:t>
            </a:r>
            <a:r>
              <a:rPr lang="en"/>
              <a:t> veri yapısıdır. İkili arama ağacındaki her bir düğüm en fazla iki çocuğa sahip olabilir, sol çocuk ve sağ çocuk. Sol çocuk, ana düğümden daha küçük değerleri içerirken sağ çocuk, ana düğümden daha büyük değerleri içerir. Bu hiyerarşik yapı, ağaçta saklanan veriler üzerinde verimli bir şekilde arama, ekleme ve silme işlemlerinin gerçekleştirilmesini sağlar.</a:t>
            </a:r>
            <a:endParaRPr/>
          </a:p>
        </p:txBody>
      </p:sp>
      <p:pic>
        <p:nvPicPr>
          <p:cNvPr descr="https://miro.medium.com/v2/resize:fit:875/1*fHdD_1wclFuRPJ7cVPY5iA.png" id="63" name="Google Shape;63;p14"/>
          <p:cNvPicPr preferRelativeResize="0"/>
          <p:nvPr/>
        </p:nvPicPr>
        <p:blipFill>
          <a:blip r:embed="rId3">
            <a:alphaModFix/>
          </a:blip>
          <a:stretch>
            <a:fillRect/>
          </a:stretch>
        </p:blipFill>
        <p:spPr>
          <a:xfrm>
            <a:off x="2445100" y="2505450"/>
            <a:ext cx="5480125" cy="2442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436"/>
        </a:solidFill>
      </p:bgPr>
    </p:bg>
    <p:spTree>
      <p:nvGrpSpPr>
        <p:cNvPr id="173" name="Shape 173"/>
        <p:cNvGrpSpPr/>
        <p:nvPr/>
      </p:nvGrpSpPr>
      <p:grpSpPr>
        <a:xfrm>
          <a:off x="0" y="0"/>
          <a:ext cx="0" cy="0"/>
          <a:chOff x="0" y="0"/>
          <a:chExt cx="0" cy="0"/>
        </a:xfrm>
      </p:grpSpPr>
      <p:pic>
        <p:nvPicPr>
          <p:cNvPr id="174" name="Google Shape;174;p32"/>
          <p:cNvPicPr preferRelativeResize="0"/>
          <p:nvPr/>
        </p:nvPicPr>
        <p:blipFill>
          <a:blip r:embed="rId3">
            <a:alphaModFix/>
          </a:blip>
          <a:stretch>
            <a:fillRect/>
          </a:stretch>
        </p:blipFill>
        <p:spPr>
          <a:xfrm>
            <a:off x="75650" y="25348"/>
            <a:ext cx="2778625" cy="931027"/>
          </a:xfrm>
          <a:prstGeom prst="rect">
            <a:avLst/>
          </a:prstGeom>
          <a:noFill/>
          <a:ln>
            <a:noFill/>
          </a:ln>
        </p:spPr>
      </p:pic>
      <p:pic>
        <p:nvPicPr>
          <p:cNvPr id="175" name="Google Shape;175;p32"/>
          <p:cNvPicPr preferRelativeResize="0"/>
          <p:nvPr/>
        </p:nvPicPr>
        <p:blipFill>
          <a:blip r:embed="rId4">
            <a:alphaModFix/>
          </a:blip>
          <a:stretch>
            <a:fillRect/>
          </a:stretch>
        </p:blipFill>
        <p:spPr>
          <a:xfrm>
            <a:off x="75650" y="956375"/>
            <a:ext cx="7165624" cy="4143375"/>
          </a:xfrm>
          <a:prstGeom prst="rect">
            <a:avLst/>
          </a:prstGeom>
          <a:noFill/>
          <a:ln>
            <a:noFill/>
          </a:ln>
        </p:spPr>
      </p:pic>
      <p:pic>
        <p:nvPicPr>
          <p:cNvPr id="176" name="Google Shape;176;p32"/>
          <p:cNvPicPr preferRelativeResize="0"/>
          <p:nvPr/>
        </p:nvPicPr>
        <p:blipFill>
          <a:blip r:embed="rId5">
            <a:alphaModFix/>
          </a:blip>
          <a:stretch>
            <a:fillRect/>
          </a:stretch>
        </p:blipFill>
        <p:spPr>
          <a:xfrm>
            <a:off x="3479425" y="1722325"/>
            <a:ext cx="5358773" cy="956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311700" y="944475"/>
            <a:ext cx="3224700" cy="276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Sağ taraftaki ikili ağaç, bir ikili arama ağacı değildir. Çünkü, 3 değerinin bulunduğu düğümün sağ alt-ağacı kendisinden daha büyük değerleri içermelidir.</a:t>
            </a:r>
            <a:endParaRPr/>
          </a:p>
        </p:txBody>
      </p:sp>
      <p:pic>
        <p:nvPicPr>
          <p:cNvPr id="69" name="Google Shape;69;p15"/>
          <p:cNvPicPr preferRelativeResize="0"/>
          <p:nvPr/>
        </p:nvPicPr>
        <p:blipFill>
          <a:blip r:embed="rId3">
            <a:alphaModFix/>
          </a:blip>
          <a:stretch>
            <a:fillRect/>
          </a:stretch>
        </p:blipFill>
        <p:spPr>
          <a:xfrm>
            <a:off x="3536399" y="946725"/>
            <a:ext cx="5295902" cy="32500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Kullanım Alanları</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İkili Arama Ağaçlarının Uygulamaları</a:t>
            </a:r>
            <a:endParaRPr/>
          </a:p>
        </p:txBody>
      </p:sp>
      <p:sp>
        <p:nvSpPr>
          <p:cNvPr id="80" name="Google Shape;80;p17"/>
          <p:cNvSpPr txBox="1"/>
          <p:nvPr>
            <p:ph idx="1" type="body"/>
          </p:nvPr>
        </p:nvSpPr>
        <p:spPr>
          <a:xfrm>
            <a:off x="311700" y="1152475"/>
            <a:ext cx="8520600" cy="36243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en"/>
              <a:t>Öncelik kuyrukları:</a:t>
            </a:r>
            <a:r>
              <a:rPr lang="en"/>
              <a:t> İkili arama ağaçları, en yüksek önceliğe sahip öğenin ana düğümde bulunduğu ve alt-ağaçlarda daha düşük önceliğe sahip öğerin bulunduğu öncelik kuyruklarında kullanılabilir.</a:t>
            </a:r>
            <a:endParaRPr/>
          </a:p>
          <a:p>
            <a:pPr indent="-342900" lvl="0" marL="457200" rtl="0" algn="l">
              <a:spcBef>
                <a:spcPts val="0"/>
              </a:spcBef>
              <a:spcAft>
                <a:spcPts val="0"/>
              </a:spcAft>
              <a:buSzPts val="1800"/>
              <a:buChar char="➔"/>
            </a:pPr>
            <a:r>
              <a:rPr b="1" lang="en"/>
              <a:t>Arama motorları</a:t>
            </a:r>
            <a:r>
              <a:rPr b="1" lang="en"/>
              <a:t>:</a:t>
            </a:r>
            <a:r>
              <a:rPr lang="en"/>
              <a:t> İkili arama ağaçları veri dizinlerini düzenli tutmak için kullanılır. Bu özellik arama motorlarının verileri hızlı bir şekilde bulmasına olanak tanır.</a:t>
            </a:r>
            <a:endParaRPr/>
          </a:p>
          <a:p>
            <a:pPr indent="-342900" lvl="0" marL="457200" rtl="0" algn="l">
              <a:spcBef>
                <a:spcPts val="0"/>
              </a:spcBef>
              <a:spcAft>
                <a:spcPts val="0"/>
              </a:spcAft>
              <a:buSzPts val="1800"/>
              <a:buChar char="➔"/>
            </a:pPr>
            <a:r>
              <a:rPr b="1" lang="en"/>
              <a:t>Veri depolama ve geri alma:</a:t>
            </a:r>
            <a:r>
              <a:rPr lang="en"/>
              <a:t> İkili arama ağaçları, belirli bir kaydın logaritmik sürede aranabildiği veritabanlarında olduğu gibi hızlı bir şekilde veri depolama ve veriyi çekmede kullanılabilir.</a:t>
            </a:r>
            <a:endParaRPr/>
          </a:p>
          <a:p>
            <a:pPr indent="-342900" lvl="0" marL="457200" rtl="0" algn="l">
              <a:spcBef>
                <a:spcPts val="0"/>
              </a:spcBef>
              <a:spcAft>
                <a:spcPts val="0"/>
              </a:spcAft>
              <a:buSzPts val="1800"/>
              <a:buChar char="➔"/>
            </a:pPr>
            <a:r>
              <a:rPr b="1" lang="en"/>
              <a:t>Oyun programlama:</a:t>
            </a:r>
            <a:r>
              <a:rPr lang="en"/>
              <a:t> İkili arama ağaçları, özellikle strateji ve rol yapma oyunlarında, yapay zeka karar mekanizmalarında, oyun içi varlıkları yönetmek ve hızlı karar alabilmek için kullanılabilir.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Zaman Karmaşıklığı</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Zaman Karmaşıklığı</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Eğer ağaç dengeli bir ağaçsa, yani sol ve sağ alt-ağaçlarının yükseklikleri arasındaki fark en fazla 1 ise, bu en iyi durumudur ve bu durumda zaman karmaşıklığı O(log n) (n, ağaçtaki düğüm sayısı) olur.</a:t>
            </a:r>
            <a:endParaRPr/>
          </a:p>
          <a:p>
            <a:pPr indent="0" lvl="0" marL="0" rtl="0" algn="l">
              <a:spcBef>
                <a:spcPts val="1200"/>
              </a:spcBef>
              <a:spcAft>
                <a:spcPts val="0"/>
              </a:spcAft>
              <a:buNone/>
            </a:pPr>
            <a:r>
              <a:rPr lang="en"/>
              <a:t>Eğer değerler artan veya azalan sıraya göre eklenirse, ağaç dengesiz hale gelecektir ve bu durumda ağaç bağlı listeye benzeyecektir. Dengesiz ağaç durumu en kötü durumdur ve zaman karmaşıklığı O(n) </a:t>
            </a:r>
            <a:r>
              <a:rPr lang="en"/>
              <a:t>(n, ağacın yüksekliği) </a:t>
            </a:r>
            <a:r>
              <a:rPr lang="en"/>
              <a:t>olur.</a:t>
            </a:r>
            <a:endParaRPr/>
          </a:p>
          <a:p>
            <a:pPr indent="0" lvl="0" marL="0" rtl="0" algn="l">
              <a:spcBef>
                <a:spcPts val="1200"/>
              </a:spcBef>
              <a:spcAft>
                <a:spcPts val="1200"/>
              </a:spcAft>
              <a:buNone/>
            </a:pPr>
            <a:r>
              <a:rPr lang="en"/>
              <a:t>Sonuç olarak, ikili arama ağaçlarındaki işlemlerin optimize edilmesi için yükseklik minimize edilmeli, bunun için de ağaç dengeli bir ağaç olmalı.</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311700" y="3556950"/>
            <a:ext cx="4260300" cy="1011900"/>
          </a:xfrm>
          <a:prstGeom prst="rect">
            <a:avLst/>
          </a:prstGeom>
        </p:spPr>
        <p:txBody>
          <a:bodyPr anchorCtr="0" anchor="t" bIns="91425" lIns="91425" spcFirstLastPara="1" rIns="91425" wrap="square" tIns="91425">
            <a:normAutofit/>
          </a:bodyPr>
          <a:lstStyle/>
          <a:p>
            <a:pPr indent="0" lvl="0" marL="0" rtl="0" algn="ctr">
              <a:lnSpc>
                <a:spcPct val="50000"/>
              </a:lnSpc>
              <a:spcBef>
                <a:spcPts val="0"/>
              </a:spcBef>
              <a:spcAft>
                <a:spcPts val="0"/>
              </a:spcAft>
              <a:buNone/>
            </a:pPr>
            <a:r>
              <a:rPr lang="en"/>
              <a:t>Dengeli Bir İkili Arama Ağacı Örneği</a:t>
            </a:r>
            <a:endParaRPr/>
          </a:p>
          <a:p>
            <a:pPr indent="0" lvl="0" marL="0" rtl="0" algn="ctr">
              <a:lnSpc>
                <a:spcPct val="50000"/>
              </a:lnSpc>
              <a:spcBef>
                <a:spcPts val="1200"/>
              </a:spcBef>
              <a:spcAft>
                <a:spcPts val="1200"/>
              </a:spcAft>
              <a:buNone/>
            </a:pPr>
            <a:r>
              <a:rPr lang="en"/>
              <a:t>Zaman Karmaşıklığı O(log n)</a:t>
            </a:r>
            <a:endParaRPr/>
          </a:p>
        </p:txBody>
      </p:sp>
      <p:pic>
        <p:nvPicPr>
          <p:cNvPr id="97" name="Google Shape;97;p20"/>
          <p:cNvPicPr preferRelativeResize="0"/>
          <p:nvPr/>
        </p:nvPicPr>
        <p:blipFill>
          <a:blip r:embed="rId3">
            <a:alphaModFix/>
          </a:blip>
          <a:stretch>
            <a:fillRect/>
          </a:stretch>
        </p:blipFill>
        <p:spPr>
          <a:xfrm>
            <a:off x="311695" y="572495"/>
            <a:ext cx="4260300" cy="2480897"/>
          </a:xfrm>
          <a:prstGeom prst="rect">
            <a:avLst/>
          </a:prstGeom>
          <a:noFill/>
          <a:ln>
            <a:noFill/>
          </a:ln>
        </p:spPr>
      </p:pic>
      <p:pic>
        <p:nvPicPr>
          <p:cNvPr id="98" name="Google Shape;98;p20"/>
          <p:cNvPicPr preferRelativeResize="0"/>
          <p:nvPr/>
        </p:nvPicPr>
        <p:blipFill>
          <a:blip r:embed="rId4">
            <a:alphaModFix/>
          </a:blip>
          <a:stretch>
            <a:fillRect/>
          </a:stretch>
        </p:blipFill>
        <p:spPr>
          <a:xfrm>
            <a:off x="5068875" y="528738"/>
            <a:ext cx="3845949" cy="2568424"/>
          </a:xfrm>
          <a:prstGeom prst="rect">
            <a:avLst/>
          </a:prstGeom>
          <a:noFill/>
          <a:ln>
            <a:noFill/>
          </a:ln>
        </p:spPr>
      </p:pic>
      <p:sp>
        <p:nvSpPr>
          <p:cNvPr id="99" name="Google Shape;99;p20"/>
          <p:cNvSpPr txBox="1"/>
          <p:nvPr>
            <p:ph idx="1" type="body"/>
          </p:nvPr>
        </p:nvSpPr>
        <p:spPr>
          <a:xfrm>
            <a:off x="4861700" y="3556950"/>
            <a:ext cx="4260300" cy="1011900"/>
          </a:xfrm>
          <a:prstGeom prst="rect">
            <a:avLst/>
          </a:prstGeom>
        </p:spPr>
        <p:txBody>
          <a:bodyPr anchorCtr="0" anchor="t" bIns="91425" lIns="91425" spcFirstLastPara="1" rIns="91425" wrap="square" tIns="91425">
            <a:normAutofit/>
          </a:bodyPr>
          <a:lstStyle/>
          <a:p>
            <a:pPr indent="0" lvl="0" marL="0" rtl="0" algn="ctr">
              <a:lnSpc>
                <a:spcPct val="50000"/>
              </a:lnSpc>
              <a:spcBef>
                <a:spcPts val="0"/>
              </a:spcBef>
              <a:spcAft>
                <a:spcPts val="0"/>
              </a:spcAft>
              <a:buNone/>
            </a:pPr>
            <a:r>
              <a:rPr lang="en"/>
              <a:t>Dengesiz Bir İkili Arama Ağacı Örneği</a:t>
            </a:r>
            <a:endParaRPr/>
          </a:p>
          <a:p>
            <a:pPr indent="0" lvl="0" marL="0" rtl="0" algn="ctr">
              <a:lnSpc>
                <a:spcPct val="50000"/>
              </a:lnSpc>
              <a:spcBef>
                <a:spcPts val="1200"/>
              </a:spcBef>
              <a:spcAft>
                <a:spcPts val="1200"/>
              </a:spcAft>
              <a:buNone/>
            </a:pPr>
            <a:r>
              <a:rPr lang="en"/>
              <a:t>Zaman Karmaşıklığı 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Avantaj ve Dezavantajları</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