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6" r:id="rId2"/>
    <p:sldId id="403" r:id="rId3"/>
    <p:sldId id="404" r:id="rId4"/>
    <p:sldId id="407" r:id="rId5"/>
    <p:sldId id="434" r:id="rId6"/>
    <p:sldId id="435" r:id="rId7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94"/>
    <a:srgbClr val="CC00FF"/>
    <a:srgbClr val="0000FF"/>
    <a:srgbClr val="00CC00"/>
    <a:srgbClr val="FFCC66"/>
    <a:srgbClr val="BBDDE3"/>
    <a:srgbClr val="990000"/>
    <a:srgbClr val="90BEAB"/>
    <a:srgbClr val="84D6AD"/>
    <a:srgbClr val="8BD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 autoAdjust="0"/>
    <p:restoredTop sz="91080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2196" y="-10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7AEC453A-1092-447A-BF66-8045BDBE1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89993"/>
            <a:ext cx="5438775" cy="444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407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45" tIns="45573" rIns="91145" bIns="4557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B5668DB4-280A-4D34-B41B-4A66A7F906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116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5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5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, and </a:t>
            </a:r>
            <a:r>
              <a:rPr lang="en-GB" dirty="0" smtClean="0"/>
              <a:t>what’s more important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68DB4-280A-4D34-B41B-4A66A7F906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collage_3_2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2475"/>
            <a:ext cx="4886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JRC_Slides_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>
            <a:solidFill>
              <a:srgbClr val="37ACD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7" name="Picture 10" descr="JRC_Slides_Logo_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97513" y="3328988"/>
            <a:ext cx="2847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rgbClr val="004494"/>
                </a:solidFill>
              </a:rPr>
              <a:t>www.jrc.ec.europa.eu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78463" y="5059363"/>
            <a:ext cx="3160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r>
              <a:rPr lang="en-US" sz="1800" b="0" i="1" smtClean="0">
                <a:solidFill>
                  <a:srgbClr val="004494"/>
                </a:solidFill>
              </a:rPr>
              <a:t>Serving society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sz="1800" b="0" i="1" smtClean="0">
                <a:solidFill>
                  <a:srgbClr val="004494"/>
                </a:solidFill>
              </a:rPr>
              <a:t>Stimulating innovation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sz="1800" b="0" i="1" smtClean="0">
                <a:solidFill>
                  <a:srgbClr val="004494"/>
                </a:solidFill>
              </a:rPr>
              <a:t>Supporting legislation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7200" y="1612255"/>
            <a:ext cx="7869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" name="Content Placeholder 2"/>
          <p:cNvSpPr>
            <a:spLocks noGrp="1"/>
          </p:cNvSpPr>
          <p:nvPr>
            <p:ph idx="10"/>
          </p:nvPr>
        </p:nvSpPr>
        <p:spPr>
          <a:xfrm>
            <a:off x="637200" y="2416175"/>
            <a:ext cx="7869600" cy="302647"/>
          </a:xfrm>
        </p:spPr>
        <p:txBody>
          <a:bodyPr/>
          <a:lstStyle>
            <a:lvl1pPr algn="r">
              <a:defRPr/>
            </a:lvl1pPr>
            <a:lvl2pPr marL="228600" indent="-228600">
              <a:buFont typeface="Wingdings" charset="2"/>
              <a:buChar char="§"/>
              <a:defRPr sz="1800" b="0" i="0" baseline="0">
                <a:latin typeface="Verdana"/>
              </a:defRPr>
            </a:lvl2pPr>
            <a:lvl3pPr marL="457200" indent="-228600">
              <a:buClr>
                <a:srgbClr val="37ACDE"/>
              </a:buClr>
              <a:buFont typeface="Verdana"/>
              <a:buChar char="•"/>
              <a:defRPr sz="1600" baseline="0">
                <a:latin typeface="Verdana"/>
              </a:defRPr>
            </a:lvl3pPr>
            <a:lvl4pPr marL="6858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</a:defRPr>
            </a:lvl4pPr>
            <a:lvl5pPr marL="9144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404839E2-D41E-4291-AA54-280552C10C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D9990450-20C6-4EC0-BE08-BAB33A676E47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339850"/>
            <a:ext cx="2071687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39850"/>
            <a:ext cx="6067425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4C8EE-1A73-4344-9236-886E1487C1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49088-CFC0-4C3C-B12F-B21366276B25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00" y="2416175"/>
            <a:ext cx="7869600" cy="1528624"/>
          </a:xfrm>
        </p:spPr>
        <p:txBody>
          <a:bodyPr/>
          <a:lstStyle>
            <a:lvl2pPr marL="228600" indent="-228600">
              <a:buFont typeface="Verdana"/>
              <a:buChar char="•"/>
              <a:defRPr sz="1800" b="0" i="0" baseline="0">
                <a:latin typeface="Verdana"/>
              </a:defRPr>
            </a:lvl2pPr>
            <a:lvl3pPr marL="457200" indent="-228600">
              <a:buClr>
                <a:srgbClr val="37ACDE"/>
              </a:buClr>
              <a:buFont typeface="Wingdings" charset="2"/>
              <a:buChar char="§"/>
              <a:defRPr sz="1600" baseline="0">
                <a:latin typeface="Verdana"/>
              </a:defRPr>
            </a:lvl3pPr>
            <a:lvl4pPr marL="6858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</a:defRPr>
            </a:lvl4pPr>
            <a:lvl5pPr marL="914400" indent="-228600">
              <a:lnSpc>
                <a:spcPts val="2400"/>
              </a:lnSpc>
              <a:spcBef>
                <a:spcPts val="0"/>
              </a:spcBef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5313" y="6664325"/>
            <a:ext cx="2133600" cy="153988"/>
          </a:xfrm>
          <a:ln/>
        </p:spPr>
        <p:txBody>
          <a:bodyPr/>
          <a:lstStyle>
            <a:lvl1pPr>
              <a:defRPr/>
            </a:lvl1pPr>
          </a:lstStyle>
          <a:p>
            <a:fld id="{B2911145-05CF-47D7-9780-6C1A4E78D6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36588" y="6664325"/>
            <a:ext cx="2133600" cy="153988"/>
          </a:xfrm>
          <a:ln/>
        </p:spPr>
        <p:txBody>
          <a:bodyPr/>
          <a:lstStyle>
            <a:lvl1pPr>
              <a:defRPr/>
            </a:lvl1pPr>
          </a:lstStyle>
          <a:p>
            <a:fld id="{61E0909E-3B56-4086-A8A4-A574E5171723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30887"/>
          </a:xfrm>
        </p:spPr>
        <p:txBody>
          <a:bodyPr/>
          <a:lstStyle>
            <a:lvl1pPr algn="l">
              <a:defRPr sz="28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04253"/>
            <a:ext cx="7772400" cy="302647"/>
          </a:xfrm>
        </p:spPr>
        <p:txBody>
          <a:bodyPr anchor="b"/>
          <a:lstStyle>
            <a:lvl1pPr marL="0" indent="0"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BA407-A096-4933-98B0-789E6A284B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0757C-4717-44E5-BCB0-29C700F42B59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00" y="1612255"/>
            <a:ext cx="7869600" cy="430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200" y="2492375"/>
            <a:ext cx="3819600" cy="1528624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 baseline="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 marL="9144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7200" y="2492375"/>
            <a:ext cx="3819600" cy="1533753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24595-3FE3-46F4-890B-C184AED92A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B82BE-7E75-4039-A00E-B03CACFD676C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4A913-52F0-4352-815F-4CCE149D7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74040-E6D8-4938-9C9B-0343C01E3044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C15D1-58C5-403F-A035-A121ED1EA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529C9-0F02-4FE4-9B8C-5D30B946A027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00" y="1612255"/>
            <a:ext cx="2520000" cy="61555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200" y="2492374"/>
            <a:ext cx="2520000" cy="3432176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 baseline="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 marL="9144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6800" y="1612255"/>
            <a:ext cx="5040000" cy="4314412"/>
          </a:xfrm>
        </p:spPr>
        <p:txBody>
          <a:bodyPr/>
          <a:lstStyle>
            <a:lvl1pPr>
              <a:defRPr sz="1800"/>
            </a:lvl1pPr>
            <a:lvl2pPr marL="228600" indent="-228600">
              <a:buFont typeface="Verdana"/>
              <a:buChar char="•"/>
              <a:defRPr sz="1800"/>
            </a:lvl2pPr>
            <a:lvl3pPr marL="457200" indent="-228600">
              <a:buFont typeface="Wingdings" charset="2"/>
              <a:buChar char="§"/>
              <a:defRPr sz="160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80194-3AD4-45C5-A1ED-1A09258D2C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E430F-6E79-45FA-9369-E842C6144825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612800"/>
            <a:ext cx="5486400" cy="31783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7"/>
            <a:ext cx="5486400" cy="55721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ACC3-16D1-4967-B37F-ECFA7306F5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D3C00-861F-49E5-8FB8-10B17BA13D1C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20727-52E0-4877-A6B2-AF4023DD4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47EC4-2E9B-432E-B243-378ADE359094}" type="datetime3">
              <a:rPr lang="en-US"/>
              <a:pPr/>
              <a:t>10 November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6588" y="1612900"/>
            <a:ext cx="78708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2416175"/>
            <a:ext cx="7870825" cy="182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5313" y="6664325"/>
            <a:ext cx="21336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b="0">
                <a:solidFill>
                  <a:srgbClr val="004494"/>
                </a:solidFill>
              </a:defRPr>
            </a:lvl1pPr>
          </a:lstStyle>
          <a:p>
            <a:fld id="{F4BA5780-0A81-4886-B399-6D80D35E8E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>
            <a:solidFill>
              <a:srgbClr val="37ACD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/>
          </a:p>
        </p:txBody>
      </p:sp>
      <p:pic>
        <p:nvPicPr>
          <p:cNvPr id="2" name="Picture 5" descr="JRC_Slides_Foote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" descr="JRC_Slides_Logo_E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77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588" y="6426200"/>
            <a:ext cx="2133600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b="0">
                <a:solidFill>
                  <a:srgbClr val="004494"/>
                </a:solidFill>
              </a:defRPr>
            </a:lvl1pPr>
          </a:lstStyle>
          <a:p>
            <a:fld id="{91ADDBA5-BDE2-4005-955C-406356E74C38}" type="datetime3">
              <a:rPr lang="en-US"/>
              <a:pPr/>
              <a:t>10 November 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pitchFamily="34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 smtClean="0"/>
              <a:t>Phenology retrieval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909" y="1863689"/>
            <a:ext cx="5513246" cy="2693045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Start from the time series</a:t>
            </a: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1913" y="2342526"/>
            <a:ext cx="7564336" cy="3083575"/>
            <a:chOff x="191913" y="2342526"/>
            <a:chExt cx="7564336" cy="30835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80" y="2342526"/>
              <a:ext cx="7461956" cy="28821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190" y="4890208"/>
              <a:ext cx="73340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b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1998	2000	 2002	   2004	    2006	      2008	        2010</a:t>
              </a:r>
              <a:r>
                <a:rPr lang="en-GB" sz="12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 </a:t>
              </a:r>
              <a:r>
                <a:rPr lang="en-GB" sz="1200" b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2012</a:t>
              </a:r>
              <a:endParaRPr lang="en-GB" sz="1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8060" y="5118324"/>
              <a:ext cx="6030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Time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-5400000">
              <a:off x="-44305" y="3528133"/>
              <a:ext cx="7802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FAPAR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6971" y="2693038"/>
            <a:ext cx="651727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just"/>
            <a:r>
              <a:rPr lang="en-GB" sz="1600" b="1" kern="0" dirty="0" smtClean="0"/>
              <a:t>F</a:t>
            </a:r>
            <a:r>
              <a:rPr lang="en-GB" sz="1600" b="0" kern="0" dirty="0" smtClean="0"/>
              <a:t>raction of </a:t>
            </a:r>
            <a:r>
              <a:rPr lang="en-GB" sz="1600" b="1" kern="0" dirty="0" smtClean="0"/>
              <a:t>A</a:t>
            </a:r>
            <a:r>
              <a:rPr lang="en-GB" sz="1600" b="0" kern="0" dirty="0" smtClean="0"/>
              <a:t>bsorbed </a:t>
            </a:r>
            <a:r>
              <a:rPr lang="en-GB" sz="1600" b="1" kern="0" dirty="0" err="1" smtClean="0"/>
              <a:t>P</a:t>
            </a:r>
            <a:r>
              <a:rPr lang="en-GB" sz="1600" b="0" kern="0" dirty="0" err="1" smtClean="0"/>
              <a:t>hotosynthetically</a:t>
            </a:r>
            <a:r>
              <a:rPr lang="en-GB" sz="1600" b="0" kern="0" dirty="0" smtClean="0"/>
              <a:t> </a:t>
            </a:r>
            <a:r>
              <a:rPr lang="en-GB" sz="1600" b="1" kern="0" dirty="0" smtClean="0"/>
              <a:t>A</a:t>
            </a:r>
            <a:r>
              <a:rPr lang="en-GB" sz="1600" b="0" kern="0" dirty="0" smtClean="0"/>
              <a:t>ctive </a:t>
            </a:r>
            <a:r>
              <a:rPr lang="en-GB" sz="1600" b="1" kern="0" dirty="0" smtClean="0"/>
              <a:t>R</a:t>
            </a:r>
            <a:r>
              <a:rPr lang="en-GB" sz="1600" b="0" kern="0" dirty="0" smtClean="0"/>
              <a:t>adiation 1 km spatial resolution from SPOT-VGT/PROBA-V</a:t>
            </a:r>
            <a:endParaRPr lang="en-GB" sz="1600" b="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018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/>
              <a:t>Phenology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909" y="1863689"/>
            <a:ext cx="5513246" cy="3090590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Start from the time series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/>
              <a:t>Determine seasonality using </a:t>
            </a:r>
            <a:r>
              <a:rPr lang="en-GB" sz="1600" dirty="0" smtClean="0"/>
              <a:t>spectral analysis</a:t>
            </a:r>
            <a:endParaRPr lang="en-GB" sz="1600" dirty="0"/>
          </a:p>
          <a:p>
            <a:pPr marL="0" lvl="1" indent="0" algn="just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63797" y="2622084"/>
            <a:ext cx="2818070" cy="2440838"/>
            <a:chOff x="263797" y="2622084"/>
            <a:chExt cx="2818070" cy="244083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36" y="2622084"/>
              <a:ext cx="2580469" cy="206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20888" y="4539702"/>
              <a:ext cx="24609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1400" b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r>
                <a:rPr lang="en-GB" sz="1200" b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	   2   </a:t>
              </a:r>
              <a:endParaRPr lang="en-GB" sz="1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GB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r>
                <a:rPr lang="en-GB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# of cycles per year 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-5400000">
              <a:off x="-396142" y="3459096"/>
              <a:ext cx="16276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Power  spectrum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9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/>
              <a:t>Phenology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" y="2152785"/>
            <a:ext cx="3291428" cy="2880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6909" y="1863689"/>
            <a:ext cx="5513246" cy="3488134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Start from the time series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/>
              <a:t>Determine seasonality using spectral analysis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With the observations of each single season</a:t>
            </a:r>
          </a:p>
          <a:p>
            <a:pPr marL="0" lvl="1" indent="0" algn="just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1701369"/>
            <a:ext cx="2140024" cy="67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659758" y="2233915"/>
            <a:ext cx="1365812" cy="474560"/>
          </a:xfrm>
          <a:prstGeom prst="line">
            <a:avLst/>
          </a:prstGeom>
          <a:noFill/>
          <a:ln w="9525" cap="flat" cmpd="sng" algn="ctr">
            <a:solidFill>
              <a:srgbClr val="3166C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2178050" y="2233915"/>
            <a:ext cx="900816" cy="497710"/>
          </a:xfrm>
          <a:prstGeom prst="line">
            <a:avLst/>
          </a:prstGeom>
          <a:noFill/>
          <a:ln w="9525" cap="flat" cmpd="sng" algn="ctr">
            <a:solidFill>
              <a:srgbClr val="3166C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22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/>
              <a:t>Phenology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" y="2152785"/>
            <a:ext cx="3291428" cy="2880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6909" y="1863689"/>
            <a:ext cx="5513246" cy="5173211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Start from the time series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/>
              <a:t>Determine seasonality using spectral </a:t>
            </a:r>
            <a:r>
              <a:rPr lang="en-GB" sz="1600" dirty="0" smtClean="0"/>
              <a:t>analysis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With the observations of each single season</a:t>
            </a:r>
          </a:p>
          <a:p>
            <a:pPr marL="717550" lvl="1" indent="-342900" algn="just">
              <a:spcBef>
                <a:spcPts val="700"/>
              </a:spcBef>
              <a:buClr>
                <a:schemeClr val="accent2"/>
              </a:buClr>
              <a:buSzPct val="100000"/>
              <a:buFont typeface="Wingdings" pitchFamily="2" charset="2"/>
              <a:buChar char=""/>
            </a:pPr>
            <a:r>
              <a:rPr lang="en-GB" sz="1600" dirty="0" smtClean="0"/>
              <a:t>Fit a DHT model to observations and extract </a:t>
            </a:r>
            <a:r>
              <a:rPr lang="en-GB" sz="1600" dirty="0"/>
              <a:t>phenology</a:t>
            </a:r>
          </a:p>
          <a:p>
            <a:pPr marL="715963" lvl="1" indent="-354013" algn="just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GB" sz="1600" b="1" i="1" dirty="0" smtClean="0"/>
              <a:t>	SOS </a:t>
            </a:r>
            <a:r>
              <a:rPr lang="en-GB" sz="1600" dirty="0" smtClean="0"/>
              <a:t>and</a:t>
            </a:r>
            <a:r>
              <a:rPr lang="en-GB" sz="1600" b="1" i="1" dirty="0" smtClean="0"/>
              <a:t> EOS </a:t>
            </a:r>
            <a:r>
              <a:rPr lang="en-GB" sz="1600" dirty="0" smtClean="0"/>
              <a:t>based on threshold of growing and decay amplitude</a:t>
            </a: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0" lvl="1" indent="0" algn="just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265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/>
              <a:t>Phenology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" y="2152785"/>
            <a:ext cx="3291428" cy="2880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6909" y="1863689"/>
            <a:ext cx="5513246" cy="5509200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Start from the time series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/>
              <a:t>Determine seasonality using spectral </a:t>
            </a:r>
            <a:r>
              <a:rPr lang="en-GB" sz="1600" dirty="0" smtClean="0"/>
              <a:t>analysis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With the observations of each single season</a:t>
            </a:r>
          </a:p>
          <a:p>
            <a:pPr marL="717550" lvl="1" indent="-342900" algn="just">
              <a:spcBef>
                <a:spcPts val="700"/>
              </a:spcBef>
              <a:buClr>
                <a:schemeClr val="accent2"/>
              </a:buClr>
              <a:buSzPct val="100000"/>
              <a:buFont typeface="Wingdings" pitchFamily="2" charset="2"/>
              <a:buChar char=""/>
            </a:pPr>
            <a:r>
              <a:rPr lang="en-GB" sz="1600" dirty="0"/>
              <a:t>Fit a DHT model to observations and extract phenology</a:t>
            </a:r>
          </a:p>
          <a:p>
            <a:pPr marL="715963" lvl="1" indent="-354013" algn="just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GB" sz="1600" b="1" i="1" dirty="0" smtClean="0"/>
              <a:t>	SOS </a:t>
            </a:r>
            <a:r>
              <a:rPr lang="en-GB" sz="1600" dirty="0" smtClean="0"/>
              <a:t>and</a:t>
            </a:r>
            <a:r>
              <a:rPr lang="en-GB" sz="1600" b="1" i="1" dirty="0" smtClean="0"/>
              <a:t> EOS </a:t>
            </a:r>
            <a:r>
              <a:rPr lang="en-GB" sz="1600" dirty="0" smtClean="0"/>
              <a:t>based on threshold of growing and decay amplitude</a:t>
            </a:r>
          </a:p>
          <a:p>
            <a:pPr marL="715963" lvl="1" indent="-354013" algn="just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0" lvl="1" indent="0" algn="just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74359" y="4295739"/>
            <a:ext cx="5513246" cy="58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800100" lvl="1" indent="-342900" algn="just">
              <a:spcBef>
                <a:spcPts val="7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GB" sz="1600" kern="0" dirty="0" smtClean="0"/>
              <a:t>Compute the derived phenological parameters</a:t>
            </a:r>
            <a:endParaRPr lang="en-GB" sz="16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30754" y="4985160"/>
            <a:ext cx="5513246" cy="2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lvl="1" indent="0" algn="just">
              <a:spcBef>
                <a:spcPts val="700"/>
              </a:spcBef>
              <a:buClr>
                <a:schemeClr val="accent2"/>
              </a:buClr>
              <a:buSzPct val="100000"/>
              <a:buNone/>
            </a:pPr>
            <a:r>
              <a:rPr lang="en-GB" sz="1600" b="1" kern="0" dirty="0" smtClean="0"/>
              <a:t>GSL</a:t>
            </a:r>
            <a:endParaRPr lang="en-GB" sz="1600" b="1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30754" y="5294833"/>
            <a:ext cx="5513246" cy="2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lvl="1" indent="0" algn="just">
              <a:spcBef>
                <a:spcPts val="700"/>
              </a:spcBef>
              <a:buClr>
                <a:schemeClr val="accent2"/>
              </a:buClr>
              <a:buSzPct val="100000"/>
              <a:buNone/>
            </a:pPr>
            <a:r>
              <a:rPr lang="en-GB" sz="1600" b="1" kern="0" dirty="0" smtClean="0"/>
              <a:t>Peak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37309" y="4088842"/>
            <a:ext cx="936000" cy="246221"/>
            <a:chOff x="1337309" y="4088842"/>
            <a:chExt cx="936000" cy="246221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337309" y="4295739"/>
              <a:ext cx="936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1528190" y="4088842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GSL</a:t>
              </a:r>
              <a:endParaRPr lang="it-IT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90256" y="2792989"/>
            <a:ext cx="246221" cy="1656000"/>
            <a:chOff x="1690256" y="2792989"/>
            <a:chExt cx="246221" cy="1656000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rot="-5400000">
              <a:off x="1074458" y="3620989"/>
              <a:ext cx="1656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 rot="-5400000">
              <a:off x="1572756" y="356073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</a:t>
              </a:r>
              <a:endParaRPr lang="it-IT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9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6826" y="496364"/>
            <a:ext cx="6980660" cy="430887"/>
          </a:xfrm>
        </p:spPr>
        <p:txBody>
          <a:bodyPr/>
          <a:lstStyle/>
          <a:p>
            <a:r>
              <a:rPr lang="en-GB" dirty="0"/>
              <a:t>Phenology retrieval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56909" y="1863689"/>
            <a:ext cx="5513246" cy="5509200"/>
          </a:xfrm>
        </p:spPr>
        <p:txBody>
          <a:bodyPr/>
          <a:lstStyle/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Start from the time series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/>
              <a:t>Determine seasonality using spectral </a:t>
            </a:r>
            <a:r>
              <a:rPr lang="en-GB" sz="1600" dirty="0" smtClean="0"/>
              <a:t>analysis</a:t>
            </a:r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GB" sz="1600" dirty="0" smtClean="0"/>
              <a:t>With the observations of each single season</a:t>
            </a:r>
          </a:p>
          <a:p>
            <a:pPr marL="717550" lvl="1" indent="-342900" algn="just">
              <a:spcBef>
                <a:spcPts val="700"/>
              </a:spcBef>
              <a:buClr>
                <a:schemeClr val="accent2"/>
              </a:buClr>
              <a:buSzPct val="100000"/>
              <a:buFont typeface="Wingdings" pitchFamily="2" charset="2"/>
              <a:buChar char=""/>
            </a:pPr>
            <a:r>
              <a:rPr lang="en-GB" sz="1600" dirty="0"/>
              <a:t>Fit a DHT model to observations and extract phenology</a:t>
            </a:r>
          </a:p>
          <a:p>
            <a:pPr marL="715963" lvl="1" indent="-354013" algn="just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GB" sz="1600" b="1" i="1" dirty="0" smtClean="0"/>
              <a:t>	SOS </a:t>
            </a:r>
            <a:r>
              <a:rPr lang="en-GB" sz="1600" dirty="0" smtClean="0"/>
              <a:t>and</a:t>
            </a:r>
            <a:r>
              <a:rPr lang="en-GB" sz="1600" b="1" i="1" dirty="0" smtClean="0"/>
              <a:t> EOS </a:t>
            </a:r>
            <a:r>
              <a:rPr lang="en-GB" sz="1600" dirty="0" smtClean="0"/>
              <a:t>based on threshold of growing and decay amplitude</a:t>
            </a:r>
          </a:p>
          <a:p>
            <a:pPr marL="715963" lvl="1" indent="-354013" algn="just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0" lvl="1" indent="0" algn="just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 smtClean="0"/>
          </a:p>
          <a:p>
            <a:pPr marL="342900" lvl="1" indent="-34290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GB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74359" y="4295739"/>
            <a:ext cx="5513246" cy="58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800100" lvl="1" indent="-342900" algn="just">
              <a:spcBef>
                <a:spcPts val="7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GB" sz="1600" kern="0" dirty="0" smtClean="0"/>
              <a:t>Compute the derived phenological parameters</a:t>
            </a:r>
            <a:endParaRPr lang="en-GB" sz="16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30754" y="4985160"/>
            <a:ext cx="5513246" cy="2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lvl="1" indent="0" algn="just">
              <a:spcBef>
                <a:spcPts val="700"/>
              </a:spcBef>
              <a:buClr>
                <a:schemeClr val="accent2"/>
              </a:buClr>
              <a:buSzPct val="100000"/>
              <a:buNone/>
            </a:pPr>
            <a:r>
              <a:rPr lang="en-GB" sz="1600" b="1" kern="0" dirty="0" smtClean="0"/>
              <a:t>GSL</a:t>
            </a:r>
            <a:endParaRPr lang="en-GB" sz="1600" b="1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30754" y="5294833"/>
            <a:ext cx="5513246" cy="27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lvl="1" indent="0" algn="just">
              <a:spcBef>
                <a:spcPts val="700"/>
              </a:spcBef>
              <a:buClr>
                <a:schemeClr val="accent2"/>
              </a:buClr>
              <a:buSzPct val="100000"/>
              <a:buNone/>
            </a:pPr>
            <a:r>
              <a:rPr lang="en-GB" sz="1600" b="1" kern="0" dirty="0" smtClean="0"/>
              <a:t>Peak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630754" y="5599633"/>
            <a:ext cx="55132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 pitchFamily="34" charset="0"/>
              <a:defRPr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•"/>
              <a:defRPr sz="1800" b="0" i="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7ACDE"/>
              </a:buClr>
              <a:buFont typeface="Wingdings" charset="2"/>
              <a:buChar char="§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Arial"/>
              <a:buChar char="•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37ACDE"/>
              </a:buClr>
              <a:buFont typeface="Verdana"/>
              <a:buChar char="–"/>
              <a:defRPr sz="1600" baseline="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lvl="1" indent="0" algn="just">
              <a:spcBef>
                <a:spcPts val="700"/>
              </a:spcBef>
              <a:buClr>
                <a:schemeClr val="accent2"/>
              </a:buClr>
              <a:buSzPct val="100000"/>
              <a:buNone/>
            </a:pPr>
            <a:r>
              <a:rPr lang="en-GB" sz="1600" kern="0" dirty="0" smtClean="0"/>
              <a:t>Seasonal GPP proxy,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02249" y="5451355"/>
                <a:ext cx="2743636" cy="62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solidFill>
                            <a:srgbClr val="004494"/>
                          </a:solidFill>
                          <a:latin typeface="Cambria Math" panose="02040503050406030204" pitchFamily="18" charset="0"/>
                        </a:rPr>
                        <m:t>𝑪𝑭𝑨𝑷𝑨𝑹</m:t>
                      </m:r>
                      <m:r>
                        <a:rPr lang="it-IT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𝒐𝒔</m:t>
                          </m:r>
                        </m:sub>
                        <m:sup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𝒆𝒐𝒔</m:t>
                          </m:r>
                        </m:sup>
                        <m:e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𝑭𝑨𝑷𝑨𝑹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𝒅𝒕</m:t>
                          </m:r>
                          <m: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49" y="5451355"/>
                <a:ext cx="2743636" cy="6245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63146" y="2152785"/>
            <a:ext cx="3291428" cy="2880000"/>
            <a:chOff x="163146" y="2152785"/>
            <a:chExt cx="3291428" cy="2880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46" y="2152785"/>
              <a:ext cx="3291428" cy="28800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776475" y="2473325"/>
              <a:ext cx="468077" cy="2112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36000" rIns="0" bIns="36000" rtlCol="0">
              <a:spAutoFit/>
            </a:bodyPr>
            <a:lstStyle/>
            <a:p>
              <a:r>
                <a:rPr lang="en-GB" sz="9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CFAPAR</a:t>
              </a:r>
              <a:endParaRPr lang="it-IT" sz="9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0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RC_Slide_Template_EN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JRC_Slide_Template_EN</Template>
  <TotalTime>104099</TotalTime>
  <Words>177</Words>
  <Application>Microsoft Office PowerPoint</Application>
  <PresentationFormat>On-screen Show (4:3)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MS PGothic</vt:lpstr>
      <vt:lpstr>Arial</vt:lpstr>
      <vt:lpstr>Cambria Math</vt:lpstr>
      <vt:lpstr>Verdana</vt:lpstr>
      <vt:lpstr>Wingdings</vt:lpstr>
      <vt:lpstr>JRC_Slide_Template_EN</vt:lpstr>
      <vt:lpstr>Phenology retrieval</vt:lpstr>
      <vt:lpstr>Phenology retrieval</vt:lpstr>
      <vt:lpstr>Phenology retrieval</vt:lpstr>
      <vt:lpstr>Phenology retrieval</vt:lpstr>
      <vt:lpstr>Phenology retrieval</vt:lpstr>
      <vt:lpstr>Phenology retrieval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Research Centre</dc:title>
  <dc:creator>Grainne Mulhern</dc:creator>
  <cp:lastModifiedBy>Michele Meroni</cp:lastModifiedBy>
  <cp:revision>607</cp:revision>
  <cp:lastPrinted>2013-07-08T10:14:39Z</cp:lastPrinted>
  <dcterms:created xsi:type="dcterms:W3CDTF">2012-03-21T15:19:35Z</dcterms:created>
  <dcterms:modified xsi:type="dcterms:W3CDTF">2014-11-10T09:49:57Z</dcterms:modified>
</cp:coreProperties>
</file>