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6" r:id="rId2"/>
    <p:sldId id="436" r:id="rId3"/>
    <p:sldId id="437" r:id="rId4"/>
    <p:sldId id="439" r:id="rId5"/>
    <p:sldId id="440" r:id="rId6"/>
    <p:sldId id="441" r:id="rId7"/>
    <p:sldId id="442" r:id="rId8"/>
    <p:sldId id="443" r:id="rId9"/>
    <p:sldId id="438" r:id="rId10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94"/>
    <a:srgbClr val="CC00FF"/>
    <a:srgbClr val="0000FF"/>
    <a:srgbClr val="00CC00"/>
    <a:srgbClr val="FFCC66"/>
    <a:srgbClr val="BBDDE3"/>
    <a:srgbClr val="990000"/>
    <a:srgbClr val="90BEAB"/>
    <a:srgbClr val="84D6AD"/>
    <a:srgbClr val="8BD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3" autoAdjust="0"/>
    <p:restoredTop sz="91080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-2196" y="-10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8407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45" tIns="45573" rIns="91145" bIns="4557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07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45" tIns="45573" rIns="91145" bIns="4557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7AEC453A-1092-447A-BF66-8045BDBE1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89993"/>
            <a:ext cx="5438775" cy="444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407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45" tIns="45573" rIns="91145" bIns="4557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407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45" tIns="45573" rIns="91145" bIns="4557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B5668DB4-280A-4D34-B41B-4A66A7F906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116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5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1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3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55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, and </a:t>
            </a:r>
            <a:r>
              <a:rPr lang="en-GB" dirty="0" smtClean="0"/>
              <a:t>what’s more important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, and </a:t>
            </a:r>
            <a:r>
              <a:rPr lang="en-GB" dirty="0" smtClean="0"/>
              <a:t>what’s more important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collage_3_2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2475"/>
            <a:ext cx="4886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JRC_Slides_Foo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461125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rgbClr val="37ACDE"/>
          </a:solidFill>
          <a:ln>
            <a:solidFill>
              <a:srgbClr val="37ACD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7" name="Picture 10" descr="JRC_Slides_Logo_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58763"/>
            <a:ext cx="1435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97513" y="3328988"/>
            <a:ext cx="2847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rgbClr val="004494"/>
                </a:solidFill>
              </a:rPr>
              <a:t>www.jrc.ec.europa.eu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78463" y="5059363"/>
            <a:ext cx="3160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r>
              <a:rPr lang="en-US" sz="1800" b="0" i="1" smtClean="0">
                <a:solidFill>
                  <a:srgbClr val="004494"/>
                </a:solidFill>
              </a:rPr>
              <a:t>Serving society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sz="1800" b="0" i="1" smtClean="0">
                <a:solidFill>
                  <a:srgbClr val="004494"/>
                </a:solidFill>
              </a:rPr>
              <a:t>Stimulating innovation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sz="1800" b="0" i="1" smtClean="0">
                <a:solidFill>
                  <a:srgbClr val="004494"/>
                </a:solidFill>
              </a:rPr>
              <a:t>Supporting legislation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7200" y="1612255"/>
            <a:ext cx="7869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" name="Content Placeholder 2"/>
          <p:cNvSpPr>
            <a:spLocks noGrp="1"/>
          </p:cNvSpPr>
          <p:nvPr>
            <p:ph idx="10"/>
          </p:nvPr>
        </p:nvSpPr>
        <p:spPr>
          <a:xfrm>
            <a:off x="637200" y="2416175"/>
            <a:ext cx="7869600" cy="302647"/>
          </a:xfrm>
        </p:spPr>
        <p:txBody>
          <a:bodyPr/>
          <a:lstStyle>
            <a:lvl1pPr algn="r">
              <a:defRPr/>
            </a:lvl1pPr>
            <a:lvl2pPr marL="228600" indent="-228600">
              <a:buFont typeface="Wingdings" charset="2"/>
              <a:buChar char="§"/>
              <a:defRPr sz="1800" b="0" i="0" baseline="0">
                <a:latin typeface="Verdana"/>
              </a:defRPr>
            </a:lvl2pPr>
            <a:lvl3pPr marL="457200" indent="-228600">
              <a:buClr>
                <a:srgbClr val="37ACDE"/>
              </a:buClr>
              <a:buFont typeface="Verdana"/>
              <a:buChar char="•"/>
              <a:defRPr sz="1600" baseline="0">
                <a:latin typeface="Verdana"/>
              </a:defRPr>
            </a:lvl3pPr>
            <a:lvl4pPr marL="685800" indent="-228600">
              <a:lnSpc>
                <a:spcPts val="2400"/>
              </a:lnSpc>
              <a:spcBef>
                <a:spcPts val="0"/>
              </a:spcBef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</a:defRPr>
            </a:lvl4pPr>
            <a:lvl5pPr marL="914400" indent="-228600">
              <a:lnSpc>
                <a:spcPts val="2400"/>
              </a:lnSpc>
              <a:spcBef>
                <a:spcPts val="0"/>
              </a:spcBef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404839E2-D41E-4291-AA54-280552C10C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D9990450-20C6-4EC0-BE08-BAB33A676E47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339850"/>
            <a:ext cx="2071687" cy="4681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339850"/>
            <a:ext cx="6067425" cy="4681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4C8EE-1A73-4344-9236-886E1487C1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49088-CFC0-4C3C-B12F-B21366276B25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00" y="2416175"/>
            <a:ext cx="7869600" cy="1528624"/>
          </a:xfrm>
        </p:spPr>
        <p:txBody>
          <a:bodyPr/>
          <a:lstStyle>
            <a:lvl2pPr marL="228600" indent="-228600">
              <a:buFont typeface="Verdana"/>
              <a:buChar char="•"/>
              <a:defRPr sz="1800" b="0" i="0" baseline="0">
                <a:latin typeface="Verdana"/>
              </a:defRPr>
            </a:lvl2pPr>
            <a:lvl3pPr marL="457200" indent="-228600">
              <a:buClr>
                <a:srgbClr val="37ACDE"/>
              </a:buClr>
              <a:buFont typeface="Wingdings" charset="2"/>
              <a:buChar char="§"/>
              <a:defRPr sz="1600" baseline="0">
                <a:latin typeface="Verdana"/>
              </a:defRPr>
            </a:lvl3pPr>
            <a:lvl4pPr marL="685800" indent="-228600">
              <a:lnSpc>
                <a:spcPts val="2400"/>
              </a:lnSpc>
              <a:spcBef>
                <a:spcPts val="0"/>
              </a:spcBef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</a:defRPr>
            </a:lvl4pPr>
            <a:lvl5pPr marL="914400" indent="-228600">
              <a:lnSpc>
                <a:spcPts val="2400"/>
              </a:lnSpc>
              <a:spcBef>
                <a:spcPts val="0"/>
              </a:spcBef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5313" y="6664325"/>
            <a:ext cx="2133600" cy="153988"/>
          </a:xfrm>
          <a:ln/>
        </p:spPr>
        <p:txBody>
          <a:bodyPr/>
          <a:lstStyle>
            <a:lvl1pPr>
              <a:defRPr/>
            </a:lvl1pPr>
          </a:lstStyle>
          <a:p>
            <a:fld id="{B2911145-05CF-47D7-9780-6C1A4E78D6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36588" y="6664325"/>
            <a:ext cx="2133600" cy="153988"/>
          </a:xfrm>
          <a:ln/>
        </p:spPr>
        <p:txBody>
          <a:bodyPr/>
          <a:lstStyle>
            <a:lvl1pPr>
              <a:defRPr/>
            </a:lvl1pPr>
          </a:lstStyle>
          <a:p>
            <a:fld id="{61E0909E-3B56-4086-A8A4-A574E5171723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30887"/>
          </a:xfrm>
        </p:spPr>
        <p:txBody>
          <a:bodyPr/>
          <a:lstStyle>
            <a:lvl1pPr algn="l">
              <a:defRPr sz="28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04253"/>
            <a:ext cx="7772400" cy="302647"/>
          </a:xfrm>
        </p:spPr>
        <p:txBody>
          <a:bodyPr anchor="b"/>
          <a:lstStyle>
            <a:lvl1pPr marL="0" indent="0"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BA407-A096-4933-98B0-789E6A284B6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0757C-4717-44E5-BCB0-29C700F42B59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0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00" y="1612255"/>
            <a:ext cx="7869600" cy="430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200" y="2492375"/>
            <a:ext cx="3819600" cy="1528624"/>
          </a:xfrm>
        </p:spPr>
        <p:txBody>
          <a:bodyPr/>
          <a:lstStyle>
            <a:lvl1pPr>
              <a:defRPr sz="1800"/>
            </a:lvl1pPr>
            <a:lvl2pPr marL="228600" indent="-228600">
              <a:buFont typeface="Verdana"/>
              <a:buChar char="•"/>
              <a:defRPr sz="1800" baseline="0"/>
            </a:lvl2pPr>
            <a:lvl3pPr marL="457200" indent="-228600">
              <a:buFont typeface="Wingdings" charset="2"/>
              <a:buChar char="§"/>
              <a:defRPr sz="1600"/>
            </a:lvl3pPr>
            <a:lvl4pPr>
              <a:defRPr sz="1600" baseline="0"/>
            </a:lvl4pPr>
            <a:lvl5pPr marL="9144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7200" y="2492375"/>
            <a:ext cx="3819600" cy="1533753"/>
          </a:xfrm>
        </p:spPr>
        <p:txBody>
          <a:bodyPr/>
          <a:lstStyle>
            <a:lvl1pPr>
              <a:defRPr sz="1800"/>
            </a:lvl1pPr>
            <a:lvl2pPr marL="228600" indent="-228600">
              <a:buFont typeface="Verdana"/>
              <a:buChar char="•"/>
              <a:defRPr sz="1800"/>
            </a:lvl2pPr>
            <a:lvl3pPr marL="457200" indent="-228600">
              <a:buFont typeface="Wingdings" charset="2"/>
              <a:buChar char="§"/>
              <a:defRPr sz="160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24595-3FE3-46F4-890B-C184AED92A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B82BE-7E75-4039-A00E-B03CACFD676C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4A913-52F0-4352-815F-4CCE149D73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74040-E6D8-4938-9C9B-0343C01E3044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C15D1-58C5-403F-A035-A121ED1EA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529C9-0F02-4FE4-9B8C-5D30B946A027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00" y="1612255"/>
            <a:ext cx="2520000" cy="61555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200" y="2492374"/>
            <a:ext cx="2520000" cy="3432176"/>
          </a:xfrm>
        </p:spPr>
        <p:txBody>
          <a:bodyPr/>
          <a:lstStyle>
            <a:lvl1pPr>
              <a:defRPr sz="1800"/>
            </a:lvl1pPr>
            <a:lvl2pPr marL="228600" indent="-228600">
              <a:buFont typeface="Verdana"/>
              <a:buChar char="•"/>
              <a:defRPr sz="1800" baseline="0"/>
            </a:lvl2pPr>
            <a:lvl3pPr marL="457200" indent="-228600">
              <a:buFont typeface="Wingdings" charset="2"/>
              <a:buChar char="§"/>
              <a:defRPr sz="1600"/>
            </a:lvl3pPr>
            <a:lvl4pPr>
              <a:defRPr sz="1600" baseline="0"/>
            </a:lvl4pPr>
            <a:lvl5pPr marL="9144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6800" y="1612255"/>
            <a:ext cx="5040000" cy="4314412"/>
          </a:xfrm>
        </p:spPr>
        <p:txBody>
          <a:bodyPr/>
          <a:lstStyle>
            <a:lvl1pPr>
              <a:defRPr sz="1800"/>
            </a:lvl1pPr>
            <a:lvl2pPr marL="228600" indent="-228600">
              <a:buFont typeface="Verdana"/>
              <a:buChar char="•"/>
              <a:defRPr sz="1800"/>
            </a:lvl2pPr>
            <a:lvl3pPr marL="457200" indent="-228600">
              <a:buFont typeface="Wingdings" charset="2"/>
              <a:buChar char="§"/>
              <a:defRPr sz="160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80194-3AD4-45C5-A1ED-1A09258D2C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E430F-6E79-45FA-9369-E842C6144825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612800"/>
            <a:ext cx="5486400" cy="31783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7"/>
            <a:ext cx="5486400" cy="55721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6ACC3-16D1-4967-B37F-ECFA7306F5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D3C00-861F-49E5-8FB8-10B17BA13D1C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20727-52E0-4877-A6B2-AF4023DD4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47EC4-2E9B-432E-B243-378ADE359094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6588" y="1612900"/>
            <a:ext cx="78708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2416175"/>
            <a:ext cx="7870825" cy="182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5313" y="6664325"/>
            <a:ext cx="21336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b="0">
                <a:solidFill>
                  <a:srgbClr val="004494"/>
                </a:solidFill>
              </a:defRPr>
            </a:lvl1pPr>
          </a:lstStyle>
          <a:p>
            <a:fld id="{F4BA5780-0A81-4886-B399-6D80D35E8E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rgbClr val="37ACDE"/>
          </a:solidFill>
          <a:ln>
            <a:solidFill>
              <a:srgbClr val="37ACD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2" name="Picture 5" descr="JRC_Slides_Foote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1125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" descr="JRC_Slides_Logo_E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77" y="258763"/>
            <a:ext cx="1435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588" y="6426200"/>
            <a:ext cx="21336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b="0">
                <a:solidFill>
                  <a:srgbClr val="004494"/>
                </a:solidFill>
              </a:defRPr>
            </a:lvl1pPr>
          </a:lstStyle>
          <a:p>
            <a:fld id="{91ADDBA5-BDE2-4005-955C-406356E74C38}" type="datetime3">
              <a:rPr lang="en-US"/>
              <a:pPr/>
              <a:t>10 November 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Arial" pitchFamily="34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 smtClean="0"/>
              <a:t>Phenology retrieval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1064" y="1867516"/>
            <a:ext cx="8574178" cy="4090863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dirty="0"/>
              <a:t>Current approaches for </a:t>
            </a:r>
            <a:r>
              <a:rPr lang="en-GB" dirty="0"/>
              <a:t>Land Surface Phenology </a:t>
            </a:r>
            <a:r>
              <a:rPr lang="en-GB" dirty="0" smtClean="0"/>
              <a:t>retrieval</a:t>
            </a:r>
            <a:endParaRPr lang="en-GB" dirty="0" smtClean="0"/>
          </a:p>
          <a:p>
            <a:pPr marL="709613" lvl="1" indent="-342900" algn="just">
              <a:spcBef>
                <a:spcPts val="550"/>
              </a:spcBef>
              <a:buSzPct val="50000"/>
              <a:buFont typeface="Wingdings" pitchFamily="2" charset="2"/>
              <a:buChar char="¨"/>
            </a:pPr>
            <a:r>
              <a:rPr lang="en-GB" sz="1400" dirty="0" smtClean="0"/>
              <a:t>4 main categories: threshold, derivative, smoothing and </a:t>
            </a:r>
            <a:r>
              <a:rPr lang="en-GB" sz="1400" b="1" u="sng" dirty="0" smtClean="0"/>
              <a:t>model fit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dirty="0" smtClean="0"/>
              <a:t>Model </a:t>
            </a:r>
            <a:r>
              <a:rPr lang="en-GB" dirty="0"/>
              <a:t>fit advantages</a:t>
            </a:r>
          </a:p>
          <a:p>
            <a:pPr marL="709613" lvl="1" indent="-342900" algn="just">
              <a:spcBef>
                <a:spcPts val="550"/>
              </a:spcBef>
              <a:buSzPct val="50000"/>
              <a:buFont typeface="Wingdings" pitchFamily="2" charset="2"/>
              <a:buChar char="¨"/>
            </a:pPr>
            <a:r>
              <a:rPr lang="en-GB" sz="1400" dirty="0"/>
              <a:t>observed </a:t>
            </a:r>
            <a:r>
              <a:rPr lang="en-GB" sz="1400" b="1" dirty="0"/>
              <a:t>time series may not be complete </a:t>
            </a:r>
            <a:r>
              <a:rPr lang="en-GB" sz="1400" dirty="0"/>
              <a:t>(e.g. clouds) </a:t>
            </a:r>
            <a:r>
              <a:rPr lang="en-GB" sz="1400" dirty="0">
                <a:sym typeface="Symbol"/>
              </a:rPr>
              <a:t></a:t>
            </a:r>
            <a:r>
              <a:rPr lang="en-GB" sz="1400" dirty="0"/>
              <a:t> the assessment of a phenological event (e.g. SOS) may be biased if retrieved directly on the </a:t>
            </a:r>
            <a:r>
              <a:rPr lang="en-GB" sz="1400" dirty="0" smtClean="0"/>
              <a:t>measurements.</a:t>
            </a:r>
            <a:endParaRPr lang="en-GB" sz="1400" dirty="0"/>
          </a:p>
          <a:p>
            <a:pPr marL="709613" lvl="1" indent="-342900" algn="just">
              <a:spcBef>
                <a:spcPts val="550"/>
              </a:spcBef>
              <a:buSzPct val="50000"/>
              <a:buFont typeface="Wingdings" pitchFamily="2" charset="2"/>
              <a:buChar char="¨"/>
            </a:pPr>
            <a:r>
              <a:rPr lang="en-GB" sz="1400" dirty="0"/>
              <a:t>measurements are subject to </a:t>
            </a:r>
            <a:r>
              <a:rPr lang="en-GB" sz="1400" b="1" dirty="0"/>
              <a:t>uncertainties</a:t>
            </a:r>
            <a:r>
              <a:rPr lang="en-GB" sz="1400" dirty="0"/>
              <a:t> </a:t>
            </a:r>
            <a:r>
              <a:rPr lang="en-GB" sz="1400" dirty="0">
                <a:sym typeface="Symbol"/>
              </a:rPr>
              <a:t> </a:t>
            </a:r>
            <a:r>
              <a:rPr lang="en-GB" sz="1400" dirty="0"/>
              <a:t>individual measurements cannot be trusted. Fitting a mathematical model to observational data acts as a </a:t>
            </a:r>
            <a:r>
              <a:rPr lang="en-GB" sz="1400" dirty="0" smtClean="0"/>
              <a:t>smoothing.</a:t>
            </a:r>
            <a:endParaRPr lang="en-GB" sz="1400" dirty="0"/>
          </a:p>
          <a:p>
            <a:pPr marL="709613" lvl="1" indent="-342900" algn="just">
              <a:spcBef>
                <a:spcPts val="550"/>
              </a:spcBef>
              <a:buSzPct val="50000"/>
              <a:buFont typeface="Wingdings" pitchFamily="2" charset="2"/>
              <a:buChar char="¨"/>
            </a:pPr>
            <a:r>
              <a:rPr lang="en-GB" sz="1400" dirty="0"/>
              <a:t>defining the statistical characteristics of a seasonal time series on the basis of a smooth and continuous model is </a:t>
            </a:r>
            <a:r>
              <a:rPr lang="en-GB" sz="1400" b="1" dirty="0"/>
              <a:t>more precise and stable </a:t>
            </a:r>
            <a:r>
              <a:rPr lang="en-GB" sz="1400" dirty="0"/>
              <a:t>(less sensitive to the timing of individual measurements)</a:t>
            </a:r>
          </a:p>
          <a:p>
            <a:pPr marL="0" indent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 smtClean="0"/>
              <a:t>Phenology </a:t>
            </a:r>
            <a:r>
              <a:rPr lang="en-GB" dirty="0" smtClean="0"/>
              <a:t>retrieval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13" y="1155367"/>
            <a:ext cx="5513246" cy="273408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Start from the time </a:t>
            </a:r>
            <a:r>
              <a:rPr lang="en-GB" sz="1600" dirty="0" smtClean="0"/>
              <a:t>series of each single pixel</a:t>
            </a:r>
            <a:endParaRPr lang="en-GB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1913" y="1799601"/>
            <a:ext cx="7564336" cy="3083575"/>
            <a:chOff x="191913" y="2342526"/>
            <a:chExt cx="7564336" cy="30835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80" y="2342526"/>
              <a:ext cx="7461956" cy="28821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190" y="4890208"/>
              <a:ext cx="73340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b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1998	2000	 2002	   2004	    2006	      2008	        2010</a:t>
              </a:r>
              <a:r>
                <a:rPr lang="en-GB" sz="12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 </a:t>
              </a:r>
              <a:r>
                <a:rPr lang="en-GB" sz="1200" b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2012</a:t>
              </a:r>
              <a:endParaRPr lang="en-GB" sz="1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8060" y="5118324"/>
              <a:ext cx="6030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Time</a:t>
              </a:r>
              <a:endParaRPr lang="en-GB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-5400000">
              <a:off x="-44305" y="3528133"/>
              <a:ext cx="7802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FAPAR</a:t>
              </a:r>
              <a:endParaRPr lang="en-GB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6971" y="2150113"/>
            <a:ext cx="651727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just"/>
            <a:r>
              <a:rPr lang="en-GB" sz="1600" b="1" kern="0" dirty="0" smtClean="0"/>
              <a:t>F</a:t>
            </a:r>
            <a:r>
              <a:rPr lang="en-GB" sz="1600" b="0" kern="0" dirty="0" smtClean="0"/>
              <a:t>raction of </a:t>
            </a:r>
            <a:r>
              <a:rPr lang="en-GB" sz="1600" b="1" kern="0" dirty="0" smtClean="0"/>
              <a:t>A</a:t>
            </a:r>
            <a:r>
              <a:rPr lang="en-GB" sz="1600" b="0" kern="0" dirty="0" smtClean="0"/>
              <a:t>bsorbed </a:t>
            </a:r>
            <a:r>
              <a:rPr lang="en-GB" sz="1600" b="1" kern="0" dirty="0" err="1" smtClean="0"/>
              <a:t>P</a:t>
            </a:r>
            <a:r>
              <a:rPr lang="en-GB" sz="1600" b="0" kern="0" dirty="0" err="1" smtClean="0"/>
              <a:t>hotosynthetically</a:t>
            </a:r>
            <a:r>
              <a:rPr lang="en-GB" sz="1600" b="0" kern="0" dirty="0" smtClean="0"/>
              <a:t> </a:t>
            </a:r>
            <a:r>
              <a:rPr lang="en-GB" sz="1600" b="1" kern="0" dirty="0" smtClean="0"/>
              <a:t>A</a:t>
            </a:r>
            <a:r>
              <a:rPr lang="en-GB" sz="1600" b="0" kern="0" dirty="0" smtClean="0"/>
              <a:t>ctive </a:t>
            </a:r>
            <a:r>
              <a:rPr lang="en-GB" sz="1600" b="1" kern="0" dirty="0" smtClean="0"/>
              <a:t>R</a:t>
            </a:r>
            <a:r>
              <a:rPr lang="en-GB" sz="1600" b="0" kern="0" dirty="0" smtClean="0"/>
              <a:t>adiation 1 km spatial resolution from SPOT-VGT/PROBA-V</a:t>
            </a:r>
            <a:endParaRPr lang="en-GB" sz="1600" b="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497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65" y="4698000"/>
            <a:ext cx="27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 smtClean="0"/>
              <a:t>Phenology </a:t>
            </a:r>
            <a:r>
              <a:rPr lang="en-GB" dirty="0" smtClean="0"/>
              <a:t>retrieval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13" y="1155367"/>
            <a:ext cx="5513246" cy="307777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Screening and retrieval of number of GS per year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72480" y="2500605"/>
            <a:ext cx="1440000" cy="3960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 series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1760" y="2182281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60 % valid </a:t>
            </a:r>
            <a:r>
              <a:rPr lang="en-US" sz="1200" dirty="0" err="1" smtClean="0">
                <a:solidFill>
                  <a:schemeClr val="tx1"/>
                </a:solidFill>
              </a:rPr>
              <a:t>obs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 bwMode="auto">
          <a:xfrm>
            <a:off x="1712480" y="2698605"/>
            <a:ext cx="8642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Diamond 12"/>
          <p:cNvSpPr/>
          <p:nvPr/>
        </p:nvSpPr>
        <p:spPr bwMode="auto">
          <a:xfrm>
            <a:off x="2576736" y="2500605"/>
            <a:ext cx="432048" cy="396000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Parallelogram 13"/>
          <p:cNvSpPr/>
          <p:nvPr/>
        </p:nvSpPr>
        <p:spPr bwMode="auto">
          <a:xfrm>
            <a:off x="3728863" y="2531336"/>
            <a:ext cx="1368151" cy="334539"/>
          </a:xfrm>
          <a:prstGeom prst="parallelogram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 missing</a:t>
            </a:r>
          </a:p>
        </p:txBody>
      </p:sp>
      <p:cxnSp>
        <p:nvCxnSpPr>
          <p:cNvPr id="16" name="Straight Arrow Connector 15"/>
          <p:cNvCxnSpPr>
            <a:stCxn id="13" idx="3"/>
            <a:endCxn id="14" idx="5"/>
          </p:cNvCxnSpPr>
          <p:nvPr/>
        </p:nvCxnSpPr>
        <p:spPr bwMode="auto">
          <a:xfrm>
            <a:off x="3008784" y="2698605"/>
            <a:ext cx="72007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964769" y="2427381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solidFill>
                  <a:schemeClr val="tx1"/>
                </a:solidFill>
              </a:rPr>
              <a:t>n</a:t>
            </a:r>
            <a:endParaRPr lang="en-US" sz="1200" i="1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9090" y="277809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solidFill>
                  <a:schemeClr val="tx1"/>
                </a:solidFill>
              </a:rPr>
              <a:t>y</a:t>
            </a:r>
            <a:endParaRPr lang="en-US" sz="1200" i="1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 bwMode="auto">
          <a:xfrm>
            <a:off x="2792760" y="2896605"/>
            <a:ext cx="0" cy="610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16496" y="3415170"/>
            <a:ext cx="208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(95th - 5th) percentile difference &gt; FAPAR uncertainty? (0.1 units)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95397" y="3426162"/>
            <a:ext cx="2601618" cy="987274"/>
            <a:chOff x="2499090" y="1278091"/>
            <a:chExt cx="2601618" cy="987274"/>
          </a:xfrm>
        </p:grpSpPr>
        <p:sp>
          <p:nvSpPr>
            <p:cNvPr id="22" name="Diamond 21"/>
            <p:cNvSpPr/>
            <p:nvPr/>
          </p:nvSpPr>
          <p:spPr bwMode="auto">
            <a:xfrm>
              <a:off x="2576736" y="1351315"/>
              <a:ext cx="432048" cy="396000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Parallelogram 22"/>
            <p:cNvSpPr/>
            <p:nvPr/>
          </p:nvSpPr>
          <p:spPr bwMode="auto">
            <a:xfrm>
              <a:off x="3728863" y="1382046"/>
              <a:ext cx="1371845" cy="334539"/>
            </a:xfrm>
            <a:prstGeom prst="parallelogram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not vegetated</a:t>
              </a:r>
            </a:p>
          </p:txBody>
        </p:sp>
        <p:cxnSp>
          <p:nvCxnSpPr>
            <p:cNvPr id="24" name="Straight Arrow Connector 23"/>
            <p:cNvCxnSpPr>
              <a:stCxn id="22" idx="3"/>
              <a:endCxn id="23" idx="5"/>
            </p:cNvCxnSpPr>
            <p:nvPr/>
          </p:nvCxnSpPr>
          <p:spPr bwMode="auto">
            <a:xfrm>
              <a:off x="3008784" y="1549315"/>
              <a:ext cx="720079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2964769" y="1278091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smtClean="0">
                  <a:solidFill>
                    <a:schemeClr val="tx1"/>
                  </a:solidFill>
                </a:rPr>
                <a:t>n</a:t>
              </a:r>
              <a:endParaRPr lang="en-US" sz="1200" i="1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99090" y="162880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smtClean="0">
                  <a:solidFill>
                    <a:schemeClr val="tx1"/>
                  </a:solidFill>
                </a:rPr>
                <a:t>y</a:t>
              </a:r>
              <a:endParaRPr lang="en-US" sz="1200" i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2" idx="2"/>
              <a:endCxn id="32" idx="0"/>
            </p:cNvCxnSpPr>
            <p:nvPr/>
          </p:nvCxnSpPr>
          <p:spPr bwMode="auto">
            <a:xfrm flipH="1">
              <a:off x="2791908" y="1747315"/>
              <a:ext cx="852" cy="518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TextBox 28"/>
          <p:cNvSpPr txBox="1"/>
          <p:nvPr/>
        </p:nvSpPr>
        <p:spPr>
          <a:xfrm>
            <a:off x="6232907" y="4890297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 sz="1200" dirty="0">
                <a:solidFill>
                  <a:schemeClr val="tx1"/>
                </a:solidFill>
              </a:rPr>
              <a:t>2 GS per </a:t>
            </a:r>
            <a:r>
              <a:rPr lang="it-IT" sz="1200" dirty="0" err="1">
                <a:solidFill>
                  <a:schemeClr val="tx1"/>
                </a:solidFill>
              </a:rPr>
              <a:t>year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2" name="Parallelogram 31"/>
          <p:cNvSpPr/>
          <p:nvPr/>
        </p:nvSpPr>
        <p:spPr bwMode="auto">
          <a:xfrm>
            <a:off x="1278681" y="4413436"/>
            <a:ext cx="3019067" cy="740918"/>
          </a:xfrm>
          <a:prstGeom prst="parallelogram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 smtClean="0">
                <a:solidFill>
                  <a:schemeClr val="tx1"/>
                </a:solidFill>
              </a:rPr>
              <a:t>Ratio of Lomb normalized </a:t>
            </a:r>
          </a:p>
          <a:p>
            <a:pPr algn="ctr" eaLnBrk="0" hangingPunct="0"/>
            <a:r>
              <a:rPr lang="en-US" sz="1200" dirty="0" err="1" smtClean="0">
                <a:solidFill>
                  <a:schemeClr val="tx1"/>
                </a:solidFill>
              </a:rPr>
              <a:t>periodogram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power spectrum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ctr" eaLnBrk="0" hangingPunct="0"/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at 1 and 2 </a:t>
            </a:r>
            <a:r>
              <a:rPr lang="en-US" sz="1200" baseline="0" dirty="0" smtClean="0">
                <a:solidFill>
                  <a:schemeClr val="tx1"/>
                </a:solidFill>
              </a:rPr>
              <a:t>cycles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Parallelogram 33"/>
          <p:cNvSpPr/>
          <p:nvPr/>
        </p:nvSpPr>
        <p:spPr bwMode="auto">
          <a:xfrm>
            <a:off x="700523" y="6010833"/>
            <a:ext cx="1368151" cy="334539"/>
          </a:xfrm>
          <a:prstGeom prst="parallelogram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mtClean="0">
                <a:solidFill>
                  <a:schemeClr val="tx1"/>
                </a:solidFill>
              </a:rPr>
              <a:t>mono-modal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3381215" y="6007045"/>
            <a:ext cx="1368151" cy="334539"/>
          </a:xfrm>
          <a:prstGeom prst="parallelogram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mtClean="0">
                <a:solidFill>
                  <a:schemeClr val="tx1"/>
                </a:solidFill>
              </a:rPr>
              <a:t>bi-modal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/>
          <p:cNvCxnSpPr>
            <a:stCxn id="32" idx="3"/>
            <a:endCxn id="34" idx="0"/>
          </p:cNvCxnSpPr>
          <p:nvPr/>
        </p:nvCxnSpPr>
        <p:spPr bwMode="auto">
          <a:xfrm flipH="1">
            <a:off x="1384599" y="5154354"/>
            <a:ext cx="1311001" cy="856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32" idx="3"/>
            <a:endCxn id="35" idx="0"/>
          </p:cNvCxnSpPr>
          <p:nvPr/>
        </p:nvCxnSpPr>
        <p:spPr bwMode="auto">
          <a:xfrm>
            <a:off x="2695600" y="5154354"/>
            <a:ext cx="1369691" cy="852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541738" y="5395405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≥6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4035" y="539609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&lt;6</a:t>
            </a:r>
            <a:endParaRPr lang="en-US" sz="1200" i="1" dirty="0">
              <a:solidFill>
                <a:schemeClr val="tx1"/>
              </a:solidFill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65" y="2346162"/>
            <a:ext cx="27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615" y="2497974"/>
            <a:ext cx="162000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615" y="4838898"/>
            <a:ext cx="162000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232907" y="2588382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>
                <a:solidFill>
                  <a:schemeClr val="tx1"/>
                </a:solidFill>
              </a:rPr>
              <a:t>GS per year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 smtClean="0"/>
              <a:t>Phenology </a:t>
            </a:r>
            <a:r>
              <a:rPr lang="en-GB" dirty="0" smtClean="0"/>
              <a:t>retrieval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12" y="1155367"/>
            <a:ext cx="7561437" cy="1286506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1600" dirty="0" smtClean="0"/>
              <a:t>Retrieval </a:t>
            </a:r>
            <a:r>
              <a:rPr lang="en-US" sz="1600" dirty="0"/>
              <a:t>of pixel “climatology”: setting of the temporal breakpoints that likely separate the periodic climatic cycles in the time-series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</p:txBody>
      </p:sp>
      <p:sp>
        <p:nvSpPr>
          <p:cNvPr id="38" name="Rounded Rectangle 37"/>
          <p:cNvSpPr/>
          <p:nvPr/>
        </p:nvSpPr>
        <p:spPr bwMode="auto">
          <a:xfrm>
            <a:off x="1194086" y="1910251"/>
            <a:ext cx="1440000" cy="396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 series</a:t>
            </a:r>
          </a:p>
        </p:txBody>
      </p:sp>
      <p:sp>
        <p:nvSpPr>
          <p:cNvPr id="41" name="Parallelogram 40"/>
          <p:cNvSpPr/>
          <p:nvPr/>
        </p:nvSpPr>
        <p:spPr bwMode="auto">
          <a:xfrm>
            <a:off x="581938" y="2957128"/>
            <a:ext cx="2664296" cy="631188"/>
          </a:xfrm>
          <a:prstGeom prst="parallelogram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Find minima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smoothed “median year” 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4778" y="3605200"/>
            <a:ext cx="345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smtClean="0">
                <a:solidFill>
                  <a:schemeClr val="tx1"/>
                </a:solidFill>
              </a:rPr>
              <a:t>*iteratively smooth until n. of min = n. of GS per year</a:t>
            </a: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2498236"/>
            <a:ext cx="1967880" cy="157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4372622" y="4191744"/>
            <a:ext cx="4471797" cy="1727241"/>
            <a:chOff x="0" y="1447800"/>
            <a:chExt cx="9906000" cy="396240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47800"/>
              <a:ext cx="9906000" cy="3962400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>
              <a:off x="697837" y="1772816"/>
              <a:ext cx="8459620" cy="2970990"/>
              <a:chOff x="695197" y="1772816"/>
              <a:chExt cx="8459620" cy="297099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695197" y="1772816"/>
                <a:ext cx="1950907" cy="2970990"/>
                <a:chOff x="695197" y="1772816"/>
                <a:chExt cx="1950907" cy="2970990"/>
              </a:xfrm>
            </p:grpSpPr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1349960" y="1791478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 flipV="1">
                  <a:off x="695197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 flipV="1">
                  <a:off x="2646104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 flipV="1">
                  <a:off x="1991341" y="1772816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3290125" y="1772816"/>
                <a:ext cx="1950907" cy="2970990"/>
                <a:chOff x="695197" y="1772816"/>
                <a:chExt cx="1950907" cy="2970990"/>
              </a:xfrm>
            </p:grpSpPr>
            <p:cxnSp>
              <p:nvCxnSpPr>
                <p:cNvPr id="79" name="Straight Connector 78"/>
                <p:cNvCxnSpPr/>
                <p:nvPr/>
              </p:nvCxnSpPr>
              <p:spPr bwMode="auto">
                <a:xfrm flipV="1">
                  <a:off x="1349960" y="1791478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Straight Connector 79"/>
                <p:cNvCxnSpPr/>
                <p:nvPr/>
              </p:nvCxnSpPr>
              <p:spPr bwMode="auto">
                <a:xfrm flipV="1">
                  <a:off x="695197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Straight Connector 80"/>
                <p:cNvCxnSpPr/>
                <p:nvPr/>
              </p:nvCxnSpPr>
              <p:spPr bwMode="auto">
                <a:xfrm flipV="1">
                  <a:off x="2646104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 flipV="1">
                  <a:off x="1991341" y="1772816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5898435" y="1772816"/>
                <a:ext cx="1950907" cy="2970990"/>
                <a:chOff x="695197" y="1772816"/>
                <a:chExt cx="1950907" cy="2970990"/>
              </a:xfrm>
            </p:grpSpPr>
            <p:cxnSp>
              <p:nvCxnSpPr>
                <p:cNvPr id="75" name="Straight Connector 74"/>
                <p:cNvCxnSpPr/>
                <p:nvPr/>
              </p:nvCxnSpPr>
              <p:spPr bwMode="auto">
                <a:xfrm flipV="1">
                  <a:off x="1349960" y="1791478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6" name="Straight Connector 75"/>
                <p:cNvCxnSpPr/>
                <p:nvPr/>
              </p:nvCxnSpPr>
              <p:spPr bwMode="auto">
                <a:xfrm flipV="1">
                  <a:off x="695197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7" name="Straight Connector 76"/>
                <p:cNvCxnSpPr/>
                <p:nvPr/>
              </p:nvCxnSpPr>
              <p:spPr bwMode="auto">
                <a:xfrm flipV="1">
                  <a:off x="2646104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Straight Connector 77"/>
                <p:cNvCxnSpPr/>
                <p:nvPr/>
              </p:nvCxnSpPr>
              <p:spPr bwMode="auto">
                <a:xfrm flipV="1">
                  <a:off x="1991341" y="1772816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73" name="Straight Connector 72"/>
              <p:cNvCxnSpPr/>
              <p:nvPr/>
            </p:nvCxnSpPr>
            <p:spPr bwMode="auto">
              <a:xfrm flipV="1">
                <a:off x="9154817" y="1791478"/>
                <a:ext cx="0" cy="295232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 flipV="1">
                <a:off x="8500054" y="1782147"/>
                <a:ext cx="0" cy="295232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992560" y="1779507"/>
              <a:ext cx="8459620" cy="2970990"/>
              <a:chOff x="695197" y="1772816"/>
              <a:chExt cx="8459620" cy="297099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95197" y="1772816"/>
                <a:ext cx="1950907" cy="2970990"/>
                <a:chOff x="695197" y="1772816"/>
                <a:chExt cx="1950907" cy="2970990"/>
              </a:xfrm>
            </p:grpSpPr>
            <p:cxnSp>
              <p:nvCxnSpPr>
                <p:cNvPr id="66" name="Straight Connector 65"/>
                <p:cNvCxnSpPr/>
                <p:nvPr/>
              </p:nvCxnSpPr>
              <p:spPr bwMode="auto">
                <a:xfrm flipV="1">
                  <a:off x="1349960" y="1791478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 flipV="1">
                  <a:off x="695197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 flipV="1">
                  <a:off x="2646104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 flipV="1">
                  <a:off x="1991341" y="1772816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3290125" y="1772816"/>
                <a:ext cx="1950907" cy="2970990"/>
                <a:chOff x="695197" y="1772816"/>
                <a:chExt cx="1950907" cy="2970990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 flipV="1">
                  <a:off x="1349960" y="1791478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Straight Connector 62"/>
                <p:cNvCxnSpPr/>
                <p:nvPr/>
              </p:nvCxnSpPr>
              <p:spPr bwMode="auto">
                <a:xfrm flipV="1">
                  <a:off x="695197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 flipV="1">
                  <a:off x="2646104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/>
                <p:cNvCxnSpPr/>
                <p:nvPr/>
              </p:nvCxnSpPr>
              <p:spPr bwMode="auto">
                <a:xfrm flipV="1">
                  <a:off x="1991341" y="1772816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5898435" y="1772816"/>
                <a:ext cx="1950907" cy="2970990"/>
                <a:chOff x="695197" y="1772816"/>
                <a:chExt cx="1950907" cy="2970990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 flipV="1">
                  <a:off x="1349960" y="1791478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 flipV="1">
                  <a:off x="695197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 flipV="1">
                  <a:off x="2646104" y="1782147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 flipV="1">
                  <a:off x="1991341" y="1772816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FF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6" name="Straight Connector 55"/>
              <p:cNvCxnSpPr/>
              <p:nvPr/>
            </p:nvCxnSpPr>
            <p:spPr bwMode="auto">
              <a:xfrm flipV="1">
                <a:off x="9154817" y="1791478"/>
                <a:ext cx="0" cy="295232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F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flipV="1">
                <a:off x="8500054" y="1782147"/>
                <a:ext cx="0" cy="295232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F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7" name="Parallelogram 86"/>
          <p:cNvSpPr/>
          <p:nvPr/>
        </p:nvSpPr>
        <p:spPr bwMode="auto">
          <a:xfrm>
            <a:off x="783983" y="4787271"/>
            <a:ext cx="2260206" cy="628609"/>
          </a:xfrm>
          <a:prstGeom prst="parallelogram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Set the cycle and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sub-cycle breakpoints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8" name="Straight Arrow Connector 87"/>
          <p:cNvCxnSpPr>
            <a:stCxn id="38" idx="2"/>
            <a:endCxn id="41" idx="0"/>
          </p:cNvCxnSpPr>
          <p:nvPr/>
        </p:nvCxnSpPr>
        <p:spPr bwMode="auto">
          <a:xfrm>
            <a:off x="1914086" y="2306251"/>
            <a:ext cx="0" cy="650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41" idx="4"/>
            <a:endCxn id="87" idx="0"/>
          </p:cNvCxnSpPr>
          <p:nvPr/>
        </p:nvCxnSpPr>
        <p:spPr bwMode="auto">
          <a:xfrm>
            <a:off x="1914086" y="3588316"/>
            <a:ext cx="0" cy="1198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64558" y="5915885"/>
            <a:ext cx="41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0" dirty="0" smtClean="0">
                <a:solidFill>
                  <a:schemeClr val="tx1"/>
                </a:solidFill>
              </a:rPr>
              <a:t>Breakpoints are </a:t>
            </a:r>
            <a:r>
              <a:rPr lang="en-GB" sz="1000" b="0" dirty="0">
                <a:solidFill>
                  <a:schemeClr val="tx1"/>
                </a:solidFill>
              </a:rPr>
              <a:t>set independently on the actual existence of a specific </a:t>
            </a:r>
            <a:r>
              <a:rPr lang="en-GB" sz="1000" b="0" dirty="0" smtClean="0">
                <a:solidFill>
                  <a:schemeClr val="tx1"/>
                </a:solidFill>
              </a:rPr>
              <a:t>season allowing to </a:t>
            </a:r>
            <a:r>
              <a:rPr lang="en-GB" sz="1000" b="0" dirty="0">
                <a:solidFill>
                  <a:schemeClr val="tx1"/>
                </a:solidFill>
              </a:rPr>
              <a:t>detect complete season </a:t>
            </a:r>
            <a:r>
              <a:rPr lang="en-GB" sz="1000" b="0" dirty="0" smtClean="0">
                <a:solidFill>
                  <a:schemeClr val="tx1"/>
                </a:solidFill>
              </a:rPr>
              <a:t>failure</a:t>
            </a:r>
            <a:endParaRPr lang="en-GB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 smtClean="0"/>
              <a:t>Phenology </a:t>
            </a:r>
            <a:r>
              <a:rPr lang="en-GB" dirty="0" smtClean="0"/>
              <a:t>retrieval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12" y="1155367"/>
            <a:ext cx="7561437" cy="273408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1600" dirty="0" smtClean="0"/>
              <a:t>Model to be fitted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9353" y="3091407"/>
                <a:ext cx="8976240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𝑃𝐷𝐻𝑇</m:t>
                      </m:r>
                      <m:d>
                        <m:dPr>
                          <m:ctrlPr>
                            <a:rPr lang="it-IT" sz="2000" b="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3399FF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3399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3399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it-IT" sz="2000" b="0" i="1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solidFill>
                                    <a:srgbClr val="3399FF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000" b="0" i="1" smtClean="0">
                                  <a:solidFill>
                                    <a:srgbClr val="3399FF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000" b="0" i="1">
                              <a:solidFill>
                                <a:srgbClr val="3399FF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3399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3399FF"/>
                              </a:solidFill>
                              <a:latin typeface="Cambria Math"/>
                            </a:rPr>
                            <m:t>𝑡𝑎𝑛h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0" i="1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3399FF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it-IT" sz="2000" b="0" i="1" smtClean="0">
                                      <a:solidFill>
                                        <a:srgbClr val="3399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000" b="0" i="1">
                                          <a:solidFill>
                                            <a:srgbClr val="339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>
                                          <a:solidFill>
                                            <a:srgbClr val="3399FF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solidFill>
                                            <a:srgbClr val="3399FF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it-IT" sz="2000" b="0" i="1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>
                                      <a:solidFill>
                                        <a:srgbClr val="3399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3399FF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000" b="0" i="1" smtClean="0">
                              <a:solidFill>
                                <a:srgbClr val="3399FF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it-IT" sz="20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it-IT" sz="2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𝑡𝑎𝑛h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it-IT" sz="20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it-IT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20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2000" b="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53" y="3091407"/>
                <a:ext cx="8976240" cy="6685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2" y="4052264"/>
            <a:ext cx="3888431" cy="233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31837" y="2305614"/>
            <a:ext cx="8738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1800" b="0" dirty="0">
                <a:solidFill>
                  <a:srgbClr val="004494"/>
                </a:solidFill>
                <a:latin typeface="Verdana"/>
              </a:rPr>
              <a:t>Parametric Double Hyperbolic Tangent Model: fusion of two ‘S-shaped’ function representative of a typical seasonal signal (7 parameters) </a:t>
            </a:r>
          </a:p>
          <a:p>
            <a:endParaRPr lang="en-GB" sz="1800" b="0" dirty="0">
              <a:solidFill>
                <a:srgbClr val="004494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455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 smtClean="0"/>
              <a:t>Phenology </a:t>
            </a:r>
            <a:r>
              <a:rPr lang="en-GB" dirty="0" smtClean="0"/>
              <a:t>retrieval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12" y="1155367"/>
            <a:ext cx="7561437" cy="273408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1600" dirty="0" smtClean="0"/>
              <a:t>Fit the model on </a:t>
            </a:r>
            <a:r>
              <a:rPr lang="en-US" sz="1600" dirty="0"/>
              <a:t>the upper envelope of </a:t>
            </a:r>
            <a:r>
              <a:rPr lang="en-US" sz="1600" dirty="0" smtClean="0"/>
              <a:t>observations</a:t>
            </a:r>
            <a:endParaRPr 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85" y="4321949"/>
            <a:ext cx="2851839" cy="228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t="44" r="-6541" b="-44"/>
          <a:stretch/>
        </p:blipFill>
        <p:spPr bwMode="auto">
          <a:xfrm>
            <a:off x="3641458" y="4321949"/>
            <a:ext cx="2853088" cy="228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81" y="1994909"/>
            <a:ext cx="5661400" cy="226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arallelogram 9"/>
          <p:cNvSpPr/>
          <p:nvPr/>
        </p:nvSpPr>
        <p:spPr bwMode="auto">
          <a:xfrm>
            <a:off x="156621" y="3131957"/>
            <a:ext cx="2664296" cy="1080120"/>
          </a:xfrm>
          <a:prstGeom prst="parallelogram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every expected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cycle, fit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model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to observations if the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</a:rPr>
              <a:t>season is not failed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413205" y="3867117"/>
            <a:ext cx="504056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546504" y="3867117"/>
            <a:ext cx="242965" cy="1423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08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" y="1152660"/>
            <a:ext cx="3291428" cy="2880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 smtClean="0"/>
              <a:t>Phenology </a:t>
            </a:r>
            <a:r>
              <a:rPr lang="en-GB" dirty="0" smtClean="0"/>
              <a:t>retrieval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12" y="1155367"/>
            <a:ext cx="7561437" cy="273408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1600" dirty="0" smtClean="0"/>
              <a:t>Extract phenology on the fitted model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37309" y="3088717"/>
            <a:ext cx="936000" cy="246221"/>
            <a:chOff x="1337309" y="4088842"/>
            <a:chExt cx="936000" cy="246221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1337309" y="4295739"/>
              <a:ext cx="936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1528190" y="4088842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GSL</a:t>
              </a:r>
              <a:endParaRPr lang="it-IT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90256" y="1792864"/>
            <a:ext cx="246221" cy="1656000"/>
            <a:chOff x="1690256" y="2792989"/>
            <a:chExt cx="246221" cy="165600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rot="-5400000">
              <a:off x="1074458" y="3620989"/>
              <a:ext cx="1656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 rot="-5400000">
              <a:off x="1572756" y="356073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</a:t>
              </a:r>
              <a:endParaRPr lang="it-IT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3146" y="3914774"/>
            <a:ext cx="3291428" cy="2447925"/>
            <a:chOff x="163146" y="3829049"/>
            <a:chExt cx="3291428" cy="244792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55" b="5747"/>
            <a:stretch/>
          </p:blipFill>
          <p:spPr>
            <a:xfrm>
              <a:off x="163146" y="3829049"/>
              <a:ext cx="3291428" cy="244792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776475" y="3883025"/>
              <a:ext cx="468077" cy="2112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36000" rIns="0" bIns="36000" rtlCol="0">
              <a:spAutoFit/>
            </a:bodyPr>
            <a:lstStyle/>
            <a:p>
              <a:r>
                <a:rPr lang="en-GB" sz="9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CFAPAR</a:t>
              </a:r>
              <a:endParaRPr lang="it-IT" sz="9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150949"/>
              </p:ext>
            </p:extLst>
          </p:nvPr>
        </p:nvGraphicFramePr>
        <p:xfrm>
          <a:off x="3340792" y="2623080"/>
          <a:ext cx="6042025" cy="21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6" imgW="9226205" imgH="3250185" progId="Word.Document.12">
                  <p:embed/>
                </p:oleObj>
              </mc:Choice>
              <mc:Fallback>
                <p:oleObj name="Document" r:id="rId6" imgW="9226205" imgH="325018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792" y="2623080"/>
                        <a:ext cx="6042025" cy="2132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630754" y="5599633"/>
            <a:ext cx="55132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57200" lvl="1" indent="0" algn="just">
              <a:spcBef>
                <a:spcPts val="700"/>
              </a:spcBef>
              <a:buClr>
                <a:schemeClr val="accent2"/>
              </a:buClr>
              <a:buSzPct val="100000"/>
              <a:buNone/>
            </a:pPr>
            <a:r>
              <a:rPr lang="en-GB" sz="1600" kern="0" dirty="0" smtClean="0"/>
              <a:t>Seasonal GPP proxy,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02249" y="5451355"/>
                <a:ext cx="2743636" cy="62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solidFill>
                            <a:srgbClr val="004494"/>
                          </a:solidFill>
                          <a:latin typeface="Cambria Math" panose="02040503050406030204" pitchFamily="18" charset="0"/>
                        </a:rPr>
                        <m:t>𝑪𝑭𝑨𝑷𝑨𝑹</m:t>
                      </m:r>
                      <m:r>
                        <a:rPr lang="it-IT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𝒐𝒔</m:t>
                          </m:r>
                        </m:sub>
                        <m:sup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𝒆𝒐𝒔</m:t>
                          </m:r>
                        </m:sup>
                        <m:e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𝑭𝑨𝑷𝑨𝑹</m:t>
                          </m:r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𝒅𝒕</m:t>
                          </m:r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49" y="5451355"/>
                <a:ext cx="2743636" cy="6245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5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/>
              <a:t>Phenology </a:t>
            </a:r>
            <a:r>
              <a:rPr lang="en-GB" dirty="0" smtClean="0"/>
              <a:t>retrieval example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28849" y="1309039"/>
            <a:ext cx="2629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GB" sz="1600" dirty="0" smtClean="0">
                <a:solidFill>
                  <a:srgbClr val="004494"/>
                </a:solidFill>
                <a:latin typeface="Verdana"/>
              </a:rPr>
              <a:t>Anomalies, examples</a:t>
            </a:r>
            <a:endParaRPr lang="en-GB" sz="1600" dirty="0">
              <a:solidFill>
                <a:srgbClr val="004494"/>
              </a:solidFill>
              <a:latin typeface="Verdana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0" y="1280159"/>
            <a:ext cx="4636346" cy="499551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83756" y="1849848"/>
            <a:ext cx="3686476" cy="1523494"/>
          </a:xfrm>
        </p:spPr>
        <p:txBody>
          <a:bodyPr/>
          <a:lstStyle/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r>
              <a:rPr lang="en-GB" sz="1200" dirty="0" smtClean="0"/>
              <a:t>Plots </a:t>
            </a:r>
            <a:r>
              <a:rPr lang="en-GB" sz="1200" dirty="0"/>
              <a:t>A) to D) refer to the following locations: </a:t>
            </a:r>
            <a:endParaRPr lang="en-GB" sz="1200" dirty="0" smtClean="0"/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endParaRPr lang="en-GB" sz="1200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</a:pPr>
            <a:r>
              <a:rPr lang="en-GB" sz="1200" dirty="0" smtClean="0"/>
              <a:t>7.3080 </a:t>
            </a:r>
            <a:r>
              <a:rPr lang="en-GB" sz="1200" dirty="0"/>
              <a:t>N, 47.0937 E (Ethiopia); </a:t>
            </a:r>
            <a:endParaRPr lang="en-GB" sz="1200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</a:pPr>
            <a:r>
              <a:rPr lang="en-GB" sz="1200" dirty="0" smtClean="0"/>
              <a:t>33.4598 </a:t>
            </a:r>
            <a:r>
              <a:rPr lang="en-GB" sz="1200" dirty="0"/>
              <a:t>N, 8.1741 E (border Ethiopia - South Sudan); </a:t>
            </a:r>
            <a:endParaRPr lang="en-GB" sz="1200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</a:pPr>
            <a:r>
              <a:rPr lang="en-GB" sz="1200" dirty="0" smtClean="0"/>
              <a:t>3.5669 </a:t>
            </a:r>
            <a:r>
              <a:rPr lang="en-GB" sz="1200" dirty="0"/>
              <a:t>N, 44.8080 E (Central Somalia); </a:t>
            </a:r>
            <a:endParaRPr lang="en-GB" sz="1200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</a:pPr>
            <a:r>
              <a:rPr lang="en-GB" sz="1200" dirty="0" smtClean="0"/>
              <a:t>2.8258 </a:t>
            </a:r>
            <a:r>
              <a:rPr lang="en-GB" sz="1200" dirty="0"/>
              <a:t>N, 43.2277 E (Southwest Somalia</a:t>
            </a:r>
            <a:r>
              <a:rPr lang="en-GB" sz="1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2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/>
              <a:t>Phenology </a:t>
            </a:r>
            <a:r>
              <a:rPr lang="en-GB" dirty="0" smtClean="0"/>
              <a:t>retrieval example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413932"/>
            <a:ext cx="7258050" cy="5136116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913" y="1155367"/>
            <a:ext cx="5513246" cy="273408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Example for Kenya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27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RC_Slide_Template_EN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JRC_Slide_Template_EN</Template>
  <TotalTime>104133</TotalTime>
  <Words>444</Words>
  <Application>Microsoft Office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MS PGothic</vt:lpstr>
      <vt:lpstr>Arial</vt:lpstr>
      <vt:lpstr>Cambria Math</vt:lpstr>
      <vt:lpstr>Symbol</vt:lpstr>
      <vt:lpstr>Verdana</vt:lpstr>
      <vt:lpstr>Wingdings</vt:lpstr>
      <vt:lpstr>JRC_Slide_Template_EN</vt:lpstr>
      <vt:lpstr>Microsoft Word Document</vt:lpstr>
      <vt:lpstr>Phenology retrieval</vt:lpstr>
      <vt:lpstr>Phenology retrieval method</vt:lpstr>
      <vt:lpstr>Phenology retrieval method</vt:lpstr>
      <vt:lpstr>Phenology retrieval method</vt:lpstr>
      <vt:lpstr>Phenology retrieval method</vt:lpstr>
      <vt:lpstr>Phenology retrieval method</vt:lpstr>
      <vt:lpstr>Phenology retrieval method</vt:lpstr>
      <vt:lpstr>Phenology retrieval example</vt:lpstr>
      <vt:lpstr>Phenology retrieval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Research Centre</dc:title>
  <dc:creator>Grainne Mulhern</dc:creator>
  <cp:lastModifiedBy>Michele Meroni</cp:lastModifiedBy>
  <cp:revision>613</cp:revision>
  <cp:lastPrinted>2013-07-08T10:14:39Z</cp:lastPrinted>
  <dcterms:created xsi:type="dcterms:W3CDTF">2012-03-21T15:19:35Z</dcterms:created>
  <dcterms:modified xsi:type="dcterms:W3CDTF">2014-11-10T14:03:27Z</dcterms:modified>
</cp:coreProperties>
</file>